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31"/>
  </p:notesMasterIdLst>
  <p:sldIdLst>
    <p:sldId id="256" r:id="rId3"/>
    <p:sldId id="292" r:id="rId4"/>
    <p:sldId id="293" r:id="rId5"/>
    <p:sldId id="294" r:id="rId6"/>
    <p:sldId id="325"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20" r:id="rId25"/>
    <p:sldId id="312" r:id="rId26"/>
    <p:sldId id="321" r:id="rId27"/>
    <p:sldId id="323" r:id="rId28"/>
    <p:sldId id="314" r:id="rId29"/>
    <p:sldId id="315" r:id="rId30"/>
  </p:sldIdLst>
  <p:sldSz cx="10972800" cy="8229600" type="B4JIS"/>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3" d="100"/>
          <a:sy n="73" d="100"/>
        </p:scale>
        <p:origin x="11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55DCC68-456D-49FF-AE30-EA69C13092DB}" type="datetimeFigureOut">
              <a:rPr lang="en-US" smtClean="0"/>
              <a:t>7/23/2018</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828C835-1860-4B1D-ABE6-A900F352D6E7}" type="slidenum">
              <a:rPr lang="en-US" smtClean="0"/>
              <a:t>‹#›</a:t>
            </a:fld>
            <a:endParaRPr lang="en-US"/>
          </a:p>
        </p:txBody>
      </p:sp>
    </p:spTree>
    <p:extLst>
      <p:ext uri="{BB962C8B-B14F-4D97-AF65-F5344CB8AC3E}">
        <p14:creationId xmlns:p14="http://schemas.microsoft.com/office/powerpoint/2010/main" val="1367837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hapiro%E2%80%93Wilk_test"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en.wikipedia.org/wiki/Anderson%E2%80%93Darling_tes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Matching is a non-parametric method</a:t>
            </a:r>
          </a:p>
        </p:txBody>
      </p:sp>
      <p:sp>
        <p:nvSpPr>
          <p:cNvPr id="4" name="Slide Number Placeholder 3"/>
          <p:cNvSpPr>
            <a:spLocks noGrp="1"/>
          </p:cNvSpPr>
          <p:nvPr>
            <p:ph type="sldNum" sz="quarter" idx="10"/>
          </p:nvPr>
        </p:nvSpPr>
        <p:spPr/>
        <p:txBody>
          <a:bodyPr/>
          <a:lstStyle/>
          <a:p>
            <a:fld id="{96F493E0-8647-4B09-AF4E-231F515ACB4A}" type="slidenum">
              <a:rPr lang="en-US" smtClean="0"/>
              <a:t>2</a:t>
            </a:fld>
            <a:endParaRPr lang="en-US"/>
          </a:p>
        </p:txBody>
      </p:sp>
    </p:spTree>
    <p:extLst>
      <p:ext uri="{BB962C8B-B14F-4D97-AF65-F5344CB8AC3E}">
        <p14:creationId xmlns:p14="http://schemas.microsoft.com/office/powerpoint/2010/main" val="229893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F493E0-8647-4B09-AF4E-231F515ACB4A}" type="slidenum">
              <a:rPr lang="en-US" smtClean="0"/>
              <a:t>6</a:t>
            </a:fld>
            <a:endParaRPr lang="en-US"/>
          </a:p>
        </p:txBody>
      </p:sp>
    </p:spTree>
    <p:extLst>
      <p:ext uri="{BB962C8B-B14F-4D97-AF65-F5344CB8AC3E}">
        <p14:creationId xmlns:p14="http://schemas.microsoft.com/office/powerpoint/2010/main" val="7884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average among M controls corresponding to each treated then compute the ATT in a similar as 1 to 1 matching.</a:t>
            </a:r>
          </a:p>
        </p:txBody>
      </p:sp>
      <p:sp>
        <p:nvSpPr>
          <p:cNvPr id="4" name="Slide Number Placeholder 3"/>
          <p:cNvSpPr>
            <a:spLocks noGrp="1"/>
          </p:cNvSpPr>
          <p:nvPr>
            <p:ph type="sldNum" sz="quarter" idx="10"/>
          </p:nvPr>
        </p:nvSpPr>
        <p:spPr/>
        <p:txBody>
          <a:bodyPr/>
          <a:lstStyle/>
          <a:p>
            <a:fld id="{96F493E0-8647-4B09-AF4E-231F515ACB4A}" type="slidenum">
              <a:rPr lang="en-US" smtClean="0"/>
              <a:t>13</a:t>
            </a:fld>
            <a:endParaRPr lang="en-US"/>
          </a:p>
        </p:txBody>
      </p:sp>
    </p:spTree>
    <p:extLst>
      <p:ext uri="{BB962C8B-B14F-4D97-AF65-F5344CB8AC3E}">
        <p14:creationId xmlns:p14="http://schemas.microsoft.com/office/powerpoint/2010/main" val="284734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 2 is preferred. </a:t>
            </a:r>
          </a:p>
        </p:txBody>
      </p:sp>
      <p:sp>
        <p:nvSpPr>
          <p:cNvPr id="4" name="Slide Number Placeholder 3"/>
          <p:cNvSpPr>
            <a:spLocks noGrp="1"/>
          </p:cNvSpPr>
          <p:nvPr>
            <p:ph type="sldNum" sz="quarter" idx="10"/>
          </p:nvPr>
        </p:nvSpPr>
        <p:spPr/>
        <p:txBody>
          <a:bodyPr/>
          <a:lstStyle/>
          <a:p>
            <a:fld id="{96F493E0-8647-4B09-AF4E-231F515ACB4A}" type="slidenum">
              <a:rPr lang="en-US" smtClean="0"/>
              <a:t>18</a:t>
            </a:fld>
            <a:endParaRPr lang="en-US"/>
          </a:p>
        </p:txBody>
      </p:sp>
    </p:spTree>
    <p:extLst>
      <p:ext uri="{BB962C8B-B14F-4D97-AF65-F5344CB8AC3E}">
        <p14:creationId xmlns:p14="http://schemas.microsoft.com/office/powerpoint/2010/main" val="205130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weight is a variance-covariance matrix, and if data are correlated, the determinant of the matrix will be larger than the variance then will be smaller if we take the reciprocal, so “</a:t>
            </a:r>
            <a:r>
              <a:rPr lang="en-US" dirty="0" err="1"/>
              <a:t>downweight</a:t>
            </a:r>
            <a:r>
              <a:rPr lang="en-US"/>
              <a:t>”. </a:t>
            </a:r>
            <a:endParaRPr lang="en-US" dirty="0"/>
          </a:p>
        </p:txBody>
      </p:sp>
      <p:sp>
        <p:nvSpPr>
          <p:cNvPr id="4" name="Slide Number Placeholder 3"/>
          <p:cNvSpPr>
            <a:spLocks noGrp="1"/>
          </p:cNvSpPr>
          <p:nvPr>
            <p:ph type="sldNum" sz="quarter" idx="10"/>
          </p:nvPr>
        </p:nvSpPr>
        <p:spPr/>
        <p:txBody>
          <a:bodyPr/>
          <a:lstStyle/>
          <a:p>
            <a:fld id="{96F493E0-8647-4B09-AF4E-231F515ACB4A}" type="slidenum">
              <a:rPr lang="en-US" smtClean="0"/>
              <a:t>20</a:t>
            </a:fld>
            <a:endParaRPr lang="en-US"/>
          </a:p>
        </p:txBody>
      </p:sp>
    </p:spTree>
    <p:extLst>
      <p:ext uri="{BB962C8B-B14F-4D97-AF65-F5344CB8AC3E}">
        <p14:creationId xmlns:p14="http://schemas.microsoft.com/office/powerpoint/2010/main" val="149990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F493E0-8647-4B09-AF4E-231F515ACB4A}" type="slidenum">
              <a:rPr lang="en-US" smtClean="0"/>
              <a:t>21</a:t>
            </a:fld>
            <a:endParaRPr lang="en-US"/>
          </a:p>
        </p:txBody>
      </p:sp>
    </p:spTree>
    <p:extLst>
      <p:ext uri="{BB962C8B-B14F-4D97-AF65-F5344CB8AC3E}">
        <p14:creationId xmlns:p14="http://schemas.microsoft.com/office/powerpoint/2010/main" val="4030304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order to match the treated subjects yields different matching scheme.</a:t>
            </a:r>
          </a:p>
        </p:txBody>
      </p:sp>
      <p:sp>
        <p:nvSpPr>
          <p:cNvPr id="4" name="Slide Number Placeholder 3"/>
          <p:cNvSpPr>
            <a:spLocks noGrp="1"/>
          </p:cNvSpPr>
          <p:nvPr>
            <p:ph type="sldNum" sz="quarter" idx="10"/>
          </p:nvPr>
        </p:nvSpPr>
        <p:spPr/>
        <p:txBody>
          <a:bodyPr/>
          <a:lstStyle/>
          <a:p>
            <a:fld id="{96F493E0-8647-4B09-AF4E-231F515ACB4A}" type="slidenum">
              <a:rPr lang="en-US" smtClean="0"/>
              <a:t>24</a:t>
            </a:fld>
            <a:endParaRPr lang="en-US"/>
          </a:p>
        </p:txBody>
      </p:sp>
    </p:spTree>
    <p:extLst>
      <p:ext uri="{BB962C8B-B14F-4D97-AF65-F5344CB8AC3E}">
        <p14:creationId xmlns:p14="http://schemas.microsoft.com/office/powerpoint/2010/main" val="2198451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stands for the matching schema</a:t>
            </a:r>
          </a:p>
          <a:p>
            <a:r>
              <a:rPr lang="en-US" dirty="0">
                <a:effectLst/>
                <a:hlinkClick r:id="rId3" tooltip="Shapiro–Wilk test"/>
              </a:rPr>
              <a:t>Shapiro–Wilk test</a:t>
            </a:r>
            <a:r>
              <a:rPr lang="en-US" dirty="0">
                <a:effectLst/>
              </a:rPr>
              <a:t> or </a:t>
            </a:r>
            <a:r>
              <a:rPr lang="en-US" dirty="0">
                <a:effectLst/>
                <a:hlinkClick r:id="rId4" tooltip="Anderson–Darling test"/>
              </a:rPr>
              <a:t>Anderson–Darling test</a:t>
            </a:r>
            <a:r>
              <a:rPr lang="en-US" dirty="0">
                <a:effectLst/>
              </a:rPr>
              <a:t> are more powerful than K-S test in testing normality.</a:t>
            </a:r>
          </a:p>
          <a:p>
            <a:r>
              <a:rPr lang="en-US" dirty="0">
                <a:effectLst/>
              </a:rPr>
              <a:t>Why do we need QQ plot? Testing normality? Two sample K-S test?</a:t>
            </a:r>
          </a:p>
          <a:p>
            <a:r>
              <a:rPr lang="en-US" dirty="0">
                <a:effectLst/>
              </a:rPr>
              <a:t>K-S test can be used to test how close the distribution of one sample is to the reference distribution (CDF), and it is also used for comparing the distribution of two samples’ distribution, it is sensitive to both shape and scale parameters.</a:t>
            </a:r>
          </a:p>
          <a:p>
            <a:r>
              <a:rPr lang="en-US" dirty="0">
                <a:effectLst/>
              </a:rPr>
              <a:t>QQ plot is a better way to check the matching performance in the sense of more straightforward and doesn’t depend on sample size. We can plot the distribution of treated and untreated on x and y axis separately, and see if they overlap on the 45 degree line. </a:t>
            </a:r>
            <a:endParaRPr lang="en-US" dirty="0"/>
          </a:p>
        </p:txBody>
      </p:sp>
      <p:sp>
        <p:nvSpPr>
          <p:cNvPr id="4" name="Slide Number Placeholder 3"/>
          <p:cNvSpPr>
            <a:spLocks noGrp="1"/>
          </p:cNvSpPr>
          <p:nvPr>
            <p:ph type="sldNum" sz="quarter" idx="10"/>
          </p:nvPr>
        </p:nvSpPr>
        <p:spPr/>
        <p:txBody>
          <a:bodyPr/>
          <a:lstStyle/>
          <a:p>
            <a:fld id="{96F493E0-8647-4B09-AF4E-231F515ACB4A}" type="slidenum">
              <a:rPr lang="en-US" smtClean="0"/>
              <a:t>27</a:t>
            </a:fld>
            <a:endParaRPr lang="en-US"/>
          </a:p>
        </p:txBody>
      </p:sp>
    </p:spTree>
    <p:extLst>
      <p:ext uri="{BB962C8B-B14F-4D97-AF65-F5344CB8AC3E}">
        <p14:creationId xmlns:p14="http://schemas.microsoft.com/office/powerpoint/2010/main" val="17451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Matching discrepancy ???</a:t>
            </a:r>
          </a:p>
        </p:txBody>
      </p:sp>
      <p:sp>
        <p:nvSpPr>
          <p:cNvPr id="4" name="Slide Number Placeholder 3"/>
          <p:cNvSpPr>
            <a:spLocks noGrp="1"/>
          </p:cNvSpPr>
          <p:nvPr>
            <p:ph type="sldNum" sz="quarter" idx="10"/>
          </p:nvPr>
        </p:nvSpPr>
        <p:spPr/>
        <p:txBody>
          <a:bodyPr/>
          <a:lstStyle/>
          <a:p>
            <a:fld id="{96F493E0-8647-4B09-AF4E-231F515ACB4A}" type="slidenum">
              <a:rPr lang="en-US" smtClean="0"/>
              <a:t>28</a:t>
            </a:fld>
            <a:endParaRPr lang="en-US"/>
          </a:p>
        </p:txBody>
      </p:sp>
    </p:spTree>
    <p:extLst>
      <p:ext uri="{BB962C8B-B14F-4D97-AF65-F5344CB8AC3E}">
        <p14:creationId xmlns:p14="http://schemas.microsoft.com/office/powerpoint/2010/main" val="282358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8"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1"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2"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3"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36"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37" name="Picture 36"/>
          <p:cNvPicPr/>
          <p:nvPr/>
        </p:nvPicPr>
        <p:blipFill>
          <a:blip r:embed="rId2"/>
          <a:stretch/>
        </p:blipFill>
        <p:spPr>
          <a:xfrm>
            <a:off x="2273040" y="2115000"/>
            <a:ext cx="6705720" cy="5350320"/>
          </a:xfrm>
          <a:prstGeom prst="rect">
            <a:avLst/>
          </a:prstGeom>
          <a:ln>
            <a:noFill/>
          </a:ln>
        </p:spPr>
      </p:pic>
      <p:pic>
        <p:nvPicPr>
          <p:cNvPr id="38" name="Picture 37"/>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4"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6"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98"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99"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4"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5"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28720" y="2115000"/>
            <a:ext cx="9595080" cy="5350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7"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8"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09"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1"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2"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3"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5" name="PlaceHolder 2"/>
          <p:cNvSpPr>
            <a:spLocks noGrp="1"/>
          </p:cNvSpPr>
          <p:nvPr>
            <p:ph type="body"/>
          </p:nvPr>
        </p:nvSpPr>
        <p:spPr>
          <a:xfrm>
            <a:off x="828720" y="211500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6" name="PlaceHolder 3"/>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18"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9"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0"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1" name="PlaceHolder 5"/>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23"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24" name="PlaceHolder 3"/>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pic>
        <p:nvPicPr>
          <p:cNvPr id="125" name="Picture 124"/>
          <p:cNvPicPr/>
          <p:nvPr/>
        </p:nvPicPr>
        <p:blipFill>
          <a:blip r:embed="rId2"/>
          <a:stretch/>
        </p:blipFill>
        <p:spPr>
          <a:xfrm>
            <a:off x="2273040" y="2115000"/>
            <a:ext cx="6705720" cy="5350320"/>
          </a:xfrm>
          <a:prstGeom prst="rect">
            <a:avLst/>
          </a:prstGeom>
          <a:ln>
            <a:noFill/>
          </a:ln>
        </p:spPr>
      </p:pic>
      <p:pic>
        <p:nvPicPr>
          <p:cNvPr id="126" name="Picture 125"/>
          <p:cNvPicPr/>
          <p:nvPr/>
        </p:nvPicPr>
        <p:blipFill>
          <a:blip r:embed="rId2"/>
          <a:stretch/>
        </p:blipFill>
        <p:spPr>
          <a:xfrm>
            <a:off x="2273040" y="2115000"/>
            <a:ext cx="6705720" cy="5350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28720" y="2115000"/>
            <a:ext cx="959508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1" name="PlaceHolder 3"/>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8720" y="694440"/>
            <a:ext cx="9595080" cy="3056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6" name="PlaceHolder 3"/>
          <p:cNvSpPr>
            <a:spLocks noGrp="1"/>
          </p:cNvSpPr>
          <p:nvPr>
            <p:ph type="body"/>
          </p:nvPr>
        </p:nvSpPr>
        <p:spPr>
          <a:xfrm>
            <a:off x="82872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17" name="PlaceHolder 4"/>
          <p:cNvSpPr>
            <a:spLocks noGrp="1"/>
          </p:cNvSpPr>
          <p:nvPr>
            <p:ph type="body"/>
          </p:nvPr>
        </p:nvSpPr>
        <p:spPr>
          <a:xfrm>
            <a:off x="574524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28720" y="2115000"/>
            <a:ext cx="4682160" cy="535032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0"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1" name="PlaceHolder 4"/>
          <p:cNvSpPr>
            <a:spLocks noGrp="1"/>
          </p:cNvSpPr>
          <p:nvPr>
            <p:ph type="body"/>
          </p:nvPr>
        </p:nvSpPr>
        <p:spPr>
          <a:xfrm>
            <a:off x="5745240" y="491004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8720" y="694440"/>
            <a:ext cx="9595080" cy="659160"/>
          </a:xfrm>
          <a:prstGeom prst="rect">
            <a:avLst/>
          </a:prstGeom>
        </p:spPr>
        <p:txBody>
          <a:bodyPr lIns="0" tIns="0" rIns="0" bIns="0" anchor="ctr"/>
          <a:lstStyle/>
          <a:p>
            <a:endParaRPr lang="en-US" sz="288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2872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4" name="PlaceHolder 3"/>
          <p:cNvSpPr>
            <a:spLocks noGrp="1"/>
          </p:cNvSpPr>
          <p:nvPr>
            <p:ph type="body"/>
          </p:nvPr>
        </p:nvSpPr>
        <p:spPr>
          <a:xfrm>
            <a:off x="5745240" y="2115000"/>
            <a:ext cx="468216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
        <p:nvSpPr>
          <p:cNvPr id="25" name="PlaceHolder 4"/>
          <p:cNvSpPr>
            <a:spLocks noGrp="1"/>
          </p:cNvSpPr>
          <p:nvPr>
            <p:ph type="body"/>
          </p:nvPr>
        </p:nvSpPr>
        <p:spPr>
          <a:xfrm>
            <a:off x="828720" y="4910040"/>
            <a:ext cx="9595080" cy="2552040"/>
          </a:xfrm>
          <a:prstGeom prst="rect">
            <a:avLst/>
          </a:prstGeom>
        </p:spPr>
        <p:txBody>
          <a:bodyPr lIns="0" tIns="0" rIns="0" bIns="0"/>
          <a:lstStyle/>
          <a:p>
            <a:endParaRPr lang="en-US" sz="3359" b="0" strike="noStrike" spc="-1">
              <a:solidFill>
                <a:srgbClr val="595959"/>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22960" y="3597480"/>
            <a:ext cx="9326520" cy="1763640"/>
          </a:xfrm>
          <a:prstGeom prst="rect">
            <a:avLst/>
          </a:prstGeom>
        </p:spPr>
        <p:txBody>
          <a:bodyPr lIns="90000" tIns="45000" rIns="90000" bIns="45000"/>
          <a:lstStyle/>
          <a:p>
            <a:pPr algn="ctr">
              <a:lnSpc>
                <a:spcPct val="100000"/>
              </a:lnSpc>
            </a:pPr>
            <a:r>
              <a:rPr lang="en-US" sz="4200" b="0" strike="noStrike" cap="all" spc="-1">
                <a:solidFill>
                  <a:srgbClr val="595959"/>
                </a:solidFill>
                <a:uFill>
                  <a:solidFill>
                    <a:srgbClr val="FFFFFF"/>
                  </a:solidFill>
                </a:uFill>
                <a:latin typeface="Century Gothic Bold"/>
              </a:rPr>
              <a:t>Click to edit Master title style</a:t>
            </a:r>
            <a:endParaRPr lang="en-US" sz="2880" b="0" strike="noStrike" spc="-1">
              <a:solidFill>
                <a:srgbClr val="000000"/>
              </a:solidFill>
              <a:uFill>
                <a:solidFill>
                  <a:srgbClr val="FFFFFF"/>
                </a:solidFill>
              </a:uFill>
              <a:latin typeface="Calibri"/>
            </a:endParaRPr>
          </a:p>
        </p:txBody>
      </p:sp>
      <p:sp>
        <p:nvSpPr>
          <p:cNvPr id="6" name="Line 2"/>
          <p:cNvSpPr/>
          <p:nvPr/>
        </p:nvSpPr>
        <p:spPr>
          <a:xfrm flipV="1">
            <a:off x="1754280" y="3489120"/>
            <a:ext cx="7463880" cy="6480"/>
          </a:xfrm>
          <a:prstGeom prst="line">
            <a:avLst/>
          </a:prstGeom>
          <a:ln w="3240">
            <a:solidFill>
              <a:srgbClr val="B01C32"/>
            </a:solidFill>
            <a:round/>
          </a:ln>
        </p:spPr>
        <p:style>
          <a:lnRef idx="0">
            <a:scrgbClr r="0" g="0" b="0"/>
          </a:lnRef>
          <a:fillRef idx="0">
            <a:scrgbClr r="0" g="0" b="0"/>
          </a:fillRef>
          <a:effectRef idx="0">
            <a:scrgbClr r="0" g="0" b="0"/>
          </a:effectRef>
          <a:fontRef idx="minor"/>
        </p:style>
      </p:sp>
      <p:sp>
        <p:nvSpPr>
          <p:cNvPr id="2" name="CustomShape 3"/>
          <p:cNvSpPr/>
          <p:nvPr/>
        </p:nvSpPr>
        <p:spPr>
          <a:xfrm>
            <a:off x="7906680" y="7857720"/>
            <a:ext cx="3065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3" name="Picture 6"/>
          <p:cNvPicPr/>
          <p:nvPr/>
        </p:nvPicPr>
        <p:blipFill>
          <a:blip r:embed="rId14"/>
          <a:stretch/>
        </p:blipFill>
        <p:spPr>
          <a:xfrm>
            <a:off x="4296960" y="2571480"/>
            <a:ext cx="2259360" cy="592920"/>
          </a:xfrm>
          <a:prstGeom prst="rect">
            <a:avLst/>
          </a:prstGeom>
          <a:ln>
            <a:noFill/>
          </a:ln>
        </p:spPr>
      </p:pic>
      <p:sp>
        <p:nvSpPr>
          <p:cNvPr id="4" name="PlaceHolder 4"/>
          <p:cNvSpPr>
            <a:spLocks noGrp="1"/>
          </p:cNvSpPr>
          <p:nvPr>
            <p:ph type="body"/>
          </p:nvPr>
        </p:nvSpPr>
        <p:spPr>
          <a:xfrm>
            <a:off x="548640" y="1925640"/>
            <a:ext cx="9875160" cy="4772520"/>
          </a:xfrm>
          <a:prstGeom prst="rect">
            <a:avLst/>
          </a:prstGeom>
        </p:spPr>
        <p:txBody>
          <a:bodyPr lIns="0" tIns="0" rIns="0" bIns="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2400" b="0" strike="noStrike" spc="-1">
                <a:solidFill>
                  <a:srgbClr val="595959"/>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920" b="0" strike="noStrike" spc="-1">
                <a:solidFill>
                  <a:srgbClr val="595959"/>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440" b="0" strike="noStrike" spc="-1">
                <a:solidFill>
                  <a:srgbClr val="595959"/>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28720" y="694440"/>
            <a:ext cx="9595080" cy="659160"/>
          </a:xfrm>
          <a:prstGeom prst="rect">
            <a:avLst/>
          </a:prstGeom>
        </p:spPr>
        <p:txBody>
          <a:bodyPr lIns="90000" tIns="45000" rIns="90000" bIns="45000"/>
          <a:lstStyle/>
          <a:p>
            <a:pPr>
              <a:lnSpc>
                <a:spcPct val="100000"/>
              </a:lnSpc>
            </a:pPr>
            <a:r>
              <a:rPr lang="en-US" sz="3359" b="0" strike="noStrike" cap="all" spc="-1">
                <a:solidFill>
                  <a:srgbClr val="B01C32"/>
                </a:solidFill>
                <a:uFill>
                  <a:solidFill>
                    <a:srgbClr val="FFFFFF"/>
                  </a:solidFill>
                </a:uFill>
                <a:latin typeface="Century Gothic"/>
              </a:rPr>
              <a:t>Click to edit Master title style</a:t>
            </a:r>
            <a:endParaRPr lang="en-US" sz="2880" b="0" strike="noStrike" spc="-1">
              <a:solidFill>
                <a:srgbClr val="000000"/>
              </a:solidFill>
              <a:uFill>
                <a:solidFill>
                  <a:srgbClr val="FFFFFF"/>
                </a:solidFill>
              </a:uFill>
              <a:latin typeface="Calibri"/>
            </a:endParaRPr>
          </a:p>
        </p:txBody>
      </p:sp>
      <p:sp>
        <p:nvSpPr>
          <p:cNvPr id="84" name="CustomShape 2"/>
          <p:cNvSpPr/>
          <p:nvPr/>
        </p:nvSpPr>
        <p:spPr>
          <a:xfrm>
            <a:off x="0" y="0"/>
            <a:ext cx="95040" cy="8302320"/>
          </a:xfrm>
          <a:prstGeom prst="rect">
            <a:avLst/>
          </a:prstGeom>
          <a:solidFill>
            <a:srgbClr val="AF282C">
              <a:alpha val="80000"/>
            </a:srgbClr>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85" name="PlaceHolder 3"/>
          <p:cNvSpPr>
            <a:spLocks noGrp="1"/>
          </p:cNvSpPr>
          <p:nvPr>
            <p:ph type="body"/>
          </p:nvPr>
        </p:nvSpPr>
        <p:spPr>
          <a:xfrm>
            <a:off x="828720" y="2115000"/>
            <a:ext cx="9595080" cy="5350320"/>
          </a:xfrm>
          <a:prstGeom prst="rect">
            <a:avLst/>
          </a:prstGeom>
        </p:spPr>
        <p:txBody>
          <a:bodyPr lIns="90000" tIns="45000" rIns="90000" bIns="45000"/>
          <a:lstStyle/>
          <a:p>
            <a:pPr marL="432000" indent="-324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3359" b="0" strike="noStrike" spc="-1">
                <a:solidFill>
                  <a:srgbClr val="595959"/>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marL="3024000" lvl="6" indent="-216000">
              <a:buClr>
                <a:srgbClr val="000000"/>
              </a:buClr>
              <a:buSzPct val="45000"/>
              <a:buFont typeface="Wingdings" charset="2"/>
              <a:buChar char=""/>
            </a:pPr>
            <a:r>
              <a:rPr lang="en-US" sz="3359" b="0" strike="noStrike" spc="-1">
                <a:solidFill>
                  <a:srgbClr val="595959"/>
                </a:solidFill>
                <a:uFill>
                  <a:solidFill>
                    <a:srgbClr val="FFFFFF"/>
                  </a:solidFill>
                </a:uFill>
                <a:latin typeface="Century Gothic"/>
              </a:rPr>
              <a:t>Seventh Outline LevelClick to edit Master text styles</a:t>
            </a:r>
            <a:endParaRPr lang="en-US" sz="2000" b="0" strike="noStrike" spc="-1">
              <a:solidFill>
                <a:srgbClr val="595959"/>
              </a:solidFill>
              <a:uFill>
                <a:solidFill>
                  <a:srgbClr val="FFFFFF"/>
                </a:solidFill>
              </a:uFill>
              <a:latin typeface="Century Gothic"/>
            </a:endParaRPr>
          </a:p>
          <a:p>
            <a:pPr marL="3456000" lvl="7" indent="-216000">
              <a:buClr>
                <a:srgbClr val="000000"/>
              </a:buClr>
              <a:buSzPct val="45000"/>
              <a:buFont typeface="Wingdings" charset="2"/>
              <a:buChar char=""/>
            </a:pPr>
            <a:r>
              <a:rPr lang="en-US" sz="2880" b="0" strike="noStrike" spc="-1">
                <a:solidFill>
                  <a:srgbClr val="595959"/>
                </a:solidFill>
                <a:uFill>
                  <a:solidFill>
                    <a:srgbClr val="FFFFFF"/>
                  </a:solidFill>
                </a:uFill>
                <a:latin typeface="Century Gothic"/>
              </a:rPr>
              <a:t>Second level</a:t>
            </a:r>
            <a:endParaRPr lang="en-US" sz="2000" b="0" strike="noStrike" spc="-1">
              <a:solidFill>
                <a:srgbClr val="595959"/>
              </a:solidFill>
              <a:uFill>
                <a:solidFill>
                  <a:srgbClr val="FFFFFF"/>
                </a:solidFill>
              </a:uFill>
              <a:latin typeface="Century Gothic"/>
            </a:endParaRPr>
          </a:p>
          <a:p>
            <a:pPr marL="3888000" lvl="8" indent="-216000">
              <a:buClr>
                <a:srgbClr val="000000"/>
              </a:buClr>
              <a:buSzPct val="45000"/>
              <a:buFont typeface="Wingdings" charset="2"/>
              <a:buChar char=""/>
            </a:pPr>
            <a:r>
              <a:rPr lang="en-US" sz="2400" b="0" strike="noStrike" spc="-1">
                <a:solidFill>
                  <a:srgbClr val="595959"/>
                </a:solidFill>
                <a:uFill>
                  <a:solidFill>
                    <a:srgbClr val="FFFFFF"/>
                  </a:solidFill>
                </a:uFill>
                <a:latin typeface="Century Gothic"/>
                <a:ea typeface="Century Gothic"/>
              </a:rPr>
              <a:t>Third level</a:t>
            </a:r>
            <a:endParaRPr lang="en-US" sz="2000"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Fourth level</a:t>
            </a:r>
            <a:endParaRPr lang="en-US" sz="3359" b="0" strike="noStrike" spc="-1">
              <a:solidFill>
                <a:srgbClr val="595959"/>
              </a:solidFill>
              <a:uFill>
                <a:solidFill>
                  <a:srgbClr val="FFFFFF"/>
                </a:solidFill>
              </a:uFill>
              <a:latin typeface="Century Gothic"/>
            </a:endParaRPr>
          </a:p>
          <a:p>
            <a:pPr marL="4320000" lvl="0" indent="-216000">
              <a:lnSpc>
                <a:spcPct val="100000"/>
              </a:lnSpc>
              <a:buClr>
                <a:srgbClr val="000000"/>
              </a:buClr>
              <a:buSzPct val="45000"/>
              <a:buFont typeface="Wingdings" charset="2"/>
              <a:buChar char=""/>
            </a:pPr>
            <a:r>
              <a:rPr lang="en-US" sz="2160" b="0" strike="noStrike" spc="-1">
                <a:solidFill>
                  <a:srgbClr val="595959"/>
                </a:solidFill>
                <a:uFill>
                  <a:solidFill>
                    <a:srgbClr val="FFFFFF"/>
                  </a:solidFill>
                </a:uFill>
                <a:latin typeface="Century Gothic"/>
                <a:ea typeface="Century Gothic"/>
              </a:rPr>
              <a:t>Fifth level</a:t>
            </a:r>
            <a:endParaRPr lang="en-US" sz="3359" b="0" strike="noStrike" spc="-1">
              <a:solidFill>
                <a:srgbClr val="595959"/>
              </a:solidFill>
              <a:uFill>
                <a:solidFill>
                  <a:srgbClr val="FFFFFF"/>
                </a:solidFill>
              </a:uFill>
              <a:latin typeface="Century Gothic"/>
            </a:endParaRPr>
          </a:p>
        </p:txBody>
      </p:sp>
      <p:sp>
        <p:nvSpPr>
          <p:cNvPr id="86" name="PlaceHolder 4"/>
          <p:cNvSpPr>
            <a:spLocks noGrp="1"/>
          </p:cNvSpPr>
          <p:nvPr>
            <p:ph type="body"/>
          </p:nvPr>
        </p:nvSpPr>
        <p:spPr>
          <a:xfrm>
            <a:off x="194472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Level@HANDLE</a:t>
            </a:r>
            <a:endParaRPr lang="en-US" sz="3359" b="0" strike="noStrike" spc="-1">
              <a:solidFill>
                <a:srgbClr val="595959"/>
              </a:solidFill>
              <a:uFill>
                <a:solidFill>
                  <a:srgbClr val="FFFFFF"/>
                </a:solidFill>
              </a:uFill>
              <a:latin typeface="Century Gothic"/>
            </a:endParaRPr>
          </a:p>
        </p:txBody>
      </p:sp>
      <p:sp>
        <p:nvSpPr>
          <p:cNvPr id="87" name="PlaceHolder 5"/>
          <p:cNvSpPr>
            <a:spLocks noGrp="1"/>
          </p:cNvSpPr>
          <p:nvPr>
            <p:ph type="body"/>
          </p:nvPr>
        </p:nvSpPr>
        <p:spPr>
          <a:xfrm>
            <a:off x="31078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LevelHASHTAG</a:t>
            </a:r>
            <a:endParaRPr lang="en-US" sz="3359" b="0" strike="noStrike" spc="-1">
              <a:solidFill>
                <a:srgbClr val="595959"/>
              </a:solidFill>
              <a:uFill>
                <a:solidFill>
                  <a:srgbClr val="FFFFFF"/>
                </a:solidFill>
              </a:uFill>
              <a:latin typeface="Century Gothic"/>
            </a:endParaRPr>
          </a:p>
        </p:txBody>
      </p:sp>
      <p:sp>
        <p:nvSpPr>
          <p:cNvPr id="88" name="PlaceHolder 6"/>
          <p:cNvSpPr>
            <a:spLocks noGrp="1"/>
          </p:cNvSpPr>
          <p:nvPr>
            <p:ph type="body"/>
          </p:nvPr>
        </p:nvSpPr>
        <p:spPr>
          <a:xfrm>
            <a:off x="4270680" y="7867080"/>
            <a:ext cx="893160" cy="304560"/>
          </a:xfrm>
          <a:prstGeom prst="rect">
            <a:avLst/>
          </a:prstGeom>
        </p:spPr>
        <p:txBody>
          <a:bodyPr lIns="90000" tIns="45000" rIns="90000" bIns="45000"/>
          <a:lstStyle/>
          <a:p>
            <a:pPr marL="432000" indent="-324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1" strike="noStrike" spc="148">
                <a:solidFill>
                  <a:srgbClr val="A217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1" strike="noStrike" spc="148">
                <a:solidFill>
                  <a:srgbClr val="A217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1" strike="noStrike" spc="148">
                <a:solidFill>
                  <a:srgbClr val="A21727"/>
                </a:solidFill>
                <a:uFill>
                  <a:solidFill>
                    <a:srgbClr val="FFFFFF"/>
                  </a:solidFill>
                </a:uFill>
                <a:latin typeface="Century Gothic"/>
              </a:rPr>
              <a:t>Seventh Outline LevelMISC</a:t>
            </a:r>
            <a:endParaRPr lang="en-US" sz="3359" b="0" strike="noStrike" spc="-1">
              <a:solidFill>
                <a:srgbClr val="595959"/>
              </a:solidFill>
              <a:uFill>
                <a:solidFill>
                  <a:srgbClr val="FFFFFF"/>
                </a:solidFill>
              </a:uFill>
              <a:latin typeface="Century Gothic"/>
            </a:endParaRPr>
          </a:p>
        </p:txBody>
      </p:sp>
      <p:sp>
        <p:nvSpPr>
          <p:cNvPr id="89" name="Line 7"/>
          <p:cNvSpPr/>
          <p:nvPr/>
        </p:nvSpPr>
        <p:spPr>
          <a:xfrm>
            <a:off x="1932120" y="7856280"/>
            <a:ext cx="9545400" cy="360"/>
          </a:xfrm>
          <a:prstGeom prst="line">
            <a:avLst/>
          </a:prstGeom>
          <a:ln w="12600">
            <a:solidFill>
              <a:srgbClr val="A21727"/>
            </a:solidFill>
            <a:round/>
          </a:ln>
        </p:spPr>
        <p:style>
          <a:lnRef idx="0">
            <a:scrgbClr r="0" g="0" b="0"/>
          </a:lnRef>
          <a:fillRef idx="0">
            <a:scrgbClr r="0" g="0" b="0"/>
          </a:fillRef>
          <a:effectRef idx="0">
            <a:scrgbClr r="0" g="0" b="0"/>
          </a:effectRef>
          <a:fontRef idx="minor"/>
        </p:style>
      </p:sp>
      <p:sp>
        <p:nvSpPr>
          <p:cNvPr id="90" name="PlaceHolder 8"/>
          <p:cNvSpPr>
            <a:spLocks noGrp="1"/>
          </p:cNvSpPr>
          <p:nvPr>
            <p:ph type="body"/>
          </p:nvPr>
        </p:nvSpPr>
        <p:spPr>
          <a:xfrm>
            <a:off x="5164200" y="7486560"/>
            <a:ext cx="5808240" cy="369360"/>
          </a:xfrm>
          <a:prstGeom prst="rect">
            <a:avLst/>
          </a:prstGeom>
        </p:spPr>
        <p:txBody>
          <a:bodyPr lIns="90000" tIns="45000" rIns="90000" bIns="45000"/>
          <a:lstStyle/>
          <a:p>
            <a:pPr marL="432000" indent="-324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Click to edit the outline text format</a:t>
            </a:r>
            <a:endParaRPr lang="en-US" sz="3359" b="0" strike="noStrike" spc="-1">
              <a:solidFill>
                <a:srgbClr val="595959"/>
              </a:solidFill>
              <a:uFill>
                <a:solidFill>
                  <a:srgbClr val="FFFFFF"/>
                </a:solidFill>
              </a:uFill>
              <a:latin typeface="Century Gothic"/>
            </a:endParaRPr>
          </a:p>
          <a:p>
            <a:pPr marL="864000" lvl="1" indent="-324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Second Outline Level</a:t>
            </a:r>
            <a:endParaRPr lang="en-US" sz="2400" b="0" strike="noStrike" spc="-1">
              <a:solidFill>
                <a:srgbClr val="595959"/>
              </a:solidFill>
              <a:uFill>
                <a:solidFill>
                  <a:srgbClr val="FFFFFF"/>
                </a:solidFill>
              </a:uFill>
              <a:latin typeface="Century Gothic"/>
            </a:endParaRPr>
          </a:p>
          <a:p>
            <a:pPr marL="1296000" lvl="2" indent="-288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Third Outline Level</a:t>
            </a:r>
            <a:endParaRPr lang="en-US" sz="1920" b="0" strike="noStrike" spc="-1">
              <a:solidFill>
                <a:srgbClr val="595959"/>
              </a:solidFill>
              <a:uFill>
                <a:solidFill>
                  <a:srgbClr val="FFFFFF"/>
                </a:solidFill>
              </a:uFill>
              <a:latin typeface="Century Gothic"/>
            </a:endParaRPr>
          </a:p>
          <a:p>
            <a:pPr marL="1728000" lvl="3" indent="-216000">
              <a:buClr>
                <a:srgbClr val="000000"/>
              </a:buClr>
              <a:buSzPct val="75000"/>
              <a:buFont typeface="Symbol" charset="2"/>
              <a:buChar char=""/>
            </a:pPr>
            <a:r>
              <a:rPr lang="en-US" sz="900" b="0" strike="noStrike" spc="-1">
                <a:solidFill>
                  <a:srgbClr val="A31527"/>
                </a:solidFill>
                <a:uFill>
                  <a:solidFill>
                    <a:srgbClr val="FFFFFF"/>
                  </a:solidFill>
                </a:uFill>
                <a:latin typeface="Century Gothic"/>
              </a:rPr>
              <a:t>Fourth Outline Level</a:t>
            </a:r>
            <a:endParaRPr lang="en-US" sz="1440" b="0" strike="noStrike" spc="-1">
              <a:solidFill>
                <a:srgbClr val="595959"/>
              </a:solidFill>
              <a:uFill>
                <a:solidFill>
                  <a:srgbClr val="FFFFFF"/>
                </a:solidFill>
              </a:uFill>
              <a:latin typeface="Century Gothic"/>
            </a:endParaRPr>
          </a:p>
          <a:p>
            <a:pPr marL="2160000" lvl="4"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Fifth Outline Level</a:t>
            </a:r>
            <a:endParaRPr lang="en-US" sz="2000" b="0" strike="noStrike" spc="-1">
              <a:solidFill>
                <a:srgbClr val="595959"/>
              </a:solidFill>
              <a:uFill>
                <a:solidFill>
                  <a:srgbClr val="FFFFFF"/>
                </a:solidFill>
              </a:uFill>
              <a:latin typeface="Century Gothic"/>
            </a:endParaRPr>
          </a:p>
          <a:p>
            <a:pPr marL="2592000" lvl="5" indent="-216000">
              <a:buClr>
                <a:srgbClr val="000000"/>
              </a:buClr>
              <a:buSzPct val="45000"/>
              <a:buFont typeface="Wingdings" charset="2"/>
              <a:buChar char=""/>
            </a:pPr>
            <a:r>
              <a:rPr lang="en-US" sz="900" b="0" strike="noStrike" spc="-1">
                <a:solidFill>
                  <a:srgbClr val="A31527"/>
                </a:solidFill>
                <a:uFill>
                  <a:solidFill>
                    <a:srgbClr val="FFFFFF"/>
                  </a:solidFill>
                </a:uFill>
                <a:latin typeface="Century Gothic"/>
              </a:rPr>
              <a:t>Sixth Outline Level</a:t>
            </a:r>
            <a:endParaRPr lang="en-US" sz="2000" b="0" strike="noStrike" spc="-1">
              <a:solidFill>
                <a:srgbClr val="595959"/>
              </a:solidFill>
              <a:uFill>
                <a:solidFill>
                  <a:srgbClr val="FFFFFF"/>
                </a:solidFill>
              </a:uFill>
              <a:latin typeface="Century Gothic"/>
            </a:endParaRPr>
          </a:p>
          <a:p>
            <a:pPr>
              <a:lnSpc>
                <a:spcPct val="100000"/>
              </a:lnSpc>
            </a:pPr>
            <a:r>
              <a:rPr lang="en-US" sz="900" b="0" strike="noStrike" spc="-1">
                <a:solidFill>
                  <a:srgbClr val="A31527"/>
                </a:solidFill>
                <a:uFill>
                  <a:solidFill>
                    <a:srgbClr val="FFFFFF"/>
                  </a:solidFill>
                </a:uFill>
                <a:latin typeface="Century Gothic"/>
              </a:rPr>
              <a:t>Seventh Outline LevelSource:</a:t>
            </a:r>
            <a:endParaRPr lang="en-US" sz="3359" b="0" strike="noStrike" spc="-1">
              <a:solidFill>
                <a:srgbClr val="595959"/>
              </a:solidFill>
              <a:uFill>
                <a:solidFill>
                  <a:srgbClr val="FFFFFF"/>
                </a:solidFill>
              </a:uFill>
              <a:latin typeface="Century Gothic"/>
            </a:endParaRPr>
          </a:p>
        </p:txBody>
      </p:sp>
      <p:sp>
        <p:nvSpPr>
          <p:cNvPr id="91" name="CustomShape 9"/>
          <p:cNvSpPr/>
          <p:nvPr/>
        </p:nvSpPr>
        <p:spPr>
          <a:xfrm>
            <a:off x="7845840" y="7857720"/>
            <a:ext cx="31266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222">
                <a:solidFill>
                  <a:srgbClr val="A21727"/>
                </a:solidFill>
                <a:uFill>
                  <a:solidFill>
                    <a:srgbClr val="FFFFFF"/>
                  </a:solidFill>
                </a:uFill>
                <a:latin typeface="Century Gothic"/>
                <a:ea typeface="Century Gothic"/>
              </a:rPr>
              <a:t>©UNIVERSITY OF UTAH HEALTH, 2018</a:t>
            </a:r>
            <a:endParaRPr lang="en-US" sz="1800" b="0" strike="noStrike" spc="-1">
              <a:solidFill>
                <a:srgbClr val="000000"/>
              </a:solidFill>
              <a:uFill>
                <a:solidFill>
                  <a:srgbClr val="FFFFFF"/>
                </a:solidFill>
              </a:uFill>
              <a:latin typeface="Arial"/>
            </a:endParaRPr>
          </a:p>
        </p:txBody>
      </p:sp>
      <p:pic>
        <p:nvPicPr>
          <p:cNvPr id="92" name="Picture 16"/>
          <p:cNvPicPr/>
          <p:nvPr/>
        </p:nvPicPr>
        <p:blipFill>
          <a:blip r:embed="rId14"/>
          <a:stretch/>
        </p:blipFill>
        <p:spPr>
          <a:xfrm>
            <a:off x="457200" y="7717680"/>
            <a:ext cx="1337040" cy="35064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NUL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22960" y="3597480"/>
            <a:ext cx="9326520" cy="1763640"/>
          </a:xfrm>
          <a:prstGeom prst="rect">
            <a:avLst/>
          </a:prstGeom>
          <a:noFill/>
          <a:ln>
            <a:noFill/>
          </a:ln>
        </p:spPr>
        <p:txBody>
          <a:bodyPr lIns="90000" tIns="45000" rIns="90000" bIns="45000"/>
          <a:lstStyle/>
          <a:p>
            <a:endParaRPr lang="en-US" sz="2880" b="0" strike="noStrike" spc="-1">
              <a:solidFill>
                <a:srgbClr val="000000"/>
              </a:solidFill>
              <a:uFill>
                <a:solidFill>
                  <a:srgbClr val="FFFFFF"/>
                </a:solidFill>
              </a:uFill>
              <a:latin typeface="Calibri"/>
            </a:endParaRPr>
          </a:p>
        </p:txBody>
      </p:sp>
      <p:sp>
        <p:nvSpPr>
          <p:cNvPr id="128" name="TextShape 2"/>
          <p:cNvSpPr txBox="1"/>
          <p:nvPr/>
        </p:nvSpPr>
        <p:spPr>
          <a:xfrm>
            <a:off x="2042820" y="4479300"/>
            <a:ext cx="6886800" cy="2305800"/>
          </a:xfrm>
          <a:prstGeom prst="rect">
            <a:avLst/>
          </a:prstGeom>
          <a:noFill/>
          <a:ln>
            <a:noFill/>
          </a:ln>
        </p:spPr>
        <p:txBody>
          <a:bodyPr lIns="90000" tIns="45000" rIns="90000" bIns="45000"/>
          <a:lstStyle/>
          <a:p>
            <a:pPr algn="ctr"/>
            <a:r>
              <a:rPr lang="en-US" sz="2000" b="0" strike="noStrike" spc="-1" dirty="0">
                <a:solidFill>
                  <a:srgbClr val="000000"/>
                </a:solidFill>
                <a:uFill>
                  <a:solidFill>
                    <a:srgbClr val="FFFFFF"/>
                  </a:solidFill>
                </a:uFill>
                <a:latin typeface="Arial"/>
              </a:rPr>
              <a:t>DECART Summer School 2018:</a:t>
            </a:r>
            <a:r>
              <a:rPr lang="en-US" sz="1800" b="0" strike="noStrike" spc="-1" dirty="0">
                <a:solidFill>
                  <a:srgbClr val="000000"/>
                </a:solidFill>
                <a:uFill>
                  <a:solidFill>
                    <a:srgbClr val="FFFFFF"/>
                  </a:solidFill>
                </a:uFill>
                <a:latin typeface="Arial"/>
              </a:rPr>
              <a:t>
</a:t>
            </a:r>
            <a:endParaRPr lang="en-US" sz="1800" b="0" strike="noStrike" spc="-1" dirty="0" smtClean="0">
              <a:solidFill>
                <a:srgbClr val="000000"/>
              </a:solidFill>
              <a:uFill>
                <a:solidFill>
                  <a:srgbClr val="FFFFFF"/>
                </a:solidFill>
              </a:uFill>
              <a:latin typeface="Arial"/>
            </a:endParaRPr>
          </a:p>
          <a:p>
            <a:pPr algn="ctr"/>
            <a:r>
              <a:rPr lang="en-US" sz="2400" b="0" strike="noStrike" spc="-1" dirty="0" smtClean="0">
                <a:solidFill>
                  <a:srgbClr val="000000"/>
                </a:solidFill>
                <a:uFill>
                  <a:solidFill>
                    <a:srgbClr val="FFFFFF"/>
                  </a:solidFill>
                </a:uFill>
                <a:latin typeface="Arial"/>
              </a:rPr>
              <a:t>Causal Inference Module</a:t>
            </a:r>
          </a:p>
          <a:p>
            <a:pPr algn="ctr"/>
            <a:r>
              <a:rPr lang="en-US" sz="1800" b="0" strike="noStrike" spc="-1" dirty="0">
                <a:solidFill>
                  <a:srgbClr val="000000"/>
                </a:solidFill>
                <a:uFill>
                  <a:solidFill>
                    <a:srgbClr val="FFFFFF"/>
                  </a:solidFill>
                </a:uFill>
                <a:latin typeface="Arial"/>
              </a:rPr>
              <a:t>
</a:t>
            </a:r>
            <a:r>
              <a:rPr lang="en-US" altLang="zh-CN" sz="2800" b="0" strike="noStrike" spc="-1" dirty="0" smtClean="0">
                <a:solidFill>
                  <a:srgbClr val="000000"/>
                </a:solidFill>
                <a:uFill>
                  <a:solidFill>
                    <a:srgbClr val="FFFFFF"/>
                  </a:solidFill>
                </a:uFill>
                <a:latin typeface="Arial"/>
              </a:rPr>
              <a:t>Matching</a:t>
            </a:r>
            <a:endParaRPr lang="en-US" sz="2800" b="0" strike="noStrike" spc="-1" dirty="0">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exactly matched data</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a:bodyPr>
              <a:lstStyle/>
              <a:p>
                <a:r>
                  <a:rPr lang="en-US" dirty="0"/>
                  <a:t>Simple difference in observed means: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𝜏</m:t>
                              </m:r>
                            </m:e>
                          </m:acc>
                        </m:e>
                        <m:sub>
                          <m:r>
                            <a:rPr lang="en-US" b="0" i="1" smtClean="0">
                              <a:latin typeface="Cambria Math" panose="02040503050406030204" pitchFamily="18" charset="0"/>
                            </a:rPr>
                            <m:t>𝐴𝑇𝑇</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𝑡</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m:t>
                              </m:r>
                            </m:sub>
                          </m:sSub>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𝑐</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sub>
                          </m:sSub>
                        </m:e>
                      </m:nary>
                    </m:oMath>
                  </m:oMathPara>
                </a14:m>
                <a:endParaRPr lang="en-US" dirty="0"/>
              </a:p>
              <a:p>
                <a:endParaRPr lang="en-US" dirty="0"/>
              </a:p>
              <a:p>
                <a:r>
                  <a:rPr lang="en-US" dirty="0"/>
                  <a:t>In 1:1 matched case, we have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𝜏</m:t>
                              </m:r>
                            </m:e>
                          </m:acc>
                        </m:e>
                        <m:sub>
                          <m:r>
                            <a:rPr lang="en-US" b="0" i="1" smtClean="0">
                              <a:latin typeface="Cambria Math" panose="02040503050406030204" pitchFamily="18" charset="0"/>
                            </a:rPr>
                            <m:t>𝐴𝑇𝑇</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sub>
                        <m:sup/>
                        <m:e>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b>
                      </m:sSub>
                      <m:r>
                        <a:rPr lang="en-US" b="0" i="1" smtClean="0">
                          <a:latin typeface="Cambria Math" panose="02040503050406030204" pitchFamily="18" charset="0"/>
                        </a:rPr>
                        <m:t>)</m:t>
                      </m:r>
                    </m:oMath>
                  </m:oMathPara>
                </a14:m>
                <a:endParaRPr lang="en-US" b="0"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𝑣𝑎𝑟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𝜏</m:t>
                            </m:r>
                          </m:e>
                        </m:acc>
                      </m:e>
                      <m:sub>
                        <m:r>
                          <a:rPr lang="en-US" b="0" i="1" smtClean="0">
                            <a:latin typeface="Cambria Math" panose="02040503050406030204" pitchFamily="18" charset="0"/>
                          </a:rPr>
                          <m:t>𝐴𝑇𝑇</m:t>
                        </m:r>
                      </m:sub>
                    </m:sSub>
                  </m:oMath>
                </a14:m>
                <a:r>
                  <a:rPr lang="en-US" dirty="0"/>
                  <a:t>)=</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𝜏</m:t>
                                    </m:r>
                                  </m:e>
                                </m:acc>
                              </m:e>
                              <m:sub>
                                <m:r>
                                  <a:rPr lang="en-US" b="0" i="1" smtClean="0">
                                    <a:latin typeface="Cambria Math" panose="02040503050406030204" pitchFamily="18" charset="0"/>
                                  </a:rPr>
                                  <m:t>𝐴𝑇𝑇</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endParaRPr lang="en-US" b="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2"/>
                <a:stretch>
                  <a:fillRect l="-1144" t="-2050"/>
                </a:stretch>
              </a:blipFill>
            </p:spPr>
            <p:txBody>
              <a:bodyPr/>
              <a:lstStyle/>
              <a:p>
                <a:r>
                  <a:rPr lang="en-US">
                    <a:noFill/>
                  </a:rPr>
                  <a:t> </a:t>
                </a:r>
              </a:p>
            </p:txBody>
          </p:sp>
        </mc:Fallback>
      </mc:AlternateContent>
    </p:spTree>
    <p:extLst>
      <p:ext uri="{BB962C8B-B14F-4D97-AF65-F5344CB8AC3E}">
        <p14:creationId xmlns:p14="http://schemas.microsoft.com/office/powerpoint/2010/main" val="362493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beyond exact matching</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Exact matching approach is not feasible with high-dimensional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a:t>
                </a:r>
              </a:p>
              <a:p>
                <a:r>
                  <a:rPr lang="en-US" dirty="0"/>
                  <a:t>Let </a:t>
                </a:r>
                <a14:m>
                  <m:oMath xmlns:m="http://schemas.openxmlformats.org/officeDocument/2006/math">
                    <m:r>
                      <a:rPr lang="en-US" i="1" smtClean="0">
                        <a:latin typeface="Cambria Math" panose="02040503050406030204" pitchFamily="18" charset="0"/>
                        <a:ea typeface="Cambria Math" panose="02040503050406030204" pitchFamily="18" charset="0"/>
                      </a:rPr>
                      <m:t>𝒮</m:t>
                    </m:r>
                  </m:oMath>
                </a14:m>
                <a:r>
                  <a:rPr lang="en-US" dirty="0"/>
                  <a:t> be a </a:t>
                </a:r>
                <a:r>
                  <a:rPr lang="en-US" b="1" dirty="0"/>
                  <a:t>matching solution</a:t>
                </a:r>
                <a:r>
                  <a:rPr lang="en-US" dirty="0"/>
                  <a:t>: a subset of the data produced by the matching procedure. </a:t>
                </a:r>
              </a:p>
              <a:p>
                <a:r>
                  <a:rPr lang="en-US" dirty="0"/>
                  <a:t>If the procedure produces balance:</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𝒮</m:t>
                    </m:r>
                  </m:oMath>
                </a14:m>
                <a:endParaRPr lang="en-US" dirty="0"/>
              </a:p>
              <a:p>
                <a:r>
                  <a:rPr lang="en-US" dirty="0"/>
                  <a:t>This implies that no unmeasured confounders holds in that subset:</a:t>
                </a:r>
              </a:p>
              <a:p>
                <a:pPr marL="0" indent="0">
                  <a:buNone/>
                </a:pP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r>
                  <a:rPr lang="en-US" dirty="0"/>
                  <a:t>)</a:t>
                </a:r>
                <a14:m>
                  <m:oMath xmlns:m="http://schemas.openxmlformats.org/officeDocument/2006/math">
                    <m:r>
                      <a:rPr lang="en-US" i="1" dirty="0" smtClean="0">
                        <a:latin typeface="Cambria Math" panose="02040503050406030204" pitchFamily="18" charset="0"/>
                        <a:ea typeface="Cambria Math" panose="02040503050406030204" pitchFamily="18" charset="0"/>
                      </a:rPr>
                      <m:t>⊥</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𝐴</m:t>
                        </m:r>
                      </m:e>
                      <m:sub>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𝒮</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4494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 matching procedure</a:t>
            </a:r>
          </a:p>
        </p:txBody>
      </p:sp>
      <p:sp>
        <p:nvSpPr>
          <p:cNvPr id="3" name="Content Placeholder 2"/>
          <p:cNvSpPr>
            <a:spLocks noGrp="1"/>
          </p:cNvSpPr>
          <p:nvPr>
            <p:ph idx="4294967295"/>
          </p:nvPr>
        </p:nvSpPr>
        <p:spPr/>
        <p:txBody>
          <a:bodyPr/>
          <a:lstStyle/>
          <a:p>
            <a:pPr marL="462915" indent="-462915">
              <a:buAutoNum type="arabicPeriod"/>
            </a:pPr>
            <a:r>
              <a:rPr lang="en-US" dirty="0"/>
              <a:t>Choose a number of matches</a:t>
            </a:r>
          </a:p>
          <a:p>
            <a:pPr marL="462915" indent="-462915">
              <a:buAutoNum type="arabicPeriod"/>
            </a:pPr>
            <a:r>
              <a:rPr lang="en-US" dirty="0"/>
              <a:t>Choose a distance metric</a:t>
            </a:r>
          </a:p>
          <a:p>
            <a:pPr marL="462915" indent="-462915">
              <a:buAutoNum type="arabicPeriod"/>
            </a:pPr>
            <a:r>
              <a:rPr lang="en-US" dirty="0"/>
              <a:t>Find matches (drop non-matches)</a:t>
            </a:r>
          </a:p>
          <a:p>
            <a:pPr marL="462915" indent="-462915">
              <a:buAutoNum type="arabicPeriod"/>
            </a:pPr>
            <a:r>
              <a:rPr lang="en-US" dirty="0"/>
              <a:t>Check balance</a:t>
            </a:r>
          </a:p>
          <a:p>
            <a:pPr marL="462915" indent="-462915">
              <a:buAutoNum type="arabicPeriod"/>
            </a:pPr>
            <a:r>
              <a:rPr lang="en-US" dirty="0"/>
              <a:t>Repeat 1-4 until balance is acceptable</a:t>
            </a:r>
          </a:p>
          <a:p>
            <a:pPr marL="462915" indent="-462915">
              <a:buAutoNum type="arabicPeriod"/>
            </a:pPr>
            <a:r>
              <a:rPr lang="en-US" dirty="0"/>
              <a:t>Calculate the effect of the treatment on the outcome in the matched dataset. </a:t>
            </a:r>
          </a:p>
        </p:txBody>
      </p:sp>
    </p:spTree>
    <p:extLst>
      <p:ext uri="{BB962C8B-B14F-4D97-AF65-F5344CB8AC3E}">
        <p14:creationId xmlns:p14="http://schemas.microsoft.com/office/powerpoint/2010/main" val="50843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than 1 control match</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a:bodyPr>
              <a:lstStyle/>
              <a:p>
                <a:r>
                  <a:rPr lang="en-US" dirty="0"/>
                  <a:t>What if we have enough controls to have </a:t>
                </a:r>
                <a14:m>
                  <m:oMath xmlns:m="http://schemas.openxmlformats.org/officeDocument/2006/math">
                    <m:r>
                      <a:rPr lang="en-US" b="0" i="1" smtClean="0">
                        <a:latin typeface="Cambria Math" panose="02040503050406030204" pitchFamily="18" charset="0"/>
                      </a:rPr>
                      <m:t>𝑀</m:t>
                    </m:r>
                  </m:oMath>
                </a14:m>
                <a:r>
                  <a:rPr lang="en-US" dirty="0"/>
                  <a:t> matched controls per treated?</a:t>
                </a:r>
              </a:p>
              <a:p>
                <a:pPr marL="0" indent="0">
                  <a:buNone/>
                </a:pP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𝑐</m:t>
                            </m:r>
                          </m:sub>
                        </m:sSub>
                      </m:e>
                    </m:d>
                  </m:oMath>
                </a14:m>
                <a:endParaRPr lang="en-US" b="0" dirty="0"/>
              </a:p>
              <a:p>
                <a:pPr marL="0" indent="0">
                  <a:buNone/>
                </a:pPr>
                <a:endParaRPr lang="en-US" dirty="0"/>
              </a:p>
              <a:p>
                <a:r>
                  <a:rPr lang="en-US" b="0" dirty="0"/>
                  <a:t>New estimator for the effect:</a:t>
                </a:r>
                <a:endParaRPr lang="en-US" dirty="0"/>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𝜏</m:t>
                            </m:r>
                          </m:e>
                        </m:acc>
                      </m:e>
                      <m:sub>
                        <m:r>
                          <a:rPr lang="en-US" b="0" i="1" smtClean="0">
                            <a:latin typeface="Cambria Math" panose="02040503050406030204" pitchFamily="18" charset="0"/>
                          </a:rPr>
                          <m:t>𝐴𝑇𝑇</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sub>
                      <m:sup/>
                      <m:e>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acc>
                    <m:r>
                      <a:rPr lang="en-US" b="0" i="1" smtClean="0">
                        <a:latin typeface="Cambria Math" panose="02040503050406030204" pitchFamily="18" charset="0"/>
                      </a:rPr>
                      <m:t>(0))</m:t>
                    </m:r>
                  </m:oMath>
                </a14:m>
                <a:r>
                  <a:rPr lang="en-US" b="0" dirty="0"/>
                  <a:t>,</a:t>
                </a:r>
              </a:p>
              <a:p>
                <a:pPr marL="0" indent="0">
                  <a:buNone/>
                </a:pPr>
                <a:r>
                  <a:rPr lang="en-US" dirty="0"/>
                  <a:t>   where  </a:t>
                </a:r>
                <a14:m>
                  <m:oMath xmlns:m="http://schemas.openxmlformats.org/officeDocument/2006/math">
                    <m:acc>
                      <m:accPr>
                        <m:chr m:val="̂"/>
                        <m:ctrlPr>
                          <a:rPr lang="en-US" b="0" i="1" smtClean="0">
                            <a:solidFill>
                              <a:srgbClr val="FF0000"/>
                            </a:solidFill>
                            <a:latin typeface="Cambria Math" panose="02040503050406030204" pitchFamily="18" charset="0"/>
                          </a:rPr>
                        </m:ctrlPr>
                      </m:acc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m:t>
                            </m:r>
                          </m:sub>
                        </m:sSub>
                      </m:e>
                    </m:acc>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0</m:t>
                        </m:r>
                      </m:e>
                    </m:d>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𝑀</m:t>
                        </m:r>
                      </m:den>
                    </m:f>
                    <m:nary>
                      <m:naryPr>
                        <m:chr m:val="∑"/>
                        <m:supHide m:val="on"/>
                        <m:ctrlPr>
                          <a:rPr lang="en-US" b="0" i="1" smtClean="0">
                            <a:solidFill>
                              <a:srgbClr val="FF0000"/>
                            </a:solidFill>
                            <a:latin typeface="Cambria Math" panose="02040503050406030204" pitchFamily="18" charset="0"/>
                          </a:rPr>
                        </m:ctrlPr>
                      </m:naryPr>
                      <m:sub>
                        <m:r>
                          <m:rPr>
                            <m:brk m:alnAt="7"/>
                          </m:rPr>
                          <a:rPr lang="en-US" b="0" i="1" smtClean="0">
                            <a:solidFill>
                              <a:srgbClr val="FF0000"/>
                            </a:solidFill>
                            <a:latin typeface="Cambria Math" panose="02040503050406030204" pitchFamily="18" charset="0"/>
                          </a:rPr>
                          <m:t>𝑗</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𝐽</m:t>
                            </m:r>
                          </m:e>
                          <m:sub>
                            <m:r>
                              <a:rPr lang="en-US" b="0" i="1" smtClean="0">
                                <a:solidFill>
                                  <a:srgbClr val="FF0000"/>
                                </a:solidFill>
                                <a:latin typeface="Cambria Math" panose="02040503050406030204" pitchFamily="18" charset="0"/>
                                <a:ea typeface="Cambria Math" panose="02040503050406030204" pitchFamily="18" charset="0"/>
                              </a:rPr>
                              <m:t>𝑀</m:t>
                            </m:r>
                          </m:sub>
                        </m:sSub>
                        <m:r>
                          <m:rPr>
                            <m:brk m:alnAt="7"/>
                          </m:rP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𝑖</m:t>
                        </m:r>
                        <m:r>
                          <a:rPr lang="en-US" b="0" i="1" smtClean="0">
                            <a:solidFill>
                              <a:srgbClr val="FF0000"/>
                            </a:solidFill>
                            <a:latin typeface="Cambria Math" panose="02040503050406030204" pitchFamily="18" charset="0"/>
                            <a:ea typeface="Cambria Math" panose="02040503050406030204" pitchFamily="18" charset="0"/>
                          </a:rPr>
                          <m:t>)</m:t>
                        </m:r>
                      </m:sub>
                      <m:sup/>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𝑗</m:t>
                            </m:r>
                          </m:sub>
                        </m:sSub>
                      </m:e>
                    </m:nary>
                  </m:oMath>
                </a14:m>
                <a:r>
                  <a:rPr lang="en-US" b="0" dirty="0"/>
                  <a:t>. </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3"/>
                <a:stretch>
                  <a:fillRect l="-1144" t="-2050"/>
                </a:stretch>
              </a:blipFill>
            </p:spPr>
            <p:txBody>
              <a:bodyPr/>
              <a:lstStyle/>
              <a:p>
                <a:r>
                  <a:rPr lang="en-US">
                    <a:noFill/>
                  </a:rPr>
                  <a:t> </a:t>
                </a:r>
              </a:p>
            </p:txBody>
          </p:sp>
        </mc:Fallback>
      </mc:AlternateContent>
    </p:spTree>
    <p:extLst>
      <p:ext uri="{BB962C8B-B14F-4D97-AF65-F5344CB8AC3E}">
        <p14:creationId xmlns:p14="http://schemas.microsoft.com/office/powerpoint/2010/main" val="146514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How many </a:t>
                </a:r>
                <a14:m>
                  <m:oMath xmlns:m="http://schemas.openxmlformats.org/officeDocument/2006/math">
                    <m:r>
                      <a:rPr lang="en-US" b="0" i="1" smtClean="0">
                        <a:latin typeface="Cambria Math" panose="02040503050406030204" pitchFamily="18" charset="0"/>
                      </a:rPr>
                      <m:t>𝑀</m:t>
                    </m:r>
                  </m:oMath>
                </a14:m>
                <a:r>
                  <a:rPr lang="en-US" dirty="0"/>
                  <a:t> should we include?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a:bodyPr>
              <a:lstStyle/>
              <a:p>
                <a:r>
                  <a:rPr lang="en-US" dirty="0"/>
                  <a:t>Small </a:t>
                </a:r>
                <a14:m>
                  <m:oMath xmlns:m="http://schemas.openxmlformats.org/officeDocument/2006/math">
                    <m:r>
                      <a:rPr lang="en-US" b="0" i="1" smtClean="0">
                        <a:latin typeface="Cambria Math" panose="02040503050406030204" pitchFamily="18" charset="0"/>
                      </a:rPr>
                      <m:t>𝑀</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small sample sizes</a:t>
                </a:r>
              </a:p>
              <a:p>
                <a:r>
                  <a:rPr lang="en-US" dirty="0"/>
                  <a:t>Large </a:t>
                </a:r>
                <a14:m>
                  <m:oMath xmlns:m="http://schemas.openxmlformats.org/officeDocument/2006/math">
                    <m:r>
                      <a:rPr lang="en-US" b="0" i="1" smtClean="0">
                        <a:latin typeface="Cambria Math" panose="02040503050406030204" pitchFamily="18" charset="0"/>
                      </a:rPr>
                      <m:t>𝑀</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worse matches (each additional match is further away).</a:t>
                </a:r>
              </a:p>
              <a:p>
                <a:r>
                  <a:rPr lang="en-US" dirty="0"/>
                  <a:t>Varying </a:t>
                </a:r>
                <a14:m>
                  <m:oMath xmlns:m="http://schemas.openxmlformats.org/officeDocument/2006/math">
                    <m:r>
                      <a:rPr lang="en-US" b="0" i="1" smtClean="0">
                        <a:latin typeface="Cambria Math" panose="02040503050406030204" pitchFamily="18" charset="0"/>
                      </a:rPr>
                      <m:t>𝑀</m:t>
                    </m:r>
                  </m:oMath>
                </a14:m>
                <a:r>
                  <a:rPr lang="en-US" dirty="0"/>
                  <a:t> by treated unit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need to weight observations. </a:t>
                </a:r>
              </a:p>
              <a:p>
                <a:endParaRPr lang="en-US" dirty="0"/>
              </a:p>
              <a:p>
                <a:pPr marL="0" indent="0">
                  <a:buNone/>
                </a:pPr>
                <a:r>
                  <a:rPr lang="en-US" dirty="0" err="1"/>
                  <a:t>Abadie</a:t>
                </a:r>
                <a:r>
                  <a:rPr lang="en-US" dirty="0"/>
                  <a:t> and </a:t>
                </a:r>
                <a:r>
                  <a:rPr lang="en-US" dirty="0" err="1"/>
                  <a:t>Imbens’s</a:t>
                </a:r>
                <a:r>
                  <a:rPr lang="en-US" dirty="0"/>
                  <a:t> (2002) work suggested that </a:t>
                </a:r>
                <a:r>
                  <a:rPr lang="en-US" dirty="0">
                    <a:solidFill>
                      <a:srgbClr val="FF0000"/>
                    </a:solidFill>
                  </a:rPr>
                  <a:t>matching up to 4 untreated </a:t>
                </a:r>
                <a:r>
                  <a:rPr lang="en-US" dirty="0"/>
                  <a:t>participants  for each treated participant  usually works well in terms of mean-squared error. </a:t>
                </a:r>
              </a:p>
              <a:p>
                <a:pPr marL="0" indent="0">
                  <a:buNone/>
                </a:pPr>
                <a:endParaRPr lang="en-US" dirty="0"/>
              </a:p>
              <a:p>
                <a:pPr marL="0" indent="0">
                  <a:buNone/>
                </a:pPr>
                <a:r>
                  <a:rPr lang="en-US" dirty="0"/>
                  <a:t>Rosenbaum (2002b) recommended the use of optimal matching to solve problem</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3"/>
                <a:stretch>
                  <a:fillRect l="-1334" t="-2050" r="-1461"/>
                </a:stretch>
              </a:blipFill>
            </p:spPr>
            <p:txBody>
              <a:bodyPr/>
              <a:lstStyle/>
              <a:p>
                <a:r>
                  <a:rPr lang="en-US">
                    <a:noFill/>
                  </a:rPr>
                  <a:t> </a:t>
                </a:r>
              </a:p>
            </p:txBody>
          </p:sp>
        </mc:Fallback>
      </mc:AlternateContent>
    </p:spTree>
    <p:extLst>
      <p:ext uri="{BB962C8B-B14F-4D97-AF65-F5344CB8AC3E}">
        <p14:creationId xmlns:p14="http://schemas.microsoft.com/office/powerpoint/2010/main" val="421948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or without replacement</a:t>
            </a:r>
          </a:p>
        </p:txBody>
      </p:sp>
      <p:sp>
        <p:nvSpPr>
          <p:cNvPr id="3" name="Content Placeholder 2"/>
          <p:cNvSpPr>
            <a:spLocks noGrp="1"/>
          </p:cNvSpPr>
          <p:nvPr>
            <p:ph idx="4294967295"/>
          </p:nvPr>
        </p:nvSpPr>
        <p:spPr>
          <a:xfrm>
            <a:off x="754380" y="2393267"/>
            <a:ext cx="9464040" cy="4194700"/>
          </a:xfrm>
        </p:spPr>
        <p:txBody>
          <a:bodyPr>
            <a:normAutofit fontScale="92500" lnSpcReduction="10000"/>
          </a:bodyPr>
          <a:lstStyle/>
          <a:p>
            <a:r>
              <a:rPr lang="en-US" dirty="0"/>
              <a:t>Matching with replacement: a single control unit could be matched repeatedly with multiple treated units.</a:t>
            </a:r>
          </a:p>
          <a:p>
            <a:r>
              <a:rPr lang="en-US" dirty="0"/>
              <a:t>Pro:</a:t>
            </a:r>
          </a:p>
          <a:p>
            <a:pPr marL="0" indent="0">
              <a:buNone/>
            </a:pPr>
            <a:r>
              <a:rPr lang="en-US" dirty="0"/>
              <a:t>    1. Better matches!</a:t>
            </a:r>
          </a:p>
          <a:p>
            <a:pPr marL="0" indent="0">
              <a:buNone/>
            </a:pPr>
            <a:r>
              <a:rPr lang="en-US" dirty="0"/>
              <a:t>    2. Order of matching does not matter.</a:t>
            </a:r>
          </a:p>
          <a:p>
            <a:r>
              <a:rPr lang="en-US" dirty="0"/>
              <a:t>Con:</a:t>
            </a:r>
          </a:p>
          <a:p>
            <a:pPr marL="0" indent="0">
              <a:buNone/>
            </a:pPr>
            <a:r>
              <a:rPr lang="en-US" dirty="0"/>
              <a:t>    1. need more complicated inference.</a:t>
            </a:r>
          </a:p>
          <a:p>
            <a:pPr marL="0" indent="0">
              <a:buNone/>
            </a:pPr>
            <a:r>
              <a:rPr lang="en-US" dirty="0"/>
              <a:t>    2. need to account for multiple appearances with weights.</a:t>
            </a:r>
          </a:p>
          <a:p>
            <a:pPr marL="0" indent="0">
              <a:buNone/>
            </a:pPr>
            <a:r>
              <a:rPr lang="en-US" dirty="0"/>
              <a:t>    3. potentially higher uncertainty (using the same data multiple times=relying on less data)</a:t>
            </a:r>
          </a:p>
        </p:txBody>
      </p:sp>
    </p:spTree>
    <p:extLst>
      <p:ext uri="{BB962C8B-B14F-4D97-AF65-F5344CB8AC3E}">
        <p14:creationId xmlns:p14="http://schemas.microsoft.com/office/powerpoint/2010/main" val="266168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metrics</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lnSpcReduction="10000"/>
              </a:bodyPr>
              <a:lstStyle/>
              <a:p>
                <a:r>
                  <a:rPr lang="en-US" dirty="0"/>
                  <a:t>We need a distance metric to define distance/similarity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oMath>
                </a14:m>
                <a:r>
                  <a:rPr lang="en-US" dirty="0"/>
                  <a:t>, which might be high dimensional. </a:t>
                </a:r>
              </a:p>
              <a:p>
                <a:pPr marL="0" indent="0">
                  <a:buNone/>
                </a:pPr>
                <a:r>
                  <a:rPr lang="en-US" dirty="0"/>
                  <a:t>    -- Lower value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more similar values</a:t>
                </a:r>
              </a:p>
              <a:p>
                <a:pPr marL="0" indent="0">
                  <a:buNone/>
                </a:pPr>
                <a:r>
                  <a:rPr lang="en-US" dirty="0"/>
                  <a:t>    -- Choice of distance metric will lead to different matches</a:t>
                </a:r>
              </a:p>
              <a:p>
                <a:r>
                  <a:rPr lang="en-US" dirty="0"/>
                  <a:t>Possible choices of distance:</a:t>
                </a:r>
              </a:p>
              <a:p>
                <a:pPr marL="0" indent="0">
                  <a:buNone/>
                </a:pPr>
                <a:r>
                  <a:rPr lang="en-US" dirty="0"/>
                  <a:t>        1) Exact distance metric</a:t>
                </a:r>
              </a:p>
              <a:p>
                <a:pPr marL="0" indent="0">
                  <a:buNone/>
                </a:pPr>
                <a:r>
                  <a:rPr lang="en-US" dirty="0"/>
                  <a:t>        2) Propensity score distance metric</a:t>
                </a:r>
              </a:p>
              <a:p>
                <a:pPr marL="0" indent="0">
                  <a:buNone/>
                </a:pPr>
                <a:r>
                  <a:rPr lang="en-US" dirty="0"/>
                  <a:t>        3) Euclidean distance metric</a:t>
                </a:r>
              </a:p>
              <a:p>
                <a:pPr marL="0" indent="0">
                  <a:buNone/>
                </a:pPr>
                <a:r>
                  <a:rPr lang="en-US" dirty="0"/>
                  <a:t>        4) </a:t>
                </a:r>
                <a:r>
                  <a:rPr lang="en-US" dirty="0" err="1"/>
                  <a:t>Mahalanobis</a:t>
                </a:r>
                <a:r>
                  <a:rPr lang="en-US" dirty="0"/>
                  <a:t> distance metric</a:t>
                </a:r>
              </a:p>
              <a:p>
                <a:pPr marL="0" indent="0">
                  <a:buNone/>
                </a:pPr>
                <a:r>
                  <a:rPr lang="en-US" dirty="0"/>
                  <a:t>        5) Caliper metric</a:t>
                </a:r>
              </a:p>
              <a:p>
                <a:pPr marL="0" indent="0">
                  <a:buNone/>
                </a:pPr>
                <a:r>
                  <a:rPr lang="en-US" dirty="0"/>
                  <a:t>        6) Combined distance metric</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2"/>
                <a:stretch>
                  <a:fillRect l="-1144" t="-2847" r="-1271"/>
                </a:stretch>
              </a:blipFill>
            </p:spPr>
            <p:txBody>
              <a:bodyPr/>
              <a:lstStyle/>
              <a:p>
                <a:r>
                  <a:rPr lang="en-US">
                    <a:noFill/>
                  </a:rPr>
                  <a:t> </a:t>
                </a:r>
              </a:p>
            </p:txBody>
          </p:sp>
        </mc:Fallback>
      </mc:AlternateContent>
    </p:spTree>
    <p:extLst>
      <p:ext uri="{BB962C8B-B14F-4D97-AF65-F5344CB8AC3E}">
        <p14:creationId xmlns:p14="http://schemas.microsoft.com/office/powerpoint/2010/main" val="171509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distance metric</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Only match units to other units that have the same exact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b="0" dirty="0"/>
                  <a:t>.</a:t>
                </a:r>
              </a:p>
              <a:p>
                <a:endParaRPr lang="en-US" dirty="0"/>
              </a:p>
              <a:p>
                <a:pPr marL="0" indent="0">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m:t>
                            </m:r>
                          </m:e>
                        </m:eqArr>
                      </m:e>
                    </m:d>
                  </m:oMath>
                </a14:m>
                <a:r>
                  <a:rPr lang="en-US" b="0" dirty="0"/>
                  <a:t>  </a:t>
                </a:r>
                <a14:m>
                  <m:oMath xmlns:m="http://schemas.openxmlformats.org/officeDocument/2006/math">
                    <m:m>
                      <m:mPr>
                        <m:mcs>
                          <m:mc>
                            <m:mcPr>
                              <m:count m:val="1"/>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𝑖</m:t>
                          </m:r>
                          <m:r>
                            <a:rPr lang="en-US" b="0" i="1" dirty="0" smtClean="0">
                              <a:latin typeface="Cambria Math" panose="02040503050406030204" pitchFamily="18" charset="0"/>
                            </a:rPr>
                            <m:t>𝑓</m:t>
                          </m:r>
                          <m:r>
                            <a:rPr lang="en-US" b="0" i="1" dirty="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e>
                      </m:mr>
                      <m:mr>
                        <m:e>
                          <m:r>
                            <a:rPr lang="en-US" b="0" i="1" dirty="0" smtClean="0">
                              <a:latin typeface="Cambria Math" panose="02040503050406030204" pitchFamily="18" charset="0"/>
                            </a:rPr>
                            <m:t>𝑖𝑓</m:t>
                          </m:r>
                          <m:r>
                            <a:rPr lang="en-US" b="0" i="1" dirty="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e>
                      </m:mr>
                    </m:m>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US">
                    <a:noFill/>
                  </a:rPr>
                  <a:t> </a:t>
                </a:r>
              </a:p>
            </p:txBody>
          </p:sp>
        </mc:Fallback>
      </mc:AlternateContent>
    </p:spTree>
    <p:extLst>
      <p:ext uri="{BB962C8B-B14F-4D97-AF65-F5344CB8AC3E}">
        <p14:creationId xmlns:p14="http://schemas.microsoft.com/office/powerpoint/2010/main" val="67843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Propensity score distance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Propensity score: </a:t>
                </a:r>
                <a14:m>
                  <m:oMath xmlns:m="http://schemas.openxmlformats.org/officeDocument/2006/math">
                    <m:r>
                      <a:rPr lang="en-US" b="0" i="1" smtClean="0">
                        <a:latin typeface="Cambria Math" panose="02040503050406030204" pitchFamily="18" charset="0"/>
                      </a:rPr>
                      <m:t>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r>
                  <a:rPr lang="en-US" dirty="0"/>
                  <a:t>Rubin et al have shown that propensity score matching has good properties </a:t>
                </a:r>
                <a:r>
                  <a:rPr lang="en-US" dirty="0">
                    <a:solidFill>
                      <a:srgbClr val="FF0000"/>
                    </a:solidFill>
                  </a:rPr>
                  <a:t>if covariates are roughly normal</a:t>
                </a:r>
                <a:r>
                  <a:rPr lang="en-US" dirty="0"/>
                  <a:t>.</a:t>
                </a:r>
              </a:p>
              <a:p>
                <a:r>
                  <a:rPr lang="en-US" dirty="0"/>
                  <a:t>Propensity score distance:</a:t>
                </a:r>
              </a:p>
              <a:p>
                <a:pPr marL="0" indent="0">
                  <a:buNone/>
                </a:pPr>
                <a:r>
                  <a:rPr lang="en-US" dirty="0"/>
                  <a:t>                 Option 1: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e>
                        </m:d>
                      </m:e>
                    </m:d>
                  </m:oMath>
                </a14:m>
                <a:endParaRPr lang="en-US" dirty="0"/>
              </a:p>
              <a:p>
                <a:pPr marL="0" indent="0">
                  <a:buNone/>
                </a:pPr>
                <a:r>
                  <a:rPr lang="en-US" dirty="0"/>
                  <a:t>                 Option 2: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𝐷</m:t>
                        </m:r>
                      </m:e>
                      <m:sub>
                        <m:r>
                          <a:rPr lang="en-US" b="0" i="1" smtClean="0">
                            <a:solidFill>
                              <a:srgbClr val="FF0000"/>
                            </a:solidFill>
                            <a:latin typeface="Cambria Math" panose="02040503050406030204" pitchFamily="18" charset="0"/>
                          </a:rPr>
                          <m:t>𝑖𝑗</m:t>
                        </m:r>
                      </m:sub>
                    </m:sSub>
                    <m:r>
                      <a:rPr lang="en-US" b="0" i="1" smtClean="0">
                        <a:solidFill>
                          <a:srgbClr val="FF0000"/>
                        </a:solidFill>
                        <a:latin typeface="Cambria Math" panose="02040503050406030204" pitchFamily="18" charset="0"/>
                      </a:rPr>
                      <m:t>=</m:t>
                    </m:r>
                    <m:d>
                      <m:dPr>
                        <m:begChr m:val="|"/>
                        <m:endChr m:val="|"/>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𝑙𝑜𝑔𝑖𝑡</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𝑒</m:t>
                        </m:r>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𝑖</m:t>
                                </m:r>
                              </m:sub>
                            </m:sSub>
                          </m:e>
                        </m:d>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𝑙𝑜𝑔𝑖𝑡</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𝑒</m:t>
                        </m:r>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𝑗</m:t>
                                </m:r>
                              </m:sub>
                            </m:sSub>
                          </m:e>
                        </m:d>
                        <m:r>
                          <a:rPr lang="en-US" b="0" i="1" smtClean="0">
                            <a:solidFill>
                              <a:srgbClr val="FF0000"/>
                            </a:solidFill>
                            <a:latin typeface="Cambria Math" panose="02040503050406030204" pitchFamily="18" charset="0"/>
                          </a:rPr>
                          <m:t>)</m:t>
                        </m:r>
                      </m:e>
                    </m:d>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00411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distance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Suppose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𝑖𝐾</m:t>
                        </m:r>
                      </m:sub>
                    </m:sSub>
                    <m:r>
                      <a:rPr lang="en-US" b="0" i="1" smtClean="0">
                        <a:latin typeface="Cambria Math" panose="02040503050406030204" pitchFamily="18" charset="0"/>
                      </a:rPr>
                      <m:t>).</m:t>
                    </m:r>
                  </m:oMath>
                </a14:m>
                <a:endParaRPr lang="en-US" b="0" dirty="0"/>
              </a:p>
              <a:p>
                <a:r>
                  <a:rPr lang="en-US" dirty="0"/>
                  <a:t>The </a:t>
                </a:r>
                <a:r>
                  <a:rPr lang="en-US" dirty="0">
                    <a:solidFill>
                      <a:srgbClr val="FF0000"/>
                    </a:solidFill>
                  </a:rPr>
                  <a:t>Euclidean distance </a:t>
                </a:r>
                <a:r>
                  <a:rPr lang="en-US" dirty="0"/>
                  <a:t>metric is </a:t>
                </a:r>
              </a:p>
              <a:p>
                <a:pPr marL="0" indent="0">
                  <a:buNone/>
                </a:pPr>
                <a:endParaRPr lang="en-US" dirty="0"/>
              </a:p>
              <a:p>
                <a:pPr marL="0" indent="0">
                  <a:buNone/>
                </a:pPr>
                <a:r>
                  <a:rPr lang="en-US" dirty="0">
                    <a:solidFill>
                      <a:srgbClr val="FF0000"/>
                    </a:solidFill>
                  </a:rPr>
                  <a:t>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𝐷</m:t>
                        </m:r>
                      </m:e>
                      <m:sub>
                        <m:r>
                          <a:rPr lang="en-US" b="0" i="1" smtClean="0">
                            <a:solidFill>
                              <a:srgbClr val="FF0000"/>
                            </a:solidFill>
                            <a:latin typeface="Cambria Math" panose="02040503050406030204" pitchFamily="18" charset="0"/>
                          </a:rPr>
                          <m:t>𝑖𝑗</m:t>
                        </m:r>
                      </m:sub>
                    </m:sSub>
                    <m:r>
                      <a:rPr lang="en-US" b="0" i="0" smtClean="0">
                        <a:solidFill>
                          <a:srgbClr val="FF0000"/>
                        </a:solidFill>
                        <a:latin typeface="Cambria Math" panose="02040503050406030204" pitchFamily="18" charset="0"/>
                      </a:rPr>
                      <m:t>=</m:t>
                    </m:r>
                    <m:rad>
                      <m:radPr>
                        <m:degHide m:val="on"/>
                        <m:ctrlPr>
                          <a:rPr lang="en-US" b="0" i="1" smtClean="0">
                            <a:solidFill>
                              <a:srgbClr val="FF0000"/>
                            </a:solidFill>
                            <a:latin typeface="Cambria Math" panose="02040503050406030204" pitchFamily="18" charset="0"/>
                          </a:rPr>
                        </m:ctrlPr>
                      </m:radPr>
                      <m:deg/>
                      <m:e>
                        <m:nary>
                          <m:naryPr>
                            <m:chr m:val="∑"/>
                            <m:ctrlPr>
                              <a:rPr lang="en-US" b="0" i="1" smtClean="0">
                                <a:solidFill>
                                  <a:srgbClr val="FF0000"/>
                                </a:solidFill>
                                <a:latin typeface="Cambria Math" panose="02040503050406030204" pitchFamily="18" charset="0"/>
                              </a:rPr>
                            </m:ctrlPr>
                          </m:naryPr>
                          <m:sub>
                            <m:r>
                              <m:rPr>
                                <m:brk m:alnAt="23"/>
                              </m:rPr>
                              <a:rPr lang="en-US" b="0" i="1" smtClean="0">
                                <a:solidFill>
                                  <a:srgbClr val="FF0000"/>
                                </a:solidFill>
                                <a:latin typeface="Cambria Math" panose="02040503050406030204" pitchFamily="18" charset="0"/>
                              </a:rPr>
                              <m:t>𝑘</m:t>
                            </m:r>
                            <m:r>
                              <a:rPr lang="en-US" b="0" i="1" smtClean="0">
                                <a:solidFill>
                                  <a:srgbClr val="FF0000"/>
                                </a:solidFill>
                                <a:latin typeface="Cambria Math" panose="02040503050406030204" pitchFamily="18" charset="0"/>
                              </a:rPr>
                              <m:t>=1</m:t>
                            </m:r>
                          </m:sub>
                          <m:sup>
                            <m:r>
                              <a:rPr lang="en-US" b="0" i="1" smtClean="0">
                                <a:solidFill>
                                  <a:srgbClr val="FF0000"/>
                                </a:solidFill>
                                <a:latin typeface="Cambria Math" panose="02040503050406030204" pitchFamily="18" charset="0"/>
                              </a:rPr>
                              <m:t>𝐾</m:t>
                            </m:r>
                          </m:sup>
                          <m:e>
                            <m:f>
                              <m:fPr>
                                <m:ctrlPr>
                                  <a:rPr lang="en-US" b="0" i="1" smtClean="0">
                                    <a:solidFill>
                                      <a:srgbClr val="FF0000"/>
                                    </a:solidFill>
                                    <a:latin typeface="Cambria Math" panose="02040503050406030204" pitchFamily="18" charset="0"/>
                                  </a:rPr>
                                </m:ctrlPr>
                              </m:fPr>
                              <m:num>
                                <m:sSup>
                                  <m:sSupPr>
                                    <m:ctrlPr>
                                      <a:rPr lang="en-US" b="0" i="1" smtClean="0">
                                        <a:solidFill>
                                          <a:srgbClr val="FF0000"/>
                                        </a:solidFill>
                                        <a:latin typeface="Cambria Math" panose="02040503050406030204" pitchFamily="18" charset="0"/>
                                      </a:rPr>
                                    </m:ctrlPr>
                                  </m:sSupPr>
                                  <m:e>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𝑖𝑘</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𝑗𝑘</m:t>
                                            </m:r>
                                          </m:sub>
                                        </m:sSub>
                                      </m:e>
                                    </m:d>
                                  </m:e>
                                  <m:sup>
                                    <m:r>
                                      <a:rPr lang="en-US" b="0" i="1" smtClean="0">
                                        <a:solidFill>
                                          <a:srgbClr val="FF0000"/>
                                        </a:solidFill>
                                        <a:latin typeface="Cambria Math" panose="02040503050406030204" pitchFamily="18" charset="0"/>
                                      </a:rPr>
                                      <m:t>2</m:t>
                                    </m:r>
                                  </m:sup>
                                </m:sSup>
                              </m:num>
                              <m:den>
                                <m:sSubSup>
                                  <m:sSubSupPr>
                                    <m:ctrlPr>
                                      <a:rPr lang="en-US" b="0" i="1" smtClean="0">
                                        <a:solidFill>
                                          <a:srgbClr val="FF0000"/>
                                        </a:solidFill>
                                        <a:latin typeface="Cambria Math" panose="02040503050406030204" pitchFamily="18" charset="0"/>
                                      </a:rPr>
                                    </m:ctrlPr>
                                  </m:sSubSupPr>
                                  <m:e>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𝜎</m:t>
                                        </m:r>
                                      </m:e>
                                    </m:acc>
                                  </m:e>
                                  <m:sub>
                                    <m:r>
                                      <a:rPr lang="en-US" b="0" i="1" smtClean="0">
                                        <a:solidFill>
                                          <a:srgbClr val="FF0000"/>
                                        </a:solidFill>
                                        <a:latin typeface="Cambria Math" panose="02040503050406030204" pitchFamily="18" charset="0"/>
                                      </a:rPr>
                                      <m:t>𝑘</m:t>
                                    </m:r>
                                  </m:sub>
                                  <m:sup>
                                    <m:r>
                                      <a:rPr lang="en-US" b="0" i="1" smtClean="0">
                                        <a:solidFill>
                                          <a:srgbClr val="FF0000"/>
                                        </a:solidFill>
                                        <a:latin typeface="Cambria Math" panose="02040503050406030204" pitchFamily="18" charset="0"/>
                                      </a:rPr>
                                      <m:t>2</m:t>
                                    </m:r>
                                  </m:sup>
                                </m:sSubSup>
                              </m:den>
                            </m:f>
                          </m:e>
                        </m:nary>
                      </m:e>
                    </m:rad>
                  </m:oMath>
                </a14:m>
                <a:r>
                  <a:rPr lang="en-US" dirty="0"/>
                  <a:t>   ,</a:t>
                </a:r>
              </a:p>
              <a:p>
                <a:pPr marL="0" indent="0">
                  <a:buNone/>
                </a:pPr>
                <a:endParaRPr lang="en-US" dirty="0"/>
              </a:p>
              <a:p>
                <a:pPr marL="0" indent="0">
                  <a:buNone/>
                </a:pPr>
                <a:r>
                  <a:rPr lang="en-US" dirty="0"/>
                  <a:t>   where </a:t>
                </a:r>
                <a14:m>
                  <m:oMath xmlns:m="http://schemas.openxmlformats.org/officeDocument/2006/math">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𝑘</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44964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match?</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We need to adjust for covariate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in observational study, even when the assumption of no unmeasured confounding holds. </a:t>
                </a:r>
              </a:p>
              <a:p>
                <a:r>
                  <a:rPr lang="en-US" dirty="0"/>
                  <a:t>Easy solution:  Use a parametric model for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0" smtClean="0">
                        <a:latin typeface="Cambria Math" panose="02040503050406030204" pitchFamily="18" charset="0"/>
                      </a:rPr>
                      <m:t>.</m:t>
                    </m:r>
                  </m:oMath>
                </a14:m>
                <a:endParaRPr lang="en-US" b="0" dirty="0"/>
              </a:p>
              <a:p>
                <a:r>
                  <a:rPr lang="en-US" dirty="0"/>
                  <a:t>But </a:t>
                </a:r>
                <a:r>
                  <a:rPr lang="en-US" dirty="0" err="1"/>
                  <a:t>misspecified</a:t>
                </a:r>
                <a:r>
                  <a:rPr lang="en-US" dirty="0"/>
                  <a:t> parametric model will lead to wrong causal estimates.</a:t>
                </a:r>
              </a:p>
              <a:p>
                <a:r>
                  <a:rPr lang="en-US" b="1" dirty="0"/>
                  <a:t>Matching </a:t>
                </a:r>
                <a:r>
                  <a:rPr lang="en-US" dirty="0"/>
                  <a:t>is alternative solution with two benefits:</a:t>
                </a:r>
              </a:p>
              <a:p>
                <a:pPr marL="0" indent="0">
                  <a:buNone/>
                </a:pPr>
                <a:r>
                  <a:rPr lang="en-US" b="1" dirty="0"/>
                  <a:t>   </a:t>
                </a:r>
                <a:r>
                  <a:rPr lang="en-US" dirty="0"/>
                  <a:t>1. Reduces the dependence of estimates on parametric models.</a:t>
                </a:r>
              </a:p>
              <a:p>
                <a:pPr marL="0" indent="0">
                  <a:buNone/>
                </a:pPr>
                <a:r>
                  <a:rPr lang="en-US" dirty="0"/>
                  <a:t>   2. Can simplify the analysis of causal effects. </a:t>
                </a:r>
              </a:p>
              <a:p>
                <a:pPr marL="0" indent="0">
                  <a:buNone/>
                </a:pPr>
                <a:r>
                  <a:rPr lang="en-US" b="1"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29238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Mahalanobis</a:t>
            </a:r>
            <a:r>
              <a:rPr lang="en-US" dirty="0"/>
              <a:t> distance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754380" y="2663365"/>
                <a:ext cx="9464040" cy="3916204"/>
              </a:xfrm>
            </p:spPr>
            <p:txBody>
              <a:bodyPr/>
              <a:lstStyle/>
              <a:p>
                <a:r>
                  <a:rPr lang="en-US" dirty="0"/>
                  <a:t>Intuition: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𝑖𝑘</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m:t>
                            </m:r>
                          </m:sup>
                        </m:sSup>
                      </m:sub>
                    </m:sSub>
                  </m:oMath>
                </a14:m>
                <a:r>
                  <a:rPr lang="en-US" dirty="0"/>
                  <a:t> are highly correlated, then their contribution to the distances should be lower. </a:t>
                </a:r>
              </a:p>
              <a:p>
                <a:pPr marL="0" indent="0">
                  <a:buNone/>
                </a:pPr>
                <a:r>
                  <a:rPr lang="en-US" dirty="0"/>
                  <a:t>         - Easy to get close on correlated covariates, then </a:t>
                </a:r>
                <a:r>
                  <a:rPr lang="en-US" dirty="0" err="1"/>
                  <a:t>downweight</a:t>
                </a:r>
                <a:r>
                  <a:rPr lang="en-US" dirty="0"/>
                  <a:t> it</a:t>
                </a:r>
              </a:p>
              <a:p>
                <a:pPr marL="0" indent="0">
                  <a:buNone/>
                </a:pPr>
                <a:r>
                  <a:rPr lang="en-US" dirty="0"/>
                  <a:t>         - Harder to get close on uncorrelated covariates, then </a:t>
                </a:r>
                <a:r>
                  <a:rPr lang="en-US" dirty="0" err="1"/>
                  <a:t>upweight</a:t>
                </a:r>
                <a:r>
                  <a:rPr lang="en-US" dirty="0"/>
                  <a:t> it</a:t>
                </a:r>
              </a:p>
              <a:p>
                <a:r>
                  <a:rPr lang="en-US" dirty="0"/>
                  <a:t>The </a:t>
                </a:r>
                <a:r>
                  <a:rPr lang="en-US" dirty="0" err="1">
                    <a:solidFill>
                      <a:srgbClr val="FF0000"/>
                    </a:solidFill>
                  </a:rPr>
                  <a:t>Mahalanobis</a:t>
                </a:r>
                <a:r>
                  <a:rPr lang="en-US" dirty="0">
                    <a:solidFill>
                      <a:srgbClr val="FF0000"/>
                    </a:solidFill>
                  </a:rPr>
                  <a:t> distance</a:t>
                </a:r>
                <a:r>
                  <a:rPr lang="en-US" dirty="0"/>
                  <a:t> is </a:t>
                </a:r>
              </a:p>
              <a:p>
                <a:pPr marL="0" indent="0">
                  <a:buNone/>
                </a:pPr>
                <a14:m>
                  <m:oMath xmlns:m="http://schemas.openxmlformats.org/officeDocument/2006/math">
                    <m:r>
                      <a:rPr lang="en-US" b="0" i="1" smtClean="0">
                        <a:latin typeface="Cambria Math" panose="02040503050406030204" pitchFamily="18" charset="0"/>
                      </a:rPr>
                      <m:t>                                         </m:t>
                    </m:r>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𝐷</m:t>
                        </m:r>
                      </m:e>
                      <m:sub>
                        <m:r>
                          <a:rPr lang="en-US" b="0" i="1" smtClean="0">
                            <a:solidFill>
                              <a:schemeClr val="accent6"/>
                            </a:solidFill>
                            <a:latin typeface="Cambria Math" panose="02040503050406030204" pitchFamily="18" charset="0"/>
                          </a:rPr>
                          <m:t>𝑖𝑗</m:t>
                        </m:r>
                      </m:sub>
                    </m:sSub>
                    <m:r>
                      <a:rPr lang="en-US" b="0" i="1" smtClean="0">
                        <a:solidFill>
                          <a:schemeClr val="accent6"/>
                        </a:solidFill>
                        <a:latin typeface="Cambria Math" panose="02040503050406030204" pitchFamily="18" charset="0"/>
                      </a:rPr>
                      <m:t>=</m:t>
                    </m:r>
                    <m:rad>
                      <m:radPr>
                        <m:degHide m:val="on"/>
                        <m:ctrlPr>
                          <a:rPr lang="en-US" b="0" i="1" smtClean="0">
                            <a:solidFill>
                              <a:schemeClr val="accent6"/>
                            </a:solidFill>
                            <a:latin typeface="Cambria Math" panose="02040503050406030204" pitchFamily="18" charset="0"/>
                          </a:rPr>
                        </m:ctrlPr>
                      </m:radPr>
                      <m:deg/>
                      <m:e>
                        <m:sSup>
                          <m:sSupPr>
                            <m:ctrlPr>
                              <a:rPr lang="en-US" b="0" i="1" smtClean="0">
                                <a:solidFill>
                                  <a:schemeClr val="accent6"/>
                                </a:solidFill>
                                <a:latin typeface="Cambria Math" panose="02040503050406030204" pitchFamily="18" charset="0"/>
                              </a:rPr>
                            </m:ctrlPr>
                          </m:sSupPr>
                          <m:e>
                            <m:d>
                              <m:dPr>
                                <m:ctrlPr>
                                  <a:rPr lang="en-US" i="1">
                                    <a:solidFill>
                                      <a:schemeClr val="accent6"/>
                                    </a:solidFill>
                                    <a:latin typeface="Cambria Math" panose="02040503050406030204" pitchFamily="18" charset="0"/>
                                  </a:rPr>
                                </m:ctrlPr>
                              </m:dPr>
                              <m:e>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𝑋</m:t>
                                    </m:r>
                                  </m:e>
                                  <m:sub>
                                    <m:r>
                                      <a:rPr lang="en-US" i="1">
                                        <a:solidFill>
                                          <a:schemeClr val="accent6"/>
                                        </a:solidFill>
                                        <a:latin typeface="Cambria Math" panose="02040503050406030204" pitchFamily="18" charset="0"/>
                                      </a:rPr>
                                      <m:t>𝑖</m:t>
                                    </m:r>
                                  </m:sub>
                                </m:sSub>
                                <m:r>
                                  <a:rPr lang="en-US" i="1">
                                    <a:solidFill>
                                      <a:schemeClr val="accent6"/>
                                    </a:solidFill>
                                    <a:latin typeface="Cambria Math" panose="02040503050406030204" pitchFamily="18" charset="0"/>
                                  </a:rPr>
                                  <m:t>−</m:t>
                                </m:r>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𝑋</m:t>
                                    </m:r>
                                  </m:e>
                                  <m:sub>
                                    <m:r>
                                      <a:rPr lang="en-US" i="1">
                                        <a:solidFill>
                                          <a:schemeClr val="accent6"/>
                                        </a:solidFill>
                                        <a:latin typeface="Cambria Math" panose="02040503050406030204" pitchFamily="18" charset="0"/>
                                      </a:rPr>
                                      <m:t>𝑗</m:t>
                                    </m:r>
                                  </m:sub>
                                </m:sSub>
                              </m:e>
                            </m:d>
                          </m:e>
                          <m:sup>
                            <m:r>
                              <a:rPr lang="en-US" b="0" i="1" smtClean="0">
                                <a:solidFill>
                                  <a:schemeClr val="accent6"/>
                                </a:solidFill>
                                <a:latin typeface="Cambria Math" panose="02040503050406030204" pitchFamily="18" charset="0"/>
                              </a:rPr>
                              <m:t>𝑇</m:t>
                            </m:r>
                          </m:sup>
                        </m:sSup>
                        <m:sSup>
                          <m:sSupPr>
                            <m:ctrlPr>
                              <a:rPr lang="en-US" b="0" i="1" smtClean="0">
                                <a:solidFill>
                                  <a:schemeClr val="accent6"/>
                                </a:solidFill>
                                <a:latin typeface="Cambria Math" panose="02040503050406030204" pitchFamily="18" charset="0"/>
                              </a:rPr>
                            </m:ctrlPr>
                          </m:sSupPr>
                          <m:e>
                            <m:acc>
                              <m:accPr>
                                <m:chr m:val="̂"/>
                                <m:ctrlPr>
                                  <a:rPr lang="en-US" b="0" i="1" smtClean="0">
                                    <a:solidFill>
                                      <a:schemeClr val="accent6"/>
                                    </a:solidFill>
                                    <a:latin typeface="Cambria Math" panose="02040503050406030204" pitchFamily="18" charset="0"/>
                                  </a:rPr>
                                </m:ctrlPr>
                              </m:accPr>
                              <m:e>
                                <m:r>
                                  <m:rPr>
                                    <m:sty m:val="p"/>
                                  </m:rPr>
                                  <a:rPr lang="el-GR" b="0" i="1" smtClean="0">
                                    <a:solidFill>
                                      <a:schemeClr val="accent6"/>
                                    </a:solidFill>
                                    <a:latin typeface="Cambria Math" panose="02040503050406030204" pitchFamily="18" charset="0"/>
                                    <a:ea typeface="Cambria Math" panose="02040503050406030204" pitchFamily="18" charset="0"/>
                                  </a:rPr>
                                  <m:t>Σ</m:t>
                                </m:r>
                              </m:e>
                            </m:acc>
                          </m:e>
                          <m:sup>
                            <m:r>
                              <a:rPr lang="en-US" b="0" i="1" smtClean="0">
                                <a:solidFill>
                                  <a:schemeClr val="accent6"/>
                                </a:solidFill>
                                <a:latin typeface="Cambria Math" panose="02040503050406030204" pitchFamily="18" charset="0"/>
                              </a:rPr>
                              <m:t>−1</m:t>
                            </m:r>
                          </m:sup>
                        </m:sSup>
                        <m:r>
                          <a:rPr lang="en-US" b="0" i="1" smtClean="0">
                            <a:solidFill>
                              <a:schemeClr val="accent6"/>
                            </a:solidFill>
                            <a:latin typeface="Cambria Math" panose="02040503050406030204" pitchFamily="18" charset="0"/>
                          </a:rPr>
                          <m:t>(</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𝑋</m:t>
                            </m:r>
                          </m:e>
                          <m:sub>
                            <m:r>
                              <a:rPr lang="en-US" b="0" i="1" smtClean="0">
                                <a:solidFill>
                                  <a:schemeClr val="accent6"/>
                                </a:solidFill>
                                <a:latin typeface="Cambria Math" panose="02040503050406030204" pitchFamily="18" charset="0"/>
                              </a:rPr>
                              <m:t>𝑖</m:t>
                            </m:r>
                          </m:sub>
                        </m:sSub>
                        <m:r>
                          <a:rPr lang="en-US" b="0" i="1" smtClean="0">
                            <a:solidFill>
                              <a:schemeClr val="accent6"/>
                            </a:solidFill>
                            <a:latin typeface="Cambria Math" panose="02040503050406030204" pitchFamily="18" charset="0"/>
                          </a:rPr>
                          <m:t>−</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𝑋</m:t>
                            </m:r>
                          </m:e>
                          <m:sub>
                            <m:r>
                              <a:rPr lang="en-US" b="0" i="1" smtClean="0">
                                <a:solidFill>
                                  <a:schemeClr val="accent6"/>
                                </a:solidFill>
                                <a:latin typeface="Cambria Math" panose="02040503050406030204" pitchFamily="18" charset="0"/>
                              </a:rPr>
                              <m:t>𝑗</m:t>
                            </m:r>
                          </m:sub>
                        </m:sSub>
                        <m:r>
                          <m:rPr>
                            <m:nor/>
                          </m:rPr>
                          <a:rPr lang="en-US" dirty="0" smtClean="0">
                            <a:solidFill>
                              <a:schemeClr val="accent6"/>
                            </a:solidFill>
                          </a:rPr>
                          <m:t>)</m:t>
                        </m:r>
                        <m:r>
                          <m:rPr>
                            <m:nor/>
                          </m:rPr>
                          <a:rPr lang="en-US" dirty="0">
                            <a:solidFill>
                              <a:schemeClr val="accent6"/>
                            </a:solidFill>
                          </a:rPr>
                          <m:t> </m:t>
                        </m:r>
                      </m:e>
                    </m:rad>
                  </m:oMath>
                </a14:m>
                <a:r>
                  <a:rPr lang="en-US" dirty="0"/>
                  <a:t>,</a:t>
                </a:r>
              </a:p>
              <a:p>
                <a:pPr marL="0" indent="0">
                  <a:buNone/>
                </a:pPr>
                <a:r>
                  <a:rPr lang="en-US" dirty="0"/>
                  <a:t>    where </a:t>
                </a:r>
                <a14:m>
                  <m:oMath xmlns:m="http://schemas.openxmlformats.org/officeDocument/2006/math">
                    <m:acc>
                      <m:accPr>
                        <m:chr m:val="̂"/>
                        <m:ctrlPr>
                          <a:rPr lang="en-US" i="1" smtClean="0">
                            <a:solidFill>
                              <a:srgbClr val="FF0000"/>
                            </a:solidFill>
                            <a:latin typeface="Cambria Math" panose="02040503050406030204" pitchFamily="18" charset="0"/>
                          </a:rPr>
                        </m:ctrlPr>
                      </m:accPr>
                      <m:e>
                        <m:r>
                          <m:rPr>
                            <m:sty m:val="p"/>
                          </m:rPr>
                          <a:rPr lang="el-GR" i="1" smtClean="0">
                            <a:solidFill>
                              <a:srgbClr val="FF0000"/>
                            </a:solidFill>
                            <a:latin typeface="Cambria Math" panose="02040503050406030204" pitchFamily="18" charset="0"/>
                            <a:ea typeface="Cambria Math" panose="02040503050406030204" pitchFamily="18" charset="0"/>
                          </a:rPr>
                          <m:t>Σ</m:t>
                        </m:r>
                      </m:e>
                    </m:acc>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𝑤𝑒𝑖𝑔h𝑡</m:t>
                    </m:r>
                    <m:r>
                      <a:rPr lang="en-US" b="0" i="1" smtClean="0">
                        <a:solidFill>
                          <a:srgbClr val="FF0000"/>
                        </a:solidFill>
                        <a:latin typeface="Cambria Math" panose="02040503050406030204" pitchFamily="18" charset="0"/>
                        <a:ea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𝑁</m:t>
                        </m:r>
                      </m:den>
                    </m:f>
                    <m:nary>
                      <m:naryPr>
                        <m:chr m:val="∑"/>
                        <m:ctrlPr>
                          <a:rPr lang="en-US" b="0" i="1" smtClean="0">
                            <a:solidFill>
                              <a:srgbClr val="FF0000"/>
                            </a:solidFill>
                            <a:latin typeface="Cambria Math" panose="02040503050406030204" pitchFamily="18" charset="0"/>
                          </a:rPr>
                        </m:ctrlPr>
                      </m:naryPr>
                      <m:sub>
                        <m:r>
                          <m:rPr>
                            <m:brk m:alnAt="23"/>
                          </m:rP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=1</m:t>
                        </m:r>
                      </m:sub>
                      <m:sup>
                        <m:r>
                          <a:rPr lang="en-US" b="0" i="1" smtClean="0">
                            <a:solidFill>
                              <a:srgbClr val="FF0000"/>
                            </a:solidFill>
                            <a:latin typeface="Cambria Math" panose="02040503050406030204" pitchFamily="18" charset="0"/>
                          </a:rPr>
                          <m:t>𝑁</m:t>
                        </m:r>
                      </m:sup>
                      <m:e>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𝑋</m:t>
                            </m:r>
                          </m:e>
                        </m:acc>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𝑋</m:t>
                                </m:r>
                              </m:e>
                            </m:acc>
                            <m:r>
                              <a:rPr lang="en-US" b="0" i="1" smtClean="0">
                                <a:solidFill>
                                  <a:srgbClr val="FF0000"/>
                                </a:solidFill>
                                <a:latin typeface="Cambria Math" panose="02040503050406030204" pitchFamily="18" charset="0"/>
                              </a:rPr>
                              <m:t>)</m:t>
                            </m:r>
                          </m:e>
                          <m:sup>
                            <m:r>
                              <a:rPr lang="en-US" b="0" i="1" smtClean="0">
                                <a:solidFill>
                                  <a:srgbClr val="FF0000"/>
                                </a:solidFill>
                                <a:latin typeface="Cambria Math" panose="02040503050406030204" pitchFamily="18" charset="0"/>
                              </a:rPr>
                              <m:t>𝑇</m:t>
                            </m:r>
                          </m:sup>
                        </m:sSup>
                      </m:e>
                    </m:nary>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754380" y="2663365"/>
                <a:ext cx="9464040" cy="3916204"/>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4405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Caliper</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a:bodyPr>
              <a:lstStyle/>
              <a:p>
                <a:r>
                  <a:rPr lang="en-US" dirty="0"/>
                  <a:t>To </a:t>
                </a:r>
                <a:r>
                  <a:rPr lang="en-US" dirty="0">
                    <a:solidFill>
                      <a:srgbClr val="FF0000"/>
                    </a:solidFill>
                  </a:rPr>
                  <a:t>overcome </a:t>
                </a:r>
                <a:r>
                  <a:rPr lang="en-US" dirty="0" err="1">
                    <a:solidFill>
                      <a:srgbClr val="FF0000"/>
                    </a:solidFill>
                  </a:rPr>
                  <a:t>shortcomes</a:t>
                </a:r>
                <a:r>
                  <a:rPr lang="en-US" dirty="0">
                    <a:solidFill>
                      <a:srgbClr val="FF0000"/>
                    </a:solidFill>
                  </a:rPr>
                  <a:t> of erroneously choosing control</a:t>
                </a:r>
                <a:r>
                  <a:rPr lang="en-US" dirty="0"/>
                  <a:t>, we will only select the control if its distance to case meet condition:</a:t>
                </a:r>
              </a:p>
              <a:p>
                <a:pPr marL="0" indent="0">
                  <a:buNone/>
                </a:pPr>
                <a:endParaRPr lang="en-US" i="1" dirty="0">
                  <a:latin typeface="Cambria Math" panose="02040503050406030204" pitchFamily="18" charset="0"/>
                </a:endParaRPr>
              </a:p>
              <a:p>
                <a:pPr marL="0" indent="0">
                  <a:buNone/>
                </a:pPr>
                <a:r>
                  <a:rPr lang="en-US" i="1" dirty="0">
                    <a:latin typeface="Cambria Math" panose="02040503050406030204" pitchFamily="18" charset="0"/>
                  </a:rPr>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𝑖𝑗</m:t>
                        </m:r>
                      </m:sub>
                    </m:sSub>
                  </m:oMath>
                </a14:m>
                <a:r>
                  <a:rPr lang="en-US" dirty="0"/>
                  <a:t> &lt;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endParaRPr lang="en-US" dirty="0"/>
              </a:p>
              <a:p>
                <a:pPr marL="0" indent="0">
                  <a:buNone/>
                </a:pPr>
                <a:r>
                  <a:rPr lang="en-US" dirty="0"/>
                  <a:t>                                        </a:t>
                </a:r>
              </a:p>
              <a:p>
                <a:r>
                  <a:rPr lang="en-US" dirty="0"/>
                  <a:t>Rubin (1985) suggested using a caliper size of a quarter of a standard deviation </a:t>
                </a:r>
                <a:r>
                  <a:rPr lang="en-US" dirty="0">
                    <a:solidFill>
                      <a:srgbClr val="FF0000"/>
                    </a:solidFill>
                  </a:rPr>
                  <a:t>(</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𝜀</m:t>
                    </m:r>
                    <m:r>
                      <a:rPr lang="en-US" i="1" smtClean="0">
                        <a:solidFill>
                          <a:srgbClr val="FF0000"/>
                        </a:solidFill>
                        <a:latin typeface="Cambria Math" panose="02040503050406030204" pitchFamily="18" charset="0"/>
                        <a:ea typeface="Cambria Math" panose="02040503050406030204" pitchFamily="18" charset="0"/>
                      </a:rPr>
                      <m:t> </m:t>
                    </m:r>
                  </m:oMath>
                </a14:m>
                <a:r>
                  <a:rPr lang="en-US" dirty="0">
                    <a:solidFill>
                      <a:srgbClr val="FF0000"/>
                    </a:solidFill>
                  </a:rPr>
                  <a:t>= </a:t>
                </a:r>
                <a:r>
                  <a:rPr lang="el-GR" dirty="0">
                    <a:solidFill>
                      <a:srgbClr val="FF0000"/>
                    </a:solidFill>
                  </a:rPr>
                  <a:t>σ</a:t>
                </a:r>
                <a:r>
                  <a:rPr lang="en-US" dirty="0">
                    <a:solidFill>
                      <a:srgbClr val="FF0000"/>
                    </a:solidFill>
                  </a:rPr>
                  <a:t>(</a:t>
                </a:r>
                <a:r>
                  <a:rPr lang="en-US" dirty="0" err="1">
                    <a:solidFill>
                      <a:srgbClr val="FF0000"/>
                    </a:solidFill>
                  </a:rPr>
                  <a:t>ps</a:t>
                </a:r>
                <a:r>
                  <a:rPr lang="en-US" dirty="0">
                    <a:solidFill>
                      <a:srgbClr val="FF0000"/>
                    </a:solidFill>
                  </a:rPr>
                  <a:t>)/4) </a:t>
                </a:r>
                <a:r>
                  <a:rPr lang="en-US" dirty="0"/>
                  <a:t>of the sample estimate propensity score.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3"/>
                <a:stretch>
                  <a:fillRect l="-1144" t="-2050" r="-1779"/>
                </a:stretch>
              </a:blipFill>
            </p:spPr>
            <p:txBody>
              <a:bodyPr/>
              <a:lstStyle/>
              <a:p>
                <a:r>
                  <a:rPr lang="en-US">
                    <a:noFill/>
                  </a:rPr>
                  <a:t> </a:t>
                </a:r>
              </a:p>
            </p:txBody>
          </p:sp>
        </mc:Fallback>
      </mc:AlternateContent>
    </p:spTree>
    <p:extLst>
      <p:ext uri="{BB962C8B-B14F-4D97-AF65-F5344CB8AC3E}">
        <p14:creationId xmlns:p14="http://schemas.microsoft.com/office/powerpoint/2010/main" val="278602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ybrid metrics</a:t>
            </a:r>
            <a:endParaRPr lang="en-US" dirty="0"/>
          </a:p>
        </p:txBody>
      </p:sp>
      <p:sp>
        <p:nvSpPr>
          <p:cNvPr id="3" name="Content Placeholder 2"/>
          <p:cNvSpPr>
            <a:spLocks noGrp="1"/>
          </p:cNvSpPr>
          <p:nvPr>
            <p:ph idx="4294967295"/>
          </p:nvPr>
        </p:nvSpPr>
        <p:spPr/>
        <p:txBody>
          <a:bodyPr/>
          <a:lstStyle/>
          <a:p>
            <a:pPr marL="0" indent="0">
              <a:buNone/>
            </a:pPr>
            <a:r>
              <a:rPr lang="en-US" dirty="0"/>
              <a:t>Example:</a:t>
            </a:r>
          </a:p>
          <a:p>
            <a:pPr marL="0" indent="0">
              <a:buNone/>
            </a:pPr>
            <a:endParaRPr lang="en-US" dirty="0"/>
          </a:p>
          <a:p>
            <a:pPr marL="0" indent="0">
              <a:buNone/>
            </a:pPr>
            <a:r>
              <a:rPr lang="en-US" dirty="0"/>
              <a:t>                  </a:t>
            </a:r>
            <a:r>
              <a:rPr lang="en-US" dirty="0" smtClean="0"/>
              <a:t>Exact </a:t>
            </a:r>
            <a:r>
              <a:rPr lang="en-US" dirty="0"/>
              <a:t>on race/gender, </a:t>
            </a:r>
            <a:r>
              <a:rPr lang="en-US" dirty="0" err="1"/>
              <a:t>Mahalanobis</a:t>
            </a:r>
            <a:r>
              <a:rPr lang="en-US" dirty="0"/>
              <a:t> on the rest.</a:t>
            </a:r>
          </a:p>
        </p:txBody>
      </p:sp>
    </p:spTree>
    <p:extLst>
      <p:ext uri="{BB962C8B-B14F-4D97-AF65-F5344CB8AC3E}">
        <p14:creationId xmlns:p14="http://schemas.microsoft.com/office/powerpoint/2010/main" val="2982974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An Illustration of Propensity Score Matching</a:t>
            </a:r>
            <a:endParaRPr lang="en-US" sz="32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p:cNvGraphicFramePr>
              <p:nvPr>
                <p:extLst>
                  <p:ext uri="{D42A27DB-BD31-4B8C-83A1-F6EECF244321}">
                    <p14:modId xmlns:p14="http://schemas.microsoft.com/office/powerpoint/2010/main" val="1463231739"/>
                  </p:ext>
                </p:extLst>
              </p:nvPr>
            </p:nvGraphicFramePr>
            <p:xfrm>
              <a:off x="828720" y="1930024"/>
              <a:ext cx="6003868" cy="4089775"/>
            </p:xfrm>
            <a:graphic>
              <a:graphicData uri="http://schemas.openxmlformats.org/drawingml/2006/table">
                <a:tbl>
                  <a:tblPr firstRow="1" bandRow="1">
                    <a:tableStyleId>{5C22544A-7EE6-4342-B048-85BDC9FD1C3A}</a:tableStyleId>
                  </a:tblPr>
                  <a:tblGrid>
                    <a:gridCol w="1500967">
                      <a:extLst>
                        <a:ext uri="{9D8B030D-6E8A-4147-A177-3AD203B41FA5}">
                          <a16:colId xmlns:a16="http://schemas.microsoft.com/office/drawing/2014/main" val="20000"/>
                        </a:ext>
                      </a:extLst>
                    </a:gridCol>
                    <a:gridCol w="1500967">
                      <a:extLst>
                        <a:ext uri="{9D8B030D-6E8A-4147-A177-3AD203B41FA5}">
                          <a16:colId xmlns:a16="http://schemas.microsoft.com/office/drawing/2014/main" val="20001"/>
                        </a:ext>
                      </a:extLst>
                    </a:gridCol>
                    <a:gridCol w="1500967">
                      <a:extLst>
                        <a:ext uri="{9D8B030D-6E8A-4147-A177-3AD203B41FA5}">
                          <a16:colId xmlns:a16="http://schemas.microsoft.com/office/drawing/2014/main" val="20002"/>
                        </a:ext>
                      </a:extLst>
                    </a:gridCol>
                    <a:gridCol w="1500967">
                      <a:extLst>
                        <a:ext uri="{9D8B030D-6E8A-4147-A177-3AD203B41FA5}">
                          <a16:colId xmlns:a16="http://schemas.microsoft.com/office/drawing/2014/main" val="20003"/>
                        </a:ext>
                      </a:extLst>
                    </a:gridCol>
                  </a:tblGrid>
                  <a:tr h="491191">
                    <a:tc>
                      <a:txBody>
                        <a:bodyPr/>
                        <a:lstStyle/>
                        <a:p>
                          <a:r>
                            <a:rPr lang="en-US" sz="2200" i="1" dirty="0" smtClean="0"/>
                            <a:t>Unit</a:t>
                          </a:r>
                          <a:endParaRPr lang="en-US" sz="2200" dirty="0"/>
                        </a:p>
                      </a:txBody>
                      <a:tcPr marL="109728" marR="109728" marT="54864" marB="54864"/>
                    </a:tc>
                    <a:tc>
                      <a:txBody>
                        <a:bodyPr/>
                        <a:lstStyle/>
                        <a:p>
                          <a:pPr algn="ctr"/>
                          <a:r>
                            <a:rPr lang="en-US" sz="2200" i="1" baseline="0" dirty="0" smtClean="0"/>
                            <a:t>W</a:t>
                          </a:r>
                          <a:r>
                            <a:rPr lang="en-US" sz="2200" baseline="-25000" dirty="0" smtClean="0"/>
                            <a:t>i</a:t>
                          </a:r>
                          <a:endParaRPr lang="en-US" sz="2200" dirty="0"/>
                        </a:p>
                      </a:txBody>
                      <a:tcPr marL="109728" marR="109728" marT="54864" marB="54864"/>
                    </a:tc>
                    <a:tc>
                      <a:txBody>
                        <a:bodyPr/>
                        <a:lstStyle/>
                        <a:p>
                          <a:pPr algn="ctr"/>
                          <a14:m>
                            <m:oMath xmlns:m="http://schemas.openxmlformats.org/officeDocument/2006/math">
                              <m:acc>
                                <m:accPr>
                                  <m:chr m:val="̂"/>
                                  <m:ctrlPr>
                                    <a:rPr lang="en-US" sz="2200" i="1" smtClean="0">
                                      <a:latin typeface="Cambria Math" panose="02040503050406030204" pitchFamily="18" charset="0"/>
                                    </a:rPr>
                                  </m:ctrlPr>
                                </m:accPr>
                                <m:e>
                                  <m:r>
                                    <a:rPr lang="en-US" sz="2200" b="1" i="1" smtClean="0">
                                      <a:latin typeface="Cambria Math" panose="02040503050406030204" pitchFamily="18" charset="0"/>
                                    </a:rPr>
                                    <m:t>𝒆</m:t>
                                  </m:r>
                                </m:e>
                              </m:acc>
                            </m:oMath>
                          </a14:m>
                          <a:r>
                            <a:rPr lang="en-US" sz="2200" dirty="0" smtClean="0"/>
                            <a:t>(</a:t>
                          </a:r>
                          <a:r>
                            <a:rPr lang="en-US" sz="2200" i="1" dirty="0" smtClean="0"/>
                            <a:t>X</a:t>
                          </a:r>
                          <a:r>
                            <a:rPr lang="en-US" sz="2200" i="1" baseline="-25000" dirty="0" smtClean="0"/>
                            <a:t>i</a:t>
                          </a:r>
                          <a:r>
                            <a:rPr lang="en-US" sz="2200" dirty="0" smtClean="0"/>
                            <a:t>)</a:t>
                          </a:r>
                          <a:endParaRPr lang="en-US" sz="2200" dirty="0"/>
                        </a:p>
                      </a:txBody>
                      <a:tcPr marL="109728" marR="109728" marT="54864" marB="54864"/>
                    </a:tc>
                    <a:tc>
                      <a:txBody>
                        <a:bodyPr/>
                        <a:lstStyle/>
                        <a:p>
                          <a:pPr algn="ctr"/>
                          <a14:m>
                            <m:oMath xmlns:m="http://schemas.openxmlformats.org/officeDocument/2006/math">
                              <m:acc>
                                <m:accPr>
                                  <m:chr m:val="̂"/>
                                  <m:ctrlPr>
                                    <a:rPr lang="en-US" sz="2200" i="1" smtClean="0">
                                      <a:latin typeface="Cambria Math" panose="02040503050406030204" pitchFamily="18" charset="0"/>
                                    </a:rPr>
                                  </m:ctrlPr>
                                </m:accPr>
                                <m:e>
                                  <m:r>
                                    <a:rPr lang="en-US" sz="2200" b="1" i="1" smtClean="0">
                                      <a:latin typeface="Cambria Math" panose="02040503050406030204" pitchFamily="18" charset="0"/>
                                    </a:rPr>
                                    <m:t>𝒍</m:t>
                                  </m:r>
                                </m:e>
                              </m:acc>
                            </m:oMath>
                          </a14:m>
                          <a:r>
                            <a:rPr lang="en-US" sz="2200" dirty="0" smtClean="0"/>
                            <a:t>(</a:t>
                          </a:r>
                          <a:r>
                            <a:rPr lang="en-US" sz="2200" i="1" dirty="0" smtClean="0"/>
                            <a:t>X</a:t>
                          </a:r>
                          <a:r>
                            <a:rPr lang="en-US" sz="2200" i="1" baseline="-25000" dirty="0" smtClean="0"/>
                            <a:t>i</a:t>
                          </a:r>
                          <a:r>
                            <a:rPr lang="en-US" sz="2200" dirty="0" smtClean="0"/>
                            <a:t>)</a:t>
                          </a:r>
                          <a:endParaRPr lang="en-US" sz="2200" dirty="0"/>
                        </a:p>
                      </a:txBody>
                      <a:tcPr marL="109728" marR="109728" marT="54864" marB="54864"/>
                    </a:tc>
                    <a:extLst>
                      <a:ext uri="{0D108BD9-81ED-4DB2-BD59-A6C34878D82A}">
                        <a16:rowId xmlns:a16="http://schemas.microsoft.com/office/drawing/2014/main" val="10000"/>
                      </a:ext>
                    </a:extLst>
                  </a:tr>
                  <a:tr h="471673">
                    <a:tc>
                      <a:txBody>
                        <a:bodyPr/>
                        <a:lstStyle/>
                        <a:p>
                          <a:r>
                            <a:rPr lang="en-US" sz="2200" dirty="0"/>
                            <a:t>1</a:t>
                          </a:r>
                        </a:p>
                      </a:txBody>
                      <a:tcPr marL="109728" marR="109728" marT="54864" marB="54864"/>
                    </a:tc>
                    <a:tc>
                      <a:txBody>
                        <a:bodyPr/>
                        <a:lstStyle/>
                        <a:p>
                          <a:pPr algn="ctr"/>
                          <a:r>
                            <a:rPr lang="en-US" sz="2200" dirty="0" smtClean="0"/>
                            <a:t>1</a:t>
                          </a:r>
                          <a:endParaRPr lang="en-US" sz="2200" dirty="0"/>
                        </a:p>
                      </a:txBody>
                      <a:tcPr marL="109728" marR="109728" marT="54864" marB="54864"/>
                    </a:tc>
                    <a:tc>
                      <a:txBody>
                        <a:bodyPr/>
                        <a:lstStyle/>
                        <a:p>
                          <a:pPr algn="ctr"/>
                          <a:r>
                            <a:rPr lang="en-US" sz="2200" dirty="0" smtClean="0"/>
                            <a:t>0.577</a:t>
                          </a:r>
                          <a:endParaRPr lang="en-US" sz="2200" dirty="0"/>
                        </a:p>
                      </a:txBody>
                      <a:tcPr marL="109728" marR="109728" marT="54864" marB="54864"/>
                    </a:tc>
                    <a:tc>
                      <a:txBody>
                        <a:bodyPr/>
                        <a:lstStyle/>
                        <a:p>
                          <a:pPr algn="ctr"/>
                          <a:r>
                            <a:rPr lang="en-US" sz="2200" dirty="0" smtClean="0"/>
                            <a:t>0.310</a:t>
                          </a:r>
                          <a:endParaRPr lang="en-US" sz="2200" dirty="0"/>
                        </a:p>
                      </a:txBody>
                      <a:tcPr marL="109728" marR="109728" marT="54864" marB="54864"/>
                    </a:tc>
                    <a:extLst>
                      <a:ext uri="{0D108BD9-81ED-4DB2-BD59-A6C34878D82A}">
                        <a16:rowId xmlns:a16="http://schemas.microsoft.com/office/drawing/2014/main" val="10001"/>
                      </a:ext>
                    </a:extLst>
                  </a:tr>
                  <a:tr h="471673">
                    <a:tc>
                      <a:txBody>
                        <a:bodyPr/>
                        <a:lstStyle/>
                        <a:p>
                          <a:r>
                            <a:rPr lang="en-US" sz="2200" dirty="0"/>
                            <a:t>2</a:t>
                          </a:r>
                        </a:p>
                      </a:txBody>
                      <a:tcPr marL="109728" marR="109728" marT="54864" marB="54864"/>
                    </a:tc>
                    <a:tc>
                      <a:txBody>
                        <a:bodyPr/>
                        <a:lstStyle/>
                        <a:p>
                          <a:pPr algn="ctr"/>
                          <a:r>
                            <a:rPr lang="en-US" sz="2200" dirty="0"/>
                            <a:t>1</a:t>
                          </a:r>
                        </a:p>
                      </a:txBody>
                      <a:tcPr marL="109728" marR="109728" marT="54864" marB="54864"/>
                    </a:tc>
                    <a:tc>
                      <a:txBody>
                        <a:bodyPr/>
                        <a:lstStyle/>
                        <a:p>
                          <a:pPr algn="ctr"/>
                          <a:r>
                            <a:rPr lang="en-US" sz="2200" dirty="0" smtClean="0"/>
                            <a:t>0.032</a:t>
                          </a:r>
                          <a:endParaRPr lang="en-US" sz="2200" dirty="0"/>
                        </a:p>
                      </a:txBody>
                      <a:tcPr marL="109728" marR="109728" marT="54864" marB="54864"/>
                    </a:tc>
                    <a:tc>
                      <a:txBody>
                        <a:bodyPr/>
                        <a:lstStyle/>
                        <a:p>
                          <a:pPr algn="ctr"/>
                          <a:r>
                            <a:rPr lang="en-US" sz="2200" dirty="0" smtClean="0"/>
                            <a:t>-3.398</a:t>
                          </a:r>
                          <a:endParaRPr lang="en-US" sz="2200" dirty="0"/>
                        </a:p>
                      </a:txBody>
                      <a:tcPr marL="109728" marR="109728" marT="54864" marB="54864"/>
                    </a:tc>
                    <a:extLst>
                      <a:ext uri="{0D108BD9-81ED-4DB2-BD59-A6C34878D82A}">
                        <a16:rowId xmlns:a16="http://schemas.microsoft.com/office/drawing/2014/main" val="10002"/>
                      </a:ext>
                    </a:extLst>
                  </a:tr>
                  <a:tr h="485303">
                    <a:tc>
                      <a:txBody>
                        <a:bodyPr/>
                        <a:lstStyle/>
                        <a:p>
                          <a:r>
                            <a:rPr lang="en-US" sz="2200" dirty="0"/>
                            <a:t>3</a:t>
                          </a:r>
                        </a:p>
                      </a:txBody>
                      <a:tcPr marL="109728" marR="109728" marT="54864" marB="54864"/>
                    </a:tc>
                    <a:tc>
                      <a:txBody>
                        <a:bodyPr/>
                        <a:lstStyle/>
                        <a:p>
                          <a:pPr algn="ctr"/>
                          <a:r>
                            <a:rPr lang="en-US" sz="2200" dirty="0"/>
                            <a:t>0</a:t>
                          </a:r>
                        </a:p>
                      </a:txBody>
                      <a:tcPr marL="109728" marR="109728" marT="54864" marB="54864"/>
                    </a:tc>
                    <a:tc>
                      <a:txBody>
                        <a:bodyPr/>
                        <a:lstStyle/>
                        <a:p>
                          <a:pPr algn="ctr"/>
                          <a:r>
                            <a:rPr lang="en-US" sz="2200" dirty="0" smtClean="0"/>
                            <a:t>0.136</a:t>
                          </a:r>
                          <a:endParaRPr lang="en-US" sz="2200" dirty="0"/>
                        </a:p>
                      </a:txBody>
                      <a:tcPr marL="109728" marR="109728" marT="54864" marB="54864"/>
                    </a:tc>
                    <a:tc>
                      <a:txBody>
                        <a:bodyPr/>
                        <a:lstStyle/>
                        <a:p>
                          <a:pPr algn="ctr"/>
                          <a:r>
                            <a:rPr lang="en-US" sz="2200" dirty="0" smtClean="0"/>
                            <a:t>-1.846</a:t>
                          </a:r>
                          <a:endParaRPr lang="en-US" sz="2200" dirty="0"/>
                        </a:p>
                      </a:txBody>
                      <a:tcPr marL="109728" marR="109728" marT="54864" marB="54864"/>
                    </a:tc>
                    <a:extLst>
                      <a:ext uri="{0D108BD9-81ED-4DB2-BD59-A6C34878D82A}">
                        <a16:rowId xmlns:a16="http://schemas.microsoft.com/office/drawing/2014/main" val="10003"/>
                      </a:ext>
                    </a:extLst>
                  </a:tr>
                  <a:tr h="471673">
                    <a:tc>
                      <a:txBody>
                        <a:bodyPr/>
                        <a:lstStyle/>
                        <a:p>
                          <a:r>
                            <a:rPr lang="en-US" sz="2200" dirty="0"/>
                            <a:t>4</a:t>
                          </a:r>
                        </a:p>
                      </a:txBody>
                      <a:tcPr marL="109728" marR="109728" marT="54864" marB="54864"/>
                    </a:tc>
                    <a:tc>
                      <a:txBody>
                        <a:bodyPr/>
                        <a:lstStyle/>
                        <a:p>
                          <a:pPr algn="ctr"/>
                          <a:r>
                            <a:rPr lang="en-US" sz="2200" dirty="0"/>
                            <a:t>0</a:t>
                          </a:r>
                        </a:p>
                      </a:txBody>
                      <a:tcPr marL="109728" marR="109728" marT="54864" marB="54864"/>
                    </a:tc>
                    <a:tc>
                      <a:txBody>
                        <a:bodyPr/>
                        <a:lstStyle/>
                        <a:p>
                          <a:pPr algn="ctr"/>
                          <a:r>
                            <a:rPr lang="en-US" sz="2200" dirty="0" smtClean="0"/>
                            <a:t>0.003</a:t>
                          </a:r>
                          <a:endParaRPr lang="en-US" sz="2200" dirty="0"/>
                        </a:p>
                      </a:txBody>
                      <a:tcPr marL="109728" marR="109728" marT="54864" marB="54864"/>
                    </a:tc>
                    <a:tc>
                      <a:txBody>
                        <a:bodyPr/>
                        <a:lstStyle/>
                        <a:p>
                          <a:pPr algn="ctr"/>
                          <a:r>
                            <a:rPr lang="en-US" sz="2200" dirty="0" smtClean="0"/>
                            <a:t>-5.913</a:t>
                          </a:r>
                          <a:endParaRPr lang="en-US" sz="2200" dirty="0"/>
                        </a:p>
                      </a:txBody>
                      <a:tcPr marL="109728" marR="109728" marT="54864" marB="54864"/>
                    </a:tc>
                    <a:extLst>
                      <a:ext uri="{0D108BD9-81ED-4DB2-BD59-A6C34878D82A}">
                        <a16:rowId xmlns:a16="http://schemas.microsoft.com/office/drawing/2014/main" val="10004"/>
                      </a:ext>
                    </a:extLst>
                  </a:tr>
                  <a:tr h="471673">
                    <a:tc>
                      <a:txBody>
                        <a:bodyPr/>
                        <a:lstStyle/>
                        <a:p>
                          <a:r>
                            <a:rPr lang="en-US" sz="2200" dirty="0"/>
                            <a:t>5</a:t>
                          </a:r>
                        </a:p>
                      </a:txBody>
                      <a:tcPr marL="109728" marR="109728" marT="54864" marB="54864"/>
                    </a:tc>
                    <a:tc>
                      <a:txBody>
                        <a:bodyPr/>
                        <a:lstStyle/>
                        <a:p>
                          <a:pPr algn="ctr"/>
                          <a:r>
                            <a:rPr lang="en-US" sz="2200" dirty="0"/>
                            <a:t>0</a:t>
                          </a:r>
                        </a:p>
                      </a:txBody>
                      <a:tcPr marL="109728" marR="109728" marT="54864" marB="54864"/>
                    </a:tc>
                    <a:tc>
                      <a:txBody>
                        <a:bodyPr/>
                        <a:lstStyle/>
                        <a:p>
                          <a:pPr algn="ctr"/>
                          <a:r>
                            <a:rPr lang="en-US" sz="2200" dirty="0" smtClean="0"/>
                            <a:t>0.310</a:t>
                          </a:r>
                          <a:endParaRPr lang="en-US" sz="2200" dirty="0"/>
                        </a:p>
                      </a:txBody>
                      <a:tcPr marL="109728" marR="109728" marT="54864" marB="54864"/>
                    </a:tc>
                    <a:tc>
                      <a:txBody>
                        <a:bodyPr/>
                        <a:lstStyle/>
                        <a:p>
                          <a:pPr algn="ctr"/>
                          <a:r>
                            <a:rPr lang="en-US" sz="2200" dirty="0" smtClean="0"/>
                            <a:t>-0.798</a:t>
                          </a:r>
                          <a:endParaRPr lang="en-US" sz="2200" dirty="0"/>
                        </a:p>
                      </a:txBody>
                      <a:tcPr marL="109728" marR="109728" marT="54864" marB="54864"/>
                    </a:tc>
                    <a:extLst>
                      <a:ext uri="{0D108BD9-81ED-4DB2-BD59-A6C34878D82A}">
                        <a16:rowId xmlns:a16="http://schemas.microsoft.com/office/drawing/2014/main" val="10005"/>
                      </a:ext>
                    </a:extLst>
                  </a:tr>
                  <a:tr h="471673">
                    <a:tc>
                      <a:txBody>
                        <a:bodyPr/>
                        <a:lstStyle/>
                        <a:p>
                          <a:r>
                            <a:rPr lang="en-US" sz="2200" dirty="0"/>
                            <a:t>6</a:t>
                          </a:r>
                        </a:p>
                      </a:txBody>
                      <a:tcPr marL="109728" marR="109728" marT="54864" marB="54864"/>
                    </a:tc>
                    <a:tc>
                      <a:txBody>
                        <a:bodyPr/>
                        <a:lstStyle/>
                        <a:p>
                          <a:pPr algn="ctr"/>
                          <a:r>
                            <a:rPr lang="en-US" sz="2200" dirty="0"/>
                            <a:t>0</a:t>
                          </a:r>
                        </a:p>
                      </a:txBody>
                      <a:tcPr marL="109728" marR="109728" marT="54864" marB="54864"/>
                    </a:tc>
                    <a:tc>
                      <a:txBody>
                        <a:bodyPr/>
                        <a:lstStyle/>
                        <a:p>
                          <a:pPr algn="ctr"/>
                          <a:r>
                            <a:rPr lang="en-US" sz="2200" dirty="0" smtClean="0"/>
                            <a:t>0.000</a:t>
                          </a:r>
                          <a:endParaRPr lang="en-US" sz="2200" dirty="0"/>
                        </a:p>
                      </a:txBody>
                      <a:tcPr marL="109728" marR="109728" marT="54864" marB="54864"/>
                    </a:tc>
                    <a:tc>
                      <a:txBody>
                        <a:bodyPr/>
                        <a:lstStyle/>
                        <a:p>
                          <a:pPr algn="ctr"/>
                          <a:r>
                            <a:rPr lang="en-US" sz="2200" dirty="0" smtClean="0"/>
                            <a:t>-9.424</a:t>
                          </a:r>
                        </a:p>
                      </a:txBody>
                      <a:tcPr marL="109728" marR="109728" marT="54864" marB="54864"/>
                    </a:tc>
                    <a:extLst>
                      <a:ext uri="{0D108BD9-81ED-4DB2-BD59-A6C34878D82A}">
                        <a16:rowId xmlns:a16="http://schemas.microsoft.com/office/drawing/2014/main" val="10006"/>
                      </a:ext>
                    </a:extLst>
                  </a:tr>
                  <a:tr h="754916">
                    <a:tc>
                      <a:txBody>
                        <a:bodyPr/>
                        <a:lstStyle/>
                        <a:p>
                          <a:r>
                            <a:rPr lang="en-US" sz="2200" dirty="0" smtClean="0"/>
                            <a:t>7</a:t>
                          </a:r>
                          <a:endParaRPr lang="en-US" sz="2200" dirty="0"/>
                        </a:p>
                      </a:txBody>
                      <a:tcPr marL="109728" marR="109728" marT="54864" marB="54864"/>
                    </a:tc>
                    <a:tc>
                      <a:txBody>
                        <a:bodyPr/>
                        <a:lstStyle/>
                        <a:p>
                          <a:pPr algn="ctr"/>
                          <a:r>
                            <a:rPr lang="en-US" sz="2200" dirty="0" smtClean="0"/>
                            <a:t>0</a:t>
                          </a:r>
                          <a:endParaRPr lang="en-US" sz="2200" dirty="0"/>
                        </a:p>
                      </a:txBody>
                      <a:tcPr marL="109728" marR="109728" marT="54864" marB="54864"/>
                    </a:tc>
                    <a:tc>
                      <a:txBody>
                        <a:bodyPr/>
                        <a:lstStyle/>
                        <a:p>
                          <a:pPr algn="ctr"/>
                          <a:r>
                            <a:rPr lang="en-US" sz="2200" dirty="0" smtClean="0"/>
                            <a:t>0.262</a:t>
                          </a:r>
                          <a:endParaRPr lang="en-US" sz="2200" dirty="0"/>
                        </a:p>
                      </a:txBody>
                      <a:tcPr marL="109728" marR="109728" marT="54864" marB="54864"/>
                    </a:tc>
                    <a:tc>
                      <a:txBody>
                        <a:bodyPr/>
                        <a:lstStyle/>
                        <a:p>
                          <a:pPr algn="ctr"/>
                          <a:r>
                            <a:rPr lang="en-US" sz="2200" dirty="0" smtClean="0"/>
                            <a:t>-1.033</a:t>
                          </a:r>
                          <a:endParaRPr lang="en-US" sz="2200" dirty="0"/>
                        </a:p>
                      </a:txBody>
                      <a:tcPr marL="109728" marR="109728" marT="54864" marB="54864"/>
                    </a:tc>
                    <a:extLst>
                      <a:ext uri="{0D108BD9-81ED-4DB2-BD59-A6C34878D82A}">
                        <a16:rowId xmlns:a16="http://schemas.microsoft.com/office/drawing/2014/main" val="10007"/>
                      </a:ext>
                    </a:extLst>
                  </a:tr>
                </a:tbl>
              </a:graphicData>
            </a:graphic>
          </p:graphicFrame>
        </mc:Choice>
        <mc:Fallback xmlns="">
          <p:graphicFrame>
            <p:nvGraphicFramePr>
              <p:cNvPr id="4" name="Content Placeholder 3"/>
              <p:cNvGraphicFramePr>
                <a:graphicFrameLocks/>
              </p:cNvGraphicFramePr>
              <p:nvPr>
                <p:extLst>
                  <p:ext uri="{D42A27DB-BD31-4B8C-83A1-F6EECF244321}">
                    <p14:modId xmlns:p14="http://schemas.microsoft.com/office/powerpoint/2010/main" val="1463231739"/>
                  </p:ext>
                </p:extLst>
              </p:nvPr>
            </p:nvGraphicFramePr>
            <p:xfrm>
              <a:off x="828720" y="1930024"/>
              <a:ext cx="6003868" cy="4089775"/>
            </p:xfrm>
            <a:graphic>
              <a:graphicData uri="http://schemas.openxmlformats.org/drawingml/2006/table">
                <a:tbl>
                  <a:tblPr firstRow="1" bandRow="1">
                    <a:tableStyleId>{5C22544A-7EE6-4342-B048-85BDC9FD1C3A}</a:tableStyleId>
                  </a:tblPr>
                  <a:tblGrid>
                    <a:gridCol w="1500967">
                      <a:extLst>
                        <a:ext uri="{9D8B030D-6E8A-4147-A177-3AD203B41FA5}">
                          <a16:colId xmlns:a16="http://schemas.microsoft.com/office/drawing/2014/main" val="20000"/>
                        </a:ext>
                      </a:extLst>
                    </a:gridCol>
                    <a:gridCol w="1500967">
                      <a:extLst>
                        <a:ext uri="{9D8B030D-6E8A-4147-A177-3AD203B41FA5}">
                          <a16:colId xmlns:a16="http://schemas.microsoft.com/office/drawing/2014/main" val="20001"/>
                        </a:ext>
                      </a:extLst>
                    </a:gridCol>
                    <a:gridCol w="1500967">
                      <a:extLst>
                        <a:ext uri="{9D8B030D-6E8A-4147-A177-3AD203B41FA5}">
                          <a16:colId xmlns:a16="http://schemas.microsoft.com/office/drawing/2014/main" val="20002"/>
                        </a:ext>
                      </a:extLst>
                    </a:gridCol>
                    <a:gridCol w="1500967">
                      <a:extLst>
                        <a:ext uri="{9D8B030D-6E8A-4147-A177-3AD203B41FA5}">
                          <a16:colId xmlns:a16="http://schemas.microsoft.com/office/drawing/2014/main" val="20003"/>
                        </a:ext>
                      </a:extLst>
                    </a:gridCol>
                  </a:tblGrid>
                  <a:tr h="491191">
                    <a:tc>
                      <a:txBody>
                        <a:bodyPr/>
                        <a:lstStyle/>
                        <a:p>
                          <a:r>
                            <a:rPr lang="en-US" sz="2200" i="1" dirty="0" smtClean="0"/>
                            <a:t>Unit</a:t>
                          </a:r>
                          <a:endParaRPr lang="en-US" sz="2200" dirty="0"/>
                        </a:p>
                      </a:txBody>
                      <a:tcPr marL="109728" marR="109728" marT="54864" marB="54864"/>
                    </a:tc>
                    <a:tc>
                      <a:txBody>
                        <a:bodyPr/>
                        <a:lstStyle/>
                        <a:p>
                          <a:pPr algn="ctr"/>
                          <a:r>
                            <a:rPr lang="en-US" sz="2200" i="1" baseline="0" dirty="0" smtClean="0"/>
                            <a:t>W</a:t>
                          </a:r>
                          <a:r>
                            <a:rPr lang="en-US" sz="2200" baseline="-25000" dirty="0" smtClean="0"/>
                            <a:t>i</a:t>
                          </a:r>
                          <a:endParaRPr lang="en-US" sz="2200" dirty="0"/>
                        </a:p>
                      </a:txBody>
                      <a:tcPr marL="109728" marR="109728" marT="54864" marB="54864"/>
                    </a:tc>
                    <a:tc>
                      <a:txBody>
                        <a:bodyPr/>
                        <a:lstStyle/>
                        <a:p>
                          <a:endParaRPr lang="en-US"/>
                        </a:p>
                      </a:txBody>
                      <a:tcPr marL="109728" marR="109728" marT="54864" marB="54864">
                        <a:blipFill>
                          <a:blip r:embed="rId2"/>
                          <a:stretch>
                            <a:fillRect l="-200000" t="-4938" r="-101215" b="-732099"/>
                          </a:stretch>
                        </a:blipFill>
                      </a:tcPr>
                    </a:tc>
                    <a:tc>
                      <a:txBody>
                        <a:bodyPr/>
                        <a:lstStyle/>
                        <a:p>
                          <a:endParaRPr lang="en-US"/>
                        </a:p>
                      </a:txBody>
                      <a:tcPr marL="109728" marR="109728" marT="54864" marB="54864">
                        <a:blipFill>
                          <a:blip r:embed="rId2"/>
                          <a:stretch>
                            <a:fillRect l="-301220" t="-4938" r="-1626" b="-732099"/>
                          </a:stretch>
                        </a:blipFill>
                      </a:tcPr>
                    </a:tc>
                    <a:extLst>
                      <a:ext uri="{0D108BD9-81ED-4DB2-BD59-A6C34878D82A}">
                        <a16:rowId xmlns:a16="http://schemas.microsoft.com/office/drawing/2014/main" val="10000"/>
                      </a:ext>
                    </a:extLst>
                  </a:tr>
                  <a:tr h="471673">
                    <a:tc>
                      <a:txBody>
                        <a:bodyPr/>
                        <a:lstStyle/>
                        <a:p>
                          <a:r>
                            <a:rPr lang="en-US" sz="2200" dirty="0"/>
                            <a:t>1</a:t>
                          </a:r>
                        </a:p>
                      </a:txBody>
                      <a:tcPr marL="109728" marR="109728" marT="54864" marB="54864"/>
                    </a:tc>
                    <a:tc>
                      <a:txBody>
                        <a:bodyPr/>
                        <a:lstStyle/>
                        <a:p>
                          <a:pPr algn="ctr"/>
                          <a:r>
                            <a:rPr lang="en-US" sz="2200" dirty="0" smtClean="0"/>
                            <a:t>1</a:t>
                          </a:r>
                          <a:endParaRPr lang="en-US" sz="2200" dirty="0"/>
                        </a:p>
                      </a:txBody>
                      <a:tcPr marL="109728" marR="109728" marT="54864" marB="54864"/>
                    </a:tc>
                    <a:tc>
                      <a:txBody>
                        <a:bodyPr/>
                        <a:lstStyle/>
                        <a:p>
                          <a:pPr algn="ctr"/>
                          <a:r>
                            <a:rPr lang="en-US" sz="2200" dirty="0" smtClean="0"/>
                            <a:t>0.577</a:t>
                          </a:r>
                          <a:endParaRPr lang="en-US" sz="2200" dirty="0"/>
                        </a:p>
                      </a:txBody>
                      <a:tcPr marL="109728" marR="109728" marT="54864" marB="54864"/>
                    </a:tc>
                    <a:tc>
                      <a:txBody>
                        <a:bodyPr/>
                        <a:lstStyle/>
                        <a:p>
                          <a:pPr algn="ctr"/>
                          <a:r>
                            <a:rPr lang="en-US" sz="2200" dirty="0" smtClean="0"/>
                            <a:t>0.310</a:t>
                          </a:r>
                          <a:endParaRPr lang="en-US" sz="2200" dirty="0"/>
                        </a:p>
                      </a:txBody>
                      <a:tcPr marL="109728" marR="109728" marT="54864" marB="54864"/>
                    </a:tc>
                    <a:extLst>
                      <a:ext uri="{0D108BD9-81ED-4DB2-BD59-A6C34878D82A}">
                        <a16:rowId xmlns:a16="http://schemas.microsoft.com/office/drawing/2014/main" val="10001"/>
                      </a:ext>
                    </a:extLst>
                  </a:tr>
                  <a:tr h="471673">
                    <a:tc>
                      <a:txBody>
                        <a:bodyPr/>
                        <a:lstStyle/>
                        <a:p>
                          <a:r>
                            <a:rPr lang="en-US" sz="2200" dirty="0"/>
                            <a:t>2</a:t>
                          </a:r>
                        </a:p>
                      </a:txBody>
                      <a:tcPr marL="109728" marR="109728" marT="54864" marB="54864"/>
                    </a:tc>
                    <a:tc>
                      <a:txBody>
                        <a:bodyPr/>
                        <a:lstStyle/>
                        <a:p>
                          <a:pPr algn="ctr"/>
                          <a:r>
                            <a:rPr lang="en-US" sz="2200" dirty="0"/>
                            <a:t>1</a:t>
                          </a:r>
                          <a:endParaRPr lang="en-US" sz="2200" dirty="0"/>
                        </a:p>
                      </a:txBody>
                      <a:tcPr marL="109728" marR="109728" marT="54864" marB="54864"/>
                    </a:tc>
                    <a:tc>
                      <a:txBody>
                        <a:bodyPr/>
                        <a:lstStyle/>
                        <a:p>
                          <a:pPr algn="ctr"/>
                          <a:r>
                            <a:rPr lang="en-US" sz="2200" dirty="0" smtClean="0"/>
                            <a:t>0.032</a:t>
                          </a:r>
                          <a:endParaRPr lang="en-US" sz="2200" dirty="0"/>
                        </a:p>
                      </a:txBody>
                      <a:tcPr marL="109728" marR="109728" marT="54864" marB="54864"/>
                    </a:tc>
                    <a:tc>
                      <a:txBody>
                        <a:bodyPr/>
                        <a:lstStyle/>
                        <a:p>
                          <a:pPr algn="ctr"/>
                          <a:r>
                            <a:rPr lang="en-US" sz="2200" dirty="0" smtClean="0"/>
                            <a:t>-3.398</a:t>
                          </a:r>
                          <a:endParaRPr lang="en-US" sz="2200" dirty="0"/>
                        </a:p>
                      </a:txBody>
                      <a:tcPr marL="109728" marR="109728" marT="54864" marB="54864"/>
                    </a:tc>
                    <a:extLst>
                      <a:ext uri="{0D108BD9-81ED-4DB2-BD59-A6C34878D82A}">
                        <a16:rowId xmlns:a16="http://schemas.microsoft.com/office/drawing/2014/main" val="10002"/>
                      </a:ext>
                    </a:extLst>
                  </a:tr>
                  <a:tr h="485303">
                    <a:tc>
                      <a:txBody>
                        <a:bodyPr/>
                        <a:lstStyle/>
                        <a:p>
                          <a:r>
                            <a:rPr lang="en-US" sz="2200" dirty="0"/>
                            <a:t>3</a:t>
                          </a:r>
                        </a:p>
                      </a:txBody>
                      <a:tcPr marL="109728" marR="109728" marT="54864" marB="54864"/>
                    </a:tc>
                    <a:tc>
                      <a:txBody>
                        <a:bodyPr/>
                        <a:lstStyle/>
                        <a:p>
                          <a:pPr algn="ctr"/>
                          <a:r>
                            <a:rPr lang="en-US" sz="2200" dirty="0"/>
                            <a:t>0</a:t>
                          </a:r>
                          <a:endParaRPr lang="en-US" sz="2200" dirty="0"/>
                        </a:p>
                      </a:txBody>
                      <a:tcPr marL="109728" marR="109728" marT="54864" marB="54864"/>
                    </a:tc>
                    <a:tc>
                      <a:txBody>
                        <a:bodyPr/>
                        <a:lstStyle/>
                        <a:p>
                          <a:pPr algn="ctr"/>
                          <a:r>
                            <a:rPr lang="en-US" sz="2200" dirty="0" smtClean="0"/>
                            <a:t>0.136</a:t>
                          </a:r>
                          <a:endParaRPr lang="en-US" sz="2200" dirty="0"/>
                        </a:p>
                      </a:txBody>
                      <a:tcPr marL="109728" marR="109728" marT="54864" marB="54864"/>
                    </a:tc>
                    <a:tc>
                      <a:txBody>
                        <a:bodyPr/>
                        <a:lstStyle/>
                        <a:p>
                          <a:pPr algn="ctr"/>
                          <a:r>
                            <a:rPr lang="en-US" sz="2200" dirty="0" smtClean="0"/>
                            <a:t>-1.846</a:t>
                          </a:r>
                          <a:endParaRPr lang="en-US" sz="2200" dirty="0"/>
                        </a:p>
                      </a:txBody>
                      <a:tcPr marL="109728" marR="109728" marT="54864" marB="54864"/>
                    </a:tc>
                    <a:extLst>
                      <a:ext uri="{0D108BD9-81ED-4DB2-BD59-A6C34878D82A}">
                        <a16:rowId xmlns:a16="http://schemas.microsoft.com/office/drawing/2014/main" val="10003"/>
                      </a:ext>
                    </a:extLst>
                  </a:tr>
                  <a:tr h="471673">
                    <a:tc>
                      <a:txBody>
                        <a:bodyPr/>
                        <a:lstStyle/>
                        <a:p>
                          <a:r>
                            <a:rPr lang="en-US" sz="2200" dirty="0"/>
                            <a:t>4</a:t>
                          </a:r>
                        </a:p>
                      </a:txBody>
                      <a:tcPr marL="109728" marR="109728" marT="54864" marB="54864"/>
                    </a:tc>
                    <a:tc>
                      <a:txBody>
                        <a:bodyPr/>
                        <a:lstStyle/>
                        <a:p>
                          <a:pPr algn="ctr"/>
                          <a:r>
                            <a:rPr lang="en-US" sz="2200" dirty="0"/>
                            <a:t>0</a:t>
                          </a:r>
                          <a:endParaRPr lang="en-US" sz="2200" dirty="0"/>
                        </a:p>
                      </a:txBody>
                      <a:tcPr marL="109728" marR="109728" marT="54864" marB="54864"/>
                    </a:tc>
                    <a:tc>
                      <a:txBody>
                        <a:bodyPr/>
                        <a:lstStyle/>
                        <a:p>
                          <a:pPr algn="ctr"/>
                          <a:r>
                            <a:rPr lang="en-US" sz="2200" dirty="0" smtClean="0"/>
                            <a:t>0.003</a:t>
                          </a:r>
                          <a:endParaRPr lang="en-US" sz="2200" dirty="0"/>
                        </a:p>
                      </a:txBody>
                      <a:tcPr marL="109728" marR="109728" marT="54864" marB="54864"/>
                    </a:tc>
                    <a:tc>
                      <a:txBody>
                        <a:bodyPr/>
                        <a:lstStyle/>
                        <a:p>
                          <a:pPr algn="ctr"/>
                          <a:r>
                            <a:rPr lang="en-US" sz="2200" dirty="0" smtClean="0"/>
                            <a:t>-5.913</a:t>
                          </a:r>
                          <a:endParaRPr lang="en-US" sz="2200" dirty="0"/>
                        </a:p>
                      </a:txBody>
                      <a:tcPr marL="109728" marR="109728" marT="54864" marB="54864"/>
                    </a:tc>
                    <a:extLst>
                      <a:ext uri="{0D108BD9-81ED-4DB2-BD59-A6C34878D82A}">
                        <a16:rowId xmlns:a16="http://schemas.microsoft.com/office/drawing/2014/main" val="10004"/>
                      </a:ext>
                    </a:extLst>
                  </a:tr>
                  <a:tr h="471673">
                    <a:tc>
                      <a:txBody>
                        <a:bodyPr/>
                        <a:lstStyle/>
                        <a:p>
                          <a:r>
                            <a:rPr lang="en-US" sz="2200" dirty="0"/>
                            <a:t>5</a:t>
                          </a:r>
                        </a:p>
                      </a:txBody>
                      <a:tcPr marL="109728" marR="109728" marT="54864" marB="54864"/>
                    </a:tc>
                    <a:tc>
                      <a:txBody>
                        <a:bodyPr/>
                        <a:lstStyle/>
                        <a:p>
                          <a:pPr algn="ctr"/>
                          <a:r>
                            <a:rPr lang="en-US" sz="2200" dirty="0"/>
                            <a:t>0</a:t>
                          </a:r>
                          <a:endParaRPr lang="en-US" sz="2200" dirty="0"/>
                        </a:p>
                      </a:txBody>
                      <a:tcPr marL="109728" marR="109728" marT="54864" marB="54864"/>
                    </a:tc>
                    <a:tc>
                      <a:txBody>
                        <a:bodyPr/>
                        <a:lstStyle/>
                        <a:p>
                          <a:pPr algn="ctr"/>
                          <a:r>
                            <a:rPr lang="en-US" sz="2200" dirty="0" smtClean="0"/>
                            <a:t>0.310</a:t>
                          </a:r>
                          <a:endParaRPr lang="en-US" sz="2200" dirty="0"/>
                        </a:p>
                      </a:txBody>
                      <a:tcPr marL="109728" marR="109728" marT="54864" marB="54864"/>
                    </a:tc>
                    <a:tc>
                      <a:txBody>
                        <a:bodyPr/>
                        <a:lstStyle/>
                        <a:p>
                          <a:pPr algn="ctr"/>
                          <a:r>
                            <a:rPr lang="en-US" sz="2200" dirty="0" smtClean="0"/>
                            <a:t>-0.798</a:t>
                          </a:r>
                          <a:endParaRPr lang="en-US" sz="2200" dirty="0"/>
                        </a:p>
                      </a:txBody>
                      <a:tcPr marL="109728" marR="109728" marT="54864" marB="54864"/>
                    </a:tc>
                    <a:extLst>
                      <a:ext uri="{0D108BD9-81ED-4DB2-BD59-A6C34878D82A}">
                        <a16:rowId xmlns:a16="http://schemas.microsoft.com/office/drawing/2014/main" val="10005"/>
                      </a:ext>
                    </a:extLst>
                  </a:tr>
                  <a:tr h="471673">
                    <a:tc>
                      <a:txBody>
                        <a:bodyPr/>
                        <a:lstStyle/>
                        <a:p>
                          <a:r>
                            <a:rPr lang="en-US" sz="2200" dirty="0"/>
                            <a:t>6</a:t>
                          </a:r>
                        </a:p>
                      </a:txBody>
                      <a:tcPr marL="109728" marR="109728" marT="54864" marB="54864"/>
                    </a:tc>
                    <a:tc>
                      <a:txBody>
                        <a:bodyPr/>
                        <a:lstStyle/>
                        <a:p>
                          <a:pPr algn="ctr"/>
                          <a:r>
                            <a:rPr lang="en-US" sz="2200" dirty="0"/>
                            <a:t>0</a:t>
                          </a:r>
                          <a:endParaRPr lang="en-US" sz="2200" dirty="0"/>
                        </a:p>
                      </a:txBody>
                      <a:tcPr marL="109728" marR="109728" marT="54864" marB="54864"/>
                    </a:tc>
                    <a:tc>
                      <a:txBody>
                        <a:bodyPr/>
                        <a:lstStyle/>
                        <a:p>
                          <a:pPr algn="ctr"/>
                          <a:r>
                            <a:rPr lang="en-US" sz="2200" dirty="0" smtClean="0"/>
                            <a:t>0.000</a:t>
                          </a:r>
                          <a:endParaRPr lang="en-US" sz="2200" dirty="0"/>
                        </a:p>
                      </a:txBody>
                      <a:tcPr marL="109728" marR="109728" marT="54864" marB="54864"/>
                    </a:tc>
                    <a:tc>
                      <a:txBody>
                        <a:bodyPr/>
                        <a:lstStyle/>
                        <a:p>
                          <a:pPr algn="ctr"/>
                          <a:r>
                            <a:rPr lang="en-US" sz="2200" dirty="0" smtClean="0"/>
                            <a:t>-9.424</a:t>
                          </a:r>
                        </a:p>
                      </a:txBody>
                      <a:tcPr marL="109728" marR="109728" marT="54864" marB="54864"/>
                    </a:tc>
                    <a:extLst>
                      <a:ext uri="{0D108BD9-81ED-4DB2-BD59-A6C34878D82A}">
                        <a16:rowId xmlns:a16="http://schemas.microsoft.com/office/drawing/2014/main" val="10006"/>
                      </a:ext>
                    </a:extLst>
                  </a:tr>
                  <a:tr h="754916">
                    <a:tc>
                      <a:txBody>
                        <a:bodyPr/>
                        <a:lstStyle/>
                        <a:p>
                          <a:r>
                            <a:rPr lang="en-US" sz="2200" dirty="0" smtClean="0"/>
                            <a:t>7</a:t>
                          </a:r>
                          <a:endParaRPr lang="en-US" sz="2200" dirty="0"/>
                        </a:p>
                      </a:txBody>
                      <a:tcPr marL="109728" marR="109728" marT="54864" marB="54864"/>
                    </a:tc>
                    <a:tc>
                      <a:txBody>
                        <a:bodyPr/>
                        <a:lstStyle/>
                        <a:p>
                          <a:pPr algn="ctr"/>
                          <a:r>
                            <a:rPr lang="en-US" sz="2200" dirty="0" smtClean="0"/>
                            <a:t>0</a:t>
                          </a:r>
                          <a:endParaRPr lang="en-US" sz="2200" dirty="0"/>
                        </a:p>
                      </a:txBody>
                      <a:tcPr marL="109728" marR="109728" marT="54864" marB="54864"/>
                    </a:tc>
                    <a:tc>
                      <a:txBody>
                        <a:bodyPr/>
                        <a:lstStyle/>
                        <a:p>
                          <a:pPr algn="ctr"/>
                          <a:r>
                            <a:rPr lang="en-US" sz="2200" dirty="0" smtClean="0"/>
                            <a:t>0.262</a:t>
                          </a:r>
                          <a:endParaRPr lang="en-US" sz="2200" dirty="0"/>
                        </a:p>
                      </a:txBody>
                      <a:tcPr marL="109728" marR="109728" marT="54864" marB="54864"/>
                    </a:tc>
                    <a:tc>
                      <a:txBody>
                        <a:bodyPr/>
                        <a:lstStyle/>
                        <a:p>
                          <a:pPr algn="ctr"/>
                          <a:r>
                            <a:rPr lang="en-US" sz="2200" dirty="0" smtClean="0"/>
                            <a:t>-1.033</a:t>
                          </a:r>
                          <a:endParaRPr lang="en-US" sz="2200" dirty="0"/>
                        </a:p>
                      </a:txBody>
                      <a:tcPr marL="109728" marR="109728" marT="54864" marB="54864"/>
                    </a:tc>
                    <a:extLst>
                      <a:ext uri="{0D108BD9-81ED-4DB2-BD59-A6C34878D82A}">
                        <a16:rowId xmlns:a16="http://schemas.microsoft.com/office/drawing/2014/main" val="10007"/>
                      </a:ext>
                    </a:extLst>
                  </a:tr>
                </a:tbl>
              </a:graphicData>
            </a:graphic>
          </p:graphicFrame>
        </mc:Fallback>
      </mc:AlternateContent>
      <p:sp>
        <p:nvSpPr>
          <p:cNvPr id="5" name="TextBox 4"/>
          <p:cNvSpPr txBox="1"/>
          <p:nvPr/>
        </p:nvSpPr>
        <p:spPr>
          <a:xfrm>
            <a:off x="828720" y="1478280"/>
            <a:ext cx="6003868" cy="400110"/>
          </a:xfrm>
          <a:prstGeom prst="rect">
            <a:avLst/>
          </a:prstGeom>
          <a:noFill/>
        </p:spPr>
        <p:txBody>
          <a:bodyPr wrap="square" rtlCol="0">
            <a:spAutoFit/>
          </a:bodyPr>
          <a:lstStyle/>
          <a:p>
            <a:r>
              <a:rPr lang="en-US" sz="2000" b="1" dirty="0" smtClean="0"/>
              <a:t>Some Units from the </a:t>
            </a:r>
            <a:r>
              <a:rPr lang="en-US" sz="2000" b="1" dirty="0" err="1" smtClean="0"/>
              <a:t>Barbituate</a:t>
            </a:r>
            <a:r>
              <a:rPr lang="en-US" sz="2000" b="1" dirty="0" smtClean="0"/>
              <a:t> Dataset</a:t>
            </a:r>
            <a:endParaRPr lang="en-US" sz="2000" b="1" dirty="0"/>
          </a:p>
        </p:txBody>
      </p:sp>
      <p:sp>
        <p:nvSpPr>
          <p:cNvPr id="6" name="Content Placeholder 2"/>
          <p:cNvSpPr txBox="1">
            <a:spLocks/>
          </p:cNvSpPr>
          <p:nvPr/>
        </p:nvSpPr>
        <p:spPr>
          <a:xfrm>
            <a:off x="7040880" y="1678335"/>
            <a:ext cx="3382920" cy="5350320"/>
          </a:xfrm>
          <a:prstGeom prst="rect">
            <a:avLst/>
          </a:prstGeom>
        </p:spPr>
        <p:txBody>
          <a:bodyPr lIns="90000" tIns="45000" rIns="90000" bIns="450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Using Estimated </a:t>
            </a:r>
            <a:r>
              <a:rPr lang="en-US" dirty="0" err="1" smtClean="0"/>
              <a:t>lps</a:t>
            </a:r>
            <a:endParaRPr lang="en-US" dirty="0" smtClean="0"/>
          </a:p>
          <a:p>
            <a:r>
              <a:rPr lang="en-US" dirty="0" smtClean="0"/>
              <a:t>Unit 1 </a:t>
            </a:r>
            <a:r>
              <a:rPr lang="en-US" altLang="zh-CN" dirty="0" smtClean="0"/>
              <a:t>matches to {3,4,5,6,7}</a:t>
            </a:r>
          </a:p>
          <a:p>
            <a:r>
              <a:rPr lang="en-US" altLang="zh-CN" dirty="0" smtClean="0"/>
              <a:t>Unit 1 --》 Unit 5</a:t>
            </a:r>
            <a:endParaRPr lang="en-US" dirty="0" smtClean="0"/>
          </a:p>
          <a:p>
            <a:r>
              <a:rPr lang="en-US" altLang="zh-CN" dirty="0" smtClean="0"/>
              <a:t>Unit 2 matches to {3,4,6,7}</a:t>
            </a:r>
            <a:r>
              <a:rPr lang="en-US" dirty="0" smtClean="0"/>
              <a:t> </a:t>
            </a:r>
            <a:endParaRPr lang="en-US" dirty="0"/>
          </a:p>
          <a:p>
            <a:r>
              <a:rPr lang="en-US" altLang="zh-CN" dirty="0"/>
              <a:t>Unit </a:t>
            </a:r>
            <a:r>
              <a:rPr lang="en-US" altLang="zh-CN" dirty="0" smtClean="0"/>
              <a:t>2 </a:t>
            </a:r>
            <a:r>
              <a:rPr lang="en-US" altLang="zh-CN" dirty="0"/>
              <a:t>--》 Unit </a:t>
            </a:r>
            <a:r>
              <a:rPr lang="en-US" altLang="zh-CN" dirty="0" smtClean="0"/>
              <a:t>3</a:t>
            </a:r>
            <a:endParaRPr lang="en-US" dirty="0"/>
          </a:p>
          <a:p>
            <a:pPr marL="0" indent="0">
              <a:buNone/>
            </a:pPr>
            <a:endParaRPr lang="en-US" dirty="0" smtClean="0"/>
          </a:p>
        </p:txBody>
      </p:sp>
    </p:spTree>
    <p:extLst>
      <p:ext uri="{BB962C8B-B14F-4D97-AF65-F5344CB8AC3E}">
        <p14:creationId xmlns:p14="http://schemas.microsoft.com/office/powerpoint/2010/main" val="3839525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approach</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Now we have distances between all units, we just need to match!</a:t>
                </a:r>
              </a:p>
              <a:p>
                <a:r>
                  <a:rPr lang="en-US" dirty="0"/>
                  <a:t>For a particular unit, the </a:t>
                </a:r>
                <a:r>
                  <a:rPr lang="en-US" dirty="0">
                    <a:solidFill>
                      <a:srgbClr val="FF0000"/>
                    </a:solidFill>
                  </a:rPr>
                  <a:t>nearest neighbor matching </a:t>
                </a:r>
                <a:r>
                  <a:rPr lang="en-US" dirty="0"/>
                  <a:t>try to find the control unit with the smallest distance metric, </a:t>
                </a:r>
                <a14:m>
                  <m:oMath xmlns:m="http://schemas.openxmlformats.org/officeDocument/2006/math">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𝑎𝑟𝑔𝑚𝑖𝑛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a14:m>
                <a:r>
                  <a:rPr lang="en-US" dirty="0"/>
                  <a:t>.</a:t>
                </a:r>
              </a:p>
              <a:p>
                <a:r>
                  <a:rPr lang="en-US" dirty="0"/>
                  <a:t>Do the same for all treated units.</a:t>
                </a:r>
              </a:p>
              <a:p>
                <a:r>
                  <a:rPr lang="en-US" dirty="0"/>
                  <a:t>What about ties? </a:t>
                </a:r>
                <a:r>
                  <a:rPr lang="en-US" dirty="0">
                    <a:solidFill>
                      <a:srgbClr val="FF0000"/>
                    </a:solidFill>
                  </a:rPr>
                  <a:t>Randomly choose</a:t>
                </a:r>
                <a:r>
                  <a:rPr lang="en-US" dirty="0"/>
                  <a:t> between them.</a:t>
                </a:r>
              </a:p>
              <a:p>
                <a:r>
                  <a:rPr lang="en-US" dirty="0"/>
                  <a:t>Main issue: </a:t>
                </a:r>
                <a:r>
                  <a:rPr lang="en-US" dirty="0">
                    <a:solidFill>
                      <a:srgbClr val="FF0000"/>
                    </a:solidFill>
                  </a:rPr>
                  <a:t>order effect</a:t>
                </a:r>
              </a:p>
              <a:p>
                <a:r>
                  <a:rPr lang="en-US" dirty="0">
                    <a:solidFill>
                      <a:srgbClr val="FF0000"/>
                    </a:solidFill>
                  </a:rPr>
                  <a:t>Optimal matching</a:t>
                </a:r>
                <a:r>
                  <a:rPr lang="en-US" dirty="0"/>
                  <a:t>: find the matching solution that </a:t>
                </a:r>
                <a:r>
                  <a:rPr lang="en-US" dirty="0">
                    <a:solidFill>
                      <a:srgbClr val="FF0000"/>
                    </a:solidFill>
                  </a:rPr>
                  <a:t>minimize</a:t>
                </a:r>
                <a:r>
                  <a:rPr lang="en-US" dirty="0"/>
                  <a:t> overall distance </a:t>
                </a:r>
                <a14:m>
                  <m:oMath xmlns:m="http://schemas.openxmlformats.org/officeDocument/2006/math">
                    <m:nary>
                      <m:naryPr>
                        <m:chr m:val="∑"/>
                        <m:ctrlPr>
                          <a:rPr lang="en-US" i="1" smtClean="0">
                            <a:solidFill>
                              <a:srgbClr val="FF0000"/>
                            </a:solidFill>
                            <a:latin typeface="Cambria Math" panose="02040503050406030204" pitchFamily="18" charset="0"/>
                          </a:rPr>
                        </m:ctrlPr>
                      </m:naryPr>
                      <m:sub>
                        <m:r>
                          <m:rPr>
                            <m:brk m:alnAt="23"/>
                          </m:rP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=1</m:t>
                        </m:r>
                      </m:sub>
                      <m:sup>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𝑡</m:t>
                            </m:r>
                          </m:sub>
                        </m:sSub>
                      </m:sup>
                      <m:e>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𝐷</m:t>
                            </m:r>
                          </m:e>
                          <m:sub>
                            <m:r>
                              <a:rPr lang="en-US" b="0" i="1" smtClean="0">
                                <a:solidFill>
                                  <a:srgbClr val="FF0000"/>
                                </a:solidFill>
                                <a:latin typeface="Cambria Math" panose="02040503050406030204" pitchFamily="18" charset="0"/>
                              </a:rPr>
                              <m:t>𝑖𝑗</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sub>
                        </m:sSub>
                      </m:e>
                    </m:nary>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11770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Theoretical Consideration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p:nvPr>
            </p:nvSpPr>
            <p:spPr>
              <a:xfrm>
                <a:off x="828720" y="1645920"/>
                <a:ext cx="9595080" cy="5819400"/>
              </a:xfrm>
            </p:spPr>
            <p:txBody>
              <a:bodyPr/>
              <a:lstStyle/>
              <a:p>
                <a:r>
                  <a:rPr lang="en-US" altLang="zh-CN" sz="2400" dirty="0" smtClean="0"/>
                  <a:t>We focus on the biases in estimators for the super-population average treatment effect for the treated</a:t>
                </a:r>
              </a:p>
              <a:p>
                <a:pPr marL="0" indent="0">
                  <a:buNone/>
                </a:pPr>
                <a:r>
                  <a:rPr lang="en-US" altLang="zh-CN" sz="2400" dirty="0"/>
                  <a:t> </a:t>
                </a:r>
                <a:r>
                  <a:rPr lang="en-US" altLang="zh-CN" sz="2400" dirty="0" smtClean="0"/>
                  <a:t>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ea typeface="Cambria Math" panose="02040503050406030204" pitchFamily="18" charset="0"/>
                          </a:rPr>
                          <m:t>𝜏</m:t>
                        </m:r>
                      </m:e>
                      <m:sub>
                        <m:r>
                          <a:rPr lang="en-US" altLang="zh-CN" sz="2400" b="0" i="1" smtClean="0">
                            <a:latin typeface="Cambria Math" panose="02040503050406030204" pitchFamily="18" charset="0"/>
                          </a:rPr>
                          <m:t>𝑠𝑝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𝑌</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1</m:t>
                        </m:r>
                      </m:sup>
                    </m:sSubSup>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𝑌</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0</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A</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=1]</m:t>
                    </m:r>
                  </m:oMath>
                </a14:m>
                <a:endParaRPr lang="en-US" altLang="zh-CN" sz="2400" dirty="0" smtClean="0"/>
              </a:p>
              <a:p>
                <a:r>
                  <a:rPr lang="en-US" sz="2400" dirty="0" smtClean="0"/>
                  <a:t>Without matching, the estimator is</a:t>
                </a:r>
              </a:p>
              <a:p>
                <a:pPr marL="0" indent="0">
                  <a:buNone/>
                </a:pPr>
                <a:r>
                  <a:rPr lang="en-US" sz="2400" dirty="0"/>
                  <a:t> </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𝜏</m:t>
                            </m:r>
                          </m:e>
                        </m:acc>
                      </m:e>
                      <m:sup>
                        <m:r>
                          <a:rPr lang="en-US" sz="2400" b="0" i="1" smtClean="0">
                            <a:latin typeface="Cambria Math" panose="02040503050406030204" pitchFamily="18" charset="0"/>
                          </a:rPr>
                          <m:t>𝑑𝑖𝑓𝑓</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𝑌</m:t>
                            </m:r>
                          </m:e>
                        </m:acc>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𝑜𝑏𝑠</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b="0" i="1" smtClean="0">
                            <a:latin typeface="Cambria Math" panose="02040503050406030204" pitchFamily="18" charset="0"/>
                          </a:rPr>
                          <m:t>𝑐</m:t>
                        </m:r>
                      </m:sub>
                      <m:sup>
                        <m:r>
                          <a:rPr lang="en-US" sz="2400" i="1">
                            <a:latin typeface="Cambria Math" panose="02040503050406030204" pitchFamily="18" charset="0"/>
                          </a:rPr>
                          <m:t>𝑜𝑏𝑠</m:t>
                        </m:r>
                      </m:sup>
                    </m:sSubSup>
                  </m:oMath>
                </a14:m>
                <a:endParaRPr lang="en-US" sz="2400" dirty="0" smtClean="0"/>
              </a:p>
              <a:p>
                <a:r>
                  <a:rPr lang="en-US" sz="2400" dirty="0" smtClean="0"/>
                  <a:t>The bias is then</a:t>
                </a:r>
              </a:p>
              <a:p>
                <a:pPr marL="0" indent="0">
                  <a:buNone/>
                </a:pPr>
                <a14:m>
                  <m:oMath xmlns:m="http://schemas.openxmlformats.org/officeDocument/2006/math">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i="1">
                                <a:latin typeface="Cambria Math" panose="02040503050406030204" pitchFamily="18" charset="0"/>
                              </a:rPr>
                              <m:t>𝑡</m:t>
                            </m:r>
                          </m:sub>
                          <m:sup>
                            <m:r>
                              <a:rPr lang="en-US" sz="2400" i="1">
                                <a:latin typeface="Cambria Math" panose="02040503050406030204" pitchFamily="18" charset="0"/>
                              </a:rPr>
                              <m:t>𝑜𝑏𝑠</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i="1">
                                <a:latin typeface="Cambria Math" panose="02040503050406030204" pitchFamily="18" charset="0"/>
                              </a:rPr>
                              <m:t>𝑐</m:t>
                            </m:r>
                          </m:sub>
                          <m:sup>
                            <m:r>
                              <a:rPr lang="en-US" sz="2400" i="1">
                                <a:latin typeface="Cambria Math" panose="02040503050406030204" pitchFamily="18" charset="0"/>
                              </a:rPr>
                              <m:t>𝑜𝑏𝑠</m:t>
                            </m:r>
                          </m:sup>
                        </m:sSubSup>
                        <m:r>
                          <a:rPr lang="en-US"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𝜏</m:t>
                            </m:r>
                          </m:e>
                          <m:sub>
                            <m:r>
                              <a:rPr lang="en-US" altLang="zh-CN" sz="2400" i="1">
                                <a:latin typeface="Cambria Math" panose="02040503050406030204" pitchFamily="18" charset="0"/>
                              </a:rPr>
                              <m:t>𝑠𝑝</m:t>
                            </m:r>
                            <m:r>
                              <a:rPr lang="en-US" altLang="zh-CN" sz="2400" i="1">
                                <a:latin typeface="Cambria Math" panose="02040503050406030204" pitchFamily="18" charset="0"/>
                              </a:rPr>
                              <m:t>,</m:t>
                            </m:r>
                            <m:r>
                              <a:rPr lang="en-US" altLang="zh-CN" sz="2400" i="1">
                                <a:latin typeface="Cambria Math" panose="02040503050406030204" pitchFamily="18" charset="0"/>
                              </a:rPr>
                              <m:t>𝑡</m:t>
                            </m:r>
                          </m:sub>
                        </m:sSub>
                      </m:e>
                    </m:d>
                    <m:r>
                      <a:rPr lang="en-US" altLang="zh-CN" sz="2400" b="0" i="1" smtClean="0">
                        <a:latin typeface="Cambria Math" panose="02040503050406030204" pitchFamily="18" charset="0"/>
                      </a:rPr>
                      <m:t>=</m:t>
                    </m:r>
                    <m:r>
                      <a:rPr lang="en-US" altLang="zh-CN" sz="2400" i="1">
                        <a:latin typeface="Cambria Math" panose="02040503050406030204" pitchFamily="18" charset="0"/>
                      </a:rPr>
                      <m:t>𝐸</m:t>
                    </m:r>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𝑌</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0</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A</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=1]</m:t>
                    </m:r>
                  </m:oMath>
                </a14:m>
                <a:r>
                  <a:rPr lang="en-US" altLang="zh-CN" sz="2400" dirty="0" smtClean="0"/>
                  <a:t>-</a:t>
                </a:r>
                <a14:m>
                  <m:oMath xmlns:m="http://schemas.openxmlformats.org/officeDocument/2006/math">
                    <m:r>
                      <a:rPr lang="en-US" altLang="zh-CN" sz="2400" i="1">
                        <a:latin typeface="Cambria Math" panose="02040503050406030204" pitchFamily="18" charset="0"/>
                      </a:rPr>
                      <m:t>𝐸</m:t>
                    </m:r>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𝑌</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0</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A</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0</m:t>
                    </m:r>
                    <m:r>
                      <a:rPr lang="en-US" altLang="zh-CN" sz="2400" i="1">
                        <a:latin typeface="Cambria Math" panose="02040503050406030204" pitchFamily="18" charset="0"/>
                      </a:rPr>
                      <m:t>]</m:t>
                    </m:r>
                  </m:oMath>
                </a14:m>
                <a:endParaRPr lang="en-US" altLang="zh-CN" sz="2400" dirty="0"/>
              </a:p>
              <a:p>
                <a:pPr marL="0" indent="0">
                  <a:buNone/>
                </a:pPr>
                <a:r>
                  <a:rPr lang="en-US" altLang="zh-CN" sz="2400" dirty="0" smtClean="0"/>
                  <a:t>=</a:t>
                </a:r>
                <a:r>
                  <a:rPr lang="en-US" altLang="zh-CN" sz="2400" dirty="0"/>
                  <a:t> </a:t>
                </a:r>
                <a14:m>
                  <m:oMath xmlns:m="http://schemas.openxmlformats.org/officeDocument/2006/math">
                    <m:r>
                      <m:rPr>
                        <m:sty m:val="p"/>
                      </m:rPr>
                      <a:rPr lang="en-US" altLang="zh-CN" sz="2400" b="0" i="0" smtClean="0">
                        <a:latin typeface="Cambria Math" panose="02040503050406030204" pitchFamily="18" charset="0"/>
                      </a:rPr>
                      <m:t>E</m:t>
                    </m:r>
                    <m:r>
                      <a:rPr lang="en-US" altLang="zh-CN" sz="2400" b="0" i="0" smtClean="0">
                        <a:latin typeface="Cambria Math" panose="02040503050406030204" pitchFamily="18" charset="0"/>
                      </a:rPr>
                      <m:t>[</m:t>
                    </m:r>
                    <m:r>
                      <a:rPr lang="en-US" altLang="zh-CN" sz="2400" i="1">
                        <a:latin typeface="Cambria Math" panose="02040503050406030204" pitchFamily="18" charset="0"/>
                      </a:rPr>
                      <m:t>𝐸</m:t>
                    </m:r>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𝑌</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0</m:t>
                        </m:r>
                      </m:sup>
                    </m:sSubSup>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A</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=1]</m:t>
                    </m:r>
                  </m:oMath>
                </a14:m>
                <a:r>
                  <a:rPr lang="en-US" altLang="zh-CN" sz="2400" dirty="0" smtClean="0"/>
                  <a:t> - </a:t>
                </a:r>
                <a14:m>
                  <m:oMath xmlns:m="http://schemas.openxmlformats.org/officeDocument/2006/math">
                    <m:r>
                      <m:rPr>
                        <m:sty m:val="p"/>
                      </m:rPr>
                      <a:rPr lang="en-US" altLang="zh-CN" sz="2400">
                        <a:latin typeface="Cambria Math" panose="02040503050406030204" pitchFamily="18" charset="0"/>
                      </a:rPr>
                      <m:t>E</m:t>
                    </m:r>
                    <m:r>
                      <a:rPr lang="en-US" altLang="zh-CN" sz="2400">
                        <a:latin typeface="Cambria Math" panose="02040503050406030204" pitchFamily="18" charset="0"/>
                      </a:rPr>
                      <m:t>[</m:t>
                    </m:r>
                    <m:r>
                      <a:rPr lang="en-US" altLang="zh-CN" sz="2400" i="1">
                        <a:latin typeface="Cambria Math" panose="02040503050406030204" pitchFamily="18" charset="0"/>
                      </a:rPr>
                      <m:t>𝐸</m:t>
                    </m:r>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𝑌</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0</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A</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0</m:t>
                    </m:r>
                    <m:r>
                      <a:rPr lang="en-US" altLang="zh-CN" sz="2400" i="1">
                        <a:latin typeface="Cambria Math" panose="02040503050406030204" pitchFamily="18" charset="0"/>
                      </a:rPr>
                      <m:t>]</m:t>
                    </m:r>
                  </m:oMath>
                </a14:m>
                <a:r>
                  <a:rPr lang="en-US" altLang="zh-CN" sz="2400" dirty="0" smtClean="0"/>
                  <a:t> </a:t>
                </a:r>
              </a:p>
              <a:p>
                <a:pPr marL="0" indent="0">
                  <a:buNone/>
                </a:pPr>
                <a:endParaRPr lang="en-US" altLang="zh-CN" sz="2400" dirty="0"/>
              </a:p>
              <a:p>
                <a:r>
                  <a:rPr lang="en-US" sz="2400" dirty="0" smtClean="0"/>
                  <a:t>Assume linear relationship on covariates, i.e. </a:t>
                </a:r>
                <a14:m>
                  <m:oMath xmlns:m="http://schemas.openxmlformats.org/officeDocument/2006/math">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𝑌</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0</m:t>
                            </m:r>
                          </m:sup>
                        </m:sSubSup>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zh-CN" altLang="en-US" sz="2400" b="0" i="1" smtClean="0">
                        <a:latin typeface="Cambria Math" panose="02040503050406030204" pitchFamily="18" charset="0"/>
                      </a:rPr>
                      <m:t>𝛽</m:t>
                    </m:r>
                  </m:oMath>
                </a14:m>
                <a:endParaRPr lang="en-US" sz="2400" dirty="0" smtClean="0"/>
              </a:p>
              <a:p>
                <a:r>
                  <a:rPr lang="en-US" sz="2400" dirty="0" smtClean="0"/>
                  <a:t>The bias is then </a:t>
                </a:r>
                <a14:m>
                  <m:oMath xmlns:m="http://schemas.openxmlformats.org/officeDocument/2006/math">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i="1">
                                <a:latin typeface="Cambria Math" panose="02040503050406030204" pitchFamily="18" charset="0"/>
                              </a:rPr>
                              <m:t>𝑡</m:t>
                            </m:r>
                          </m:sub>
                          <m:sup>
                            <m:r>
                              <a:rPr lang="en-US" sz="2400" i="1">
                                <a:latin typeface="Cambria Math" panose="02040503050406030204" pitchFamily="18" charset="0"/>
                              </a:rPr>
                              <m:t>𝑜𝑏𝑠</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i="1">
                                <a:latin typeface="Cambria Math" panose="02040503050406030204" pitchFamily="18" charset="0"/>
                              </a:rPr>
                              <m:t>𝑐</m:t>
                            </m:r>
                          </m:sub>
                          <m:sup>
                            <m:r>
                              <a:rPr lang="en-US" sz="2400" i="1">
                                <a:latin typeface="Cambria Math" panose="02040503050406030204" pitchFamily="18" charset="0"/>
                              </a:rPr>
                              <m:t>𝑜𝑏𝑠</m:t>
                            </m:r>
                          </m:sup>
                        </m:sSubSup>
                        <m:r>
                          <a:rPr 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𝜏</m:t>
                            </m:r>
                          </m:e>
                          <m:sub>
                            <m:r>
                              <a:rPr lang="en-US" altLang="zh-CN" sz="2400" i="1">
                                <a:latin typeface="Cambria Math" panose="02040503050406030204" pitchFamily="18" charset="0"/>
                              </a:rPr>
                              <m:t>𝑠𝑝</m:t>
                            </m:r>
                            <m:r>
                              <a:rPr lang="en-US" altLang="zh-CN" sz="2400" i="1">
                                <a:latin typeface="Cambria Math" panose="02040503050406030204" pitchFamily="18" charset="0"/>
                              </a:rPr>
                              <m:t>,</m:t>
                            </m:r>
                            <m:r>
                              <a:rPr lang="en-US" altLang="zh-CN" sz="2400" i="1">
                                <a:latin typeface="Cambria Math" panose="02040503050406030204" pitchFamily="18" charset="0"/>
                              </a:rPr>
                              <m:t>𝑡</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𝜇</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𝜇</m:t>
                        </m:r>
                      </m:e>
                      <m:sub>
                        <m:r>
                          <a:rPr lang="en-US" altLang="zh-CN" sz="2400" b="0" i="1" smtClean="0">
                            <a:latin typeface="Cambria Math" panose="02040503050406030204" pitchFamily="18" charset="0"/>
                          </a:rPr>
                          <m:t>𝑐</m:t>
                        </m:r>
                      </m:sub>
                    </m:sSub>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𝛽</m:t>
                    </m:r>
                  </m:oMath>
                </a14:m>
                <a:r>
                  <a:rPr lang="en-US" sz="2400" dirty="0" smtClean="0"/>
                  <a:t> </a:t>
                </a:r>
                <a:endParaRPr lang="en-US" sz="2400" dirty="0"/>
              </a:p>
            </p:txBody>
          </p:sp>
        </mc:Choice>
        <mc:Fallback xmlns="">
          <p:sp>
            <p:nvSpPr>
              <p:cNvPr id="3" name="Text Placeholder 2"/>
              <p:cNvSpPr>
                <a:spLocks noGrp="1" noRot="1" noChangeAspect="1" noMove="1" noResize="1" noEditPoints="1" noAdjustHandles="1" noChangeArrowheads="1" noChangeShapeType="1" noTextEdit="1"/>
              </p:cNvSpPr>
              <p:nvPr>
                <p:ph type="body"/>
              </p:nvPr>
            </p:nvSpPr>
            <p:spPr>
              <a:xfrm>
                <a:off x="828720" y="1645920"/>
                <a:ext cx="9595080" cy="5819400"/>
              </a:xfrm>
              <a:blipFill>
                <a:blip r:embed="rId2"/>
                <a:stretch>
                  <a:fillRect l="-1970" t="-2094"/>
                </a:stretch>
              </a:blipFill>
            </p:spPr>
            <p:txBody>
              <a:bodyPr/>
              <a:lstStyle/>
              <a:p>
                <a:r>
                  <a:rPr lang="en-US">
                    <a:noFill/>
                  </a:rPr>
                  <a:t> </a:t>
                </a:r>
              </a:p>
            </p:txBody>
          </p:sp>
        </mc:Fallback>
      </mc:AlternateContent>
    </p:spTree>
    <p:extLst>
      <p:ext uri="{BB962C8B-B14F-4D97-AF65-F5344CB8AC3E}">
        <p14:creationId xmlns:p14="http://schemas.microsoft.com/office/powerpoint/2010/main" val="3572101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Theoretical Consideration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p:nvPr>
            </p:nvSpPr>
            <p:spPr/>
            <p:txBody>
              <a:bodyPr/>
              <a:lstStyle/>
              <a:p>
                <a:r>
                  <a:rPr lang="en-US" dirty="0"/>
                  <a:t>Suppose that a generic matching method M, in expectation, changes the mean of the vector covariates for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oMath>
                </a14:m>
                <a:r>
                  <a:rPr lang="en-US" dirty="0"/>
                  <a:t> matched controls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𝑐</m:t>
                        </m:r>
                      </m:sub>
                    </m:sSub>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𝑐</m:t>
                        </m:r>
                      </m:sub>
                      <m:sup>
                        <m:r>
                          <a:rPr lang="en-US" i="1">
                            <a:latin typeface="Cambria Math" panose="02040503050406030204" pitchFamily="18" charset="0"/>
                          </a:rPr>
                          <m:t>𝑀</m:t>
                        </m:r>
                      </m:sup>
                    </m:sSubSup>
                  </m:oMath>
                </a14:m>
                <a:r>
                  <a:rPr lang="en-US" dirty="0"/>
                  <a:t>, the </a:t>
                </a:r>
                <a:r>
                  <a:rPr lang="en-US" b="1" dirty="0"/>
                  <a:t>percentage bias reduction (</a:t>
                </a:r>
                <a:r>
                  <a:rPr lang="en-US" b="1" dirty="0" err="1"/>
                  <a:t>pbr</a:t>
                </a:r>
                <a:r>
                  <a:rPr lang="en-US" b="1" dirty="0"/>
                  <a:t>)</a:t>
                </a:r>
                <a:r>
                  <a:rPr lang="en-US" dirty="0"/>
                  <a:t> is</a:t>
                </a:r>
              </a:p>
              <a:p>
                <a:pPr marL="0" indent="0">
                  <a:buNone/>
                </a:pPr>
                <a:r>
                  <a:rPr lang="en-US" dirty="0" smtClean="0"/>
                  <a:t>                           </a:t>
                </a:r>
                <a:r>
                  <a:rPr lang="en-US" dirty="0" err="1"/>
                  <a:t>phr</a:t>
                </a:r>
                <a14:m>
                  <m:oMath xmlns:m="http://schemas.openxmlformats.org/officeDocument/2006/math">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𝑐</m:t>
                            </m:r>
                          </m:sub>
                          <m:sup>
                            <m:r>
                              <a:rPr lang="en-US" i="1">
                                <a:latin typeface="Cambria Math" panose="02040503050406030204" pitchFamily="18" charset="0"/>
                              </a:rPr>
                              <m:t>𝑀</m:t>
                            </m:r>
                          </m:sup>
                        </m:sSubSup>
                        <m:r>
                          <a:rPr lang="en-US" altLang="zh-CN" i="1">
                            <a:latin typeface="Cambria Math" panose="02040503050406030204" pitchFamily="18" charset="0"/>
                          </a:rPr>
                          <m:t>)</m:t>
                        </m:r>
                        <m:r>
                          <a:rPr lang="zh-CN" altLang="en-US" i="1">
                            <a:latin typeface="Cambria Math" panose="02040503050406030204" pitchFamily="18" charset="0"/>
                          </a:rPr>
                          <m:t>𝛽</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𝑐</m:t>
                            </m:r>
                          </m:sub>
                        </m:sSub>
                        <m:r>
                          <a:rPr lang="en-US" altLang="zh-CN" i="1">
                            <a:latin typeface="Cambria Math" panose="02040503050406030204" pitchFamily="18" charset="0"/>
                          </a:rPr>
                          <m:t>)</m:t>
                        </m:r>
                        <m:r>
                          <a:rPr lang="zh-CN" altLang="en-US" i="1">
                            <a:latin typeface="Cambria Math" panose="02040503050406030204" pitchFamily="18" charset="0"/>
                          </a:rPr>
                          <m:t>𝛽</m:t>
                        </m:r>
                      </m:den>
                    </m:f>
                  </m:oMath>
                </a14:m>
                <a:endParaRPr lang="en-US" dirty="0">
                  <a:ea typeface="Cambria Math" panose="02040503050406030204" pitchFamily="18" charset="0"/>
                </a:endParaRPr>
              </a:p>
              <a:p>
                <a:endParaRPr lang="en-US" dirty="0"/>
              </a:p>
              <a:p>
                <a:r>
                  <a:rPr lang="en-US" dirty="0"/>
                  <a:t>If the percentage bias reduction is the same for all linear combinations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such a matching method is called an equal percentage bias reducing (</a:t>
                </a:r>
                <a:r>
                  <a:rPr lang="en-US" dirty="0" err="1"/>
                  <a:t>epbr</a:t>
                </a:r>
                <a:r>
                  <a:rPr lang="en-US" dirty="0"/>
                  <a:t>) method</a:t>
                </a:r>
              </a:p>
              <a:p>
                <a:endParaRPr lang="en-US" dirty="0"/>
              </a:p>
              <a:p>
                <a:r>
                  <a:rPr lang="en-US" dirty="0" err="1"/>
                  <a:t>Mahalanobis</a:t>
                </a:r>
                <a:r>
                  <a:rPr lang="en-US" dirty="0"/>
                  <a:t> and propensity score matching are both </a:t>
                </a:r>
                <a:r>
                  <a:rPr lang="en-US" dirty="0" err="1"/>
                  <a:t>epbr</a:t>
                </a:r>
                <a:r>
                  <a:rPr lang="en-US" dirty="0"/>
                  <a:t> methods</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p:nvPr>
            </p:nvSpPr>
            <p:spPr>
              <a:blipFill>
                <a:blip r:embed="rId2"/>
                <a:stretch>
                  <a:fillRect l="-2097" t="-2847" r="-3177" b="-7062"/>
                </a:stretch>
              </a:blipFill>
            </p:spPr>
            <p:txBody>
              <a:bodyPr/>
              <a:lstStyle/>
              <a:p>
                <a:r>
                  <a:rPr lang="en-US">
                    <a:noFill/>
                  </a:rPr>
                  <a:t> </a:t>
                </a:r>
              </a:p>
            </p:txBody>
          </p:sp>
        </mc:Fallback>
      </mc:AlternateContent>
    </p:spTree>
    <p:extLst>
      <p:ext uri="{BB962C8B-B14F-4D97-AF65-F5344CB8AC3E}">
        <p14:creationId xmlns:p14="http://schemas.microsoft.com/office/powerpoint/2010/main" val="4172797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balance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All matching methods seek to find the balance:</a:t>
                </a:r>
              </a:p>
              <a:p>
                <a:pPr marL="0" indent="0">
                  <a:buNone/>
                </a:pP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𝒮</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𝒮</m:t>
                        </m:r>
                      </m:e>
                    </m:d>
                  </m:oMath>
                </a14:m>
                <a:endParaRPr lang="en-US" dirty="0"/>
              </a:p>
              <a:p>
                <a:r>
                  <a:rPr lang="en-US" dirty="0"/>
                  <a:t>Choice of balance metric will determine which matching method does better.</a:t>
                </a:r>
              </a:p>
              <a:p>
                <a:r>
                  <a:rPr lang="en-US" dirty="0">
                    <a:solidFill>
                      <a:srgbClr val="FF0000"/>
                    </a:solidFill>
                  </a:rPr>
                  <a:t>Options</a:t>
                </a:r>
                <a:r>
                  <a:rPr lang="en-US" dirty="0"/>
                  <a:t>: estimation of matching performance </a:t>
                </a:r>
              </a:p>
              <a:p>
                <a:pPr marL="0" indent="0">
                  <a:buNone/>
                </a:pPr>
                <a:r>
                  <a:rPr lang="en-US" dirty="0"/>
                  <a:t>    1. Differences in mean/medians, standardized.</a:t>
                </a:r>
              </a:p>
              <a:p>
                <a:pPr marL="0" indent="0">
                  <a:buNone/>
                </a:pPr>
                <a:r>
                  <a:rPr lang="en-US" dirty="0"/>
                  <a:t>    2. </a:t>
                </a:r>
                <a:r>
                  <a:rPr lang="en-US" dirty="0">
                    <a:solidFill>
                      <a:srgbClr val="FF0000"/>
                    </a:solidFill>
                  </a:rPr>
                  <a:t>QQ plot</a:t>
                </a:r>
                <a:r>
                  <a:rPr lang="en-US" dirty="0"/>
                  <a:t>/K-S statistics for comparing the entire distribution.</a:t>
                </a:r>
              </a:p>
              <a:p>
                <a:pPr marL="0" indent="0">
                  <a:buNone/>
                </a:pPr>
                <a:r>
                  <a:rPr lang="en-US" dirty="0"/>
                  <a:t>    3. multivariate histogram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2539347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Estimand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r>
                  <a:rPr lang="en-US" dirty="0"/>
                  <a:t>Matching easiest to justify for the ATT.</a:t>
                </a:r>
              </a:p>
              <a:p>
                <a:r>
                  <a:rPr lang="en-US" dirty="0"/>
                  <a:t>Can also justify the ATU by finding matched treated units for the controls.</a:t>
                </a:r>
              </a:p>
              <a:p>
                <a:r>
                  <a:rPr lang="en-US" dirty="0"/>
                  <a:t>Combined the two to get ATE:</a:t>
                </a:r>
              </a:p>
              <a:p>
                <a:pPr marL="0" indent="0">
                  <a:buNone/>
                </a:pPr>
                <a:r>
                  <a:rPr lang="en-US" dirty="0"/>
                  <a:t>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𝜏</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𝜏</m:t>
                        </m:r>
                      </m:e>
                      <m:sub>
                        <m:r>
                          <a:rPr lang="en-US" b="0" i="1" smtClean="0">
                            <a:solidFill>
                              <a:srgbClr val="FF0000"/>
                            </a:solidFill>
                            <a:latin typeface="Cambria Math" panose="02040503050406030204" pitchFamily="18" charset="0"/>
                            <a:ea typeface="Cambria Math" panose="02040503050406030204" pitchFamily="18" charset="0"/>
                          </a:rPr>
                          <m:t>𝐴𝑇𝑇</m:t>
                        </m:r>
                      </m:sub>
                    </m:sSub>
                    <m:r>
                      <a:rPr lang="en-US" b="0" i="1" smtClean="0">
                        <a:solidFill>
                          <a:srgbClr val="FF0000"/>
                        </a:solidFill>
                        <a:latin typeface="Cambria Math" panose="02040503050406030204" pitchFamily="18" charset="0"/>
                        <a:ea typeface="Cambria Math" panose="02040503050406030204" pitchFamily="18" charset="0"/>
                      </a:rPr>
                      <m:t>𝑃</m:t>
                    </m:r>
                    <m:d>
                      <m:dPr>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𝐴</m:t>
                            </m:r>
                          </m:e>
                          <m:sub>
                            <m:r>
                              <a:rPr lang="en-US" b="0" i="1" smtClean="0">
                                <a:solidFill>
                                  <a:srgbClr val="FF0000"/>
                                </a:solidFill>
                                <a:latin typeface="Cambria Math" panose="02040503050406030204" pitchFamily="18" charset="0"/>
                                <a:ea typeface="Cambria Math" panose="02040503050406030204" pitchFamily="18" charset="0"/>
                              </a:rPr>
                              <m:t>𝑖</m:t>
                            </m:r>
                          </m:sub>
                        </m:sSub>
                        <m:r>
                          <a:rPr lang="en-US" b="0" i="1" smtClean="0">
                            <a:solidFill>
                              <a:srgbClr val="FF0000"/>
                            </a:solidFill>
                            <a:latin typeface="Cambria Math" panose="02040503050406030204" pitchFamily="18" charset="0"/>
                            <a:ea typeface="Cambria Math" panose="02040503050406030204" pitchFamily="18" charset="0"/>
                          </a:rPr>
                          <m:t>=1</m:t>
                        </m:r>
                      </m:e>
                    </m:d>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𝜏</m:t>
                        </m:r>
                      </m:e>
                      <m:sub>
                        <m:r>
                          <a:rPr lang="en-US" b="0" i="1" smtClean="0">
                            <a:solidFill>
                              <a:srgbClr val="FF0000"/>
                            </a:solidFill>
                            <a:latin typeface="Cambria Math" panose="02040503050406030204" pitchFamily="18" charset="0"/>
                            <a:ea typeface="Cambria Math" panose="02040503050406030204" pitchFamily="18" charset="0"/>
                          </a:rPr>
                          <m:t>𝐴𝑇𝑈</m:t>
                        </m:r>
                      </m:sub>
                    </m:sSub>
                    <m:r>
                      <a:rPr lang="en-US" b="0" i="1" smtClean="0">
                        <a:solidFill>
                          <a:srgbClr val="FF0000"/>
                        </a:solidFill>
                        <a:latin typeface="Cambria Math" panose="02040503050406030204" pitchFamily="18" charset="0"/>
                        <a:ea typeface="Cambria Math" panose="02040503050406030204" pitchFamily="18" charset="0"/>
                      </a:rPr>
                      <m:t>𝑃</m:t>
                    </m:r>
                    <m:d>
                      <m:dPr>
                        <m:ctrlPr>
                          <a:rPr lang="en-US" b="0" i="1" smtClean="0">
                            <a:solidFill>
                              <a:srgbClr val="FF0000"/>
                            </a:solidFill>
                            <a:latin typeface="Cambria Math" panose="02040503050406030204" pitchFamily="18" charset="0"/>
                            <a:ea typeface="Cambria Math" panose="02040503050406030204" pitchFamily="18" charset="0"/>
                          </a:rPr>
                        </m:ctrlPr>
                      </m:dPr>
                      <m:e>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𝐴</m:t>
                            </m:r>
                          </m:e>
                          <m:sub>
                            <m:r>
                              <a:rPr lang="en-US" b="0" i="1" smtClean="0">
                                <a:solidFill>
                                  <a:srgbClr val="FF0000"/>
                                </a:solidFill>
                                <a:latin typeface="Cambria Math" panose="02040503050406030204" pitchFamily="18" charset="0"/>
                                <a:ea typeface="Cambria Math" panose="02040503050406030204" pitchFamily="18" charset="0"/>
                              </a:rPr>
                              <m:t>𝑖</m:t>
                            </m:r>
                          </m:sub>
                        </m:sSub>
                        <m:r>
                          <a:rPr lang="en-US" b="0" i="1" smtClean="0">
                            <a:solidFill>
                              <a:srgbClr val="FF0000"/>
                            </a:solidFill>
                            <a:latin typeface="Cambria Math" panose="02040503050406030204" pitchFamily="18" charset="0"/>
                            <a:ea typeface="Cambria Math" panose="02040503050406030204" pitchFamily="18" charset="0"/>
                          </a:rPr>
                          <m:t>=0</m:t>
                        </m:r>
                      </m:e>
                    </m:d>
                  </m:oMath>
                </a14:m>
                <a:endParaRPr lang="en-US" b="0" dirty="0">
                  <a:ea typeface="Cambria Math" panose="02040503050406030204" pitchFamily="18" charset="0"/>
                </a:endParaRPr>
              </a:p>
              <a:p>
                <a:r>
                  <a:rPr lang="en-US" dirty="0"/>
                  <a:t>Estimated:</a:t>
                </a:r>
              </a:p>
              <a:p>
                <a:pPr marL="0" indent="0">
                  <a:buNone/>
                </a:pPr>
                <a:r>
                  <a:rPr lang="en-US" dirty="0">
                    <a:solidFill>
                      <a:srgbClr val="FF0000"/>
                    </a:solidFill>
                  </a:rPr>
                  <a:t>                              </a:t>
                </a:r>
                <a14:m>
                  <m:oMath xmlns:m="http://schemas.openxmlformats.org/officeDocument/2006/math">
                    <m:acc>
                      <m:accPr>
                        <m:chr m:val="̂"/>
                        <m:ctrlPr>
                          <a:rPr lang="en-US" i="1" dirty="0" smtClean="0">
                            <a:solidFill>
                              <a:srgbClr val="FF0000"/>
                            </a:solidFill>
                            <a:latin typeface="Cambria Math" panose="02040503050406030204" pitchFamily="18" charset="0"/>
                            <a:ea typeface="Cambria Math" panose="02040503050406030204" pitchFamily="18" charset="0"/>
                          </a:rPr>
                        </m:ctrlPr>
                      </m:accPr>
                      <m:e>
                        <m:r>
                          <a:rPr lang="en-US" i="1" dirty="0" smtClean="0">
                            <a:solidFill>
                              <a:srgbClr val="FF0000"/>
                            </a:solidFill>
                            <a:latin typeface="Cambria Math" panose="02040503050406030204" pitchFamily="18" charset="0"/>
                            <a:ea typeface="Cambria Math" panose="02040503050406030204" pitchFamily="18" charset="0"/>
                          </a:rPr>
                          <m:t>𝜏</m:t>
                        </m:r>
                      </m:e>
                    </m:acc>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acc>
                          <m:accPr>
                            <m:chr m:val="̂"/>
                            <m:ctrlPr>
                              <a:rPr lang="en-US" b="0"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𝜏</m:t>
                            </m:r>
                          </m:e>
                        </m:acc>
                      </m:e>
                      <m:sub>
                        <m:r>
                          <a:rPr lang="en-US" b="0" i="1" smtClean="0">
                            <a:solidFill>
                              <a:srgbClr val="FF0000"/>
                            </a:solidFill>
                            <a:latin typeface="Cambria Math" panose="02040503050406030204" pitchFamily="18" charset="0"/>
                            <a:ea typeface="Cambria Math" panose="02040503050406030204" pitchFamily="18" charset="0"/>
                          </a:rPr>
                          <m:t>𝐴𝑇𝑇</m:t>
                        </m:r>
                      </m:sub>
                    </m:sSub>
                    <m:d>
                      <m:dPr>
                        <m:ctrlPr>
                          <a:rPr lang="en-US" b="0" i="1" smtClean="0">
                            <a:solidFill>
                              <a:srgbClr val="FF0000"/>
                            </a:solidFill>
                            <a:latin typeface="Cambria Math" panose="02040503050406030204" pitchFamily="18" charset="0"/>
                            <a:ea typeface="Cambria Math" panose="02040503050406030204" pitchFamily="18" charset="0"/>
                          </a:rPr>
                        </m:ctrlPr>
                      </m:dPr>
                      <m:e>
                        <m:f>
                          <m:fPr>
                            <m:ctrlPr>
                              <a:rPr lang="en-US" b="0" i="1" smtClean="0">
                                <a:solidFill>
                                  <a:srgbClr val="FF0000"/>
                                </a:solidFill>
                                <a:latin typeface="Cambria Math" panose="02040503050406030204" pitchFamily="18" charset="0"/>
                                <a:ea typeface="Cambria Math" panose="02040503050406030204" pitchFamily="18" charset="0"/>
                              </a:rPr>
                            </m:ctrlPr>
                          </m:fPr>
                          <m:num>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𝑁</m:t>
                                </m:r>
                              </m:e>
                              <m:sub>
                                <m:r>
                                  <a:rPr lang="en-US" b="0" i="1" smtClean="0">
                                    <a:solidFill>
                                      <a:srgbClr val="FF0000"/>
                                    </a:solidFill>
                                    <a:latin typeface="Cambria Math" panose="02040503050406030204" pitchFamily="18" charset="0"/>
                                    <a:ea typeface="Cambria Math" panose="02040503050406030204" pitchFamily="18" charset="0"/>
                                  </a:rPr>
                                  <m:t>𝑡</m:t>
                                </m:r>
                              </m:sub>
                            </m:sSub>
                          </m:num>
                          <m:den>
                            <m:r>
                              <a:rPr lang="en-US" b="0" i="1" smtClean="0">
                                <a:solidFill>
                                  <a:srgbClr val="FF0000"/>
                                </a:solidFill>
                                <a:latin typeface="Cambria Math" panose="02040503050406030204" pitchFamily="18" charset="0"/>
                                <a:ea typeface="Cambria Math" panose="02040503050406030204" pitchFamily="18" charset="0"/>
                              </a:rPr>
                              <m:t>𝑁</m:t>
                            </m:r>
                          </m:den>
                        </m:f>
                      </m:e>
                    </m:d>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acc>
                          <m:accPr>
                            <m:chr m:val="̂"/>
                            <m:ctrlPr>
                              <a:rPr lang="en-US" b="0"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𝜏</m:t>
                            </m:r>
                          </m:e>
                        </m:acc>
                      </m:e>
                      <m:sub>
                        <m:r>
                          <a:rPr lang="en-US" b="0" i="1" smtClean="0">
                            <a:solidFill>
                              <a:srgbClr val="FF0000"/>
                            </a:solidFill>
                            <a:latin typeface="Cambria Math" panose="02040503050406030204" pitchFamily="18" charset="0"/>
                            <a:ea typeface="Cambria Math" panose="02040503050406030204" pitchFamily="18" charset="0"/>
                          </a:rPr>
                          <m:t>𝐴𝑇𝑈</m:t>
                        </m:r>
                      </m:sub>
                    </m:sSub>
                    <m:d>
                      <m:dPr>
                        <m:ctrlPr>
                          <a:rPr lang="en-US" b="0" i="1" smtClean="0">
                            <a:solidFill>
                              <a:srgbClr val="FF0000"/>
                            </a:solidFill>
                            <a:latin typeface="Cambria Math" panose="02040503050406030204" pitchFamily="18" charset="0"/>
                            <a:ea typeface="Cambria Math" panose="02040503050406030204" pitchFamily="18" charset="0"/>
                          </a:rPr>
                        </m:ctrlPr>
                      </m:dPr>
                      <m:e>
                        <m:f>
                          <m:fPr>
                            <m:ctrlPr>
                              <a:rPr lang="en-US" b="0" i="1" smtClean="0">
                                <a:solidFill>
                                  <a:srgbClr val="FF0000"/>
                                </a:solidFill>
                                <a:latin typeface="Cambria Math" panose="02040503050406030204" pitchFamily="18" charset="0"/>
                                <a:ea typeface="Cambria Math" panose="02040503050406030204" pitchFamily="18" charset="0"/>
                              </a:rPr>
                            </m:ctrlPr>
                          </m:fPr>
                          <m:num>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𝑁</m:t>
                                </m:r>
                              </m:e>
                              <m:sub>
                                <m:r>
                                  <a:rPr lang="en-US" b="0" i="1" smtClean="0">
                                    <a:solidFill>
                                      <a:srgbClr val="FF0000"/>
                                    </a:solidFill>
                                    <a:latin typeface="Cambria Math" panose="02040503050406030204" pitchFamily="18" charset="0"/>
                                    <a:ea typeface="Cambria Math" panose="02040503050406030204" pitchFamily="18" charset="0"/>
                                  </a:rPr>
                                  <m:t>𝑐</m:t>
                                </m:r>
                              </m:sub>
                            </m:sSub>
                          </m:num>
                          <m:den>
                            <m:r>
                              <a:rPr lang="en-US" b="0" i="1" smtClean="0">
                                <a:solidFill>
                                  <a:srgbClr val="FF0000"/>
                                </a:solidFill>
                                <a:latin typeface="Cambria Math" panose="02040503050406030204" pitchFamily="18" charset="0"/>
                                <a:ea typeface="Cambria Math" panose="02040503050406030204" pitchFamily="18" charset="0"/>
                              </a:rPr>
                              <m:t>𝑁</m:t>
                            </m:r>
                          </m:den>
                        </m:f>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1672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parametric model failed?</a:t>
            </a:r>
          </a:p>
        </p:txBody>
      </p:sp>
      <p:sp>
        <p:nvSpPr>
          <p:cNvPr id="3" name="Content Placeholder 2"/>
          <p:cNvSpPr>
            <a:spLocks noGrp="1"/>
          </p:cNvSpPr>
          <p:nvPr>
            <p:ph idx="4294967295"/>
          </p:nvPr>
        </p:nvSpPr>
        <p:spPr/>
        <p:txBody>
          <a:bodyPr/>
          <a:lstStyle/>
          <a:p>
            <a:r>
              <a:rPr lang="en-US" dirty="0"/>
              <a:t>Often lead to </a:t>
            </a:r>
            <a:r>
              <a:rPr lang="en-US" dirty="0">
                <a:solidFill>
                  <a:srgbClr val="FF0000"/>
                </a:solidFill>
              </a:rPr>
              <a:t>large variation </a:t>
            </a:r>
            <a:r>
              <a:rPr lang="en-US" dirty="0"/>
              <a:t>in the estimates of interest.</a:t>
            </a:r>
          </a:p>
          <a:p>
            <a:r>
              <a:rPr lang="en-US" dirty="0"/>
              <a:t>Why does this occur?</a:t>
            </a:r>
          </a:p>
          <a:p>
            <a:pPr marL="0" indent="0">
              <a:buNone/>
            </a:pPr>
            <a:endParaRPr lang="en-US" dirty="0"/>
          </a:p>
        </p:txBody>
      </p:sp>
      <p:pic>
        <p:nvPicPr>
          <p:cNvPr id="4" name="Picture 3"/>
          <p:cNvPicPr>
            <a:picLocks noChangeAspect="1"/>
          </p:cNvPicPr>
          <p:nvPr/>
        </p:nvPicPr>
        <p:blipFill>
          <a:blip r:embed="rId2"/>
          <a:stretch>
            <a:fillRect/>
          </a:stretch>
        </p:blipFill>
        <p:spPr>
          <a:xfrm>
            <a:off x="4445603" y="3072394"/>
            <a:ext cx="5927565" cy="4000688"/>
          </a:xfrm>
          <a:prstGeom prst="rect">
            <a:avLst/>
          </a:prstGeom>
        </p:spPr>
      </p:pic>
      <p:sp>
        <p:nvSpPr>
          <p:cNvPr id="5" name="TextBox 4"/>
          <p:cNvSpPr txBox="1"/>
          <p:nvPr/>
        </p:nvSpPr>
        <p:spPr>
          <a:xfrm>
            <a:off x="1005554" y="3707756"/>
            <a:ext cx="4122120" cy="1089529"/>
          </a:xfrm>
          <a:prstGeom prst="rect">
            <a:avLst/>
          </a:prstGeom>
          <a:noFill/>
        </p:spPr>
        <p:txBody>
          <a:bodyPr wrap="square" rtlCol="0">
            <a:spAutoFit/>
          </a:bodyPr>
          <a:lstStyle/>
          <a:p>
            <a:pPr marL="257175" indent="-257175">
              <a:buFontTx/>
              <a:buChar char="-"/>
            </a:pPr>
            <a:r>
              <a:rPr lang="en-US" sz="1620" dirty="0"/>
              <a:t>Parametric model will extrapolate to regions with only treated or only control. </a:t>
            </a:r>
          </a:p>
          <a:p>
            <a:pPr marL="257175" indent="-257175">
              <a:buFontTx/>
              <a:buChar char="-"/>
            </a:pPr>
            <a:r>
              <a:rPr lang="en-US" sz="1620" dirty="0"/>
              <a:t>Modeling assumption will affect these extrapolation.</a:t>
            </a:r>
          </a:p>
        </p:txBody>
      </p:sp>
      <p:sp>
        <p:nvSpPr>
          <p:cNvPr id="6" name="Oval 5"/>
          <p:cNvSpPr/>
          <p:nvPr/>
        </p:nvSpPr>
        <p:spPr>
          <a:xfrm>
            <a:off x="8686800" y="3504614"/>
            <a:ext cx="1266092" cy="2390409"/>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spTree>
    <p:extLst>
      <p:ext uri="{BB962C8B-B14F-4D97-AF65-F5344CB8AC3E}">
        <p14:creationId xmlns:p14="http://schemas.microsoft.com/office/powerpoint/2010/main" val="194317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matching do?</a:t>
            </a:r>
          </a:p>
        </p:txBody>
      </p:sp>
      <p:sp>
        <p:nvSpPr>
          <p:cNvPr id="3" name="Content Placeholder 2"/>
          <p:cNvSpPr>
            <a:spLocks noGrp="1"/>
          </p:cNvSpPr>
          <p:nvPr>
            <p:ph idx="4294967295"/>
          </p:nvPr>
        </p:nvSpPr>
        <p:spPr/>
        <p:txBody>
          <a:bodyPr/>
          <a:lstStyle/>
          <a:p>
            <a:r>
              <a:rPr lang="en-US" dirty="0"/>
              <a:t>Just allows for relatively nonparametric ways of estimating the casual effect. </a:t>
            </a:r>
          </a:p>
          <a:p>
            <a:endParaRPr lang="en-US" dirty="0"/>
          </a:p>
          <a:p>
            <a:r>
              <a:rPr lang="en-US" dirty="0"/>
              <a:t>Caution: Matching doesn’t justify a causal effect automatically.</a:t>
            </a:r>
          </a:p>
          <a:p>
            <a:endParaRPr lang="en-US" dirty="0"/>
          </a:p>
          <a:p>
            <a:r>
              <a:rPr lang="en-US" b="1" dirty="0"/>
              <a:t>Keep in mind: </a:t>
            </a:r>
            <a:r>
              <a:rPr lang="en-US" dirty="0"/>
              <a:t>Without strong design (such as clinical trial), no statistical modeling could completely make the move from correlation to causation persuasive. </a:t>
            </a:r>
          </a:p>
        </p:txBody>
      </p:sp>
    </p:spTree>
    <p:extLst>
      <p:ext uri="{BB962C8B-B14F-4D97-AF65-F5344CB8AC3E}">
        <p14:creationId xmlns:p14="http://schemas.microsoft.com/office/powerpoint/2010/main" val="412208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Problem Setup</a:t>
            </a:r>
            <a:endParaRPr lang="en-US" sz="3200" b="1" dirty="0"/>
          </a:p>
        </p:txBody>
      </p:sp>
      <mc:AlternateContent xmlns:mc="http://schemas.openxmlformats.org/markup-compatibility/2006">
        <mc:Choice xmlns:a14="http://schemas.microsoft.com/office/drawing/2010/main" Requires="a14">
          <p:sp>
            <p:nvSpPr>
              <p:cNvPr id="3" name="Text Placeholder 2"/>
              <p:cNvSpPr>
                <a:spLocks noGrp="1"/>
              </p:cNvSpPr>
              <p:nvPr>
                <p:ph type="body"/>
              </p:nvPr>
            </p:nvSpPr>
            <p:spPr>
              <a:xfrm>
                <a:off x="975865" y="2165131"/>
                <a:ext cx="9595080" cy="3541986"/>
              </a:xfrm>
            </p:spPr>
            <p:txBody>
              <a:bodyPr>
                <a:normAutofit fontScale="70000" lnSpcReduction="20000"/>
              </a:bodyPr>
              <a:lstStyle/>
              <a:p>
                <a:endParaRPr lang="en-US" i="1" dirty="0" smtClean="0">
                  <a:latin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oMath>
                </a14:m>
                <a:r>
                  <a:rPr lang="en-US" dirty="0"/>
                  <a:t> treated unites, indexed by </a:t>
                </a:r>
                <a:r>
                  <a:rPr lang="en-US" dirty="0" err="1"/>
                  <a:t>i</a:t>
                </a:r>
                <a:r>
                  <a:rPr lang="en-US" dirty="0"/>
                  <a:t>=1,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oMath>
                </a14:m>
                <a:r>
                  <a:rPr lang="en-US" dirty="0"/>
                  <a:t>. </a:t>
                </a:r>
              </a:p>
              <a:p>
                <a:endParaRPr lang="en-US" dirty="0"/>
              </a:p>
              <a:p>
                <a:r>
                  <a:rPr lang="en-US" dirty="0"/>
                  <a:t>Select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𝑐</m:t>
                        </m:r>
                      </m:sub>
                    </m:sSub>
                  </m:oMath>
                </a14:m>
                <a:r>
                  <a:rPr lang="en-US" dirty="0"/>
                  <a:t> control unites from a pool of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𝑐</m:t>
                        </m:r>
                      </m:sub>
                      <m:sup>
                        <m:r>
                          <a:rPr lang="en-US" i="1">
                            <a:latin typeface="Cambria Math" panose="02040503050406030204" pitchFamily="18" charset="0"/>
                          </a:rPr>
                          <m:t>′</m:t>
                        </m:r>
                      </m:sup>
                    </m:sSubSup>
                  </m:oMath>
                </a14:m>
                <a:r>
                  <a:rPr lang="en-US" dirty="0"/>
                  <a:t> possible controls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𝑐</m:t>
                        </m:r>
                      </m:sub>
                    </m:sSub>
                    <m:r>
                      <a:rPr lang="en-US" i="1">
                        <a:latin typeface="Cambria Math" panose="02040503050406030204" pitchFamily="18" charset="0"/>
                      </a:rPr>
                      <m:t>&lt;</m:t>
                    </m:r>
                    <m:sSubSup>
                      <m:sSubSupPr>
                        <m:ctrlPr>
                          <a:rPr lang="en-US" i="1">
                            <a:latin typeface="Cambria Math" panose="02040503050406030204" pitchFamily="18" charset="0"/>
                          </a:rPr>
                        </m:ctrlPr>
                      </m:sSubSupPr>
                      <m:e>
                        <m:r>
                          <a:rPr lang="en-US" i="1">
                            <a:latin typeface="Cambria Math" panose="02040503050406030204" pitchFamily="18" charset="0"/>
                          </a:rPr>
                          <m:t>𝑁</m:t>
                        </m:r>
                      </m:e>
                      <m:sub>
                        <m:r>
                          <a:rPr lang="en-US" i="1">
                            <a:latin typeface="Cambria Math" panose="02040503050406030204" pitchFamily="18" charset="0"/>
                          </a:rPr>
                          <m:t>𝑐</m:t>
                        </m:r>
                      </m:sub>
                      <m:sup>
                        <m:r>
                          <a:rPr lang="en-US" i="1">
                            <a:latin typeface="Cambria Math" panose="02040503050406030204" pitchFamily="18" charset="0"/>
                          </a:rPr>
                          <m:t>′</m:t>
                        </m:r>
                      </m:sup>
                    </m:sSubSup>
                  </m:oMath>
                </a14:m>
                <a:r>
                  <a:rPr lang="en-US" dirty="0"/>
                  <a:t>) </a:t>
                </a:r>
              </a:p>
              <a:p>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p:nvPr>
            </p:nvSpPr>
            <p:spPr>
              <a:xfrm>
                <a:off x="975865" y="2165131"/>
                <a:ext cx="9595080" cy="3541986"/>
              </a:xfrm>
              <a:blipFill>
                <a:blip r:embed="rId2"/>
                <a:stretch>
                  <a:fillRect l="-2478"/>
                </a:stretch>
              </a:blipFill>
            </p:spPr>
            <p:txBody>
              <a:bodyPr/>
              <a:lstStyle/>
              <a:p>
                <a:r>
                  <a:rPr lang="en-US">
                    <a:noFill/>
                  </a:rPr>
                  <a:t> </a:t>
                </a:r>
              </a:p>
            </p:txBody>
          </p:sp>
        </mc:Fallback>
      </mc:AlternateContent>
    </p:spTree>
    <p:extLst>
      <p:ext uri="{BB962C8B-B14F-4D97-AF65-F5344CB8AC3E}">
        <p14:creationId xmlns:p14="http://schemas.microsoft.com/office/powerpoint/2010/main" val="240599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677008" y="2697903"/>
                <a:ext cx="9464040" cy="3916204"/>
              </a:xfrm>
            </p:spPr>
            <p:txBody>
              <a:bodyPr/>
              <a:lstStyle/>
              <a:p>
                <a:pPr marL="462915" indent="-462915">
                  <a:buAutoNum type="arabicPeriod"/>
                </a:pPr>
                <a:r>
                  <a:rPr lang="en-US" dirty="0"/>
                  <a:t>No unmeasured confounders:</a:t>
                </a:r>
              </a:p>
              <a:p>
                <a:pPr marL="462915" indent="-462915">
                  <a:buAutoNum type="arabicPeriod"/>
                </a:pPr>
                <a:endParaRPr lang="en-US" dirty="0"/>
              </a:p>
              <a:p>
                <a:pPr marL="462915" indent="-462915">
                  <a:buAutoNum type="arabicPeriod"/>
                </a:pPr>
                <a:endParaRPr lang="en-US" dirty="0"/>
              </a:p>
              <a:p>
                <a:pPr marL="462915" indent="-462915">
                  <a:buAutoNum type="arabicPeriod"/>
                </a:pPr>
                <a:r>
                  <a:rPr lang="en-US" dirty="0"/>
                  <a:t>Positivity:</a:t>
                </a:r>
              </a:p>
              <a:p>
                <a:pPr marL="0" indent="0">
                  <a:buNone/>
                </a:pPr>
                <a:r>
                  <a:rPr lang="en-US" dirty="0"/>
                  <a:t>                                            </a:t>
                </a:r>
                <a14:m>
                  <m:oMath xmlns:m="http://schemas.openxmlformats.org/officeDocument/2006/math">
                    <m:r>
                      <a:rPr lang="en-US" i="1">
                        <a:latin typeface="Cambria Math" panose="02040503050406030204" pitchFamily="18" charset="0"/>
                      </a:rPr>
                      <m:t>0</m:t>
                    </m:r>
                    <m:r>
                      <a:rPr lang="en-US" b="0" i="1" smtClean="0">
                        <a:latin typeface="Cambria Math" panose="02040503050406030204" pitchFamily="18" charset="0"/>
                      </a:rPr>
                      <m:t>&lt;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r>
                      <a:rPr lang="en-US" b="0" i="1" smtClean="0">
                        <a:latin typeface="Cambria Math" panose="02040503050406030204" pitchFamily="18" charset="0"/>
                      </a:rPr>
                      <m:t>&lt;1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677008" y="2697903"/>
                <a:ext cx="9464040" cy="3916204"/>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879900" y="3368766"/>
                <a:ext cx="3058255" cy="3877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520" i="1">
                              <a:latin typeface="Cambria Math" panose="02040503050406030204" pitchFamily="18" charset="0"/>
                            </a:rPr>
                          </m:ctrlPr>
                        </m:sSubPr>
                        <m:e>
                          <m:r>
                            <a:rPr lang="en-US" sz="2520" i="1">
                              <a:latin typeface="Cambria Math" panose="02040503050406030204" pitchFamily="18" charset="0"/>
                            </a:rPr>
                            <m:t>𝐴</m:t>
                          </m:r>
                        </m:e>
                        <m:sub>
                          <m:r>
                            <a:rPr lang="en-US" sz="2520" i="1">
                              <a:latin typeface="Cambria Math" panose="02040503050406030204" pitchFamily="18" charset="0"/>
                            </a:rPr>
                            <m:t>𝑖</m:t>
                          </m:r>
                        </m:sub>
                      </m:sSub>
                      <m:r>
                        <a:rPr lang="en-US" sz="2520" i="1">
                          <a:latin typeface="Cambria Math" panose="02040503050406030204" pitchFamily="18" charset="0"/>
                          <a:ea typeface="Cambria Math" panose="02040503050406030204" pitchFamily="18" charset="0"/>
                        </a:rPr>
                        <m:t>⊥(</m:t>
                      </m:r>
                      <m:sSub>
                        <m:sSubPr>
                          <m:ctrlPr>
                            <a:rPr lang="en-US" sz="2520" i="1">
                              <a:latin typeface="Cambria Math" panose="02040503050406030204" pitchFamily="18" charset="0"/>
                              <a:ea typeface="Cambria Math" panose="02040503050406030204" pitchFamily="18" charset="0"/>
                            </a:rPr>
                          </m:ctrlPr>
                        </m:sSubPr>
                        <m:e>
                          <m:r>
                            <a:rPr lang="en-US" sz="2520" i="1">
                              <a:latin typeface="Cambria Math" panose="02040503050406030204" pitchFamily="18" charset="0"/>
                              <a:ea typeface="Cambria Math" panose="02040503050406030204" pitchFamily="18" charset="0"/>
                            </a:rPr>
                            <m:t>𝑌</m:t>
                          </m:r>
                        </m:e>
                        <m:sub>
                          <m:r>
                            <a:rPr lang="en-US" sz="2520" i="1">
                              <a:latin typeface="Cambria Math" panose="02040503050406030204" pitchFamily="18" charset="0"/>
                              <a:ea typeface="Cambria Math" panose="02040503050406030204" pitchFamily="18" charset="0"/>
                            </a:rPr>
                            <m:t>𝑖</m:t>
                          </m:r>
                        </m:sub>
                      </m:sSub>
                      <m:d>
                        <m:dPr>
                          <m:ctrlPr>
                            <a:rPr lang="en-US" sz="2520" i="1">
                              <a:latin typeface="Cambria Math" panose="02040503050406030204" pitchFamily="18" charset="0"/>
                              <a:ea typeface="Cambria Math" panose="02040503050406030204" pitchFamily="18" charset="0"/>
                            </a:rPr>
                          </m:ctrlPr>
                        </m:dPr>
                        <m:e>
                          <m:r>
                            <a:rPr lang="en-US" sz="2520" i="1">
                              <a:latin typeface="Cambria Math" panose="02040503050406030204" pitchFamily="18" charset="0"/>
                              <a:ea typeface="Cambria Math" panose="02040503050406030204" pitchFamily="18" charset="0"/>
                            </a:rPr>
                            <m:t>0</m:t>
                          </m:r>
                        </m:e>
                      </m:d>
                      <m:r>
                        <a:rPr lang="en-US" sz="2520" i="1">
                          <a:latin typeface="Cambria Math" panose="02040503050406030204" pitchFamily="18" charset="0"/>
                          <a:ea typeface="Cambria Math" panose="02040503050406030204" pitchFamily="18" charset="0"/>
                        </a:rPr>
                        <m:t>, </m:t>
                      </m:r>
                      <m:sSub>
                        <m:sSubPr>
                          <m:ctrlPr>
                            <a:rPr lang="en-US" sz="2520" i="1">
                              <a:latin typeface="Cambria Math" panose="02040503050406030204" pitchFamily="18" charset="0"/>
                              <a:ea typeface="Cambria Math" panose="02040503050406030204" pitchFamily="18" charset="0"/>
                            </a:rPr>
                          </m:ctrlPr>
                        </m:sSubPr>
                        <m:e>
                          <m:r>
                            <a:rPr lang="en-US" sz="2520" i="1">
                              <a:latin typeface="Cambria Math" panose="02040503050406030204" pitchFamily="18" charset="0"/>
                              <a:ea typeface="Cambria Math" panose="02040503050406030204" pitchFamily="18" charset="0"/>
                            </a:rPr>
                            <m:t>𝑌</m:t>
                          </m:r>
                        </m:e>
                        <m:sub>
                          <m:r>
                            <a:rPr lang="en-US" sz="2520" i="1">
                              <a:latin typeface="Cambria Math" panose="02040503050406030204" pitchFamily="18" charset="0"/>
                              <a:ea typeface="Cambria Math" panose="02040503050406030204" pitchFamily="18" charset="0"/>
                            </a:rPr>
                            <m:t>𝑖</m:t>
                          </m:r>
                        </m:sub>
                      </m:sSub>
                      <m:d>
                        <m:dPr>
                          <m:ctrlPr>
                            <a:rPr lang="en-US" sz="2520" i="1">
                              <a:latin typeface="Cambria Math" panose="02040503050406030204" pitchFamily="18" charset="0"/>
                              <a:ea typeface="Cambria Math" panose="02040503050406030204" pitchFamily="18" charset="0"/>
                            </a:rPr>
                          </m:ctrlPr>
                        </m:dPr>
                        <m:e>
                          <m:r>
                            <a:rPr lang="en-US" sz="2520" i="1">
                              <a:latin typeface="Cambria Math" panose="02040503050406030204" pitchFamily="18" charset="0"/>
                              <a:ea typeface="Cambria Math" panose="02040503050406030204" pitchFamily="18" charset="0"/>
                            </a:rPr>
                            <m:t>1</m:t>
                          </m:r>
                        </m:e>
                      </m:d>
                      <m:r>
                        <a:rPr lang="en-US" sz="2520" i="1">
                          <a:latin typeface="Cambria Math" panose="02040503050406030204" pitchFamily="18" charset="0"/>
                          <a:ea typeface="Cambria Math" panose="02040503050406030204" pitchFamily="18" charset="0"/>
                        </a:rPr>
                        <m:t>)</m:t>
                      </m:r>
                      <m:r>
                        <a:rPr lang="en-US" sz="2520">
                          <a:latin typeface="Cambria Math" panose="02040503050406030204" pitchFamily="18" charset="0"/>
                          <a:ea typeface="Cambria Math" panose="02040503050406030204" pitchFamily="18" charset="0"/>
                        </a:rPr>
                        <m:t>|</m:t>
                      </m:r>
                      <m:sSub>
                        <m:sSubPr>
                          <m:ctrlPr>
                            <a:rPr lang="en-US" sz="2520" i="1">
                              <a:latin typeface="Cambria Math" panose="02040503050406030204" pitchFamily="18" charset="0"/>
                              <a:ea typeface="Cambria Math" panose="02040503050406030204" pitchFamily="18" charset="0"/>
                            </a:rPr>
                          </m:ctrlPr>
                        </m:sSubPr>
                        <m:e>
                          <m:r>
                            <a:rPr lang="en-US" sz="2520" i="1">
                              <a:latin typeface="Cambria Math" panose="02040503050406030204" pitchFamily="18" charset="0"/>
                              <a:ea typeface="Cambria Math" panose="02040503050406030204" pitchFamily="18" charset="0"/>
                            </a:rPr>
                            <m:t>𝑋</m:t>
                          </m:r>
                        </m:e>
                        <m:sub>
                          <m:r>
                            <a:rPr lang="en-US" sz="2520" i="1">
                              <a:latin typeface="Cambria Math" panose="02040503050406030204" pitchFamily="18" charset="0"/>
                              <a:ea typeface="Cambria Math" panose="02040503050406030204" pitchFamily="18" charset="0"/>
                            </a:rPr>
                            <m:t>𝑖</m:t>
                          </m:r>
                        </m:sub>
                      </m:sSub>
                    </m:oMath>
                  </m:oMathPara>
                </a14:m>
                <a:endParaRPr lang="en-US" sz="2520" dirty="0"/>
              </a:p>
            </p:txBody>
          </p:sp>
        </mc:Choice>
        <mc:Fallback xmlns="">
          <p:sp>
            <p:nvSpPr>
              <p:cNvPr id="6" name="TextBox 5"/>
              <p:cNvSpPr txBox="1">
                <a:spLocks noRot="1" noChangeAspect="1" noMove="1" noResize="1" noEditPoints="1" noAdjustHandles="1" noChangeArrowheads="1" noChangeShapeType="1" noTextEdit="1"/>
              </p:cNvSpPr>
              <p:nvPr/>
            </p:nvSpPr>
            <p:spPr>
              <a:xfrm>
                <a:off x="3879900" y="3368766"/>
                <a:ext cx="3058255" cy="38779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631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matching</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78656" y="1788320"/>
                <a:ext cx="10853224" cy="4208768"/>
              </a:xfrm>
            </p:spPr>
            <p:txBody>
              <a:bodyPr>
                <a:normAutofit fontScale="92500" lnSpcReduction="20000"/>
              </a:bodyPr>
              <a:lstStyle/>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take on a finite number of values, </a:t>
                </a:r>
                <a14:m>
                  <m:oMath xmlns:m="http://schemas.openxmlformats.org/officeDocument/2006/math">
                    <m:r>
                      <a:rPr lang="en-US" b="0" i="1" smtClean="0">
                        <a:latin typeface="Cambria Math" panose="02040503050406030204" pitchFamily="18" charset="0"/>
                      </a:rPr>
                      <m:t>𝑥</m:t>
                    </m:r>
                  </m:oMath>
                </a14:m>
                <a:r>
                  <a:rPr lang="en-US" dirty="0"/>
                  <a:t>.</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e>
                    </m:d>
                  </m:oMath>
                </a14:m>
                <a:r>
                  <a:rPr lang="en-US" dirty="0"/>
                  <a:t> be the set of treated units. </a:t>
                </a:r>
              </a:p>
              <a:p>
                <a:r>
                  <a:rPr lang="en-US" dirty="0"/>
                  <a:t>Exact matching: </a:t>
                </a:r>
              </a:p>
              <a:p>
                <a:pPr marL="0" indent="0">
                  <a:buNone/>
                </a:pPr>
                <a:r>
                  <a:rPr lang="en-US" dirty="0"/>
                  <a:t>   For each treated unit,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𝑡</m:t>
                        </m:r>
                      </m:sub>
                    </m:sSub>
                  </m:oMath>
                </a14:m>
                <a:endParaRPr lang="en-US" dirty="0"/>
              </a:p>
              <a:p>
                <a:pPr marL="0" indent="0">
                  <a:buNone/>
                </a:pPr>
                <a:r>
                  <a:rPr lang="en-US" dirty="0"/>
                  <a:t>        1. Find the set of unmatched control units </a:t>
                </a:r>
                <a14:m>
                  <m:oMath xmlns:m="http://schemas.openxmlformats.org/officeDocument/2006/math">
                    <m:r>
                      <a:rPr lang="en-US" b="0" i="1" smtClean="0">
                        <a:latin typeface="Cambria Math" panose="02040503050406030204" pitchFamily="18" charset="0"/>
                      </a:rPr>
                      <m:t>𝑗</m:t>
                    </m:r>
                  </m:oMath>
                </a14:m>
                <a:r>
                  <a:rPr lang="en-US" dirty="0"/>
                  <a:t> such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oMath>
                </a14:m>
                <a:endParaRPr lang="en-US" dirty="0"/>
              </a:p>
              <a:p>
                <a:pPr marL="0" indent="0">
                  <a:buNone/>
                </a:pPr>
                <a:r>
                  <a:rPr lang="en-US" dirty="0"/>
                  <a:t>        2. Randomly select one of these control units to be the match, indicated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r>
                  <a:rPr lang="en-US" dirty="0"/>
                  <a:t>.</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𝑐</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𝑁</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d>
                  </m:oMath>
                </a14:m>
                <a:r>
                  <a:rPr lang="en-US" dirty="0"/>
                  <a:t> be the set of control units.</a:t>
                </a:r>
              </a:p>
              <a:p>
                <a:r>
                  <a:rPr lang="en-US" dirty="0"/>
                  <a:t>The distribution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will be exactly the same for the treated and matched control: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𝑐</m:t>
                              </m:r>
                            </m:sub>
                          </m:sSub>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78656" y="1788320"/>
                <a:ext cx="10853224" cy="4208768"/>
              </a:xfrm>
              <a:blipFill>
                <a:blip r:embed="rId2"/>
                <a:stretch>
                  <a:fillRect l="-1011" t="-4052"/>
                </a:stretch>
              </a:blipFill>
            </p:spPr>
            <p:txBody>
              <a:bodyPr/>
              <a:lstStyle/>
              <a:p>
                <a:r>
                  <a:rPr lang="en-US">
                    <a:noFill/>
                  </a:rPr>
                  <a:t> </a:t>
                </a:r>
              </a:p>
            </p:txBody>
          </p:sp>
        </mc:Fallback>
      </mc:AlternateContent>
    </p:spTree>
    <p:extLst>
      <p:ext uri="{BB962C8B-B14F-4D97-AF65-F5344CB8AC3E}">
        <p14:creationId xmlns:p14="http://schemas.microsoft.com/office/powerpoint/2010/main" val="171854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Quiz</a:t>
            </a:r>
            <a:r>
              <a:rPr lang="en-US" dirty="0" smtClean="0"/>
              <a:t> </a:t>
            </a:r>
            <a:r>
              <a:rPr lang="en-US" dirty="0"/>
              <a:t>for matching </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lstStyle/>
              <a:p>
                <a:pPr marL="0" indent="0">
                  <a:buNone/>
                </a:pPr>
                <a:r>
                  <a:rPr lang="en-US" dirty="0"/>
                  <a:t>Q: Please show that if the data is exactly matched, the ATT is identified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𝐴𝑇𝑇</m:t>
                          </m:r>
                        </m:sub>
                      </m:sSub>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0"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𝑐</m:t>
                            </m:r>
                          </m:sub>
                        </m:sSub>
                      </m:e>
                    </m:d>
                  </m:oMath>
                </a14:m>
                <a:endParaRPr lang="en-US" b="0" dirty="0"/>
              </a:p>
              <a:p>
                <a:pPr marL="0" indent="0">
                  <a:buNone/>
                </a:pPr>
                <a:endParaRPr lang="en-US" dirty="0"/>
              </a:p>
              <a:p>
                <a:pPr marL="0" indent="0">
                  <a:buNone/>
                </a:pPr>
                <a:r>
                  <a:rPr lang="en-US" b="0" dirty="0"/>
                  <a:t>Hints: Use consistency, no unmeasured confounders, iterated expectation and exact matching property.</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10303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Weakening the identification 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p:txBody>
              <a:bodyPr>
                <a:normAutofit/>
              </a:bodyPr>
              <a:lstStyle/>
              <a:p>
                <a:r>
                  <a:rPr lang="en-US" dirty="0"/>
                  <a:t>C</a:t>
                </a:r>
                <a:r>
                  <a:rPr lang="en-US" b="0" dirty="0"/>
                  <a:t>onsistency, </a:t>
                </a:r>
                <a:r>
                  <a:rPr lang="en-US" b="0" dirty="0">
                    <a:solidFill>
                      <a:srgbClr val="FF0000"/>
                    </a:solidFill>
                  </a:rPr>
                  <a:t>no unmeasured confounders</a:t>
                </a:r>
                <a:r>
                  <a:rPr lang="en-US" b="0" dirty="0"/>
                  <a:t>, </a:t>
                </a:r>
                <a:r>
                  <a:rPr lang="en-US" dirty="0" smtClean="0"/>
                  <a:t>total</a:t>
                </a:r>
                <a:r>
                  <a:rPr lang="en-US" b="0" dirty="0" smtClean="0"/>
                  <a:t> </a:t>
                </a:r>
                <a:r>
                  <a:rPr lang="en-US" b="0" dirty="0"/>
                  <a:t>expectation and exact matching property </a:t>
                </a:r>
                <a:endParaRPr lang="en-US" b="0" dirty="0" smtClean="0"/>
              </a:p>
              <a:p>
                <a:pPr marL="0" indent="0">
                  <a:buNone/>
                </a:pPr>
                <a:r>
                  <a:rPr lang="en-US" b="0" dirty="0" smtClean="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identifying the ATT.</a:t>
                </a:r>
              </a:p>
              <a:p>
                <a:r>
                  <a:rPr lang="en-US" dirty="0"/>
                  <a:t>Can weaken no unmeasured confounders to conditional mean independence (CMI):</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0"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oMath>
                  </m:oMathPara>
                </a14:m>
                <a:endParaRPr lang="en-US" dirty="0"/>
              </a:p>
              <a:p>
                <a:r>
                  <a:rPr lang="en-US" dirty="0"/>
                  <a:t>Nice features of CMI:</a:t>
                </a:r>
              </a:p>
              <a:p>
                <a:pPr marL="0" indent="0">
                  <a:buNone/>
                </a:pPr>
                <a:r>
                  <a:rPr lang="en-US" dirty="0"/>
                  <a:t>    1. Only make assumptions about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not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a:t>
                </a:r>
              </a:p>
              <a:p>
                <a:pPr marL="0" indent="0">
                  <a:buNone/>
                </a:pPr>
                <a:r>
                  <a:rPr lang="en-US" dirty="0"/>
                  <a:t>    2. Only make assumptions on the means, not other parts of distribution (variance, skewness, kurtosis, </a:t>
                </a:r>
                <a:r>
                  <a:rPr lang="en-US" dirty="0" err="1"/>
                  <a:t>etc</a:t>
                </a:r>
                <a:r>
                  <a:rPr lang="en-US" dirty="0"/>
                  <a:t>).</a:t>
                </a:r>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blipFill>
                <a:blip r:embed="rId2"/>
                <a:stretch>
                  <a:fillRect l="-1334" t="-2050" r="-1525"/>
                </a:stretch>
              </a:blipFill>
            </p:spPr>
            <p:txBody>
              <a:bodyPr/>
              <a:lstStyle/>
              <a:p>
                <a:r>
                  <a:rPr lang="en-US">
                    <a:noFill/>
                  </a:rPr>
                  <a:t> </a:t>
                </a:r>
              </a:p>
            </p:txBody>
          </p:sp>
        </mc:Fallback>
      </mc:AlternateContent>
    </p:spTree>
    <p:extLst>
      <p:ext uri="{BB962C8B-B14F-4D97-AF65-F5344CB8AC3E}">
        <p14:creationId xmlns:p14="http://schemas.microsoft.com/office/powerpoint/2010/main" val="3598490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6599</TotalTime>
  <Words>932</Words>
  <Application>Microsoft Office PowerPoint</Application>
  <PresentationFormat>Custom</PresentationFormat>
  <Paragraphs>251</Paragraphs>
  <Slides>28</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DejaVu Sans</vt:lpstr>
      <vt:lpstr>Arial</vt:lpstr>
      <vt:lpstr>Calibri</vt:lpstr>
      <vt:lpstr>Cambria Math</vt:lpstr>
      <vt:lpstr>Century Gothic</vt:lpstr>
      <vt:lpstr>Century Gothic Bold</vt:lpstr>
      <vt:lpstr>Symbol</vt:lpstr>
      <vt:lpstr>Wingdings</vt:lpstr>
      <vt:lpstr>Office Theme</vt:lpstr>
      <vt:lpstr>Office Theme</vt:lpstr>
      <vt:lpstr>PowerPoint Presentation</vt:lpstr>
      <vt:lpstr>Why match?</vt:lpstr>
      <vt:lpstr>Why parametric model failed?</vt:lpstr>
      <vt:lpstr>What matching do?</vt:lpstr>
      <vt:lpstr>Problem Setup</vt:lpstr>
      <vt:lpstr>Assumptions</vt:lpstr>
      <vt:lpstr>Exact matching</vt:lpstr>
      <vt:lpstr>Quiz for matching </vt:lpstr>
      <vt:lpstr>Weakening the identification assumptions</vt:lpstr>
      <vt:lpstr>Analyzing exactly matched data</vt:lpstr>
      <vt:lpstr>Go beyond exact matching</vt:lpstr>
      <vt:lpstr>The general matching procedure</vt:lpstr>
      <vt:lpstr>More than 1 control match</vt:lpstr>
      <vt:lpstr>How many M should we include?</vt:lpstr>
      <vt:lpstr>With or without replacement</vt:lpstr>
      <vt:lpstr>Distance metrics</vt:lpstr>
      <vt:lpstr>Exact distance metric</vt:lpstr>
      <vt:lpstr>Propensity score distance</vt:lpstr>
      <vt:lpstr>Euclidean distance</vt:lpstr>
      <vt:lpstr>Mahalanobis distance</vt:lpstr>
      <vt:lpstr>Caliper</vt:lpstr>
      <vt:lpstr>Hybrid metrics</vt:lpstr>
      <vt:lpstr>An Illustration of Propensity Score Matching</vt:lpstr>
      <vt:lpstr>Matching approach</vt:lpstr>
      <vt:lpstr>Theoretical Consideration</vt:lpstr>
      <vt:lpstr>Theoretical Consideration</vt:lpstr>
      <vt:lpstr>Assessing balance</vt:lpstr>
      <vt:lpstr>Estimand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Lucas Svaren</dc:creator>
  <dc:description/>
  <cp:lastModifiedBy>Jincheng Shen</cp:lastModifiedBy>
  <cp:revision>348</cp:revision>
  <cp:lastPrinted>2016-08-31T21:58:28Z</cp:lastPrinted>
  <dcterms:created xsi:type="dcterms:W3CDTF">2016-08-02T16:41:37Z</dcterms:created>
  <dcterms:modified xsi:type="dcterms:W3CDTF">2018-07-23T20:33:32Z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16.0011</vt:lpwstr>
  </property>
  <property fmtid="{D5CDD505-2E9C-101B-9397-08002B2CF9AE}" pid="3" name="ContentTypeId">
    <vt:lpwstr>0x0101000B7F15D18245C1458954909DB36AE657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y fmtid="{D5CDD505-2E9C-101B-9397-08002B2CF9AE}" pid="13" name="TexMathsIgnorePreamble">
    <vt:lpwstr>FALSE</vt:lpwstr>
  </property>
  <property fmtid="{D5CDD505-2E9C-101B-9397-08002B2CF9AE}" pid="14" name="TexMathsPreamble">
    <vt:lpwstr>% LaTex Compiler§§\usepackage{amsmath}§\usepackage{amssymb}§\usepackage[usenames]{color}§§% Uncomment this line for sans-serif maths font§%\everymath{\mathsf{\xdef\mysf{\mathgroup\the\mathgroup\relax}}\mysf}§§% Uncomment these lines for colored equations§</vt:lpwstr>
  </property>
  <property fmtid="{D5CDD505-2E9C-101B-9397-08002B2CF9AE}" pid="15" name="_dlc_DocIdItemGuid">
    <vt:lpwstr>05119da2-ac92-459a-979b-c26962d971ed</vt:lpwstr>
  </property>
</Properties>
</file>