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4" r:id="rId2"/>
  </p:sldMasterIdLst>
  <p:notesMasterIdLst>
    <p:notesMasterId r:id="rId35"/>
  </p:notesMasterIdLst>
  <p:sldIdLst>
    <p:sldId id="256" r:id="rId3"/>
    <p:sldId id="269" r:id="rId4"/>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301" r:id="rId30"/>
    <p:sldId id="305" r:id="rId31"/>
    <p:sldId id="306" r:id="rId32"/>
    <p:sldId id="307" r:id="rId33"/>
    <p:sldId id="308" r:id="rId34"/>
  </p:sldIdLst>
  <p:sldSz cx="10972800" cy="8229600" type="B4JIS"/>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50" d="100"/>
          <a:sy n="50" d="100"/>
        </p:scale>
        <p:origin x="58" y="54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E55DCC68-456D-49FF-AE30-EA69C13092DB}" type="datetimeFigureOut">
              <a:rPr lang="en-US" smtClean="0"/>
              <a:t>7/23/2018</a:t>
            </a:fld>
            <a:endParaRPr lang="en-US"/>
          </a:p>
        </p:txBody>
      </p:sp>
      <p:sp>
        <p:nvSpPr>
          <p:cNvPr id="4" name="Slide Image Placeholder 3"/>
          <p:cNvSpPr>
            <a:spLocks noGrp="1" noRot="1" noChangeAspect="1"/>
          </p:cNvSpPr>
          <p:nvPr>
            <p:ph type="sldImg" idx="2"/>
          </p:nvPr>
        </p:nvSpPr>
        <p:spPr>
          <a:xfrm>
            <a:off x="1624013" y="1257300"/>
            <a:ext cx="4524375"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0828C835-1860-4B1D-ABE6-A900F352D6E7}" type="slidenum">
              <a:rPr lang="en-US" smtClean="0"/>
              <a:t>‹#›</a:t>
            </a:fld>
            <a:endParaRPr lang="en-US"/>
          </a:p>
        </p:txBody>
      </p:sp>
    </p:spTree>
    <p:extLst>
      <p:ext uri="{BB962C8B-B14F-4D97-AF65-F5344CB8AC3E}">
        <p14:creationId xmlns:p14="http://schemas.microsoft.com/office/powerpoint/2010/main" val="1367837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Moderation is basically saying the interaction term is not 0, and mediation means the NIE is not 0. </a:t>
            </a:r>
          </a:p>
        </p:txBody>
      </p:sp>
      <p:sp>
        <p:nvSpPr>
          <p:cNvPr id="4" name="Slide Number Placeholder 3"/>
          <p:cNvSpPr>
            <a:spLocks noGrp="1"/>
          </p:cNvSpPr>
          <p:nvPr>
            <p:ph type="sldNum" sz="quarter" idx="10"/>
          </p:nvPr>
        </p:nvSpPr>
        <p:spPr/>
        <p:txBody>
          <a:bodyPr/>
          <a:lstStyle/>
          <a:p>
            <a:fld id="{07B8D4D0-9CA2-46F4-B8CD-85ECAB48621E}" type="slidenum">
              <a:rPr lang="en-US" smtClean="0"/>
              <a:t>5</a:t>
            </a:fld>
            <a:endParaRPr lang="en-US"/>
          </a:p>
        </p:txBody>
      </p:sp>
    </p:spTree>
    <p:extLst>
      <p:ext uri="{BB962C8B-B14F-4D97-AF65-F5344CB8AC3E}">
        <p14:creationId xmlns:p14="http://schemas.microsoft.com/office/powerpoint/2010/main" val="3048052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Practice with four examples on how to express these three causal effects in good English.</a:t>
            </a:r>
          </a:p>
        </p:txBody>
      </p:sp>
      <p:sp>
        <p:nvSpPr>
          <p:cNvPr id="4" name="Slide Number Placeholder 3"/>
          <p:cNvSpPr>
            <a:spLocks noGrp="1"/>
          </p:cNvSpPr>
          <p:nvPr>
            <p:ph type="sldNum" sz="quarter" idx="10"/>
          </p:nvPr>
        </p:nvSpPr>
        <p:spPr/>
        <p:txBody>
          <a:bodyPr/>
          <a:lstStyle/>
          <a:p>
            <a:fld id="{07B8D4D0-9CA2-46F4-B8CD-85ECAB48621E}" type="slidenum">
              <a:rPr lang="en-US" smtClean="0"/>
              <a:t>14</a:t>
            </a:fld>
            <a:endParaRPr lang="en-US"/>
          </a:p>
        </p:txBody>
      </p:sp>
    </p:spTree>
    <p:extLst>
      <p:ext uri="{BB962C8B-B14F-4D97-AF65-F5344CB8AC3E}">
        <p14:creationId xmlns:p14="http://schemas.microsoft.com/office/powerpoint/2010/main" val="1328092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B8D4D0-9CA2-46F4-B8CD-85ECAB48621E}" type="slidenum">
              <a:rPr lang="en-US" smtClean="0"/>
              <a:t>16</a:t>
            </a:fld>
            <a:endParaRPr lang="en-US"/>
          </a:p>
        </p:txBody>
      </p:sp>
    </p:spTree>
    <p:extLst>
      <p:ext uri="{BB962C8B-B14F-4D97-AF65-F5344CB8AC3E}">
        <p14:creationId xmlns:p14="http://schemas.microsoft.com/office/powerpoint/2010/main" val="4146365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A4 assumption doesn’t matter in CDE? Read Tyler’s book.</a:t>
            </a:r>
          </a:p>
        </p:txBody>
      </p:sp>
      <p:sp>
        <p:nvSpPr>
          <p:cNvPr id="4" name="Slide Number Placeholder 3"/>
          <p:cNvSpPr>
            <a:spLocks noGrp="1"/>
          </p:cNvSpPr>
          <p:nvPr>
            <p:ph type="sldNum" sz="quarter" idx="10"/>
          </p:nvPr>
        </p:nvSpPr>
        <p:spPr/>
        <p:txBody>
          <a:bodyPr/>
          <a:lstStyle/>
          <a:p>
            <a:fld id="{07B8D4D0-9CA2-46F4-B8CD-85ECAB48621E}" type="slidenum">
              <a:rPr lang="en-US" smtClean="0"/>
              <a:t>18</a:t>
            </a:fld>
            <a:endParaRPr lang="en-US"/>
          </a:p>
        </p:txBody>
      </p:sp>
    </p:spTree>
    <p:extLst>
      <p:ext uri="{BB962C8B-B14F-4D97-AF65-F5344CB8AC3E}">
        <p14:creationId xmlns:p14="http://schemas.microsoft.com/office/powerpoint/2010/main" val="2335164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mediator comes soon after treatment, we are less worried about A2 and A4 assumptions. </a:t>
            </a:r>
          </a:p>
        </p:txBody>
      </p:sp>
      <p:sp>
        <p:nvSpPr>
          <p:cNvPr id="4" name="Slide Number Placeholder 3"/>
          <p:cNvSpPr>
            <a:spLocks noGrp="1"/>
          </p:cNvSpPr>
          <p:nvPr>
            <p:ph type="sldNum" sz="quarter" idx="10"/>
          </p:nvPr>
        </p:nvSpPr>
        <p:spPr/>
        <p:txBody>
          <a:bodyPr/>
          <a:lstStyle/>
          <a:p>
            <a:fld id="{07B8D4D0-9CA2-46F4-B8CD-85ECAB48621E}" type="slidenum">
              <a:rPr lang="en-US" smtClean="0"/>
              <a:t>19</a:t>
            </a:fld>
            <a:endParaRPr lang="en-US"/>
          </a:p>
        </p:txBody>
      </p:sp>
    </p:spTree>
    <p:extLst>
      <p:ext uri="{BB962C8B-B14F-4D97-AF65-F5344CB8AC3E}">
        <p14:creationId xmlns:p14="http://schemas.microsoft.com/office/powerpoint/2010/main" val="2861308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Tyler recommends always include the interaction in the model </a:t>
            </a:r>
          </a:p>
        </p:txBody>
      </p:sp>
      <p:sp>
        <p:nvSpPr>
          <p:cNvPr id="4" name="Slide Number Placeholder 3"/>
          <p:cNvSpPr>
            <a:spLocks noGrp="1"/>
          </p:cNvSpPr>
          <p:nvPr>
            <p:ph type="sldNum" sz="quarter" idx="10"/>
          </p:nvPr>
        </p:nvSpPr>
        <p:spPr/>
        <p:txBody>
          <a:bodyPr/>
          <a:lstStyle/>
          <a:p>
            <a:fld id="{07B8D4D0-9CA2-46F4-B8CD-85ECAB48621E}" type="slidenum">
              <a:rPr lang="en-US" smtClean="0"/>
              <a:t>22</a:t>
            </a:fld>
            <a:endParaRPr lang="en-US"/>
          </a:p>
        </p:txBody>
      </p:sp>
    </p:spTree>
    <p:extLst>
      <p:ext uri="{BB962C8B-B14F-4D97-AF65-F5344CB8AC3E}">
        <p14:creationId xmlns:p14="http://schemas.microsoft.com/office/powerpoint/2010/main" val="2744548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formula depends on normality assumption, but if the moderation is not very strong, it doesn’t affect too much if the normality doesn’t hold</a:t>
            </a:r>
          </a:p>
        </p:txBody>
      </p:sp>
      <p:sp>
        <p:nvSpPr>
          <p:cNvPr id="4" name="Slide Number Placeholder 3"/>
          <p:cNvSpPr>
            <a:spLocks noGrp="1"/>
          </p:cNvSpPr>
          <p:nvPr>
            <p:ph type="sldNum" sz="quarter" idx="10"/>
          </p:nvPr>
        </p:nvSpPr>
        <p:spPr/>
        <p:txBody>
          <a:bodyPr/>
          <a:lstStyle/>
          <a:p>
            <a:fld id="{07B8D4D0-9CA2-46F4-B8CD-85ECAB48621E}" type="slidenum">
              <a:rPr lang="en-US" smtClean="0"/>
              <a:t>24</a:t>
            </a:fld>
            <a:endParaRPr lang="en-US"/>
          </a:p>
        </p:txBody>
      </p:sp>
    </p:spTree>
    <p:extLst>
      <p:ext uri="{BB962C8B-B14F-4D97-AF65-F5344CB8AC3E}">
        <p14:creationId xmlns:p14="http://schemas.microsoft.com/office/powerpoint/2010/main" val="215970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linear model and no interaction, we have above. The CDE is same as NDE if the assumption hold (linear model + no interaction), so TE-CDE(m) is also the indirect effect. </a:t>
            </a:r>
          </a:p>
        </p:txBody>
      </p:sp>
      <p:sp>
        <p:nvSpPr>
          <p:cNvPr id="4" name="Slide Number Placeholder 3"/>
          <p:cNvSpPr>
            <a:spLocks noGrp="1"/>
          </p:cNvSpPr>
          <p:nvPr>
            <p:ph type="sldNum" sz="quarter" idx="10"/>
          </p:nvPr>
        </p:nvSpPr>
        <p:spPr/>
        <p:txBody>
          <a:bodyPr/>
          <a:lstStyle/>
          <a:p>
            <a:fld id="{07B8D4D0-9CA2-46F4-B8CD-85ECAB48621E}" type="slidenum">
              <a:rPr lang="en-US" smtClean="0"/>
              <a:t>26</a:t>
            </a:fld>
            <a:endParaRPr lang="en-US"/>
          </a:p>
        </p:txBody>
      </p:sp>
    </p:spTree>
    <p:extLst>
      <p:ext uri="{BB962C8B-B14F-4D97-AF65-F5344CB8AC3E}">
        <p14:creationId xmlns:p14="http://schemas.microsoft.com/office/powerpoint/2010/main" val="502289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27" name="PlaceHolder 2"/>
          <p:cNvSpPr>
            <a:spLocks noGrp="1"/>
          </p:cNvSpPr>
          <p:nvPr>
            <p:ph type="body"/>
          </p:nvPr>
        </p:nvSpPr>
        <p:spPr>
          <a:xfrm>
            <a:off x="828720" y="2115000"/>
            <a:ext cx="959508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28" name="PlaceHolder 3"/>
          <p:cNvSpPr>
            <a:spLocks noGrp="1"/>
          </p:cNvSpPr>
          <p:nvPr>
            <p:ph type="body"/>
          </p:nvPr>
        </p:nvSpPr>
        <p:spPr>
          <a:xfrm>
            <a:off x="828720" y="4910040"/>
            <a:ext cx="959508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30" name="PlaceHolder 2"/>
          <p:cNvSpPr>
            <a:spLocks noGrp="1"/>
          </p:cNvSpPr>
          <p:nvPr>
            <p:ph type="body"/>
          </p:nvPr>
        </p:nvSpPr>
        <p:spPr>
          <a:xfrm>
            <a:off x="82872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31" name="PlaceHolder 3"/>
          <p:cNvSpPr>
            <a:spLocks noGrp="1"/>
          </p:cNvSpPr>
          <p:nvPr>
            <p:ph type="body"/>
          </p:nvPr>
        </p:nvSpPr>
        <p:spPr>
          <a:xfrm>
            <a:off x="574524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32" name="PlaceHolder 4"/>
          <p:cNvSpPr>
            <a:spLocks noGrp="1"/>
          </p:cNvSpPr>
          <p:nvPr>
            <p:ph type="body"/>
          </p:nvPr>
        </p:nvSpPr>
        <p:spPr>
          <a:xfrm>
            <a:off x="5745240" y="491004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33" name="PlaceHolder 5"/>
          <p:cNvSpPr>
            <a:spLocks noGrp="1"/>
          </p:cNvSpPr>
          <p:nvPr>
            <p:ph type="body"/>
          </p:nvPr>
        </p:nvSpPr>
        <p:spPr>
          <a:xfrm>
            <a:off x="828720" y="491004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35" name="PlaceHolder 2"/>
          <p:cNvSpPr>
            <a:spLocks noGrp="1"/>
          </p:cNvSpPr>
          <p:nvPr>
            <p:ph type="body"/>
          </p:nvPr>
        </p:nvSpPr>
        <p:spPr>
          <a:xfrm>
            <a:off x="828720" y="2115000"/>
            <a:ext cx="959508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36" name="PlaceHolder 3"/>
          <p:cNvSpPr>
            <a:spLocks noGrp="1"/>
          </p:cNvSpPr>
          <p:nvPr>
            <p:ph type="body"/>
          </p:nvPr>
        </p:nvSpPr>
        <p:spPr>
          <a:xfrm>
            <a:off x="828720" y="2115000"/>
            <a:ext cx="959508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pic>
        <p:nvPicPr>
          <p:cNvPr id="37" name="Picture 36"/>
          <p:cNvPicPr/>
          <p:nvPr/>
        </p:nvPicPr>
        <p:blipFill>
          <a:blip r:embed="rId2"/>
          <a:stretch/>
        </p:blipFill>
        <p:spPr>
          <a:xfrm>
            <a:off x="2273040" y="2115000"/>
            <a:ext cx="6705720" cy="5350320"/>
          </a:xfrm>
          <a:prstGeom prst="rect">
            <a:avLst/>
          </a:prstGeom>
          <a:ln>
            <a:noFill/>
          </a:ln>
        </p:spPr>
      </p:pic>
      <p:pic>
        <p:nvPicPr>
          <p:cNvPr id="38" name="Picture 37"/>
          <p:cNvPicPr/>
          <p:nvPr/>
        </p:nvPicPr>
        <p:blipFill>
          <a:blip r:embed="rId2"/>
          <a:stretch/>
        </p:blipFill>
        <p:spPr>
          <a:xfrm>
            <a:off x="2273040" y="2115000"/>
            <a:ext cx="6705720" cy="53503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94" name="PlaceHolder 2"/>
          <p:cNvSpPr>
            <a:spLocks noGrp="1"/>
          </p:cNvSpPr>
          <p:nvPr>
            <p:ph type="subTitle"/>
          </p:nvPr>
        </p:nvSpPr>
        <p:spPr>
          <a:xfrm>
            <a:off x="828720" y="2115000"/>
            <a:ext cx="9595080" cy="53503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96" name="PlaceHolder 2"/>
          <p:cNvSpPr>
            <a:spLocks noGrp="1"/>
          </p:cNvSpPr>
          <p:nvPr>
            <p:ph type="body"/>
          </p:nvPr>
        </p:nvSpPr>
        <p:spPr>
          <a:xfrm>
            <a:off x="828720" y="2115000"/>
            <a:ext cx="959508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98" name="PlaceHolder 2"/>
          <p:cNvSpPr>
            <a:spLocks noGrp="1"/>
          </p:cNvSpPr>
          <p:nvPr>
            <p:ph type="body"/>
          </p:nvPr>
        </p:nvSpPr>
        <p:spPr>
          <a:xfrm>
            <a:off x="828720" y="2115000"/>
            <a:ext cx="468216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99" name="PlaceHolder 3"/>
          <p:cNvSpPr>
            <a:spLocks noGrp="1"/>
          </p:cNvSpPr>
          <p:nvPr>
            <p:ph type="body"/>
          </p:nvPr>
        </p:nvSpPr>
        <p:spPr>
          <a:xfrm>
            <a:off x="5745240" y="2115000"/>
            <a:ext cx="468216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828720" y="694440"/>
            <a:ext cx="9595080" cy="30567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103" name="PlaceHolder 2"/>
          <p:cNvSpPr>
            <a:spLocks noGrp="1"/>
          </p:cNvSpPr>
          <p:nvPr>
            <p:ph type="body"/>
          </p:nvPr>
        </p:nvSpPr>
        <p:spPr>
          <a:xfrm>
            <a:off x="82872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04" name="PlaceHolder 3"/>
          <p:cNvSpPr>
            <a:spLocks noGrp="1"/>
          </p:cNvSpPr>
          <p:nvPr>
            <p:ph type="body"/>
          </p:nvPr>
        </p:nvSpPr>
        <p:spPr>
          <a:xfrm>
            <a:off x="828720" y="491004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05" name="PlaceHolder 4"/>
          <p:cNvSpPr>
            <a:spLocks noGrp="1"/>
          </p:cNvSpPr>
          <p:nvPr>
            <p:ph type="body"/>
          </p:nvPr>
        </p:nvSpPr>
        <p:spPr>
          <a:xfrm>
            <a:off x="5745240" y="2115000"/>
            <a:ext cx="468216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6" name="PlaceHolder 2"/>
          <p:cNvSpPr>
            <a:spLocks noGrp="1"/>
          </p:cNvSpPr>
          <p:nvPr>
            <p:ph type="subTitle"/>
          </p:nvPr>
        </p:nvSpPr>
        <p:spPr>
          <a:xfrm>
            <a:off x="828720" y="2115000"/>
            <a:ext cx="9595080" cy="53503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107" name="PlaceHolder 2"/>
          <p:cNvSpPr>
            <a:spLocks noGrp="1"/>
          </p:cNvSpPr>
          <p:nvPr>
            <p:ph type="body"/>
          </p:nvPr>
        </p:nvSpPr>
        <p:spPr>
          <a:xfrm>
            <a:off x="828720" y="2115000"/>
            <a:ext cx="468216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08" name="PlaceHolder 3"/>
          <p:cNvSpPr>
            <a:spLocks noGrp="1"/>
          </p:cNvSpPr>
          <p:nvPr>
            <p:ph type="body"/>
          </p:nvPr>
        </p:nvSpPr>
        <p:spPr>
          <a:xfrm>
            <a:off x="574524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09" name="PlaceHolder 4"/>
          <p:cNvSpPr>
            <a:spLocks noGrp="1"/>
          </p:cNvSpPr>
          <p:nvPr>
            <p:ph type="body"/>
          </p:nvPr>
        </p:nvSpPr>
        <p:spPr>
          <a:xfrm>
            <a:off x="5745240" y="491004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111" name="PlaceHolder 2"/>
          <p:cNvSpPr>
            <a:spLocks noGrp="1"/>
          </p:cNvSpPr>
          <p:nvPr>
            <p:ph type="body"/>
          </p:nvPr>
        </p:nvSpPr>
        <p:spPr>
          <a:xfrm>
            <a:off x="82872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12" name="PlaceHolder 3"/>
          <p:cNvSpPr>
            <a:spLocks noGrp="1"/>
          </p:cNvSpPr>
          <p:nvPr>
            <p:ph type="body"/>
          </p:nvPr>
        </p:nvSpPr>
        <p:spPr>
          <a:xfrm>
            <a:off x="574524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13" name="PlaceHolder 4"/>
          <p:cNvSpPr>
            <a:spLocks noGrp="1"/>
          </p:cNvSpPr>
          <p:nvPr>
            <p:ph type="body"/>
          </p:nvPr>
        </p:nvSpPr>
        <p:spPr>
          <a:xfrm>
            <a:off x="828720" y="4910040"/>
            <a:ext cx="959508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115" name="PlaceHolder 2"/>
          <p:cNvSpPr>
            <a:spLocks noGrp="1"/>
          </p:cNvSpPr>
          <p:nvPr>
            <p:ph type="body"/>
          </p:nvPr>
        </p:nvSpPr>
        <p:spPr>
          <a:xfrm>
            <a:off x="828720" y="2115000"/>
            <a:ext cx="959508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16" name="PlaceHolder 3"/>
          <p:cNvSpPr>
            <a:spLocks noGrp="1"/>
          </p:cNvSpPr>
          <p:nvPr>
            <p:ph type="body"/>
          </p:nvPr>
        </p:nvSpPr>
        <p:spPr>
          <a:xfrm>
            <a:off x="828720" y="4910040"/>
            <a:ext cx="959508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118" name="PlaceHolder 2"/>
          <p:cNvSpPr>
            <a:spLocks noGrp="1"/>
          </p:cNvSpPr>
          <p:nvPr>
            <p:ph type="body"/>
          </p:nvPr>
        </p:nvSpPr>
        <p:spPr>
          <a:xfrm>
            <a:off x="82872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19" name="PlaceHolder 3"/>
          <p:cNvSpPr>
            <a:spLocks noGrp="1"/>
          </p:cNvSpPr>
          <p:nvPr>
            <p:ph type="body"/>
          </p:nvPr>
        </p:nvSpPr>
        <p:spPr>
          <a:xfrm>
            <a:off x="574524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20" name="PlaceHolder 4"/>
          <p:cNvSpPr>
            <a:spLocks noGrp="1"/>
          </p:cNvSpPr>
          <p:nvPr>
            <p:ph type="body"/>
          </p:nvPr>
        </p:nvSpPr>
        <p:spPr>
          <a:xfrm>
            <a:off x="5745240" y="491004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21" name="PlaceHolder 5"/>
          <p:cNvSpPr>
            <a:spLocks noGrp="1"/>
          </p:cNvSpPr>
          <p:nvPr>
            <p:ph type="body"/>
          </p:nvPr>
        </p:nvSpPr>
        <p:spPr>
          <a:xfrm>
            <a:off x="828720" y="491004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123" name="PlaceHolder 2"/>
          <p:cNvSpPr>
            <a:spLocks noGrp="1"/>
          </p:cNvSpPr>
          <p:nvPr>
            <p:ph type="body"/>
          </p:nvPr>
        </p:nvSpPr>
        <p:spPr>
          <a:xfrm>
            <a:off x="828720" y="2115000"/>
            <a:ext cx="959508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24" name="PlaceHolder 3"/>
          <p:cNvSpPr>
            <a:spLocks noGrp="1"/>
          </p:cNvSpPr>
          <p:nvPr>
            <p:ph type="body"/>
          </p:nvPr>
        </p:nvSpPr>
        <p:spPr>
          <a:xfrm>
            <a:off x="828720" y="2115000"/>
            <a:ext cx="959508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pic>
        <p:nvPicPr>
          <p:cNvPr id="125" name="Picture 124"/>
          <p:cNvPicPr/>
          <p:nvPr/>
        </p:nvPicPr>
        <p:blipFill>
          <a:blip r:embed="rId2"/>
          <a:stretch/>
        </p:blipFill>
        <p:spPr>
          <a:xfrm>
            <a:off x="2273040" y="2115000"/>
            <a:ext cx="6705720" cy="5350320"/>
          </a:xfrm>
          <a:prstGeom prst="rect">
            <a:avLst/>
          </a:prstGeom>
          <a:ln>
            <a:noFill/>
          </a:ln>
        </p:spPr>
      </p:pic>
      <p:pic>
        <p:nvPicPr>
          <p:cNvPr id="126" name="Picture 125"/>
          <p:cNvPicPr/>
          <p:nvPr/>
        </p:nvPicPr>
        <p:blipFill>
          <a:blip r:embed="rId2"/>
          <a:stretch/>
        </p:blipFill>
        <p:spPr>
          <a:xfrm>
            <a:off x="2273040" y="2115000"/>
            <a:ext cx="6705720" cy="535032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8" name="PlaceHolder 2"/>
          <p:cNvSpPr>
            <a:spLocks noGrp="1"/>
          </p:cNvSpPr>
          <p:nvPr>
            <p:ph type="body"/>
          </p:nvPr>
        </p:nvSpPr>
        <p:spPr>
          <a:xfrm>
            <a:off x="828720" y="2115000"/>
            <a:ext cx="959508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10" name="PlaceHolder 2"/>
          <p:cNvSpPr>
            <a:spLocks noGrp="1"/>
          </p:cNvSpPr>
          <p:nvPr>
            <p:ph type="body"/>
          </p:nvPr>
        </p:nvSpPr>
        <p:spPr>
          <a:xfrm>
            <a:off x="828720" y="2115000"/>
            <a:ext cx="468216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1" name="PlaceHolder 3"/>
          <p:cNvSpPr>
            <a:spLocks noGrp="1"/>
          </p:cNvSpPr>
          <p:nvPr>
            <p:ph type="body"/>
          </p:nvPr>
        </p:nvSpPr>
        <p:spPr>
          <a:xfrm>
            <a:off x="5745240" y="2115000"/>
            <a:ext cx="468216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28720" y="694440"/>
            <a:ext cx="9595080" cy="30567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15" name="PlaceHolder 2"/>
          <p:cNvSpPr>
            <a:spLocks noGrp="1"/>
          </p:cNvSpPr>
          <p:nvPr>
            <p:ph type="body"/>
          </p:nvPr>
        </p:nvSpPr>
        <p:spPr>
          <a:xfrm>
            <a:off x="82872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6" name="PlaceHolder 3"/>
          <p:cNvSpPr>
            <a:spLocks noGrp="1"/>
          </p:cNvSpPr>
          <p:nvPr>
            <p:ph type="body"/>
          </p:nvPr>
        </p:nvSpPr>
        <p:spPr>
          <a:xfrm>
            <a:off x="828720" y="491004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7" name="PlaceHolder 4"/>
          <p:cNvSpPr>
            <a:spLocks noGrp="1"/>
          </p:cNvSpPr>
          <p:nvPr>
            <p:ph type="body"/>
          </p:nvPr>
        </p:nvSpPr>
        <p:spPr>
          <a:xfrm>
            <a:off x="5745240" y="2115000"/>
            <a:ext cx="468216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19" name="PlaceHolder 2"/>
          <p:cNvSpPr>
            <a:spLocks noGrp="1"/>
          </p:cNvSpPr>
          <p:nvPr>
            <p:ph type="body"/>
          </p:nvPr>
        </p:nvSpPr>
        <p:spPr>
          <a:xfrm>
            <a:off x="828720" y="2115000"/>
            <a:ext cx="468216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20" name="PlaceHolder 3"/>
          <p:cNvSpPr>
            <a:spLocks noGrp="1"/>
          </p:cNvSpPr>
          <p:nvPr>
            <p:ph type="body"/>
          </p:nvPr>
        </p:nvSpPr>
        <p:spPr>
          <a:xfrm>
            <a:off x="574524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21" name="PlaceHolder 4"/>
          <p:cNvSpPr>
            <a:spLocks noGrp="1"/>
          </p:cNvSpPr>
          <p:nvPr>
            <p:ph type="body"/>
          </p:nvPr>
        </p:nvSpPr>
        <p:spPr>
          <a:xfrm>
            <a:off x="5745240" y="491004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23" name="PlaceHolder 2"/>
          <p:cNvSpPr>
            <a:spLocks noGrp="1"/>
          </p:cNvSpPr>
          <p:nvPr>
            <p:ph type="body"/>
          </p:nvPr>
        </p:nvSpPr>
        <p:spPr>
          <a:xfrm>
            <a:off x="82872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24" name="PlaceHolder 3"/>
          <p:cNvSpPr>
            <a:spLocks noGrp="1"/>
          </p:cNvSpPr>
          <p:nvPr>
            <p:ph type="body"/>
          </p:nvPr>
        </p:nvSpPr>
        <p:spPr>
          <a:xfrm>
            <a:off x="574524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25" name="PlaceHolder 4"/>
          <p:cNvSpPr>
            <a:spLocks noGrp="1"/>
          </p:cNvSpPr>
          <p:nvPr>
            <p:ph type="body"/>
          </p:nvPr>
        </p:nvSpPr>
        <p:spPr>
          <a:xfrm>
            <a:off x="828720" y="4910040"/>
            <a:ext cx="959508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22960" y="3597480"/>
            <a:ext cx="9326520" cy="1763640"/>
          </a:xfrm>
          <a:prstGeom prst="rect">
            <a:avLst/>
          </a:prstGeom>
        </p:spPr>
        <p:txBody>
          <a:bodyPr lIns="90000" tIns="45000" rIns="90000" bIns="45000"/>
          <a:lstStyle/>
          <a:p>
            <a:pPr algn="ctr">
              <a:lnSpc>
                <a:spcPct val="100000"/>
              </a:lnSpc>
            </a:pPr>
            <a:r>
              <a:rPr lang="en-US" sz="4200" b="0" strike="noStrike" cap="all" spc="-1">
                <a:solidFill>
                  <a:srgbClr val="595959"/>
                </a:solidFill>
                <a:uFill>
                  <a:solidFill>
                    <a:srgbClr val="FFFFFF"/>
                  </a:solidFill>
                </a:uFill>
                <a:latin typeface="Century Gothic Bold"/>
              </a:rPr>
              <a:t>Click to edit Master title style</a:t>
            </a:r>
            <a:endParaRPr lang="en-US" sz="2880" b="0" strike="noStrike" spc="-1">
              <a:solidFill>
                <a:srgbClr val="000000"/>
              </a:solidFill>
              <a:uFill>
                <a:solidFill>
                  <a:srgbClr val="FFFFFF"/>
                </a:solidFill>
              </a:uFill>
              <a:latin typeface="Calibri"/>
            </a:endParaRPr>
          </a:p>
        </p:txBody>
      </p:sp>
      <p:sp>
        <p:nvSpPr>
          <p:cNvPr id="6" name="Line 2"/>
          <p:cNvSpPr/>
          <p:nvPr/>
        </p:nvSpPr>
        <p:spPr>
          <a:xfrm flipV="1">
            <a:off x="1754280" y="3489120"/>
            <a:ext cx="7463880" cy="6480"/>
          </a:xfrm>
          <a:prstGeom prst="line">
            <a:avLst/>
          </a:prstGeom>
          <a:ln w="3240">
            <a:solidFill>
              <a:srgbClr val="B01C32"/>
            </a:solidFill>
            <a:round/>
          </a:ln>
        </p:spPr>
        <p:style>
          <a:lnRef idx="0">
            <a:scrgbClr r="0" g="0" b="0"/>
          </a:lnRef>
          <a:fillRef idx="0">
            <a:scrgbClr r="0" g="0" b="0"/>
          </a:fillRef>
          <a:effectRef idx="0">
            <a:scrgbClr r="0" g="0" b="0"/>
          </a:effectRef>
          <a:fontRef idx="minor"/>
        </p:style>
      </p:sp>
      <p:sp>
        <p:nvSpPr>
          <p:cNvPr id="2" name="CustomShape 3"/>
          <p:cNvSpPr/>
          <p:nvPr/>
        </p:nvSpPr>
        <p:spPr>
          <a:xfrm>
            <a:off x="7906680" y="7857720"/>
            <a:ext cx="3065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900" b="1" strike="noStrike" spc="222">
                <a:solidFill>
                  <a:srgbClr val="A21727"/>
                </a:solidFill>
                <a:uFill>
                  <a:solidFill>
                    <a:srgbClr val="FFFFFF"/>
                  </a:solidFill>
                </a:uFill>
                <a:latin typeface="Century Gothic"/>
                <a:ea typeface="Century Gothic"/>
              </a:rPr>
              <a:t>©UNIVERSITY OF UTAH HEALTH, 2018</a:t>
            </a:r>
            <a:endParaRPr lang="en-US" sz="1800" b="0" strike="noStrike" spc="-1">
              <a:solidFill>
                <a:srgbClr val="000000"/>
              </a:solidFill>
              <a:uFill>
                <a:solidFill>
                  <a:srgbClr val="FFFFFF"/>
                </a:solidFill>
              </a:uFill>
              <a:latin typeface="Arial"/>
            </a:endParaRPr>
          </a:p>
        </p:txBody>
      </p:sp>
      <p:pic>
        <p:nvPicPr>
          <p:cNvPr id="3" name="Picture 6"/>
          <p:cNvPicPr/>
          <p:nvPr/>
        </p:nvPicPr>
        <p:blipFill>
          <a:blip r:embed="rId14"/>
          <a:stretch/>
        </p:blipFill>
        <p:spPr>
          <a:xfrm>
            <a:off x="4296960" y="2571480"/>
            <a:ext cx="2259360" cy="592920"/>
          </a:xfrm>
          <a:prstGeom prst="rect">
            <a:avLst/>
          </a:prstGeom>
          <a:ln>
            <a:noFill/>
          </a:ln>
        </p:spPr>
      </p:pic>
      <p:sp>
        <p:nvSpPr>
          <p:cNvPr id="4" name="PlaceHolder 4"/>
          <p:cNvSpPr>
            <a:spLocks noGrp="1"/>
          </p:cNvSpPr>
          <p:nvPr>
            <p:ph type="body"/>
          </p:nvPr>
        </p:nvSpPr>
        <p:spPr>
          <a:xfrm>
            <a:off x="548640" y="1925640"/>
            <a:ext cx="9875160" cy="4772520"/>
          </a:xfrm>
          <a:prstGeom prst="rect">
            <a:avLst/>
          </a:prstGeom>
        </p:spPr>
        <p:txBody>
          <a:bodyPr lIns="0" tIns="0" rIns="0" bIns="0"/>
          <a:lstStyle/>
          <a:p>
            <a:pPr marL="432000" indent="-324000">
              <a:buClr>
                <a:srgbClr val="000000"/>
              </a:buClr>
              <a:buSzPct val="45000"/>
              <a:buFont typeface="Wingdings" charset="2"/>
              <a:buChar char=""/>
            </a:pPr>
            <a:r>
              <a:rPr lang="en-US" sz="3359" b="0" strike="noStrike" spc="-1">
                <a:solidFill>
                  <a:srgbClr val="595959"/>
                </a:solidFill>
                <a:uFill>
                  <a:solidFill>
                    <a:srgbClr val="FFFFFF"/>
                  </a:solidFill>
                </a:uFill>
                <a:latin typeface="Century Gothic"/>
              </a:rPr>
              <a:t>Click to edit the outline text format</a:t>
            </a:r>
          </a:p>
          <a:p>
            <a:pPr marL="864000" lvl="1" indent="-324000">
              <a:buClr>
                <a:srgbClr val="000000"/>
              </a:buClr>
              <a:buSzPct val="75000"/>
              <a:buFont typeface="Symbol" charset="2"/>
              <a:buChar char=""/>
            </a:pPr>
            <a:r>
              <a:rPr lang="en-US" sz="2400" b="0" strike="noStrike" spc="-1">
                <a:solidFill>
                  <a:srgbClr val="595959"/>
                </a:solidFill>
                <a:uFill>
                  <a:solidFill>
                    <a:srgbClr val="FFFFFF"/>
                  </a:solidFill>
                </a:uFill>
                <a:latin typeface="Century Gothic"/>
              </a:rPr>
              <a:t>Second Outline Level</a:t>
            </a:r>
          </a:p>
          <a:p>
            <a:pPr marL="1296000" lvl="2" indent="-288000">
              <a:buClr>
                <a:srgbClr val="000000"/>
              </a:buClr>
              <a:buSzPct val="45000"/>
              <a:buFont typeface="Wingdings" charset="2"/>
              <a:buChar char=""/>
            </a:pPr>
            <a:r>
              <a:rPr lang="en-US" sz="1920" b="0" strike="noStrike" spc="-1">
                <a:solidFill>
                  <a:srgbClr val="595959"/>
                </a:solidFill>
                <a:uFill>
                  <a:solidFill>
                    <a:srgbClr val="FFFFFF"/>
                  </a:solidFill>
                </a:uFill>
                <a:latin typeface="Century Gothic"/>
              </a:rPr>
              <a:t>Third Outline Level</a:t>
            </a:r>
          </a:p>
          <a:p>
            <a:pPr marL="1728000" lvl="3" indent="-216000">
              <a:buClr>
                <a:srgbClr val="000000"/>
              </a:buClr>
              <a:buSzPct val="75000"/>
              <a:buFont typeface="Symbol" charset="2"/>
              <a:buChar char=""/>
            </a:pPr>
            <a:r>
              <a:rPr lang="en-US" sz="1440" b="0" strike="noStrike" spc="-1">
                <a:solidFill>
                  <a:srgbClr val="595959"/>
                </a:solidFill>
                <a:uFill>
                  <a:solidFill>
                    <a:srgbClr val="FFFFFF"/>
                  </a:solidFill>
                </a:uFill>
                <a:latin typeface="Century Gothic"/>
              </a:rPr>
              <a:t>Fourth Outline Level</a:t>
            </a:r>
          </a:p>
          <a:p>
            <a:pPr marL="2160000" lvl="4" indent="-216000">
              <a:buClr>
                <a:srgbClr val="000000"/>
              </a:buClr>
              <a:buSzPct val="45000"/>
              <a:buFont typeface="Wingdings" charset="2"/>
              <a:buChar char=""/>
            </a:pPr>
            <a:r>
              <a:rPr lang="en-US" sz="2000" b="0" strike="noStrike" spc="-1">
                <a:solidFill>
                  <a:srgbClr val="595959"/>
                </a:solidFill>
                <a:uFill>
                  <a:solidFill>
                    <a:srgbClr val="FFFFFF"/>
                  </a:solidFill>
                </a:uFill>
                <a:latin typeface="Century Gothic"/>
              </a:rPr>
              <a:t>Fifth Outline Level</a:t>
            </a:r>
          </a:p>
          <a:p>
            <a:pPr marL="2592000" lvl="5" indent="-216000">
              <a:buClr>
                <a:srgbClr val="000000"/>
              </a:buClr>
              <a:buSzPct val="45000"/>
              <a:buFont typeface="Wingdings" charset="2"/>
              <a:buChar char=""/>
            </a:pPr>
            <a:r>
              <a:rPr lang="en-US" sz="2000" b="0" strike="noStrike" spc="-1">
                <a:solidFill>
                  <a:srgbClr val="595959"/>
                </a:solidFill>
                <a:uFill>
                  <a:solidFill>
                    <a:srgbClr val="FFFFFF"/>
                  </a:solidFill>
                </a:uFill>
                <a:latin typeface="Century Gothic"/>
              </a:rPr>
              <a:t>Sixth Outline Level</a:t>
            </a:r>
          </a:p>
          <a:p>
            <a:pPr marL="3024000" lvl="6" indent="-216000">
              <a:buClr>
                <a:srgbClr val="000000"/>
              </a:buClr>
              <a:buSzPct val="45000"/>
              <a:buFont typeface="Wingdings" charset="2"/>
              <a:buChar char=""/>
            </a:pPr>
            <a:r>
              <a:rPr lang="en-US" sz="2000" b="0" strike="noStrike" spc="-1">
                <a:solidFill>
                  <a:srgbClr val="595959"/>
                </a:solidFill>
                <a:uFill>
                  <a:solidFill>
                    <a:srgbClr val="FFFFFF"/>
                  </a:solidFill>
                </a:uFill>
                <a:latin typeface="Century Gothic"/>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 name="PlaceHolder 1"/>
          <p:cNvSpPr>
            <a:spLocks noGrp="1"/>
          </p:cNvSpPr>
          <p:nvPr>
            <p:ph type="title"/>
          </p:nvPr>
        </p:nvSpPr>
        <p:spPr>
          <a:xfrm>
            <a:off x="828720" y="694440"/>
            <a:ext cx="9595080" cy="659160"/>
          </a:xfrm>
          <a:prstGeom prst="rect">
            <a:avLst/>
          </a:prstGeom>
        </p:spPr>
        <p:txBody>
          <a:bodyPr lIns="90000" tIns="45000" rIns="90000" bIns="45000"/>
          <a:lstStyle/>
          <a:p>
            <a:pPr>
              <a:lnSpc>
                <a:spcPct val="100000"/>
              </a:lnSpc>
            </a:pPr>
            <a:r>
              <a:rPr lang="en-US" sz="3359" b="0" strike="noStrike" cap="all" spc="-1">
                <a:solidFill>
                  <a:srgbClr val="B01C32"/>
                </a:solidFill>
                <a:uFill>
                  <a:solidFill>
                    <a:srgbClr val="FFFFFF"/>
                  </a:solidFill>
                </a:uFill>
                <a:latin typeface="Century Gothic"/>
              </a:rPr>
              <a:t>Click to edit Master title style</a:t>
            </a:r>
            <a:endParaRPr lang="en-US" sz="2880" b="0" strike="noStrike" spc="-1">
              <a:solidFill>
                <a:srgbClr val="000000"/>
              </a:solidFill>
              <a:uFill>
                <a:solidFill>
                  <a:srgbClr val="FFFFFF"/>
                </a:solidFill>
              </a:uFill>
              <a:latin typeface="Calibri"/>
            </a:endParaRPr>
          </a:p>
        </p:txBody>
      </p:sp>
      <p:sp>
        <p:nvSpPr>
          <p:cNvPr id="84" name="CustomShape 2"/>
          <p:cNvSpPr/>
          <p:nvPr/>
        </p:nvSpPr>
        <p:spPr>
          <a:xfrm>
            <a:off x="0" y="0"/>
            <a:ext cx="95040" cy="8302320"/>
          </a:xfrm>
          <a:prstGeom prst="rect">
            <a:avLst/>
          </a:prstGeom>
          <a:solidFill>
            <a:srgbClr val="AF282C">
              <a:alpha val="80000"/>
            </a:srgbClr>
          </a:solidFill>
          <a:ln w="9360">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85" name="PlaceHolder 3"/>
          <p:cNvSpPr>
            <a:spLocks noGrp="1"/>
          </p:cNvSpPr>
          <p:nvPr>
            <p:ph type="body"/>
          </p:nvPr>
        </p:nvSpPr>
        <p:spPr>
          <a:xfrm>
            <a:off x="828720" y="2115000"/>
            <a:ext cx="9595080" cy="5350320"/>
          </a:xfrm>
          <a:prstGeom prst="rect">
            <a:avLst/>
          </a:prstGeom>
        </p:spPr>
        <p:txBody>
          <a:bodyPr lIns="90000" tIns="45000" rIns="90000" bIns="45000"/>
          <a:lstStyle/>
          <a:p>
            <a:pPr marL="432000" indent="-324000">
              <a:buClr>
                <a:srgbClr val="000000"/>
              </a:buClr>
              <a:buSzPct val="45000"/>
              <a:buFont typeface="Wingdings" charset="2"/>
              <a:buChar char=""/>
            </a:pPr>
            <a:r>
              <a:rPr lang="en-US" sz="3359" b="0" strike="noStrike" spc="-1">
                <a:solidFill>
                  <a:srgbClr val="595959"/>
                </a:solidFill>
                <a:uFill>
                  <a:solidFill>
                    <a:srgbClr val="FFFFFF"/>
                  </a:solidFill>
                </a:uFill>
                <a:latin typeface="Century Gothic"/>
              </a:rPr>
              <a:t>Click to edit the outline text format</a:t>
            </a:r>
          </a:p>
          <a:p>
            <a:pPr marL="864000" lvl="1" indent="-324000">
              <a:buClr>
                <a:srgbClr val="000000"/>
              </a:buClr>
              <a:buSzPct val="75000"/>
              <a:buFont typeface="Symbol" charset="2"/>
              <a:buChar char=""/>
            </a:pPr>
            <a:r>
              <a:rPr lang="en-US" sz="3359" b="0" strike="noStrike" spc="-1">
                <a:solidFill>
                  <a:srgbClr val="595959"/>
                </a:solidFill>
                <a:uFill>
                  <a:solidFill>
                    <a:srgbClr val="FFFFFF"/>
                  </a:solidFill>
                </a:uFill>
                <a:latin typeface="Century Gothic"/>
              </a:rPr>
              <a:t>Second Outline Level</a:t>
            </a:r>
            <a:endParaRPr lang="en-US" sz="2400" b="0" strike="noStrike" spc="-1">
              <a:solidFill>
                <a:srgbClr val="595959"/>
              </a:solidFill>
              <a:uFill>
                <a:solidFill>
                  <a:srgbClr val="FFFFFF"/>
                </a:solidFill>
              </a:uFill>
              <a:latin typeface="Century Gothic"/>
            </a:endParaRPr>
          </a:p>
          <a:p>
            <a:pPr marL="1296000" lvl="2" indent="-288000">
              <a:buClr>
                <a:srgbClr val="000000"/>
              </a:buClr>
              <a:buSzPct val="45000"/>
              <a:buFont typeface="Wingdings" charset="2"/>
              <a:buChar char=""/>
            </a:pPr>
            <a:r>
              <a:rPr lang="en-US" sz="3359" b="0" strike="noStrike" spc="-1">
                <a:solidFill>
                  <a:srgbClr val="595959"/>
                </a:solidFill>
                <a:uFill>
                  <a:solidFill>
                    <a:srgbClr val="FFFFFF"/>
                  </a:solidFill>
                </a:uFill>
                <a:latin typeface="Century Gothic"/>
              </a:rPr>
              <a:t>Third Outline Level</a:t>
            </a:r>
            <a:endParaRPr lang="en-US" sz="1920" b="0" strike="noStrike" spc="-1">
              <a:solidFill>
                <a:srgbClr val="595959"/>
              </a:solidFill>
              <a:uFill>
                <a:solidFill>
                  <a:srgbClr val="FFFFFF"/>
                </a:solidFill>
              </a:uFill>
              <a:latin typeface="Century Gothic"/>
            </a:endParaRPr>
          </a:p>
          <a:p>
            <a:pPr marL="1728000" lvl="3" indent="-216000">
              <a:buClr>
                <a:srgbClr val="000000"/>
              </a:buClr>
              <a:buSzPct val="75000"/>
              <a:buFont typeface="Symbol" charset="2"/>
              <a:buChar char=""/>
            </a:pPr>
            <a:r>
              <a:rPr lang="en-US" sz="3359" b="0" strike="noStrike" spc="-1">
                <a:solidFill>
                  <a:srgbClr val="595959"/>
                </a:solidFill>
                <a:uFill>
                  <a:solidFill>
                    <a:srgbClr val="FFFFFF"/>
                  </a:solidFill>
                </a:uFill>
                <a:latin typeface="Century Gothic"/>
              </a:rPr>
              <a:t>Fourth Outline Level</a:t>
            </a:r>
            <a:endParaRPr lang="en-US" sz="1440" b="0" strike="noStrike" spc="-1">
              <a:solidFill>
                <a:srgbClr val="595959"/>
              </a:solidFill>
              <a:uFill>
                <a:solidFill>
                  <a:srgbClr val="FFFFFF"/>
                </a:solidFill>
              </a:uFill>
              <a:latin typeface="Century Gothic"/>
            </a:endParaRPr>
          </a:p>
          <a:p>
            <a:pPr marL="2160000" lvl="4" indent="-216000">
              <a:buClr>
                <a:srgbClr val="000000"/>
              </a:buClr>
              <a:buSzPct val="45000"/>
              <a:buFont typeface="Wingdings" charset="2"/>
              <a:buChar char=""/>
            </a:pPr>
            <a:r>
              <a:rPr lang="en-US" sz="3359" b="0" strike="noStrike" spc="-1">
                <a:solidFill>
                  <a:srgbClr val="595959"/>
                </a:solidFill>
                <a:uFill>
                  <a:solidFill>
                    <a:srgbClr val="FFFFFF"/>
                  </a:solidFill>
                </a:uFill>
                <a:latin typeface="Century Gothic"/>
              </a:rPr>
              <a:t>Fifth Outline Level</a:t>
            </a:r>
            <a:endParaRPr lang="en-US" sz="2000" b="0" strike="noStrike" spc="-1">
              <a:solidFill>
                <a:srgbClr val="595959"/>
              </a:solidFill>
              <a:uFill>
                <a:solidFill>
                  <a:srgbClr val="FFFFFF"/>
                </a:solidFill>
              </a:uFill>
              <a:latin typeface="Century Gothic"/>
            </a:endParaRPr>
          </a:p>
          <a:p>
            <a:pPr marL="2592000" lvl="5" indent="-216000">
              <a:buClr>
                <a:srgbClr val="000000"/>
              </a:buClr>
              <a:buSzPct val="45000"/>
              <a:buFont typeface="Wingdings" charset="2"/>
              <a:buChar char=""/>
            </a:pPr>
            <a:r>
              <a:rPr lang="en-US" sz="3359" b="0" strike="noStrike" spc="-1">
                <a:solidFill>
                  <a:srgbClr val="595959"/>
                </a:solidFill>
                <a:uFill>
                  <a:solidFill>
                    <a:srgbClr val="FFFFFF"/>
                  </a:solidFill>
                </a:uFill>
                <a:latin typeface="Century Gothic"/>
              </a:rPr>
              <a:t>Sixth Outline Level</a:t>
            </a:r>
            <a:endParaRPr lang="en-US" sz="2000" b="0" strike="noStrike" spc="-1">
              <a:solidFill>
                <a:srgbClr val="595959"/>
              </a:solidFill>
              <a:uFill>
                <a:solidFill>
                  <a:srgbClr val="FFFFFF"/>
                </a:solidFill>
              </a:uFill>
              <a:latin typeface="Century Gothic"/>
            </a:endParaRPr>
          </a:p>
          <a:p>
            <a:pPr marL="3024000" lvl="6" indent="-216000">
              <a:buClr>
                <a:srgbClr val="000000"/>
              </a:buClr>
              <a:buSzPct val="45000"/>
              <a:buFont typeface="Wingdings" charset="2"/>
              <a:buChar char=""/>
            </a:pPr>
            <a:r>
              <a:rPr lang="en-US" sz="3359" b="0" strike="noStrike" spc="-1">
                <a:solidFill>
                  <a:srgbClr val="595959"/>
                </a:solidFill>
                <a:uFill>
                  <a:solidFill>
                    <a:srgbClr val="FFFFFF"/>
                  </a:solidFill>
                </a:uFill>
                <a:latin typeface="Century Gothic"/>
              </a:rPr>
              <a:t>Seventh Outline LevelClick to edit Master text styles</a:t>
            </a:r>
            <a:endParaRPr lang="en-US" sz="2000" b="0" strike="noStrike" spc="-1">
              <a:solidFill>
                <a:srgbClr val="595959"/>
              </a:solidFill>
              <a:uFill>
                <a:solidFill>
                  <a:srgbClr val="FFFFFF"/>
                </a:solidFill>
              </a:uFill>
              <a:latin typeface="Century Gothic"/>
            </a:endParaRPr>
          </a:p>
          <a:p>
            <a:pPr marL="3456000" lvl="7" indent="-216000">
              <a:buClr>
                <a:srgbClr val="000000"/>
              </a:buClr>
              <a:buSzPct val="45000"/>
              <a:buFont typeface="Wingdings" charset="2"/>
              <a:buChar char=""/>
            </a:pPr>
            <a:r>
              <a:rPr lang="en-US" sz="2880" b="0" strike="noStrike" spc="-1">
                <a:solidFill>
                  <a:srgbClr val="595959"/>
                </a:solidFill>
                <a:uFill>
                  <a:solidFill>
                    <a:srgbClr val="FFFFFF"/>
                  </a:solidFill>
                </a:uFill>
                <a:latin typeface="Century Gothic"/>
              </a:rPr>
              <a:t>Second level</a:t>
            </a:r>
            <a:endParaRPr lang="en-US" sz="2000" b="0" strike="noStrike" spc="-1">
              <a:solidFill>
                <a:srgbClr val="595959"/>
              </a:solidFill>
              <a:uFill>
                <a:solidFill>
                  <a:srgbClr val="FFFFFF"/>
                </a:solidFill>
              </a:uFill>
              <a:latin typeface="Century Gothic"/>
            </a:endParaRPr>
          </a:p>
          <a:p>
            <a:pPr marL="3888000" lvl="8" indent="-216000">
              <a:buClr>
                <a:srgbClr val="000000"/>
              </a:buClr>
              <a:buSzPct val="45000"/>
              <a:buFont typeface="Wingdings" charset="2"/>
              <a:buChar char=""/>
            </a:pPr>
            <a:r>
              <a:rPr lang="en-US" sz="2400" b="0" strike="noStrike" spc="-1">
                <a:solidFill>
                  <a:srgbClr val="595959"/>
                </a:solidFill>
                <a:uFill>
                  <a:solidFill>
                    <a:srgbClr val="FFFFFF"/>
                  </a:solidFill>
                </a:uFill>
                <a:latin typeface="Century Gothic"/>
                <a:ea typeface="Century Gothic"/>
              </a:rPr>
              <a:t>Third level</a:t>
            </a:r>
            <a:endParaRPr lang="en-US" sz="2000" b="0" strike="noStrike" spc="-1">
              <a:solidFill>
                <a:srgbClr val="595959"/>
              </a:solidFill>
              <a:uFill>
                <a:solidFill>
                  <a:srgbClr val="FFFFFF"/>
                </a:solidFill>
              </a:uFill>
              <a:latin typeface="Century Gothic"/>
            </a:endParaRPr>
          </a:p>
          <a:p>
            <a:pPr marL="4320000" lvl="0" indent="-216000">
              <a:lnSpc>
                <a:spcPct val="100000"/>
              </a:lnSpc>
              <a:buClr>
                <a:srgbClr val="000000"/>
              </a:buClr>
              <a:buSzPct val="45000"/>
              <a:buFont typeface="Wingdings" charset="2"/>
              <a:buChar char=""/>
            </a:pPr>
            <a:r>
              <a:rPr lang="en-US" sz="2160" b="0" strike="noStrike" spc="-1">
                <a:solidFill>
                  <a:srgbClr val="595959"/>
                </a:solidFill>
                <a:uFill>
                  <a:solidFill>
                    <a:srgbClr val="FFFFFF"/>
                  </a:solidFill>
                </a:uFill>
                <a:latin typeface="Century Gothic"/>
                <a:ea typeface="Century Gothic"/>
              </a:rPr>
              <a:t>Fourth level</a:t>
            </a:r>
            <a:endParaRPr lang="en-US" sz="3359" b="0" strike="noStrike" spc="-1">
              <a:solidFill>
                <a:srgbClr val="595959"/>
              </a:solidFill>
              <a:uFill>
                <a:solidFill>
                  <a:srgbClr val="FFFFFF"/>
                </a:solidFill>
              </a:uFill>
              <a:latin typeface="Century Gothic"/>
            </a:endParaRPr>
          </a:p>
          <a:p>
            <a:pPr marL="4320000" lvl="0" indent="-216000">
              <a:lnSpc>
                <a:spcPct val="100000"/>
              </a:lnSpc>
              <a:buClr>
                <a:srgbClr val="000000"/>
              </a:buClr>
              <a:buSzPct val="45000"/>
              <a:buFont typeface="Wingdings" charset="2"/>
              <a:buChar char=""/>
            </a:pPr>
            <a:r>
              <a:rPr lang="en-US" sz="2160" b="0" strike="noStrike" spc="-1">
                <a:solidFill>
                  <a:srgbClr val="595959"/>
                </a:solidFill>
                <a:uFill>
                  <a:solidFill>
                    <a:srgbClr val="FFFFFF"/>
                  </a:solidFill>
                </a:uFill>
                <a:latin typeface="Century Gothic"/>
                <a:ea typeface="Century Gothic"/>
              </a:rPr>
              <a:t>Fifth level</a:t>
            </a:r>
            <a:endParaRPr lang="en-US" sz="3359" b="0" strike="noStrike" spc="-1">
              <a:solidFill>
                <a:srgbClr val="595959"/>
              </a:solidFill>
              <a:uFill>
                <a:solidFill>
                  <a:srgbClr val="FFFFFF"/>
                </a:solidFill>
              </a:uFill>
              <a:latin typeface="Century Gothic"/>
            </a:endParaRPr>
          </a:p>
        </p:txBody>
      </p:sp>
      <p:sp>
        <p:nvSpPr>
          <p:cNvPr id="86" name="PlaceHolder 4"/>
          <p:cNvSpPr>
            <a:spLocks noGrp="1"/>
          </p:cNvSpPr>
          <p:nvPr>
            <p:ph type="body"/>
          </p:nvPr>
        </p:nvSpPr>
        <p:spPr>
          <a:xfrm>
            <a:off x="1944720" y="7867080"/>
            <a:ext cx="893160" cy="304560"/>
          </a:xfrm>
          <a:prstGeom prst="rect">
            <a:avLst/>
          </a:prstGeom>
        </p:spPr>
        <p:txBody>
          <a:bodyPr lIns="90000" tIns="45000" rIns="90000" bIns="45000"/>
          <a:lstStyle/>
          <a:p>
            <a:pPr marL="432000" indent="-324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Click to edit the outline text format</a:t>
            </a:r>
            <a:endParaRPr lang="en-US" sz="3359" b="0" strike="noStrike" spc="-1">
              <a:solidFill>
                <a:srgbClr val="595959"/>
              </a:solidFill>
              <a:uFill>
                <a:solidFill>
                  <a:srgbClr val="FFFFFF"/>
                </a:solidFill>
              </a:uFill>
              <a:latin typeface="Century Gothic"/>
            </a:endParaRPr>
          </a:p>
          <a:p>
            <a:pPr marL="864000" lvl="1" indent="-324000">
              <a:buClr>
                <a:srgbClr val="000000"/>
              </a:buClr>
              <a:buSzPct val="75000"/>
              <a:buFont typeface="Symbol" charset="2"/>
              <a:buChar char=""/>
            </a:pPr>
            <a:r>
              <a:rPr lang="en-US" sz="900" b="1" strike="noStrike" spc="148">
                <a:solidFill>
                  <a:srgbClr val="A21727"/>
                </a:solidFill>
                <a:uFill>
                  <a:solidFill>
                    <a:srgbClr val="FFFFFF"/>
                  </a:solidFill>
                </a:uFill>
                <a:latin typeface="Century Gothic"/>
              </a:rPr>
              <a:t>Second Outline Level</a:t>
            </a:r>
            <a:endParaRPr lang="en-US" sz="2400" b="0" strike="noStrike" spc="-1">
              <a:solidFill>
                <a:srgbClr val="595959"/>
              </a:solidFill>
              <a:uFill>
                <a:solidFill>
                  <a:srgbClr val="FFFFFF"/>
                </a:solidFill>
              </a:uFill>
              <a:latin typeface="Century Gothic"/>
            </a:endParaRPr>
          </a:p>
          <a:p>
            <a:pPr marL="1296000" lvl="2" indent="-288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Third Outline Level</a:t>
            </a:r>
            <a:endParaRPr lang="en-US" sz="1920" b="0" strike="noStrike" spc="-1">
              <a:solidFill>
                <a:srgbClr val="595959"/>
              </a:solidFill>
              <a:uFill>
                <a:solidFill>
                  <a:srgbClr val="FFFFFF"/>
                </a:solidFill>
              </a:uFill>
              <a:latin typeface="Century Gothic"/>
            </a:endParaRPr>
          </a:p>
          <a:p>
            <a:pPr marL="1728000" lvl="3" indent="-216000">
              <a:buClr>
                <a:srgbClr val="000000"/>
              </a:buClr>
              <a:buSzPct val="75000"/>
              <a:buFont typeface="Symbol" charset="2"/>
              <a:buChar char=""/>
            </a:pPr>
            <a:r>
              <a:rPr lang="en-US" sz="900" b="1" strike="noStrike" spc="148">
                <a:solidFill>
                  <a:srgbClr val="A21727"/>
                </a:solidFill>
                <a:uFill>
                  <a:solidFill>
                    <a:srgbClr val="FFFFFF"/>
                  </a:solidFill>
                </a:uFill>
                <a:latin typeface="Century Gothic"/>
              </a:rPr>
              <a:t>Fourth Outline Level</a:t>
            </a:r>
            <a:endParaRPr lang="en-US" sz="1440" b="0" strike="noStrike" spc="-1">
              <a:solidFill>
                <a:srgbClr val="595959"/>
              </a:solidFill>
              <a:uFill>
                <a:solidFill>
                  <a:srgbClr val="FFFFFF"/>
                </a:solidFill>
              </a:uFill>
              <a:latin typeface="Century Gothic"/>
            </a:endParaRPr>
          </a:p>
          <a:p>
            <a:pPr marL="2160000" lvl="4" indent="-216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Fifth Outline Level</a:t>
            </a:r>
            <a:endParaRPr lang="en-US" sz="2000" b="0" strike="noStrike" spc="-1">
              <a:solidFill>
                <a:srgbClr val="595959"/>
              </a:solidFill>
              <a:uFill>
                <a:solidFill>
                  <a:srgbClr val="FFFFFF"/>
                </a:solidFill>
              </a:uFill>
              <a:latin typeface="Century Gothic"/>
            </a:endParaRPr>
          </a:p>
          <a:p>
            <a:pPr marL="2592000" lvl="5" indent="-216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Sixth Outline Level</a:t>
            </a:r>
            <a:endParaRPr lang="en-US" sz="2000" b="0" strike="noStrike" spc="-1">
              <a:solidFill>
                <a:srgbClr val="595959"/>
              </a:solidFill>
              <a:uFill>
                <a:solidFill>
                  <a:srgbClr val="FFFFFF"/>
                </a:solidFill>
              </a:uFill>
              <a:latin typeface="Century Gothic"/>
            </a:endParaRPr>
          </a:p>
          <a:p>
            <a:pPr>
              <a:lnSpc>
                <a:spcPct val="100000"/>
              </a:lnSpc>
            </a:pPr>
            <a:r>
              <a:rPr lang="en-US" sz="900" b="1" strike="noStrike" spc="148">
                <a:solidFill>
                  <a:srgbClr val="A21727"/>
                </a:solidFill>
                <a:uFill>
                  <a:solidFill>
                    <a:srgbClr val="FFFFFF"/>
                  </a:solidFill>
                </a:uFill>
                <a:latin typeface="Century Gothic"/>
              </a:rPr>
              <a:t>Seventh Outline Level@HANDLE</a:t>
            </a:r>
            <a:endParaRPr lang="en-US" sz="3359" b="0" strike="noStrike" spc="-1">
              <a:solidFill>
                <a:srgbClr val="595959"/>
              </a:solidFill>
              <a:uFill>
                <a:solidFill>
                  <a:srgbClr val="FFFFFF"/>
                </a:solidFill>
              </a:uFill>
              <a:latin typeface="Century Gothic"/>
            </a:endParaRPr>
          </a:p>
        </p:txBody>
      </p:sp>
      <p:sp>
        <p:nvSpPr>
          <p:cNvPr id="87" name="PlaceHolder 5"/>
          <p:cNvSpPr>
            <a:spLocks noGrp="1"/>
          </p:cNvSpPr>
          <p:nvPr>
            <p:ph type="body"/>
          </p:nvPr>
        </p:nvSpPr>
        <p:spPr>
          <a:xfrm>
            <a:off x="3107880" y="7867080"/>
            <a:ext cx="893160" cy="304560"/>
          </a:xfrm>
          <a:prstGeom prst="rect">
            <a:avLst/>
          </a:prstGeom>
        </p:spPr>
        <p:txBody>
          <a:bodyPr lIns="90000" tIns="45000" rIns="90000" bIns="45000"/>
          <a:lstStyle/>
          <a:p>
            <a:pPr marL="432000" indent="-324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Click to edit the outline text format</a:t>
            </a:r>
            <a:endParaRPr lang="en-US" sz="3359" b="0" strike="noStrike" spc="-1">
              <a:solidFill>
                <a:srgbClr val="595959"/>
              </a:solidFill>
              <a:uFill>
                <a:solidFill>
                  <a:srgbClr val="FFFFFF"/>
                </a:solidFill>
              </a:uFill>
              <a:latin typeface="Century Gothic"/>
            </a:endParaRPr>
          </a:p>
          <a:p>
            <a:pPr marL="864000" lvl="1" indent="-324000">
              <a:buClr>
                <a:srgbClr val="000000"/>
              </a:buClr>
              <a:buSzPct val="75000"/>
              <a:buFont typeface="Symbol" charset="2"/>
              <a:buChar char=""/>
            </a:pPr>
            <a:r>
              <a:rPr lang="en-US" sz="900" b="1" strike="noStrike" spc="148">
                <a:solidFill>
                  <a:srgbClr val="A21727"/>
                </a:solidFill>
                <a:uFill>
                  <a:solidFill>
                    <a:srgbClr val="FFFFFF"/>
                  </a:solidFill>
                </a:uFill>
                <a:latin typeface="Century Gothic"/>
              </a:rPr>
              <a:t>Second Outline Level</a:t>
            </a:r>
            <a:endParaRPr lang="en-US" sz="2400" b="0" strike="noStrike" spc="-1">
              <a:solidFill>
                <a:srgbClr val="595959"/>
              </a:solidFill>
              <a:uFill>
                <a:solidFill>
                  <a:srgbClr val="FFFFFF"/>
                </a:solidFill>
              </a:uFill>
              <a:latin typeface="Century Gothic"/>
            </a:endParaRPr>
          </a:p>
          <a:p>
            <a:pPr marL="1296000" lvl="2" indent="-288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Third Outline Level</a:t>
            </a:r>
            <a:endParaRPr lang="en-US" sz="1920" b="0" strike="noStrike" spc="-1">
              <a:solidFill>
                <a:srgbClr val="595959"/>
              </a:solidFill>
              <a:uFill>
                <a:solidFill>
                  <a:srgbClr val="FFFFFF"/>
                </a:solidFill>
              </a:uFill>
              <a:latin typeface="Century Gothic"/>
            </a:endParaRPr>
          </a:p>
          <a:p>
            <a:pPr marL="1728000" lvl="3" indent="-216000">
              <a:buClr>
                <a:srgbClr val="000000"/>
              </a:buClr>
              <a:buSzPct val="75000"/>
              <a:buFont typeface="Symbol" charset="2"/>
              <a:buChar char=""/>
            </a:pPr>
            <a:r>
              <a:rPr lang="en-US" sz="900" b="1" strike="noStrike" spc="148">
                <a:solidFill>
                  <a:srgbClr val="A21727"/>
                </a:solidFill>
                <a:uFill>
                  <a:solidFill>
                    <a:srgbClr val="FFFFFF"/>
                  </a:solidFill>
                </a:uFill>
                <a:latin typeface="Century Gothic"/>
              </a:rPr>
              <a:t>Fourth Outline Level</a:t>
            </a:r>
            <a:endParaRPr lang="en-US" sz="1440" b="0" strike="noStrike" spc="-1">
              <a:solidFill>
                <a:srgbClr val="595959"/>
              </a:solidFill>
              <a:uFill>
                <a:solidFill>
                  <a:srgbClr val="FFFFFF"/>
                </a:solidFill>
              </a:uFill>
              <a:latin typeface="Century Gothic"/>
            </a:endParaRPr>
          </a:p>
          <a:p>
            <a:pPr marL="2160000" lvl="4" indent="-216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Fifth Outline Level</a:t>
            </a:r>
            <a:endParaRPr lang="en-US" sz="2000" b="0" strike="noStrike" spc="-1">
              <a:solidFill>
                <a:srgbClr val="595959"/>
              </a:solidFill>
              <a:uFill>
                <a:solidFill>
                  <a:srgbClr val="FFFFFF"/>
                </a:solidFill>
              </a:uFill>
              <a:latin typeface="Century Gothic"/>
            </a:endParaRPr>
          </a:p>
          <a:p>
            <a:pPr marL="2592000" lvl="5" indent="-216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Sixth Outline Level</a:t>
            </a:r>
            <a:endParaRPr lang="en-US" sz="2000" b="0" strike="noStrike" spc="-1">
              <a:solidFill>
                <a:srgbClr val="595959"/>
              </a:solidFill>
              <a:uFill>
                <a:solidFill>
                  <a:srgbClr val="FFFFFF"/>
                </a:solidFill>
              </a:uFill>
              <a:latin typeface="Century Gothic"/>
            </a:endParaRPr>
          </a:p>
          <a:p>
            <a:pPr>
              <a:lnSpc>
                <a:spcPct val="100000"/>
              </a:lnSpc>
            </a:pPr>
            <a:r>
              <a:rPr lang="en-US" sz="900" b="1" strike="noStrike" spc="148">
                <a:solidFill>
                  <a:srgbClr val="A21727"/>
                </a:solidFill>
                <a:uFill>
                  <a:solidFill>
                    <a:srgbClr val="FFFFFF"/>
                  </a:solidFill>
                </a:uFill>
                <a:latin typeface="Century Gothic"/>
              </a:rPr>
              <a:t>Seventh Outline LevelHASHTAG</a:t>
            </a:r>
            <a:endParaRPr lang="en-US" sz="3359" b="0" strike="noStrike" spc="-1">
              <a:solidFill>
                <a:srgbClr val="595959"/>
              </a:solidFill>
              <a:uFill>
                <a:solidFill>
                  <a:srgbClr val="FFFFFF"/>
                </a:solidFill>
              </a:uFill>
              <a:latin typeface="Century Gothic"/>
            </a:endParaRPr>
          </a:p>
        </p:txBody>
      </p:sp>
      <p:sp>
        <p:nvSpPr>
          <p:cNvPr id="88" name="PlaceHolder 6"/>
          <p:cNvSpPr>
            <a:spLocks noGrp="1"/>
          </p:cNvSpPr>
          <p:nvPr>
            <p:ph type="body"/>
          </p:nvPr>
        </p:nvSpPr>
        <p:spPr>
          <a:xfrm>
            <a:off x="4270680" y="7867080"/>
            <a:ext cx="893160" cy="304560"/>
          </a:xfrm>
          <a:prstGeom prst="rect">
            <a:avLst/>
          </a:prstGeom>
        </p:spPr>
        <p:txBody>
          <a:bodyPr lIns="90000" tIns="45000" rIns="90000" bIns="45000"/>
          <a:lstStyle/>
          <a:p>
            <a:pPr marL="432000" indent="-324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Click to edit the outline text format</a:t>
            </a:r>
            <a:endParaRPr lang="en-US" sz="3359" b="0" strike="noStrike" spc="-1">
              <a:solidFill>
                <a:srgbClr val="595959"/>
              </a:solidFill>
              <a:uFill>
                <a:solidFill>
                  <a:srgbClr val="FFFFFF"/>
                </a:solidFill>
              </a:uFill>
              <a:latin typeface="Century Gothic"/>
            </a:endParaRPr>
          </a:p>
          <a:p>
            <a:pPr marL="864000" lvl="1" indent="-324000">
              <a:buClr>
                <a:srgbClr val="000000"/>
              </a:buClr>
              <a:buSzPct val="75000"/>
              <a:buFont typeface="Symbol" charset="2"/>
              <a:buChar char=""/>
            </a:pPr>
            <a:r>
              <a:rPr lang="en-US" sz="900" b="1" strike="noStrike" spc="148">
                <a:solidFill>
                  <a:srgbClr val="A21727"/>
                </a:solidFill>
                <a:uFill>
                  <a:solidFill>
                    <a:srgbClr val="FFFFFF"/>
                  </a:solidFill>
                </a:uFill>
                <a:latin typeface="Century Gothic"/>
              </a:rPr>
              <a:t>Second Outline Level</a:t>
            </a:r>
            <a:endParaRPr lang="en-US" sz="2400" b="0" strike="noStrike" spc="-1">
              <a:solidFill>
                <a:srgbClr val="595959"/>
              </a:solidFill>
              <a:uFill>
                <a:solidFill>
                  <a:srgbClr val="FFFFFF"/>
                </a:solidFill>
              </a:uFill>
              <a:latin typeface="Century Gothic"/>
            </a:endParaRPr>
          </a:p>
          <a:p>
            <a:pPr marL="1296000" lvl="2" indent="-288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Third Outline Level</a:t>
            </a:r>
            <a:endParaRPr lang="en-US" sz="1920" b="0" strike="noStrike" spc="-1">
              <a:solidFill>
                <a:srgbClr val="595959"/>
              </a:solidFill>
              <a:uFill>
                <a:solidFill>
                  <a:srgbClr val="FFFFFF"/>
                </a:solidFill>
              </a:uFill>
              <a:latin typeface="Century Gothic"/>
            </a:endParaRPr>
          </a:p>
          <a:p>
            <a:pPr marL="1728000" lvl="3" indent="-216000">
              <a:buClr>
                <a:srgbClr val="000000"/>
              </a:buClr>
              <a:buSzPct val="75000"/>
              <a:buFont typeface="Symbol" charset="2"/>
              <a:buChar char=""/>
            </a:pPr>
            <a:r>
              <a:rPr lang="en-US" sz="900" b="1" strike="noStrike" spc="148">
                <a:solidFill>
                  <a:srgbClr val="A21727"/>
                </a:solidFill>
                <a:uFill>
                  <a:solidFill>
                    <a:srgbClr val="FFFFFF"/>
                  </a:solidFill>
                </a:uFill>
                <a:latin typeface="Century Gothic"/>
              </a:rPr>
              <a:t>Fourth Outline Level</a:t>
            </a:r>
            <a:endParaRPr lang="en-US" sz="1440" b="0" strike="noStrike" spc="-1">
              <a:solidFill>
                <a:srgbClr val="595959"/>
              </a:solidFill>
              <a:uFill>
                <a:solidFill>
                  <a:srgbClr val="FFFFFF"/>
                </a:solidFill>
              </a:uFill>
              <a:latin typeface="Century Gothic"/>
            </a:endParaRPr>
          </a:p>
          <a:p>
            <a:pPr marL="2160000" lvl="4" indent="-216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Fifth Outline Level</a:t>
            </a:r>
            <a:endParaRPr lang="en-US" sz="2000" b="0" strike="noStrike" spc="-1">
              <a:solidFill>
                <a:srgbClr val="595959"/>
              </a:solidFill>
              <a:uFill>
                <a:solidFill>
                  <a:srgbClr val="FFFFFF"/>
                </a:solidFill>
              </a:uFill>
              <a:latin typeface="Century Gothic"/>
            </a:endParaRPr>
          </a:p>
          <a:p>
            <a:pPr marL="2592000" lvl="5" indent="-216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Sixth Outline Level</a:t>
            </a:r>
            <a:endParaRPr lang="en-US" sz="2000" b="0" strike="noStrike" spc="-1">
              <a:solidFill>
                <a:srgbClr val="595959"/>
              </a:solidFill>
              <a:uFill>
                <a:solidFill>
                  <a:srgbClr val="FFFFFF"/>
                </a:solidFill>
              </a:uFill>
              <a:latin typeface="Century Gothic"/>
            </a:endParaRPr>
          </a:p>
          <a:p>
            <a:pPr>
              <a:lnSpc>
                <a:spcPct val="100000"/>
              </a:lnSpc>
            </a:pPr>
            <a:r>
              <a:rPr lang="en-US" sz="900" b="1" strike="noStrike" spc="148">
                <a:solidFill>
                  <a:srgbClr val="A21727"/>
                </a:solidFill>
                <a:uFill>
                  <a:solidFill>
                    <a:srgbClr val="FFFFFF"/>
                  </a:solidFill>
                </a:uFill>
                <a:latin typeface="Century Gothic"/>
              </a:rPr>
              <a:t>Seventh Outline LevelMISC</a:t>
            </a:r>
            <a:endParaRPr lang="en-US" sz="3359" b="0" strike="noStrike" spc="-1">
              <a:solidFill>
                <a:srgbClr val="595959"/>
              </a:solidFill>
              <a:uFill>
                <a:solidFill>
                  <a:srgbClr val="FFFFFF"/>
                </a:solidFill>
              </a:uFill>
              <a:latin typeface="Century Gothic"/>
            </a:endParaRPr>
          </a:p>
        </p:txBody>
      </p:sp>
      <p:sp>
        <p:nvSpPr>
          <p:cNvPr id="89" name="Line 7"/>
          <p:cNvSpPr/>
          <p:nvPr/>
        </p:nvSpPr>
        <p:spPr>
          <a:xfrm>
            <a:off x="1932120" y="7856280"/>
            <a:ext cx="9545400" cy="360"/>
          </a:xfrm>
          <a:prstGeom prst="line">
            <a:avLst/>
          </a:prstGeom>
          <a:ln w="12600">
            <a:solidFill>
              <a:srgbClr val="A21727"/>
            </a:solidFill>
            <a:round/>
          </a:ln>
        </p:spPr>
        <p:style>
          <a:lnRef idx="0">
            <a:scrgbClr r="0" g="0" b="0"/>
          </a:lnRef>
          <a:fillRef idx="0">
            <a:scrgbClr r="0" g="0" b="0"/>
          </a:fillRef>
          <a:effectRef idx="0">
            <a:scrgbClr r="0" g="0" b="0"/>
          </a:effectRef>
          <a:fontRef idx="minor"/>
        </p:style>
      </p:sp>
      <p:sp>
        <p:nvSpPr>
          <p:cNvPr id="90" name="PlaceHolder 8"/>
          <p:cNvSpPr>
            <a:spLocks noGrp="1"/>
          </p:cNvSpPr>
          <p:nvPr>
            <p:ph type="body"/>
          </p:nvPr>
        </p:nvSpPr>
        <p:spPr>
          <a:xfrm>
            <a:off x="5164200" y="7486560"/>
            <a:ext cx="5808240" cy="369360"/>
          </a:xfrm>
          <a:prstGeom prst="rect">
            <a:avLst/>
          </a:prstGeom>
        </p:spPr>
        <p:txBody>
          <a:bodyPr lIns="90000" tIns="45000" rIns="90000" bIns="45000"/>
          <a:lstStyle/>
          <a:p>
            <a:pPr marL="432000" indent="-324000">
              <a:buClr>
                <a:srgbClr val="000000"/>
              </a:buClr>
              <a:buSzPct val="45000"/>
              <a:buFont typeface="Wingdings" charset="2"/>
              <a:buChar char=""/>
            </a:pPr>
            <a:r>
              <a:rPr lang="en-US" sz="900" b="0" strike="noStrike" spc="-1">
                <a:solidFill>
                  <a:srgbClr val="A31527"/>
                </a:solidFill>
                <a:uFill>
                  <a:solidFill>
                    <a:srgbClr val="FFFFFF"/>
                  </a:solidFill>
                </a:uFill>
                <a:latin typeface="Century Gothic"/>
              </a:rPr>
              <a:t>Click to edit the outline text format</a:t>
            </a:r>
            <a:endParaRPr lang="en-US" sz="3359" b="0" strike="noStrike" spc="-1">
              <a:solidFill>
                <a:srgbClr val="595959"/>
              </a:solidFill>
              <a:uFill>
                <a:solidFill>
                  <a:srgbClr val="FFFFFF"/>
                </a:solidFill>
              </a:uFill>
              <a:latin typeface="Century Gothic"/>
            </a:endParaRPr>
          </a:p>
          <a:p>
            <a:pPr marL="864000" lvl="1" indent="-324000">
              <a:buClr>
                <a:srgbClr val="000000"/>
              </a:buClr>
              <a:buSzPct val="75000"/>
              <a:buFont typeface="Symbol" charset="2"/>
              <a:buChar char=""/>
            </a:pPr>
            <a:r>
              <a:rPr lang="en-US" sz="900" b="0" strike="noStrike" spc="-1">
                <a:solidFill>
                  <a:srgbClr val="A31527"/>
                </a:solidFill>
                <a:uFill>
                  <a:solidFill>
                    <a:srgbClr val="FFFFFF"/>
                  </a:solidFill>
                </a:uFill>
                <a:latin typeface="Century Gothic"/>
              </a:rPr>
              <a:t>Second Outline Level</a:t>
            </a:r>
            <a:endParaRPr lang="en-US" sz="2400" b="0" strike="noStrike" spc="-1">
              <a:solidFill>
                <a:srgbClr val="595959"/>
              </a:solidFill>
              <a:uFill>
                <a:solidFill>
                  <a:srgbClr val="FFFFFF"/>
                </a:solidFill>
              </a:uFill>
              <a:latin typeface="Century Gothic"/>
            </a:endParaRPr>
          </a:p>
          <a:p>
            <a:pPr marL="1296000" lvl="2" indent="-288000">
              <a:buClr>
                <a:srgbClr val="000000"/>
              </a:buClr>
              <a:buSzPct val="45000"/>
              <a:buFont typeface="Wingdings" charset="2"/>
              <a:buChar char=""/>
            </a:pPr>
            <a:r>
              <a:rPr lang="en-US" sz="900" b="0" strike="noStrike" spc="-1">
                <a:solidFill>
                  <a:srgbClr val="A31527"/>
                </a:solidFill>
                <a:uFill>
                  <a:solidFill>
                    <a:srgbClr val="FFFFFF"/>
                  </a:solidFill>
                </a:uFill>
                <a:latin typeface="Century Gothic"/>
              </a:rPr>
              <a:t>Third Outline Level</a:t>
            </a:r>
            <a:endParaRPr lang="en-US" sz="1920" b="0" strike="noStrike" spc="-1">
              <a:solidFill>
                <a:srgbClr val="595959"/>
              </a:solidFill>
              <a:uFill>
                <a:solidFill>
                  <a:srgbClr val="FFFFFF"/>
                </a:solidFill>
              </a:uFill>
              <a:latin typeface="Century Gothic"/>
            </a:endParaRPr>
          </a:p>
          <a:p>
            <a:pPr marL="1728000" lvl="3" indent="-216000">
              <a:buClr>
                <a:srgbClr val="000000"/>
              </a:buClr>
              <a:buSzPct val="75000"/>
              <a:buFont typeface="Symbol" charset="2"/>
              <a:buChar char=""/>
            </a:pPr>
            <a:r>
              <a:rPr lang="en-US" sz="900" b="0" strike="noStrike" spc="-1">
                <a:solidFill>
                  <a:srgbClr val="A31527"/>
                </a:solidFill>
                <a:uFill>
                  <a:solidFill>
                    <a:srgbClr val="FFFFFF"/>
                  </a:solidFill>
                </a:uFill>
                <a:latin typeface="Century Gothic"/>
              </a:rPr>
              <a:t>Fourth Outline Level</a:t>
            </a:r>
            <a:endParaRPr lang="en-US" sz="1440" b="0" strike="noStrike" spc="-1">
              <a:solidFill>
                <a:srgbClr val="595959"/>
              </a:solidFill>
              <a:uFill>
                <a:solidFill>
                  <a:srgbClr val="FFFFFF"/>
                </a:solidFill>
              </a:uFill>
              <a:latin typeface="Century Gothic"/>
            </a:endParaRPr>
          </a:p>
          <a:p>
            <a:pPr marL="2160000" lvl="4" indent="-216000">
              <a:buClr>
                <a:srgbClr val="000000"/>
              </a:buClr>
              <a:buSzPct val="45000"/>
              <a:buFont typeface="Wingdings" charset="2"/>
              <a:buChar char=""/>
            </a:pPr>
            <a:r>
              <a:rPr lang="en-US" sz="900" b="0" strike="noStrike" spc="-1">
                <a:solidFill>
                  <a:srgbClr val="A31527"/>
                </a:solidFill>
                <a:uFill>
                  <a:solidFill>
                    <a:srgbClr val="FFFFFF"/>
                  </a:solidFill>
                </a:uFill>
                <a:latin typeface="Century Gothic"/>
              </a:rPr>
              <a:t>Fifth Outline Level</a:t>
            </a:r>
            <a:endParaRPr lang="en-US" sz="2000" b="0" strike="noStrike" spc="-1">
              <a:solidFill>
                <a:srgbClr val="595959"/>
              </a:solidFill>
              <a:uFill>
                <a:solidFill>
                  <a:srgbClr val="FFFFFF"/>
                </a:solidFill>
              </a:uFill>
              <a:latin typeface="Century Gothic"/>
            </a:endParaRPr>
          </a:p>
          <a:p>
            <a:pPr marL="2592000" lvl="5" indent="-216000">
              <a:buClr>
                <a:srgbClr val="000000"/>
              </a:buClr>
              <a:buSzPct val="45000"/>
              <a:buFont typeface="Wingdings" charset="2"/>
              <a:buChar char=""/>
            </a:pPr>
            <a:r>
              <a:rPr lang="en-US" sz="900" b="0" strike="noStrike" spc="-1">
                <a:solidFill>
                  <a:srgbClr val="A31527"/>
                </a:solidFill>
                <a:uFill>
                  <a:solidFill>
                    <a:srgbClr val="FFFFFF"/>
                  </a:solidFill>
                </a:uFill>
                <a:latin typeface="Century Gothic"/>
              </a:rPr>
              <a:t>Sixth Outline Level</a:t>
            </a:r>
            <a:endParaRPr lang="en-US" sz="2000" b="0" strike="noStrike" spc="-1">
              <a:solidFill>
                <a:srgbClr val="595959"/>
              </a:solidFill>
              <a:uFill>
                <a:solidFill>
                  <a:srgbClr val="FFFFFF"/>
                </a:solidFill>
              </a:uFill>
              <a:latin typeface="Century Gothic"/>
            </a:endParaRPr>
          </a:p>
          <a:p>
            <a:pPr>
              <a:lnSpc>
                <a:spcPct val="100000"/>
              </a:lnSpc>
            </a:pPr>
            <a:r>
              <a:rPr lang="en-US" sz="900" b="0" strike="noStrike" spc="-1">
                <a:solidFill>
                  <a:srgbClr val="A31527"/>
                </a:solidFill>
                <a:uFill>
                  <a:solidFill>
                    <a:srgbClr val="FFFFFF"/>
                  </a:solidFill>
                </a:uFill>
                <a:latin typeface="Century Gothic"/>
              </a:rPr>
              <a:t>Seventh Outline LevelSource:</a:t>
            </a:r>
            <a:endParaRPr lang="en-US" sz="3359" b="0" strike="noStrike" spc="-1">
              <a:solidFill>
                <a:srgbClr val="595959"/>
              </a:solidFill>
              <a:uFill>
                <a:solidFill>
                  <a:srgbClr val="FFFFFF"/>
                </a:solidFill>
              </a:uFill>
              <a:latin typeface="Century Gothic"/>
            </a:endParaRPr>
          </a:p>
        </p:txBody>
      </p:sp>
      <p:sp>
        <p:nvSpPr>
          <p:cNvPr id="91" name="CustomShape 9"/>
          <p:cNvSpPr/>
          <p:nvPr/>
        </p:nvSpPr>
        <p:spPr>
          <a:xfrm>
            <a:off x="7845840" y="7857720"/>
            <a:ext cx="31266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900" b="1" strike="noStrike" spc="222">
                <a:solidFill>
                  <a:srgbClr val="A21727"/>
                </a:solidFill>
                <a:uFill>
                  <a:solidFill>
                    <a:srgbClr val="FFFFFF"/>
                  </a:solidFill>
                </a:uFill>
                <a:latin typeface="Century Gothic"/>
                <a:ea typeface="Century Gothic"/>
              </a:rPr>
              <a:t>©UNIVERSITY OF UTAH HEALTH, 2018</a:t>
            </a:r>
            <a:endParaRPr lang="en-US" sz="1800" b="0" strike="noStrike" spc="-1">
              <a:solidFill>
                <a:srgbClr val="000000"/>
              </a:solidFill>
              <a:uFill>
                <a:solidFill>
                  <a:srgbClr val="FFFFFF"/>
                </a:solidFill>
              </a:uFill>
              <a:latin typeface="Arial"/>
            </a:endParaRPr>
          </a:p>
        </p:txBody>
      </p:sp>
      <p:pic>
        <p:nvPicPr>
          <p:cNvPr id="92" name="Picture 16"/>
          <p:cNvPicPr/>
          <p:nvPr/>
        </p:nvPicPr>
        <p:blipFill>
          <a:blip r:embed="rId14"/>
          <a:stretch/>
        </p:blipFill>
        <p:spPr>
          <a:xfrm>
            <a:off x="457200" y="7717680"/>
            <a:ext cx="1337040" cy="350640"/>
          </a:xfrm>
          <a:prstGeom prst="rect">
            <a:avLst/>
          </a:prstGeom>
          <a:ln>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822960" y="3597480"/>
            <a:ext cx="9326520" cy="1763640"/>
          </a:xfrm>
          <a:prstGeom prst="rect">
            <a:avLst/>
          </a:prstGeom>
          <a:noFill/>
          <a:ln>
            <a:noFill/>
          </a:ln>
        </p:spPr>
        <p:txBody>
          <a:bodyPr lIns="90000" tIns="45000" rIns="90000" bIns="45000"/>
          <a:lstStyle/>
          <a:p>
            <a:endParaRPr lang="en-US" sz="2880" b="0" strike="noStrike" spc="-1">
              <a:solidFill>
                <a:srgbClr val="000000"/>
              </a:solidFill>
              <a:uFill>
                <a:solidFill>
                  <a:srgbClr val="FFFFFF"/>
                </a:solidFill>
              </a:uFill>
              <a:latin typeface="Calibri"/>
            </a:endParaRPr>
          </a:p>
        </p:txBody>
      </p:sp>
      <p:sp>
        <p:nvSpPr>
          <p:cNvPr id="128" name="TextShape 2"/>
          <p:cNvSpPr txBox="1"/>
          <p:nvPr/>
        </p:nvSpPr>
        <p:spPr>
          <a:xfrm>
            <a:off x="2042820" y="4479300"/>
            <a:ext cx="6886800" cy="2305800"/>
          </a:xfrm>
          <a:prstGeom prst="rect">
            <a:avLst/>
          </a:prstGeom>
          <a:noFill/>
          <a:ln>
            <a:noFill/>
          </a:ln>
        </p:spPr>
        <p:txBody>
          <a:bodyPr lIns="90000" tIns="45000" rIns="90000" bIns="45000"/>
          <a:lstStyle/>
          <a:p>
            <a:pPr algn="ctr"/>
            <a:r>
              <a:rPr lang="en-US" sz="2000" b="0" strike="noStrike" spc="-1" dirty="0">
                <a:solidFill>
                  <a:srgbClr val="000000"/>
                </a:solidFill>
                <a:uFill>
                  <a:solidFill>
                    <a:srgbClr val="FFFFFF"/>
                  </a:solidFill>
                </a:uFill>
                <a:latin typeface="Arial"/>
              </a:rPr>
              <a:t>DECART Summer School 2018:</a:t>
            </a:r>
            <a:r>
              <a:rPr lang="en-US" sz="1800" b="0" strike="noStrike" spc="-1" dirty="0">
                <a:solidFill>
                  <a:srgbClr val="000000"/>
                </a:solidFill>
                <a:uFill>
                  <a:solidFill>
                    <a:srgbClr val="FFFFFF"/>
                  </a:solidFill>
                </a:uFill>
                <a:latin typeface="Arial"/>
              </a:rPr>
              <a:t>
</a:t>
            </a:r>
            <a:endParaRPr lang="en-US" sz="1800" b="0" strike="noStrike" spc="-1" dirty="0" smtClean="0">
              <a:solidFill>
                <a:srgbClr val="000000"/>
              </a:solidFill>
              <a:uFill>
                <a:solidFill>
                  <a:srgbClr val="FFFFFF"/>
                </a:solidFill>
              </a:uFill>
              <a:latin typeface="Arial"/>
            </a:endParaRPr>
          </a:p>
          <a:p>
            <a:pPr algn="ctr"/>
            <a:r>
              <a:rPr lang="en-US" sz="2400" b="0" strike="noStrike" spc="-1" dirty="0" smtClean="0">
                <a:solidFill>
                  <a:srgbClr val="000000"/>
                </a:solidFill>
                <a:uFill>
                  <a:solidFill>
                    <a:srgbClr val="FFFFFF"/>
                  </a:solidFill>
                </a:uFill>
                <a:latin typeface="Arial"/>
              </a:rPr>
              <a:t>Causal Inference Module</a:t>
            </a:r>
          </a:p>
          <a:p>
            <a:pPr algn="ctr"/>
            <a:r>
              <a:rPr lang="en-US" sz="1800" b="0" strike="noStrike" spc="-1" dirty="0">
                <a:solidFill>
                  <a:srgbClr val="000000"/>
                </a:solidFill>
                <a:uFill>
                  <a:solidFill>
                    <a:srgbClr val="FFFFFF"/>
                  </a:solidFill>
                </a:uFill>
                <a:latin typeface="Arial"/>
              </a:rPr>
              <a:t>
</a:t>
            </a:r>
            <a:r>
              <a:rPr lang="en-US" altLang="zh-CN" sz="2800" b="0" strike="noStrike" spc="-1" dirty="0" smtClean="0">
                <a:solidFill>
                  <a:srgbClr val="000000"/>
                </a:solidFill>
                <a:uFill>
                  <a:solidFill>
                    <a:srgbClr val="FFFFFF"/>
                  </a:solidFill>
                </a:uFill>
                <a:latin typeface="Arial"/>
              </a:rPr>
              <a:t>Mediation Analysis</a:t>
            </a:r>
            <a:endParaRPr lang="en-US" sz="2800" b="0" strike="noStrike" spc="-1" dirty="0">
              <a:solidFill>
                <a:srgbClr val="000000"/>
              </a:solidFill>
              <a:uFill>
                <a:solidFill>
                  <a:srgbClr val="FFFFFF"/>
                </a:solidFill>
              </a:uFill>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Counterfactual Notation and Framework</a:t>
            </a:r>
          </a:p>
        </p:txBody>
      </p:sp>
      <p:sp>
        <p:nvSpPr>
          <p:cNvPr id="3" name="Content Placeholder 2"/>
          <p:cNvSpPr>
            <a:spLocks noGrp="1"/>
          </p:cNvSpPr>
          <p:nvPr>
            <p:ph idx="4294967295"/>
          </p:nvPr>
        </p:nvSpPr>
        <p:spPr>
          <a:xfrm>
            <a:off x="548640" y="2103120"/>
            <a:ext cx="9875520" cy="5431156"/>
          </a:xfrm>
        </p:spPr>
        <p:txBody>
          <a:bodyPr>
            <a:normAutofit/>
          </a:bodyPr>
          <a:lstStyle/>
          <a:p>
            <a:r>
              <a:rPr lang="en-US" sz="2400" dirty="0"/>
              <a:t>A = treatment or exposure </a:t>
            </a:r>
          </a:p>
          <a:p>
            <a:r>
              <a:rPr lang="en-US" sz="2400" dirty="0"/>
              <a:t>M = putative mediator</a:t>
            </a:r>
          </a:p>
          <a:p>
            <a:r>
              <a:rPr lang="en-US" sz="2400" dirty="0"/>
              <a:t>Y = outcome </a:t>
            </a:r>
          </a:p>
          <a:p>
            <a:r>
              <a:rPr lang="en-US" sz="2400" dirty="0"/>
              <a:t>Let Y(</a:t>
            </a:r>
            <a:r>
              <a:rPr lang="en-US" sz="2400" dirty="0" err="1"/>
              <a:t>a,m</a:t>
            </a:r>
            <a:r>
              <a:rPr lang="en-US" sz="2400" dirty="0"/>
              <a:t>) denote the potential outcome for Y if A is set to a and M is set to M</a:t>
            </a:r>
          </a:p>
          <a:p>
            <a:r>
              <a:rPr lang="en-US" sz="2400" dirty="0"/>
              <a:t>Let M(a) denote the potential outcome for M if A is set to a  </a:t>
            </a:r>
          </a:p>
        </p:txBody>
      </p:sp>
      <p:sp>
        <p:nvSpPr>
          <p:cNvPr id="4" name="Slide Number Placeholder 3"/>
          <p:cNvSpPr>
            <a:spLocks noGrp="1"/>
          </p:cNvSpPr>
          <p:nvPr>
            <p:ph type="sldNum" sz="quarter" idx="4294967295"/>
          </p:nvPr>
        </p:nvSpPr>
        <p:spPr/>
        <p:txBody>
          <a:bodyPr/>
          <a:lstStyle/>
          <a:p>
            <a:fld id="{B0B4604E-0E6D-4AA5-8EA5-8492ADF17EE1}" type="slidenum">
              <a:rPr lang="en-US" smtClean="0"/>
              <a:t>10</a:t>
            </a:fld>
            <a:endParaRPr lang="en-US"/>
          </a:p>
        </p:txBody>
      </p:sp>
    </p:spTree>
    <p:extLst>
      <p:ext uri="{BB962C8B-B14F-4D97-AF65-F5344CB8AC3E}">
        <p14:creationId xmlns:p14="http://schemas.microsoft.com/office/powerpoint/2010/main" val="4129658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Counterfactual Notation and Framework</a:t>
            </a:r>
          </a:p>
        </p:txBody>
      </p:sp>
      <p:sp>
        <p:nvSpPr>
          <p:cNvPr id="3" name="Content Placeholder 2"/>
          <p:cNvSpPr>
            <a:spLocks noGrp="1"/>
          </p:cNvSpPr>
          <p:nvPr>
            <p:ph idx="4294967295"/>
          </p:nvPr>
        </p:nvSpPr>
        <p:spPr>
          <a:xfrm>
            <a:off x="548640" y="1828800"/>
            <a:ext cx="9875520" cy="5705476"/>
          </a:xfrm>
        </p:spPr>
        <p:txBody>
          <a:bodyPr>
            <a:normAutofit lnSpcReduction="10000"/>
          </a:bodyPr>
          <a:lstStyle/>
          <a:p>
            <a:r>
              <a:rPr lang="en-US" sz="2400" dirty="0"/>
              <a:t>The </a:t>
            </a:r>
            <a:r>
              <a:rPr lang="en-US" sz="2400" i="1" dirty="0"/>
              <a:t>controlled direct effect (CDE) </a:t>
            </a:r>
            <a:r>
              <a:rPr lang="en-US" sz="2400" dirty="0"/>
              <a:t>represents the effect of changing A from a* to a on Y while intervening to fix M at a fixed value m. The individual controlled direct effect of changing A to a from a* at m is:</a:t>
            </a:r>
          </a:p>
          <a:p>
            <a:pPr marL="0" indent="0">
              <a:buNone/>
              <a:tabLst>
                <a:tab pos="344806" algn="l"/>
              </a:tabLst>
            </a:pPr>
            <a:r>
              <a:rPr lang="en-US" sz="2400" dirty="0"/>
              <a:t>		 CDE(m) = Y(</a:t>
            </a:r>
            <a:r>
              <a:rPr lang="en-US" sz="2400" dirty="0" err="1"/>
              <a:t>a,m</a:t>
            </a:r>
            <a:r>
              <a:rPr lang="en-US" sz="2400" dirty="0"/>
              <a:t>) – Y(a*,m)</a:t>
            </a:r>
          </a:p>
          <a:p>
            <a:pPr>
              <a:tabLst>
                <a:tab pos="344806" algn="l"/>
              </a:tabLst>
            </a:pPr>
            <a:r>
              <a:rPr lang="en-US" sz="2400" dirty="0"/>
              <a:t>The average CDE in the population is E[</a:t>
            </a:r>
            <a:r>
              <a:rPr lang="en-US" sz="2400" dirty="0">
                <a:solidFill>
                  <a:prstClr val="black"/>
                </a:solidFill>
              </a:rPr>
              <a:t>Y(</a:t>
            </a:r>
            <a:r>
              <a:rPr lang="en-US" sz="2400" dirty="0" err="1">
                <a:solidFill>
                  <a:prstClr val="black"/>
                </a:solidFill>
              </a:rPr>
              <a:t>a,m</a:t>
            </a:r>
            <a:r>
              <a:rPr lang="en-US" sz="2400" dirty="0">
                <a:solidFill>
                  <a:prstClr val="black"/>
                </a:solidFill>
              </a:rPr>
              <a:t>) – Y(a*,m)] </a:t>
            </a:r>
          </a:p>
          <a:p>
            <a:pPr>
              <a:tabLst>
                <a:tab pos="344806" algn="l"/>
              </a:tabLst>
            </a:pPr>
            <a:r>
              <a:rPr lang="en-US" sz="2400" dirty="0">
                <a:solidFill>
                  <a:prstClr val="black"/>
                </a:solidFill>
              </a:rPr>
              <a:t>The average CDE conditional on covariates C = c is E[Y(</a:t>
            </a:r>
            <a:r>
              <a:rPr lang="en-US" sz="2400" dirty="0" err="1">
                <a:solidFill>
                  <a:prstClr val="black"/>
                </a:solidFill>
              </a:rPr>
              <a:t>a,m</a:t>
            </a:r>
            <a:r>
              <a:rPr lang="en-US" sz="2400" dirty="0">
                <a:solidFill>
                  <a:prstClr val="black"/>
                </a:solidFill>
              </a:rPr>
              <a:t>) – Y(a*,m) | c]</a:t>
            </a:r>
          </a:p>
          <a:p>
            <a:pPr>
              <a:tabLst>
                <a:tab pos="344806" algn="l"/>
              </a:tabLst>
            </a:pPr>
            <a:r>
              <a:rPr lang="en-US" sz="2400" dirty="0"/>
              <a:t>The natural direct effect (NDE) represents the effect of changing A from a* to a on Y while intervening to fix M at the value M(a*) that M would have had if A had been a*. The natural direct effect is defined as:</a:t>
            </a:r>
          </a:p>
          <a:p>
            <a:pPr marL="0" indent="0">
              <a:buNone/>
              <a:tabLst>
                <a:tab pos="344806" algn="l"/>
              </a:tabLst>
            </a:pPr>
            <a:r>
              <a:rPr lang="en-US" sz="2400" dirty="0"/>
              <a:t>		NDE = Y(</a:t>
            </a:r>
            <a:r>
              <a:rPr lang="en-US" sz="2400" dirty="0" err="1"/>
              <a:t>a,M</a:t>
            </a:r>
            <a:r>
              <a:rPr lang="en-US" sz="2400" dirty="0"/>
              <a:t>(a*)) – Y(a*,M(a*))</a:t>
            </a:r>
          </a:p>
          <a:p>
            <a:pPr>
              <a:tabLst>
                <a:tab pos="344806" algn="l"/>
              </a:tabLst>
            </a:pPr>
            <a:r>
              <a:rPr lang="en-US" sz="2400" dirty="0">
                <a:solidFill>
                  <a:prstClr val="black"/>
                </a:solidFill>
              </a:rPr>
              <a:t>The average NDE in the population is E[Y(</a:t>
            </a:r>
            <a:r>
              <a:rPr lang="en-US" sz="2400" dirty="0" err="1">
                <a:solidFill>
                  <a:prstClr val="black"/>
                </a:solidFill>
              </a:rPr>
              <a:t>a,M</a:t>
            </a:r>
            <a:r>
              <a:rPr lang="en-US" sz="2400" dirty="0">
                <a:solidFill>
                  <a:prstClr val="black"/>
                </a:solidFill>
              </a:rPr>
              <a:t>(a*)) – Y(a*,M(a*))</a:t>
            </a:r>
            <a:r>
              <a:rPr lang="en-US" sz="2400" dirty="0"/>
              <a:t>]</a:t>
            </a:r>
          </a:p>
          <a:p>
            <a:pPr>
              <a:tabLst>
                <a:tab pos="344806" algn="l"/>
              </a:tabLst>
            </a:pPr>
            <a:r>
              <a:rPr lang="en-US" sz="2400" dirty="0">
                <a:solidFill>
                  <a:prstClr val="black"/>
                </a:solidFill>
              </a:rPr>
              <a:t>The average NDE conditional on covariates C = c is </a:t>
            </a:r>
          </a:p>
          <a:p>
            <a:pPr marL="548640" lvl="1" indent="0">
              <a:buNone/>
              <a:tabLst>
                <a:tab pos="344806" algn="l"/>
              </a:tabLst>
            </a:pPr>
            <a:r>
              <a:rPr lang="en-US" dirty="0">
                <a:solidFill>
                  <a:prstClr val="black"/>
                </a:solidFill>
              </a:rPr>
              <a:t>E[Y(</a:t>
            </a:r>
            <a:r>
              <a:rPr lang="en-US" dirty="0" err="1">
                <a:solidFill>
                  <a:prstClr val="black"/>
                </a:solidFill>
              </a:rPr>
              <a:t>a,M</a:t>
            </a:r>
            <a:r>
              <a:rPr lang="en-US" dirty="0">
                <a:solidFill>
                  <a:prstClr val="black"/>
                </a:solidFill>
              </a:rPr>
              <a:t>(a*)) – Y(a*,M(a*)) | c]</a:t>
            </a:r>
          </a:p>
          <a:p>
            <a:pPr>
              <a:tabLst>
                <a:tab pos="344806" algn="l"/>
              </a:tabLst>
            </a:pPr>
            <a:endParaRPr lang="en-US" sz="2400" dirty="0">
              <a:solidFill>
                <a:prstClr val="black"/>
              </a:solidFill>
            </a:endParaRPr>
          </a:p>
        </p:txBody>
      </p:sp>
      <p:sp>
        <p:nvSpPr>
          <p:cNvPr id="4" name="Slide Number Placeholder 3"/>
          <p:cNvSpPr>
            <a:spLocks noGrp="1"/>
          </p:cNvSpPr>
          <p:nvPr>
            <p:ph type="sldNum" sz="quarter" idx="4294967295"/>
          </p:nvPr>
        </p:nvSpPr>
        <p:spPr/>
        <p:txBody>
          <a:bodyPr/>
          <a:lstStyle/>
          <a:p>
            <a:fld id="{B0B4604E-0E6D-4AA5-8EA5-8492ADF17EE1}" type="slidenum">
              <a:rPr lang="en-US" smtClean="0"/>
              <a:t>11</a:t>
            </a:fld>
            <a:endParaRPr lang="en-US"/>
          </a:p>
        </p:txBody>
      </p:sp>
    </p:spTree>
    <p:extLst>
      <p:ext uri="{BB962C8B-B14F-4D97-AF65-F5344CB8AC3E}">
        <p14:creationId xmlns:p14="http://schemas.microsoft.com/office/powerpoint/2010/main" val="2142765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Counterfactual Notation and Framework</a:t>
            </a:r>
          </a:p>
        </p:txBody>
      </p:sp>
      <p:sp>
        <p:nvSpPr>
          <p:cNvPr id="3" name="Content Placeholder 2"/>
          <p:cNvSpPr>
            <a:spLocks noGrp="1"/>
          </p:cNvSpPr>
          <p:nvPr>
            <p:ph idx="4294967295"/>
          </p:nvPr>
        </p:nvSpPr>
        <p:spPr>
          <a:xfrm>
            <a:off x="548640" y="1828800"/>
            <a:ext cx="9875520" cy="5705476"/>
          </a:xfrm>
        </p:spPr>
        <p:txBody>
          <a:bodyPr>
            <a:normAutofit/>
          </a:bodyPr>
          <a:lstStyle/>
          <a:p>
            <a:pPr>
              <a:tabLst>
                <a:tab pos="344806" algn="l"/>
              </a:tabLst>
            </a:pPr>
            <a:r>
              <a:rPr lang="en-US" sz="2400" dirty="0">
                <a:solidFill>
                  <a:prstClr val="black"/>
                </a:solidFill>
              </a:rPr>
              <a:t>The </a:t>
            </a:r>
            <a:r>
              <a:rPr lang="en-US" sz="2400" i="1" dirty="0">
                <a:solidFill>
                  <a:prstClr val="black"/>
                </a:solidFill>
              </a:rPr>
              <a:t>natural indirect effect (NIE)</a:t>
            </a:r>
            <a:r>
              <a:rPr lang="en-US" sz="2400" dirty="0">
                <a:solidFill>
                  <a:prstClr val="black"/>
                </a:solidFill>
              </a:rPr>
              <a:t> represents the effect of comparing fixing the mediator to M(a) vs. M(a*) while intervening to set the exposure to A = a. The individual NIE is defined as: </a:t>
            </a:r>
          </a:p>
          <a:p>
            <a:pPr marL="0" indent="0">
              <a:buNone/>
              <a:tabLst>
                <a:tab pos="344806" algn="l"/>
              </a:tabLst>
            </a:pPr>
            <a:r>
              <a:rPr lang="en-US" sz="2400" dirty="0">
                <a:solidFill>
                  <a:prstClr val="black"/>
                </a:solidFill>
              </a:rPr>
              <a:t>	NIE = Y(</a:t>
            </a:r>
            <a:r>
              <a:rPr lang="en-US" sz="2400" dirty="0" err="1">
                <a:solidFill>
                  <a:prstClr val="black"/>
                </a:solidFill>
              </a:rPr>
              <a:t>a,M</a:t>
            </a:r>
            <a:r>
              <a:rPr lang="en-US" sz="2400" dirty="0">
                <a:solidFill>
                  <a:prstClr val="black"/>
                </a:solidFill>
              </a:rPr>
              <a:t>(a))  -  Y(a,(M(a*)) </a:t>
            </a:r>
          </a:p>
          <a:p>
            <a:pPr>
              <a:tabLst>
                <a:tab pos="344806" algn="l"/>
              </a:tabLst>
            </a:pPr>
            <a:r>
              <a:rPr lang="en-US" sz="2400" dirty="0">
                <a:solidFill>
                  <a:prstClr val="black"/>
                </a:solidFill>
              </a:rPr>
              <a:t>A non-zero NIE requires first that the exposure affects the mediator, and then that changing the mediator while holding the exposure constant affects the outcome. </a:t>
            </a:r>
          </a:p>
          <a:p>
            <a:pPr>
              <a:tabLst>
                <a:tab pos="344806" algn="l"/>
              </a:tabLst>
            </a:pPr>
            <a:r>
              <a:rPr lang="en-US" sz="2400" dirty="0">
                <a:solidFill>
                  <a:prstClr val="black"/>
                </a:solidFill>
              </a:rPr>
              <a:t>The average NIE in the population is: </a:t>
            </a:r>
          </a:p>
          <a:p>
            <a:pPr marL="0" indent="0">
              <a:buNone/>
              <a:tabLst>
                <a:tab pos="344806" algn="l"/>
              </a:tabLst>
            </a:pPr>
            <a:r>
              <a:rPr lang="en-US" sz="2400" dirty="0">
                <a:solidFill>
                  <a:prstClr val="black"/>
                </a:solidFill>
              </a:rPr>
              <a:t>	E[Y(</a:t>
            </a:r>
            <a:r>
              <a:rPr lang="en-US" sz="2400" dirty="0" err="1">
                <a:solidFill>
                  <a:prstClr val="black"/>
                </a:solidFill>
              </a:rPr>
              <a:t>a,M</a:t>
            </a:r>
            <a:r>
              <a:rPr lang="en-US" sz="2400" dirty="0">
                <a:solidFill>
                  <a:prstClr val="black"/>
                </a:solidFill>
              </a:rPr>
              <a:t>(a))  -  Y(a, M(a*))] </a:t>
            </a:r>
          </a:p>
          <a:p>
            <a:pPr>
              <a:tabLst>
                <a:tab pos="344806" algn="l"/>
              </a:tabLst>
            </a:pPr>
            <a:r>
              <a:rPr lang="en-US" sz="2400" dirty="0">
                <a:solidFill>
                  <a:prstClr val="black"/>
                </a:solidFill>
              </a:rPr>
              <a:t>The average NIE conditional on covariates C = c is</a:t>
            </a:r>
          </a:p>
          <a:p>
            <a:pPr marL="0" indent="0">
              <a:buNone/>
              <a:tabLst>
                <a:tab pos="344806" algn="l"/>
              </a:tabLst>
            </a:pPr>
            <a:r>
              <a:rPr lang="en-US" sz="2400" dirty="0">
                <a:solidFill>
                  <a:prstClr val="black"/>
                </a:solidFill>
              </a:rPr>
              <a:t>	E[Y(</a:t>
            </a:r>
            <a:r>
              <a:rPr lang="en-US" sz="2400" dirty="0" err="1">
                <a:solidFill>
                  <a:prstClr val="black"/>
                </a:solidFill>
              </a:rPr>
              <a:t>a,M</a:t>
            </a:r>
            <a:r>
              <a:rPr lang="en-US" sz="2400" dirty="0">
                <a:solidFill>
                  <a:prstClr val="black"/>
                </a:solidFill>
              </a:rPr>
              <a:t>(a))  -  Y(a, M(a*)) | c] </a:t>
            </a:r>
          </a:p>
          <a:p>
            <a:pPr marL="0" indent="0">
              <a:buNone/>
              <a:tabLst>
                <a:tab pos="344806" algn="l"/>
              </a:tabLst>
            </a:pPr>
            <a:endParaRPr lang="en-US" sz="2400" dirty="0">
              <a:solidFill>
                <a:prstClr val="black"/>
              </a:solidFill>
            </a:endParaRPr>
          </a:p>
        </p:txBody>
      </p:sp>
      <p:sp>
        <p:nvSpPr>
          <p:cNvPr id="4" name="Slide Number Placeholder 3"/>
          <p:cNvSpPr>
            <a:spLocks noGrp="1"/>
          </p:cNvSpPr>
          <p:nvPr>
            <p:ph type="sldNum" sz="quarter" idx="4294967295"/>
          </p:nvPr>
        </p:nvSpPr>
        <p:spPr/>
        <p:txBody>
          <a:bodyPr/>
          <a:lstStyle/>
          <a:p>
            <a:fld id="{B0B4604E-0E6D-4AA5-8EA5-8492ADF17EE1}" type="slidenum">
              <a:rPr lang="en-US" smtClean="0"/>
              <a:t>12</a:t>
            </a:fld>
            <a:endParaRPr lang="en-US"/>
          </a:p>
        </p:txBody>
      </p:sp>
    </p:spTree>
    <p:extLst>
      <p:ext uri="{BB962C8B-B14F-4D97-AF65-F5344CB8AC3E}">
        <p14:creationId xmlns:p14="http://schemas.microsoft.com/office/powerpoint/2010/main" val="2139643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Decomposition of Total Effect</a:t>
            </a:r>
          </a:p>
        </p:txBody>
      </p:sp>
      <p:sp>
        <p:nvSpPr>
          <p:cNvPr id="3" name="Content Placeholder 2"/>
          <p:cNvSpPr>
            <a:spLocks noGrp="1"/>
          </p:cNvSpPr>
          <p:nvPr>
            <p:ph idx="4294967295"/>
          </p:nvPr>
        </p:nvSpPr>
        <p:spPr>
          <a:xfrm>
            <a:off x="548640" y="1920240"/>
            <a:ext cx="10058400" cy="5431156"/>
          </a:xfrm>
        </p:spPr>
        <p:txBody>
          <a:bodyPr>
            <a:normAutofit/>
          </a:bodyPr>
          <a:lstStyle/>
          <a:p>
            <a:r>
              <a:rPr lang="en-US" sz="2880" dirty="0"/>
              <a:t>Total Effect = Y(</a:t>
            </a:r>
            <a:r>
              <a:rPr lang="en-US" sz="2880" dirty="0" err="1"/>
              <a:t>a,M</a:t>
            </a:r>
            <a:r>
              <a:rPr lang="en-US" sz="2880" dirty="0"/>
              <a:t>(a)) – Y(a*,M(a*) </a:t>
            </a:r>
          </a:p>
          <a:p>
            <a:pPr marL="0" indent="0">
              <a:buNone/>
              <a:tabLst>
                <a:tab pos="407670" algn="l"/>
                <a:tab pos="2404110" algn="l"/>
              </a:tabLst>
            </a:pPr>
            <a:r>
              <a:rPr lang="en-US" sz="2880" dirty="0"/>
              <a:t>		[Y(</a:t>
            </a:r>
            <a:r>
              <a:rPr lang="en-US" sz="2880" dirty="0" err="1"/>
              <a:t>a,M</a:t>
            </a:r>
            <a:r>
              <a:rPr lang="en-US" sz="2880" dirty="0"/>
              <a:t>(a)) – Y(</a:t>
            </a:r>
            <a:r>
              <a:rPr lang="en-US" sz="2880" dirty="0" err="1"/>
              <a:t>a,M</a:t>
            </a:r>
            <a:r>
              <a:rPr lang="en-US" sz="2880" dirty="0"/>
              <a:t>(a*)] + [Y(</a:t>
            </a:r>
            <a:r>
              <a:rPr lang="en-US" sz="2880" dirty="0" err="1"/>
              <a:t>a,M</a:t>
            </a:r>
            <a:r>
              <a:rPr lang="en-US" sz="2880" dirty="0"/>
              <a:t>(a*) – Y(a*,M(a*)]</a:t>
            </a:r>
          </a:p>
          <a:p>
            <a:pPr marL="0" indent="0">
              <a:buNone/>
              <a:tabLst>
                <a:tab pos="407670" algn="l"/>
                <a:tab pos="2404110" algn="l"/>
              </a:tabLst>
            </a:pPr>
            <a:endParaRPr lang="en-US" sz="2880" dirty="0"/>
          </a:p>
          <a:p>
            <a:pPr marL="0" indent="0">
              <a:buNone/>
              <a:tabLst>
                <a:tab pos="407670" algn="l"/>
                <a:tab pos="2404110" algn="l"/>
              </a:tabLst>
            </a:pPr>
            <a:endParaRPr lang="en-US" sz="2880" dirty="0"/>
          </a:p>
          <a:p>
            <a:pPr marL="0" indent="0">
              <a:buNone/>
              <a:tabLst>
                <a:tab pos="407670" algn="l"/>
                <a:tab pos="2404110" algn="l"/>
              </a:tabLst>
            </a:pPr>
            <a:endParaRPr lang="en-US" sz="2880" dirty="0"/>
          </a:p>
          <a:p>
            <a:pPr>
              <a:tabLst>
                <a:tab pos="407670" algn="l"/>
                <a:tab pos="2404110" algn="l"/>
              </a:tabLst>
            </a:pPr>
            <a:r>
              <a:rPr lang="en-US" sz="2880" dirty="0"/>
              <a:t>Corresponding decompositions for population average and conditional average versions of these effects</a:t>
            </a:r>
          </a:p>
        </p:txBody>
      </p:sp>
      <p:sp>
        <p:nvSpPr>
          <p:cNvPr id="4" name="Left Brace 3"/>
          <p:cNvSpPr/>
          <p:nvPr/>
        </p:nvSpPr>
        <p:spPr>
          <a:xfrm rot="16200000">
            <a:off x="4607446" y="2240279"/>
            <a:ext cx="365760" cy="19202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160"/>
          </a:p>
        </p:txBody>
      </p:sp>
      <p:sp>
        <p:nvSpPr>
          <p:cNvPr id="5" name="TextBox 4"/>
          <p:cNvSpPr txBox="1"/>
          <p:nvPr/>
        </p:nvSpPr>
        <p:spPr>
          <a:xfrm>
            <a:off x="3383280" y="3535924"/>
            <a:ext cx="2810193" cy="424732"/>
          </a:xfrm>
          <a:prstGeom prst="rect">
            <a:avLst/>
          </a:prstGeom>
          <a:noFill/>
        </p:spPr>
        <p:txBody>
          <a:bodyPr wrap="none" rtlCol="0">
            <a:spAutoFit/>
          </a:bodyPr>
          <a:lstStyle/>
          <a:p>
            <a:r>
              <a:rPr lang="en-US" sz="2160" dirty="0"/>
              <a:t>Natural Indirect effect</a:t>
            </a:r>
          </a:p>
        </p:txBody>
      </p:sp>
      <p:sp>
        <p:nvSpPr>
          <p:cNvPr id="6" name="Left Brace 5"/>
          <p:cNvSpPr/>
          <p:nvPr/>
        </p:nvSpPr>
        <p:spPr>
          <a:xfrm rot="16200000">
            <a:off x="8183880" y="2350798"/>
            <a:ext cx="365760" cy="19202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160"/>
          </a:p>
        </p:txBody>
      </p:sp>
      <p:sp>
        <p:nvSpPr>
          <p:cNvPr id="7" name="TextBox 6"/>
          <p:cNvSpPr txBox="1"/>
          <p:nvPr/>
        </p:nvSpPr>
        <p:spPr>
          <a:xfrm>
            <a:off x="7020469" y="3535924"/>
            <a:ext cx="2702791" cy="424732"/>
          </a:xfrm>
          <a:prstGeom prst="rect">
            <a:avLst/>
          </a:prstGeom>
          <a:noFill/>
        </p:spPr>
        <p:txBody>
          <a:bodyPr wrap="none" rtlCol="0">
            <a:spAutoFit/>
          </a:bodyPr>
          <a:lstStyle/>
          <a:p>
            <a:r>
              <a:rPr lang="en-US" sz="2160" dirty="0"/>
              <a:t>Natural  Direct effect</a:t>
            </a:r>
          </a:p>
        </p:txBody>
      </p:sp>
      <p:sp>
        <p:nvSpPr>
          <p:cNvPr id="8" name="Slide Number Placeholder 7"/>
          <p:cNvSpPr>
            <a:spLocks noGrp="1"/>
          </p:cNvSpPr>
          <p:nvPr>
            <p:ph type="sldNum" sz="quarter" idx="4294967295"/>
          </p:nvPr>
        </p:nvSpPr>
        <p:spPr/>
        <p:txBody>
          <a:bodyPr/>
          <a:lstStyle/>
          <a:p>
            <a:fld id="{B0B4604E-0E6D-4AA5-8EA5-8492ADF17EE1}" type="slidenum">
              <a:rPr lang="en-US" smtClean="0"/>
              <a:t>13</a:t>
            </a:fld>
            <a:endParaRPr lang="en-US"/>
          </a:p>
        </p:txBody>
      </p:sp>
    </p:spTree>
    <p:extLst>
      <p:ext uri="{BB962C8B-B14F-4D97-AF65-F5344CB8AC3E}">
        <p14:creationId xmlns:p14="http://schemas.microsoft.com/office/powerpoint/2010/main" val="1762194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Counterfactual Notation and Framework</a:t>
            </a:r>
          </a:p>
        </p:txBody>
      </p:sp>
      <p:sp>
        <p:nvSpPr>
          <p:cNvPr id="3" name="Content Placeholder 2"/>
          <p:cNvSpPr>
            <a:spLocks noGrp="1"/>
          </p:cNvSpPr>
          <p:nvPr>
            <p:ph idx="4294967295"/>
          </p:nvPr>
        </p:nvSpPr>
        <p:spPr>
          <a:xfrm>
            <a:off x="548640" y="2651760"/>
            <a:ext cx="9875520" cy="3017520"/>
          </a:xfrm>
        </p:spPr>
        <p:txBody>
          <a:bodyPr>
            <a:normAutofit/>
          </a:bodyPr>
          <a:lstStyle/>
          <a:p>
            <a:pPr>
              <a:tabLst>
                <a:tab pos="344806" algn="l"/>
              </a:tabLst>
            </a:pPr>
            <a:r>
              <a:rPr lang="en-US" dirty="0">
                <a:solidFill>
                  <a:prstClr val="black"/>
                </a:solidFill>
              </a:rPr>
              <a:t>Describe the CDE, NDE, and NIE for the genetic variant, smoking and lung cancer example </a:t>
            </a:r>
          </a:p>
        </p:txBody>
      </p:sp>
      <p:sp>
        <p:nvSpPr>
          <p:cNvPr id="4" name="Slide Number Placeholder 3"/>
          <p:cNvSpPr>
            <a:spLocks noGrp="1"/>
          </p:cNvSpPr>
          <p:nvPr>
            <p:ph type="sldNum" sz="quarter" idx="4294967295"/>
          </p:nvPr>
        </p:nvSpPr>
        <p:spPr/>
        <p:txBody>
          <a:bodyPr/>
          <a:lstStyle/>
          <a:p>
            <a:fld id="{B0B4604E-0E6D-4AA5-8EA5-8492ADF17EE1}" type="slidenum">
              <a:rPr lang="en-US" smtClean="0"/>
              <a:t>14</a:t>
            </a:fld>
            <a:endParaRPr lang="en-US"/>
          </a:p>
        </p:txBody>
      </p:sp>
    </p:spTree>
    <p:extLst>
      <p:ext uri="{BB962C8B-B14F-4D97-AF65-F5344CB8AC3E}">
        <p14:creationId xmlns:p14="http://schemas.microsoft.com/office/powerpoint/2010/main" val="1034162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Assumptions for Effect Estimates to Have Causal Interpretation </a:t>
            </a:r>
          </a:p>
        </p:txBody>
      </p:sp>
      <p:sp>
        <p:nvSpPr>
          <p:cNvPr id="3" name="Content Placeholder 2"/>
          <p:cNvSpPr>
            <a:spLocks noGrp="1"/>
          </p:cNvSpPr>
          <p:nvPr>
            <p:ph idx="4294967295"/>
          </p:nvPr>
        </p:nvSpPr>
        <p:spPr/>
        <p:txBody>
          <a:bodyPr>
            <a:normAutofit/>
          </a:bodyPr>
          <a:lstStyle/>
          <a:p>
            <a:pPr marL="962026" indent="-962026">
              <a:buNone/>
            </a:pPr>
            <a:r>
              <a:rPr lang="en-US" sz="2880" i="1" dirty="0"/>
              <a:t>To estimate the controlled direct effect: </a:t>
            </a:r>
          </a:p>
          <a:p>
            <a:pPr marL="962026" indent="-962026">
              <a:buNone/>
            </a:pPr>
            <a:r>
              <a:rPr lang="en-US" sz="2880" dirty="0"/>
              <a:t>A1)	No unmeasured confounding for exposure-outcome relationship </a:t>
            </a:r>
          </a:p>
          <a:p>
            <a:pPr marL="962026" indent="-962026">
              <a:buNone/>
            </a:pPr>
            <a:r>
              <a:rPr lang="en-US" sz="2880" dirty="0"/>
              <a:t>A2)	</a:t>
            </a:r>
            <a:r>
              <a:rPr lang="en-US" sz="2880" dirty="0">
                <a:solidFill>
                  <a:prstClr val="black"/>
                </a:solidFill>
              </a:rPr>
              <a:t>No unmeasured confounding for mediator-outcome relationship </a:t>
            </a:r>
          </a:p>
          <a:p>
            <a:pPr marL="962026" indent="-962026">
              <a:buNone/>
            </a:pPr>
            <a:r>
              <a:rPr lang="en-US" sz="2880" i="1" dirty="0">
                <a:solidFill>
                  <a:prstClr val="black"/>
                </a:solidFill>
              </a:rPr>
              <a:t>To estimate natural direct and indirect effects</a:t>
            </a:r>
            <a:r>
              <a:rPr lang="en-US" sz="2880" dirty="0">
                <a:solidFill>
                  <a:prstClr val="black"/>
                </a:solidFill>
              </a:rPr>
              <a:t>:</a:t>
            </a:r>
          </a:p>
          <a:p>
            <a:pPr marL="962026" indent="-962026">
              <a:buNone/>
            </a:pPr>
            <a:r>
              <a:rPr lang="en-US" sz="2880" dirty="0">
                <a:solidFill>
                  <a:prstClr val="black"/>
                </a:solidFill>
              </a:rPr>
              <a:t>A3)	No unmeasured confounding for exposure-mediator relationship </a:t>
            </a:r>
          </a:p>
          <a:p>
            <a:pPr marL="962026" indent="-962026">
              <a:buNone/>
            </a:pPr>
            <a:r>
              <a:rPr lang="en-US" sz="2880" dirty="0">
                <a:solidFill>
                  <a:prstClr val="black"/>
                </a:solidFill>
              </a:rPr>
              <a:t>A4)	No confounder of the mediator-outcome relationship is affected by the exposure</a:t>
            </a:r>
            <a:endParaRPr lang="en-US" sz="2880" dirty="0"/>
          </a:p>
        </p:txBody>
      </p:sp>
      <p:sp>
        <p:nvSpPr>
          <p:cNvPr id="4" name="Slide Number Placeholder 3"/>
          <p:cNvSpPr>
            <a:spLocks noGrp="1"/>
          </p:cNvSpPr>
          <p:nvPr>
            <p:ph type="sldNum" sz="quarter" idx="4294967295"/>
          </p:nvPr>
        </p:nvSpPr>
        <p:spPr/>
        <p:txBody>
          <a:bodyPr/>
          <a:lstStyle/>
          <a:p>
            <a:fld id="{B0B4604E-0E6D-4AA5-8EA5-8492ADF17EE1}" type="slidenum">
              <a:rPr lang="en-US" smtClean="0"/>
              <a:t>15</a:t>
            </a:fld>
            <a:endParaRPr lang="en-US"/>
          </a:p>
        </p:txBody>
      </p:sp>
    </p:spTree>
    <p:extLst>
      <p:ext uri="{BB962C8B-B14F-4D97-AF65-F5344CB8AC3E}">
        <p14:creationId xmlns:p14="http://schemas.microsoft.com/office/powerpoint/2010/main" val="3985076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231779"/>
            <a:ext cx="9875520" cy="859154"/>
          </a:xfrm>
        </p:spPr>
        <p:txBody>
          <a:bodyPr>
            <a:normAutofit/>
          </a:bodyPr>
          <a:lstStyle/>
          <a:p>
            <a:r>
              <a:rPr lang="en-US" b="1" dirty="0"/>
              <a:t>DAG for Simple Mediation Analysis </a:t>
            </a:r>
          </a:p>
        </p:txBody>
      </p:sp>
      <p:sp>
        <p:nvSpPr>
          <p:cNvPr id="4" name="TextBox 3"/>
          <p:cNvSpPr txBox="1"/>
          <p:nvPr/>
        </p:nvSpPr>
        <p:spPr>
          <a:xfrm>
            <a:off x="868149" y="3838493"/>
            <a:ext cx="1875052" cy="609398"/>
          </a:xfrm>
          <a:prstGeom prst="rect">
            <a:avLst/>
          </a:prstGeom>
          <a:solidFill>
            <a:srgbClr val="00B0F0"/>
          </a:solidFill>
        </p:spPr>
        <p:txBody>
          <a:bodyPr wrap="square" rtlCol="0">
            <a:spAutoFit/>
          </a:bodyPr>
          <a:lstStyle/>
          <a:p>
            <a:pPr algn="ctr"/>
            <a:r>
              <a:rPr lang="en-US" sz="2880" b="1" dirty="0">
                <a:solidFill>
                  <a:prstClr val="white"/>
                </a:solidFill>
              </a:rPr>
              <a:t>Exposure</a:t>
            </a:r>
            <a:r>
              <a:rPr lang="en-US" sz="3360" b="1" dirty="0">
                <a:solidFill>
                  <a:prstClr val="white"/>
                </a:solidFill>
              </a:rPr>
              <a:t> </a:t>
            </a:r>
          </a:p>
        </p:txBody>
      </p:sp>
      <p:sp>
        <p:nvSpPr>
          <p:cNvPr id="5" name="TextBox 4"/>
          <p:cNvSpPr txBox="1"/>
          <p:nvPr/>
        </p:nvSpPr>
        <p:spPr>
          <a:xfrm>
            <a:off x="4205708" y="2865897"/>
            <a:ext cx="1875052" cy="978729"/>
          </a:xfrm>
          <a:prstGeom prst="rect">
            <a:avLst/>
          </a:prstGeom>
          <a:solidFill>
            <a:srgbClr val="00B0F0"/>
          </a:solidFill>
        </p:spPr>
        <p:txBody>
          <a:bodyPr wrap="square" rtlCol="0">
            <a:spAutoFit/>
          </a:bodyPr>
          <a:lstStyle/>
          <a:p>
            <a:pPr algn="ctr"/>
            <a:r>
              <a:rPr lang="en-US" sz="2880" b="1" dirty="0">
                <a:solidFill>
                  <a:prstClr val="white"/>
                </a:solidFill>
              </a:rPr>
              <a:t>Putative </a:t>
            </a:r>
          </a:p>
          <a:p>
            <a:pPr algn="ctr"/>
            <a:r>
              <a:rPr lang="en-US" sz="2880" b="1" dirty="0">
                <a:solidFill>
                  <a:prstClr val="white"/>
                </a:solidFill>
              </a:rPr>
              <a:t>Mediator</a:t>
            </a:r>
          </a:p>
        </p:txBody>
      </p:sp>
      <p:sp>
        <p:nvSpPr>
          <p:cNvPr id="6" name="TextBox 5"/>
          <p:cNvSpPr txBox="1"/>
          <p:nvPr/>
        </p:nvSpPr>
        <p:spPr>
          <a:xfrm>
            <a:off x="7543269" y="5062030"/>
            <a:ext cx="1875052" cy="523220"/>
          </a:xfrm>
          <a:prstGeom prst="rect">
            <a:avLst/>
          </a:prstGeom>
          <a:solidFill>
            <a:srgbClr val="00B0F0"/>
          </a:solidFill>
        </p:spPr>
        <p:txBody>
          <a:bodyPr wrap="square" rtlCol="0">
            <a:spAutoFit/>
          </a:bodyPr>
          <a:lstStyle/>
          <a:p>
            <a:pPr algn="ctr"/>
            <a:r>
              <a:rPr lang="en-US" sz="2800" b="1" dirty="0">
                <a:solidFill>
                  <a:prstClr val="white"/>
                </a:solidFill>
              </a:rPr>
              <a:t>Outcome</a:t>
            </a:r>
          </a:p>
        </p:txBody>
      </p:sp>
      <p:cxnSp>
        <p:nvCxnSpPr>
          <p:cNvPr id="8" name="Straight Arrow Connector 7"/>
          <p:cNvCxnSpPr>
            <a:stCxn id="4" idx="0"/>
            <a:endCxn id="5" idx="1"/>
          </p:cNvCxnSpPr>
          <p:nvPr/>
        </p:nvCxnSpPr>
        <p:spPr>
          <a:xfrm flipV="1">
            <a:off x="1805676" y="3364495"/>
            <a:ext cx="2400032" cy="47399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3"/>
            <a:endCxn id="6" idx="1"/>
          </p:cNvCxnSpPr>
          <p:nvPr/>
        </p:nvCxnSpPr>
        <p:spPr>
          <a:xfrm>
            <a:off x="2743201" y="4143192"/>
            <a:ext cx="4800068" cy="11804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3"/>
            <a:endCxn id="6" idx="0"/>
          </p:cNvCxnSpPr>
          <p:nvPr/>
        </p:nvCxnSpPr>
        <p:spPr>
          <a:xfrm>
            <a:off x="6080760" y="3355262"/>
            <a:ext cx="2400035" cy="170676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68149" y="5537782"/>
            <a:ext cx="870559" cy="609398"/>
          </a:xfrm>
          <a:prstGeom prst="rect">
            <a:avLst/>
          </a:prstGeom>
          <a:solidFill>
            <a:srgbClr val="00B0F0"/>
          </a:solidFill>
        </p:spPr>
        <p:txBody>
          <a:bodyPr wrap="square" rtlCol="0">
            <a:spAutoFit/>
          </a:bodyPr>
          <a:lstStyle/>
          <a:p>
            <a:pPr algn="ctr"/>
            <a:r>
              <a:rPr lang="en-US" sz="3360" b="1" dirty="0">
                <a:solidFill>
                  <a:prstClr val="white"/>
                </a:solidFill>
              </a:rPr>
              <a:t>C1</a:t>
            </a:r>
          </a:p>
        </p:txBody>
      </p:sp>
      <p:cxnSp>
        <p:nvCxnSpPr>
          <p:cNvPr id="9" name="Straight Arrow Connector 8"/>
          <p:cNvCxnSpPr>
            <a:stCxn id="16" idx="0"/>
            <a:endCxn id="4" idx="2"/>
          </p:cNvCxnSpPr>
          <p:nvPr/>
        </p:nvCxnSpPr>
        <p:spPr>
          <a:xfrm flipV="1">
            <a:off x="1303429" y="4466357"/>
            <a:ext cx="502247" cy="1071425"/>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6" idx="3"/>
            <a:endCxn id="6" idx="1"/>
          </p:cNvCxnSpPr>
          <p:nvPr/>
        </p:nvCxnSpPr>
        <p:spPr>
          <a:xfrm flipV="1">
            <a:off x="1738708" y="5323640"/>
            <a:ext cx="5804561" cy="518841"/>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48640" y="1530298"/>
            <a:ext cx="870559" cy="609398"/>
          </a:xfrm>
          <a:prstGeom prst="rect">
            <a:avLst/>
          </a:prstGeom>
          <a:solidFill>
            <a:srgbClr val="00B0F0"/>
          </a:solidFill>
        </p:spPr>
        <p:txBody>
          <a:bodyPr wrap="square" rtlCol="0">
            <a:spAutoFit/>
          </a:bodyPr>
          <a:lstStyle/>
          <a:p>
            <a:pPr algn="ctr"/>
            <a:r>
              <a:rPr lang="en-US" sz="3360" b="1" dirty="0">
                <a:solidFill>
                  <a:prstClr val="white"/>
                </a:solidFill>
              </a:rPr>
              <a:t>C3</a:t>
            </a:r>
          </a:p>
        </p:txBody>
      </p:sp>
      <p:cxnSp>
        <p:nvCxnSpPr>
          <p:cNvPr id="26" name="Straight Arrow Connector 25"/>
          <p:cNvCxnSpPr>
            <a:stCxn id="24" idx="2"/>
            <a:endCxn id="4" idx="0"/>
          </p:cNvCxnSpPr>
          <p:nvPr/>
        </p:nvCxnSpPr>
        <p:spPr>
          <a:xfrm>
            <a:off x="983920" y="2158162"/>
            <a:ext cx="821755" cy="1680331"/>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4" idx="3"/>
            <a:endCxn id="5" idx="1"/>
          </p:cNvCxnSpPr>
          <p:nvPr/>
        </p:nvCxnSpPr>
        <p:spPr>
          <a:xfrm>
            <a:off x="1419199" y="1844229"/>
            <a:ext cx="2786508" cy="1520266"/>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5" idx="3"/>
          </p:cNvCxnSpPr>
          <p:nvPr/>
        </p:nvCxnSpPr>
        <p:spPr>
          <a:xfrm flipH="1">
            <a:off x="6080760" y="2238161"/>
            <a:ext cx="2119196" cy="1126334"/>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54" idx="2"/>
            <a:endCxn id="6" idx="0"/>
          </p:cNvCxnSpPr>
          <p:nvPr/>
        </p:nvCxnSpPr>
        <p:spPr>
          <a:xfrm>
            <a:off x="7817589" y="2512862"/>
            <a:ext cx="663206" cy="254916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382309" y="1903464"/>
            <a:ext cx="870559" cy="609398"/>
          </a:xfrm>
          <a:prstGeom prst="rect">
            <a:avLst/>
          </a:prstGeom>
          <a:solidFill>
            <a:srgbClr val="00B0F0"/>
          </a:solidFill>
        </p:spPr>
        <p:txBody>
          <a:bodyPr wrap="square" rtlCol="0">
            <a:spAutoFit/>
          </a:bodyPr>
          <a:lstStyle/>
          <a:p>
            <a:pPr algn="ctr"/>
            <a:r>
              <a:rPr lang="en-US" sz="3360" b="1" dirty="0">
                <a:solidFill>
                  <a:prstClr val="white"/>
                </a:solidFill>
              </a:rPr>
              <a:t>C2</a:t>
            </a:r>
          </a:p>
        </p:txBody>
      </p:sp>
      <p:sp>
        <p:nvSpPr>
          <p:cNvPr id="71" name="TextBox 70"/>
          <p:cNvSpPr txBox="1"/>
          <p:nvPr/>
        </p:nvSpPr>
        <p:spPr>
          <a:xfrm>
            <a:off x="1827737" y="6309361"/>
            <a:ext cx="5989852" cy="1089529"/>
          </a:xfrm>
          <a:prstGeom prst="rect">
            <a:avLst/>
          </a:prstGeom>
          <a:noFill/>
        </p:spPr>
        <p:txBody>
          <a:bodyPr wrap="square" rtlCol="0">
            <a:spAutoFit/>
          </a:bodyPr>
          <a:lstStyle/>
          <a:p>
            <a:r>
              <a:rPr lang="en-US" sz="2160" b="1" dirty="0"/>
              <a:t>A1: Covariates in C1 are sufficient to control for confounding between exposure and outcome</a:t>
            </a:r>
          </a:p>
        </p:txBody>
      </p:sp>
      <p:sp>
        <p:nvSpPr>
          <p:cNvPr id="72" name="TextBox 71"/>
          <p:cNvSpPr txBox="1"/>
          <p:nvPr/>
        </p:nvSpPr>
        <p:spPr>
          <a:xfrm>
            <a:off x="8480794" y="2531778"/>
            <a:ext cx="2372420" cy="2751522"/>
          </a:xfrm>
          <a:prstGeom prst="rect">
            <a:avLst/>
          </a:prstGeom>
          <a:noFill/>
        </p:spPr>
        <p:txBody>
          <a:bodyPr wrap="square" rtlCol="0">
            <a:spAutoFit/>
          </a:bodyPr>
          <a:lstStyle/>
          <a:p>
            <a:r>
              <a:rPr lang="en-US" sz="2160" b="1" dirty="0"/>
              <a:t>A2: Covariates in C2 are sufficient to control for confounding between mediator and outcome</a:t>
            </a:r>
          </a:p>
        </p:txBody>
      </p:sp>
      <p:sp>
        <p:nvSpPr>
          <p:cNvPr id="81" name="TextBox 80"/>
          <p:cNvSpPr txBox="1"/>
          <p:nvPr/>
        </p:nvSpPr>
        <p:spPr>
          <a:xfrm>
            <a:off x="2103119" y="914401"/>
            <a:ext cx="3111028" cy="2086725"/>
          </a:xfrm>
          <a:prstGeom prst="rect">
            <a:avLst/>
          </a:prstGeom>
          <a:noFill/>
        </p:spPr>
        <p:txBody>
          <a:bodyPr wrap="square" rtlCol="0">
            <a:spAutoFit/>
          </a:bodyPr>
          <a:lstStyle/>
          <a:p>
            <a:r>
              <a:rPr lang="en-US" sz="2160" b="1" dirty="0"/>
              <a:t>A3: Covariates in C3 are sufficient to control for confounding between exposure and mediator</a:t>
            </a:r>
          </a:p>
        </p:txBody>
      </p:sp>
      <p:sp>
        <p:nvSpPr>
          <p:cNvPr id="82" name="TextBox 81"/>
          <p:cNvSpPr txBox="1"/>
          <p:nvPr/>
        </p:nvSpPr>
        <p:spPr>
          <a:xfrm>
            <a:off x="5510289" y="1103767"/>
            <a:ext cx="4714752" cy="424732"/>
          </a:xfrm>
          <a:prstGeom prst="rect">
            <a:avLst/>
          </a:prstGeom>
          <a:noFill/>
        </p:spPr>
        <p:txBody>
          <a:bodyPr wrap="none" rtlCol="0">
            <a:spAutoFit/>
          </a:bodyPr>
          <a:lstStyle/>
          <a:p>
            <a:r>
              <a:rPr lang="en-US" sz="2160" b="1" dirty="0"/>
              <a:t>A4: No arrow from Exposure to C2</a:t>
            </a:r>
          </a:p>
        </p:txBody>
      </p:sp>
      <p:sp>
        <p:nvSpPr>
          <p:cNvPr id="3" name="Slide Number Placeholder 2"/>
          <p:cNvSpPr>
            <a:spLocks noGrp="1"/>
          </p:cNvSpPr>
          <p:nvPr>
            <p:ph type="sldNum" sz="quarter" idx="4294967295"/>
          </p:nvPr>
        </p:nvSpPr>
        <p:spPr/>
        <p:txBody>
          <a:bodyPr/>
          <a:lstStyle/>
          <a:p>
            <a:fld id="{B0B4604E-0E6D-4AA5-8EA5-8492ADF17EE1}" type="slidenum">
              <a:rPr lang="en-US" smtClean="0"/>
              <a:t>16</a:t>
            </a:fld>
            <a:endParaRPr lang="en-US"/>
          </a:p>
        </p:txBody>
      </p:sp>
    </p:spTree>
    <p:extLst>
      <p:ext uri="{BB962C8B-B14F-4D97-AF65-F5344CB8AC3E}">
        <p14:creationId xmlns:p14="http://schemas.microsoft.com/office/powerpoint/2010/main" val="2612186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Counterfactual Notation and Framework</a:t>
            </a:r>
          </a:p>
        </p:txBody>
      </p:sp>
      <p:sp>
        <p:nvSpPr>
          <p:cNvPr id="3" name="Content Placeholder 2"/>
          <p:cNvSpPr>
            <a:spLocks noGrp="1"/>
          </p:cNvSpPr>
          <p:nvPr>
            <p:ph idx="4294967295"/>
          </p:nvPr>
        </p:nvSpPr>
        <p:spPr>
          <a:xfrm>
            <a:off x="548640" y="2651760"/>
            <a:ext cx="9875520" cy="3017520"/>
          </a:xfrm>
        </p:spPr>
        <p:txBody>
          <a:bodyPr>
            <a:normAutofit/>
          </a:bodyPr>
          <a:lstStyle/>
          <a:p>
            <a:pPr>
              <a:tabLst>
                <a:tab pos="344806" algn="l"/>
              </a:tabLst>
            </a:pPr>
            <a:r>
              <a:rPr lang="en-US" dirty="0">
                <a:solidFill>
                  <a:prstClr val="black"/>
                </a:solidFill>
              </a:rPr>
              <a:t>Describe A1, A2, A3, and A4 for the genetic variant, smoking and lung cancer example </a:t>
            </a:r>
          </a:p>
        </p:txBody>
      </p:sp>
      <p:sp>
        <p:nvSpPr>
          <p:cNvPr id="4" name="Slide Number Placeholder 3"/>
          <p:cNvSpPr>
            <a:spLocks noGrp="1"/>
          </p:cNvSpPr>
          <p:nvPr>
            <p:ph type="sldNum" sz="quarter" idx="4294967295"/>
          </p:nvPr>
        </p:nvSpPr>
        <p:spPr/>
        <p:txBody>
          <a:bodyPr/>
          <a:lstStyle/>
          <a:p>
            <a:fld id="{B0B4604E-0E6D-4AA5-8EA5-8492ADF17EE1}" type="slidenum">
              <a:rPr lang="en-US" smtClean="0"/>
              <a:t>17</a:t>
            </a:fld>
            <a:endParaRPr lang="en-US"/>
          </a:p>
        </p:txBody>
      </p:sp>
    </p:spTree>
    <p:extLst>
      <p:ext uri="{BB962C8B-B14F-4D97-AF65-F5344CB8AC3E}">
        <p14:creationId xmlns:p14="http://schemas.microsoft.com/office/powerpoint/2010/main" val="3592837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872" y="182880"/>
            <a:ext cx="9875520" cy="1133474"/>
          </a:xfrm>
        </p:spPr>
        <p:txBody>
          <a:bodyPr>
            <a:noAutofit/>
          </a:bodyPr>
          <a:lstStyle/>
          <a:p>
            <a:r>
              <a:rPr lang="en-US" sz="3840" b="1" dirty="0"/>
              <a:t>No-Confounding Assumptions to Estimate Causal Effects </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3219086909"/>
              </p:ext>
            </p:extLst>
          </p:nvPr>
        </p:nvGraphicFramePr>
        <p:xfrm>
          <a:off x="485968" y="1737360"/>
          <a:ext cx="9875520" cy="3395472"/>
        </p:xfrm>
        <a:graphic>
          <a:graphicData uri="http://schemas.openxmlformats.org/drawingml/2006/table">
            <a:tbl>
              <a:tblPr firstRow="1" bandRow="1">
                <a:tableStyleId>{5C22544A-7EE6-4342-B048-85BDC9FD1C3A}</a:tableStyleId>
              </a:tblPr>
              <a:tblGrid>
                <a:gridCol w="3291840">
                  <a:extLst>
                    <a:ext uri="{9D8B030D-6E8A-4147-A177-3AD203B41FA5}">
                      <a16:colId xmlns:a16="http://schemas.microsoft.com/office/drawing/2014/main" val="20000"/>
                    </a:ext>
                  </a:extLst>
                </a:gridCol>
                <a:gridCol w="3291840">
                  <a:extLst>
                    <a:ext uri="{9D8B030D-6E8A-4147-A177-3AD203B41FA5}">
                      <a16:colId xmlns:a16="http://schemas.microsoft.com/office/drawing/2014/main" val="20001"/>
                    </a:ext>
                  </a:extLst>
                </a:gridCol>
                <a:gridCol w="3291840">
                  <a:extLst>
                    <a:ext uri="{9D8B030D-6E8A-4147-A177-3AD203B41FA5}">
                      <a16:colId xmlns:a16="http://schemas.microsoft.com/office/drawing/2014/main" val="20002"/>
                    </a:ext>
                  </a:extLst>
                </a:gridCol>
              </a:tblGrid>
              <a:tr h="950976">
                <a:tc>
                  <a:txBody>
                    <a:bodyPr/>
                    <a:lstStyle/>
                    <a:p>
                      <a:r>
                        <a:rPr lang="en-US" sz="2800" dirty="0"/>
                        <a:t>Type of Effect</a:t>
                      </a:r>
                    </a:p>
                  </a:txBody>
                  <a:tcPr marL="109728" marR="109728" marT="54864" marB="54864"/>
                </a:tc>
                <a:tc>
                  <a:txBody>
                    <a:bodyPr/>
                    <a:lstStyle/>
                    <a:p>
                      <a:pPr algn="ctr"/>
                      <a:r>
                        <a:rPr lang="en-US" sz="2800" dirty="0"/>
                        <a:t>RCT</a:t>
                      </a:r>
                    </a:p>
                  </a:txBody>
                  <a:tcPr marL="109728" marR="109728" marT="54864" marB="54864"/>
                </a:tc>
                <a:tc>
                  <a:txBody>
                    <a:bodyPr/>
                    <a:lstStyle/>
                    <a:p>
                      <a:pPr algn="ctr"/>
                      <a:r>
                        <a:rPr lang="en-US" sz="2800" dirty="0"/>
                        <a:t>Observational Study</a:t>
                      </a:r>
                    </a:p>
                  </a:txBody>
                  <a:tcPr marL="109728" marR="109728" marT="54864" marB="54864"/>
                </a:tc>
                <a:extLst>
                  <a:ext uri="{0D108BD9-81ED-4DB2-BD59-A6C34878D82A}">
                    <a16:rowId xmlns:a16="http://schemas.microsoft.com/office/drawing/2014/main" val="10000"/>
                  </a:ext>
                </a:extLst>
              </a:tr>
              <a:tr h="950976">
                <a:tc>
                  <a:txBody>
                    <a:bodyPr/>
                    <a:lstStyle/>
                    <a:p>
                      <a:r>
                        <a:rPr lang="en-US" sz="2400" b="1" dirty="0"/>
                        <a:t>Natural Direct and Indirect Effects </a:t>
                      </a:r>
                    </a:p>
                  </a:txBody>
                  <a:tcPr marL="109728" marR="109728" marT="54864" marB="54864" anchor="ctr"/>
                </a:tc>
                <a:tc>
                  <a:txBody>
                    <a:bodyPr/>
                    <a:lstStyle/>
                    <a:p>
                      <a:pPr algn="ctr"/>
                      <a:r>
                        <a:rPr lang="en-US" sz="2400" b="1" dirty="0"/>
                        <a:t>A2,</a:t>
                      </a:r>
                      <a:r>
                        <a:rPr lang="en-US" sz="2400" b="1" baseline="0" dirty="0"/>
                        <a:t> A4</a:t>
                      </a:r>
                      <a:endParaRPr lang="en-US" sz="2400" b="1" dirty="0"/>
                    </a:p>
                  </a:txBody>
                  <a:tcPr marL="109728" marR="109728" marT="54864" marB="54864" anchor="ctr"/>
                </a:tc>
                <a:tc>
                  <a:txBody>
                    <a:bodyPr/>
                    <a:lstStyle/>
                    <a:p>
                      <a:pPr algn="ctr"/>
                      <a:r>
                        <a:rPr lang="en-US" sz="2400" b="1" dirty="0"/>
                        <a:t>A1, A2, A3, A4</a:t>
                      </a:r>
                    </a:p>
                  </a:txBody>
                  <a:tcPr marL="109728" marR="109728" marT="54864" marB="54864" anchor="ctr"/>
                </a:tc>
                <a:extLst>
                  <a:ext uri="{0D108BD9-81ED-4DB2-BD59-A6C34878D82A}">
                    <a16:rowId xmlns:a16="http://schemas.microsoft.com/office/drawing/2014/main" val="10001"/>
                  </a:ext>
                </a:extLst>
              </a:tr>
              <a:tr h="950976">
                <a:tc>
                  <a:txBody>
                    <a:bodyPr/>
                    <a:lstStyle/>
                    <a:p>
                      <a:r>
                        <a:rPr lang="en-US" sz="2400" b="1" dirty="0"/>
                        <a:t>Controlled Direct Effect</a:t>
                      </a:r>
                    </a:p>
                  </a:txBody>
                  <a:tcPr marL="109728" marR="109728" marT="54864" marB="54864" anchor="ctr"/>
                </a:tc>
                <a:tc>
                  <a:txBody>
                    <a:bodyPr/>
                    <a:lstStyle/>
                    <a:p>
                      <a:pPr algn="ctr"/>
                      <a:r>
                        <a:rPr lang="en-US" sz="2400" b="1" dirty="0"/>
                        <a:t>A2</a:t>
                      </a:r>
                    </a:p>
                  </a:txBody>
                  <a:tcPr marL="109728" marR="109728" marT="54864" marB="54864" anchor="ctr"/>
                </a:tc>
                <a:tc>
                  <a:txBody>
                    <a:bodyPr/>
                    <a:lstStyle/>
                    <a:p>
                      <a:pPr algn="ctr"/>
                      <a:r>
                        <a:rPr lang="en-US" sz="2400" b="1" dirty="0"/>
                        <a:t>A1,</a:t>
                      </a:r>
                      <a:r>
                        <a:rPr lang="en-US" sz="2400" b="1" baseline="0" dirty="0"/>
                        <a:t> A2</a:t>
                      </a:r>
                      <a:endParaRPr lang="en-US" sz="2400" b="1" dirty="0"/>
                    </a:p>
                  </a:txBody>
                  <a:tcPr marL="109728" marR="109728" marT="54864" marB="54864" anchor="ctr"/>
                </a:tc>
                <a:extLst>
                  <a:ext uri="{0D108BD9-81ED-4DB2-BD59-A6C34878D82A}">
                    <a16:rowId xmlns:a16="http://schemas.microsoft.com/office/drawing/2014/main" val="10002"/>
                  </a:ext>
                </a:extLst>
              </a:tr>
              <a:tr h="530352">
                <a:tc>
                  <a:txBody>
                    <a:bodyPr/>
                    <a:lstStyle/>
                    <a:p>
                      <a:r>
                        <a:rPr lang="en-US" sz="2400" b="1" dirty="0"/>
                        <a:t>Total Effect</a:t>
                      </a:r>
                      <a:r>
                        <a:rPr lang="en-US" sz="2400" b="1" baseline="0" dirty="0"/>
                        <a:t> </a:t>
                      </a:r>
                      <a:endParaRPr lang="en-US" sz="2400" b="1" dirty="0"/>
                    </a:p>
                  </a:txBody>
                  <a:tcPr marL="109728" marR="109728" marT="54864" marB="54864" anchor="ctr"/>
                </a:tc>
                <a:tc>
                  <a:txBody>
                    <a:bodyPr/>
                    <a:lstStyle/>
                    <a:p>
                      <a:pPr algn="ctr"/>
                      <a:r>
                        <a:rPr lang="en-US" sz="2400" b="1" dirty="0"/>
                        <a:t>None</a:t>
                      </a:r>
                    </a:p>
                  </a:txBody>
                  <a:tcPr marL="109728" marR="109728" marT="54864" marB="54864" anchor="ctr"/>
                </a:tc>
                <a:tc>
                  <a:txBody>
                    <a:bodyPr/>
                    <a:lstStyle/>
                    <a:p>
                      <a:pPr algn="ctr"/>
                      <a:r>
                        <a:rPr lang="en-US" sz="2400" b="1" dirty="0"/>
                        <a:t>A1 Only </a:t>
                      </a:r>
                    </a:p>
                  </a:txBody>
                  <a:tcPr marL="109728" marR="109728" marT="54864" marB="54864" anchor="ctr"/>
                </a:tc>
                <a:extLst>
                  <a:ext uri="{0D108BD9-81ED-4DB2-BD59-A6C34878D82A}">
                    <a16:rowId xmlns:a16="http://schemas.microsoft.com/office/drawing/2014/main" val="10003"/>
                  </a:ext>
                </a:extLst>
              </a:tr>
            </a:tbl>
          </a:graphicData>
        </a:graphic>
      </p:graphicFrame>
      <p:sp>
        <p:nvSpPr>
          <p:cNvPr id="5" name="Content Placeholder 2"/>
          <p:cNvSpPr txBox="1">
            <a:spLocks/>
          </p:cNvSpPr>
          <p:nvPr/>
        </p:nvSpPr>
        <p:spPr>
          <a:xfrm>
            <a:off x="485968" y="5265682"/>
            <a:ext cx="9875520" cy="2232397"/>
          </a:xfrm>
          <a:prstGeom prst="rect">
            <a:avLst/>
          </a:prstGeom>
        </p:spPr>
        <p:txBody>
          <a:bodyPr vert="horz" lIns="109728" tIns="54864" rIns="109728" bIns="54864" rtlCol="0">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962026" indent="-962026">
              <a:buNone/>
            </a:pPr>
            <a:r>
              <a:rPr lang="en-US" sz="2400" b="1" dirty="0"/>
              <a:t>A1)	No unmeasured confounding for exposure-outcome relationship </a:t>
            </a:r>
          </a:p>
          <a:p>
            <a:pPr marL="962026" indent="-962026">
              <a:buNone/>
            </a:pPr>
            <a:r>
              <a:rPr lang="en-US" sz="2400" b="1" dirty="0"/>
              <a:t>A2)	</a:t>
            </a:r>
            <a:r>
              <a:rPr lang="en-US" sz="2400" b="1" dirty="0">
                <a:solidFill>
                  <a:prstClr val="black"/>
                </a:solidFill>
              </a:rPr>
              <a:t>No unmeasured confounding for mediator-outcome relationship </a:t>
            </a:r>
          </a:p>
          <a:p>
            <a:pPr marL="962026" indent="-962026">
              <a:buNone/>
            </a:pPr>
            <a:r>
              <a:rPr lang="en-US" sz="2400" b="1" dirty="0">
                <a:solidFill>
                  <a:prstClr val="black"/>
                </a:solidFill>
              </a:rPr>
              <a:t>A3)	No unmeasured confounding for exposure-mediator relationship </a:t>
            </a:r>
          </a:p>
          <a:p>
            <a:pPr marL="962026" indent="-962026">
              <a:buNone/>
            </a:pPr>
            <a:r>
              <a:rPr lang="en-US" sz="2400" b="1" dirty="0">
                <a:solidFill>
                  <a:prstClr val="black"/>
                </a:solidFill>
              </a:rPr>
              <a:t>A4)	No confounder of the mediator-outcome relationship is affected by the exposure</a:t>
            </a:r>
            <a:endParaRPr lang="en-US" sz="2400" b="1" dirty="0"/>
          </a:p>
        </p:txBody>
      </p:sp>
      <p:sp>
        <p:nvSpPr>
          <p:cNvPr id="3" name="Slide Number Placeholder 2"/>
          <p:cNvSpPr>
            <a:spLocks noGrp="1"/>
          </p:cNvSpPr>
          <p:nvPr>
            <p:ph type="sldNum" sz="quarter" idx="4294967295"/>
          </p:nvPr>
        </p:nvSpPr>
        <p:spPr/>
        <p:txBody>
          <a:bodyPr/>
          <a:lstStyle/>
          <a:p>
            <a:fld id="{B0B4604E-0E6D-4AA5-8EA5-8492ADF17EE1}" type="slidenum">
              <a:rPr lang="en-US" smtClean="0"/>
              <a:t>18</a:t>
            </a:fld>
            <a:endParaRPr lang="en-US"/>
          </a:p>
        </p:txBody>
      </p:sp>
    </p:spTree>
    <p:extLst>
      <p:ext uri="{BB962C8B-B14F-4D97-AF65-F5344CB8AC3E}">
        <p14:creationId xmlns:p14="http://schemas.microsoft.com/office/powerpoint/2010/main" val="1433512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Considerations </a:t>
            </a:r>
          </a:p>
        </p:txBody>
      </p:sp>
      <p:sp>
        <p:nvSpPr>
          <p:cNvPr id="3" name="Content Placeholder 2"/>
          <p:cNvSpPr>
            <a:spLocks noGrp="1"/>
          </p:cNvSpPr>
          <p:nvPr>
            <p:ph idx="4294967295"/>
          </p:nvPr>
        </p:nvSpPr>
        <p:spPr/>
        <p:txBody>
          <a:bodyPr>
            <a:normAutofit/>
          </a:bodyPr>
          <a:lstStyle/>
          <a:p>
            <a:r>
              <a:rPr lang="en-US" sz="3360" dirty="0"/>
              <a:t>Usually, mediation assumptions are best justified if:</a:t>
            </a:r>
          </a:p>
          <a:p>
            <a:pPr lvl="1"/>
            <a:r>
              <a:rPr lang="en-US" sz="2880" dirty="0"/>
              <a:t>Baseline levels of mediator and outcome are obtained, and either controlled for as covariates or used so that the mediator and outcome are expressed as pre-post differences</a:t>
            </a:r>
          </a:p>
          <a:p>
            <a:pPr lvl="1"/>
            <a:r>
              <a:rPr lang="en-US" sz="2880" dirty="0"/>
              <a:t>Measurements of exposure, mediator and outcome follow the time ordering 1) exposure, 2) mediator, 3) outcome </a:t>
            </a:r>
          </a:p>
          <a:p>
            <a:pPr lvl="1"/>
            <a:r>
              <a:rPr lang="en-US" sz="2880" dirty="0"/>
              <a:t>The mediator is assed relatively soon after the occurrence of the exposure, and well before the outcome </a:t>
            </a:r>
          </a:p>
        </p:txBody>
      </p:sp>
      <p:sp>
        <p:nvSpPr>
          <p:cNvPr id="4" name="Slide Number Placeholder 3"/>
          <p:cNvSpPr>
            <a:spLocks noGrp="1"/>
          </p:cNvSpPr>
          <p:nvPr>
            <p:ph type="sldNum" sz="quarter" idx="4294967295"/>
          </p:nvPr>
        </p:nvSpPr>
        <p:spPr/>
        <p:txBody>
          <a:bodyPr/>
          <a:lstStyle/>
          <a:p>
            <a:fld id="{B0B4604E-0E6D-4AA5-8EA5-8492ADF17EE1}" type="slidenum">
              <a:rPr lang="en-US" smtClean="0"/>
              <a:t>19</a:t>
            </a:fld>
            <a:endParaRPr lang="en-US"/>
          </a:p>
        </p:txBody>
      </p:sp>
    </p:spTree>
    <p:extLst>
      <p:ext uri="{BB962C8B-B14F-4D97-AF65-F5344CB8AC3E}">
        <p14:creationId xmlns:p14="http://schemas.microsoft.com/office/powerpoint/2010/main" val="1849978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182880"/>
            <a:ext cx="9875520" cy="914400"/>
          </a:xfrm>
        </p:spPr>
        <p:txBody>
          <a:bodyPr/>
          <a:lstStyle/>
          <a:p>
            <a:r>
              <a:rPr lang="en-US" b="1" dirty="0"/>
              <a:t>Mediation Analysis Outline</a:t>
            </a:r>
          </a:p>
        </p:txBody>
      </p:sp>
      <p:sp>
        <p:nvSpPr>
          <p:cNvPr id="3" name="Content Placeholder 2"/>
          <p:cNvSpPr>
            <a:spLocks noGrp="1"/>
          </p:cNvSpPr>
          <p:nvPr>
            <p:ph idx="4294967295"/>
          </p:nvPr>
        </p:nvSpPr>
        <p:spPr>
          <a:xfrm>
            <a:off x="731520" y="1188720"/>
            <a:ext cx="9875520" cy="6400800"/>
          </a:xfrm>
        </p:spPr>
        <p:txBody>
          <a:bodyPr>
            <a:normAutofit/>
          </a:bodyPr>
          <a:lstStyle/>
          <a:p>
            <a:r>
              <a:rPr lang="en-US" sz="2400" dirty="0"/>
              <a:t>Mediation and Moderation </a:t>
            </a:r>
          </a:p>
          <a:p>
            <a:r>
              <a:rPr lang="en-US" sz="2400" dirty="0"/>
              <a:t>Counterfactual framework for mediation</a:t>
            </a:r>
          </a:p>
          <a:p>
            <a:pPr lvl="1"/>
            <a:r>
              <a:rPr lang="en-US" dirty="0"/>
              <a:t>Controlled direct effects</a:t>
            </a:r>
          </a:p>
          <a:p>
            <a:pPr lvl="1"/>
            <a:r>
              <a:rPr lang="en-US" dirty="0"/>
              <a:t>Natural direct and indirect effects </a:t>
            </a:r>
          </a:p>
          <a:p>
            <a:pPr lvl="1"/>
            <a:r>
              <a:rPr lang="en-US" dirty="0"/>
              <a:t>Assumptions </a:t>
            </a:r>
          </a:p>
          <a:p>
            <a:pPr lvl="1"/>
            <a:r>
              <a:rPr lang="en-US" dirty="0"/>
              <a:t>Design considerations</a:t>
            </a:r>
          </a:p>
          <a:p>
            <a:r>
              <a:rPr lang="en-US" sz="2400" dirty="0"/>
              <a:t>Mediation analysis methods for standard models with a single mediator </a:t>
            </a:r>
          </a:p>
          <a:p>
            <a:pPr lvl="1"/>
            <a:r>
              <a:rPr lang="en-US" dirty="0"/>
              <a:t>Continuous mediator, continuous outcome</a:t>
            </a:r>
          </a:p>
          <a:p>
            <a:pPr lvl="1"/>
            <a:r>
              <a:rPr lang="en-US" dirty="0"/>
              <a:t>Continuous mediator, binary outcome</a:t>
            </a:r>
          </a:p>
          <a:p>
            <a:pPr lvl="1"/>
            <a:r>
              <a:rPr lang="en-US" dirty="0"/>
              <a:t>Binary mediator, binary outcome</a:t>
            </a:r>
          </a:p>
          <a:p>
            <a:r>
              <a:rPr lang="en-US" sz="2400" dirty="0"/>
              <a:t>Paradoxes and sensitivity analyses </a:t>
            </a:r>
          </a:p>
          <a:p>
            <a:r>
              <a:rPr lang="en-US" sz="2400" dirty="0"/>
              <a:t>Multiple mediators </a:t>
            </a:r>
          </a:p>
          <a:p>
            <a:endParaRPr lang="en-US" dirty="0"/>
          </a:p>
        </p:txBody>
      </p:sp>
      <p:sp>
        <p:nvSpPr>
          <p:cNvPr id="4" name="Slide Number Placeholder 3"/>
          <p:cNvSpPr>
            <a:spLocks noGrp="1"/>
          </p:cNvSpPr>
          <p:nvPr>
            <p:ph type="sldNum" sz="quarter" idx="4294967295"/>
          </p:nvPr>
        </p:nvSpPr>
        <p:spPr/>
        <p:txBody>
          <a:bodyPr/>
          <a:lstStyle/>
          <a:p>
            <a:fld id="{B0B4604E-0E6D-4AA5-8EA5-8492ADF17EE1}" type="slidenum">
              <a:rPr lang="en-US" smtClean="0"/>
              <a:t>2</a:t>
            </a:fld>
            <a:endParaRPr lang="en-US"/>
          </a:p>
        </p:txBody>
      </p:sp>
    </p:spTree>
    <p:extLst>
      <p:ext uri="{BB962C8B-B14F-4D97-AF65-F5344CB8AC3E}">
        <p14:creationId xmlns:p14="http://schemas.microsoft.com/office/powerpoint/2010/main" val="835605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9875520" cy="1371600"/>
          </a:xfrm>
        </p:spPr>
        <p:txBody>
          <a:bodyPr>
            <a:noAutofit/>
          </a:bodyPr>
          <a:lstStyle/>
          <a:p>
            <a:r>
              <a:rPr lang="en-US" dirty="0"/>
              <a:t>Non-Parametric Causal Effect Estimates</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548640" y="2103120"/>
                <a:ext cx="9875520" cy="5431156"/>
              </a:xfrm>
            </p:spPr>
            <p:txBody>
              <a:bodyPr/>
              <a:lstStyle/>
              <a:p>
                <a:pPr marL="0" indent="0">
                  <a:buNone/>
                </a:pPr>
                <a:r>
                  <a:rPr lang="en-US" sz="3360" dirty="0"/>
                  <a:t>If A1-A4 hold, then</a:t>
                </a:r>
              </a:p>
              <a:p>
                <a:pPr>
                  <a:buFont typeface="Wingdings" panose="05000000000000000000" pitchFamily="2" charset="2"/>
                  <a:buChar char="Ø"/>
                  <a:tabLst>
                    <a:tab pos="407670" algn="l"/>
                  </a:tabLst>
                </a:pPr>
                <a:r>
                  <a:rPr lang="en-US" sz="2880" dirty="0"/>
                  <a:t> </a:t>
                </a:r>
                <a:r>
                  <a:rPr lang="en-US" sz="2400" dirty="0"/>
                  <a:t>E[Y(</a:t>
                </a:r>
                <a:r>
                  <a:rPr lang="en-US" sz="2400" dirty="0" err="1"/>
                  <a:t>a,m</a:t>
                </a:r>
                <a:r>
                  <a:rPr lang="en-US" sz="2400" dirty="0"/>
                  <a:t>) – Y(a*,m)|c] = E[</a:t>
                </a:r>
                <a:r>
                  <a:rPr lang="en-US" sz="2400" dirty="0" err="1"/>
                  <a:t>Y|a,m,c</a:t>
                </a:r>
                <a:r>
                  <a:rPr lang="en-US" sz="2400" dirty="0"/>
                  <a:t>] – E[</a:t>
                </a:r>
                <a:r>
                  <a:rPr lang="en-US" sz="2400" dirty="0" err="1"/>
                  <a:t>Y|a</a:t>
                </a:r>
                <a:r>
                  <a:rPr lang="en-US" sz="2400" dirty="0"/>
                  <a:t>*,</a:t>
                </a:r>
                <a:r>
                  <a:rPr lang="en-US" sz="2400" dirty="0" err="1"/>
                  <a:t>m,c</a:t>
                </a:r>
                <a:r>
                  <a:rPr lang="en-US" sz="2400" dirty="0"/>
                  <a:t>]</a:t>
                </a:r>
              </a:p>
              <a:p>
                <a:pPr>
                  <a:buFont typeface="Wingdings" panose="05000000000000000000" pitchFamily="2" charset="2"/>
                  <a:buChar char="Ø"/>
                  <a:tabLst>
                    <a:tab pos="407670" algn="l"/>
                  </a:tabLst>
                </a:pPr>
                <a:r>
                  <a:rPr lang="en-US" sz="2400" dirty="0"/>
                  <a:t> E[Y(</a:t>
                </a:r>
                <a:r>
                  <a:rPr lang="en-US" sz="2400" dirty="0" err="1"/>
                  <a:t>a,M</a:t>
                </a:r>
                <a:r>
                  <a:rPr lang="en-US" sz="2400" dirty="0"/>
                  <a:t>(a*)) – Y(a*,M(a*))|c]  = </a:t>
                </a:r>
                <a14:m>
                  <m:oMath xmlns:m="http://schemas.openxmlformats.org/officeDocument/2006/math">
                    <m:r>
                      <m:rPr>
                        <m:sty m:val="p"/>
                      </m:rPr>
                      <a:rPr lang="el-GR" sz="2880">
                        <a:latin typeface="Cambria Math"/>
                      </a:rPr>
                      <m:t>Σ</m:t>
                    </m:r>
                  </m:oMath>
                </a14:m>
                <a:r>
                  <a:rPr lang="en-US" sz="2400" baseline="-25000" dirty="0"/>
                  <a:t>m </a:t>
                </a:r>
                <a:r>
                  <a:rPr lang="en-US" sz="2400" dirty="0"/>
                  <a:t>{E[</a:t>
                </a:r>
                <a:r>
                  <a:rPr lang="en-US" sz="2400" dirty="0" err="1"/>
                  <a:t>Y|a,m,c</a:t>
                </a:r>
                <a:r>
                  <a:rPr lang="en-US" sz="2400" dirty="0"/>
                  <a:t>] – E[</a:t>
                </a:r>
                <a:r>
                  <a:rPr lang="en-US" sz="2400" dirty="0" err="1"/>
                  <a:t>Y|a</a:t>
                </a:r>
                <a:r>
                  <a:rPr lang="en-US" sz="2400" dirty="0"/>
                  <a:t>*,</a:t>
                </a:r>
                <a:r>
                  <a:rPr lang="en-US" sz="2400" dirty="0" err="1"/>
                  <a:t>m,c</a:t>
                </a:r>
                <a:r>
                  <a:rPr lang="en-US" sz="2400" dirty="0"/>
                  <a:t>]} </a:t>
                </a:r>
                <a:r>
                  <a:rPr lang="en-US" sz="2400" dirty="0" err="1"/>
                  <a:t>Pr</a:t>
                </a:r>
                <a:r>
                  <a:rPr lang="en-US" sz="2400" dirty="0"/>
                  <a:t>(</a:t>
                </a:r>
                <a:r>
                  <a:rPr lang="en-US" sz="2400" dirty="0" err="1"/>
                  <a:t>m|a</a:t>
                </a:r>
                <a:r>
                  <a:rPr lang="en-US" sz="2400" dirty="0"/>
                  <a:t>*,c)</a:t>
                </a:r>
              </a:p>
              <a:p>
                <a:pPr>
                  <a:buFont typeface="Wingdings" panose="05000000000000000000" pitchFamily="2" charset="2"/>
                  <a:buChar char="Ø"/>
                  <a:tabLst>
                    <a:tab pos="407670" algn="l"/>
                  </a:tabLst>
                </a:pPr>
                <a:r>
                  <a:rPr lang="en-US" sz="2400" dirty="0">
                    <a:solidFill>
                      <a:prstClr val="black"/>
                    </a:solidFill>
                  </a:rPr>
                  <a:t> E[Y(</a:t>
                </a:r>
                <a:r>
                  <a:rPr lang="en-US" sz="2400" dirty="0" err="1">
                    <a:solidFill>
                      <a:prstClr val="black"/>
                    </a:solidFill>
                  </a:rPr>
                  <a:t>a,M</a:t>
                </a:r>
                <a:r>
                  <a:rPr lang="en-US" sz="2400" dirty="0">
                    <a:solidFill>
                      <a:prstClr val="black"/>
                    </a:solidFill>
                  </a:rPr>
                  <a:t>(a)) – Y(</a:t>
                </a:r>
                <a:r>
                  <a:rPr lang="en-US" sz="2400" dirty="0" err="1">
                    <a:solidFill>
                      <a:prstClr val="black"/>
                    </a:solidFill>
                  </a:rPr>
                  <a:t>a,M</a:t>
                </a:r>
                <a:r>
                  <a:rPr lang="en-US" sz="2400" dirty="0">
                    <a:solidFill>
                      <a:prstClr val="black"/>
                    </a:solidFill>
                  </a:rPr>
                  <a:t>(a*))|c]  = </a:t>
                </a:r>
                <a14:m>
                  <m:oMath xmlns:m="http://schemas.openxmlformats.org/officeDocument/2006/math">
                    <m:r>
                      <m:rPr>
                        <m:sty m:val="p"/>
                      </m:rPr>
                      <a:rPr lang="el-GR" sz="2880">
                        <a:solidFill>
                          <a:prstClr val="black"/>
                        </a:solidFill>
                        <a:latin typeface="Cambria Math"/>
                      </a:rPr>
                      <m:t>Σ</m:t>
                    </m:r>
                  </m:oMath>
                </a14:m>
                <a:r>
                  <a:rPr lang="en-US" sz="2400" baseline="-25000" dirty="0">
                    <a:solidFill>
                      <a:prstClr val="black"/>
                    </a:solidFill>
                  </a:rPr>
                  <a:t>m </a:t>
                </a:r>
                <a:r>
                  <a:rPr lang="en-US" sz="2400" dirty="0">
                    <a:solidFill>
                      <a:prstClr val="black"/>
                    </a:solidFill>
                  </a:rPr>
                  <a:t> E[</a:t>
                </a:r>
                <a:r>
                  <a:rPr lang="en-US" sz="2400" dirty="0" err="1">
                    <a:solidFill>
                      <a:prstClr val="black"/>
                    </a:solidFill>
                  </a:rPr>
                  <a:t>Y|a,m,c</a:t>
                </a:r>
                <a:r>
                  <a:rPr lang="en-US" sz="2400" dirty="0">
                    <a:solidFill>
                      <a:prstClr val="black"/>
                    </a:solidFill>
                  </a:rPr>
                  <a:t>] {</a:t>
                </a:r>
                <a:r>
                  <a:rPr lang="en-US" sz="2400" dirty="0" err="1">
                    <a:solidFill>
                      <a:prstClr val="black"/>
                    </a:solidFill>
                  </a:rPr>
                  <a:t>Pr</a:t>
                </a:r>
                <a:r>
                  <a:rPr lang="en-US" sz="2400" dirty="0">
                    <a:solidFill>
                      <a:prstClr val="black"/>
                    </a:solidFill>
                  </a:rPr>
                  <a:t>(</a:t>
                </a:r>
                <a:r>
                  <a:rPr lang="en-US" sz="2400" dirty="0" err="1">
                    <a:solidFill>
                      <a:prstClr val="black"/>
                    </a:solidFill>
                  </a:rPr>
                  <a:t>m|a,c</a:t>
                </a:r>
                <a:r>
                  <a:rPr lang="en-US" sz="2400" dirty="0">
                    <a:solidFill>
                      <a:prstClr val="black"/>
                    </a:solidFill>
                  </a:rPr>
                  <a:t>) - </a:t>
                </a:r>
                <a:r>
                  <a:rPr lang="en-US" sz="2400" dirty="0" err="1">
                    <a:solidFill>
                      <a:prstClr val="black"/>
                    </a:solidFill>
                  </a:rPr>
                  <a:t>Pr</a:t>
                </a:r>
                <a:r>
                  <a:rPr lang="en-US" sz="2400" dirty="0">
                    <a:solidFill>
                      <a:prstClr val="black"/>
                    </a:solidFill>
                  </a:rPr>
                  <a:t>(</a:t>
                </a:r>
                <a:r>
                  <a:rPr lang="en-US" sz="2400" dirty="0" err="1">
                    <a:solidFill>
                      <a:prstClr val="black"/>
                    </a:solidFill>
                  </a:rPr>
                  <a:t>m|a</a:t>
                </a:r>
                <a:r>
                  <a:rPr lang="en-US" sz="2400" dirty="0">
                    <a:solidFill>
                      <a:prstClr val="black"/>
                    </a:solidFill>
                  </a:rPr>
                  <a:t>*,c)}</a:t>
                </a:r>
              </a:p>
              <a:p>
                <a:pPr>
                  <a:buFont typeface="Wingdings" panose="05000000000000000000" pitchFamily="2" charset="2"/>
                  <a:buChar char="Ø"/>
                  <a:tabLst>
                    <a:tab pos="407670" algn="l"/>
                  </a:tabLst>
                </a:pPr>
                <a:endParaRPr lang="en-US" sz="2400" dirty="0">
                  <a:solidFill>
                    <a:prstClr val="black"/>
                  </a:solidFill>
                </a:endParaRPr>
              </a:p>
              <a:p>
                <a:pPr>
                  <a:tabLst>
                    <a:tab pos="407670" algn="l"/>
                  </a:tabLst>
                </a:pPr>
                <a:r>
                  <a:rPr lang="en-US" sz="2400" dirty="0">
                    <a:solidFill>
                      <a:prstClr val="black"/>
                    </a:solidFill>
                  </a:rPr>
                  <a:t>The left had sides for each equation are the counterfactual quantities that define the controlled direct effect, natural direct effect, and natural indirect effects, respectively. </a:t>
                </a:r>
              </a:p>
              <a:p>
                <a:pPr>
                  <a:tabLst>
                    <a:tab pos="407670" algn="l"/>
                  </a:tabLst>
                </a:pPr>
                <a:r>
                  <a:rPr lang="en-US" sz="2400" dirty="0">
                    <a:solidFill>
                      <a:prstClr val="black"/>
                    </a:solidFill>
                  </a:rPr>
                  <a:t>The right hand sides for each equation are estimable from the data. </a:t>
                </a:r>
              </a:p>
              <a:p>
                <a:pPr>
                  <a:tabLst>
                    <a:tab pos="407670" algn="l"/>
                  </a:tabLst>
                </a:pPr>
                <a:r>
                  <a:rPr lang="en-US" sz="2400" dirty="0">
                    <a:solidFill>
                      <a:prstClr val="black"/>
                    </a:solidFill>
                  </a:rPr>
                  <a:t>The top expression for the CDE requires only A1 and A2; the latter two expressions require A1, A2, A3 and A4. </a:t>
                </a: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548640" y="2103120"/>
                <a:ext cx="9875520" cy="5431156"/>
              </a:xfrm>
              <a:blipFill>
                <a:blip r:embed="rId2"/>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4294967295"/>
          </p:nvPr>
        </p:nvSpPr>
        <p:spPr/>
        <p:txBody>
          <a:bodyPr/>
          <a:lstStyle/>
          <a:p>
            <a:fld id="{B0B4604E-0E6D-4AA5-8EA5-8492ADF17EE1}" type="slidenum">
              <a:rPr lang="en-US" smtClean="0"/>
              <a:t>20</a:t>
            </a:fld>
            <a:endParaRPr lang="en-US"/>
          </a:p>
        </p:txBody>
      </p:sp>
    </p:spTree>
    <p:extLst>
      <p:ext uri="{BB962C8B-B14F-4D97-AF65-F5344CB8AC3E}">
        <p14:creationId xmlns:p14="http://schemas.microsoft.com/office/powerpoint/2010/main" val="1329270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Mediation Analysis with Linear Models </a:t>
            </a:r>
            <a:r>
              <a:rPr lang="en-US" sz="3720" dirty="0"/>
              <a:t>(Continuous Outcomes and Continuous Mediators)</a:t>
            </a:r>
          </a:p>
        </p:txBody>
      </p:sp>
      <p:sp>
        <p:nvSpPr>
          <p:cNvPr id="3" name="Content Placeholder 2"/>
          <p:cNvSpPr>
            <a:spLocks noGrp="1"/>
          </p:cNvSpPr>
          <p:nvPr>
            <p:ph idx="4294967295"/>
          </p:nvPr>
        </p:nvSpPr>
        <p:spPr/>
        <p:txBody>
          <a:bodyPr/>
          <a:lstStyle/>
          <a:p>
            <a:pPr marL="0" indent="0">
              <a:buNone/>
            </a:pPr>
            <a:r>
              <a:rPr lang="en-US" sz="3360" i="1" dirty="0"/>
              <a:t>No-Interaction Model</a:t>
            </a:r>
            <a:r>
              <a:rPr lang="en-US" sz="3360" dirty="0"/>
              <a:t>: </a:t>
            </a:r>
          </a:p>
          <a:p>
            <a:pPr marL="0" indent="0">
              <a:buNone/>
            </a:pPr>
            <a:r>
              <a:rPr lang="en-US" sz="3360" dirty="0"/>
              <a:t>	E(M|A=</a:t>
            </a:r>
            <a:r>
              <a:rPr lang="en-US" sz="3360" dirty="0" err="1"/>
              <a:t>a,C</a:t>
            </a:r>
            <a:r>
              <a:rPr lang="en-US" sz="3360" dirty="0"/>
              <a:t>=c)   = </a:t>
            </a:r>
            <a:r>
              <a:rPr lang="el-GR" sz="3360" dirty="0"/>
              <a:t>β</a:t>
            </a:r>
            <a:r>
              <a:rPr lang="en-US" sz="3360" baseline="-25000" dirty="0"/>
              <a:t>0</a:t>
            </a:r>
            <a:r>
              <a:rPr lang="en-US" sz="3360" dirty="0"/>
              <a:t> + </a:t>
            </a:r>
            <a:r>
              <a:rPr lang="el-GR" sz="3360" dirty="0">
                <a:solidFill>
                  <a:prstClr val="black"/>
                </a:solidFill>
              </a:rPr>
              <a:t>β</a:t>
            </a:r>
            <a:r>
              <a:rPr lang="en-US" sz="3360" baseline="-25000" dirty="0">
                <a:solidFill>
                  <a:prstClr val="black"/>
                </a:solidFill>
              </a:rPr>
              <a:t>1</a:t>
            </a:r>
            <a:r>
              <a:rPr lang="en-US" sz="3360" dirty="0">
                <a:solidFill>
                  <a:prstClr val="black"/>
                </a:solidFill>
              </a:rPr>
              <a:t>a + </a:t>
            </a:r>
            <a:r>
              <a:rPr lang="el-GR" sz="3360" dirty="0">
                <a:solidFill>
                  <a:prstClr val="black"/>
                </a:solidFill>
              </a:rPr>
              <a:t>β</a:t>
            </a:r>
            <a:r>
              <a:rPr lang="en-US" sz="3360" baseline="-25000" dirty="0">
                <a:solidFill>
                  <a:prstClr val="black"/>
                </a:solidFill>
              </a:rPr>
              <a:t>2 </a:t>
            </a:r>
            <a:r>
              <a:rPr lang="en-US" sz="3360" dirty="0">
                <a:solidFill>
                  <a:prstClr val="black"/>
                </a:solidFill>
              </a:rPr>
              <a:t>c</a:t>
            </a:r>
          </a:p>
          <a:p>
            <a:pPr marL="0" indent="0">
              <a:buNone/>
              <a:tabLst>
                <a:tab pos="3291840" algn="l"/>
              </a:tabLst>
            </a:pPr>
            <a:r>
              <a:rPr lang="en-US" sz="3360" dirty="0">
                <a:solidFill>
                  <a:prstClr val="black"/>
                </a:solidFill>
              </a:rPr>
              <a:t>     </a:t>
            </a:r>
            <a:r>
              <a:rPr lang="en-US" sz="3360" dirty="0" smtClean="0">
                <a:solidFill>
                  <a:prstClr val="black"/>
                </a:solidFill>
              </a:rPr>
              <a:t>   E(Y|A=</a:t>
            </a:r>
            <a:r>
              <a:rPr lang="en-US" sz="3360" dirty="0" err="1" smtClean="0">
                <a:solidFill>
                  <a:prstClr val="black"/>
                </a:solidFill>
              </a:rPr>
              <a:t>a,M</a:t>
            </a:r>
            <a:r>
              <a:rPr lang="en-US" sz="3360" dirty="0" smtClean="0">
                <a:solidFill>
                  <a:prstClr val="black"/>
                </a:solidFill>
              </a:rPr>
              <a:t>=</a:t>
            </a:r>
            <a:r>
              <a:rPr lang="en-US" sz="3360" dirty="0" err="1" smtClean="0">
                <a:solidFill>
                  <a:prstClr val="black"/>
                </a:solidFill>
              </a:rPr>
              <a:t>m,C</a:t>
            </a:r>
            <a:r>
              <a:rPr lang="en-US" sz="3360" dirty="0" smtClean="0">
                <a:solidFill>
                  <a:prstClr val="black"/>
                </a:solidFill>
              </a:rPr>
              <a:t>=c</a:t>
            </a:r>
            <a:r>
              <a:rPr lang="en-US" sz="3360" dirty="0">
                <a:solidFill>
                  <a:prstClr val="black"/>
                </a:solidFill>
              </a:rPr>
              <a:t>) = </a:t>
            </a:r>
            <a:r>
              <a:rPr lang="el-GR" sz="3360" dirty="0">
                <a:solidFill>
                  <a:prstClr val="black"/>
                </a:solidFill>
              </a:rPr>
              <a:t>θ</a:t>
            </a:r>
            <a:r>
              <a:rPr lang="en-US" sz="3360" baseline="-25000" dirty="0">
                <a:solidFill>
                  <a:prstClr val="black"/>
                </a:solidFill>
              </a:rPr>
              <a:t>0</a:t>
            </a:r>
            <a:r>
              <a:rPr lang="en-US" sz="3360" dirty="0">
                <a:solidFill>
                  <a:prstClr val="black"/>
                </a:solidFill>
              </a:rPr>
              <a:t> + </a:t>
            </a:r>
            <a:r>
              <a:rPr lang="el-GR" sz="3360" dirty="0">
                <a:solidFill>
                  <a:prstClr val="black"/>
                </a:solidFill>
              </a:rPr>
              <a:t>θ</a:t>
            </a:r>
            <a:r>
              <a:rPr lang="en-US" sz="3360" baseline="-25000" dirty="0">
                <a:solidFill>
                  <a:prstClr val="black"/>
                </a:solidFill>
              </a:rPr>
              <a:t>1</a:t>
            </a:r>
            <a:r>
              <a:rPr lang="en-US" sz="3360" dirty="0">
                <a:solidFill>
                  <a:prstClr val="black"/>
                </a:solidFill>
              </a:rPr>
              <a:t>a + </a:t>
            </a:r>
            <a:r>
              <a:rPr lang="el-GR" sz="3360" dirty="0">
                <a:solidFill>
                  <a:prstClr val="black"/>
                </a:solidFill>
              </a:rPr>
              <a:t>θ</a:t>
            </a:r>
            <a:r>
              <a:rPr lang="en-US" sz="3360" baseline="-25000" dirty="0">
                <a:solidFill>
                  <a:prstClr val="black"/>
                </a:solidFill>
              </a:rPr>
              <a:t>2</a:t>
            </a:r>
            <a:r>
              <a:rPr lang="en-US" sz="3360" dirty="0">
                <a:solidFill>
                  <a:prstClr val="black"/>
                </a:solidFill>
              </a:rPr>
              <a:t>m + </a:t>
            </a:r>
            <a:r>
              <a:rPr lang="el-GR" sz="3360" dirty="0">
                <a:solidFill>
                  <a:prstClr val="black"/>
                </a:solidFill>
              </a:rPr>
              <a:t>θ</a:t>
            </a:r>
            <a:r>
              <a:rPr lang="en-US" sz="3360" baseline="-25000" dirty="0">
                <a:solidFill>
                  <a:prstClr val="black"/>
                </a:solidFill>
              </a:rPr>
              <a:t>4 </a:t>
            </a:r>
            <a:r>
              <a:rPr lang="en-US" sz="3360" dirty="0">
                <a:solidFill>
                  <a:prstClr val="black"/>
                </a:solidFill>
              </a:rPr>
              <a:t>c</a:t>
            </a:r>
          </a:p>
          <a:p>
            <a:pPr marL="0" indent="0">
              <a:buNone/>
              <a:tabLst>
                <a:tab pos="1645920" algn="l"/>
              </a:tabLst>
            </a:pPr>
            <a:r>
              <a:rPr lang="en-US" sz="3360" dirty="0">
                <a:solidFill>
                  <a:prstClr val="black"/>
                </a:solidFill>
              </a:rPr>
              <a:t>CDE(m) = </a:t>
            </a:r>
            <a:r>
              <a:rPr lang="el-GR" sz="3360" dirty="0">
                <a:solidFill>
                  <a:prstClr val="black"/>
                </a:solidFill>
              </a:rPr>
              <a:t>θ</a:t>
            </a:r>
            <a:r>
              <a:rPr lang="en-US" sz="3360" baseline="-25000" dirty="0">
                <a:solidFill>
                  <a:prstClr val="black"/>
                </a:solidFill>
              </a:rPr>
              <a:t>1 </a:t>
            </a:r>
            <a:r>
              <a:rPr lang="en-US" sz="3360" dirty="0">
                <a:solidFill>
                  <a:prstClr val="black"/>
                </a:solidFill>
              </a:rPr>
              <a:t>(a – a*)</a:t>
            </a:r>
            <a:endParaRPr lang="en-US" sz="3360" baseline="-25000" dirty="0">
              <a:solidFill>
                <a:prstClr val="black"/>
              </a:solidFill>
            </a:endParaRPr>
          </a:p>
          <a:p>
            <a:pPr marL="0" indent="0">
              <a:buNone/>
              <a:tabLst>
                <a:tab pos="1160146" algn="l"/>
              </a:tabLst>
            </a:pPr>
            <a:r>
              <a:rPr lang="en-US" sz="3360" dirty="0">
                <a:solidFill>
                  <a:prstClr val="black"/>
                </a:solidFill>
              </a:rPr>
              <a:t>NDE 	= </a:t>
            </a:r>
            <a:r>
              <a:rPr lang="el-GR" sz="3360" dirty="0">
                <a:solidFill>
                  <a:prstClr val="black"/>
                </a:solidFill>
              </a:rPr>
              <a:t>θ</a:t>
            </a:r>
            <a:r>
              <a:rPr lang="en-US" sz="3360" baseline="-25000" dirty="0">
                <a:solidFill>
                  <a:prstClr val="black"/>
                </a:solidFill>
              </a:rPr>
              <a:t>1 </a:t>
            </a:r>
            <a:r>
              <a:rPr lang="en-US" sz="3360" dirty="0">
                <a:solidFill>
                  <a:prstClr val="black"/>
                </a:solidFill>
              </a:rPr>
              <a:t>(a – a*)</a:t>
            </a:r>
          </a:p>
          <a:p>
            <a:pPr marL="0" indent="0">
              <a:buNone/>
              <a:tabLst>
                <a:tab pos="1160146" algn="l"/>
              </a:tabLst>
            </a:pPr>
            <a:r>
              <a:rPr lang="en-US" sz="3360" dirty="0">
                <a:solidFill>
                  <a:prstClr val="black"/>
                </a:solidFill>
              </a:rPr>
              <a:t>NIE   	= </a:t>
            </a:r>
            <a:r>
              <a:rPr lang="el-GR" sz="3360" dirty="0">
                <a:solidFill>
                  <a:prstClr val="black"/>
                </a:solidFill>
              </a:rPr>
              <a:t>β</a:t>
            </a:r>
            <a:r>
              <a:rPr lang="en-US" sz="3360" baseline="-25000" dirty="0">
                <a:solidFill>
                  <a:prstClr val="black"/>
                </a:solidFill>
              </a:rPr>
              <a:t>1 </a:t>
            </a:r>
            <a:r>
              <a:rPr lang="el-GR" sz="3360" dirty="0">
                <a:solidFill>
                  <a:prstClr val="black"/>
                </a:solidFill>
              </a:rPr>
              <a:t>θ</a:t>
            </a:r>
            <a:r>
              <a:rPr lang="en-US" sz="3360" baseline="-25000" dirty="0">
                <a:solidFill>
                  <a:prstClr val="black"/>
                </a:solidFill>
              </a:rPr>
              <a:t>2 </a:t>
            </a:r>
            <a:r>
              <a:rPr lang="en-US" sz="3360" dirty="0">
                <a:solidFill>
                  <a:prstClr val="black"/>
                </a:solidFill>
              </a:rPr>
              <a:t>(a – a*)</a:t>
            </a:r>
          </a:p>
          <a:p>
            <a:pPr marL="0" indent="0">
              <a:buNone/>
              <a:tabLst>
                <a:tab pos="1583056" algn="l"/>
              </a:tabLst>
            </a:pPr>
            <a:endParaRPr lang="en-US" dirty="0"/>
          </a:p>
        </p:txBody>
      </p:sp>
      <p:sp>
        <p:nvSpPr>
          <p:cNvPr id="4" name="TextBox 3"/>
          <p:cNvSpPr txBox="1"/>
          <p:nvPr/>
        </p:nvSpPr>
        <p:spPr>
          <a:xfrm>
            <a:off x="828720" y="6167763"/>
            <a:ext cx="6078908" cy="424732"/>
          </a:xfrm>
          <a:prstGeom prst="rect">
            <a:avLst/>
          </a:prstGeom>
          <a:noFill/>
        </p:spPr>
        <p:txBody>
          <a:bodyPr wrap="none" rtlCol="0">
            <a:spAutoFit/>
          </a:bodyPr>
          <a:lstStyle/>
          <a:p>
            <a:r>
              <a:rPr lang="en-US" sz="2160" dirty="0"/>
              <a:t>Standard errors using delta method or bootstrap</a:t>
            </a:r>
          </a:p>
        </p:txBody>
      </p:sp>
      <p:sp>
        <p:nvSpPr>
          <p:cNvPr id="5" name="Slide Number Placeholder 4"/>
          <p:cNvSpPr>
            <a:spLocks noGrp="1"/>
          </p:cNvSpPr>
          <p:nvPr>
            <p:ph type="sldNum" sz="quarter" idx="4294967295"/>
          </p:nvPr>
        </p:nvSpPr>
        <p:spPr/>
        <p:txBody>
          <a:bodyPr/>
          <a:lstStyle/>
          <a:p>
            <a:fld id="{B0B4604E-0E6D-4AA5-8EA5-8492ADF17EE1}" type="slidenum">
              <a:rPr lang="en-US" smtClean="0"/>
              <a:t>21</a:t>
            </a:fld>
            <a:endParaRPr lang="en-US"/>
          </a:p>
        </p:txBody>
      </p:sp>
    </p:spTree>
    <p:extLst>
      <p:ext uri="{BB962C8B-B14F-4D97-AF65-F5344CB8AC3E}">
        <p14:creationId xmlns:p14="http://schemas.microsoft.com/office/powerpoint/2010/main" val="2063891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Mediation Analysis with Linear Models </a:t>
            </a:r>
            <a:r>
              <a:rPr lang="en-US" sz="3720" dirty="0"/>
              <a:t>(Continuous Outcomes and Continuous Mediators)</a:t>
            </a:r>
          </a:p>
        </p:txBody>
      </p:sp>
      <p:sp>
        <p:nvSpPr>
          <p:cNvPr id="3" name="Content Placeholder 2"/>
          <p:cNvSpPr>
            <a:spLocks noGrp="1"/>
          </p:cNvSpPr>
          <p:nvPr>
            <p:ph idx="4294967295"/>
          </p:nvPr>
        </p:nvSpPr>
        <p:spPr/>
        <p:txBody>
          <a:bodyPr/>
          <a:lstStyle/>
          <a:p>
            <a:pPr marL="0" indent="0">
              <a:buNone/>
            </a:pPr>
            <a:r>
              <a:rPr lang="en-US" i="1" dirty="0"/>
              <a:t>Interaction Model</a:t>
            </a:r>
            <a:r>
              <a:rPr lang="en-US" dirty="0"/>
              <a:t>: </a:t>
            </a:r>
          </a:p>
          <a:p>
            <a:pPr marL="0" indent="0">
              <a:buNone/>
            </a:pPr>
            <a:r>
              <a:rPr lang="en-US" dirty="0"/>
              <a:t> </a:t>
            </a:r>
            <a:r>
              <a:rPr lang="en-US" dirty="0" smtClean="0"/>
              <a:t>    E(M|A=</a:t>
            </a:r>
            <a:r>
              <a:rPr lang="en-US" dirty="0" err="1" smtClean="0"/>
              <a:t>a,C</a:t>
            </a:r>
            <a:r>
              <a:rPr lang="en-US" dirty="0" smtClean="0"/>
              <a:t>=c</a:t>
            </a:r>
            <a:r>
              <a:rPr lang="en-US" dirty="0"/>
              <a:t>)   = </a:t>
            </a:r>
            <a:r>
              <a:rPr lang="el-GR" dirty="0"/>
              <a:t>β</a:t>
            </a:r>
            <a:r>
              <a:rPr lang="en-US" baseline="-25000" dirty="0"/>
              <a:t>0</a:t>
            </a:r>
            <a:r>
              <a:rPr lang="en-US" dirty="0"/>
              <a:t> + </a:t>
            </a:r>
            <a:r>
              <a:rPr lang="el-GR" dirty="0">
                <a:solidFill>
                  <a:prstClr val="black"/>
                </a:solidFill>
              </a:rPr>
              <a:t>β</a:t>
            </a:r>
            <a:r>
              <a:rPr lang="en-US" baseline="-25000" dirty="0">
                <a:solidFill>
                  <a:prstClr val="black"/>
                </a:solidFill>
              </a:rPr>
              <a:t>1</a:t>
            </a:r>
            <a:r>
              <a:rPr lang="en-US" dirty="0">
                <a:solidFill>
                  <a:prstClr val="black"/>
                </a:solidFill>
              </a:rPr>
              <a:t>a + </a:t>
            </a:r>
            <a:r>
              <a:rPr lang="el-GR" dirty="0">
                <a:solidFill>
                  <a:prstClr val="black"/>
                </a:solidFill>
              </a:rPr>
              <a:t>β</a:t>
            </a:r>
            <a:r>
              <a:rPr lang="en-US" baseline="-25000" dirty="0">
                <a:solidFill>
                  <a:prstClr val="black"/>
                </a:solidFill>
              </a:rPr>
              <a:t>2 </a:t>
            </a:r>
            <a:r>
              <a:rPr lang="en-US" dirty="0">
                <a:solidFill>
                  <a:prstClr val="black"/>
                </a:solidFill>
              </a:rPr>
              <a:t>c</a:t>
            </a:r>
          </a:p>
          <a:p>
            <a:pPr marL="0" indent="0">
              <a:buNone/>
              <a:tabLst>
                <a:tab pos="3291840" algn="l"/>
              </a:tabLst>
            </a:pPr>
            <a:r>
              <a:rPr lang="en-US" dirty="0">
                <a:solidFill>
                  <a:prstClr val="black"/>
                </a:solidFill>
              </a:rPr>
              <a:t>     E(Y|A=</a:t>
            </a:r>
            <a:r>
              <a:rPr lang="en-US" dirty="0" err="1">
                <a:solidFill>
                  <a:prstClr val="black"/>
                </a:solidFill>
              </a:rPr>
              <a:t>a,M</a:t>
            </a:r>
            <a:r>
              <a:rPr lang="en-US" dirty="0">
                <a:solidFill>
                  <a:prstClr val="black"/>
                </a:solidFill>
              </a:rPr>
              <a:t>=</a:t>
            </a:r>
            <a:r>
              <a:rPr lang="en-US" dirty="0" err="1">
                <a:solidFill>
                  <a:prstClr val="black"/>
                </a:solidFill>
              </a:rPr>
              <a:t>m,C</a:t>
            </a:r>
            <a:r>
              <a:rPr lang="en-US" dirty="0">
                <a:solidFill>
                  <a:prstClr val="black"/>
                </a:solidFill>
              </a:rPr>
              <a:t>=c) = </a:t>
            </a:r>
            <a:r>
              <a:rPr lang="el-GR" dirty="0">
                <a:solidFill>
                  <a:prstClr val="black"/>
                </a:solidFill>
              </a:rPr>
              <a:t>θ</a:t>
            </a:r>
            <a:r>
              <a:rPr lang="en-US" baseline="-25000" dirty="0">
                <a:solidFill>
                  <a:prstClr val="black"/>
                </a:solidFill>
              </a:rPr>
              <a:t>0</a:t>
            </a:r>
            <a:r>
              <a:rPr lang="en-US" dirty="0">
                <a:solidFill>
                  <a:prstClr val="black"/>
                </a:solidFill>
              </a:rPr>
              <a:t> + </a:t>
            </a:r>
            <a:r>
              <a:rPr lang="el-GR" dirty="0">
                <a:solidFill>
                  <a:prstClr val="black"/>
                </a:solidFill>
              </a:rPr>
              <a:t>θ</a:t>
            </a:r>
            <a:r>
              <a:rPr lang="en-US" baseline="-25000" dirty="0">
                <a:solidFill>
                  <a:prstClr val="black"/>
                </a:solidFill>
              </a:rPr>
              <a:t>1</a:t>
            </a:r>
            <a:r>
              <a:rPr lang="en-US" dirty="0">
                <a:solidFill>
                  <a:prstClr val="black"/>
                </a:solidFill>
              </a:rPr>
              <a:t>a + </a:t>
            </a:r>
            <a:r>
              <a:rPr lang="el-GR" dirty="0">
                <a:solidFill>
                  <a:prstClr val="black"/>
                </a:solidFill>
              </a:rPr>
              <a:t>θ</a:t>
            </a:r>
            <a:r>
              <a:rPr lang="en-US" baseline="-25000" dirty="0">
                <a:solidFill>
                  <a:prstClr val="black"/>
                </a:solidFill>
              </a:rPr>
              <a:t>2</a:t>
            </a:r>
            <a:r>
              <a:rPr lang="en-US" dirty="0">
                <a:solidFill>
                  <a:prstClr val="black"/>
                </a:solidFill>
              </a:rPr>
              <a:t>m + </a:t>
            </a:r>
            <a:r>
              <a:rPr lang="el-GR" dirty="0">
                <a:solidFill>
                  <a:srgbClr val="FF0000"/>
                </a:solidFill>
              </a:rPr>
              <a:t>θ</a:t>
            </a:r>
            <a:r>
              <a:rPr lang="en-US" baseline="-25000" dirty="0">
                <a:solidFill>
                  <a:srgbClr val="FF0000"/>
                </a:solidFill>
              </a:rPr>
              <a:t>3</a:t>
            </a:r>
            <a:r>
              <a:rPr lang="en-US" dirty="0">
                <a:solidFill>
                  <a:srgbClr val="FF0000"/>
                </a:solidFill>
              </a:rPr>
              <a:t>a•m </a:t>
            </a:r>
            <a:r>
              <a:rPr lang="en-US" dirty="0">
                <a:solidFill>
                  <a:prstClr val="black"/>
                </a:solidFill>
              </a:rPr>
              <a:t>+ </a:t>
            </a:r>
            <a:r>
              <a:rPr lang="el-GR" dirty="0">
                <a:solidFill>
                  <a:prstClr val="black"/>
                </a:solidFill>
              </a:rPr>
              <a:t>θ</a:t>
            </a:r>
            <a:r>
              <a:rPr lang="en-US" baseline="-25000" dirty="0">
                <a:solidFill>
                  <a:prstClr val="black"/>
                </a:solidFill>
              </a:rPr>
              <a:t>4 </a:t>
            </a:r>
            <a:r>
              <a:rPr lang="en-US" dirty="0">
                <a:solidFill>
                  <a:prstClr val="black"/>
                </a:solidFill>
              </a:rPr>
              <a:t>c</a:t>
            </a:r>
          </a:p>
          <a:p>
            <a:pPr marL="0" indent="0">
              <a:buNone/>
              <a:tabLst>
                <a:tab pos="1645920" algn="l"/>
              </a:tabLst>
            </a:pPr>
            <a:r>
              <a:rPr lang="en-US" dirty="0">
                <a:solidFill>
                  <a:prstClr val="black"/>
                </a:solidFill>
              </a:rPr>
              <a:t>CDE(m) = (</a:t>
            </a:r>
            <a:r>
              <a:rPr lang="el-GR" dirty="0">
                <a:solidFill>
                  <a:prstClr val="black"/>
                </a:solidFill>
              </a:rPr>
              <a:t>θ</a:t>
            </a:r>
            <a:r>
              <a:rPr lang="en-US" baseline="-25000" dirty="0">
                <a:solidFill>
                  <a:prstClr val="black"/>
                </a:solidFill>
              </a:rPr>
              <a:t>1 </a:t>
            </a:r>
            <a:r>
              <a:rPr lang="en-US" dirty="0">
                <a:solidFill>
                  <a:srgbClr val="FF0000"/>
                </a:solidFill>
              </a:rPr>
              <a:t>+</a:t>
            </a:r>
            <a:r>
              <a:rPr lang="en-US" baseline="-25000" dirty="0">
                <a:solidFill>
                  <a:srgbClr val="FF0000"/>
                </a:solidFill>
              </a:rPr>
              <a:t> </a:t>
            </a:r>
            <a:r>
              <a:rPr lang="el-GR" dirty="0">
                <a:solidFill>
                  <a:srgbClr val="FF0000"/>
                </a:solidFill>
              </a:rPr>
              <a:t>θ</a:t>
            </a:r>
            <a:r>
              <a:rPr lang="en-US" baseline="-25000" dirty="0">
                <a:solidFill>
                  <a:srgbClr val="FF0000"/>
                </a:solidFill>
              </a:rPr>
              <a:t>3 </a:t>
            </a:r>
            <a:r>
              <a:rPr lang="en-US" dirty="0">
                <a:solidFill>
                  <a:srgbClr val="FF0000"/>
                </a:solidFill>
              </a:rPr>
              <a:t>m</a:t>
            </a:r>
            <a:r>
              <a:rPr lang="en-US" dirty="0">
                <a:solidFill>
                  <a:prstClr val="black"/>
                </a:solidFill>
              </a:rPr>
              <a:t>) (a – a*)</a:t>
            </a:r>
            <a:endParaRPr lang="en-US" baseline="-25000" dirty="0">
              <a:solidFill>
                <a:prstClr val="black"/>
              </a:solidFill>
            </a:endParaRPr>
          </a:p>
          <a:p>
            <a:pPr marL="0" indent="0">
              <a:buNone/>
            </a:pPr>
            <a:r>
              <a:rPr lang="en-US" dirty="0">
                <a:solidFill>
                  <a:prstClr val="black"/>
                </a:solidFill>
              </a:rPr>
              <a:t>NDE 	= (</a:t>
            </a:r>
            <a:r>
              <a:rPr lang="el-GR" dirty="0">
                <a:solidFill>
                  <a:prstClr val="black"/>
                </a:solidFill>
              </a:rPr>
              <a:t>θ</a:t>
            </a:r>
            <a:r>
              <a:rPr lang="en-US" baseline="-25000" dirty="0">
                <a:solidFill>
                  <a:prstClr val="black"/>
                </a:solidFill>
              </a:rPr>
              <a:t>1 </a:t>
            </a:r>
            <a:r>
              <a:rPr lang="en-US" dirty="0">
                <a:solidFill>
                  <a:srgbClr val="FF0000"/>
                </a:solidFill>
              </a:rPr>
              <a:t>+</a:t>
            </a:r>
            <a:r>
              <a:rPr lang="en-US" dirty="0">
                <a:solidFill>
                  <a:prstClr val="black"/>
                </a:solidFill>
              </a:rPr>
              <a:t> </a:t>
            </a:r>
            <a:r>
              <a:rPr lang="el-GR" dirty="0">
                <a:solidFill>
                  <a:srgbClr val="FF0000"/>
                </a:solidFill>
              </a:rPr>
              <a:t>θ</a:t>
            </a:r>
            <a:r>
              <a:rPr lang="en-US" baseline="-25000" dirty="0">
                <a:solidFill>
                  <a:srgbClr val="FF0000"/>
                </a:solidFill>
              </a:rPr>
              <a:t>3</a:t>
            </a:r>
            <a:r>
              <a:rPr lang="en-US" baseline="-25000" dirty="0">
                <a:solidFill>
                  <a:prstClr val="black"/>
                </a:solidFill>
              </a:rPr>
              <a:t> </a:t>
            </a:r>
            <a:r>
              <a:rPr lang="en-US" dirty="0"/>
              <a:t>• [</a:t>
            </a:r>
            <a:r>
              <a:rPr lang="el-GR" dirty="0">
                <a:solidFill>
                  <a:srgbClr val="FF0000"/>
                </a:solidFill>
              </a:rPr>
              <a:t>β</a:t>
            </a:r>
            <a:r>
              <a:rPr lang="en-US" baseline="-25000" dirty="0">
                <a:solidFill>
                  <a:srgbClr val="FF0000"/>
                </a:solidFill>
              </a:rPr>
              <a:t>0</a:t>
            </a:r>
            <a:r>
              <a:rPr lang="en-US" dirty="0">
                <a:solidFill>
                  <a:srgbClr val="FF0000"/>
                </a:solidFill>
              </a:rPr>
              <a:t> + </a:t>
            </a:r>
            <a:r>
              <a:rPr lang="el-GR" dirty="0">
                <a:solidFill>
                  <a:srgbClr val="FF0000"/>
                </a:solidFill>
              </a:rPr>
              <a:t>β</a:t>
            </a:r>
            <a:r>
              <a:rPr lang="en-US" baseline="-25000" dirty="0">
                <a:solidFill>
                  <a:srgbClr val="FF0000"/>
                </a:solidFill>
              </a:rPr>
              <a:t>1</a:t>
            </a:r>
            <a:r>
              <a:rPr lang="en-US" dirty="0">
                <a:solidFill>
                  <a:srgbClr val="FF0000"/>
                </a:solidFill>
              </a:rPr>
              <a:t>a* + </a:t>
            </a:r>
            <a:r>
              <a:rPr lang="el-GR" dirty="0">
                <a:solidFill>
                  <a:srgbClr val="FF0000"/>
                </a:solidFill>
              </a:rPr>
              <a:t>β</a:t>
            </a:r>
            <a:r>
              <a:rPr lang="en-US" baseline="-25000" dirty="0">
                <a:solidFill>
                  <a:srgbClr val="FF0000"/>
                </a:solidFill>
              </a:rPr>
              <a:t>2 </a:t>
            </a:r>
            <a:r>
              <a:rPr lang="en-US" dirty="0">
                <a:solidFill>
                  <a:srgbClr val="FF0000"/>
                </a:solidFill>
              </a:rPr>
              <a:t>c </a:t>
            </a:r>
            <a:r>
              <a:rPr lang="en-US" dirty="0"/>
              <a:t>]</a:t>
            </a:r>
            <a:r>
              <a:rPr lang="en-US" dirty="0">
                <a:solidFill>
                  <a:prstClr val="black"/>
                </a:solidFill>
              </a:rPr>
              <a:t>)</a:t>
            </a:r>
            <a:r>
              <a:rPr lang="en-US" baseline="-25000" dirty="0">
                <a:solidFill>
                  <a:prstClr val="black"/>
                </a:solidFill>
              </a:rPr>
              <a:t> </a:t>
            </a:r>
            <a:r>
              <a:rPr lang="en-US" dirty="0">
                <a:solidFill>
                  <a:prstClr val="black"/>
                </a:solidFill>
              </a:rPr>
              <a:t>(a – a*)</a:t>
            </a:r>
          </a:p>
          <a:p>
            <a:pPr marL="0" indent="0">
              <a:buNone/>
              <a:tabLst>
                <a:tab pos="1160146" algn="l"/>
              </a:tabLst>
            </a:pPr>
            <a:r>
              <a:rPr lang="en-US" dirty="0">
                <a:solidFill>
                  <a:prstClr val="black"/>
                </a:solidFill>
              </a:rPr>
              <a:t>NIE   </a:t>
            </a:r>
            <a:r>
              <a:rPr lang="en-US" dirty="0" smtClean="0">
                <a:solidFill>
                  <a:prstClr val="black"/>
                </a:solidFill>
              </a:rPr>
              <a:t>= </a:t>
            </a:r>
            <a:r>
              <a:rPr lang="en-US" dirty="0">
                <a:solidFill>
                  <a:prstClr val="black"/>
                </a:solidFill>
              </a:rPr>
              <a:t>(</a:t>
            </a:r>
            <a:r>
              <a:rPr lang="el-GR" dirty="0">
                <a:solidFill>
                  <a:prstClr val="black"/>
                </a:solidFill>
              </a:rPr>
              <a:t>β</a:t>
            </a:r>
            <a:r>
              <a:rPr lang="en-US" baseline="-25000" dirty="0">
                <a:solidFill>
                  <a:prstClr val="black"/>
                </a:solidFill>
              </a:rPr>
              <a:t>1 </a:t>
            </a:r>
            <a:r>
              <a:rPr lang="el-GR" dirty="0">
                <a:solidFill>
                  <a:prstClr val="black"/>
                </a:solidFill>
              </a:rPr>
              <a:t>θ</a:t>
            </a:r>
            <a:r>
              <a:rPr lang="en-US" baseline="-25000" dirty="0">
                <a:solidFill>
                  <a:prstClr val="black"/>
                </a:solidFill>
              </a:rPr>
              <a:t>2 </a:t>
            </a:r>
            <a:r>
              <a:rPr lang="en-US" dirty="0">
                <a:solidFill>
                  <a:srgbClr val="FF0000"/>
                </a:solidFill>
              </a:rPr>
              <a:t>+</a:t>
            </a:r>
            <a:r>
              <a:rPr lang="en-US" dirty="0">
                <a:solidFill>
                  <a:prstClr val="black"/>
                </a:solidFill>
              </a:rPr>
              <a:t> </a:t>
            </a:r>
            <a:r>
              <a:rPr lang="el-GR" dirty="0">
                <a:solidFill>
                  <a:srgbClr val="FF0000"/>
                </a:solidFill>
              </a:rPr>
              <a:t>β</a:t>
            </a:r>
            <a:r>
              <a:rPr lang="en-US" baseline="-25000" dirty="0">
                <a:solidFill>
                  <a:srgbClr val="FF0000"/>
                </a:solidFill>
              </a:rPr>
              <a:t>1 </a:t>
            </a:r>
            <a:r>
              <a:rPr lang="el-GR" dirty="0">
                <a:solidFill>
                  <a:srgbClr val="FF0000"/>
                </a:solidFill>
              </a:rPr>
              <a:t>θ</a:t>
            </a:r>
            <a:r>
              <a:rPr lang="en-US" baseline="-25000" dirty="0">
                <a:solidFill>
                  <a:srgbClr val="FF0000"/>
                </a:solidFill>
              </a:rPr>
              <a:t>3 </a:t>
            </a:r>
            <a:r>
              <a:rPr lang="en-US" dirty="0">
                <a:solidFill>
                  <a:srgbClr val="FF0000"/>
                </a:solidFill>
              </a:rPr>
              <a:t>a</a:t>
            </a:r>
            <a:r>
              <a:rPr lang="en-US" dirty="0">
                <a:solidFill>
                  <a:prstClr val="black"/>
                </a:solidFill>
              </a:rPr>
              <a:t>) (a – a*)</a:t>
            </a:r>
          </a:p>
          <a:p>
            <a:pPr marL="0" indent="0">
              <a:buNone/>
              <a:tabLst>
                <a:tab pos="1583056" algn="l"/>
              </a:tabLst>
            </a:pPr>
            <a:endParaRPr lang="en-US" dirty="0"/>
          </a:p>
        </p:txBody>
      </p:sp>
      <p:sp>
        <p:nvSpPr>
          <p:cNvPr id="4" name="TextBox 3"/>
          <p:cNvSpPr txBox="1"/>
          <p:nvPr/>
        </p:nvSpPr>
        <p:spPr>
          <a:xfrm>
            <a:off x="457200" y="6609198"/>
            <a:ext cx="6078908" cy="424732"/>
          </a:xfrm>
          <a:prstGeom prst="rect">
            <a:avLst/>
          </a:prstGeom>
          <a:noFill/>
        </p:spPr>
        <p:txBody>
          <a:bodyPr wrap="none" rtlCol="0">
            <a:spAutoFit/>
          </a:bodyPr>
          <a:lstStyle/>
          <a:p>
            <a:r>
              <a:rPr lang="en-US" sz="2160" dirty="0"/>
              <a:t>Standard errors using delta method or bootstrap</a:t>
            </a:r>
          </a:p>
        </p:txBody>
      </p:sp>
      <p:sp>
        <p:nvSpPr>
          <p:cNvPr id="5" name="Slide Number Placeholder 4"/>
          <p:cNvSpPr>
            <a:spLocks noGrp="1"/>
          </p:cNvSpPr>
          <p:nvPr>
            <p:ph type="sldNum" sz="quarter" idx="4294967295"/>
          </p:nvPr>
        </p:nvSpPr>
        <p:spPr/>
        <p:txBody>
          <a:bodyPr/>
          <a:lstStyle/>
          <a:p>
            <a:fld id="{B0B4604E-0E6D-4AA5-8EA5-8492ADF17EE1}" type="slidenum">
              <a:rPr lang="en-US" smtClean="0"/>
              <a:t>22</a:t>
            </a:fld>
            <a:endParaRPr lang="en-US"/>
          </a:p>
        </p:txBody>
      </p:sp>
    </p:spTree>
    <p:extLst>
      <p:ext uri="{BB962C8B-B14F-4D97-AF65-F5344CB8AC3E}">
        <p14:creationId xmlns:p14="http://schemas.microsoft.com/office/powerpoint/2010/main" val="269139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Mediation Analysis with Continuous Mediator and Binary Outcome</a:t>
            </a:r>
            <a:endParaRPr lang="en-US" sz="3720" dirty="0"/>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p:txBody>
              <a:bodyPr>
                <a:normAutofit fontScale="92500" lnSpcReduction="10000"/>
              </a:bodyPr>
              <a:lstStyle/>
              <a:p>
                <a:pPr marL="0" indent="0">
                  <a:buNone/>
                </a:pPr>
                <a:r>
                  <a:rPr lang="en-US" sz="2880" dirty="0"/>
                  <a:t>	 (M|A=</a:t>
                </a:r>
                <a:r>
                  <a:rPr lang="en-US" sz="2880" dirty="0" err="1"/>
                  <a:t>a,C</a:t>
                </a:r>
                <a:r>
                  <a:rPr lang="en-US" sz="2880" dirty="0"/>
                  <a:t>=c)   ~ </a:t>
                </a:r>
                <a:r>
                  <a:rPr lang="en-US" sz="2880" i="1" dirty="0"/>
                  <a:t>Normal</a:t>
                </a:r>
                <a:r>
                  <a:rPr lang="en-US" sz="2880" dirty="0"/>
                  <a:t>(</a:t>
                </a:r>
                <a:r>
                  <a:rPr lang="el-GR" sz="2880" dirty="0"/>
                  <a:t>β</a:t>
                </a:r>
                <a:r>
                  <a:rPr lang="en-US" sz="2880" baseline="-25000" dirty="0"/>
                  <a:t>0</a:t>
                </a:r>
                <a:r>
                  <a:rPr lang="en-US" sz="2880" dirty="0"/>
                  <a:t> + </a:t>
                </a:r>
                <a:r>
                  <a:rPr lang="el-GR" sz="2880" dirty="0">
                    <a:solidFill>
                      <a:prstClr val="black"/>
                    </a:solidFill>
                  </a:rPr>
                  <a:t>β</a:t>
                </a:r>
                <a:r>
                  <a:rPr lang="en-US" sz="2880" baseline="-25000" dirty="0">
                    <a:solidFill>
                      <a:prstClr val="black"/>
                    </a:solidFill>
                  </a:rPr>
                  <a:t>1</a:t>
                </a:r>
                <a:r>
                  <a:rPr lang="en-US" sz="2880" dirty="0">
                    <a:solidFill>
                      <a:prstClr val="black"/>
                    </a:solidFill>
                  </a:rPr>
                  <a:t>a + </a:t>
                </a:r>
                <a:r>
                  <a:rPr lang="el-GR" sz="2880" dirty="0">
                    <a:solidFill>
                      <a:prstClr val="black"/>
                    </a:solidFill>
                  </a:rPr>
                  <a:t>β</a:t>
                </a:r>
                <a:r>
                  <a:rPr lang="en-US" sz="2880" baseline="-25000" dirty="0">
                    <a:solidFill>
                      <a:prstClr val="black"/>
                    </a:solidFill>
                  </a:rPr>
                  <a:t>2 </a:t>
                </a:r>
                <a:r>
                  <a:rPr lang="en-US" sz="2880" dirty="0">
                    <a:solidFill>
                      <a:prstClr val="black"/>
                    </a:solidFill>
                  </a:rPr>
                  <a:t>c , </a:t>
                </a:r>
                <a:r>
                  <a:rPr lang="el-GR" sz="2880" dirty="0">
                    <a:solidFill>
                      <a:prstClr val="black"/>
                    </a:solidFill>
                  </a:rPr>
                  <a:t>σ</a:t>
                </a:r>
                <a:r>
                  <a:rPr lang="en-US" sz="2880" baseline="30000" dirty="0">
                    <a:solidFill>
                      <a:prstClr val="black"/>
                    </a:solidFill>
                  </a:rPr>
                  <a:t>2</a:t>
                </a:r>
                <a:r>
                  <a:rPr lang="en-US" sz="2880" dirty="0">
                    <a:solidFill>
                      <a:prstClr val="black"/>
                    </a:solidFill>
                  </a:rPr>
                  <a:t>) Logit[</a:t>
                </a:r>
                <a:r>
                  <a:rPr lang="en-US" sz="2880" dirty="0" err="1">
                    <a:solidFill>
                      <a:prstClr val="black"/>
                    </a:solidFill>
                  </a:rPr>
                  <a:t>Pr</a:t>
                </a:r>
                <a:r>
                  <a:rPr lang="en-US" sz="2880" dirty="0">
                    <a:solidFill>
                      <a:prstClr val="black"/>
                    </a:solidFill>
                  </a:rPr>
                  <a:t>(Y=1)|A=</a:t>
                </a:r>
                <a:r>
                  <a:rPr lang="en-US" sz="2880" dirty="0" err="1">
                    <a:solidFill>
                      <a:prstClr val="black"/>
                    </a:solidFill>
                  </a:rPr>
                  <a:t>a,M</a:t>
                </a:r>
                <a:r>
                  <a:rPr lang="en-US" sz="2880" dirty="0">
                    <a:solidFill>
                      <a:prstClr val="black"/>
                    </a:solidFill>
                  </a:rPr>
                  <a:t>=</a:t>
                </a:r>
                <a:r>
                  <a:rPr lang="en-US" sz="2880" dirty="0" err="1">
                    <a:solidFill>
                      <a:prstClr val="black"/>
                    </a:solidFill>
                  </a:rPr>
                  <a:t>m,C</a:t>
                </a:r>
                <a:r>
                  <a:rPr lang="en-US" sz="2880" dirty="0">
                    <a:solidFill>
                      <a:prstClr val="black"/>
                    </a:solidFill>
                  </a:rPr>
                  <a:t>=c] = </a:t>
                </a:r>
                <a:r>
                  <a:rPr lang="el-GR" sz="2880" dirty="0">
                    <a:solidFill>
                      <a:prstClr val="black"/>
                    </a:solidFill>
                  </a:rPr>
                  <a:t>θ</a:t>
                </a:r>
                <a:r>
                  <a:rPr lang="en-US" sz="2880" baseline="-25000" dirty="0">
                    <a:solidFill>
                      <a:prstClr val="black"/>
                    </a:solidFill>
                  </a:rPr>
                  <a:t>0</a:t>
                </a:r>
                <a:r>
                  <a:rPr lang="en-US" sz="2880" dirty="0">
                    <a:solidFill>
                      <a:prstClr val="black"/>
                    </a:solidFill>
                  </a:rPr>
                  <a:t> + </a:t>
                </a:r>
                <a:r>
                  <a:rPr lang="el-GR" sz="2880" dirty="0">
                    <a:solidFill>
                      <a:prstClr val="black"/>
                    </a:solidFill>
                  </a:rPr>
                  <a:t>θ</a:t>
                </a:r>
                <a:r>
                  <a:rPr lang="en-US" sz="2880" baseline="-25000" dirty="0">
                    <a:solidFill>
                      <a:prstClr val="black"/>
                    </a:solidFill>
                  </a:rPr>
                  <a:t>1</a:t>
                </a:r>
                <a:r>
                  <a:rPr lang="en-US" sz="2880" dirty="0">
                    <a:solidFill>
                      <a:prstClr val="black"/>
                    </a:solidFill>
                  </a:rPr>
                  <a:t>a + </a:t>
                </a:r>
                <a:r>
                  <a:rPr lang="el-GR" sz="2880" dirty="0">
                    <a:solidFill>
                      <a:prstClr val="black"/>
                    </a:solidFill>
                  </a:rPr>
                  <a:t>θ</a:t>
                </a:r>
                <a:r>
                  <a:rPr lang="en-US" sz="2880" baseline="-25000" dirty="0">
                    <a:solidFill>
                      <a:prstClr val="black"/>
                    </a:solidFill>
                  </a:rPr>
                  <a:t>2</a:t>
                </a:r>
                <a:r>
                  <a:rPr lang="en-US" sz="2880" dirty="0">
                    <a:solidFill>
                      <a:prstClr val="black"/>
                    </a:solidFill>
                  </a:rPr>
                  <a:t>m + </a:t>
                </a:r>
                <a:r>
                  <a:rPr lang="el-GR" sz="2880" dirty="0"/>
                  <a:t>θ</a:t>
                </a:r>
                <a:r>
                  <a:rPr lang="en-US" sz="2880" baseline="-25000" dirty="0"/>
                  <a:t>3</a:t>
                </a:r>
                <a:r>
                  <a:rPr lang="en-US" sz="2880" dirty="0"/>
                  <a:t>a</a:t>
                </a:r>
                <a:r>
                  <a:rPr lang="en-US" sz="2160" dirty="0"/>
                  <a:t>•</a:t>
                </a:r>
                <a:r>
                  <a:rPr lang="en-US" sz="2880" dirty="0"/>
                  <a:t>m </a:t>
                </a:r>
                <a:r>
                  <a:rPr lang="en-US" sz="2880" dirty="0">
                    <a:solidFill>
                      <a:prstClr val="black"/>
                    </a:solidFill>
                  </a:rPr>
                  <a:t>+ </a:t>
                </a:r>
                <a:r>
                  <a:rPr lang="el-GR" sz="2880" dirty="0">
                    <a:solidFill>
                      <a:prstClr val="black"/>
                    </a:solidFill>
                  </a:rPr>
                  <a:t>θ</a:t>
                </a:r>
                <a:r>
                  <a:rPr lang="en-US" sz="2880" baseline="-25000" dirty="0">
                    <a:solidFill>
                      <a:prstClr val="black"/>
                    </a:solidFill>
                  </a:rPr>
                  <a:t>4 </a:t>
                </a:r>
                <a:r>
                  <a:rPr lang="en-US" sz="2880" dirty="0">
                    <a:solidFill>
                      <a:prstClr val="black"/>
                    </a:solidFill>
                  </a:rPr>
                  <a:t>c</a:t>
                </a:r>
              </a:p>
              <a:p>
                <a:pPr marL="0" indent="0">
                  <a:buNone/>
                </a:pPr>
                <a:r>
                  <a:rPr lang="en-US" sz="2880" dirty="0">
                    <a:solidFill>
                      <a:prstClr val="black"/>
                    </a:solidFill>
                  </a:rPr>
                  <a:t>                       Outcome prevalence ≤ 10%</a:t>
                </a:r>
              </a:p>
              <a:p>
                <a:pPr marL="0" indent="0">
                  <a:buNone/>
                </a:pPr>
                <a:endParaRPr lang="en-US" sz="2880" dirty="0">
                  <a:solidFill>
                    <a:prstClr val="black"/>
                  </a:solidFill>
                </a:endParaRPr>
              </a:p>
              <a:p>
                <a:pPr marL="0" indent="0">
                  <a:buNone/>
                  <a:tabLst>
                    <a:tab pos="1645920" algn="l"/>
                  </a:tabLst>
                </a:pPr>
                <a:r>
                  <a:rPr lang="en-US" sz="2880" dirty="0">
                    <a:solidFill>
                      <a:prstClr val="black"/>
                    </a:solidFill>
                  </a:rPr>
                  <a:t>OR</a:t>
                </a:r>
                <a:r>
                  <a:rPr lang="en-US" sz="2880" baseline="30000" dirty="0">
                    <a:solidFill>
                      <a:prstClr val="black"/>
                    </a:solidFill>
                  </a:rPr>
                  <a:t>CDE</a:t>
                </a:r>
                <a:r>
                  <a:rPr lang="en-US" sz="2880" dirty="0">
                    <a:solidFill>
                      <a:prstClr val="black"/>
                    </a:solidFill>
                  </a:rPr>
                  <a:t>(m) = </a:t>
                </a:r>
                <a:r>
                  <a:rPr lang="en-US" sz="2880" dirty="0" err="1">
                    <a:solidFill>
                      <a:prstClr val="black"/>
                    </a:solidFill>
                  </a:rPr>
                  <a:t>exp</a:t>
                </a:r>
                <a:r>
                  <a:rPr lang="en-US" sz="2880" b="1" dirty="0">
                    <a:solidFill>
                      <a:prstClr val="black"/>
                    </a:solidFill>
                  </a:rPr>
                  <a:t>{</a:t>
                </a:r>
                <a:r>
                  <a:rPr lang="en-US" sz="2880" dirty="0">
                    <a:solidFill>
                      <a:prstClr val="black"/>
                    </a:solidFill>
                  </a:rPr>
                  <a:t>(</a:t>
                </a:r>
                <a:r>
                  <a:rPr lang="el-GR" sz="2880" dirty="0">
                    <a:solidFill>
                      <a:prstClr val="black"/>
                    </a:solidFill>
                  </a:rPr>
                  <a:t>θ</a:t>
                </a:r>
                <a:r>
                  <a:rPr lang="en-US" sz="2880" baseline="-25000" dirty="0">
                    <a:solidFill>
                      <a:prstClr val="black"/>
                    </a:solidFill>
                  </a:rPr>
                  <a:t>1 </a:t>
                </a:r>
                <a:r>
                  <a:rPr lang="en-US" sz="2880" dirty="0">
                    <a:solidFill>
                      <a:prstClr val="black"/>
                    </a:solidFill>
                  </a:rPr>
                  <a:t>+</a:t>
                </a:r>
                <a:r>
                  <a:rPr lang="en-US" sz="2880" baseline="-25000" dirty="0">
                    <a:solidFill>
                      <a:prstClr val="black"/>
                    </a:solidFill>
                  </a:rPr>
                  <a:t> </a:t>
                </a:r>
                <a:r>
                  <a:rPr lang="el-GR" sz="2880" dirty="0">
                    <a:solidFill>
                      <a:prstClr val="black"/>
                    </a:solidFill>
                  </a:rPr>
                  <a:t>θ</a:t>
                </a:r>
                <a:r>
                  <a:rPr lang="en-US" sz="2880" baseline="-25000" dirty="0">
                    <a:solidFill>
                      <a:prstClr val="black"/>
                    </a:solidFill>
                  </a:rPr>
                  <a:t>3 </a:t>
                </a:r>
                <a:r>
                  <a:rPr lang="en-US" sz="2880" dirty="0">
                    <a:solidFill>
                      <a:prstClr val="black"/>
                    </a:solidFill>
                  </a:rPr>
                  <a:t>m) (a – a*)</a:t>
                </a:r>
                <a:r>
                  <a:rPr lang="en-US" sz="2880" b="1" dirty="0">
                    <a:solidFill>
                      <a:prstClr val="black"/>
                    </a:solidFill>
                  </a:rPr>
                  <a:t>}</a:t>
                </a:r>
                <a:endParaRPr lang="en-US" sz="2880" b="1" baseline="-25000" dirty="0">
                  <a:solidFill>
                    <a:prstClr val="black"/>
                  </a:solidFill>
                </a:endParaRPr>
              </a:p>
              <a:p>
                <a:pPr marL="0" indent="0">
                  <a:buNone/>
                  <a:tabLst>
                    <a:tab pos="1442086" algn="l"/>
                  </a:tabLst>
                </a:pPr>
                <a:r>
                  <a:rPr lang="en-US" sz="2880" dirty="0">
                    <a:solidFill>
                      <a:prstClr val="black"/>
                    </a:solidFill>
                  </a:rPr>
                  <a:t>OR</a:t>
                </a:r>
                <a:r>
                  <a:rPr lang="en-US" sz="2880" baseline="30000" dirty="0">
                    <a:solidFill>
                      <a:prstClr val="black"/>
                    </a:solidFill>
                  </a:rPr>
                  <a:t>NDE</a:t>
                </a:r>
                <a:r>
                  <a:rPr lang="en-US" sz="2880" dirty="0">
                    <a:solidFill>
                      <a:prstClr val="black"/>
                    </a:solidFill>
                  </a:rPr>
                  <a:t> 	= </a:t>
                </a:r>
                <a:r>
                  <a:rPr lang="en-US" sz="2880" dirty="0" err="1">
                    <a:solidFill>
                      <a:prstClr val="black"/>
                    </a:solidFill>
                  </a:rPr>
                  <a:t>exp</a:t>
                </a:r>
                <a:r>
                  <a:rPr lang="en-US" sz="2880" b="1" dirty="0">
                    <a:solidFill>
                      <a:prstClr val="black"/>
                    </a:solidFill>
                  </a:rPr>
                  <a:t>{</a:t>
                </a:r>
                <a:r>
                  <a:rPr lang="en-US" sz="2880" dirty="0">
                    <a:solidFill>
                      <a:prstClr val="black"/>
                    </a:solidFill>
                  </a:rPr>
                  <a:t>(</a:t>
                </a:r>
                <a:r>
                  <a:rPr lang="el-GR" sz="2880" dirty="0">
                    <a:solidFill>
                      <a:prstClr val="black"/>
                    </a:solidFill>
                  </a:rPr>
                  <a:t>θ</a:t>
                </a:r>
                <a:r>
                  <a:rPr lang="en-US" sz="2880" baseline="-25000" dirty="0">
                    <a:solidFill>
                      <a:prstClr val="black"/>
                    </a:solidFill>
                  </a:rPr>
                  <a:t>1 </a:t>
                </a:r>
                <a:r>
                  <a:rPr lang="en-US" sz="2880" dirty="0">
                    <a:solidFill>
                      <a:prstClr val="black"/>
                    </a:solidFill>
                  </a:rPr>
                  <a:t>+ </a:t>
                </a:r>
                <a:r>
                  <a:rPr lang="el-GR" sz="2880" dirty="0">
                    <a:solidFill>
                      <a:prstClr val="black"/>
                    </a:solidFill>
                  </a:rPr>
                  <a:t>θ</a:t>
                </a:r>
                <a:r>
                  <a:rPr lang="en-US" sz="2880" baseline="-25000" dirty="0">
                    <a:solidFill>
                      <a:prstClr val="black"/>
                    </a:solidFill>
                  </a:rPr>
                  <a:t>3 </a:t>
                </a:r>
                <a:r>
                  <a:rPr lang="en-US" sz="2160" dirty="0"/>
                  <a:t>• </a:t>
                </a:r>
                <a:r>
                  <a:rPr lang="en-US" sz="2880" dirty="0"/>
                  <a:t>[</a:t>
                </a:r>
                <a:r>
                  <a:rPr lang="el-GR" sz="2880" dirty="0">
                    <a:solidFill>
                      <a:prstClr val="black"/>
                    </a:solidFill>
                  </a:rPr>
                  <a:t>β</a:t>
                </a:r>
                <a:r>
                  <a:rPr lang="en-US" sz="2880" baseline="-25000" dirty="0">
                    <a:solidFill>
                      <a:prstClr val="black"/>
                    </a:solidFill>
                  </a:rPr>
                  <a:t>0</a:t>
                </a:r>
                <a:r>
                  <a:rPr lang="en-US" sz="2880" dirty="0">
                    <a:solidFill>
                      <a:prstClr val="black"/>
                    </a:solidFill>
                  </a:rPr>
                  <a:t> + </a:t>
                </a:r>
                <a:r>
                  <a:rPr lang="el-GR" sz="2880" dirty="0">
                    <a:solidFill>
                      <a:prstClr val="black"/>
                    </a:solidFill>
                  </a:rPr>
                  <a:t>β</a:t>
                </a:r>
                <a:r>
                  <a:rPr lang="en-US" sz="2880" baseline="-25000" dirty="0">
                    <a:solidFill>
                      <a:prstClr val="black"/>
                    </a:solidFill>
                  </a:rPr>
                  <a:t>1</a:t>
                </a:r>
                <a:r>
                  <a:rPr lang="en-US" sz="2880" dirty="0">
                    <a:solidFill>
                      <a:prstClr val="black"/>
                    </a:solidFill>
                  </a:rPr>
                  <a:t>a* + </a:t>
                </a:r>
                <a:r>
                  <a:rPr lang="el-GR" sz="2880" dirty="0">
                    <a:solidFill>
                      <a:prstClr val="black"/>
                    </a:solidFill>
                  </a:rPr>
                  <a:t>β</a:t>
                </a:r>
                <a:r>
                  <a:rPr lang="en-US" sz="2880" baseline="-25000" dirty="0">
                    <a:solidFill>
                      <a:prstClr val="black"/>
                    </a:solidFill>
                  </a:rPr>
                  <a:t>2</a:t>
                </a:r>
                <a:r>
                  <a:rPr lang="en-US" sz="2880" dirty="0">
                    <a:solidFill>
                      <a:prstClr val="black"/>
                    </a:solidFill>
                  </a:rPr>
                  <a:t>c</a:t>
                </a:r>
                <a:r>
                  <a:rPr lang="en-US" sz="2160" dirty="0"/>
                  <a:t> +</a:t>
                </a:r>
                <a:r>
                  <a:rPr lang="el-GR" sz="2880" dirty="0">
                    <a:solidFill>
                      <a:prstClr val="black"/>
                    </a:solidFill>
                  </a:rPr>
                  <a:t> </a:t>
                </a:r>
                <a:r>
                  <a:rPr lang="el-GR" sz="2880" dirty="0">
                    <a:solidFill>
                      <a:srgbClr val="FF0000"/>
                    </a:solidFill>
                  </a:rPr>
                  <a:t>θ</a:t>
                </a:r>
                <a:r>
                  <a:rPr lang="en-US" sz="2880" baseline="-25000" dirty="0">
                    <a:solidFill>
                      <a:srgbClr val="FF0000"/>
                    </a:solidFill>
                  </a:rPr>
                  <a:t>2</a:t>
                </a:r>
                <a:r>
                  <a:rPr lang="en-US" sz="2160" dirty="0">
                    <a:solidFill>
                      <a:srgbClr val="FF0000"/>
                    </a:solidFill>
                  </a:rPr>
                  <a:t> </a:t>
                </a:r>
                <a:r>
                  <a:rPr lang="el-GR" sz="2400" dirty="0">
                    <a:solidFill>
                      <a:srgbClr val="FF0000"/>
                    </a:solidFill>
                  </a:rPr>
                  <a:t>σ</a:t>
                </a:r>
                <a:r>
                  <a:rPr lang="en-US" sz="2400" baseline="30000" dirty="0">
                    <a:solidFill>
                      <a:srgbClr val="FF0000"/>
                    </a:solidFill>
                  </a:rPr>
                  <a:t>2</a:t>
                </a:r>
                <a:r>
                  <a:rPr lang="en-US" sz="2880" dirty="0"/>
                  <a:t>]</a:t>
                </a:r>
                <a:r>
                  <a:rPr lang="en-US" sz="2880" dirty="0">
                    <a:solidFill>
                      <a:prstClr val="black"/>
                    </a:solidFill>
                  </a:rPr>
                  <a:t>)</a:t>
                </a:r>
                <a:r>
                  <a:rPr lang="en-US" sz="2880" baseline="-25000" dirty="0">
                    <a:solidFill>
                      <a:prstClr val="black"/>
                    </a:solidFill>
                  </a:rPr>
                  <a:t> </a:t>
                </a:r>
                <a:r>
                  <a:rPr lang="en-US" sz="2880" dirty="0">
                    <a:solidFill>
                      <a:prstClr val="black"/>
                    </a:solidFill>
                  </a:rPr>
                  <a:t>(a – a*) </a:t>
                </a:r>
              </a:p>
              <a:p>
                <a:pPr marL="0" indent="0">
                  <a:buNone/>
                  <a:tabLst>
                    <a:tab pos="1442086" algn="l"/>
                  </a:tabLst>
                </a:pPr>
                <a:r>
                  <a:rPr lang="en-US" sz="2880" dirty="0">
                    <a:solidFill>
                      <a:prstClr val="black"/>
                    </a:solidFill>
                  </a:rPr>
                  <a:t>		   + </a:t>
                </a:r>
                <a:r>
                  <a:rPr lang="en-US" sz="2880" dirty="0">
                    <a:solidFill>
                      <a:srgbClr val="FF0000"/>
                    </a:solidFill>
                  </a:rPr>
                  <a:t>0.5</a:t>
                </a:r>
                <a14:m>
                  <m:oMath xmlns:m="http://schemas.openxmlformats.org/officeDocument/2006/math">
                    <m:sSubSup>
                      <m:sSubSupPr>
                        <m:ctrlPr>
                          <a:rPr lang="en-US" sz="2880" i="1">
                            <a:solidFill>
                              <a:srgbClr val="FF0000"/>
                            </a:solidFill>
                            <a:latin typeface="Cambria Math" panose="02040503050406030204" pitchFamily="18" charset="0"/>
                          </a:rPr>
                        </m:ctrlPr>
                      </m:sSubSupPr>
                      <m:e>
                        <m:r>
                          <m:rPr>
                            <m:nor/>
                          </m:rPr>
                          <a:rPr lang="en-US" sz="2160" dirty="0">
                            <a:solidFill>
                              <a:srgbClr val="FF0000"/>
                            </a:solidFill>
                          </a:rPr>
                          <m:t>•</m:t>
                        </m:r>
                        <m:r>
                          <a:rPr lang="en-US" sz="2160" i="1" dirty="0" smtClean="0">
                            <a:solidFill>
                              <a:srgbClr val="FF0000"/>
                            </a:solidFill>
                            <a:latin typeface="Cambria Math"/>
                          </a:rPr>
                          <m:t> </m:t>
                        </m:r>
                        <m:r>
                          <a:rPr lang="en-US" sz="2880" i="1">
                            <a:solidFill>
                              <a:srgbClr val="FF0000"/>
                            </a:solidFill>
                            <a:latin typeface="Cambria Math"/>
                            <a:ea typeface="Cambria Math"/>
                          </a:rPr>
                          <m:t>𝜃</m:t>
                        </m:r>
                      </m:e>
                      <m:sub>
                        <m:r>
                          <a:rPr lang="en-US" sz="2880" i="1">
                            <a:solidFill>
                              <a:srgbClr val="FF0000"/>
                            </a:solidFill>
                            <a:latin typeface="Cambria Math"/>
                          </a:rPr>
                          <m:t>3</m:t>
                        </m:r>
                      </m:sub>
                      <m:sup/>
                    </m:sSubSup>
                  </m:oMath>
                </a14:m>
                <a:r>
                  <a:rPr lang="en-US" sz="2880" baseline="30000" dirty="0" smtClean="0">
                    <a:solidFill>
                      <a:srgbClr val="FF0000"/>
                    </a:solidFill>
                  </a:rPr>
                  <a:t>2</a:t>
                </a:r>
                <a:r>
                  <a:rPr lang="el-GR" sz="2880" dirty="0">
                    <a:solidFill>
                      <a:srgbClr val="FF0000"/>
                    </a:solidFill>
                  </a:rPr>
                  <a:t>σ</a:t>
                </a:r>
                <a:r>
                  <a:rPr lang="en-US" sz="2880" baseline="30000" dirty="0">
                    <a:solidFill>
                      <a:srgbClr val="FF0000"/>
                    </a:solidFill>
                  </a:rPr>
                  <a:t>2</a:t>
                </a:r>
                <a:r>
                  <a:rPr lang="en-US" sz="2880" dirty="0">
                    <a:solidFill>
                      <a:srgbClr val="FF0000"/>
                    </a:solidFill>
                  </a:rPr>
                  <a:t>(a</a:t>
                </a:r>
                <a:r>
                  <a:rPr lang="en-US" sz="2880" baseline="30000" dirty="0">
                    <a:solidFill>
                      <a:srgbClr val="FF0000"/>
                    </a:solidFill>
                  </a:rPr>
                  <a:t>2</a:t>
                </a:r>
                <a:r>
                  <a:rPr lang="en-US" sz="2880" dirty="0">
                    <a:solidFill>
                      <a:srgbClr val="FF0000"/>
                    </a:solidFill>
                  </a:rPr>
                  <a:t> – a*</a:t>
                </a:r>
                <a:r>
                  <a:rPr lang="en-US" sz="2880" baseline="30000" dirty="0">
                    <a:solidFill>
                      <a:srgbClr val="FF0000"/>
                    </a:solidFill>
                  </a:rPr>
                  <a:t>2</a:t>
                </a:r>
                <a:r>
                  <a:rPr lang="en-US" sz="2880" dirty="0">
                    <a:solidFill>
                      <a:srgbClr val="FF0000"/>
                    </a:solidFill>
                  </a:rPr>
                  <a:t>)</a:t>
                </a:r>
                <a:r>
                  <a:rPr lang="en-US" sz="2880" b="1" dirty="0">
                    <a:solidFill>
                      <a:prstClr val="black"/>
                    </a:solidFill>
                  </a:rPr>
                  <a:t>}</a:t>
                </a:r>
              </a:p>
              <a:p>
                <a:pPr marL="0" indent="0">
                  <a:spcBef>
                    <a:spcPts val="1440"/>
                  </a:spcBef>
                  <a:buNone/>
                  <a:tabLst>
                    <a:tab pos="1442086" algn="l"/>
                  </a:tabLst>
                </a:pPr>
                <a:r>
                  <a:rPr lang="en-US" sz="2880" dirty="0">
                    <a:solidFill>
                      <a:prstClr val="black"/>
                    </a:solidFill>
                  </a:rPr>
                  <a:t>OR</a:t>
                </a:r>
                <a:r>
                  <a:rPr lang="en-US" sz="2880" baseline="30000" dirty="0">
                    <a:solidFill>
                      <a:prstClr val="black"/>
                    </a:solidFill>
                  </a:rPr>
                  <a:t>NIE</a:t>
                </a:r>
                <a:r>
                  <a:rPr lang="en-US" sz="2880" dirty="0">
                    <a:solidFill>
                      <a:prstClr val="black"/>
                    </a:solidFill>
                  </a:rPr>
                  <a:t>  	= </a:t>
                </a:r>
                <a:r>
                  <a:rPr lang="en-US" sz="2880" dirty="0" err="1">
                    <a:solidFill>
                      <a:prstClr val="black"/>
                    </a:solidFill>
                  </a:rPr>
                  <a:t>exp</a:t>
                </a:r>
                <a:r>
                  <a:rPr lang="en-US" sz="2880" b="1" dirty="0">
                    <a:solidFill>
                      <a:prstClr val="black"/>
                    </a:solidFill>
                  </a:rPr>
                  <a:t>{</a:t>
                </a:r>
                <a:r>
                  <a:rPr lang="en-US" sz="2880" dirty="0">
                    <a:solidFill>
                      <a:prstClr val="black"/>
                    </a:solidFill>
                  </a:rPr>
                  <a:t>(</a:t>
                </a:r>
                <a:r>
                  <a:rPr lang="el-GR" sz="2880" dirty="0">
                    <a:solidFill>
                      <a:prstClr val="black"/>
                    </a:solidFill>
                  </a:rPr>
                  <a:t>β</a:t>
                </a:r>
                <a:r>
                  <a:rPr lang="en-US" sz="2880" baseline="-25000" dirty="0">
                    <a:solidFill>
                      <a:prstClr val="black"/>
                    </a:solidFill>
                  </a:rPr>
                  <a:t>1 </a:t>
                </a:r>
                <a:r>
                  <a:rPr lang="el-GR" sz="2880" dirty="0">
                    <a:solidFill>
                      <a:prstClr val="black"/>
                    </a:solidFill>
                  </a:rPr>
                  <a:t>θ</a:t>
                </a:r>
                <a:r>
                  <a:rPr lang="en-US" sz="2880" baseline="-25000" dirty="0">
                    <a:solidFill>
                      <a:prstClr val="black"/>
                    </a:solidFill>
                  </a:rPr>
                  <a:t>2 </a:t>
                </a:r>
                <a:r>
                  <a:rPr lang="en-US" sz="2880" dirty="0">
                    <a:solidFill>
                      <a:prstClr val="black"/>
                    </a:solidFill>
                  </a:rPr>
                  <a:t>+ </a:t>
                </a:r>
                <a:r>
                  <a:rPr lang="el-GR" sz="2880" dirty="0">
                    <a:solidFill>
                      <a:prstClr val="black"/>
                    </a:solidFill>
                  </a:rPr>
                  <a:t>β</a:t>
                </a:r>
                <a:r>
                  <a:rPr lang="en-US" sz="2880" baseline="-25000" dirty="0">
                    <a:solidFill>
                      <a:prstClr val="black"/>
                    </a:solidFill>
                  </a:rPr>
                  <a:t>1 </a:t>
                </a:r>
                <a:r>
                  <a:rPr lang="el-GR" sz="2880" dirty="0">
                    <a:solidFill>
                      <a:prstClr val="black"/>
                    </a:solidFill>
                  </a:rPr>
                  <a:t>θ</a:t>
                </a:r>
                <a:r>
                  <a:rPr lang="en-US" sz="2880" baseline="-25000" dirty="0">
                    <a:solidFill>
                      <a:prstClr val="black"/>
                    </a:solidFill>
                  </a:rPr>
                  <a:t>3 </a:t>
                </a:r>
                <a:r>
                  <a:rPr lang="en-US" sz="2880" dirty="0">
                    <a:solidFill>
                      <a:prstClr val="black"/>
                    </a:solidFill>
                  </a:rPr>
                  <a:t>a) (a – a*)</a:t>
                </a:r>
                <a:r>
                  <a:rPr lang="en-US" sz="2880" b="1" dirty="0">
                    <a:solidFill>
                      <a:prstClr val="black"/>
                    </a:solidFill>
                  </a:rPr>
                  <a:t>}</a:t>
                </a:r>
              </a:p>
              <a:p>
                <a:pPr marL="0" indent="0">
                  <a:buNone/>
                  <a:tabLst>
                    <a:tab pos="1442086" algn="l"/>
                  </a:tabLst>
                </a:pPr>
                <a:endParaRPr lang="en-US" sz="2880" b="1" dirty="0">
                  <a:solidFill>
                    <a:prstClr val="black"/>
                  </a:solidFill>
                </a:endParaRPr>
              </a:p>
              <a:p>
                <a:pPr marL="0" indent="0">
                  <a:buNone/>
                  <a:tabLst>
                    <a:tab pos="1442086" algn="l"/>
                  </a:tabLst>
                </a:pPr>
                <a:r>
                  <a:rPr lang="en-US" sz="2880" dirty="0">
                    <a:solidFill>
                      <a:prstClr val="black"/>
                    </a:solidFill>
                  </a:rPr>
                  <a:t>Use log linear model if prevalence &gt; 10%</a:t>
                </a:r>
              </a:p>
              <a:p>
                <a:pPr marL="0" indent="0">
                  <a:buNone/>
                  <a:tabLst>
                    <a:tab pos="1442086" algn="l"/>
                  </a:tabLst>
                </a:pPr>
                <a:r>
                  <a:rPr lang="en-US" sz="2880" dirty="0">
                    <a:solidFill>
                      <a:prstClr val="black"/>
                    </a:solidFill>
                  </a:rPr>
                  <a:t>Normality assumption most important if the interaction is substantial</a:t>
                </a:r>
              </a:p>
              <a:p>
                <a:pPr marL="0" indent="0">
                  <a:buNone/>
                  <a:tabLst>
                    <a:tab pos="1583056" algn="l"/>
                  </a:tabLst>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blipFill>
                <a:blip r:embed="rId2"/>
                <a:stretch>
                  <a:fillRect l="-1207" t="-2620" b="-1481"/>
                </a:stretch>
              </a:blipFill>
            </p:spPr>
            <p:txBody>
              <a:bodyPr/>
              <a:lstStyle/>
              <a:p>
                <a:r>
                  <a:rPr lang="en-US">
                    <a:noFill/>
                  </a:rPr>
                  <a:t> </a:t>
                </a:r>
              </a:p>
            </p:txBody>
          </p:sp>
        </mc:Fallback>
      </mc:AlternateContent>
      <p:sp>
        <p:nvSpPr>
          <p:cNvPr id="4" name="TextBox 3"/>
          <p:cNvSpPr txBox="1"/>
          <p:nvPr/>
        </p:nvSpPr>
        <p:spPr>
          <a:xfrm>
            <a:off x="828720" y="7343750"/>
            <a:ext cx="6078908" cy="424732"/>
          </a:xfrm>
          <a:prstGeom prst="rect">
            <a:avLst/>
          </a:prstGeom>
          <a:noFill/>
        </p:spPr>
        <p:txBody>
          <a:bodyPr wrap="none" rtlCol="0">
            <a:spAutoFit/>
          </a:bodyPr>
          <a:lstStyle/>
          <a:p>
            <a:r>
              <a:rPr lang="en-US" sz="2160" dirty="0"/>
              <a:t>Standard errors using delta method or bootstrap</a:t>
            </a:r>
          </a:p>
        </p:txBody>
      </p:sp>
      <p:sp>
        <p:nvSpPr>
          <p:cNvPr id="5" name="Slide Number Placeholder 4"/>
          <p:cNvSpPr>
            <a:spLocks noGrp="1"/>
          </p:cNvSpPr>
          <p:nvPr>
            <p:ph type="sldNum" sz="quarter" idx="4294967295"/>
          </p:nvPr>
        </p:nvSpPr>
        <p:spPr/>
        <p:txBody>
          <a:bodyPr/>
          <a:lstStyle/>
          <a:p>
            <a:fld id="{B0B4604E-0E6D-4AA5-8EA5-8492ADF17EE1}" type="slidenum">
              <a:rPr lang="en-US" smtClean="0"/>
              <a:t>23</a:t>
            </a:fld>
            <a:endParaRPr lang="en-US"/>
          </a:p>
        </p:txBody>
      </p:sp>
    </p:spTree>
    <p:extLst>
      <p:ext uri="{BB962C8B-B14F-4D97-AF65-F5344CB8AC3E}">
        <p14:creationId xmlns:p14="http://schemas.microsoft.com/office/powerpoint/2010/main" val="1517216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Mediation Analysis with Continuous Mediator and Count Outcome</a:t>
            </a:r>
            <a:endParaRPr lang="en-US" sz="3720" dirty="0"/>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p:txBody>
              <a:bodyPr>
                <a:normAutofit lnSpcReduction="10000"/>
              </a:bodyPr>
              <a:lstStyle/>
              <a:p>
                <a:pPr marL="0" indent="0">
                  <a:buNone/>
                </a:pPr>
                <a:r>
                  <a:rPr lang="en-US" sz="2880" dirty="0"/>
                  <a:t>	 (M|A=</a:t>
                </a:r>
                <a:r>
                  <a:rPr lang="en-US" sz="2880" dirty="0" err="1"/>
                  <a:t>a,C</a:t>
                </a:r>
                <a:r>
                  <a:rPr lang="en-US" sz="2880" dirty="0"/>
                  <a:t>=c)   ~ </a:t>
                </a:r>
                <a:r>
                  <a:rPr lang="en-US" sz="2880" i="1" dirty="0"/>
                  <a:t>Normal</a:t>
                </a:r>
                <a:r>
                  <a:rPr lang="en-US" sz="2880" dirty="0"/>
                  <a:t>(</a:t>
                </a:r>
                <a:r>
                  <a:rPr lang="el-GR" sz="2880" dirty="0"/>
                  <a:t>β</a:t>
                </a:r>
                <a:r>
                  <a:rPr lang="en-US" sz="2880" baseline="-25000" dirty="0"/>
                  <a:t>0</a:t>
                </a:r>
                <a:r>
                  <a:rPr lang="en-US" sz="2880" dirty="0"/>
                  <a:t> + </a:t>
                </a:r>
                <a:r>
                  <a:rPr lang="el-GR" sz="2880" dirty="0">
                    <a:solidFill>
                      <a:prstClr val="black"/>
                    </a:solidFill>
                  </a:rPr>
                  <a:t>β</a:t>
                </a:r>
                <a:r>
                  <a:rPr lang="en-US" sz="2880" baseline="-25000" dirty="0">
                    <a:solidFill>
                      <a:prstClr val="black"/>
                    </a:solidFill>
                  </a:rPr>
                  <a:t>1</a:t>
                </a:r>
                <a:r>
                  <a:rPr lang="en-US" sz="2880" dirty="0">
                    <a:solidFill>
                      <a:prstClr val="black"/>
                    </a:solidFill>
                  </a:rPr>
                  <a:t>a + </a:t>
                </a:r>
                <a:r>
                  <a:rPr lang="el-GR" sz="2880" dirty="0">
                    <a:solidFill>
                      <a:prstClr val="black"/>
                    </a:solidFill>
                  </a:rPr>
                  <a:t>β</a:t>
                </a:r>
                <a:r>
                  <a:rPr lang="en-US" sz="2880" baseline="-25000" dirty="0">
                    <a:solidFill>
                      <a:prstClr val="black"/>
                    </a:solidFill>
                  </a:rPr>
                  <a:t>2 </a:t>
                </a:r>
                <a:r>
                  <a:rPr lang="en-US" sz="2880" dirty="0">
                    <a:solidFill>
                      <a:prstClr val="black"/>
                    </a:solidFill>
                  </a:rPr>
                  <a:t>c , </a:t>
                </a:r>
                <a:r>
                  <a:rPr lang="el-GR" sz="2880" dirty="0">
                    <a:solidFill>
                      <a:prstClr val="black"/>
                    </a:solidFill>
                  </a:rPr>
                  <a:t>σ</a:t>
                </a:r>
                <a:r>
                  <a:rPr lang="en-US" sz="2880" baseline="30000" dirty="0">
                    <a:solidFill>
                      <a:prstClr val="black"/>
                    </a:solidFill>
                  </a:rPr>
                  <a:t>2</a:t>
                </a:r>
                <a:r>
                  <a:rPr lang="en-US" sz="2880" dirty="0">
                    <a:solidFill>
                      <a:prstClr val="black"/>
                    </a:solidFill>
                  </a:rPr>
                  <a:t>)       E(Y|A=</a:t>
                </a:r>
                <a:r>
                  <a:rPr lang="en-US" sz="2880" dirty="0" err="1">
                    <a:solidFill>
                      <a:prstClr val="black"/>
                    </a:solidFill>
                  </a:rPr>
                  <a:t>a,M</a:t>
                </a:r>
                <a:r>
                  <a:rPr lang="en-US" sz="2880" dirty="0">
                    <a:solidFill>
                      <a:prstClr val="black"/>
                    </a:solidFill>
                  </a:rPr>
                  <a:t>=</a:t>
                </a:r>
                <a:r>
                  <a:rPr lang="en-US" sz="2880" dirty="0" err="1">
                    <a:solidFill>
                      <a:prstClr val="black"/>
                    </a:solidFill>
                  </a:rPr>
                  <a:t>m,C</a:t>
                </a:r>
                <a:r>
                  <a:rPr lang="en-US" sz="2880" dirty="0">
                    <a:solidFill>
                      <a:prstClr val="black"/>
                    </a:solidFill>
                  </a:rPr>
                  <a:t>=c) = </a:t>
                </a:r>
                <a:r>
                  <a:rPr lang="el-GR" sz="2880" dirty="0">
                    <a:solidFill>
                      <a:prstClr val="black"/>
                    </a:solidFill>
                  </a:rPr>
                  <a:t>θ</a:t>
                </a:r>
                <a:r>
                  <a:rPr lang="en-US" sz="2880" baseline="-25000" dirty="0">
                    <a:solidFill>
                      <a:prstClr val="black"/>
                    </a:solidFill>
                  </a:rPr>
                  <a:t>0</a:t>
                </a:r>
                <a:r>
                  <a:rPr lang="en-US" sz="2880" dirty="0">
                    <a:solidFill>
                      <a:prstClr val="black"/>
                    </a:solidFill>
                  </a:rPr>
                  <a:t> + </a:t>
                </a:r>
                <a:r>
                  <a:rPr lang="el-GR" sz="2880" dirty="0">
                    <a:solidFill>
                      <a:prstClr val="black"/>
                    </a:solidFill>
                  </a:rPr>
                  <a:t>θ</a:t>
                </a:r>
                <a:r>
                  <a:rPr lang="en-US" sz="2880" baseline="-25000" dirty="0">
                    <a:solidFill>
                      <a:prstClr val="black"/>
                    </a:solidFill>
                  </a:rPr>
                  <a:t>1</a:t>
                </a:r>
                <a:r>
                  <a:rPr lang="en-US" sz="2880" dirty="0">
                    <a:solidFill>
                      <a:prstClr val="black"/>
                    </a:solidFill>
                  </a:rPr>
                  <a:t>a + </a:t>
                </a:r>
                <a:r>
                  <a:rPr lang="el-GR" sz="2880" dirty="0">
                    <a:solidFill>
                      <a:prstClr val="black"/>
                    </a:solidFill>
                  </a:rPr>
                  <a:t>θ</a:t>
                </a:r>
                <a:r>
                  <a:rPr lang="en-US" sz="2880" baseline="-25000" dirty="0">
                    <a:solidFill>
                      <a:prstClr val="black"/>
                    </a:solidFill>
                  </a:rPr>
                  <a:t>2</a:t>
                </a:r>
                <a:r>
                  <a:rPr lang="en-US" sz="2880" dirty="0">
                    <a:solidFill>
                      <a:prstClr val="black"/>
                    </a:solidFill>
                  </a:rPr>
                  <a:t>m + </a:t>
                </a:r>
                <a:r>
                  <a:rPr lang="el-GR" sz="2880" dirty="0"/>
                  <a:t>θ</a:t>
                </a:r>
                <a:r>
                  <a:rPr lang="en-US" sz="2880" baseline="-25000" dirty="0"/>
                  <a:t>3</a:t>
                </a:r>
                <a:r>
                  <a:rPr lang="en-US" sz="2880" dirty="0"/>
                  <a:t>a</a:t>
                </a:r>
                <a:r>
                  <a:rPr lang="en-US" sz="2160" dirty="0"/>
                  <a:t>•</a:t>
                </a:r>
                <a:r>
                  <a:rPr lang="en-US" sz="2880" dirty="0"/>
                  <a:t>m </a:t>
                </a:r>
                <a:r>
                  <a:rPr lang="en-US" sz="2880" dirty="0">
                    <a:solidFill>
                      <a:prstClr val="black"/>
                    </a:solidFill>
                  </a:rPr>
                  <a:t>+ </a:t>
                </a:r>
                <a:r>
                  <a:rPr lang="el-GR" sz="2880" dirty="0">
                    <a:solidFill>
                      <a:prstClr val="black"/>
                    </a:solidFill>
                  </a:rPr>
                  <a:t>θ</a:t>
                </a:r>
                <a:r>
                  <a:rPr lang="en-US" sz="2880" baseline="-25000" dirty="0">
                    <a:solidFill>
                      <a:prstClr val="black"/>
                    </a:solidFill>
                  </a:rPr>
                  <a:t>4 </a:t>
                </a:r>
                <a:r>
                  <a:rPr lang="en-US" sz="2880" dirty="0">
                    <a:solidFill>
                      <a:prstClr val="black"/>
                    </a:solidFill>
                  </a:rPr>
                  <a:t>c</a:t>
                </a:r>
              </a:p>
              <a:p>
                <a:pPr marL="0" indent="0">
                  <a:buNone/>
                </a:pPr>
                <a:r>
                  <a:rPr lang="en-US" sz="2880" dirty="0">
                    <a:solidFill>
                      <a:prstClr val="black"/>
                    </a:solidFill>
                  </a:rPr>
                  <a:t>                       Y ~ Poisson or negative binomial </a:t>
                </a:r>
              </a:p>
              <a:p>
                <a:pPr marL="0" indent="0">
                  <a:buNone/>
                </a:pPr>
                <a:endParaRPr lang="en-US" sz="2880" dirty="0">
                  <a:solidFill>
                    <a:prstClr val="black"/>
                  </a:solidFill>
                </a:endParaRPr>
              </a:p>
              <a:p>
                <a:pPr marL="0" indent="0">
                  <a:buNone/>
                  <a:tabLst>
                    <a:tab pos="1645920" algn="l"/>
                  </a:tabLst>
                </a:pPr>
                <a:r>
                  <a:rPr lang="en-US" sz="2880" dirty="0">
                    <a:solidFill>
                      <a:prstClr val="black"/>
                    </a:solidFill>
                  </a:rPr>
                  <a:t>RR</a:t>
                </a:r>
                <a:r>
                  <a:rPr lang="en-US" sz="2880" baseline="30000" dirty="0">
                    <a:solidFill>
                      <a:prstClr val="black"/>
                    </a:solidFill>
                  </a:rPr>
                  <a:t>CDE</a:t>
                </a:r>
                <a:r>
                  <a:rPr lang="en-US" sz="2880" dirty="0">
                    <a:solidFill>
                      <a:prstClr val="black"/>
                    </a:solidFill>
                  </a:rPr>
                  <a:t>(m) = </a:t>
                </a:r>
                <a:r>
                  <a:rPr lang="en-US" sz="2880" dirty="0" err="1">
                    <a:solidFill>
                      <a:prstClr val="black"/>
                    </a:solidFill>
                  </a:rPr>
                  <a:t>exp</a:t>
                </a:r>
                <a:r>
                  <a:rPr lang="en-US" sz="2880" b="1" dirty="0">
                    <a:solidFill>
                      <a:prstClr val="black"/>
                    </a:solidFill>
                  </a:rPr>
                  <a:t>{</a:t>
                </a:r>
                <a:r>
                  <a:rPr lang="en-US" sz="2880" dirty="0">
                    <a:solidFill>
                      <a:prstClr val="black"/>
                    </a:solidFill>
                  </a:rPr>
                  <a:t>(</a:t>
                </a:r>
                <a:r>
                  <a:rPr lang="el-GR" sz="2880" dirty="0">
                    <a:solidFill>
                      <a:prstClr val="black"/>
                    </a:solidFill>
                  </a:rPr>
                  <a:t>θ</a:t>
                </a:r>
                <a:r>
                  <a:rPr lang="en-US" sz="2880" baseline="-25000" dirty="0">
                    <a:solidFill>
                      <a:prstClr val="black"/>
                    </a:solidFill>
                  </a:rPr>
                  <a:t>1 </a:t>
                </a:r>
                <a:r>
                  <a:rPr lang="en-US" sz="2880" dirty="0">
                    <a:solidFill>
                      <a:prstClr val="black"/>
                    </a:solidFill>
                  </a:rPr>
                  <a:t>+</a:t>
                </a:r>
                <a:r>
                  <a:rPr lang="en-US" sz="2880" baseline="-25000" dirty="0">
                    <a:solidFill>
                      <a:prstClr val="black"/>
                    </a:solidFill>
                  </a:rPr>
                  <a:t> </a:t>
                </a:r>
                <a:r>
                  <a:rPr lang="el-GR" sz="2880" dirty="0">
                    <a:solidFill>
                      <a:prstClr val="black"/>
                    </a:solidFill>
                  </a:rPr>
                  <a:t>θ</a:t>
                </a:r>
                <a:r>
                  <a:rPr lang="en-US" sz="2880" baseline="-25000" dirty="0">
                    <a:solidFill>
                      <a:prstClr val="black"/>
                    </a:solidFill>
                  </a:rPr>
                  <a:t>3 </a:t>
                </a:r>
                <a:r>
                  <a:rPr lang="en-US" sz="2880" dirty="0">
                    <a:solidFill>
                      <a:prstClr val="black"/>
                    </a:solidFill>
                  </a:rPr>
                  <a:t>m) (a – a*)</a:t>
                </a:r>
                <a:r>
                  <a:rPr lang="en-US" sz="2880" b="1" dirty="0">
                    <a:solidFill>
                      <a:prstClr val="black"/>
                    </a:solidFill>
                  </a:rPr>
                  <a:t>}</a:t>
                </a:r>
                <a:endParaRPr lang="en-US" sz="2880" b="1" baseline="-25000" dirty="0">
                  <a:solidFill>
                    <a:prstClr val="black"/>
                  </a:solidFill>
                </a:endParaRPr>
              </a:p>
              <a:p>
                <a:pPr marL="0" indent="0">
                  <a:buNone/>
                  <a:tabLst>
                    <a:tab pos="1442086" algn="l"/>
                  </a:tabLst>
                </a:pPr>
                <a:r>
                  <a:rPr lang="en-US" sz="2880" dirty="0">
                    <a:solidFill>
                      <a:prstClr val="black"/>
                    </a:solidFill>
                  </a:rPr>
                  <a:t>RR</a:t>
                </a:r>
                <a:r>
                  <a:rPr lang="en-US" sz="2880" baseline="30000" dirty="0">
                    <a:solidFill>
                      <a:prstClr val="black"/>
                    </a:solidFill>
                  </a:rPr>
                  <a:t>NDE</a:t>
                </a:r>
                <a:r>
                  <a:rPr lang="en-US" sz="2880" dirty="0">
                    <a:solidFill>
                      <a:prstClr val="black"/>
                    </a:solidFill>
                  </a:rPr>
                  <a:t> 	= </a:t>
                </a:r>
                <a:r>
                  <a:rPr lang="en-US" sz="2880" dirty="0" err="1">
                    <a:solidFill>
                      <a:prstClr val="black"/>
                    </a:solidFill>
                  </a:rPr>
                  <a:t>exp</a:t>
                </a:r>
                <a:r>
                  <a:rPr lang="en-US" sz="2880" b="1" dirty="0">
                    <a:solidFill>
                      <a:prstClr val="black"/>
                    </a:solidFill>
                  </a:rPr>
                  <a:t>{</a:t>
                </a:r>
                <a:r>
                  <a:rPr lang="en-US" sz="2880" dirty="0">
                    <a:solidFill>
                      <a:prstClr val="black"/>
                    </a:solidFill>
                  </a:rPr>
                  <a:t>(</a:t>
                </a:r>
                <a:r>
                  <a:rPr lang="el-GR" sz="2880" dirty="0">
                    <a:solidFill>
                      <a:prstClr val="black"/>
                    </a:solidFill>
                  </a:rPr>
                  <a:t>θ</a:t>
                </a:r>
                <a:r>
                  <a:rPr lang="en-US" sz="2880" baseline="-25000" dirty="0">
                    <a:solidFill>
                      <a:prstClr val="black"/>
                    </a:solidFill>
                  </a:rPr>
                  <a:t>1 </a:t>
                </a:r>
                <a:r>
                  <a:rPr lang="en-US" sz="2880" dirty="0">
                    <a:solidFill>
                      <a:prstClr val="black"/>
                    </a:solidFill>
                  </a:rPr>
                  <a:t>+ </a:t>
                </a:r>
                <a:r>
                  <a:rPr lang="el-GR" sz="2880" dirty="0">
                    <a:solidFill>
                      <a:prstClr val="black"/>
                    </a:solidFill>
                  </a:rPr>
                  <a:t>θ</a:t>
                </a:r>
                <a:r>
                  <a:rPr lang="en-US" sz="2880" baseline="-25000" dirty="0">
                    <a:solidFill>
                      <a:prstClr val="black"/>
                    </a:solidFill>
                  </a:rPr>
                  <a:t>3 </a:t>
                </a:r>
                <a:r>
                  <a:rPr lang="en-US" sz="2160" dirty="0"/>
                  <a:t>• </a:t>
                </a:r>
                <a:r>
                  <a:rPr lang="en-US" sz="2880" dirty="0"/>
                  <a:t>[</a:t>
                </a:r>
                <a:r>
                  <a:rPr lang="el-GR" sz="2880" dirty="0">
                    <a:solidFill>
                      <a:prstClr val="black"/>
                    </a:solidFill>
                  </a:rPr>
                  <a:t>β</a:t>
                </a:r>
                <a:r>
                  <a:rPr lang="en-US" sz="2880" baseline="-25000" dirty="0">
                    <a:solidFill>
                      <a:prstClr val="black"/>
                    </a:solidFill>
                  </a:rPr>
                  <a:t>0</a:t>
                </a:r>
                <a:r>
                  <a:rPr lang="en-US" sz="2880" dirty="0">
                    <a:solidFill>
                      <a:prstClr val="black"/>
                    </a:solidFill>
                  </a:rPr>
                  <a:t> + </a:t>
                </a:r>
                <a:r>
                  <a:rPr lang="el-GR" sz="2880" dirty="0">
                    <a:solidFill>
                      <a:prstClr val="black"/>
                    </a:solidFill>
                  </a:rPr>
                  <a:t>β</a:t>
                </a:r>
                <a:r>
                  <a:rPr lang="en-US" sz="2880" baseline="-25000" dirty="0">
                    <a:solidFill>
                      <a:prstClr val="black"/>
                    </a:solidFill>
                  </a:rPr>
                  <a:t>1</a:t>
                </a:r>
                <a:r>
                  <a:rPr lang="en-US" sz="2880" dirty="0">
                    <a:solidFill>
                      <a:prstClr val="black"/>
                    </a:solidFill>
                  </a:rPr>
                  <a:t>a* + </a:t>
                </a:r>
                <a:r>
                  <a:rPr lang="el-GR" sz="2880" dirty="0">
                    <a:solidFill>
                      <a:prstClr val="black"/>
                    </a:solidFill>
                  </a:rPr>
                  <a:t>β</a:t>
                </a:r>
                <a:r>
                  <a:rPr lang="en-US" sz="2880" baseline="-25000" dirty="0">
                    <a:solidFill>
                      <a:prstClr val="black"/>
                    </a:solidFill>
                  </a:rPr>
                  <a:t>2</a:t>
                </a:r>
                <a:r>
                  <a:rPr lang="en-US" sz="2880" dirty="0">
                    <a:solidFill>
                      <a:prstClr val="black"/>
                    </a:solidFill>
                  </a:rPr>
                  <a:t>c</a:t>
                </a:r>
                <a:r>
                  <a:rPr lang="en-US" sz="2160" dirty="0"/>
                  <a:t> +</a:t>
                </a:r>
                <a:r>
                  <a:rPr lang="el-GR" sz="2880" dirty="0">
                    <a:solidFill>
                      <a:prstClr val="black"/>
                    </a:solidFill>
                  </a:rPr>
                  <a:t> </a:t>
                </a:r>
                <a:r>
                  <a:rPr lang="el-GR" sz="2880" dirty="0">
                    <a:solidFill>
                      <a:srgbClr val="FF0000"/>
                    </a:solidFill>
                  </a:rPr>
                  <a:t>θ</a:t>
                </a:r>
                <a:r>
                  <a:rPr lang="en-US" sz="2880" baseline="-25000" dirty="0">
                    <a:solidFill>
                      <a:srgbClr val="FF0000"/>
                    </a:solidFill>
                  </a:rPr>
                  <a:t>2</a:t>
                </a:r>
                <a:r>
                  <a:rPr lang="en-US" sz="2160" dirty="0">
                    <a:solidFill>
                      <a:srgbClr val="FF0000"/>
                    </a:solidFill>
                  </a:rPr>
                  <a:t> </a:t>
                </a:r>
                <a:r>
                  <a:rPr lang="el-GR" sz="2400" dirty="0">
                    <a:solidFill>
                      <a:srgbClr val="FF0000"/>
                    </a:solidFill>
                  </a:rPr>
                  <a:t>σ</a:t>
                </a:r>
                <a:r>
                  <a:rPr lang="en-US" sz="2400" baseline="30000" dirty="0">
                    <a:solidFill>
                      <a:srgbClr val="FF0000"/>
                    </a:solidFill>
                  </a:rPr>
                  <a:t>2</a:t>
                </a:r>
                <a:r>
                  <a:rPr lang="en-US" sz="2880" dirty="0"/>
                  <a:t>]</a:t>
                </a:r>
                <a:r>
                  <a:rPr lang="en-US" sz="2880" dirty="0">
                    <a:solidFill>
                      <a:prstClr val="black"/>
                    </a:solidFill>
                  </a:rPr>
                  <a:t>)</a:t>
                </a:r>
                <a:r>
                  <a:rPr lang="en-US" sz="2880" baseline="-25000" dirty="0">
                    <a:solidFill>
                      <a:prstClr val="black"/>
                    </a:solidFill>
                  </a:rPr>
                  <a:t> </a:t>
                </a:r>
                <a:r>
                  <a:rPr lang="en-US" sz="2880" dirty="0">
                    <a:solidFill>
                      <a:prstClr val="black"/>
                    </a:solidFill>
                  </a:rPr>
                  <a:t>(a – a*) </a:t>
                </a:r>
              </a:p>
              <a:p>
                <a:pPr marL="0" indent="0">
                  <a:buNone/>
                  <a:tabLst>
                    <a:tab pos="1442086" algn="l"/>
                  </a:tabLst>
                </a:pPr>
                <a:r>
                  <a:rPr lang="en-US" sz="2880" dirty="0">
                    <a:solidFill>
                      <a:prstClr val="black"/>
                    </a:solidFill>
                  </a:rPr>
                  <a:t>		   + </a:t>
                </a:r>
                <a:r>
                  <a:rPr lang="en-US" sz="2880" dirty="0">
                    <a:solidFill>
                      <a:srgbClr val="FF0000"/>
                    </a:solidFill>
                  </a:rPr>
                  <a:t>0.5</a:t>
                </a:r>
                <a14:m>
                  <m:oMath xmlns:m="http://schemas.openxmlformats.org/officeDocument/2006/math">
                    <m:sSubSup>
                      <m:sSubSupPr>
                        <m:ctrlPr>
                          <a:rPr lang="en-US" sz="2880" i="1">
                            <a:solidFill>
                              <a:srgbClr val="FF0000"/>
                            </a:solidFill>
                            <a:latin typeface="Cambria Math" panose="02040503050406030204" pitchFamily="18" charset="0"/>
                          </a:rPr>
                        </m:ctrlPr>
                      </m:sSubSupPr>
                      <m:e>
                        <m:r>
                          <m:rPr>
                            <m:nor/>
                          </m:rPr>
                          <a:rPr lang="en-US" sz="2160" dirty="0">
                            <a:solidFill>
                              <a:srgbClr val="FF0000"/>
                            </a:solidFill>
                          </a:rPr>
                          <m:t>•</m:t>
                        </m:r>
                        <m:r>
                          <a:rPr lang="en-US" sz="2160" i="1" dirty="0">
                            <a:solidFill>
                              <a:srgbClr val="FF0000"/>
                            </a:solidFill>
                            <a:latin typeface="Cambria Math"/>
                          </a:rPr>
                          <m:t> </m:t>
                        </m:r>
                        <m:r>
                          <a:rPr lang="en-US" sz="2880" i="1">
                            <a:solidFill>
                              <a:srgbClr val="FF0000"/>
                            </a:solidFill>
                            <a:latin typeface="Cambria Math"/>
                            <a:ea typeface="Cambria Math"/>
                          </a:rPr>
                          <m:t>𝜃</m:t>
                        </m:r>
                      </m:e>
                      <m:sub>
                        <m:r>
                          <a:rPr lang="en-US" sz="2880" i="1">
                            <a:solidFill>
                              <a:srgbClr val="FF0000"/>
                            </a:solidFill>
                            <a:latin typeface="Cambria Math"/>
                          </a:rPr>
                          <m:t>3</m:t>
                        </m:r>
                      </m:sub>
                      <m:sup>
                        <m:r>
                          <a:rPr lang="en-US" sz="2880" i="1">
                            <a:solidFill>
                              <a:srgbClr val="FF0000"/>
                            </a:solidFill>
                            <a:latin typeface="Cambria Math" panose="02040503050406030204" pitchFamily="18" charset="0"/>
                          </a:rPr>
                          <m:t>2</m:t>
                        </m:r>
                      </m:sup>
                    </m:sSubSup>
                  </m:oMath>
                </a14:m>
                <a:r>
                  <a:rPr lang="el-GR" sz="2880" dirty="0">
                    <a:solidFill>
                      <a:srgbClr val="FF0000"/>
                    </a:solidFill>
                  </a:rPr>
                  <a:t>σ</a:t>
                </a:r>
                <a:r>
                  <a:rPr lang="en-US" sz="2880" baseline="30000" dirty="0">
                    <a:solidFill>
                      <a:srgbClr val="FF0000"/>
                    </a:solidFill>
                  </a:rPr>
                  <a:t>2</a:t>
                </a:r>
                <a:r>
                  <a:rPr lang="en-US" sz="2880" dirty="0">
                    <a:solidFill>
                      <a:srgbClr val="FF0000"/>
                    </a:solidFill>
                  </a:rPr>
                  <a:t>(a</a:t>
                </a:r>
                <a:r>
                  <a:rPr lang="en-US" sz="2880" baseline="30000" dirty="0">
                    <a:solidFill>
                      <a:srgbClr val="FF0000"/>
                    </a:solidFill>
                  </a:rPr>
                  <a:t>2</a:t>
                </a:r>
                <a:r>
                  <a:rPr lang="en-US" sz="2880" dirty="0">
                    <a:solidFill>
                      <a:srgbClr val="FF0000"/>
                    </a:solidFill>
                  </a:rPr>
                  <a:t> – a*</a:t>
                </a:r>
                <a:r>
                  <a:rPr lang="en-US" sz="2880" baseline="30000" dirty="0">
                    <a:solidFill>
                      <a:srgbClr val="FF0000"/>
                    </a:solidFill>
                  </a:rPr>
                  <a:t>2</a:t>
                </a:r>
                <a:r>
                  <a:rPr lang="en-US" sz="2880" dirty="0">
                    <a:solidFill>
                      <a:srgbClr val="FF0000"/>
                    </a:solidFill>
                  </a:rPr>
                  <a:t>)</a:t>
                </a:r>
                <a:r>
                  <a:rPr lang="en-US" sz="2880" b="1" dirty="0">
                    <a:solidFill>
                      <a:prstClr val="black"/>
                    </a:solidFill>
                  </a:rPr>
                  <a:t>}</a:t>
                </a:r>
              </a:p>
              <a:p>
                <a:pPr marL="0" indent="0">
                  <a:buNone/>
                  <a:tabLst>
                    <a:tab pos="1442086" algn="l"/>
                  </a:tabLst>
                </a:pPr>
                <a:r>
                  <a:rPr lang="en-US" sz="2880" dirty="0">
                    <a:solidFill>
                      <a:prstClr val="black"/>
                    </a:solidFill>
                  </a:rPr>
                  <a:t>RR</a:t>
                </a:r>
                <a:r>
                  <a:rPr lang="en-US" sz="2880" baseline="30000" dirty="0">
                    <a:solidFill>
                      <a:prstClr val="black"/>
                    </a:solidFill>
                  </a:rPr>
                  <a:t>NIE</a:t>
                </a:r>
                <a:r>
                  <a:rPr lang="en-US" sz="2880" dirty="0">
                    <a:solidFill>
                      <a:prstClr val="black"/>
                    </a:solidFill>
                  </a:rPr>
                  <a:t>  	= </a:t>
                </a:r>
                <a:r>
                  <a:rPr lang="en-US" sz="2880" dirty="0" err="1">
                    <a:solidFill>
                      <a:prstClr val="black"/>
                    </a:solidFill>
                  </a:rPr>
                  <a:t>exp</a:t>
                </a:r>
                <a:r>
                  <a:rPr lang="en-US" sz="2880" b="1" dirty="0">
                    <a:solidFill>
                      <a:prstClr val="black"/>
                    </a:solidFill>
                  </a:rPr>
                  <a:t>{</a:t>
                </a:r>
                <a:r>
                  <a:rPr lang="en-US" sz="2880" dirty="0">
                    <a:solidFill>
                      <a:prstClr val="black"/>
                    </a:solidFill>
                  </a:rPr>
                  <a:t>(</a:t>
                </a:r>
                <a:r>
                  <a:rPr lang="el-GR" sz="2880" dirty="0">
                    <a:solidFill>
                      <a:prstClr val="black"/>
                    </a:solidFill>
                  </a:rPr>
                  <a:t>β</a:t>
                </a:r>
                <a:r>
                  <a:rPr lang="en-US" sz="2880" baseline="-25000" dirty="0">
                    <a:solidFill>
                      <a:prstClr val="black"/>
                    </a:solidFill>
                  </a:rPr>
                  <a:t>1 </a:t>
                </a:r>
                <a:r>
                  <a:rPr lang="el-GR" sz="2880" dirty="0">
                    <a:solidFill>
                      <a:prstClr val="black"/>
                    </a:solidFill>
                  </a:rPr>
                  <a:t>θ</a:t>
                </a:r>
                <a:r>
                  <a:rPr lang="en-US" sz="2880" baseline="-25000" dirty="0">
                    <a:solidFill>
                      <a:prstClr val="black"/>
                    </a:solidFill>
                  </a:rPr>
                  <a:t>2 </a:t>
                </a:r>
                <a:r>
                  <a:rPr lang="en-US" sz="2880" dirty="0">
                    <a:solidFill>
                      <a:prstClr val="black"/>
                    </a:solidFill>
                  </a:rPr>
                  <a:t>+ </a:t>
                </a:r>
                <a:r>
                  <a:rPr lang="el-GR" sz="2880" dirty="0">
                    <a:solidFill>
                      <a:prstClr val="black"/>
                    </a:solidFill>
                  </a:rPr>
                  <a:t>β</a:t>
                </a:r>
                <a:r>
                  <a:rPr lang="en-US" sz="2880" baseline="-25000" dirty="0">
                    <a:solidFill>
                      <a:prstClr val="black"/>
                    </a:solidFill>
                  </a:rPr>
                  <a:t>1 </a:t>
                </a:r>
                <a:r>
                  <a:rPr lang="el-GR" sz="2880" dirty="0">
                    <a:solidFill>
                      <a:prstClr val="black"/>
                    </a:solidFill>
                  </a:rPr>
                  <a:t>θ</a:t>
                </a:r>
                <a:r>
                  <a:rPr lang="en-US" sz="2880" baseline="-25000" dirty="0">
                    <a:solidFill>
                      <a:prstClr val="black"/>
                    </a:solidFill>
                  </a:rPr>
                  <a:t>3 </a:t>
                </a:r>
                <a:r>
                  <a:rPr lang="en-US" sz="2880" dirty="0">
                    <a:solidFill>
                      <a:prstClr val="black"/>
                    </a:solidFill>
                  </a:rPr>
                  <a:t>a) (a – a*)</a:t>
                </a:r>
                <a:r>
                  <a:rPr lang="en-US" sz="2880" b="1" dirty="0">
                    <a:solidFill>
                      <a:prstClr val="black"/>
                    </a:solidFill>
                  </a:rPr>
                  <a:t>}</a:t>
                </a:r>
              </a:p>
              <a:p>
                <a:pPr marL="0" indent="0">
                  <a:buNone/>
                  <a:tabLst>
                    <a:tab pos="1442086" algn="l"/>
                  </a:tabLst>
                </a:pPr>
                <a:endParaRPr lang="en-US" sz="2880" b="1" dirty="0">
                  <a:solidFill>
                    <a:prstClr val="black"/>
                  </a:solidFill>
                </a:endParaRPr>
              </a:p>
              <a:p>
                <a:pPr marL="0" indent="0">
                  <a:buNone/>
                  <a:tabLst>
                    <a:tab pos="1442086" algn="l"/>
                  </a:tabLst>
                </a:pPr>
                <a:r>
                  <a:rPr lang="en-US" sz="2880" dirty="0">
                    <a:solidFill>
                      <a:prstClr val="black"/>
                    </a:solidFill>
                  </a:rPr>
                  <a:t>Normality assumption most important if the interaction is substantial</a:t>
                </a:r>
              </a:p>
              <a:p>
                <a:pPr marL="0" indent="0">
                  <a:buNone/>
                  <a:tabLst>
                    <a:tab pos="1583056" algn="l"/>
                  </a:tabLst>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blipFill>
                <a:blip r:embed="rId3"/>
                <a:stretch>
                  <a:fillRect l="-1398" t="-2847"/>
                </a:stretch>
              </a:blipFill>
            </p:spPr>
            <p:txBody>
              <a:bodyPr/>
              <a:lstStyle/>
              <a:p>
                <a:r>
                  <a:rPr lang="en-US">
                    <a:noFill/>
                  </a:rPr>
                  <a:t> </a:t>
                </a:r>
              </a:p>
            </p:txBody>
          </p:sp>
        </mc:Fallback>
      </mc:AlternateContent>
      <p:sp>
        <p:nvSpPr>
          <p:cNvPr id="4" name="TextBox 3"/>
          <p:cNvSpPr txBox="1"/>
          <p:nvPr/>
        </p:nvSpPr>
        <p:spPr>
          <a:xfrm>
            <a:off x="548640" y="7216938"/>
            <a:ext cx="6078908" cy="424732"/>
          </a:xfrm>
          <a:prstGeom prst="rect">
            <a:avLst/>
          </a:prstGeom>
          <a:noFill/>
        </p:spPr>
        <p:txBody>
          <a:bodyPr wrap="none" rtlCol="0">
            <a:spAutoFit/>
          </a:bodyPr>
          <a:lstStyle/>
          <a:p>
            <a:r>
              <a:rPr lang="en-US" sz="2160" dirty="0"/>
              <a:t>Standard errors using delta method or bootstrap</a:t>
            </a:r>
          </a:p>
        </p:txBody>
      </p:sp>
      <p:sp>
        <p:nvSpPr>
          <p:cNvPr id="5" name="Slide Number Placeholder 4"/>
          <p:cNvSpPr>
            <a:spLocks noGrp="1"/>
          </p:cNvSpPr>
          <p:nvPr>
            <p:ph type="sldNum" sz="quarter" idx="4294967295"/>
          </p:nvPr>
        </p:nvSpPr>
        <p:spPr/>
        <p:txBody>
          <a:bodyPr/>
          <a:lstStyle/>
          <a:p>
            <a:fld id="{B0B4604E-0E6D-4AA5-8EA5-8492ADF17EE1}" type="slidenum">
              <a:rPr lang="en-US" smtClean="0"/>
              <a:t>24</a:t>
            </a:fld>
            <a:endParaRPr lang="en-US"/>
          </a:p>
        </p:txBody>
      </p:sp>
    </p:spTree>
    <p:extLst>
      <p:ext uri="{BB962C8B-B14F-4D97-AF65-F5344CB8AC3E}">
        <p14:creationId xmlns:p14="http://schemas.microsoft.com/office/powerpoint/2010/main" val="35227678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Mediation Analysis with Continuous Outcome and Binary Mediatory </a:t>
            </a:r>
            <a:endParaRPr lang="en-US" sz="3720" dirty="0"/>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p:txBody>
              <a:bodyPr/>
              <a:lstStyle/>
              <a:p>
                <a:pPr marL="0" indent="0">
                  <a:buNone/>
                </a:pPr>
                <a:r>
                  <a:rPr lang="en-US" sz="3360" dirty="0"/>
                  <a:t>	</a:t>
                </a:r>
                <a:r>
                  <a:rPr lang="en-US" sz="2880" dirty="0"/>
                  <a:t>Logit</a:t>
                </a:r>
                <a:r>
                  <a:rPr lang="en-US" sz="2880" b="1" dirty="0"/>
                  <a:t>{</a:t>
                </a:r>
                <a:r>
                  <a:rPr lang="en-US" sz="2880" dirty="0" err="1"/>
                  <a:t>Pr</a:t>
                </a:r>
                <a:r>
                  <a:rPr lang="en-US" sz="2880" dirty="0"/>
                  <a:t>(M=1|A=</a:t>
                </a:r>
                <a:r>
                  <a:rPr lang="en-US" sz="2880" dirty="0" err="1"/>
                  <a:t>a,C</a:t>
                </a:r>
                <a:r>
                  <a:rPr lang="en-US" sz="2880" dirty="0"/>
                  <a:t>=c)</a:t>
                </a:r>
                <a:r>
                  <a:rPr lang="en-US" sz="2880" b="1" dirty="0"/>
                  <a:t>}</a:t>
                </a:r>
                <a:r>
                  <a:rPr lang="en-US" sz="2880" dirty="0"/>
                  <a:t> = </a:t>
                </a:r>
                <a:r>
                  <a:rPr lang="el-GR" sz="2880" dirty="0"/>
                  <a:t>β</a:t>
                </a:r>
                <a:r>
                  <a:rPr lang="en-US" sz="2880" baseline="-25000" dirty="0"/>
                  <a:t>0</a:t>
                </a:r>
                <a:r>
                  <a:rPr lang="en-US" sz="2880" dirty="0"/>
                  <a:t> + </a:t>
                </a:r>
                <a:r>
                  <a:rPr lang="el-GR" sz="2880" dirty="0">
                    <a:solidFill>
                      <a:prstClr val="black"/>
                    </a:solidFill>
                  </a:rPr>
                  <a:t>β</a:t>
                </a:r>
                <a:r>
                  <a:rPr lang="en-US" sz="2880" baseline="-25000" dirty="0">
                    <a:solidFill>
                      <a:prstClr val="black"/>
                    </a:solidFill>
                  </a:rPr>
                  <a:t>1</a:t>
                </a:r>
                <a:r>
                  <a:rPr lang="en-US" sz="2880" dirty="0">
                    <a:solidFill>
                      <a:prstClr val="black"/>
                    </a:solidFill>
                  </a:rPr>
                  <a:t>a + </a:t>
                </a:r>
                <a:r>
                  <a:rPr lang="el-GR" sz="2880" dirty="0">
                    <a:solidFill>
                      <a:prstClr val="black"/>
                    </a:solidFill>
                  </a:rPr>
                  <a:t>β</a:t>
                </a:r>
                <a:r>
                  <a:rPr lang="en-US" sz="2880" baseline="-25000" dirty="0">
                    <a:solidFill>
                      <a:prstClr val="black"/>
                    </a:solidFill>
                  </a:rPr>
                  <a:t>2 </a:t>
                </a:r>
                <a:r>
                  <a:rPr lang="en-US" sz="2880" dirty="0">
                    <a:solidFill>
                      <a:prstClr val="black"/>
                    </a:solidFill>
                  </a:rPr>
                  <a:t>c</a:t>
                </a:r>
              </a:p>
              <a:p>
                <a:pPr marL="0" indent="0">
                  <a:buNone/>
                  <a:tabLst>
                    <a:tab pos="3291840" algn="l"/>
                  </a:tabLst>
                </a:pPr>
                <a:r>
                  <a:rPr lang="en-US" sz="2880" dirty="0">
                    <a:solidFill>
                      <a:prstClr val="black"/>
                    </a:solidFill>
                  </a:rPr>
                  <a:t>     E(Y|A=</a:t>
                </a:r>
                <a:r>
                  <a:rPr lang="en-US" sz="2880" dirty="0" err="1">
                    <a:solidFill>
                      <a:prstClr val="black"/>
                    </a:solidFill>
                  </a:rPr>
                  <a:t>a,M</a:t>
                </a:r>
                <a:r>
                  <a:rPr lang="en-US" sz="2880" dirty="0">
                    <a:solidFill>
                      <a:prstClr val="black"/>
                    </a:solidFill>
                  </a:rPr>
                  <a:t>=</a:t>
                </a:r>
                <a:r>
                  <a:rPr lang="en-US" sz="2880" dirty="0" err="1">
                    <a:solidFill>
                      <a:prstClr val="black"/>
                    </a:solidFill>
                  </a:rPr>
                  <a:t>m,C</a:t>
                </a:r>
                <a:r>
                  <a:rPr lang="en-US" sz="2880" dirty="0">
                    <a:solidFill>
                      <a:prstClr val="black"/>
                    </a:solidFill>
                  </a:rPr>
                  <a:t>=c) = </a:t>
                </a:r>
                <a:r>
                  <a:rPr lang="el-GR" sz="2880" dirty="0">
                    <a:solidFill>
                      <a:prstClr val="black"/>
                    </a:solidFill>
                  </a:rPr>
                  <a:t>θ</a:t>
                </a:r>
                <a:r>
                  <a:rPr lang="en-US" sz="2880" baseline="-25000" dirty="0">
                    <a:solidFill>
                      <a:prstClr val="black"/>
                    </a:solidFill>
                  </a:rPr>
                  <a:t>0</a:t>
                </a:r>
                <a:r>
                  <a:rPr lang="en-US" sz="2880" dirty="0">
                    <a:solidFill>
                      <a:prstClr val="black"/>
                    </a:solidFill>
                  </a:rPr>
                  <a:t> + </a:t>
                </a:r>
                <a:r>
                  <a:rPr lang="el-GR" sz="2880" dirty="0">
                    <a:solidFill>
                      <a:prstClr val="black"/>
                    </a:solidFill>
                  </a:rPr>
                  <a:t>θ</a:t>
                </a:r>
                <a:r>
                  <a:rPr lang="en-US" sz="2880" baseline="-25000" dirty="0">
                    <a:solidFill>
                      <a:prstClr val="black"/>
                    </a:solidFill>
                  </a:rPr>
                  <a:t>1</a:t>
                </a:r>
                <a:r>
                  <a:rPr lang="en-US" sz="2880" dirty="0">
                    <a:solidFill>
                      <a:prstClr val="black"/>
                    </a:solidFill>
                  </a:rPr>
                  <a:t>a + </a:t>
                </a:r>
                <a:r>
                  <a:rPr lang="el-GR" sz="2880" dirty="0">
                    <a:solidFill>
                      <a:prstClr val="black"/>
                    </a:solidFill>
                  </a:rPr>
                  <a:t>θ</a:t>
                </a:r>
                <a:r>
                  <a:rPr lang="en-US" sz="2880" baseline="-25000" dirty="0">
                    <a:solidFill>
                      <a:prstClr val="black"/>
                    </a:solidFill>
                  </a:rPr>
                  <a:t>2</a:t>
                </a:r>
                <a:r>
                  <a:rPr lang="en-US" sz="2880" dirty="0">
                    <a:solidFill>
                      <a:prstClr val="black"/>
                    </a:solidFill>
                  </a:rPr>
                  <a:t>m + </a:t>
                </a:r>
                <a:r>
                  <a:rPr lang="el-GR" sz="2880" dirty="0"/>
                  <a:t>θ</a:t>
                </a:r>
                <a:r>
                  <a:rPr lang="en-US" sz="2880" baseline="-25000" dirty="0"/>
                  <a:t>3</a:t>
                </a:r>
                <a:r>
                  <a:rPr lang="en-US" sz="2880" dirty="0"/>
                  <a:t>a</a:t>
                </a:r>
                <a:r>
                  <a:rPr lang="en-US" sz="2160" dirty="0"/>
                  <a:t>•</a:t>
                </a:r>
                <a:r>
                  <a:rPr lang="en-US" sz="2880" dirty="0"/>
                  <a:t>m </a:t>
                </a:r>
                <a:r>
                  <a:rPr lang="en-US" sz="2880" dirty="0">
                    <a:solidFill>
                      <a:prstClr val="black"/>
                    </a:solidFill>
                  </a:rPr>
                  <a:t>+ </a:t>
                </a:r>
                <a:r>
                  <a:rPr lang="el-GR" sz="2880" dirty="0">
                    <a:solidFill>
                      <a:prstClr val="black"/>
                    </a:solidFill>
                  </a:rPr>
                  <a:t>θ</a:t>
                </a:r>
                <a:r>
                  <a:rPr lang="en-US" sz="2880" baseline="-25000" dirty="0">
                    <a:solidFill>
                      <a:prstClr val="black"/>
                    </a:solidFill>
                  </a:rPr>
                  <a:t>4 </a:t>
                </a:r>
                <a:r>
                  <a:rPr lang="en-US" sz="2880" dirty="0">
                    <a:solidFill>
                      <a:prstClr val="black"/>
                    </a:solidFill>
                  </a:rPr>
                  <a:t>c</a:t>
                </a:r>
              </a:p>
              <a:p>
                <a:pPr marL="0" indent="0">
                  <a:buNone/>
                  <a:tabLst>
                    <a:tab pos="1645920" algn="l"/>
                  </a:tabLst>
                </a:pPr>
                <a:r>
                  <a:rPr lang="en-US" sz="2880" dirty="0">
                    <a:solidFill>
                      <a:prstClr val="black"/>
                    </a:solidFill>
                  </a:rPr>
                  <a:t>CDE(m) = (</a:t>
                </a:r>
                <a:r>
                  <a:rPr lang="el-GR" sz="2880" dirty="0">
                    <a:solidFill>
                      <a:prstClr val="black"/>
                    </a:solidFill>
                  </a:rPr>
                  <a:t>θ</a:t>
                </a:r>
                <a:r>
                  <a:rPr lang="en-US" sz="2880" baseline="-25000" dirty="0">
                    <a:solidFill>
                      <a:prstClr val="black"/>
                    </a:solidFill>
                  </a:rPr>
                  <a:t>1 </a:t>
                </a:r>
                <a:r>
                  <a:rPr lang="en-US" sz="2880" dirty="0">
                    <a:solidFill>
                      <a:prstClr val="black"/>
                    </a:solidFill>
                  </a:rPr>
                  <a:t>+</a:t>
                </a:r>
                <a:r>
                  <a:rPr lang="en-US" sz="2880" baseline="-25000" dirty="0">
                    <a:solidFill>
                      <a:prstClr val="black"/>
                    </a:solidFill>
                  </a:rPr>
                  <a:t> </a:t>
                </a:r>
                <a:r>
                  <a:rPr lang="el-GR" sz="2880" dirty="0">
                    <a:solidFill>
                      <a:prstClr val="black"/>
                    </a:solidFill>
                  </a:rPr>
                  <a:t>θ</a:t>
                </a:r>
                <a:r>
                  <a:rPr lang="en-US" sz="2880" baseline="-25000" dirty="0">
                    <a:solidFill>
                      <a:prstClr val="black"/>
                    </a:solidFill>
                  </a:rPr>
                  <a:t>3 </a:t>
                </a:r>
                <a:r>
                  <a:rPr lang="en-US" sz="2880" dirty="0">
                    <a:solidFill>
                      <a:prstClr val="black"/>
                    </a:solidFill>
                  </a:rPr>
                  <a:t>m) (a – a*)</a:t>
                </a:r>
                <a:endParaRPr lang="en-US" sz="2880" baseline="-25000" dirty="0">
                  <a:solidFill>
                    <a:prstClr val="black"/>
                  </a:solidFill>
                </a:endParaRPr>
              </a:p>
              <a:p>
                <a:pPr marL="0" indent="0">
                  <a:buNone/>
                </a:pPr>
                <a:r>
                  <a:rPr lang="en-US" sz="2880" dirty="0">
                    <a:solidFill>
                      <a:prstClr val="black"/>
                    </a:solidFill>
                  </a:rPr>
                  <a:t>NDE 	= </a:t>
                </a:r>
                <a:r>
                  <a:rPr lang="el-GR" sz="2880" dirty="0">
                    <a:solidFill>
                      <a:prstClr val="black"/>
                    </a:solidFill>
                  </a:rPr>
                  <a:t>θ</a:t>
                </a:r>
                <a:r>
                  <a:rPr lang="en-US" sz="2880" baseline="-25000" dirty="0">
                    <a:solidFill>
                      <a:prstClr val="black"/>
                    </a:solidFill>
                  </a:rPr>
                  <a:t>1 </a:t>
                </a:r>
                <a:r>
                  <a:rPr lang="en-US" sz="2880" dirty="0">
                    <a:solidFill>
                      <a:prstClr val="black"/>
                    </a:solidFill>
                  </a:rPr>
                  <a:t>(a – a*) + </a:t>
                </a:r>
                <a:r>
                  <a:rPr lang="el-GR" sz="2880" dirty="0">
                    <a:solidFill>
                      <a:prstClr val="black"/>
                    </a:solidFill>
                  </a:rPr>
                  <a:t>θ</a:t>
                </a:r>
                <a:r>
                  <a:rPr lang="en-US" sz="2880" baseline="-25000" dirty="0">
                    <a:solidFill>
                      <a:prstClr val="black"/>
                    </a:solidFill>
                  </a:rPr>
                  <a:t>3 </a:t>
                </a:r>
                <a:r>
                  <a:rPr lang="en-US" sz="2880" dirty="0">
                    <a:solidFill>
                      <a:prstClr val="black"/>
                    </a:solidFill>
                  </a:rPr>
                  <a:t>(a – a*)</a:t>
                </a:r>
                <a14:m>
                  <m:oMath xmlns:m="http://schemas.openxmlformats.org/officeDocument/2006/math">
                    <m:f>
                      <m:fPr>
                        <m:ctrlPr>
                          <a:rPr lang="en-US" sz="2880" i="1">
                            <a:solidFill>
                              <a:prstClr val="black"/>
                            </a:solidFill>
                            <a:latin typeface="Cambria Math" panose="02040503050406030204" pitchFamily="18" charset="0"/>
                          </a:rPr>
                        </m:ctrlPr>
                      </m:fPr>
                      <m:num>
                        <m:r>
                          <m:rPr>
                            <m:nor/>
                          </m:rPr>
                          <a:rPr lang="en-US" sz="2880">
                            <a:solidFill>
                              <a:prstClr val="black"/>
                            </a:solidFill>
                          </a:rPr>
                          <m:t>exp</m:t>
                        </m:r>
                        <m:r>
                          <m:rPr>
                            <m:nor/>
                          </m:rPr>
                          <a:rPr lang="en-US" sz="2880" dirty="0">
                            <a:solidFill>
                              <a:prstClr val="black"/>
                            </a:solidFill>
                          </a:rPr>
                          <m:t>[</m:t>
                        </m:r>
                        <m:r>
                          <m:rPr>
                            <m:nor/>
                          </m:rPr>
                          <a:rPr lang="el-GR" sz="2880" dirty="0">
                            <a:solidFill>
                              <a:prstClr val="black"/>
                            </a:solidFill>
                          </a:rPr>
                          <m:t>β</m:t>
                        </m:r>
                        <m:r>
                          <m:rPr>
                            <m:nor/>
                          </m:rPr>
                          <a:rPr lang="en-US" sz="2880" baseline="-25000" dirty="0">
                            <a:solidFill>
                              <a:prstClr val="black"/>
                            </a:solidFill>
                          </a:rPr>
                          <m:t>0</m:t>
                        </m:r>
                        <m:r>
                          <m:rPr>
                            <m:nor/>
                          </m:rPr>
                          <a:rPr lang="en-US" sz="2880" dirty="0">
                            <a:solidFill>
                              <a:prstClr val="black"/>
                            </a:solidFill>
                          </a:rPr>
                          <m:t> + </m:t>
                        </m:r>
                        <m:r>
                          <m:rPr>
                            <m:nor/>
                          </m:rPr>
                          <a:rPr lang="el-GR" sz="2880" dirty="0">
                            <a:solidFill>
                              <a:prstClr val="black"/>
                            </a:solidFill>
                          </a:rPr>
                          <m:t>β</m:t>
                        </m:r>
                        <m:r>
                          <m:rPr>
                            <m:nor/>
                          </m:rPr>
                          <a:rPr lang="en-US" sz="2880" baseline="-25000" dirty="0">
                            <a:solidFill>
                              <a:prstClr val="black"/>
                            </a:solidFill>
                          </a:rPr>
                          <m:t>1</m:t>
                        </m:r>
                        <m:r>
                          <m:rPr>
                            <m:nor/>
                          </m:rPr>
                          <a:rPr lang="en-US" sz="2880" dirty="0">
                            <a:solidFill>
                              <a:prstClr val="black"/>
                            </a:solidFill>
                          </a:rPr>
                          <m:t>a</m:t>
                        </m:r>
                        <m:r>
                          <m:rPr>
                            <m:nor/>
                          </m:rPr>
                          <a:rPr lang="en-US" sz="2880" dirty="0">
                            <a:solidFill>
                              <a:prstClr val="black"/>
                            </a:solidFill>
                          </a:rPr>
                          <m:t>∗ + </m:t>
                        </m:r>
                        <m:r>
                          <m:rPr>
                            <m:nor/>
                          </m:rPr>
                          <a:rPr lang="el-GR" sz="2880" dirty="0">
                            <a:solidFill>
                              <a:prstClr val="black"/>
                            </a:solidFill>
                          </a:rPr>
                          <m:t>β</m:t>
                        </m:r>
                        <m:r>
                          <m:rPr>
                            <m:nor/>
                          </m:rPr>
                          <a:rPr lang="en-US" sz="2880" baseline="-25000" dirty="0">
                            <a:solidFill>
                              <a:prstClr val="black"/>
                            </a:solidFill>
                          </a:rPr>
                          <m:t>2 </m:t>
                        </m:r>
                        <m:r>
                          <m:rPr>
                            <m:nor/>
                          </m:rPr>
                          <a:rPr lang="en-US" sz="2880" dirty="0">
                            <a:solidFill>
                              <a:prstClr val="black"/>
                            </a:solidFill>
                          </a:rPr>
                          <m:t>c</m:t>
                        </m:r>
                        <m:r>
                          <m:rPr>
                            <m:nor/>
                          </m:rPr>
                          <a:rPr lang="en-US" sz="2160" dirty="0">
                            <a:solidFill>
                              <a:prstClr val="black"/>
                            </a:solidFill>
                          </a:rPr>
                          <m:t> </m:t>
                        </m:r>
                        <m:r>
                          <m:rPr>
                            <m:nor/>
                          </m:rPr>
                          <a:rPr lang="en-US" sz="2880" dirty="0">
                            <a:solidFill>
                              <a:prstClr val="black"/>
                            </a:solidFill>
                          </a:rPr>
                          <m:t>]</m:t>
                        </m:r>
                      </m:num>
                      <m:den>
                        <m:r>
                          <a:rPr lang="en-US" sz="2880" i="1">
                            <a:solidFill>
                              <a:prstClr val="black"/>
                            </a:solidFill>
                            <a:latin typeface="Cambria Math"/>
                          </a:rPr>
                          <m:t>1+</m:t>
                        </m:r>
                        <m:r>
                          <m:rPr>
                            <m:nor/>
                          </m:rPr>
                          <a:rPr lang="en-US" sz="2880">
                            <a:solidFill>
                              <a:prstClr val="black"/>
                            </a:solidFill>
                          </a:rPr>
                          <m:t>exp</m:t>
                        </m:r>
                        <m:r>
                          <m:rPr>
                            <m:nor/>
                          </m:rPr>
                          <a:rPr lang="en-US" sz="2880" dirty="0">
                            <a:solidFill>
                              <a:prstClr val="black"/>
                            </a:solidFill>
                          </a:rPr>
                          <m:t>[</m:t>
                        </m:r>
                        <m:r>
                          <m:rPr>
                            <m:nor/>
                          </m:rPr>
                          <a:rPr lang="el-GR" sz="2880" dirty="0">
                            <a:solidFill>
                              <a:prstClr val="black"/>
                            </a:solidFill>
                          </a:rPr>
                          <m:t>β</m:t>
                        </m:r>
                        <m:r>
                          <m:rPr>
                            <m:nor/>
                          </m:rPr>
                          <a:rPr lang="en-US" sz="2880" baseline="-25000" dirty="0">
                            <a:solidFill>
                              <a:prstClr val="black"/>
                            </a:solidFill>
                          </a:rPr>
                          <m:t>0</m:t>
                        </m:r>
                        <m:r>
                          <m:rPr>
                            <m:nor/>
                          </m:rPr>
                          <a:rPr lang="en-US" sz="2880" dirty="0">
                            <a:solidFill>
                              <a:prstClr val="black"/>
                            </a:solidFill>
                          </a:rPr>
                          <m:t> + </m:t>
                        </m:r>
                        <m:r>
                          <m:rPr>
                            <m:nor/>
                          </m:rPr>
                          <a:rPr lang="el-GR" sz="2880" dirty="0">
                            <a:solidFill>
                              <a:prstClr val="black"/>
                            </a:solidFill>
                          </a:rPr>
                          <m:t>β</m:t>
                        </m:r>
                        <m:r>
                          <m:rPr>
                            <m:nor/>
                          </m:rPr>
                          <a:rPr lang="en-US" sz="2880" baseline="-25000" dirty="0">
                            <a:solidFill>
                              <a:prstClr val="black"/>
                            </a:solidFill>
                          </a:rPr>
                          <m:t>1</m:t>
                        </m:r>
                        <m:r>
                          <m:rPr>
                            <m:nor/>
                          </m:rPr>
                          <a:rPr lang="en-US" sz="2880" dirty="0">
                            <a:solidFill>
                              <a:prstClr val="black"/>
                            </a:solidFill>
                          </a:rPr>
                          <m:t>a</m:t>
                        </m:r>
                        <m:r>
                          <m:rPr>
                            <m:nor/>
                          </m:rPr>
                          <a:rPr lang="en-US" sz="2880" dirty="0">
                            <a:solidFill>
                              <a:prstClr val="black"/>
                            </a:solidFill>
                          </a:rPr>
                          <m:t>∗ + </m:t>
                        </m:r>
                        <m:r>
                          <m:rPr>
                            <m:nor/>
                          </m:rPr>
                          <a:rPr lang="el-GR" sz="2880" dirty="0">
                            <a:solidFill>
                              <a:prstClr val="black"/>
                            </a:solidFill>
                          </a:rPr>
                          <m:t>β</m:t>
                        </m:r>
                        <m:r>
                          <m:rPr>
                            <m:nor/>
                          </m:rPr>
                          <a:rPr lang="en-US" sz="2880" baseline="-25000" dirty="0">
                            <a:solidFill>
                              <a:prstClr val="black"/>
                            </a:solidFill>
                          </a:rPr>
                          <m:t>2 </m:t>
                        </m:r>
                        <m:r>
                          <m:rPr>
                            <m:nor/>
                          </m:rPr>
                          <a:rPr lang="en-US" sz="2880" dirty="0">
                            <a:solidFill>
                              <a:prstClr val="black"/>
                            </a:solidFill>
                          </a:rPr>
                          <m:t>c</m:t>
                        </m:r>
                        <m:r>
                          <a:rPr lang="en-US" sz="2880" dirty="0">
                            <a:solidFill>
                              <a:prstClr val="black"/>
                            </a:solidFill>
                            <a:latin typeface="Cambria Math" panose="02040503050406030204" pitchFamily="18" charset="0"/>
                            <a:ea typeface="Cambria Math" panose="02040503050406030204" pitchFamily="18" charset="0"/>
                          </a:rPr>
                          <m:t>]</m:t>
                        </m:r>
                      </m:den>
                    </m:f>
                  </m:oMath>
                </a14:m>
                <a:endParaRPr lang="en-US" sz="2160" dirty="0"/>
              </a:p>
              <a:p>
                <a:pPr marL="0" indent="0">
                  <a:buNone/>
                  <a:tabLst>
                    <a:tab pos="1160146" algn="l"/>
                  </a:tabLst>
                </a:pPr>
                <a:r>
                  <a:rPr lang="en-US" sz="2880" dirty="0">
                    <a:solidFill>
                      <a:prstClr val="black"/>
                    </a:solidFill>
                  </a:rPr>
                  <a:t>NIE   	= (</a:t>
                </a:r>
                <a:r>
                  <a:rPr lang="el-GR" sz="2880" dirty="0">
                    <a:solidFill>
                      <a:prstClr val="black"/>
                    </a:solidFill>
                  </a:rPr>
                  <a:t>θ</a:t>
                </a:r>
                <a:r>
                  <a:rPr lang="en-US" sz="2880" baseline="-25000" dirty="0">
                    <a:solidFill>
                      <a:prstClr val="black"/>
                    </a:solidFill>
                  </a:rPr>
                  <a:t>2 </a:t>
                </a:r>
                <a:r>
                  <a:rPr lang="en-US" sz="2880" dirty="0">
                    <a:solidFill>
                      <a:prstClr val="black"/>
                    </a:solidFill>
                  </a:rPr>
                  <a:t>+ </a:t>
                </a:r>
                <a:r>
                  <a:rPr lang="el-GR" sz="2880" dirty="0">
                    <a:solidFill>
                      <a:prstClr val="black"/>
                    </a:solidFill>
                  </a:rPr>
                  <a:t>θ</a:t>
                </a:r>
                <a:r>
                  <a:rPr lang="en-US" sz="2880" baseline="-25000" dirty="0">
                    <a:solidFill>
                      <a:prstClr val="black"/>
                    </a:solidFill>
                  </a:rPr>
                  <a:t>3 </a:t>
                </a:r>
                <a:r>
                  <a:rPr lang="en-US" sz="2880" dirty="0">
                    <a:solidFill>
                      <a:prstClr val="black"/>
                    </a:solidFill>
                  </a:rPr>
                  <a:t>a) </a:t>
                </a:r>
                <a14:m>
                  <m:oMath xmlns:m="http://schemas.openxmlformats.org/officeDocument/2006/math">
                    <m:d>
                      <m:dPr>
                        <m:begChr m:val="{"/>
                        <m:endChr m:val="}"/>
                        <m:ctrlPr>
                          <a:rPr lang="en-US" sz="2520" i="1">
                            <a:solidFill>
                              <a:prstClr val="black"/>
                            </a:solidFill>
                            <a:latin typeface="Cambria Math" panose="02040503050406030204" pitchFamily="18" charset="0"/>
                          </a:rPr>
                        </m:ctrlPr>
                      </m:dPr>
                      <m:e>
                        <m:f>
                          <m:fPr>
                            <m:ctrlPr>
                              <a:rPr lang="en-US" sz="2520" i="1">
                                <a:solidFill>
                                  <a:prstClr val="black"/>
                                </a:solidFill>
                                <a:latin typeface="Cambria Math" panose="02040503050406030204" pitchFamily="18" charset="0"/>
                              </a:rPr>
                            </m:ctrlPr>
                          </m:fPr>
                          <m:num>
                            <m:r>
                              <m:rPr>
                                <m:nor/>
                              </m:rPr>
                              <a:rPr lang="en-US" sz="2520">
                                <a:solidFill>
                                  <a:prstClr val="black"/>
                                </a:solidFill>
                              </a:rPr>
                              <m:t>exp</m:t>
                            </m:r>
                            <m:r>
                              <m:rPr>
                                <m:nor/>
                              </m:rPr>
                              <a:rPr lang="en-US" sz="2520" dirty="0">
                                <a:solidFill>
                                  <a:prstClr val="black"/>
                                </a:solidFill>
                              </a:rPr>
                              <m:t>[</m:t>
                            </m:r>
                            <m:r>
                              <m:rPr>
                                <m:nor/>
                              </m:rPr>
                              <a:rPr lang="el-GR" sz="2520" dirty="0">
                                <a:solidFill>
                                  <a:prstClr val="black"/>
                                </a:solidFill>
                              </a:rPr>
                              <m:t>β</m:t>
                            </m:r>
                            <m:r>
                              <m:rPr>
                                <m:nor/>
                              </m:rPr>
                              <a:rPr lang="en-US" sz="2520" baseline="-25000" dirty="0">
                                <a:solidFill>
                                  <a:prstClr val="black"/>
                                </a:solidFill>
                              </a:rPr>
                              <m:t>0</m:t>
                            </m:r>
                            <m:r>
                              <m:rPr>
                                <m:nor/>
                              </m:rPr>
                              <a:rPr lang="en-US" sz="2520" dirty="0">
                                <a:solidFill>
                                  <a:prstClr val="black"/>
                                </a:solidFill>
                              </a:rPr>
                              <m:t> + </m:t>
                            </m:r>
                            <m:r>
                              <m:rPr>
                                <m:nor/>
                              </m:rPr>
                              <a:rPr lang="el-GR" sz="2520" dirty="0">
                                <a:solidFill>
                                  <a:prstClr val="black"/>
                                </a:solidFill>
                              </a:rPr>
                              <m:t>β</m:t>
                            </m:r>
                            <m:r>
                              <m:rPr>
                                <m:nor/>
                              </m:rPr>
                              <a:rPr lang="en-US" sz="2520" baseline="-25000" dirty="0">
                                <a:solidFill>
                                  <a:prstClr val="black"/>
                                </a:solidFill>
                              </a:rPr>
                              <m:t>1</m:t>
                            </m:r>
                            <m:r>
                              <m:rPr>
                                <m:nor/>
                              </m:rPr>
                              <a:rPr lang="en-US" sz="2520" dirty="0">
                                <a:solidFill>
                                  <a:prstClr val="black"/>
                                </a:solidFill>
                              </a:rPr>
                              <m:t>a</m:t>
                            </m:r>
                            <m:r>
                              <m:rPr>
                                <m:nor/>
                              </m:rPr>
                              <a:rPr lang="en-US" sz="2520" dirty="0">
                                <a:solidFill>
                                  <a:prstClr val="black"/>
                                </a:solidFill>
                              </a:rPr>
                              <m:t> + </m:t>
                            </m:r>
                            <m:r>
                              <m:rPr>
                                <m:nor/>
                              </m:rPr>
                              <a:rPr lang="el-GR" sz="2520" dirty="0">
                                <a:solidFill>
                                  <a:prstClr val="black"/>
                                </a:solidFill>
                              </a:rPr>
                              <m:t>β</m:t>
                            </m:r>
                            <m:r>
                              <m:rPr>
                                <m:nor/>
                              </m:rPr>
                              <a:rPr lang="en-US" sz="2520" baseline="-25000" dirty="0">
                                <a:solidFill>
                                  <a:prstClr val="black"/>
                                </a:solidFill>
                              </a:rPr>
                              <m:t>2 </m:t>
                            </m:r>
                            <m:r>
                              <m:rPr>
                                <m:nor/>
                              </m:rPr>
                              <a:rPr lang="en-US" sz="2520" dirty="0">
                                <a:solidFill>
                                  <a:prstClr val="black"/>
                                </a:solidFill>
                              </a:rPr>
                              <m:t>c</m:t>
                            </m:r>
                            <m:r>
                              <m:rPr>
                                <m:nor/>
                              </m:rPr>
                              <a:rPr lang="en-US" sz="2520" dirty="0">
                                <a:solidFill>
                                  <a:prstClr val="black"/>
                                </a:solidFill>
                              </a:rPr>
                              <m:t> ]</m:t>
                            </m:r>
                          </m:num>
                          <m:den>
                            <m:r>
                              <a:rPr lang="en-US" sz="2520" i="1">
                                <a:solidFill>
                                  <a:prstClr val="black"/>
                                </a:solidFill>
                                <a:latin typeface="Cambria Math"/>
                              </a:rPr>
                              <m:t>1+</m:t>
                            </m:r>
                            <m:r>
                              <m:rPr>
                                <m:nor/>
                              </m:rPr>
                              <a:rPr lang="en-US" sz="2520">
                                <a:solidFill>
                                  <a:prstClr val="black"/>
                                </a:solidFill>
                              </a:rPr>
                              <m:t>exp</m:t>
                            </m:r>
                            <m:r>
                              <m:rPr>
                                <m:nor/>
                              </m:rPr>
                              <a:rPr lang="en-US" sz="2520" dirty="0">
                                <a:solidFill>
                                  <a:prstClr val="black"/>
                                </a:solidFill>
                              </a:rPr>
                              <m:t>[</m:t>
                            </m:r>
                            <m:r>
                              <m:rPr>
                                <m:nor/>
                              </m:rPr>
                              <a:rPr lang="el-GR" sz="2520" dirty="0">
                                <a:solidFill>
                                  <a:prstClr val="black"/>
                                </a:solidFill>
                              </a:rPr>
                              <m:t>β</m:t>
                            </m:r>
                            <m:r>
                              <m:rPr>
                                <m:nor/>
                              </m:rPr>
                              <a:rPr lang="en-US" sz="2520" baseline="-25000" dirty="0">
                                <a:solidFill>
                                  <a:prstClr val="black"/>
                                </a:solidFill>
                              </a:rPr>
                              <m:t>0</m:t>
                            </m:r>
                            <m:r>
                              <m:rPr>
                                <m:nor/>
                              </m:rPr>
                              <a:rPr lang="en-US" sz="2520" dirty="0">
                                <a:solidFill>
                                  <a:prstClr val="black"/>
                                </a:solidFill>
                              </a:rPr>
                              <m:t> + </m:t>
                            </m:r>
                            <m:r>
                              <m:rPr>
                                <m:nor/>
                              </m:rPr>
                              <a:rPr lang="el-GR" sz="2520" dirty="0">
                                <a:solidFill>
                                  <a:prstClr val="black"/>
                                </a:solidFill>
                              </a:rPr>
                              <m:t>β</m:t>
                            </m:r>
                            <m:r>
                              <m:rPr>
                                <m:nor/>
                              </m:rPr>
                              <a:rPr lang="en-US" sz="2520" baseline="-25000" dirty="0">
                                <a:solidFill>
                                  <a:prstClr val="black"/>
                                </a:solidFill>
                              </a:rPr>
                              <m:t>1</m:t>
                            </m:r>
                            <m:r>
                              <m:rPr>
                                <m:nor/>
                              </m:rPr>
                              <a:rPr lang="en-US" sz="2520" dirty="0">
                                <a:solidFill>
                                  <a:prstClr val="black"/>
                                </a:solidFill>
                              </a:rPr>
                              <m:t>a</m:t>
                            </m:r>
                            <m:r>
                              <m:rPr>
                                <m:nor/>
                              </m:rPr>
                              <a:rPr lang="en-US" sz="2520" dirty="0">
                                <a:solidFill>
                                  <a:prstClr val="black"/>
                                </a:solidFill>
                              </a:rPr>
                              <m:t> + </m:t>
                            </m:r>
                            <m:r>
                              <m:rPr>
                                <m:nor/>
                              </m:rPr>
                              <a:rPr lang="el-GR" sz="2520" dirty="0">
                                <a:solidFill>
                                  <a:prstClr val="black"/>
                                </a:solidFill>
                              </a:rPr>
                              <m:t>β</m:t>
                            </m:r>
                            <m:r>
                              <m:rPr>
                                <m:nor/>
                              </m:rPr>
                              <a:rPr lang="en-US" sz="2520" baseline="-25000" dirty="0">
                                <a:solidFill>
                                  <a:prstClr val="black"/>
                                </a:solidFill>
                              </a:rPr>
                              <m:t>2 </m:t>
                            </m:r>
                            <m:r>
                              <m:rPr>
                                <m:nor/>
                              </m:rPr>
                              <a:rPr lang="en-US" sz="2520" dirty="0">
                                <a:solidFill>
                                  <a:prstClr val="black"/>
                                </a:solidFill>
                              </a:rPr>
                              <m:t>c</m:t>
                            </m:r>
                            <m:r>
                              <a:rPr lang="en-US" sz="2520" i="1" dirty="0">
                                <a:solidFill>
                                  <a:prstClr val="black"/>
                                </a:solidFill>
                                <a:latin typeface="Cambria Math"/>
                              </a:rPr>
                              <m:t>]</m:t>
                            </m:r>
                          </m:den>
                        </m:f>
                        <m:r>
                          <a:rPr lang="en-US" sz="2520" i="1">
                            <a:solidFill>
                              <a:prstClr val="black"/>
                            </a:solidFill>
                            <a:latin typeface="Cambria Math"/>
                          </a:rPr>
                          <m:t>−</m:t>
                        </m:r>
                        <m:f>
                          <m:fPr>
                            <m:ctrlPr>
                              <a:rPr lang="en-US" sz="2520" i="1">
                                <a:solidFill>
                                  <a:prstClr val="black"/>
                                </a:solidFill>
                                <a:latin typeface="Cambria Math" panose="02040503050406030204" pitchFamily="18" charset="0"/>
                              </a:rPr>
                            </m:ctrlPr>
                          </m:fPr>
                          <m:num>
                            <m:r>
                              <m:rPr>
                                <m:nor/>
                              </m:rPr>
                              <a:rPr lang="en-US" sz="2520">
                                <a:solidFill>
                                  <a:prstClr val="black"/>
                                </a:solidFill>
                              </a:rPr>
                              <m:t>exp</m:t>
                            </m:r>
                            <m:r>
                              <m:rPr>
                                <m:nor/>
                              </m:rPr>
                              <a:rPr lang="en-US" sz="2520" dirty="0">
                                <a:solidFill>
                                  <a:prstClr val="black"/>
                                </a:solidFill>
                              </a:rPr>
                              <m:t>[</m:t>
                            </m:r>
                            <m:r>
                              <m:rPr>
                                <m:nor/>
                              </m:rPr>
                              <a:rPr lang="el-GR" sz="2520" dirty="0">
                                <a:solidFill>
                                  <a:prstClr val="black"/>
                                </a:solidFill>
                              </a:rPr>
                              <m:t>β</m:t>
                            </m:r>
                            <m:r>
                              <m:rPr>
                                <m:nor/>
                              </m:rPr>
                              <a:rPr lang="en-US" sz="2520" baseline="-25000" dirty="0">
                                <a:solidFill>
                                  <a:prstClr val="black"/>
                                </a:solidFill>
                              </a:rPr>
                              <m:t>0</m:t>
                            </m:r>
                            <m:r>
                              <m:rPr>
                                <m:nor/>
                              </m:rPr>
                              <a:rPr lang="en-US" sz="2520" dirty="0">
                                <a:solidFill>
                                  <a:prstClr val="black"/>
                                </a:solidFill>
                              </a:rPr>
                              <m:t> + </m:t>
                            </m:r>
                            <m:r>
                              <m:rPr>
                                <m:nor/>
                              </m:rPr>
                              <a:rPr lang="el-GR" sz="2520" dirty="0">
                                <a:solidFill>
                                  <a:prstClr val="black"/>
                                </a:solidFill>
                              </a:rPr>
                              <m:t>β</m:t>
                            </m:r>
                            <m:r>
                              <m:rPr>
                                <m:nor/>
                              </m:rPr>
                              <a:rPr lang="en-US" sz="2520" baseline="-25000" dirty="0">
                                <a:solidFill>
                                  <a:prstClr val="black"/>
                                </a:solidFill>
                              </a:rPr>
                              <m:t>1</m:t>
                            </m:r>
                            <m:r>
                              <m:rPr>
                                <m:nor/>
                              </m:rPr>
                              <a:rPr lang="en-US" sz="2520" dirty="0">
                                <a:solidFill>
                                  <a:prstClr val="black"/>
                                </a:solidFill>
                              </a:rPr>
                              <m:t>a</m:t>
                            </m:r>
                            <m:r>
                              <m:rPr>
                                <m:nor/>
                              </m:rPr>
                              <a:rPr lang="en-US" sz="2520" dirty="0">
                                <a:solidFill>
                                  <a:prstClr val="black"/>
                                </a:solidFill>
                              </a:rPr>
                              <m:t>∗ + </m:t>
                            </m:r>
                            <m:r>
                              <m:rPr>
                                <m:nor/>
                              </m:rPr>
                              <a:rPr lang="el-GR" sz="2520" dirty="0">
                                <a:solidFill>
                                  <a:prstClr val="black"/>
                                </a:solidFill>
                              </a:rPr>
                              <m:t>β</m:t>
                            </m:r>
                            <m:r>
                              <m:rPr>
                                <m:nor/>
                              </m:rPr>
                              <a:rPr lang="en-US" sz="2520" baseline="-25000" dirty="0">
                                <a:solidFill>
                                  <a:prstClr val="black"/>
                                </a:solidFill>
                              </a:rPr>
                              <m:t>2 </m:t>
                            </m:r>
                            <m:r>
                              <m:rPr>
                                <m:nor/>
                              </m:rPr>
                              <a:rPr lang="en-US" sz="2520" dirty="0">
                                <a:solidFill>
                                  <a:prstClr val="black"/>
                                </a:solidFill>
                              </a:rPr>
                              <m:t>c</m:t>
                            </m:r>
                            <m:r>
                              <m:rPr>
                                <m:nor/>
                              </m:rPr>
                              <a:rPr lang="en-US" sz="2520" dirty="0">
                                <a:solidFill>
                                  <a:prstClr val="black"/>
                                </a:solidFill>
                              </a:rPr>
                              <m:t> ]</m:t>
                            </m:r>
                          </m:num>
                          <m:den>
                            <m:r>
                              <a:rPr lang="en-US" sz="2520" i="1">
                                <a:solidFill>
                                  <a:prstClr val="black"/>
                                </a:solidFill>
                                <a:latin typeface="Cambria Math"/>
                              </a:rPr>
                              <m:t>1+</m:t>
                            </m:r>
                            <m:r>
                              <m:rPr>
                                <m:nor/>
                              </m:rPr>
                              <a:rPr lang="en-US" sz="2520">
                                <a:solidFill>
                                  <a:prstClr val="black"/>
                                </a:solidFill>
                              </a:rPr>
                              <m:t>exp</m:t>
                            </m:r>
                            <m:r>
                              <m:rPr>
                                <m:nor/>
                              </m:rPr>
                              <a:rPr lang="en-US" sz="2520" dirty="0">
                                <a:solidFill>
                                  <a:prstClr val="black"/>
                                </a:solidFill>
                              </a:rPr>
                              <m:t>[</m:t>
                            </m:r>
                            <m:r>
                              <m:rPr>
                                <m:nor/>
                              </m:rPr>
                              <a:rPr lang="el-GR" sz="2520" dirty="0">
                                <a:solidFill>
                                  <a:prstClr val="black"/>
                                </a:solidFill>
                              </a:rPr>
                              <m:t>β</m:t>
                            </m:r>
                            <m:r>
                              <m:rPr>
                                <m:nor/>
                              </m:rPr>
                              <a:rPr lang="en-US" sz="2520" baseline="-25000" dirty="0">
                                <a:solidFill>
                                  <a:prstClr val="black"/>
                                </a:solidFill>
                              </a:rPr>
                              <m:t>0</m:t>
                            </m:r>
                            <m:r>
                              <m:rPr>
                                <m:nor/>
                              </m:rPr>
                              <a:rPr lang="en-US" sz="2520" dirty="0">
                                <a:solidFill>
                                  <a:prstClr val="black"/>
                                </a:solidFill>
                              </a:rPr>
                              <m:t> + </m:t>
                            </m:r>
                            <m:r>
                              <m:rPr>
                                <m:nor/>
                              </m:rPr>
                              <a:rPr lang="el-GR" sz="2520" dirty="0">
                                <a:solidFill>
                                  <a:prstClr val="black"/>
                                </a:solidFill>
                              </a:rPr>
                              <m:t>β</m:t>
                            </m:r>
                            <m:r>
                              <m:rPr>
                                <m:nor/>
                              </m:rPr>
                              <a:rPr lang="en-US" sz="2520" baseline="-25000" dirty="0">
                                <a:solidFill>
                                  <a:prstClr val="black"/>
                                </a:solidFill>
                              </a:rPr>
                              <m:t>1</m:t>
                            </m:r>
                            <m:r>
                              <m:rPr>
                                <m:nor/>
                              </m:rPr>
                              <a:rPr lang="en-US" sz="2520" dirty="0">
                                <a:solidFill>
                                  <a:prstClr val="black"/>
                                </a:solidFill>
                              </a:rPr>
                              <m:t>a</m:t>
                            </m:r>
                            <m:r>
                              <m:rPr>
                                <m:nor/>
                              </m:rPr>
                              <a:rPr lang="en-US" sz="2520" dirty="0">
                                <a:solidFill>
                                  <a:prstClr val="black"/>
                                </a:solidFill>
                              </a:rPr>
                              <m:t>∗ + </m:t>
                            </m:r>
                            <m:r>
                              <m:rPr>
                                <m:nor/>
                              </m:rPr>
                              <a:rPr lang="el-GR" sz="2520" dirty="0">
                                <a:solidFill>
                                  <a:prstClr val="black"/>
                                </a:solidFill>
                              </a:rPr>
                              <m:t>β</m:t>
                            </m:r>
                            <m:r>
                              <m:rPr>
                                <m:nor/>
                              </m:rPr>
                              <a:rPr lang="en-US" sz="2520" baseline="-25000" dirty="0">
                                <a:solidFill>
                                  <a:prstClr val="black"/>
                                </a:solidFill>
                              </a:rPr>
                              <m:t>2 </m:t>
                            </m:r>
                            <m:r>
                              <m:rPr>
                                <m:nor/>
                              </m:rPr>
                              <a:rPr lang="en-US" sz="2520" dirty="0">
                                <a:solidFill>
                                  <a:prstClr val="black"/>
                                </a:solidFill>
                              </a:rPr>
                              <m:t>c</m:t>
                            </m:r>
                            <m:r>
                              <a:rPr lang="en-US" sz="2520" i="1" dirty="0">
                                <a:solidFill>
                                  <a:prstClr val="black"/>
                                </a:solidFill>
                                <a:latin typeface="Cambria Math"/>
                              </a:rPr>
                              <m:t>]</m:t>
                            </m:r>
                          </m:den>
                        </m:f>
                      </m:e>
                    </m:d>
                  </m:oMath>
                </a14:m>
                <a:endParaRPr lang="en-US" sz="252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11"/>
                </a:stretch>
              </a:blipFill>
            </p:spPr>
            <p:txBody>
              <a:bodyPr/>
              <a:lstStyle/>
              <a:p>
                <a:r>
                  <a:rPr lang="en-US">
                    <a:noFill/>
                  </a:rPr>
                  <a:t> </a:t>
                </a:r>
              </a:p>
            </p:txBody>
          </p:sp>
        </mc:Fallback>
      </mc:AlternateContent>
      <p:sp>
        <p:nvSpPr>
          <p:cNvPr id="4" name="TextBox 3"/>
          <p:cNvSpPr txBox="1"/>
          <p:nvPr/>
        </p:nvSpPr>
        <p:spPr>
          <a:xfrm>
            <a:off x="457200" y="6609198"/>
            <a:ext cx="6078908" cy="424732"/>
          </a:xfrm>
          <a:prstGeom prst="rect">
            <a:avLst/>
          </a:prstGeom>
          <a:noFill/>
        </p:spPr>
        <p:txBody>
          <a:bodyPr wrap="none" rtlCol="0">
            <a:spAutoFit/>
          </a:bodyPr>
          <a:lstStyle/>
          <a:p>
            <a:r>
              <a:rPr lang="en-US" sz="2160" dirty="0">
                <a:solidFill>
                  <a:prstClr val="black"/>
                </a:solidFill>
              </a:rPr>
              <a:t>Standard errors using delta method or bootstrap</a:t>
            </a:r>
          </a:p>
        </p:txBody>
      </p:sp>
      <p:sp>
        <p:nvSpPr>
          <p:cNvPr id="5" name="Slide Number Placeholder 4"/>
          <p:cNvSpPr>
            <a:spLocks noGrp="1"/>
          </p:cNvSpPr>
          <p:nvPr>
            <p:ph type="sldNum" sz="quarter" idx="4294967295"/>
          </p:nvPr>
        </p:nvSpPr>
        <p:spPr/>
        <p:txBody>
          <a:bodyPr/>
          <a:lstStyle/>
          <a:p>
            <a:fld id="{B0B4604E-0E6D-4AA5-8EA5-8492ADF17EE1}" type="slidenum">
              <a:rPr lang="en-US" smtClean="0"/>
              <a:t>25</a:t>
            </a:fld>
            <a:endParaRPr lang="en-US"/>
          </a:p>
        </p:txBody>
      </p:sp>
    </p:spTree>
    <p:extLst>
      <p:ext uri="{BB962C8B-B14F-4D97-AF65-F5344CB8AC3E}">
        <p14:creationId xmlns:p14="http://schemas.microsoft.com/office/powerpoint/2010/main" val="23974955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Other Measures</a:t>
            </a:r>
          </a:p>
        </p:txBody>
      </p:sp>
      <p:sp>
        <p:nvSpPr>
          <p:cNvPr id="3" name="Content Placeholder 2"/>
          <p:cNvSpPr>
            <a:spLocks noGrp="1"/>
          </p:cNvSpPr>
          <p:nvPr>
            <p:ph idx="4294967295"/>
          </p:nvPr>
        </p:nvSpPr>
        <p:spPr>
          <a:xfrm>
            <a:off x="548640" y="1463040"/>
            <a:ext cx="9875520" cy="6217920"/>
          </a:xfrm>
        </p:spPr>
        <p:txBody>
          <a:bodyPr/>
          <a:lstStyle/>
          <a:p>
            <a:r>
              <a:rPr lang="en-US" sz="2400" dirty="0"/>
              <a:t>Difference method for estimation of the indirect effect in no-interaction model: Fit two regression models:</a:t>
            </a:r>
          </a:p>
          <a:p>
            <a:pPr marL="0" indent="0">
              <a:buNone/>
              <a:tabLst>
                <a:tab pos="3291840" algn="l"/>
              </a:tabLst>
            </a:pPr>
            <a:r>
              <a:rPr lang="en-US" sz="2400" dirty="0"/>
              <a:t>  (1)   </a:t>
            </a:r>
            <a:r>
              <a:rPr lang="en-US" sz="2400" dirty="0">
                <a:solidFill>
                  <a:prstClr val="black"/>
                </a:solidFill>
              </a:rPr>
              <a:t>E(Y|A=</a:t>
            </a:r>
            <a:r>
              <a:rPr lang="en-US" sz="2400" dirty="0" err="1">
                <a:solidFill>
                  <a:prstClr val="black"/>
                </a:solidFill>
              </a:rPr>
              <a:t>a,M</a:t>
            </a:r>
            <a:r>
              <a:rPr lang="en-US" sz="2400" dirty="0">
                <a:solidFill>
                  <a:prstClr val="black"/>
                </a:solidFill>
              </a:rPr>
              <a:t>=</a:t>
            </a:r>
            <a:r>
              <a:rPr lang="en-US" sz="2400" dirty="0" err="1">
                <a:solidFill>
                  <a:prstClr val="black"/>
                </a:solidFill>
              </a:rPr>
              <a:t>m,C</a:t>
            </a:r>
            <a:r>
              <a:rPr lang="en-US" sz="2400" dirty="0">
                <a:solidFill>
                  <a:prstClr val="black"/>
                </a:solidFill>
              </a:rPr>
              <a:t>=c) 	= </a:t>
            </a:r>
            <a:r>
              <a:rPr lang="el-GR" sz="2400" dirty="0">
                <a:solidFill>
                  <a:prstClr val="black"/>
                </a:solidFill>
              </a:rPr>
              <a:t>θ</a:t>
            </a:r>
            <a:r>
              <a:rPr lang="en-US" sz="2400" baseline="-25000" dirty="0">
                <a:solidFill>
                  <a:prstClr val="black"/>
                </a:solidFill>
              </a:rPr>
              <a:t>0</a:t>
            </a:r>
            <a:r>
              <a:rPr lang="en-US" sz="2400" dirty="0">
                <a:solidFill>
                  <a:prstClr val="black"/>
                </a:solidFill>
              </a:rPr>
              <a:t> + </a:t>
            </a:r>
            <a:r>
              <a:rPr lang="el-GR" sz="2400" dirty="0">
                <a:solidFill>
                  <a:prstClr val="black"/>
                </a:solidFill>
              </a:rPr>
              <a:t>θ</a:t>
            </a:r>
            <a:r>
              <a:rPr lang="en-US" sz="2400" baseline="-25000" dirty="0">
                <a:solidFill>
                  <a:prstClr val="black"/>
                </a:solidFill>
              </a:rPr>
              <a:t>1</a:t>
            </a:r>
            <a:r>
              <a:rPr lang="en-US" sz="2400" dirty="0">
                <a:solidFill>
                  <a:prstClr val="black"/>
                </a:solidFill>
              </a:rPr>
              <a:t>a + </a:t>
            </a:r>
            <a:r>
              <a:rPr lang="el-GR" sz="2400" dirty="0">
                <a:solidFill>
                  <a:prstClr val="black"/>
                </a:solidFill>
              </a:rPr>
              <a:t>θ</a:t>
            </a:r>
            <a:r>
              <a:rPr lang="en-US" sz="2400" baseline="-25000" dirty="0">
                <a:solidFill>
                  <a:prstClr val="black"/>
                </a:solidFill>
              </a:rPr>
              <a:t>2</a:t>
            </a:r>
            <a:r>
              <a:rPr lang="en-US" sz="2400" dirty="0">
                <a:solidFill>
                  <a:prstClr val="black"/>
                </a:solidFill>
              </a:rPr>
              <a:t>m + </a:t>
            </a:r>
            <a:r>
              <a:rPr lang="el-GR" sz="2400" dirty="0">
                <a:solidFill>
                  <a:prstClr val="black"/>
                </a:solidFill>
              </a:rPr>
              <a:t>θ</a:t>
            </a:r>
            <a:r>
              <a:rPr lang="en-US" sz="2400" baseline="-25000" dirty="0">
                <a:solidFill>
                  <a:prstClr val="black"/>
                </a:solidFill>
              </a:rPr>
              <a:t>4 </a:t>
            </a:r>
            <a:r>
              <a:rPr lang="en-US" sz="2400" dirty="0">
                <a:solidFill>
                  <a:prstClr val="black"/>
                </a:solidFill>
              </a:rPr>
              <a:t>c</a:t>
            </a:r>
          </a:p>
          <a:p>
            <a:pPr marL="0" indent="0">
              <a:buNone/>
              <a:tabLst>
                <a:tab pos="3291840" algn="l"/>
              </a:tabLst>
            </a:pPr>
            <a:r>
              <a:rPr lang="en-US" sz="2400" dirty="0">
                <a:solidFill>
                  <a:prstClr val="black"/>
                </a:solidFill>
              </a:rPr>
              <a:t>  (2)   E(Y|A=a, C=c) 	= </a:t>
            </a:r>
            <a:r>
              <a:rPr lang="el-GR" sz="2400" dirty="0">
                <a:solidFill>
                  <a:prstClr val="black"/>
                </a:solidFill>
              </a:rPr>
              <a:t>θ</a:t>
            </a:r>
            <a:r>
              <a:rPr lang="en-US" sz="2400" baseline="30000" dirty="0">
                <a:solidFill>
                  <a:prstClr val="black"/>
                </a:solidFill>
              </a:rPr>
              <a:t>’</a:t>
            </a:r>
            <a:r>
              <a:rPr lang="en-US" sz="2400" baseline="-25000" dirty="0">
                <a:solidFill>
                  <a:prstClr val="black"/>
                </a:solidFill>
              </a:rPr>
              <a:t>0</a:t>
            </a:r>
            <a:r>
              <a:rPr lang="en-US" sz="2400" dirty="0">
                <a:solidFill>
                  <a:prstClr val="black"/>
                </a:solidFill>
              </a:rPr>
              <a:t> + </a:t>
            </a:r>
            <a:r>
              <a:rPr lang="el-GR" sz="2400" dirty="0">
                <a:solidFill>
                  <a:prstClr val="black"/>
                </a:solidFill>
              </a:rPr>
              <a:t>θ</a:t>
            </a:r>
            <a:r>
              <a:rPr lang="en-US" sz="2400" baseline="30000" dirty="0">
                <a:solidFill>
                  <a:prstClr val="black"/>
                </a:solidFill>
              </a:rPr>
              <a:t>’</a:t>
            </a:r>
            <a:r>
              <a:rPr lang="en-US" sz="2400" baseline="-25000" dirty="0">
                <a:solidFill>
                  <a:prstClr val="black"/>
                </a:solidFill>
              </a:rPr>
              <a:t>1</a:t>
            </a:r>
            <a:r>
              <a:rPr lang="en-US" sz="2400" dirty="0">
                <a:solidFill>
                  <a:prstClr val="black"/>
                </a:solidFill>
              </a:rPr>
              <a:t>a + </a:t>
            </a:r>
            <a:r>
              <a:rPr lang="el-GR" sz="2400" dirty="0">
                <a:solidFill>
                  <a:prstClr val="black"/>
                </a:solidFill>
              </a:rPr>
              <a:t>θ</a:t>
            </a:r>
            <a:r>
              <a:rPr lang="en-US" sz="2400" baseline="30000" dirty="0">
                <a:solidFill>
                  <a:prstClr val="black"/>
                </a:solidFill>
              </a:rPr>
              <a:t>’</a:t>
            </a:r>
            <a:r>
              <a:rPr lang="en-US" sz="2400" baseline="-25000" dirty="0">
                <a:solidFill>
                  <a:prstClr val="black"/>
                </a:solidFill>
              </a:rPr>
              <a:t>4 </a:t>
            </a:r>
            <a:r>
              <a:rPr lang="en-US" sz="2400" dirty="0">
                <a:solidFill>
                  <a:prstClr val="black"/>
                </a:solidFill>
              </a:rPr>
              <a:t>c</a:t>
            </a:r>
          </a:p>
          <a:p>
            <a:pPr marL="0" indent="0">
              <a:buNone/>
              <a:tabLst>
                <a:tab pos="3291840" algn="l"/>
              </a:tabLst>
            </a:pPr>
            <a:endParaRPr lang="en-US" sz="2400" dirty="0">
              <a:solidFill>
                <a:prstClr val="black"/>
              </a:solidFill>
            </a:endParaRPr>
          </a:p>
          <a:p>
            <a:pPr marL="0" indent="0">
              <a:buNone/>
            </a:pPr>
            <a:r>
              <a:rPr lang="en-US" sz="2400" dirty="0"/>
              <a:t>Indirect effect is taken as </a:t>
            </a:r>
            <a:r>
              <a:rPr lang="el-GR" sz="2400" dirty="0">
                <a:solidFill>
                  <a:prstClr val="black"/>
                </a:solidFill>
              </a:rPr>
              <a:t>θ</a:t>
            </a:r>
            <a:r>
              <a:rPr lang="en-US" sz="2400" baseline="30000" dirty="0">
                <a:solidFill>
                  <a:prstClr val="black"/>
                </a:solidFill>
              </a:rPr>
              <a:t>’</a:t>
            </a:r>
            <a:r>
              <a:rPr lang="en-US" sz="2400" baseline="-25000" dirty="0">
                <a:solidFill>
                  <a:prstClr val="black"/>
                </a:solidFill>
              </a:rPr>
              <a:t>1 </a:t>
            </a:r>
            <a:r>
              <a:rPr lang="en-US" sz="2400" dirty="0">
                <a:solidFill>
                  <a:prstClr val="black"/>
                </a:solidFill>
              </a:rPr>
              <a:t> - </a:t>
            </a:r>
            <a:r>
              <a:rPr lang="el-GR" sz="2400" dirty="0">
                <a:solidFill>
                  <a:prstClr val="black"/>
                </a:solidFill>
              </a:rPr>
              <a:t>θ</a:t>
            </a:r>
            <a:r>
              <a:rPr lang="en-US" sz="2400" baseline="-25000" dirty="0">
                <a:solidFill>
                  <a:prstClr val="black"/>
                </a:solidFill>
              </a:rPr>
              <a:t>1. </a:t>
            </a:r>
          </a:p>
          <a:p>
            <a:pPr marL="0" indent="0">
              <a:spcBef>
                <a:spcPts val="1440"/>
              </a:spcBef>
              <a:buNone/>
            </a:pPr>
            <a:r>
              <a:rPr lang="en-US" sz="2400" dirty="0">
                <a:solidFill>
                  <a:prstClr val="black"/>
                </a:solidFill>
              </a:rPr>
              <a:t>Product and difference methods coincide for linear models with continuous outcomes. </a:t>
            </a:r>
          </a:p>
          <a:p>
            <a:pPr>
              <a:spcBef>
                <a:spcPts val="1440"/>
              </a:spcBef>
            </a:pPr>
            <a:r>
              <a:rPr lang="en-US" sz="2400" dirty="0">
                <a:solidFill>
                  <a:prstClr val="black"/>
                </a:solidFill>
              </a:rPr>
              <a:t>Proportion mediated: PM = NIE/TE</a:t>
            </a:r>
          </a:p>
          <a:p>
            <a:pPr>
              <a:spcBef>
                <a:spcPts val="1440"/>
              </a:spcBef>
            </a:pPr>
            <a:r>
              <a:rPr lang="en-US" sz="2400" dirty="0">
                <a:solidFill>
                  <a:prstClr val="black"/>
                </a:solidFill>
              </a:rPr>
              <a:t>Proportion explained: PE(m) = (TE – CDE(m))/TE</a:t>
            </a:r>
          </a:p>
          <a:p>
            <a:pPr marL="0" indent="0">
              <a:buNone/>
            </a:pPr>
            <a:endParaRPr lang="en-US" sz="2880" baseline="-25000" dirty="0">
              <a:solidFill>
                <a:prstClr val="black"/>
              </a:solidFill>
            </a:endParaRPr>
          </a:p>
        </p:txBody>
      </p:sp>
      <p:sp>
        <p:nvSpPr>
          <p:cNvPr id="4" name="Slide Number Placeholder 3"/>
          <p:cNvSpPr>
            <a:spLocks noGrp="1"/>
          </p:cNvSpPr>
          <p:nvPr>
            <p:ph type="sldNum" sz="quarter" idx="4294967295"/>
          </p:nvPr>
        </p:nvSpPr>
        <p:spPr/>
        <p:txBody>
          <a:bodyPr/>
          <a:lstStyle/>
          <a:p>
            <a:fld id="{B0B4604E-0E6D-4AA5-8EA5-8492ADF17EE1}" type="slidenum">
              <a:rPr lang="en-US" smtClean="0">
                <a:solidFill>
                  <a:prstClr val="black">
                    <a:tint val="75000"/>
                  </a:prstClr>
                </a:solidFill>
              </a:rPr>
              <a:pPr/>
              <a:t>26</a:t>
            </a:fld>
            <a:endParaRPr lang="en-US">
              <a:solidFill>
                <a:prstClr val="black">
                  <a:tint val="75000"/>
                </a:prstClr>
              </a:solidFill>
            </a:endParaRPr>
          </a:p>
        </p:txBody>
      </p:sp>
    </p:spTree>
    <p:extLst>
      <p:ext uri="{BB962C8B-B14F-4D97-AF65-F5344CB8AC3E}">
        <p14:creationId xmlns:p14="http://schemas.microsoft.com/office/powerpoint/2010/main" val="3479037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Software for Mediation Analyses Using Causal Inference Perspective </a:t>
            </a:r>
          </a:p>
        </p:txBody>
      </p:sp>
      <p:sp>
        <p:nvSpPr>
          <p:cNvPr id="3" name="Content Placeholder 2"/>
          <p:cNvSpPr>
            <a:spLocks noGrp="1"/>
          </p:cNvSpPr>
          <p:nvPr>
            <p:ph idx="4294967295"/>
          </p:nvPr>
        </p:nvSpPr>
        <p:spPr>
          <a:xfrm>
            <a:off x="548640" y="2103120"/>
            <a:ext cx="9875520" cy="5248276"/>
          </a:xfrm>
        </p:spPr>
        <p:txBody>
          <a:bodyPr>
            <a:normAutofit/>
          </a:bodyPr>
          <a:lstStyle/>
          <a:p>
            <a:r>
              <a:rPr lang="en-US" sz="4800" dirty="0"/>
              <a:t>Mediation macro in SAS </a:t>
            </a:r>
          </a:p>
          <a:p>
            <a:pPr lvl="1"/>
            <a:r>
              <a:rPr lang="en-US" sz="3840" dirty="0"/>
              <a:t>(Valeri and </a:t>
            </a:r>
            <a:r>
              <a:rPr lang="en-US" sz="3840" dirty="0" err="1"/>
              <a:t>VanderWeele</a:t>
            </a:r>
            <a:r>
              <a:rPr lang="en-US" sz="3840" dirty="0"/>
              <a:t>, 2013)</a:t>
            </a:r>
          </a:p>
          <a:p>
            <a:r>
              <a:rPr lang="en-US" sz="4800" dirty="0"/>
              <a:t>Mediation script in SPSS</a:t>
            </a:r>
          </a:p>
          <a:p>
            <a:r>
              <a:rPr lang="en-US" sz="4800" dirty="0" err="1"/>
              <a:t>paramed</a:t>
            </a:r>
            <a:r>
              <a:rPr lang="en-US" sz="4800" dirty="0"/>
              <a:t> package in STATA</a:t>
            </a:r>
          </a:p>
          <a:p>
            <a:r>
              <a:rPr lang="en-US" sz="4800" dirty="0"/>
              <a:t>“mediation” package in R</a:t>
            </a:r>
          </a:p>
        </p:txBody>
      </p:sp>
      <p:sp>
        <p:nvSpPr>
          <p:cNvPr id="4" name="Slide Number Placeholder 3"/>
          <p:cNvSpPr>
            <a:spLocks noGrp="1"/>
          </p:cNvSpPr>
          <p:nvPr>
            <p:ph type="sldNum" sz="quarter" idx="4294967295"/>
          </p:nvPr>
        </p:nvSpPr>
        <p:spPr/>
        <p:txBody>
          <a:bodyPr/>
          <a:lstStyle/>
          <a:p>
            <a:fld id="{B0B4604E-0E6D-4AA5-8EA5-8492ADF17EE1}" type="slidenum">
              <a:rPr lang="en-US" smtClean="0"/>
              <a:t>27</a:t>
            </a:fld>
            <a:endParaRPr lang="en-US"/>
          </a:p>
        </p:txBody>
      </p:sp>
    </p:spTree>
    <p:extLst>
      <p:ext uri="{BB962C8B-B14F-4D97-AF65-F5344CB8AC3E}">
        <p14:creationId xmlns:p14="http://schemas.microsoft.com/office/powerpoint/2010/main" val="30623286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29566"/>
            <a:ext cx="9875520" cy="859154"/>
          </a:xfrm>
        </p:spPr>
        <p:txBody>
          <a:bodyPr>
            <a:normAutofit/>
          </a:bodyPr>
          <a:lstStyle/>
          <a:p>
            <a:r>
              <a:rPr lang="en-US" dirty="0"/>
              <a:t>Sensitivity Analysis </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548640" y="1188720"/>
                <a:ext cx="9875520" cy="6162676"/>
              </a:xfrm>
            </p:spPr>
            <p:txBody>
              <a:bodyPr>
                <a:normAutofit/>
              </a:bodyPr>
              <a:lstStyle/>
              <a:p>
                <a:r>
                  <a:rPr lang="en-US" sz="2400" dirty="0"/>
                  <a:t>Suppose we wish to estimate the effect of changing A from a* to a on a binary outcome variable Y</a:t>
                </a:r>
              </a:p>
              <a:p>
                <a:r>
                  <a:rPr lang="en-US" sz="2400" dirty="0"/>
                  <a:t>Assume analysis of Y is on risk ratio scale (or odds ratio if prevalence of Y is ≤ 0.10 or so) </a:t>
                </a:r>
              </a:p>
              <a:p>
                <a:r>
                  <a:rPr lang="en-US" sz="2400" dirty="0"/>
                  <a:t>Let </a:t>
                </a:r>
                <a:r>
                  <a:rPr lang="el-GR" sz="2400" dirty="0"/>
                  <a:t>γ</a:t>
                </a:r>
                <a:r>
                  <a:rPr lang="en-US" sz="2400" dirty="0"/>
                  <a:t> = the effect of dichotomous unmeasured U on Y conditional on A and C expressed as a risk ratio:</a:t>
                </a:r>
                <a:endParaRPr lang="en-US" sz="2400" dirty="0">
                  <a:solidFill>
                    <a:prstClr val="black"/>
                  </a:solidFill>
                </a:endParaRPr>
              </a:p>
              <a:p>
                <a:pPr marL="0" indent="0">
                  <a:buNone/>
                </a:pPr>
                <a:r>
                  <a:rPr lang="en-US" sz="2400" dirty="0">
                    <a:solidFill>
                      <a:prstClr val="black"/>
                    </a:solidFill>
                  </a:rPr>
                  <a:t>		</a:t>
                </a:r>
                <a:r>
                  <a:rPr lang="el-GR" sz="2400" dirty="0">
                    <a:solidFill>
                      <a:prstClr val="black"/>
                    </a:solidFill>
                  </a:rPr>
                  <a:t>γ</a:t>
                </a:r>
                <a:r>
                  <a:rPr lang="en-US" sz="2400" dirty="0">
                    <a:solidFill>
                      <a:prstClr val="black"/>
                    </a:solidFill>
                  </a:rPr>
                  <a:t> = </a:t>
                </a:r>
                <a14:m>
                  <m:oMath xmlns:m="http://schemas.openxmlformats.org/officeDocument/2006/math">
                    <m:f>
                      <m:fPr>
                        <m:ctrlPr>
                          <a:rPr lang="en-US" sz="2400" i="1">
                            <a:solidFill>
                              <a:prstClr val="black"/>
                            </a:solidFill>
                            <a:latin typeface="Cambria Math" panose="02040503050406030204" pitchFamily="18" charset="0"/>
                          </a:rPr>
                        </m:ctrlPr>
                      </m:fPr>
                      <m:num>
                        <m:r>
                          <m:rPr>
                            <m:nor/>
                          </m:rPr>
                          <a:rPr lang="en-US" sz="2400" dirty="0">
                            <a:solidFill>
                              <a:prstClr val="black"/>
                            </a:solidFill>
                          </a:rPr>
                          <m:t>Pr</m:t>
                        </m:r>
                        <m:r>
                          <m:rPr>
                            <m:nor/>
                          </m:rPr>
                          <a:rPr lang="en-US" sz="2400" dirty="0">
                            <a:solidFill>
                              <a:prstClr val="black"/>
                            </a:solidFill>
                          </a:rPr>
                          <m:t>(</m:t>
                        </m:r>
                        <m:r>
                          <m:rPr>
                            <m:nor/>
                          </m:rPr>
                          <a:rPr lang="en-US" sz="2400" dirty="0">
                            <a:solidFill>
                              <a:prstClr val="black"/>
                            </a:solidFill>
                          </a:rPr>
                          <m:t>Y</m:t>
                        </m:r>
                        <m:r>
                          <m:rPr>
                            <m:nor/>
                          </m:rPr>
                          <a:rPr lang="en-US" sz="2400" dirty="0">
                            <a:solidFill>
                              <a:prstClr val="black"/>
                            </a:solidFill>
                          </a:rPr>
                          <m:t>=1|</m:t>
                        </m:r>
                        <m:r>
                          <m:rPr>
                            <m:nor/>
                          </m:rPr>
                          <a:rPr lang="en-US" sz="2400" dirty="0">
                            <a:solidFill>
                              <a:prstClr val="black"/>
                            </a:solidFill>
                          </a:rPr>
                          <m:t>a</m:t>
                        </m:r>
                        <m:r>
                          <m:rPr>
                            <m:nor/>
                          </m:rPr>
                          <a:rPr lang="en-US" sz="2400" dirty="0">
                            <a:solidFill>
                              <a:prstClr val="black"/>
                            </a:solidFill>
                          </a:rPr>
                          <m:t>,</m:t>
                        </m:r>
                        <m:r>
                          <m:rPr>
                            <m:nor/>
                          </m:rPr>
                          <a:rPr lang="en-US" sz="2400" dirty="0">
                            <a:solidFill>
                              <a:prstClr val="black"/>
                            </a:solidFill>
                          </a:rPr>
                          <m:t>c</m:t>
                        </m:r>
                        <m:r>
                          <m:rPr>
                            <m:nor/>
                          </m:rPr>
                          <a:rPr lang="en-US" sz="2400" dirty="0">
                            <a:solidFill>
                              <a:prstClr val="black"/>
                            </a:solidFill>
                          </a:rPr>
                          <m:t>, </m:t>
                        </m:r>
                        <m:r>
                          <m:rPr>
                            <m:nor/>
                          </m:rPr>
                          <a:rPr lang="en-US" sz="2400" dirty="0">
                            <a:solidFill>
                              <a:prstClr val="black"/>
                            </a:solidFill>
                          </a:rPr>
                          <m:t>U</m:t>
                        </m:r>
                        <m:r>
                          <m:rPr>
                            <m:nor/>
                          </m:rPr>
                          <a:rPr lang="en-US" sz="2400" dirty="0">
                            <a:solidFill>
                              <a:prstClr val="black"/>
                            </a:solidFill>
                          </a:rPr>
                          <m:t>=1)</m:t>
                        </m:r>
                      </m:num>
                      <m:den>
                        <m:r>
                          <m:rPr>
                            <m:nor/>
                          </m:rPr>
                          <a:rPr lang="en-US" sz="2400" dirty="0">
                            <a:solidFill>
                              <a:prstClr val="black"/>
                            </a:solidFill>
                          </a:rPr>
                          <m:t>Pr</m:t>
                        </m:r>
                        <m:r>
                          <m:rPr>
                            <m:nor/>
                          </m:rPr>
                          <a:rPr lang="en-US" sz="2400" dirty="0">
                            <a:solidFill>
                              <a:prstClr val="black"/>
                            </a:solidFill>
                          </a:rPr>
                          <m:t>(</m:t>
                        </m:r>
                        <m:r>
                          <m:rPr>
                            <m:nor/>
                          </m:rPr>
                          <a:rPr lang="en-US" sz="2400" dirty="0">
                            <a:solidFill>
                              <a:prstClr val="black"/>
                            </a:solidFill>
                          </a:rPr>
                          <m:t>Y</m:t>
                        </m:r>
                        <m:r>
                          <m:rPr>
                            <m:nor/>
                          </m:rPr>
                          <a:rPr lang="en-US" sz="2400" dirty="0">
                            <a:solidFill>
                              <a:prstClr val="black"/>
                            </a:solidFill>
                          </a:rPr>
                          <m:t>=1|</m:t>
                        </m:r>
                        <m:r>
                          <m:rPr>
                            <m:nor/>
                          </m:rPr>
                          <a:rPr lang="en-US" sz="2400" dirty="0">
                            <a:solidFill>
                              <a:prstClr val="black"/>
                            </a:solidFill>
                          </a:rPr>
                          <m:t>a</m:t>
                        </m:r>
                        <m:r>
                          <m:rPr>
                            <m:nor/>
                          </m:rPr>
                          <a:rPr lang="en-US" sz="2400" dirty="0">
                            <a:solidFill>
                              <a:prstClr val="black"/>
                            </a:solidFill>
                          </a:rPr>
                          <m:t>,</m:t>
                        </m:r>
                        <m:r>
                          <m:rPr>
                            <m:nor/>
                          </m:rPr>
                          <a:rPr lang="en-US" sz="2400" dirty="0">
                            <a:solidFill>
                              <a:prstClr val="black"/>
                            </a:solidFill>
                          </a:rPr>
                          <m:t>c</m:t>
                        </m:r>
                        <m:r>
                          <m:rPr>
                            <m:nor/>
                          </m:rPr>
                          <a:rPr lang="en-US" sz="2400" dirty="0">
                            <a:solidFill>
                              <a:prstClr val="black"/>
                            </a:solidFill>
                          </a:rPr>
                          <m:t>, </m:t>
                        </m:r>
                        <m:r>
                          <m:rPr>
                            <m:nor/>
                          </m:rPr>
                          <a:rPr lang="en-US" sz="2400" dirty="0">
                            <a:solidFill>
                              <a:prstClr val="black"/>
                            </a:solidFill>
                          </a:rPr>
                          <m:t>U</m:t>
                        </m:r>
                        <m:r>
                          <m:rPr>
                            <m:nor/>
                          </m:rPr>
                          <a:rPr lang="en-US" sz="2400" dirty="0">
                            <a:solidFill>
                              <a:prstClr val="black"/>
                            </a:solidFill>
                          </a:rPr>
                          <m:t>=0)</m:t>
                        </m:r>
                      </m:den>
                    </m:f>
                  </m:oMath>
                </a14:m>
                <a:r>
                  <a:rPr lang="en-US" sz="2400" dirty="0">
                    <a:solidFill>
                      <a:prstClr val="black"/>
                    </a:solidFill>
                  </a:rPr>
                  <a:t> </a:t>
                </a:r>
              </a:p>
              <a:p>
                <a:pPr>
                  <a:spcBef>
                    <a:spcPts val="2160"/>
                  </a:spcBef>
                </a:pPr>
                <a:r>
                  <a:rPr lang="en-US" sz="2400" dirty="0" err="1"/>
                  <a:t>B</a:t>
                </a:r>
                <a:r>
                  <a:rPr lang="en-US" sz="2400" baseline="-25000" dirty="0" err="1"/>
                  <a:t>mult</a:t>
                </a:r>
                <a:r>
                  <a:rPr lang="en-US" sz="2400" dirty="0"/>
                  <a:t>(c) =  </a:t>
                </a:r>
                <a14:m>
                  <m:oMath xmlns:m="http://schemas.openxmlformats.org/officeDocument/2006/math">
                    <m:f>
                      <m:fPr>
                        <m:ctrlPr>
                          <a:rPr lang="en-US" sz="2400" i="1">
                            <a:latin typeface="Cambria Math" panose="02040503050406030204" pitchFamily="18" charset="0"/>
                          </a:rPr>
                        </m:ctrlPr>
                      </m:fPr>
                      <m:num>
                        <m:r>
                          <a:rPr lang="en-US" sz="2400">
                            <a:latin typeface="Cambria Math"/>
                          </a:rPr>
                          <m:t>1+</m:t>
                        </m:r>
                        <m:d>
                          <m:dPr>
                            <m:ctrlPr>
                              <a:rPr lang="en-US" sz="2400" i="1">
                                <a:solidFill>
                                  <a:prstClr val="black"/>
                                </a:solidFill>
                                <a:latin typeface="Cambria Math" panose="02040503050406030204" pitchFamily="18" charset="0"/>
                              </a:rPr>
                            </m:ctrlPr>
                          </m:dPr>
                          <m:e>
                            <m:r>
                              <m:rPr>
                                <m:nor/>
                              </m:rPr>
                              <a:rPr lang="el-GR" sz="2400" dirty="0">
                                <a:solidFill>
                                  <a:prstClr val="black"/>
                                </a:solidFill>
                              </a:rPr>
                              <m:t>γ</m:t>
                            </m:r>
                            <m:r>
                              <a:rPr lang="en-US" sz="2400" dirty="0">
                                <a:solidFill>
                                  <a:prstClr val="black"/>
                                </a:solidFill>
                                <a:latin typeface="Cambria Math"/>
                              </a:rPr>
                              <m:t>−1</m:t>
                            </m:r>
                          </m:e>
                        </m:d>
                        <m:r>
                          <m:rPr>
                            <m:sty m:val="p"/>
                          </m:rPr>
                          <a:rPr lang="en-US" sz="2400" dirty="0">
                            <a:solidFill>
                              <a:prstClr val="black"/>
                            </a:solidFill>
                            <a:latin typeface="Cambria Math"/>
                          </a:rPr>
                          <m:t>Pr</m:t>
                        </m:r>
                        <m:r>
                          <a:rPr lang="en-US" sz="2400" i="1" dirty="0">
                            <a:solidFill>
                              <a:prstClr val="black"/>
                            </a:solidFill>
                            <a:latin typeface="Cambria Math"/>
                          </a:rPr>
                          <m:t> </m:t>
                        </m:r>
                        <m:r>
                          <a:rPr lang="en-US" sz="2400" dirty="0">
                            <a:solidFill>
                              <a:prstClr val="black"/>
                            </a:solidFill>
                            <a:latin typeface="Cambria Math"/>
                          </a:rPr>
                          <m:t>(</m:t>
                        </m:r>
                        <m:r>
                          <m:rPr>
                            <m:sty m:val="p"/>
                          </m:rPr>
                          <a:rPr lang="en-US" sz="2400" dirty="0">
                            <a:solidFill>
                              <a:prstClr val="black"/>
                            </a:solidFill>
                            <a:latin typeface="Cambria Math"/>
                          </a:rPr>
                          <m:t>U</m:t>
                        </m:r>
                        <m:r>
                          <a:rPr lang="en-US" sz="2400" dirty="0">
                            <a:solidFill>
                              <a:prstClr val="black"/>
                            </a:solidFill>
                            <a:latin typeface="Cambria Math"/>
                          </a:rPr>
                          <m:t>=1|</m:t>
                        </m:r>
                        <m:r>
                          <m:rPr>
                            <m:sty m:val="p"/>
                          </m:rPr>
                          <a:rPr lang="en-US" sz="2400" dirty="0">
                            <a:solidFill>
                              <a:prstClr val="black"/>
                            </a:solidFill>
                            <a:latin typeface="Cambria Math"/>
                          </a:rPr>
                          <m:t>a</m:t>
                        </m:r>
                        <m:r>
                          <a:rPr lang="en-US" sz="2400" dirty="0">
                            <a:solidFill>
                              <a:prstClr val="black"/>
                            </a:solidFill>
                            <a:latin typeface="Cambria Math"/>
                          </a:rPr>
                          <m:t>,</m:t>
                        </m:r>
                        <m:r>
                          <m:rPr>
                            <m:sty m:val="p"/>
                          </m:rPr>
                          <a:rPr lang="en-US" sz="2400" dirty="0">
                            <a:solidFill>
                              <a:prstClr val="black"/>
                            </a:solidFill>
                            <a:latin typeface="Cambria Math"/>
                          </a:rPr>
                          <m:t>c</m:t>
                        </m:r>
                        <m:r>
                          <a:rPr lang="en-US" sz="2400" dirty="0">
                            <a:solidFill>
                              <a:prstClr val="black"/>
                            </a:solidFill>
                            <a:latin typeface="Cambria Math"/>
                          </a:rPr>
                          <m:t>)</m:t>
                        </m:r>
                      </m:num>
                      <m:den>
                        <m:r>
                          <a:rPr lang="en-US" sz="2400">
                            <a:latin typeface="Cambria Math"/>
                          </a:rPr>
                          <m:t> </m:t>
                        </m:r>
                        <m:r>
                          <a:rPr lang="en-US" sz="2400">
                            <a:solidFill>
                              <a:prstClr val="black"/>
                            </a:solidFill>
                            <a:latin typeface="Cambria Math"/>
                          </a:rPr>
                          <m:t>1+</m:t>
                        </m:r>
                        <m:d>
                          <m:dPr>
                            <m:ctrlPr>
                              <a:rPr lang="en-US" sz="2400" i="1">
                                <a:solidFill>
                                  <a:prstClr val="black"/>
                                </a:solidFill>
                                <a:latin typeface="Cambria Math" panose="02040503050406030204" pitchFamily="18" charset="0"/>
                              </a:rPr>
                            </m:ctrlPr>
                          </m:dPr>
                          <m:e>
                            <m:r>
                              <m:rPr>
                                <m:nor/>
                              </m:rPr>
                              <a:rPr lang="el-GR" sz="2400" dirty="0">
                                <a:solidFill>
                                  <a:prstClr val="black"/>
                                </a:solidFill>
                              </a:rPr>
                              <m:t>γ</m:t>
                            </m:r>
                            <m:r>
                              <a:rPr lang="en-US" sz="2400" dirty="0">
                                <a:solidFill>
                                  <a:prstClr val="black"/>
                                </a:solidFill>
                                <a:latin typeface="Cambria Math"/>
                              </a:rPr>
                              <m:t>−1</m:t>
                            </m:r>
                          </m:e>
                        </m:d>
                        <m:r>
                          <m:rPr>
                            <m:sty m:val="p"/>
                          </m:rPr>
                          <a:rPr lang="en-US" sz="2400" dirty="0">
                            <a:solidFill>
                              <a:prstClr val="black"/>
                            </a:solidFill>
                            <a:latin typeface="Cambria Math"/>
                          </a:rPr>
                          <m:t>Pr</m:t>
                        </m:r>
                        <m:r>
                          <a:rPr lang="en-US" sz="2400" i="1" dirty="0">
                            <a:solidFill>
                              <a:prstClr val="black"/>
                            </a:solidFill>
                            <a:latin typeface="Cambria Math"/>
                          </a:rPr>
                          <m:t> </m:t>
                        </m:r>
                        <m:r>
                          <a:rPr lang="en-US" sz="2400" dirty="0">
                            <a:solidFill>
                              <a:prstClr val="black"/>
                            </a:solidFill>
                            <a:latin typeface="Cambria Math"/>
                          </a:rPr>
                          <m:t>(</m:t>
                        </m:r>
                        <m:r>
                          <m:rPr>
                            <m:sty m:val="p"/>
                          </m:rPr>
                          <a:rPr lang="en-US" sz="2400" dirty="0">
                            <a:solidFill>
                              <a:prstClr val="black"/>
                            </a:solidFill>
                            <a:latin typeface="Cambria Math"/>
                          </a:rPr>
                          <m:t>U</m:t>
                        </m:r>
                        <m:r>
                          <a:rPr lang="en-US" sz="2400" dirty="0">
                            <a:solidFill>
                              <a:prstClr val="black"/>
                            </a:solidFill>
                            <a:latin typeface="Cambria Math"/>
                          </a:rPr>
                          <m:t>=1|</m:t>
                        </m:r>
                        <m:r>
                          <m:rPr>
                            <m:sty m:val="p"/>
                          </m:rPr>
                          <a:rPr lang="en-US" sz="2400" dirty="0">
                            <a:solidFill>
                              <a:prstClr val="black"/>
                            </a:solidFill>
                            <a:latin typeface="Cambria Math"/>
                          </a:rPr>
                          <m:t>a</m:t>
                        </m:r>
                        <m:r>
                          <a:rPr lang="en-US" sz="2400" dirty="0">
                            <a:solidFill>
                              <a:prstClr val="black"/>
                            </a:solidFill>
                            <a:latin typeface="Cambria Math"/>
                          </a:rPr>
                          <m:t>∗,</m:t>
                        </m:r>
                        <m:r>
                          <m:rPr>
                            <m:sty m:val="p"/>
                          </m:rPr>
                          <a:rPr lang="en-US" sz="2400" dirty="0">
                            <a:solidFill>
                              <a:prstClr val="black"/>
                            </a:solidFill>
                            <a:latin typeface="Cambria Math"/>
                          </a:rPr>
                          <m:t>c</m:t>
                        </m:r>
                        <m:r>
                          <a:rPr lang="en-US" sz="2400" i="1" dirty="0">
                            <a:solidFill>
                              <a:prstClr val="black"/>
                            </a:solidFill>
                            <a:latin typeface="Cambria Math"/>
                          </a:rPr>
                          <m:t>)</m:t>
                        </m:r>
                      </m:den>
                    </m:f>
                  </m:oMath>
                </a14:m>
                <a:endParaRPr lang="en-US" sz="2400" dirty="0"/>
              </a:p>
              <a:p>
                <a:r>
                  <a:rPr lang="en-US" sz="2400" dirty="0"/>
                  <a:t>Estimate causal effect of A on Y as </a:t>
                </a:r>
              </a:p>
              <a:p>
                <a:pPr marL="0" indent="0">
                  <a:buNone/>
                </a:pPr>
                <a:r>
                  <a:rPr lang="en-US" sz="2400" dirty="0">
                    <a:solidFill>
                      <a:prstClr val="black"/>
                    </a:solidFill>
                  </a:rPr>
                  <a:t>	</a:t>
                </a:r>
                <a14:m>
                  <m:oMath xmlns:m="http://schemas.openxmlformats.org/officeDocument/2006/math">
                    <m:acc>
                      <m:accPr>
                        <m:chr m:val="̂"/>
                        <m:ctrlPr>
                          <a:rPr lang="en-US" sz="2400" i="1">
                            <a:solidFill>
                              <a:prstClr val="black"/>
                            </a:solidFill>
                            <a:latin typeface="Cambria Math" panose="02040503050406030204" pitchFamily="18" charset="0"/>
                          </a:rPr>
                        </m:ctrlPr>
                      </m:accPr>
                      <m:e>
                        <m:r>
                          <a:rPr lang="en-US" sz="2400" i="1">
                            <a:solidFill>
                              <a:prstClr val="black"/>
                            </a:solidFill>
                            <a:latin typeface="Cambria Math"/>
                            <a:ea typeface="Cambria Math"/>
                          </a:rPr>
                          <m:t>𝛽</m:t>
                        </m:r>
                      </m:e>
                    </m:acc>
                  </m:oMath>
                </a14:m>
                <a:r>
                  <a:rPr lang="en-US" sz="2400" dirty="0">
                    <a:solidFill>
                      <a:prstClr val="black"/>
                    </a:solidFill>
                  </a:rPr>
                  <a:t>/B</a:t>
                </a:r>
                <a:r>
                  <a:rPr lang="en-US" sz="2400" baseline="-25000" dirty="0">
                    <a:solidFill>
                      <a:prstClr val="black"/>
                    </a:solidFill>
                  </a:rPr>
                  <a:t>mult</a:t>
                </a:r>
                <a:r>
                  <a:rPr lang="en-US" sz="2400" dirty="0">
                    <a:solidFill>
                      <a:prstClr val="black"/>
                    </a:solidFill>
                  </a:rPr>
                  <a:t>(c) </a:t>
                </a:r>
              </a:p>
              <a:p>
                <a:r>
                  <a:rPr lang="en-US" sz="2400" dirty="0">
                    <a:solidFill>
                      <a:prstClr val="black"/>
                    </a:solidFill>
                  </a:rPr>
                  <a:t>Vary </a:t>
                </a:r>
                <a:r>
                  <a:rPr lang="el-GR" sz="2400" dirty="0">
                    <a:solidFill>
                      <a:prstClr val="black"/>
                    </a:solidFill>
                  </a:rPr>
                  <a:t>γ</a:t>
                </a:r>
                <a:r>
                  <a:rPr lang="en-US" sz="2400" dirty="0">
                    <a:solidFill>
                      <a:prstClr val="black"/>
                    </a:solidFill>
                  </a:rPr>
                  <a:t>, </a:t>
                </a:r>
                <a14:m>
                  <m:oMath xmlns:m="http://schemas.openxmlformats.org/officeDocument/2006/math">
                    <m:r>
                      <m:rPr>
                        <m:sty m:val="p"/>
                      </m:rPr>
                      <a:rPr lang="en-US" sz="2400" dirty="0">
                        <a:solidFill>
                          <a:prstClr val="black"/>
                        </a:solidFill>
                        <a:latin typeface="Cambria Math"/>
                      </a:rPr>
                      <m:t>Pr</m:t>
                    </m:r>
                    <m:r>
                      <a:rPr lang="en-US" sz="2400" i="1" dirty="0">
                        <a:solidFill>
                          <a:prstClr val="black"/>
                        </a:solidFill>
                        <a:latin typeface="Cambria Math"/>
                      </a:rPr>
                      <m:t> </m:t>
                    </m:r>
                    <m:r>
                      <a:rPr lang="en-US" sz="2400" dirty="0">
                        <a:solidFill>
                          <a:prstClr val="black"/>
                        </a:solidFill>
                        <a:latin typeface="Cambria Math"/>
                      </a:rPr>
                      <m:t>(</m:t>
                    </m:r>
                    <m:r>
                      <m:rPr>
                        <m:sty m:val="p"/>
                      </m:rPr>
                      <a:rPr lang="en-US" sz="2400" dirty="0">
                        <a:solidFill>
                          <a:prstClr val="black"/>
                        </a:solidFill>
                        <a:latin typeface="Cambria Math"/>
                      </a:rPr>
                      <m:t>U</m:t>
                    </m:r>
                    <m:r>
                      <a:rPr lang="en-US" sz="2400" dirty="0">
                        <a:solidFill>
                          <a:prstClr val="black"/>
                        </a:solidFill>
                        <a:latin typeface="Cambria Math"/>
                      </a:rPr>
                      <m:t>=1|</m:t>
                    </m:r>
                    <m:r>
                      <m:rPr>
                        <m:sty m:val="p"/>
                      </m:rPr>
                      <a:rPr lang="en-US" sz="2400" dirty="0">
                        <a:solidFill>
                          <a:prstClr val="black"/>
                        </a:solidFill>
                        <a:latin typeface="Cambria Math"/>
                      </a:rPr>
                      <m:t>a</m:t>
                    </m:r>
                    <m:r>
                      <a:rPr lang="en-US" sz="2400" dirty="0">
                        <a:solidFill>
                          <a:prstClr val="black"/>
                        </a:solidFill>
                        <a:latin typeface="Cambria Math"/>
                      </a:rPr>
                      <m:t>,</m:t>
                    </m:r>
                    <m:r>
                      <m:rPr>
                        <m:sty m:val="p"/>
                      </m:rPr>
                      <a:rPr lang="en-US" sz="2400" dirty="0">
                        <a:solidFill>
                          <a:prstClr val="black"/>
                        </a:solidFill>
                        <a:latin typeface="Cambria Math"/>
                      </a:rPr>
                      <m:t>c</m:t>
                    </m:r>
                  </m:oMath>
                </a14:m>
                <a:r>
                  <a:rPr lang="en-US" sz="2400" dirty="0">
                    <a:solidFill>
                      <a:prstClr val="black"/>
                    </a:solidFill>
                  </a:rPr>
                  <a:t>) and </a:t>
                </a:r>
                <a14:m>
                  <m:oMath xmlns:m="http://schemas.openxmlformats.org/officeDocument/2006/math">
                    <m:r>
                      <m:rPr>
                        <m:sty m:val="p"/>
                      </m:rPr>
                      <a:rPr lang="en-US" sz="2400" dirty="0">
                        <a:solidFill>
                          <a:prstClr val="black"/>
                        </a:solidFill>
                        <a:latin typeface="Cambria Math"/>
                      </a:rPr>
                      <m:t>Pr</m:t>
                    </m:r>
                    <m:r>
                      <a:rPr lang="en-US" sz="2400" i="1" dirty="0">
                        <a:solidFill>
                          <a:prstClr val="black"/>
                        </a:solidFill>
                        <a:latin typeface="Cambria Math"/>
                      </a:rPr>
                      <m:t> </m:t>
                    </m:r>
                    <m:r>
                      <a:rPr lang="en-US" sz="2400" dirty="0">
                        <a:solidFill>
                          <a:prstClr val="black"/>
                        </a:solidFill>
                        <a:latin typeface="Cambria Math"/>
                      </a:rPr>
                      <m:t>(</m:t>
                    </m:r>
                    <m:r>
                      <m:rPr>
                        <m:sty m:val="p"/>
                      </m:rPr>
                      <a:rPr lang="en-US" sz="2400" dirty="0">
                        <a:solidFill>
                          <a:prstClr val="black"/>
                        </a:solidFill>
                        <a:latin typeface="Cambria Math"/>
                      </a:rPr>
                      <m:t>U</m:t>
                    </m:r>
                    <m:r>
                      <a:rPr lang="en-US" sz="2400" dirty="0">
                        <a:solidFill>
                          <a:prstClr val="black"/>
                        </a:solidFill>
                        <a:latin typeface="Cambria Math"/>
                      </a:rPr>
                      <m:t>=1|</m:t>
                    </m:r>
                    <m:r>
                      <m:rPr>
                        <m:sty m:val="p"/>
                      </m:rPr>
                      <a:rPr lang="en-US" sz="2400" dirty="0">
                        <a:solidFill>
                          <a:prstClr val="black"/>
                        </a:solidFill>
                        <a:latin typeface="Cambria Math"/>
                      </a:rPr>
                      <m:t>a</m:t>
                    </m:r>
                    <m:r>
                      <a:rPr lang="en-US" sz="2400" dirty="0">
                        <a:solidFill>
                          <a:prstClr val="black"/>
                        </a:solidFill>
                        <a:latin typeface="Cambria Math"/>
                      </a:rPr>
                      <m:t>∗,</m:t>
                    </m:r>
                    <m:r>
                      <m:rPr>
                        <m:sty m:val="p"/>
                      </m:rPr>
                      <a:rPr lang="en-US" sz="2400" dirty="0">
                        <a:solidFill>
                          <a:prstClr val="black"/>
                        </a:solidFill>
                        <a:latin typeface="Cambria Math"/>
                      </a:rPr>
                      <m:t>c</m:t>
                    </m:r>
                  </m:oMath>
                </a14:m>
                <a:r>
                  <a:rPr lang="en-US" sz="2400" dirty="0">
                    <a:solidFill>
                      <a:prstClr val="black"/>
                    </a:solidFill>
                  </a:rPr>
                  <a:t>) over range of plausible values to perform sensitivity analysis </a:t>
                </a: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548640" y="1188720"/>
                <a:ext cx="9875520" cy="6162676"/>
              </a:xfrm>
              <a:blipFill>
                <a:blip r:embed="rId2"/>
                <a:stretch>
                  <a:fillRect l="-864" t="-1286" r="-1296"/>
                </a:stretch>
              </a:blipFill>
            </p:spPr>
            <p:txBody>
              <a:bodyPr/>
              <a:lstStyle/>
              <a:p>
                <a:r>
                  <a:rPr lang="en-US">
                    <a:noFill/>
                  </a:rPr>
                  <a:t> </a:t>
                </a:r>
              </a:p>
            </p:txBody>
          </p:sp>
        </mc:Fallback>
      </mc:AlternateContent>
    </p:spTree>
    <p:extLst>
      <p:ext uri="{BB962C8B-B14F-4D97-AF65-F5344CB8AC3E}">
        <p14:creationId xmlns:p14="http://schemas.microsoft.com/office/powerpoint/2010/main" val="19852151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29566"/>
            <a:ext cx="9875520" cy="950594"/>
          </a:xfrm>
        </p:spPr>
        <p:txBody>
          <a:bodyPr/>
          <a:lstStyle/>
          <a:p>
            <a:r>
              <a:rPr lang="en-US" b="1" dirty="0"/>
              <a:t>Multiple Mediators</a:t>
            </a:r>
          </a:p>
        </p:txBody>
      </p:sp>
      <p:sp>
        <p:nvSpPr>
          <p:cNvPr id="3" name="Content Placeholder 2"/>
          <p:cNvSpPr>
            <a:spLocks noGrp="1"/>
          </p:cNvSpPr>
          <p:nvPr>
            <p:ph idx="4294967295"/>
          </p:nvPr>
        </p:nvSpPr>
        <p:spPr>
          <a:xfrm>
            <a:off x="182880" y="1188720"/>
            <a:ext cx="10607040" cy="6675120"/>
          </a:xfrm>
        </p:spPr>
        <p:txBody>
          <a:bodyPr>
            <a:normAutofit lnSpcReduction="10000"/>
          </a:bodyPr>
          <a:lstStyle/>
          <a:p>
            <a:r>
              <a:rPr lang="en-US" sz="2600" dirty="0"/>
              <a:t>Suppose the confounding assumptions A1-A4 hold for the vector of mediators </a:t>
            </a:r>
            <a:r>
              <a:rPr lang="en-US" sz="2600" b="1" dirty="0"/>
              <a:t>M</a:t>
            </a:r>
            <a:r>
              <a:rPr lang="en-US" sz="2600" dirty="0"/>
              <a:t> = (M</a:t>
            </a:r>
            <a:r>
              <a:rPr lang="en-US" sz="2600" baseline="30000" dirty="0"/>
              <a:t>(1)</a:t>
            </a:r>
            <a:r>
              <a:rPr lang="en-US" sz="2600" dirty="0"/>
              <a:t>, …, M</a:t>
            </a:r>
            <a:r>
              <a:rPr lang="en-US" sz="2600" baseline="30000" dirty="0"/>
              <a:t>(K)</a:t>
            </a:r>
            <a:r>
              <a:rPr lang="en-US" sz="2600" dirty="0"/>
              <a:t>) and the </a:t>
            </a:r>
            <a:r>
              <a:rPr lang="en-US" sz="2600" b="1" dirty="0"/>
              <a:t>M</a:t>
            </a:r>
            <a:r>
              <a:rPr lang="en-US" sz="2600" dirty="0"/>
              <a:t> and Y are continuous variables that satisfy:</a:t>
            </a:r>
          </a:p>
          <a:p>
            <a:pPr marL="0" indent="0">
              <a:buNone/>
              <a:tabLst>
                <a:tab pos="548640" algn="l"/>
              </a:tabLst>
            </a:pPr>
            <a:r>
              <a:rPr lang="en-US" sz="2600" dirty="0"/>
              <a:t>	E[</a:t>
            </a:r>
            <a:r>
              <a:rPr lang="en-US" sz="2600" dirty="0" err="1"/>
              <a:t>Y|a,</a:t>
            </a:r>
            <a:r>
              <a:rPr lang="en-US" sz="2600" b="1" dirty="0" err="1"/>
              <a:t>m</a:t>
            </a:r>
            <a:r>
              <a:rPr lang="en-US" sz="2600" dirty="0" err="1"/>
              <a:t>,c</a:t>
            </a:r>
            <a:r>
              <a:rPr lang="en-US" sz="2600" dirty="0"/>
              <a:t>] =  </a:t>
            </a:r>
            <a:r>
              <a:rPr lang="el-GR" sz="2600" dirty="0"/>
              <a:t>θ</a:t>
            </a:r>
            <a:r>
              <a:rPr lang="en-US" sz="2600" baseline="-25000" dirty="0"/>
              <a:t>0</a:t>
            </a:r>
            <a:r>
              <a:rPr lang="en-US" sz="2600" dirty="0"/>
              <a:t> + </a:t>
            </a:r>
            <a:r>
              <a:rPr lang="el-GR" sz="2600" dirty="0"/>
              <a:t>θ</a:t>
            </a:r>
            <a:r>
              <a:rPr lang="en-US" sz="2600" baseline="-25000" dirty="0"/>
              <a:t>1</a:t>
            </a:r>
            <a:r>
              <a:rPr lang="en-US" sz="2600" dirty="0"/>
              <a:t> + </a:t>
            </a:r>
            <a:r>
              <a:rPr lang="el-GR" sz="2600" dirty="0"/>
              <a:t>θ</a:t>
            </a:r>
            <a:r>
              <a:rPr lang="en-US" sz="2600" baseline="-25000" dirty="0"/>
              <a:t>2</a:t>
            </a:r>
            <a:r>
              <a:rPr lang="en-US" sz="2600" baseline="30000" dirty="0"/>
              <a:t>(1) </a:t>
            </a:r>
            <a:r>
              <a:rPr lang="en-US" sz="2600" dirty="0"/>
              <a:t>m</a:t>
            </a:r>
            <a:r>
              <a:rPr lang="en-US" sz="2600" baseline="30000" dirty="0"/>
              <a:t>(1) </a:t>
            </a:r>
            <a:r>
              <a:rPr lang="en-US" sz="2600" dirty="0"/>
              <a:t>+  </a:t>
            </a:r>
            <a:r>
              <a:rPr lang="el-GR" sz="2600" dirty="0"/>
              <a:t>θ</a:t>
            </a:r>
            <a:r>
              <a:rPr lang="en-US" sz="2600" baseline="-25000" dirty="0"/>
              <a:t>2</a:t>
            </a:r>
            <a:r>
              <a:rPr lang="en-US" sz="2600" baseline="30000" dirty="0"/>
              <a:t>(2)</a:t>
            </a:r>
            <a:r>
              <a:rPr lang="en-US" sz="2600" dirty="0"/>
              <a:t>m</a:t>
            </a:r>
            <a:r>
              <a:rPr lang="en-US" sz="2600" baseline="30000" dirty="0"/>
              <a:t>(2) </a:t>
            </a:r>
            <a:r>
              <a:rPr lang="en-US" sz="2600" dirty="0"/>
              <a:t>+ … + </a:t>
            </a:r>
            <a:r>
              <a:rPr lang="el-GR" sz="2600" dirty="0"/>
              <a:t>θ</a:t>
            </a:r>
            <a:r>
              <a:rPr lang="en-US" sz="2600" baseline="-25000" dirty="0"/>
              <a:t>2</a:t>
            </a:r>
            <a:r>
              <a:rPr lang="en-US" sz="2600" baseline="30000" dirty="0"/>
              <a:t>(K)</a:t>
            </a:r>
            <a:r>
              <a:rPr lang="en-US" sz="2600" dirty="0"/>
              <a:t>m</a:t>
            </a:r>
            <a:r>
              <a:rPr lang="en-US" sz="2600" baseline="30000" dirty="0"/>
              <a:t>(K)</a:t>
            </a:r>
            <a:r>
              <a:rPr lang="en-US" sz="2600" dirty="0"/>
              <a:t>+ </a:t>
            </a:r>
            <a:r>
              <a:rPr lang="el-GR" sz="2600" dirty="0">
                <a:solidFill>
                  <a:prstClr val="black"/>
                </a:solidFill>
              </a:rPr>
              <a:t>θ</a:t>
            </a:r>
            <a:r>
              <a:rPr lang="en-US" sz="2600" baseline="-25000" dirty="0">
                <a:solidFill>
                  <a:prstClr val="black"/>
                </a:solidFill>
              </a:rPr>
              <a:t>4 </a:t>
            </a:r>
            <a:r>
              <a:rPr lang="en-US" sz="2600" dirty="0">
                <a:solidFill>
                  <a:prstClr val="black"/>
                </a:solidFill>
              </a:rPr>
              <a:t>c</a:t>
            </a:r>
          </a:p>
          <a:p>
            <a:pPr marL="0" indent="0">
              <a:buNone/>
              <a:tabLst>
                <a:tab pos="548640" algn="l"/>
                <a:tab pos="2194560" algn="l"/>
              </a:tabLst>
            </a:pPr>
            <a:r>
              <a:rPr lang="en-US" sz="2600" dirty="0">
                <a:solidFill>
                  <a:prstClr val="black"/>
                </a:solidFill>
              </a:rPr>
              <a:t>	E[M</a:t>
            </a:r>
            <a:r>
              <a:rPr lang="en-US" sz="2600" baseline="30000" dirty="0">
                <a:solidFill>
                  <a:prstClr val="black"/>
                </a:solidFill>
              </a:rPr>
              <a:t>(</a:t>
            </a:r>
            <a:r>
              <a:rPr lang="en-US" sz="2600" baseline="30000" dirty="0" err="1">
                <a:solidFill>
                  <a:prstClr val="black"/>
                </a:solidFill>
              </a:rPr>
              <a:t>i</a:t>
            </a:r>
            <a:r>
              <a:rPr lang="en-US" sz="2600" baseline="30000" dirty="0">
                <a:solidFill>
                  <a:prstClr val="black"/>
                </a:solidFill>
              </a:rPr>
              <a:t>)</a:t>
            </a:r>
            <a:r>
              <a:rPr lang="en-US" sz="2600" dirty="0">
                <a:solidFill>
                  <a:prstClr val="black"/>
                </a:solidFill>
              </a:rPr>
              <a:t>|</a:t>
            </a:r>
            <a:r>
              <a:rPr lang="en-US" sz="2600" dirty="0" err="1">
                <a:solidFill>
                  <a:prstClr val="black"/>
                </a:solidFill>
              </a:rPr>
              <a:t>a,c</a:t>
            </a:r>
            <a:r>
              <a:rPr lang="en-US" sz="2600" dirty="0">
                <a:solidFill>
                  <a:prstClr val="black"/>
                </a:solidFill>
              </a:rPr>
              <a:t>] 	= </a:t>
            </a:r>
            <a:r>
              <a:rPr lang="el-GR" sz="2600" dirty="0">
                <a:solidFill>
                  <a:prstClr val="black"/>
                </a:solidFill>
              </a:rPr>
              <a:t>β</a:t>
            </a:r>
            <a:r>
              <a:rPr lang="en-US" sz="2600" baseline="-25000" dirty="0">
                <a:solidFill>
                  <a:prstClr val="black"/>
                </a:solidFill>
              </a:rPr>
              <a:t>0</a:t>
            </a:r>
            <a:r>
              <a:rPr lang="en-US" sz="2600" baseline="30000" dirty="0">
                <a:solidFill>
                  <a:prstClr val="black"/>
                </a:solidFill>
              </a:rPr>
              <a:t>(</a:t>
            </a:r>
            <a:r>
              <a:rPr lang="en-US" sz="2600" baseline="30000" dirty="0" err="1">
                <a:solidFill>
                  <a:prstClr val="black"/>
                </a:solidFill>
              </a:rPr>
              <a:t>i</a:t>
            </a:r>
            <a:r>
              <a:rPr lang="en-US" sz="2600" baseline="30000" dirty="0">
                <a:solidFill>
                  <a:prstClr val="black"/>
                </a:solidFill>
              </a:rPr>
              <a:t>) </a:t>
            </a:r>
            <a:r>
              <a:rPr lang="en-US" sz="2600" dirty="0">
                <a:solidFill>
                  <a:prstClr val="black"/>
                </a:solidFill>
              </a:rPr>
              <a:t>+ </a:t>
            </a:r>
            <a:r>
              <a:rPr lang="el-GR" sz="2600" dirty="0">
                <a:solidFill>
                  <a:prstClr val="black"/>
                </a:solidFill>
              </a:rPr>
              <a:t>β</a:t>
            </a:r>
            <a:r>
              <a:rPr lang="en-US" sz="2600" baseline="-25000" dirty="0">
                <a:solidFill>
                  <a:prstClr val="black"/>
                </a:solidFill>
              </a:rPr>
              <a:t>1</a:t>
            </a:r>
            <a:r>
              <a:rPr lang="en-US" sz="2600" baseline="30000" dirty="0">
                <a:solidFill>
                  <a:prstClr val="black"/>
                </a:solidFill>
              </a:rPr>
              <a:t>(</a:t>
            </a:r>
            <a:r>
              <a:rPr lang="en-US" sz="2600" baseline="30000" dirty="0" err="1">
                <a:solidFill>
                  <a:prstClr val="black"/>
                </a:solidFill>
              </a:rPr>
              <a:t>i</a:t>
            </a:r>
            <a:r>
              <a:rPr lang="en-US" sz="2600" baseline="30000" dirty="0">
                <a:solidFill>
                  <a:prstClr val="black"/>
                </a:solidFill>
              </a:rPr>
              <a:t>) </a:t>
            </a:r>
            <a:r>
              <a:rPr lang="en-US" sz="2600" dirty="0">
                <a:solidFill>
                  <a:prstClr val="black"/>
                </a:solidFill>
              </a:rPr>
              <a:t>a + </a:t>
            </a:r>
            <a:r>
              <a:rPr lang="el-GR" sz="2600" dirty="0">
                <a:solidFill>
                  <a:prstClr val="black"/>
                </a:solidFill>
              </a:rPr>
              <a:t>β</a:t>
            </a:r>
            <a:r>
              <a:rPr lang="en-US" sz="2600" baseline="-25000" dirty="0">
                <a:solidFill>
                  <a:prstClr val="black"/>
                </a:solidFill>
              </a:rPr>
              <a:t>2</a:t>
            </a:r>
            <a:r>
              <a:rPr lang="en-US" sz="2600" baseline="30000" dirty="0">
                <a:solidFill>
                  <a:prstClr val="black"/>
                </a:solidFill>
              </a:rPr>
              <a:t>(</a:t>
            </a:r>
            <a:r>
              <a:rPr lang="en-US" sz="2600" baseline="30000" dirty="0" err="1">
                <a:solidFill>
                  <a:prstClr val="black"/>
                </a:solidFill>
              </a:rPr>
              <a:t>i</a:t>
            </a:r>
            <a:r>
              <a:rPr lang="en-US" sz="2600" baseline="30000" dirty="0">
                <a:solidFill>
                  <a:prstClr val="black"/>
                </a:solidFill>
              </a:rPr>
              <a:t>) </a:t>
            </a:r>
            <a:r>
              <a:rPr lang="en-US" sz="2600" dirty="0">
                <a:solidFill>
                  <a:prstClr val="black"/>
                </a:solidFill>
              </a:rPr>
              <a:t>c, </a:t>
            </a:r>
            <a:r>
              <a:rPr lang="en-US" sz="2600" dirty="0" err="1">
                <a:solidFill>
                  <a:prstClr val="black"/>
                </a:solidFill>
              </a:rPr>
              <a:t>i</a:t>
            </a:r>
            <a:r>
              <a:rPr lang="en-US" sz="2600" dirty="0">
                <a:solidFill>
                  <a:prstClr val="black"/>
                </a:solidFill>
              </a:rPr>
              <a:t> = 1, 2, …, K. </a:t>
            </a:r>
          </a:p>
          <a:p>
            <a:pPr marL="0" indent="0">
              <a:buNone/>
              <a:tabLst>
                <a:tab pos="548640" algn="l"/>
                <a:tab pos="2194560" algn="l"/>
              </a:tabLst>
            </a:pPr>
            <a:r>
              <a:rPr lang="en-US" sz="2600" dirty="0">
                <a:solidFill>
                  <a:prstClr val="black"/>
                </a:solidFill>
              </a:rPr>
              <a:t>	Then overall CDE, NDE, and NIE’s are given by: </a:t>
            </a:r>
          </a:p>
          <a:p>
            <a:pPr marL="0" indent="0">
              <a:buNone/>
              <a:tabLst>
                <a:tab pos="1238250" algn="l"/>
                <a:tab pos="1645920" algn="l"/>
              </a:tabLst>
            </a:pPr>
            <a:r>
              <a:rPr lang="en-US" sz="2600" dirty="0"/>
              <a:t>   CDE(m) 	= </a:t>
            </a:r>
            <a:r>
              <a:rPr lang="el-GR" sz="2600" dirty="0">
                <a:solidFill>
                  <a:prstClr val="black"/>
                </a:solidFill>
              </a:rPr>
              <a:t>θ</a:t>
            </a:r>
            <a:r>
              <a:rPr lang="en-US" sz="2600" baseline="-25000" dirty="0">
                <a:solidFill>
                  <a:prstClr val="black"/>
                </a:solidFill>
              </a:rPr>
              <a:t>1</a:t>
            </a:r>
            <a:r>
              <a:rPr lang="en-US" sz="2600" dirty="0">
                <a:solidFill>
                  <a:prstClr val="black"/>
                </a:solidFill>
              </a:rPr>
              <a:t>(a – a*)</a:t>
            </a:r>
            <a:endParaRPr lang="en-US" sz="2600" dirty="0"/>
          </a:p>
          <a:p>
            <a:pPr marL="0" indent="0">
              <a:buNone/>
              <a:tabLst>
                <a:tab pos="1238250" algn="l"/>
                <a:tab pos="1645920" algn="l"/>
              </a:tabLst>
            </a:pPr>
            <a:r>
              <a:rPr lang="en-US" sz="2600" dirty="0"/>
              <a:t>         NDE 	= </a:t>
            </a:r>
            <a:r>
              <a:rPr lang="el-GR" sz="2600" dirty="0">
                <a:solidFill>
                  <a:prstClr val="black"/>
                </a:solidFill>
              </a:rPr>
              <a:t>θ</a:t>
            </a:r>
            <a:r>
              <a:rPr lang="en-US" sz="2600" baseline="-25000" dirty="0">
                <a:solidFill>
                  <a:prstClr val="black"/>
                </a:solidFill>
              </a:rPr>
              <a:t>1</a:t>
            </a:r>
            <a:r>
              <a:rPr lang="en-US" sz="2600" dirty="0">
                <a:solidFill>
                  <a:prstClr val="black"/>
                </a:solidFill>
              </a:rPr>
              <a:t>(a – a*)</a:t>
            </a:r>
            <a:endParaRPr lang="en-US" sz="2600" dirty="0"/>
          </a:p>
          <a:p>
            <a:pPr marL="0" indent="0">
              <a:buNone/>
              <a:tabLst>
                <a:tab pos="1238250" algn="l"/>
                <a:tab pos="1645920" algn="l"/>
              </a:tabLst>
            </a:pPr>
            <a:r>
              <a:rPr lang="en-US" sz="2600" dirty="0"/>
              <a:t>          NIE 	= [</a:t>
            </a:r>
            <a:r>
              <a:rPr lang="el-GR" sz="2600" dirty="0">
                <a:solidFill>
                  <a:prstClr val="black"/>
                </a:solidFill>
              </a:rPr>
              <a:t>β</a:t>
            </a:r>
            <a:r>
              <a:rPr lang="en-US" sz="2600" baseline="-25000" dirty="0">
                <a:solidFill>
                  <a:prstClr val="black"/>
                </a:solidFill>
              </a:rPr>
              <a:t>1</a:t>
            </a:r>
            <a:r>
              <a:rPr lang="en-US" sz="2600" baseline="30000" dirty="0">
                <a:solidFill>
                  <a:prstClr val="black"/>
                </a:solidFill>
              </a:rPr>
              <a:t>(1) </a:t>
            </a:r>
            <a:r>
              <a:rPr lang="el-GR" sz="2600" dirty="0">
                <a:solidFill>
                  <a:prstClr val="black"/>
                </a:solidFill>
              </a:rPr>
              <a:t>θ</a:t>
            </a:r>
            <a:r>
              <a:rPr lang="en-US" sz="2600" baseline="-25000" dirty="0">
                <a:solidFill>
                  <a:prstClr val="black"/>
                </a:solidFill>
              </a:rPr>
              <a:t>2</a:t>
            </a:r>
            <a:r>
              <a:rPr lang="en-US" sz="2600" baseline="30000" dirty="0">
                <a:solidFill>
                  <a:prstClr val="black"/>
                </a:solidFill>
              </a:rPr>
              <a:t>(1) </a:t>
            </a:r>
            <a:r>
              <a:rPr lang="en-US" sz="2600" dirty="0">
                <a:solidFill>
                  <a:prstClr val="black"/>
                </a:solidFill>
              </a:rPr>
              <a:t>+ </a:t>
            </a:r>
            <a:r>
              <a:rPr lang="el-GR" sz="2600" dirty="0">
                <a:solidFill>
                  <a:prstClr val="black"/>
                </a:solidFill>
              </a:rPr>
              <a:t>β</a:t>
            </a:r>
            <a:r>
              <a:rPr lang="en-US" sz="2600" baseline="-25000" dirty="0">
                <a:solidFill>
                  <a:prstClr val="black"/>
                </a:solidFill>
              </a:rPr>
              <a:t>1</a:t>
            </a:r>
            <a:r>
              <a:rPr lang="en-US" sz="2600" baseline="30000" dirty="0">
                <a:solidFill>
                  <a:prstClr val="black"/>
                </a:solidFill>
              </a:rPr>
              <a:t>(2) </a:t>
            </a:r>
            <a:r>
              <a:rPr lang="el-GR" sz="2600" dirty="0">
                <a:solidFill>
                  <a:prstClr val="black"/>
                </a:solidFill>
              </a:rPr>
              <a:t>θ</a:t>
            </a:r>
            <a:r>
              <a:rPr lang="en-US" sz="2600" baseline="-25000" dirty="0">
                <a:solidFill>
                  <a:prstClr val="black"/>
                </a:solidFill>
              </a:rPr>
              <a:t>2</a:t>
            </a:r>
            <a:r>
              <a:rPr lang="en-US" sz="2600" baseline="30000" dirty="0">
                <a:solidFill>
                  <a:prstClr val="black"/>
                </a:solidFill>
              </a:rPr>
              <a:t>(2)</a:t>
            </a:r>
            <a:r>
              <a:rPr lang="en-US" sz="2600" dirty="0">
                <a:solidFill>
                  <a:prstClr val="black"/>
                </a:solidFill>
              </a:rPr>
              <a:t> + </a:t>
            </a:r>
            <a:r>
              <a:rPr lang="el-GR" sz="2600" dirty="0">
                <a:solidFill>
                  <a:prstClr val="black"/>
                </a:solidFill>
              </a:rPr>
              <a:t>β</a:t>
            </a:r>
            <a:r>
              <a:rPr lang="en-US" sz="2600" baseline="-25000" dirty="0">
                <a:solidFill>
                  <a:prstClr val="black"/>
                </a:solidFill>
              </a:rPr>
              <a:t>1</a:t>
            </a:r>
            <a:r>
              <a:rPr lang="en-US" sz="2600" baseline="30000" dirty="0">
                <a:solidFill>
                  <a:prstClr val="black"/>
                </a:solidFill>
              </a:rPr>
              <a:t>(K) </a:t>
            </a:r>
            <a:r>
              <a:rPr lang="el-GR" sz="2600" dirty="0">
                <a:solidFill>
                  <a:prstClr val="black"/>
                </a:solidFill>
              </a:rPr>
              <a:t>θ</a:t>
            </a:r>
            <a:r>
              <a:rPr lang="en-US" sz="2600" baseline="-25000" dirty="0">
                <a:solidFill>
                  <a:prstClr val="black"/>
                </a:solidFill>
              </a:rPr>
              <a:t>2</a:t>
            </a:r>
            <a:r>
              <a:rPr lang="en-US" sz="2600" baseline="30000" dirty="0">
                <a:solidFill>
                  <a:prstClr val="black"/>
                </a:solidFill>
              </a:rPr>
              <a:t>(K)</a:t>
            </a:r>
            <a:r>
              <a:rPr lang="en-US" sz="2600" dirty="0">
                <a:solidFill>
                  <a:prstClr val="black"/>
                </a:solidFill>
              </a:rPr>
              <a:t> </a:t>
            </a:r>
            <a:r>
              <a:rPr lang="en-US" sz="2600" dirty="0"/>
              <a:t>](a – a*)</a:t>
            </a:r>
          </a:p>
          <a:p>
            <a:pPr>
              <a:tabLst>
                <a:tab pos="1238250" algn="l"/>
                <a:tab pos="1645920" algn="l"/>
              </a:tabLst>
            </a:pPr>
            <a:r>
              <a:rPr lang="en-US" sz="2600" b="1" dirty="0"/>
              <a:t>Note (1): </a:t>
            </a:r>
            <a:r>
              <a:rPr lang="en-US" sz="2600" dirty="0">
                <a:solidFill>
                  <a:srgbClr val="FF0000"/>
                </a:solidFill>
              </a:rPr>
              <a:t>If there is a confounder C* of a mediator and outcome which is influenced by the treatment, this can be addressed in the multiple mediator framework by adding the confounder to the list of mediators </a:t>
            </a:r>
            <a:r>
              <a:rPr lang="en-US" sz="2600" b="1" dirty="0">
                <a:solidFill>
                  <a:srgbClr val="FF0000"/>
                </a:solidFill>
              </a:rPr>
              <a:t>M</a:t>
            </a:r>
            <a:r>
              <a:rPr lang="en-US" sz="2600" dirty="0">
                <a:solidFill>
                  <a:srgbClr val="FF0000"/>
                </a:solidFill>
              </a:rPr>
              <a:t>.</a:t>
            </a:r>
          </a:p>
          <a:p>
            <a:pPr>
              <a:tabLst>
                <a:tab pos="1238250" algn="l"/>
                <a:tab pos="1645920" algn="l"/>
              </a:tabLst>
            </a:pPr>
            <a:r>
              <a:rPr lang="en-US" sz="2600" b="1" dirty="0"/>
              <a:t>Note (2): </a:t>
            </a:r>
            <a:r>
              <a:rPr lang="en-US" sz="2600" dirty="0"/>
              <a:t>On the other hand, Assumptions A1-A4 must now hold for K different mediators, which is harder to justify than that Assumptions A1-A4 hold for a single mediator. </a:t>
            </a:r>
          </a:p>
          <a:p>
            <a:pPr marL="0" indent="0">
              <a:buNone/>
              <a:tabLst>
                <a:tab pos="1238250" algn="l"/>
                <a:tab pos="1645920" algn="l"/>
              </a:tabLst>
            </a:pPr>
            <a:r>
              <a:rPr lang="en-US" sz="2400" dirty="0"/>
              <a:t> </a:t>
            </a:r>
          </a:p>
        </p:txBody>
      </p:sp>
      <p:sp>
        <p:nvSpPr>
          <p:cNvPr id="4" name="Slide Number Placeholder 3"/>
          <p:cNvSpPr>
            <a:spLocks noGrp="1"/>
          </p:cNvSpPr>
          <p:nvPr>
            <p:ph type="sldNum" sz="quarter" idx="4294967295"/>
          </p:nvPr>
        </p:nvSpPr>
        <p:spPr/>
        <p:txBody>
          <a:bodyPr/>
          <a:lstStyle/>
          <a:p>
            <a:fld id="{B0B4604E-0E6D-4AA5-8EA5-8492ADF17EE1}" type="slidenum">
              <a:rPr lang="en-US" smtClean="0"/>
              <a:t>29</a:t>
            </a:fld>
            <a:endParaRPr lang="en-US"/>
          </a:p>
        </p:txBody>
      </p:sp>
    </p:spTree>
    <p:extLst>
      <p:ext uri="{BB962C8B-B14F-4D97-AF65-F5344CB8AC3E}">
        <p14:creationId xmlns:p14="http://schemas.microsoft.com/office/powerpoint/2010/main" val="729227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Mediation Analysis References</a:t>
            </a:r>
          </a:p>
        </p:txBody>
      </p:sp>
      <p:sp>
        <p:nvSpPr>
          <p:cNvPr id="3" name="Content Placeholder 2"/>
          <p:cNvSpPr>
            <a:spLocks noGrp="1"/>
          </p:cNvSpPr>
          <p:nvPr>
            <p:ph idx="4294967295"/>
          </p:nvPr>
        </p:nvSpPr>
        <p:spPr/>
        <p:txBody>
          <a:bodyPr>
            <a:normAutofit/>
          </a:bodyPr>
          <a:lstStyle/>
          <a:p>
            <a:r>
              <a:rPr lang="en-US" sz="2400" dirty="0" err="1"/>
              <a:t>VanderWeele</a:t>
            </a:r>
            <a:r>
              <a:rPr lang="en-US" sz="2400" dirty="0"/>
              <a:t>, Tyler. </a:t>
            </a:r>
            <a:r>
              <a:rPr lang="en-US" sz="2400" i="1" dirty="0"/>
              <a:t>Explanation in causal inference: methods for mediation and interaction</a:t>
            </a:r>
            <a:r>
              <a:rPr lang="en-US" sz="2400" dirty="0"/>
              <a:t>. Oxford University Press, 2015.</a:t>
            </a:r>
          </a:p>
          <a:p>
            <a:r>
              <a:rPr lang="en-US" sz="2400" dirty="0"/>
              <a:t>Baron, R. M., &amp; Kenny, D. A. (1986). The moderator–mediator variable distinction in social psychological research: Conceptual, strategic, and statistical considerations. Journal of Personality and Social Psychology, 5, 1173–1182</a:t>
            </a:r>
          </a:p>
        </p:txBody>
      </p:sp>
      <p:sp>
        <p:nvSpPr>
          <p:cNvPr id="4" name="Slide Number Placeholder 3"/>
          <p:cNvSpPr>
            <a:spLocks noGrp="1"/>
          </p:cNvSpPr>
          <p:nvPr>
            <p:ph type="sldNum" sz="quarter" idx="4294967295"/>
          </p:nvPr>
        </p:nvSpPr>
        <p:spPr/>
        <p:txBody>
          <a:bodyPr/>
          <a:lstStyle/>
          <a:p>
            <a:fld id="{B0B4604E-0E6D-4AA5-8EA5-8492ADF17EE1}" type="slidenum">
              <a:rPr lang="en-US" smtClean="0"/>
              <a:t>3</a:t>
            </a:fld>
            <a:endParaRPr lang="en-US"/>
          </a:p>
        </p:txBody>
      </p:sp>
    </p:spTree>
    <p:extLst>
      <p:ext uri="{BB962C8B-B14F-4D97-AF65-F5344CB8AC3E}">
        <p14:creationId xmlns:p14="http://schemas.microsoft.com/office/powerpoint/2010/main" val="41763695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29566"/>
            <a:ext cx="9875520" cy="950594"/>
          </a:xfrm>
        </p:spPr>
        <p:txBody>
          <a:bodyPr/>
          <a:lstStyle/>
          <a:p>
            <a:r>
              <a:rPr lang="en-US" b="1" dirty="0"/>
              <a:t>Multiple Mediators</a:t>
            </a:r>
          </a:p>
        </p:txBody>
      </p:sp>
      <p:sp>
        <p:nvSpPr>
          <p:cNvPr id="3" name="Content Placeholder 2"/>
          <p:cNvSpPr>
            <a:spLocks noGrp="1"/>
          </p:cNvSpPr>
          <p:nvPr>
            <p:ph idx="4294967295"/>
          </p:nvPr>
        </p:nvSpPr>
        <p:spPr>
          <a:xfrm>
            <a:off x="182880" y="1188720"/>
            <a:ext cx="10607040" cy="6858000"/>
          </a:xfrm>
        </p:spPr>
        <p:txBody>
          <a:bodyPr>
            <a:normAutofit/>
          </a:bodyPr>
          <a:lstStyle/>
          <a:p>
            <a:r>
              <a:rPr lang="en-US" sz="2400" dirty="0"/>
              <a:t>Suppose the confounding assumptions A1-A4 hold for the vector of mediators </a:t>
            </a:r>
            <a:r>
              <a:rPr lang="en-US" sz="2400" b="1" dirty="0"/>
              <a:t>M</a:t>
            </a:r>
            <a:r>
              <a:rPr lang="en-US" sz="2400" dirty="0"/>
              <a:t> = (M</a:t>
            </a:r>
            <a:r>
              <a:rPr lang="en-US" sz="2400" baseline="30000" dirty="0"/>
              <a:t>(1)</a:t>
            </a:r>
            <a:r>
              <a:rPr lang="en-US" sz="2400" dirty="0"/>
              <a:t>, …, M</a:t>
            </a:r>
            <a:r>
              <a:rPr lang="en-US" sz="2400" baseline="30000" dirty="0"/>
              <a:t>(K)</a:t>
            </a:r>
            <a:r>
              <a:rPr lang="en-US" sz="2400" dirty="0"/>
              <a:t>) and the </a:t>
            </a:r>
            <a:r>
              <a:rPr lang="en-US" sz="2400" b="1" dirty="0"/>
              <a:t>M</a:t>
            </a:r>
            <a:r>
              <a:rPr lang="en-US" sz="2400" dirty="0"/>
              <a:t> and Y are continuous variables that satisfy:</a:t>
            </a:r>
          </a:p>
          <a:p>
            <a:pPr marL="0" indent="0">
              <a:buNone/>
              <a:tabLst>
                <a:tab pos="548640" algn="l"/>
              </a:tabLst>
            </a:pPr>
            <a:r>
              <a:rPr lang="en-US" sz="2400" dirty="0"/>
              <a:t>	E[</a:t>
            </a:r>
            <a:r>
              <a:rPr lang="en-US" sz="2400" dirty="0" err="1"/>
              <a:t>Y|a,</a:t>
            </a:r>
            <a:r>
              <a:rPr lang="en-US" sz="2400" b="1" dirty="0" err="1"/>
              <a:t>m</a:t>
            </a:r>
            <a:r>
              <a:rPr lang="en-US" sz="2400" dirty="0" err="1"/>
              <a:t>,c</a:t>
            </a:r>
            <a:r>
              <a:rPr lang="en-US" sz="2400" dirty="0"/>
              <a:t>] =  </a:t>
            </a:r>
            <a:r>
              <a:rPr lang="el-GR" sz="2400" dirty="0"/>
              <a:t>θ</a:t>
            </a:r>
            <a:r>
              <a:rPr lang="en-US" sz="2400" baseline="-25000" dirty="0"/>
              <a:t>0</a:t>
            </a:r>
            <a:r>
              <a:rPr lang="en-US" sz="2400" dirty="0"/>
              <a:t> + </a:t>
            </a:r>
            <a:r>
              <a:rPr lang="el-GR" sz="2400" dirty="0"/>
              <a:t>θ</a:t>
            </a:r>
            <a:r>
              <a:rPr lang="en-US" sz="2400" baseline="-25000" dirty="0"/>
              <a:t>1</a:t>
            </a:r>
            <a:r>
              <a:rPr lang="en-US" sz="2400" dirty="0"/>
              <a:t> + </a:t>
            </a:r>
            <a:r>
              <a:rPr lang="el-GR" sz="2400" dirty="0"/>
              <a:t>θ</a:t>
            </a:r>
            <a:r>
              <a:rPr lang="en-US" sz="2400" baseline="-25000" dirty="0"/>
              <a:t>2</a:t>
            </a:r>
            <a:r>
              <a:rPr lang="en-US" sz="2400" baseline="30000" dirty="0"/>
              <a:t>(1) </a:t>
            </a:r>
            <a:r>
              <a:rPr lang="en-US" sz="2400" dirty="0"/>
              <a:t>m</a:t>
            </a:r>
            <a:r>
              <a:rPr lang="en-US" sz="2400" baseline="30000" dirty="0"/>
              <a:t>(1) </a:t>
            </a:r>
            <a:r>
              <a:rPr lang="en-US" sz="2400" dirty="0"/>
              <a:t>+  </a:t>
            </a:r>
            <a:r>
              <a:rPr lang="el-GR" sz="2400" dirty="0"/>
              <a:t>θ</a:t>
            </a:r>
            <a:r>
              <a:rPr lang="en-US" sz="2400" baseline="-25000" dirty="0"/>
              <a:t>2</a:t>
            </a:r>
            <a:r>
              <a:rPr lang="en-US" sz="2400" baseline="30000" dirty="0"/>
              <a:t>(2)</a:t>
            </a:r>
            <a:r>
              <a:rPr lang="en-US" sz="2400" dirty="0"/>
              <a:t>m</a:t>
            </a:r>
            <a:r>
              <a:rPr lang="en-US" sz="2400" baseline="30000" dirty="0"/>
              <a:t>(2) </a:t>
            </a:r>
            <a:r>
              <a:rPr lang="en-US" sz="2400" dirty="0"/>
              <a:t>+ … + </a:t>
            </a:r>
            <a:r>
              <a:rPr lang="el-GR" sz="2400" dirty="0"/>
              <a:t>θ</a:t>
            </a:r>
            <a:r>
              <a:rPr lang="en-US" sz="2400" baseline="-25000" dirty="0"/>
              <a:t>2</a:t>
            </a:r>
            <a:r>
              <a:rPr lang="en-US" sz="2400" baseline="30000" dirty="0"/>
              <a:t>(K)</a:t>
            </a:r>
            <a:r>
              <a:rPr lang="en-US" sz="2400" dirty="0"/>
              <a:t>m</a:t>
            </a:r>
            <a:r>
              <a:rPr lang="en-US" sz="2400" baseline="30000" dirty="0"/>
              <a:t>(K)</a:t>
            </a:r>
            <a:r>
              <a:rPr lang="en-US" sz="2400" dirty="0"/>
              <a:t>+ </a:t>
            </a:r>
            <a:r>
              <a:rPr lang="el-GR" sz="2400" dirty="0">
                <a:solidFill>
                  <a:prstClr val="black"/>
                </a:solidFill>
              </a:rPr>
              <a:t>θ</a:t>
            </a:r>
            <a:r>
              <a:rPr lang="en-US" sz="2400" baseline="-25000" dirty="0">
                <a:solidFill>
                  <a:prstClr val="black"/>
                </a:solidFill>
              </a:rPr>
              <a:t>4 </a:t>
            </a:r>
            <a:r>
              <a:rPr lang="en-US" sz="2400" dirty="0">
                <a:solidFill>
                  <a:prstClr val="black"/>
                </a:solidFill>
              </a:rPr>
              <a:t>c</a:t>
            </a:r>
          </a:p>
          <a:p>
            <a:pPr marL="0" indent="0">
              <a:buNone/>
              <a:tabLst>
                <a:tab pos="548640" algn="l"/>
                <a:tab pos="2194560" algn="l"/>
              </a:tabLst>
            </a:pPr>
            <a:r>
              <a:rPr lang="en-US" sz="2400" dirty="0">
                <a:solidFill>
                  <a:prstClr val="black"/>
                </a:solidFill>
              </a:rPr>
              <a:t>	E[M</a:t>
            </a:r>
            <a:r>
              <a:rPr lang="en-US" sz="2400" baseline="30000" dirty="0">
                <a:solidFill>
                  <a:prstClr val="black"/>
                </a:solidFill>
              </a:rPr>
              <a:t>(</a:t>
            </a:r>
            <a:r>
              <a:rPr lang="en-US" sz="2400" baseline="30000" dirty="0" err="1">
                <a:solidFill>
                  <a:prstClr val="black"/>
                </a:solidFill>
              </a:rPr>
              <a:t>i</a:t>
            </a:r>
            <a:r>
              <a:rPr lang="en-US" sz="2400" baseline="30000" dirty="0">
                <a:solidFill>
                  <a:prstClr val="black"/>
                </a:solidFill>
              </a:rPr>
              <a:t>)</a:t>
            </a:r>
            <a:r>
              <a:rPr lang="en-US" sz="2400" dirty="0">
                <a:solidFill>
                  <a:prstClr val="black"/>
                </a:solidFill>
              </a:rPr>
              <a:t>|</a:t>
            </a:r>
            <a:r>
              <a:rPr lang="en-US" sz="2400" dirty="0" err="1">
                <a:solidFill>
                  <a:prstClr val="black"/>
                </a:solidFill>
              </a:rPr>
              <a:t>a,c</a:t>
            </a:r>
            <a:r>
              <a:rPr lang="en-US" sz="2400" dirty="0">
                <a:solidFill>
                  <a:prstClr val="black"/>
                </a:solidFill>
              </a:rPr>
              <a:t>] 	= </a:t>
            </a:r>
            <a:r>
              <a:rPr lang="el-GR" sz="2400" dirty="0">
                <a:solidFill>
                  <a:prstClr val="black"/>
                </a:solidFill>
              </a:rPr>
              <a:t>β</a:t>
            </a:r>
            <a:r>
              <a:rPr lang="en-US" sz="2400" baseline="-25000" dirty="0">
                <a:solidFill>
                  <a:prstClr val="black"/>
                </a:solidFill>
              </a:rPr>
              <a:t>0</a:t>
            </a:r>
            <a:r>
              <a:rPr lang="en-US" sz="2400" baseline="30000" dirty="0">
                <a:solidFill>
                  <a:prstClr val="black"/>
                </a:solidFill>
              </a:rPr>
              <a:t>(</a:t>
            </a:r>
            <a:r>
              <a:rPr lang="en-US" sz="2400" baseline="30000" dirty="0" err="1">
                <a:solidFill>
                  <a:prstClr val="black"/>
                </a:solidFill>
              </a:rPr>
              <a:t>i</a:t>
            </a:r>
            <a:r>
              <a:rPr lang="en-US" sz="2400" baseline="30000" dirty="0">
                <a:solidFill>
                  <a:prstClr val="black"/>
                </a:solidFill>
              </a:rPr>
              <a:t>) </a:t>
            </a:r>
            <a:r>
              <a:rPr lang="en-US" sz="2400" dirty="0">
                <a:solidFill>
                  <a:prstClr val="black"/>
                </a:solidFill>
              </a:rPr>
              <a:t>+ </a:t>
            </a:r>
            <a:r>
              <a:rPr lang="el-GR" sz="2400" dirty="0">
                <a:solidFill>
                  <a:prstClr val="black"/>
                </a:solidFill>
              </a:rPr>
              <a:t>β</a:t>
            </a:r>
            <a:r>
              <a:rPr lang="en-US" sz="2400" baseline="-25000" dirty="0">
                <a:solidFill>
                  <a:prstClr val="black"/>
                </a:solidFill>
              </a:rPr>
              <a:t>1</a:t>
            </a:r>
            <a:r>
              <a:rPr lang="en-US" sz="2400" baseline="30000" dirty="0">
                <a:solidFill>
                  <a:prstClr val="black"/>
                </a:solidFill>
              </a:rPr>
              <a:t>(</a:t>
            </a:r>
            <a:r>
              <a:rPr lang="en-US" sz="2400" baseline="30000" dirty="0" err="1">
                <a:solidFill>
                  <a:prstClr val="black"/>
                </a:solidFill>
              </a:rPr>
              <a:t>i</a:t>
            </a:r>
            <a:r>
              <a:rPr lang="en-US" sz="2400" baseline="30000" dirty="0">
                <a:solidFill>
                  <a:prstClr val="black"/>
                </a:solidFill>
              </a:rPr>
              <a:t>) </a:t>
            </a:r>
            <a:r>
              <a:rPr lang="en-US" sz="2400" dirty="0">
                <a:solidFill>
                  <a:prstClr val="black"/>
                </a:solidFill>
              </a:rPr>
              <a:t>a + </a:t>
            </a:r>
            <a:r>
              <a:rPr lang="el-GR" sz="2400" dirty="0">
                <a:solidFill>
                  <a:prstClr val="black"/>
                </a:solidFill>
              </a:rPr>
              <a:t>β</a:t>
            </a:r>
            <a:r>
              <a:rPr lang="en-US" sz="2400" baseline="-25000" dirty="0">
                <a:solidFill>
                  <a:prstClr val="black"/>
                </a:solidFill>
              </a:rPr>
              <a:t>2</a:t>
            </a:r>
            <a:r>
              <a:rPr lang="en-US" sz="2400" baseline="30000" dirty="0">
                <a:solidFill>
                  <a:prstClr val="black"/>
                </a:solidFill>
              </a:rPr>
              <a:t>(</a:t>
            </a:r>
            <a:r>
              <a:rPr lang="en-US" sz="2400" baseline="30000" dirty="0" err="1">
                <a:solidFill>
                  <a:prstClr val="black"/>
                </a:solidFill>
              </a:rPr>
              <a:t>i</a:t>
            </a:r>
            <a:r>
              <a:rPr lang="en-US" sz="2400" baseline="30000" dirty="0">
                <a:solidFill>
                  <a:prstClr val="black"/>
                </a:solidFill>
              </a:rPr>
              <a:t>) </a:t>
            </a:r>
            <a:r>
              <a:rPr lang="en-US" sz="2400" dirty="0">
                <a:solidFill>
                  <a:prstClr val="black"/>
                </a:solidFill>
              </a:rPr>
              <a:t>c, </a:t>
            </a:r>
            <a:r>
              <a:rPr lang="en-US" sz="2400" dirty="0" err="1">
                <a:solidFill>
                  <a:prstClr val="black"/>
                </a:solidFill>
              </a:rPr>
              <a:t>i</a:t>
            </a:r>
            <a:r>
              <a:rPr lang="en-US" sz="2400" dirty="0">
                <a:solidFill>
                  <a:prstClr val="black"/>
                </a:solidFill>
              </a:rPr>
              <a:t> = 1, 2, …, K. </a:t>
            </a:r>
          </a:p>
          <a:p>
            <a:pPr marL="0" indent="0">
              <a:buNone/>
              <a:tabLst>
                <a:tab pos="548640" algn="l"/>
                <a:tab pos="2194560" algn="l"/>
              </a:tabLst>
            </a:pPr>
            <a:r>
              <a:rPr lang="en-US" sz="2400" dirty="0">
                <a:solidFill>
                  <a:prstClr val="black"/>
                </a:solidFill>
              </a:rPr>
              <a:t>	Then overall CDE, NDE, and NIE’s are given by: </a:t>
            </a:r>
          </a:p>
          <a:p>
            <a:pPr marL="0" indent="0">
              <a:buNone/>
              <a:tabLst>
                <a:tab pos="1238250" algn="l"/>
                <a:tab pos="1645920" algn="l"/>
              </a:tabLst>
            </a:pPr>
            <a:r>
              <a:rPr lang="en-US" sz="2400" dirty="0"/>
              <a:t>   CDE(m) 	= </a:t>
            </a:r>
            <a:r>
              <a:rPr lang="el-GR" sz="2400" dirty="0">
                <a:solidFill>
                  <a:prstClr val="black"/>
                </a:solidFill>
              </a:rPr>
              <a:t>θ</a:t>
            </a:r>
            <a:r>
              <a:rPr lang="en-US" sz="2400" baseline="-25000" dirty="0">
                <a:solidFill>
                  <a:prstClr val="black"/>
                </a:solidFill>
              </a:rPr>
              <a:t>1</a:t>
            </a:r>
            <a:r>
              <a:rPr lang="en-US" sz="2400" dirty="0">
                <a:solidFill>
                  <a:prstClr val="black"/>
                </a:solidFill>
              </a:rPr>
              <a:t>(a – a*)</a:t>
            </a:r>
            <a:endParaRPr lang="en-US" sz="2400" dirty="0"/>
          </a:p>
          <a:p>
            <a:pPr marL="0" indent="0">
              <a:buNone/>
              <a:tabLst>
                <a:tab pos="1238250" algn="l"/>
                <a:tab pos="1645920" algn="l"/>
              </a:tabLst>
            </a:pPr>
            <a:r>
              <a:rPr lang="en-US" sz="2400" dirty="0"/>
              <a:t>         NDE 	= </a:t>
            </a:r>
            <a:r>
              <a:rPr lang="el-GR" sz="2400" dirty="0">
                <a:solidFill>
                  <a:prstClr val="black"/>
                </a:solidFill>
              </a:rPr>
              <a:t>θ</a:t>
            </a:r>
            <a:r>
              <a:rPr lang="en-US" sz="2400" baseline="-25000" dirty="0">
                <a:solidFill>
                  <a:prstClr val="black"/>
                </a:solidFill>
              </a:rPr>
              <a:t>1</a:t>
            </a:r>
            <a:r>
              <a:rPr lang="en-US" sz="2400" dirty="0">
                <a:solidFill>
                  <a:prstClr val="black"/>
                </a:solidFill>
              </a:rPr>
              <a:t>(a – a*)</a:t>
            </a:r>
            <a:endParaRPr lang="en-US" sz="2400" dirty="0"/>
          </a:p>
          <a:p>
            <a:pPr marL="0" indent="0">
              <a:buNone/>
              <a:tabLst>
                <a:tab pos="1238250" algn="l"/>
                <a:tab pos="1645920" algn="l"/>
              </a:tabLst>
            </a:pPr>
            <a:r>
              <a:rPr lang="en-US" sz="2400" dirty="0"/>
              <a:t>          NIE 	= [</a:t>
            </a:r>
            <a:r>
              <a:rPr lang="el-GR" sz="2400" dirty="0">
                <a:solidFill>
                  <a:prstClr val="black"/>
                </a:solidFill>
              </a:rPr>
              <a:t>β</a:t>
            </a:r>
            <a:r>
              <a:rPr lang="en-US" sz="2400" baseline="-25000" dirty="0">
                <a:solidFill>
                  <a:prstClr val="black"/>
                </a:solidFill>
              </a:rPr>
              <a:t>1</a:t>
            </a:r>
            <a:r>
              <a:rPr lang="en-US" sz="2400" baseline="30000" dirty="0">
                <a:solidFill>
                  <a:prstClr val="black"/>
                </a:solidFill>
              </a:rPr>
              <a:t>(1) </a:t>
            </a:r>
            <a:r>
              <a:rPr lang="el-GR" sz="2400" dirty="0">
                <a:solidFill>
                  <a:prstClr val="black"/>
                </a:solidFill>
              </a:rPr>
              <a:t>θ</a:t>
            </a:r>
            <a:r>
              <a:rPr lang="en-US" sz="2400" baseline="-25000" dirty="0">
                <a:solidFill>
                  <a:prstClr val="black"/>
                </a:solidFill>
              </a:rPr>
              <a:t>2</a:t>
            </a:r>
            <a:r>
              <a:rPr lang="en-US" sz="2400" baseline="30000" dirty="0">
                <a:solidFill>
                  <a:prstClr val="black"/>
                </a:solidFill>
              </a:rPr>
              <a:t>(1) </a:t>
            </a:r>
            <a:r>
              <a:rPr lang="en-US" sz="2400" dirty="0">
                <a:solidFill>
                  <a:prstClr val="black"/>
                </a:solidFill>
              </a:rPr>
              <a:t>+ </a:t>
            </a:r>
            <a:r>
              <a:rPr lang="el-GR" sz="2400" dirty="0">
                <a:solidFill>
                  <a:prstClr val="black"/>
                </a:solidFill>
              </a:rPr>
              <a:t>β</a:t>
            </a:r>
            <a:r>
              <a:rPr lang="en-US" sz="2400" baseline="-25000" dirty="0">
                <a:solidFill>
                  <a:prstClr val="black"/>
                </a:solidFill>
              </a:rPr>
              <a:t>1</a:t>
            </a:r>
            <a:r>
              <a:rPr lang="en-US" sz="2400" baseline="30000" dirty="0">
                <a:solidFill>
                  <a:prstClr val="black"/>
                </a:solidFill>
              </a:rPr>
              <a:t>(2) </a:t>
            </a:r>
            <a:r>
              <a:rPr lang="el-GR" sz="2400" dirty="0">
                <a:solidFill>
                  <a:prstClr val="black"/>
                </a:solidFill>
              </a:rPr>
              <a:t>θ</a:t>
            </a:r>
            <a:r>
              <a:rPr lang="en-US" sz="2400" baseline="-25000" dirty="0">
                <a:solidFill>
                  <a:prstClr val="black"/>
                </a:solidFill>
              </a:rPr>
              <a:t>2</a:t>
            </a:r>
            <a:r>
              <a:rPr lang="en-US" sz="2400" baseline="30000" dirty="0">
                <a:solidFill>
                  <a:prstClr val="black"/>
                </a:solidFill>
              </a:rPr>
              <a:t>(2)</a:t>
            </a:r>
            <a:r>
              <a:rPr lang="en-US" sz="2400" dirty="0">
                <a:solidFill>
                  <a:prstClr val="black"/>
                </a:solidFill>
              </a:rPr>
              <a:t> + </a:t>
            </a:r>
            <a:r>
              <a:rPr lang="el-GR" sz="2400" dirty="0">
                <a:solidFill>
                  <a:prstClr val="black"/>
                </a:solidFill>
              </a:rPr>
              <a:t>β</a:t>
            </a:r>
            <a:r>
              <a:rPr lang="en-US" sz="2400" baseline="-25000" dirty="0">
                <a:solidFill>
                  <a:prstClr val="black"/>
                </a:solidFill>
              </a:rPr>
              <a:t>1</a:t>
            </a:r>
            <a:r>
              <a:rPr lang="en-US" sz="2400" baseline="30000" dirty="0">
                <a:solidFill>
                  <a:prstClr val="black"/>
                </a:solidFill>
              </a:rPr>
              <a:t>(K) </a:t>
            </a:r>
            <a:r>
              <a:rPr lang="el-GR" sz="2400" dirty="0">
                <a:solidFill>
                  <a:prstClr val="black"/>
                </a:solidFill>
              </a:rPr>
              <a:t>θ</a:t>
            </a:r>
            <a:r>
              <a:rPr lang="en-US" sz="2400" baseline="-25000" dirty="0">
                <a:solidFill>
                  <a:prstClr val="black"/>
                </a:solidFill>
              </a:rPr>
              <a:t>2</a:t>
            </a:r>
            <a:r>
              <a:rPr lang="en-US" sz="2400" baseline="30000" dirty="0">
                <a:solidFill>
                  <a:prstClr val="black"/>
                </a:solidFill>
              </a:rPr>
              <a:t>(K)</a:t>
            </a:r>
            <a:r>
              <a:rPr lang="en-US" sz="2400" dirty="0">
                <a:solidFill>
                  <a:prstClr val="black"/>
                </a:solidFill>
              </a:rPr>
              <a:t> </a:t>
            </a:r>
            <a:r>
              <a:rPr lang="en-US" sz="2400" dirty="0"/>
              <a:t>](a – a*)</a:t>
            </a:r>
          </a:p>
          <a:p>
            <a:pPr marL="280036" indent="-280036">
              <a:buNone/>
              <a:tabLst>
                <a:tab pos="1238250" algn="l"/>
                <a:tab pos="1645920" algn="l"/>
              </a:tabLst>
            </a:pPr>
            <a:r>
              <a:rPr lang="en-US" sz="2400" dirty="0"/>
              <a:t>	</a:t>
            </a:r>
            <a:r>
              <a:rPr lang="en-US" sz="2400" b="1" dirty="0"/>
              <a:t>Note (3): </a:t>
            </a:r>
            <a:r>
              <a:rPr lang="en-US" sz="2400" dirty="0"/>
              <a:t>If there is a multiplicative linear interaction between a and </a:t>
            </a:r>
            <a:r>
              <a:rPr lang="en-US" sz="2400" dirty="0">
                <a:solidFill>
                  <a:prstClr val="black"/>
                </a:solidFill>
              </a:rPr>
              <a:t>M</a:t>
            </a:r>
            <a:r>
              <a:rPr lang="en-US" sz="2400" baseline="30000" dirty="0">
                <a:solidFill>
                  <a:prstClr val="black"/>
                </a:solidFill>
              </a:rPr>
              <a:t>(</a:t>
            </a:r>
            <a:r>
              <a:rPr lang="en-US" sz="2400" baseline="30000" dirty="0" err="1">
                <a:solidFill>
                  <a:prstClr val="black"/>
                </a:solidFill>
              </a:rPr>
              <a:t>i</a:t>
            </a:r>
            <a:r>
              <a:rPr lang="en-US" sz="2400" baseline="30000" dirty="0">
                <a:solidFill>
                  <a:prstClr val="black"/>
                </a:solidFill>
              </a:rPr>
              <a:t>)</a:t>
            </a:r>
            <a:r>
              <a:rPr lang="en-US" sz="2400" dirty="0">
                <a:solidFill>
                  <a:prstClr val="black"/>
                </a:solidFill>
              </a:rPr>
              <a:t> given by addition of </a:t>
            </a:r>
            <a:r>
              <a:rPr lang="el-GR" sz="2400" dirty="0">
                <a:solidFill>
                  <a:prstClr val="black"/>
                </a:solidFill>
              </a:rPr>
              <a:t>θ</a:t>
            </a:r>
            <a:r>
              <a:rPr lang="en-US" sz="2400" baseline="-25000" dirty="0">
                <a:solidFill>
                  <a:prstClr val="black"/>
                </a:solidFill>
              </a:rPr>
              <a:t>3</a:t>
            </a:r>
            <a:r>
              <a:rPr lang="en-US" sz="2400" baseline="30000" dirty="0">
                <a:solidFill>
                  <a:prstClr val="black"/>
                </a:solidFill>
              </a:rPr>
              <a:t>(</a:t>
            </a:r>
            <a:r>
              <a:rPr lang="en-US" sz="2400" baseline="30000" dirty="0" err="1">
                <a:solidFill>
                  <a:prstClr val="black"/>
                </a:solidFill>
              </a:rPr>
              <a:t>i</a:t>
            </a:r>
            <a:r>
              <a:rPr lang="en-US" sz="2400" baseline="30000" dirty="0">
                <a:solidFill>
                  <a:prstClr val="black"/>
                </a:solidFill>
              </a:rPr>
              <a:t>)</a:t>
            </a:r>
            <a:r>
              <a:rPr lang="en-US" sz="2400" dirty="0">
                <a:solidFill>
                  <a:prstClr val="black"/>
                </a:solidFill>
              </a:rPr>
              <a:t>m</a:t>
            </a:r>
            <a:r>
              <a:rPr lang="en-US" sz="2400" baseline="30000" dirty="0">
                <a:solidFill>
                  <a:prstClr val="black"/>
                </a:solidFill>
              </a:rPr>
              <a:t>(</a:t>
            </a:r>
            <a:r>
              <a:rPr lang="en-US" sz="2400" baseline="30000" dirty="0" err="1">
                <a:solidFill>
                  <a:prstClr val="black"/>
                </a:solidFill>
              </a:rPr>
              <a:t>i</a:t>
            </a:r>
            <a:r>
              <a:rPr lang="en-US" sz="2400" baseline="30000" dirty="0">
                <a:solidFill>
                  <a:prstClr val="black"/>
                </a:solidFill>
              </a:rPr>
              <a:t>) </a:t>
            </a:r>
            <a:r>
              <a:rPr lang="en-US" sz="2400" dirty="0">
                <a:solidFill>
                  <a:prstClr val="black"/>
                </a:solidFill>
              </a:rPr>
              <a:t>on the RHS of E[</a:t>
            </a:r>
            <a:r>
              <a:rPr lang="en-US" sz="2400" dirty="0" err="1">
                <a:solidFill>
                  <a:prstClr val="black"/>
                </a:solidFill>
              </a:rPr>
              <a:t>Y|a,</a:t>
            </a:r>
            <a:r>
              <a:rPr lang="en-US" sz="2400" b="1" dirty="0" err="1">
                <a:solidFill>
                  <a:prstClr val="black"/>
                </a:solidFill>
              </a:rPr>
              <a:t>m</a:t>
            </a:r>
            <a:r>
              <a:rPr lang="en-US" sz="2400" dirty="0" err="1">
                <a:solidFill>
                  <a:prstClr val="black"/>
                </a:solidFill>
              </a:rPr>
              <a:t>,c</a:t>
            </a:r>
            <a:r>
              <a:rPr lang="en-US" sz="2400" dirty="0">
                <a:solidFill>
                  <a:prstClr val="black"/>
                </a:solidFill>
              </a:rPr>
              <a:t>], then add </a:t>
            </a:r>
            <a:r>
              <a:rPr lang="el-GR" sz="2400" dirty="0">
                <a:solidFill>
                  <a:prstClr val="black"/>
                </a:solidFill>
              </a:rPr>
              <a:t>θ</a:t>
            </a:r>
            <a:r>
              <a:rPr lang="en-US" sz="2400" baseline="-25000" dirty="0">
                <a:solidFill>
                  <a:prstClr val="black"/>
                </a:solidFill>
              </a:rPr>
              <a:t>3</a:t>
            </a:r>
            <a:r>
              <a:rPr lang="en-US" sz="2400" baseline="30000" dirty="0">
                <a:solidFill>
                  <a:prstClr val="black"/>
                </a:solidFill>
              </a:rPr>
              <a:t>(</a:t>
            </a:r>
            <a:r>
              <a:rPr lang="en-US" sz="2400" baseline="30000" dirty="0" err="1">
                <a:solidFill>
                  <a:prstClr val="black"/>
                </a:solidFill>
              </a:rPr>
              <a:t>i</a:t>
            </a:r>
            <a:r>
              <a:rPr lang="en-US" sz="2400" baseline="30000" dirty="0">
                <a:solidFill>
                  <a:prstClr val="black"/>
                </a:solidFill>
              </a:rPr>
              <a:t>)</a:t>
            </a:r>
            <a:r>
              <a:rPr lang="en-US" sz="2400" dirty="0">
                <a:solidFill>
                  <a:prstClr val="black"/>
                </a:solidFill>
              </a:rPr>
              <a:t>m</a:t>
            </a:r>
            <a:r>
              <a:rPr lang="en-US" sz="2400" baseline="30000" dirty="0">
                <a:solidFill>
                  <a:prstClr val="black"/>
                </a:solidFill>
              </a:rPr>
              <a:t>(</a:t>
            </a:r>
            <a:r>
              <a:rPr lang="en-US" sz="2400" baseline="30000" dirty="0" err="1">
                <a:solidFill>
                  <a:prstClr val="black"/>
                </a:solidFill>
              </a:rPr>
              <a:t>i</a:t>
            </a:r>
            <a:r>
              <a:rPr lang="en-US" sz="2400" baseline="30000" dirty="0">
                <a:solidFill>
                  <a:prstClr val="black"/>
                </a:solidFill>
              </a:rPr>
              <a:t>) </a:t>
            </a:r>
            <a:r>
              <a:rPr lang="en-US" sz="2400" dirty="0">
                <a:solidFill>
                  <a:prstClr val="black"/>
                </a:solidFill>
              </a:rPr>
              <a:t>(a – a*) to the CDE, </a:t>
            </a:r>
            <a:r>
              <a:rPr lang="el-GR" sz="2400" dirty="0">
                <a:solidFill>
                  <a:prstClr val="black"/>
                </a:solidFill>
              </a:rPr>
              <a:t>θ</a:t>
            </a:r>
            <a:r>
              <a:rPr lang="en-US" sz="2400" baseline="-25000" dirty="0">
                <a:solidFill>
                  <a:prstClr val="black"/>
                </a:solidFill>
              </a:rPr>
              <a:t>3</a:t>
            </a:r>
            <a:r>
              <a:rPr lang="en-US" sz="2400" baseline="30000" dirty="0">
                <a:solidFill>
                  <a:prstClr val="black"/>
                </a:solidFill>
              </a:rPr>
              <a:t>(</a:t>
            </a:r>
            <a:r>
              <a:rPr lang="en-US" sz="2400" baseline="30000" dirty="0" err="1">
                <a:solidFill>
                  <a:prstClr val="black"/>
                </a:solidFill>
              </a:rPr>
              <a:t>i</a:t>
            </a:r>
            <a:r>
              <a:rPr lang="en-US" sz="2400" baseline="30000" dirty="0">
                <a:solidFill>
                  <a:prstClr val="black"/>
                </a:solidFill>
              </a:rPr>
              <a:t>)</a:t>
            </a:r>
            <a:r>
              <a:rPr lang="en-US" sz="2400" dirty="0">
                <a:solidFill>
                  <a:prstClr val="black"/>
                </a:solidFill>
              </a:rPr>
              <a:t>[</a:t>
            </a:r>
            <a:r>
              <a:rPr lang="el-GR" sz="2400" dirty="0">
                <a:solidFill>
                  <a:prstClr val="black"/>
                </a:solidFill>
              </a:rPr>
              <a:t>β</a:t>
            </a:r>
            <a:r>
              <a:rPr lang="en-US" sz="2400" baseline="-25000" dirty="0">
                <a:solidFill>
                  <a:prstClr val="black"/>
                </a:solidFill>
              </a:rPr>
              <a:t>0</a:t>
            </a:r>
            <a:r>
              <a:rPr lang="en-US" sz="2400" baseline="30000" dirty="0">
                <a:solidFill>
                  <a:prstClr val="black"/>
                </a:solidFill>
              </a:rPr>
              <a:t>(</a:t>
            </a:r>
            <a:r>
              <a:rPr lang="en-US" sz="2400" baseline="30000" dirty="0" err="1">
                <a:solidFill>
                  <a:prstClr val="black"/>
                </a:solidFill>
              </a:rPr>
              <a:t>i</a:t>
            </a:r>
            <a:r>
              <a:rPr lang="en-US" sz="2400" baseline="30000" dirty="0">
                <a:solidFill>
                  <a:prstClr val="black"/>
                </a:solidFill>
              </a:rPr>
              <a:t>) </a:t>
            </a:r>
            <a:r>
              <a:rPr lang="en-US" sz="2400" dirty="0">
                <a:solidFill>
                  <a:prstClr val="black"/>
                </a:solidFill>
              </a:rPr>
              <a:t> + </a:t>
            </a:r>
            <a:r>
              <a:rPr lang="el-GR" sz="2400" dirty="0">
                <a:solidFill>
                  <a:prstClr val="black"/>
                </a:solidFill>
              </a:rPr>
              <a:t>β</a:t>
            </a:r>
            <a:r>
              <a:rPr lang="en-US" sz="2400" baseline="-25000" dirty="0">
                <a:solidFill>
                  <a:prstClr val="black"/>
                </a:solidFill>
              </a:rPr>
              <a:t>1</a:t>
            </a:r>
            <a:r>
              <a:rPr lang="en-US" sz="2400" baseline="30000" dirty="0">
                <a:solidFill>
                  <a:prstClr val="black"/>
                </a:solidFill>
              </a:rPr>
              <a:t>(</a:t>
            </a:r>
            <a:r>
              <a:rPr lang="en-US" sz="2400" baseline="30000" dirty="0" err="1">
                <a:solidFill>
                  <a:prstClr val="black"/>
                </a:solidFill>
              </a:rPr>
              <a:t>i</a:t>
            </a:r>
            <a:r>
              <a:rPr lang="en-US" sz="2400" baseline="30000" dirty="0">
                <a:solidFill>
                  <a:prstClr val="black"/>
                </a:solidFill>
              </a:rPr>
              <a:t>) </a:t>
            </a:r>
            <a:r>
              <a:rPr lang="en-US" sz="2400" dirty="0">
                <a:solidFill>
                  <a:prstClr val="black"/>
                </a:solidFill>
              </a:rPr>
              <a:t>a* + </a:t>
            </a:r>
            <a:r>
              <a:rPr lang="el-GR" sz="2400" dirty="0">
                <a:solidFill>
                  <a:prstClr val="black"/>
                </a:solidFill>
              </a:rPr>
              <a:t>β</a:t>
            </a:r>
            <a:r>
              <a:rPr lang="en-US" sz="2400" baseline="-25000" dirty="0">
                <a:solidFill>
                  <a:prstClr val="black"/>
                </a:solidFill>
              </a:rPr>
              <a:t>2</a:t>
            </a:r>
            <a:r>
              <a:rPr lang="en-US" sz="2400" baseline="30000" dirty="0">
                <a:solidFill>
                  <a:prstClr val="black"/>
                </a:solidFill>
              </a:rPr>
              <a:t>(</a:t>
            </a:r>
            <a:r>
              <a:rPr lang="en-US" sz="2400" baseline="30000" dirty="0" err="1">
                <a:solidFill>
                  <a:prstClr val="black"/>
                </a:solidFill>
              </a:rPr>
              <a:t>i</a:t>
            </a:r>
            <a:r>
              <a:rPr lang="en-US" sz="2400" baseline="30000" dirty="0">
                <a:solidFill>
                  <a:prstClr val="black"/>
                </a:solidFill>
              </a:rPr>
              <a:t>) </a:t>
            </a:r>
            <a:r>
              <a:rPr lang="en-US" sz="2400" dirty="0">
                <a:solidFill>
                  <a:prstClr val="black"/>
                </a:solidFill>
              </a:rPr>
              <a:t>c] (a – a*) to the NDE, and </a:t>
            </a:r>
            <a:r>
              <a:rPr lang="el-GR" sz="2400" dirty="0">
                <a:solidFill>
                  <a:prstClr val="black"/>
                </a:solidFill>
              </a:rPr>
              <a:t>θ</a:t>
            </a:r>
            <a:r>
              <a:rPr lang="en-US" sz="2400" baseline="-25000" dirty="0">
                <a:solidFill>
                  <a:prstClr val="black"/>
                </a:solidFill>
              </a:rPr>
              <a:t>3</a:t>
            </a:r>
            <a:r>
              <a:rPr lang="en-US" sz="2400" baseline="30000" dirty="0">
                <a:solidFill>
                  <a:prstClr val="black"/>
                </a:solidFill>
              </a:rPr>
              <a:t>(</a:t>
            </a:r>
            <a:r>
              <a:rPr lang="en-US" sz="2400" baseline="30000" dirty="0" err="1">
                <a:solidFill>
                  <a:prstClr val="black"/>
                </a:solidFill>
              </a:rPr>
              <a:t>i</a:t>
            </a:r>
            <a:r>
              <a:rPr lang="en-US" sz="2400" baseline="30000" dirty="0">
                <a:solidFill>
                  <a:prstClr val="black"/>
                </a:solidFill>
              </a:rPr>
              <a:t>) </a:t>
            </a:r>
            <a:r>
              <a:rPr lang="el-GR" sz="2400" dirty="0">
                <a:solidFill>
                  <a:prstClr val="black"/>
                </a:solidFill>
              </a:rPr>
              <a:t>β</a:t>
            </a:r>
            <a:r>
              <a:rPr lang="en-US" sz="2400" baseline="-25000" dirty="0">
                <a:solidFill>
                  <a:prstClr val="black"/>
                </a:solidFill>
              </a:rPr>
              <a:t>1</a:t>
            </a:r>
            <a:r>
              <a:rPr lang="en-US" sz="2400" baseline="30000" dirty="0">
                <a:solidFill>
                  <a:prstClr val="black"/>
                </a:solidFill>
              </a:rPr>
              <a:t>(</a:t>
            </a:r>
            <a:r>
              <a:rPr lang="en-US" sz="2400" baseline="30000" dirty="0" err="1">
                <a:solidFill>
                  <a:prstClr val="black"/>
                </a:solidFill>
              </a:rPr>
              <a:t>i</a:t>
            </a:r>
            <a:r>
              <a:rPr lang="en-US" sz="2400" baseline="30000" dirty="0">
                <a:solidFill>
                  <a:prstClr val="black"/>
                </a:solidFill>
              </a:rPr>
              <a:t>) </a:t>
            </a:r>
            <a:r>
              <a:rPr lang="en-US" sz="2400" dirty="0">
                <a:solidFill>
                  <a:prstClr val="black"/>
                </a:solidFill>
              </a:rPr>
              <a:t>a(a-a*) to the NIE. </a:t>
            </a:r>
            <a:endParaRPr lang="en-US" sz="2400" dirty="0"/>
          </a:p>
          <a:p>
            <a:pPr marL="280036" indent="-280036">
              <a:buNone/>
              <a:tabLst>
                <a:tab pos="1238250" algn="l"/>
                <a:tab pos="1645920" algn="l"/>
              </a:tabLst>
            </a:pPr>
            <a:endParaRPr lang="en-US" sz="2880" dirty="0">
              <a:solidFill>
                <a:prstClr val="black"/>
              </a:solidFill>
            </a:endParaRPr>
          </a:p>
          <a:p>
            <a:pPr>
              <a:tabLst>
                <a:tab pos="1238250" algn="l"/>
                <a:tab pos="1645920" algn="l"/>
              </a:tabLst>
            </a:pPr>
            <a:endParaRPr lang="en-US" sz="2880" dirty="0"/>
          </a:p>
        </p:txBody>
      </p:sp>
      <p:sp>
        <p:nvSpPr>
          <p:cNvPr id="4" name="Slide Number Placeholder 3"/>
          <p:cNvSpPr>
            <a:spLocks noGrp="1"/>
          </p:cNvSpPr>
          <p:nvPr>
            <p:ph type="sldNum" sz="quarter" idx="4294967295"/>
          </p:nvPr>
        </p:nvSpPr>
        <p:spPr/>
        <p:txBody>
          <a:bodyPr/>
          <a:lstStyle/>
          <a:p>
            <a:fld id="{B0B4604E-0E6D-4AA5-8EA5-8492ADF17EE1}" type="slidenum">
              <a:rPr lang="en-US" smtClean="0"/>
              <a:t>30</a:t>
            </a:fld>
            <a:endParaRPr lang="en-US"/>
          </a:p>
        </p:txBody>
      </p:sp>
    </p:spTree>
    <p:extLst>
      <p:ext uri="{BB962C8B-B14F-4D97-AF65-F5344CB8AC3E}">
        <p14:creationId xmlns:p14="http://schemas.microsoft.com/office/powerpoint/2010/main" val="13339376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29566"/>
            <a:ext cx="9875520" cy="950594"/>
          </a:xfrm>
        </p:spPr>
        <p:txBody>
          <a:bodyPr/>
          <a:lstStyle/>
          <a:p>
            <a:r>
              <a:rPr lang="en-US" b="1" dirty="0"/>
              <a:t>Multiple Mediators</a:t>
            </a:r>
          </a:p>
        </p:txBody>
      </p:sp>
      <p:sp>
        <p:nvSpPr>
          <p:cNvPr id="3" name="Content Placeholder 2"/>
          <p:cNvSpPr>
            <a:spLocks noGrp="1"/>
          </p:cNvSpPr>
          <p:nvPr>
            <p:ph idx="4294967295"/>
          </p:nvPr>
        </p:nvSpPr>
        <p:spPr>
          <a:xfrm>
            <a:off x="182880" y="1188720"/>
            <a:ext cx="10607040" cy="2103120"/>
          </a:xfrm>
        </p:spPr>
        <p:txBody>
          <a:bodyPr>
            <a:normAutofit/>
          </a:bodyPr>
          <a:lstStyle/>
          <a:p>
            <a:r>
              <a:rPr lang="en-US" sz="2400" dirty="0"/>
              <a:t>This approach to mediation analysis does not attempt to estimate indirect effects which are specific to each mediator.</a:t>
            </a:r>
          </a:p>
          <a:p>
            <a:r>
              <a:rPr lang="en-US" sz="2400" dirty="0"/>
              <a:t>This avoids the need to make difficult (usually untenable) assumptions about the causal effects of each mediator on the other.  </a:t>
            </a:r>
          </a:p>
        </p:txBody>
      </p:sp>
      <p:sp>
        <p:nvSpPr>
          <p:cNvPr id="4" name="Rectangle 3"/>
          <p:cNvSpPr/>
          <p:nvPr/>
        </p:nvSpPr>
        <p:spPr>
          <a:xfrm>
            <a:off x="1570429" y="4754880"/>
            <a:ext cx="822960"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80" b="1" dirty="0"/>
              <a:t>A</a:t>
            </a:r>
          </a:p>
        </p:txBody>
      </p:sp>
      <p:sp>
        <p:nvSpPr>
          <p:cNvPr id="5" name="Rectangle 4"/>
          <p:cNvSpPr/>
          <p:nvPr/>
        </p:nvSpPr>
        <p:spPr>
          <a:xfrm>
            <a:off x="3507680" y="3108960"/>
            <a:ext cx="822960"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80" b="1" dirty="0"/>
              <a:t>M1</a:t>
            </a:r>
          </a:p>
        </p:txBody>
      </p:sp>
      <p:sp>
        <p:nvSpPr>
          <p:cNvPr id="8" name="Rectangle 7"/>
          <p:cNvSpPr/>
          <p:nvPr/>
        </p:nvSpPr>
        <p:spPr>
          <a:xfrm>
            <a:off x="3794760" y="5793680"/>
            <a:ext cx="822960"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80" b="1" dirty="0"/>
              <a:t>M3</a:t>
            </a:r>
          </a:p>
        </p:txBody>
      </p:sp>
      <p:sp>
        <p:nvSpPr>
          <p:cNvPr id="9" name="Rectangle 8"/>
          <p:cNvSpPr/>
          <p:nvPr/>
        </p:nvSpPr>
        <p:spPr>
          <a:xfrm>
            <a:off x="3383280" y="6949440"/>
            <a:ext cx="822960"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80" b="1" dirty="0"/>
              <a:t>M4</a:t>
            </a:r>
          </a:p>
        </p:txBody>
      </p:sp>
      <p:sp>
        <p:nvSpPr>
          <p:cNvPr id="10" name="Rectangle 9"/>
          <p:cNvSpPr/>
          <p:nvPr/>
        </p:nvSpPr>
        <p:spPr>
          <a:xfrm>
            <a:off x="3383280" y="3897896"/>
            <a:ext cx="822960"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80" b="1" dirty="0"/>
              <a:t>M2</a:t>
            </a:r>
          </a:p>
        </p:txBody>
      </p:sp>
      <p:sp>
        <p:nvSpPr>
          <p:cNvPr id="11" name="Rectangle 10"/>
          <p:cNvSpPr/>
          <p:nvPr/>
        </p:nvSpPr>
        <p:spPr>
          <a:xfrm>
            <a:off x="6675120" y="4520964"/>
            <a:ext cx="822960"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80" b="1" dirty="0"/>
              <a:t>Y</a:t>
            </a:r>
          </a:p>
        </p:txBody>
      </p:sp>
      <p:cxnSp>
        <p:nvCxnSpPr>
          <p:cNvPr id="13" name="Straight Arrow Connector 12"/>
          <p:cNvCxnSpPr>
            <a:stCxn id="4" idx="3"/>
          </p:cNvCxnSpPr>
          <p:nvPr/>
        </p:nvCxnSpPr>
        <p:spPr>
          <a:xfrm flipV="1">
            <a:off x="2393389" y="3291840"/>
            <a:ext cx="1114291" cy="1783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4" idx="3"/>
            <a:endCxn id="10" idx="1"/>
          </p:cNvCxnSpPr>
          <p:nvPr/>
        </p:nvCxnSpPr>
        <p:spPr>
          <a:xfrm flipV="1">
            <a:off x="2393390" y="4217937"/>
            <a:ext cx="989891" cy="8569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4" idx="3"/>
            <a:endCxn id="8" idx="1"/>
          </p:cNvCxnSpPr>
          <p:nvPr/>
        </p:nvCxnSpPr>
        <p:spPr>
          <a:xfrm>
            <a:off x="2393390" y="5074921"/>
            <a:ext cx="1401371" cy="1038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 idx="3"/>
            <a:endCxn id="9" idx="1"/>
          </p:cNvCxnSpPr>
          <p:nvPr/>
        </p:nvCxnSpPr>
        <p:spPr>
          <a:xfrm>
            <a:off x="2393390" y="5074920"/>
            <a:ext cx="989891" cy="2194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 idx="3"/>
            <a:endCxn id="11" idx="1"/>
          </p:cNvCxnSpPr>
          <p:nvPr/>
        </p:nvCxnSpPr>
        <p:spPr>
          <a:xfrm>
            <a:off x="4330641" y="3429000"/>
            <a:ext cx="2344480" cy="14120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3"/>
            <a:endCxn id="11" idx="1"/>
          </p:cNvCxnSpPr>
          <p:nvPr/>
        </p:nvCxnSpPr>
        <p:spPr>
          <a:xfrm>
            <a:off x="4206240" y="4217937"/>
            <a:ext cx="2468880" cy="6230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8" idx="3"/>
            <a:endCxn id="11" idx="1"/>
          </p:cNvCxnSpPr>
          <p:nvPr/>
        </p:nvCxnSpPr>
        <p:spPr>
          <a:xfrm flipV="1">
            <a:off x="4617720" y="4841005"/>
            <a:ext cx="2057400" cy="12727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3"/>
          </p:cNvCxnSpPr>
          <p:nvPr/>
        </p:nvCxnSpPr>
        <p:spPr>
          <a:xfrm flipV="1">
            <a:off x="4206240" y="4841004"/>
            <a:ext cx="2377440" cy="24284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4" idx="3"/>
          </p:cNvCxnSpPr>
          <p:nvPr/>
        </p:nvCxnSpPr>
        <p:spPr>
          <a:xfrm flipV="1">
            <a:off x="2393390" y="4841004"/>
            <a:ext cx="4190291" cy="2339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371569" y="6277463"/>
            <a:ext cx="6205801" cy="1754326"/>
          </a:xfrm>
          <a:prstGeom prst="rect">
            <a:avLst/>
          </a:prstGeom>
          <a:noFill/>
        </p:spPr>
        <p:txBody>
          <a:bodyPr wrap="none" rtlCol="0">
            <a:spAutoFit/>
          </a:bodyPr>
          <a:lstStyle/>
          <a:p>
            <a:r>
              <a:rPr lang="en-US" sz="2160" b="1" dirty="0">
                <a:solidFill>
                  <a:schemeClr val="tx2"/>
                </a:solidFill>
              </a:rPr>
              <a:t>By considering the indirect effect of M1, M2,</a:t>
            </a:r>
          </a:p>
          <a:p>
            <a:r>
              <a:rPr lang="en-US" sz="2160" b="1" dirty="0">
                <a:solidFill>
                  <a:schemeClr val="tx2"/>
                </a:solidFill>
              </a:rPr>
              <a:t>M3, and M4 together,  rather than </a:t>
            </a:r>
          </a:p>
          <a:p>
            <a:r>
              <a:rPr lang="en-US" sz="2160" b="1" dirty="0">
                <a:solidFill>
                  <a:schemeClr val="tx2"/>
                </a:solidFill>
              </a:rPr>
              <a:t>trying to estimate indirect effects through </a:t>
            </a:r>
          </a:p>
          <a:p>
            <a:r>
              <a:rPr lang="en-US" sz="2160" b="1" dirty="0">
                <a:solidFill>
                  <a:schemeClr val="tx2"/>
                </a:solidFill>
              </a:rPr>
              <a:t>each individually, we do not have to articulate</a:t>
            </a:r>
          </a:p>
          <a:p>
            <a:r>
              <a:rPr lang="en-US" sz="2160" b="1" dirty="0">
                <a:solidFill>
                  <a:schemeClr val="tx2"/>
                </a:solidFill>
              </a:rPr>
              <a:t>directions of  causal effects among the Ms. </a:t>
            </a:r>
          </a:p>
        </p:txBody>
      </p:sp>
      <p:sp>
        <p:nvSpPr>
          <p:cNvPr id="6" name="Slide Number Placeholder 5"/>
          <p:cNvSpPr>
            <a:spLocks noGrp="1"/>
          </p:cNvSpPr>
          <p:nvPr>
            <p:ph type="sldNum" sz="quarter" idx="4294967295"/>
          </p:nvPr>
        </p:nvSpPr>
        <p:spPr/>
        <p:txBody>
          <a:bodyPr/>
          <a:lstStyle/>
          <a:p>
            <a:fld id="{B0B4604E-0E6D-4AA5-8EA5-8492ADF17EE1}" type="slidenum">
              <a:rPr lang="en-US" smtClean="0"/>
              <a:t>31</a:t>
            </a:fld>
            <a:endParaRPr lang="en-US"/>
          </a:p>
        </p:txBody>
      </p:sp>
    </p:spTree>
    <p:extLst>
      <p:ext uri="{BB962C8B-B14F-4D97-AF65-F5344CB8AC3E}">
        <p14:creationId xmlns:p14="http://schemas.microsoft.com/office/powerpoint/2010/main" val="39869933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29566"/>
            <a:ext cx="9875520" cy="950594"/>
          </a:xfrm>
        </p:spPr>
        <p:txBody>
          <a:bodyPr/>
          <a:lstStyle/>
          <a:p>
            <a:r>
              <a:rPr lang="en-US" b="1" dirty="0"/>
              <a:t>Multiple Mediators</a:t>
            </a:r>
          </a:p>
        </p:txBody>
      </p:sp>
      <p:sp>
        <p:nvSpPr>
          <p:cNvPr id="4" name="Rectangle 3"/>
          <p:cNvSpPr/>
          <p:nvPr/>
        </p:nvSpPr>
        <p:spPr>
          <a:xfrm>
            <a:off x="1188720" y="3113213"/>
            <a:ext cx="822960"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80" b="1" dirty="0"/>
              <a:t>A</a:t>
            </a:r>
          </a:p>
        </p:txBody>
      </p:sp>
      <p:sp>
        <p:nvSpPr>
          <p:cNvPr id="5" name="Rectangle 4"/>
          <p:cNvSpPr/>
          <p:nvPr/>
        </p:nvSpPr>
        <p:spPr>
          <a:xfrm>
            <a:off x="2011680" y="1508894"/>
            <a:ext cx="822960"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80" b="1" dirty="0"/>
              <a:t>M1</a:t>
            </a:r>
          </a:p>
        </p:txBody>
      </p:sp>
      <p:sp>
        <p:nvSpPr>
          <p:cNvPr id="8" name="Rectangle 7"/>
          <p:cNvSpPr/>
          <p:nvPr/>
        </p:nvSpPr>
        <p:spPr>
          <a:xfrm>
            <a:off x="4843661" y="3635444"/>
            <a:ext cx="822960" cy="680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80" b="1" dirty="0"/>
              <a:t>M3</a:t>
            </a:r>
          </a:p>
        </p:txBody>
      </p:sp>
      <p:sp>
        <p:nvSpPr>
          <p:cNvPr id="9" name="Rectangle 8"/>
          <p:cNvSpPr/>
          <p:nvPr/>
        </p:nvSpPr>
        <p:spPr>
          <a:xfrm>
            <a:off x="5255141" y="5220279"/>
            <a:ext cx="822960" cy="630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80" b="1" dirty="0"/>
              <a:t>M4</a:t>
            </a:r>
          </a:p>
        </p:txBody>
      </p:sp>
      <p:sp>
        <p:nvSpPr>
          <p:cNvPr id="10" name="Rectangle 9"/>
          <p:cNvSpPr/>
          <p:nvPr/>
        </p:nvSpPr>
        <p:spPr>
          <a:xfrm>
            <a:off x="3845814" y="2473133"/>
            <a:ext cx="822960"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80" b="1" dirty="0"/>
              <a:t>M2</a:t>
            </a:r>
          </a:p>
        </p:txBody>
      </p:sp>
      <p:sp>
        <p:nvSpPr>
          <p:cNvPr id="11" name="Rectangle 10"/>
          <p:cNvSpPr/>
          <p:nvPr/>
        </p:nvSpPr>
        <p:spPr>
          <a:xfrm>
            <a:off x="8670851" y="2835703"/>
            <a:ext cx="822960"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80" b="1" dirty="0"/>
              <a:t>Y</a:t>
            </a:r>
          </a:p>
        </p:txBody>
      </p:sp>
      <p:cxnSp>
        <p:nvCxnSpPr>
          <p:cNvPr id="13" name="Straight Arrow Connector 12"/>
          <p:cNvCxnSpPr>
            <a:stCxn id="4" idx="3"/>
            <a:endCxn id="5" idx="2"/>
          </p:cNvCxnSpPr>
          <p:nvPr/>
        </p:nvCxnSpPr>
        <p:spPr>
          <a:xfrm flipV="1">
            <a:off x="2011680" y="2148974"/>
            <a:ext cx="411480" cy="12842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4" idx="3"/>
            <a:endCxn id="10" idx="1"/>
          </p:cNvCxnSpPr>
          <p:nvPr/>
        </p:nvCxnSpPr>
        <p:spPr>
          <a:xfrm flipV="1">
            <a:off x="2011680" y="2793173"/>
            <a:ext cx="1834134" cy="64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4" idx="3"/>
            <a:endCxn id="8" idx="1"/>
          </p:cNvCxnSpPr>
          <p:nvPr/>
        </p:nvCxnSpPr>
        <p:spPr>
          <a:xfrm>
            <a:off x="2011680" y="3433253"/>
            <a:ext cx="2831981" cy="5423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 idx="3"/>
            <a:endCxn id="9" idx="1"/>
          </p:cNvCxnSpPr>
          <p:nvPr/>
        </p:nvCxnSpPr>
        <p:spPr>
          <a:xfrm>
            <a:off x="2011680" y="3433253"/>
            <a:ext cx="3243461" cy="21024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 idx="3"/>
            <a:endCxn id="11" idx="1"/>
          </p:cNvCxnSpPr>
          <p:nvPr/>
        </p:nvCxnSpPr>
        <p:spPr>
          <a:xfrm>
            <a:off x="2834640" y="1828934"/>
            <a:ext cx="5836211" cy="13268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3"/>
            <a:endCxn id="11" idx="1"/>
          </p:cNvCxnSpPr>
          <p:nvPr/>
        </p:nvCxnSpPr>
        <p:spPr>
          <a:xfrm>
            <a:off x="4668774" y="2793173"/>
            <a:ext cx="4002077" cy="362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8" idx="3"/>
            <a:endCxn id="11" idx="1"/>
          </p:cNvCxnSpPr>
          <p:nvPr/>
        </p:nvCxnSpPr>
        <p:spPr>
          <a:xfrm flipV="1">
            <a:off x="5666621" y="3155743"/>
            <a:ext cx="3004230" cy="8198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3"/>
            <a:endCxn id="11" idx="1"/>
          </p:cNvCxnSpPr>
          <p:nvPr/>
        </p:nvCxnSpPr>
        <p:spPr>
          <a:xfrm flipV="1">
            <a:off x="6078101" y="3155743"/>
            <a:ext cx="2592750" cy="23799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 idx="2"/>
            <a:endCxn id="10" idx="1"/>
          </p:cNvCxnSpPr>
          <p:nvPr/>
        </p:nvCxnSpPr>
        <p:spPr>
          <a:xfrm>
            <a:off x="2423160" y="2148974"/>
            <a:ext cx="1422654" cy="6441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 idx="2"/>
            <a:endCxn id="8" idx="1"/>
          </p:cNvCxnSpPr>
          <p:nvPr/>
        </p:nvCxnSpPr>
        <p:spPr>
          <a:xfrm>
            <a:off x="2423160" y="2148974"/>
            <a:ext cx="2420501" cy="18266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 idx="2"/>
            <a:endCxn id="9" idx="1"/>
          </p:cNvCxnSpPr>
          <p:nvPr/>
        </p:nvCxnSpPr>
        <p:spPr>
          <a:xfrm>
            <a:off x="2423160" y="2148974"/>
            <a:ext cx="2831981" cy="33867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0" idx="2"/>
            <a:endCxn id="8" idx="1"/>
          </p:cNvCxnSpPr>
          <p:nvPr/>
        </p:nvCxnSpPr>
        <p:spPr>
          <a:xfrm>
            <a:off x="4257294" y="3113213"/>
            <a:ext cx="586367" cy="8623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0" idx="2"/>
            <a:endCxn id="9" idx="1"/>
          </p:cNvCxnSpPr>
          <p:nvPr/>
        </p:nvCxnSpPr>
        <p:spPr>
          <a:xfrm>
            <a:off x="4257294" y="3113213"/>
            <a:ext cx="997847" cy="24225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8" idx="2"/>
            <a:endCxn id="9" idx="0"/>
          </p:cNvCxnSpPr>
          <p:nvPr/>
        </p:nvCxnSpPr>
        <p:spPr>
          <a:xfrm>
            <a:off x="5255141" y="4315755"/>
            <a:ext cx="411480" cy="9045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363101" y="6448733"/>
            <a:ext cx="9784080" cy="1421928"/>
          </a:xfrm>
          <a:prstGeom prst="rect">
            <a:avLst/>
          </a:prstGeom>
          <a:noFill/>
        </p:spPr>
        <p:txBody>
          <a:bodyPr wrap="square" rtlCol="0">
            <a:spAutoFit/>
          </a:bodyPr>
          <a:lstStyle/>
          <a:p>
            <a:pPr marL="342900" indent="-342900">
              <a:buFont typeface="Arial" panose="020B0604020202020204" pitchFamily="34" charset="0"/>
              <a:buChar char="•"/>
            </a:pPr>
            <a:r>
              <a:rPr lang="en-US" sz="2160" dirty="0"/>
              <a:t>If causal ordering among M1, M2, …., MK is known,  we can carry out a </a:t>
            </a:r>
            <a:r>
              <a:rPr lang="en-US" sz="2160" dirty="0" smtClean="0"/>
              <a:t>sequence of </a:t>
            </a:r>
            <a:r>
              <a:rPr lang="en-US" sz="2160" dirty="0"/>
              <a:t>separate mediation analyses to first estimate direct and indirect effects mediated  through M1; then to estimate direct and indirect effects mediated through M1 and M2, and so on.  </a:t>
            </a:r>
          </a:p>
        </p:txBody>
      </p:sp>
      <p:sp>
        <p:nvSpPr>
          <p:cNvPr id="3" name="Slide Number Placeholder 2"/>
          <p:cNvSpPr>
            <a:spLocks noGrp="1"/>
          </p:cNvSpPr>
          <p:nvPr>
            <p:ph type="sldNum" sz="quarter" idx="4294967295"/>
          </p:nvPr>
        </p:nvSpPr>
        <p:spPr/>
        <p:txBody>
          <a:bodyPr/>
          <a:lstStyle/>
          <a:p>
            <a:fld id="{B0B4604E-0E6D-4AA5-8EA5-8492ADF17EE1}" type="slidenum">
              <a:rPr lang="en-US" smtClean="0"/>
              <a:t>32</a:t>
            </a:fld>
            <a:endParaRPr lang="en-US"/>
          </a:p>
        </p:txBody>
      </p:sp>
    </p:spTree>
    <p:extLst>
      <p:ext uri="{BB962C8B-B14F-4D97-AF65-F5344CB8AC3E}">
        <p14:creationId xmlns:p14="http://schemas.microsoft.com/office/powerpoint/2010/main" val="3205294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Mediation and Moderation </a:t>
            </a:r>
          </a:p>
        </p:txBody>
      </p:sp>
      <p:sp>
        <p:nvSpPr>
          <p:cNvPr id="3" name="Content Placeholder 2"/>
          <p:cNvSpPr>
            <a:spLocks noGrp="1"/>
          </p:cNvSpPr>
          <p:nvPr>
            <p:ph idx="4294967295"/>
          </p:nvPr>
        </p:nvSpPr>
        <p:spPr>
          <a:xfrm>
            <a:off x="548640" y="1645920"/>
            <a:ext cx="9875520" cy="5705476"/>
          </a:xfrm>
        </p:spPr>
        <p:txBody>
          <a:bodyPr>
            <a:normAutofit/>
          </a:bodyPr>
          <a:lstStyle/>
          <a:p>
            <a:r>
              <a:rPr lang="en-US" i="1" dirty="0"/>
              <a:t>Mediation</a:t>
            </a:r>
            <a:r>
              <a:rPr lang="en-US" dirty="0"/>
              <a:t>: </a:t>
            </a:r>
            <a:r>
              <a:rPr lang="en-US" dirty="0">
                <a:solidFill>
                  <a:srgbClr val="FF0000"/>
                </a:solidFill>
              </a:rPr>
              <a:t>Addresses </a:t>
            </a:r>
            <a:r>
              <a:rPr lang="en-US" i="1" dirty="0">
                <a:solidFill>
                  <a:srgbClr val="FF0000"/>
                </a:solidFill>
              </a:rPr>
              <a:t>how</a:t>
            </a:r>
            <a:r>
              <a:rPr lang="en-US" dirty="0">
                <a:solidFill>
                  <a:srgbClr val="FF0000"/>
                </a:solidFill>
              </a:rPr>
              <a:t> a treatment affects the outcome</a:t>
            </a:r>
          </a:p>
          <a:p>
            <a:pPr lvl="1"/>
            <a:r>
              <a:rPr lang="en-US" dirty="0"/>
              <a:t>Mechanisms or pathways by which a treatment affects outcome</a:t>
            </a:r>
          </a:p>
          <a:p>
            <a:pPr lvl="1"/>
            <a:r>
              <a:rPr lang="en-US" dirty="0"/>
              <a:t>Goals include a) scientific explanation and understanding, b) refining an intervention by discarding ineffective components of the intervention and focusing on effective components, c) evaluating the extent to which a detrimental effect of an exposure on an outcome can be blocked by intervening on the mediator  </a:t>
            </a:r>
          </a:p>
          <a:p>
            <a:pPr lvl="1"/>
            <a:endParaRPr lang="en-US" dirty="0"/>
          </a:p>
          <a:p>
            <a:pPr lvl="1"/>
            <a:endParaRPr lang="en-US" dirty="0"/>
          </a:p>
        </p:txBody>
      </p:sp>
      <p:sp>
        <p:nvSpPr>
          <p:cNvPr id="4" name="Slide Number Placeholder 3"/>
          <p:cNvSpPr>
            <a:spLocks noGrp="1"/>
          </p:cNvSpPr>
          <p:nvPr>
            <p:ph type="sldNum" sz="quarter" idx="4294967295"/>
          </p:nvPr>
        </p:nvSpPr>
        <p:spPr/>
        <p:txBody>
          <a:bodyPr/>
          <a:lstStyle/>
          <a:p>
            <a:fld id="{B0B4604E-0E6D-4AA5-8EA5-8492ADF17EE1}" type="slidenum">
              <a:rPr lang="en-US" smtClean="0"/>
              <a:t>4</a:t>
            </a:fld>
            <a:endParaRPr lang="en-US"/>
          </a:p>
        </p:txBody>
      </p:sp>
    </p:spTree>
    <p:extLst>
      <p:ext uri="{BB962C8B-B14F-4D97-AF65-F5344CB8AC3E}">
        <p14:creationId xmlns:p14="http://schemas.microsoft.com/office/powerpoint/2010/main" val="2123625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Mediation and Moderation </a:t>
            </a:r>
          </a:p>
        </p:txBody>
      </p:sp>
      <p:sp>
        <p:nvSpPr>
          <p:cNvPr id="3" name="Content Placeholder 2"/>
          <p:cNvSpPr>
            <a:spLocks noGrp="1"/>
          </p:cNvSpPr>
          <p:nvPr>
            <p:ph idx="4294967295"/>
          </p:nvPr>
        </p:nvSpPr>
        <p:spPr>
          <a:xfrm>
            <a:off x="548640" y="1645920"/>
            <a:ext cx="9875520" cy="5705476"/>
          </a:xfrm>
        </p:spPr>
        <p:txBody>
          <a:bodyPr>
            <a:normAutofit/>
          </a:bodyPr>
          <a:lstStyle/>
          <a:p>
            <a:r>
              <a:rPr lang="en-US" i="1" dirty="0"/>
              <a:t>Effect Moderation</a:t>
            </a:r>
            <a:r>
              <a:rPr lang="en-US" dirty="0"/>
              <a:t>: </a:t>
            </a:r>
            <a:r>
              <a:rPr lang="en-US" dirty="0">
                <a:solidFill>
                  <a:srgbClr val="FF0000"/>
                </a:solidFill>
              </a:rPr>
              <a:t>In whom does the treatment affect the outcome </a:t>
            </a:r>
          </a:p>
          <a:p>
            <a:pPr lvl="1"/>
            <a:r>
              <a:rPr lang="en-US" dirty="0"/>
              <a:t>Or, more generally, what is the effect of the treatment on the outcome in different subgroups </a:t>
            </a:r>
          </a:p>
          <a:p>
            <a:pPr lvl="1"/>
            <a:r>
              <a:rPr lang="en-US" dirty="0"/>
              <a:t>Key pragmatic goal is to define which patients will benefit the most from a treatment (or be harmed the most by an exposure)</a:t>
            </a:r>
          </a:p>
          <a:p>
            <a:pPr lvl="1"/>
            <a:r>
              <a:rPr lang="en-US" dirty="0"/>
              <a:t>Can also provide insights regarding mechanism </a:t>
            </a:r>
          </a:p>
          <a:p>
            <a:pPr lvl="1"/>
            <a:endParaRPr lang="en-US" dirty="0"/>
          </a:p>
          <a:p>
            <a:pPr lvl="1"/>
            <a:endParaRPr lang="en-US" dirty="0"/>
          </a:p>
        </p:txBody>
      </p:sp>
      <p:sp>
        <p:nvSpPr>
          <p:cNvPr id="4" name="Slide Number Placeholder 3"/>
          <p:cNvSpPr>
            <a:spLocks noGrp="1"/>
          </p:cNvSpPr>
          <p:nvPr>
            <p:ph type="sldNum" sz="quarter" idx="4294967295"/>
          </p:nvPr>
        </p:nvSpPr>
        <p:spPr/>
        <p:txBody>
          <a:bodyPr/>
          <a:lstStyle/>
          <a:p>
            <a:fld id="{B0B4604E-0E6D-4AA5-8EA5-8492ADF17EE1}" type="slidenum">
              <a:rPr lang="en-US" smtClean="0"/>
              <a:t>5</a:t>
            </a:fld>
            <a:endParaRPr lang="en-US"/>
          </a:p>
        </p:txBody>
      </p:sp>
    </p:spTree>
    <p:extLst>
      <p:ext uri="{BB962C8B-B14F-4D97-AF65-F5344CB8AC3E}">
        <p14:creationId xmlns:p14="http://schemas.microsoft.com/office/powerpoint/2010/main" val="3469730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Examples of Questions Addressed by Median Analyses</a:t>
            </a:r>
          </a:p>
        </p:txBody>
      </p:sp>
      <p:sp>
        <p:nvSpPr>
          <p:cNvPr id="3" name="Content Placeholder 2"/>
          <p:cNvSpPr>
            <a:spLocks noGrp="1"/>
          </p:cNvSpPr>
          <p:nvPr>
            <p:ph idx="4294967295"/>
          </p:nvPr>
        </p:nvSpPr>
        <p:spPr>
          <a:xfrm>
            <a:off x="548640" y="1920240"/>
            <a:ext cx="9875520" cy="6035040"/>
          </a:xfrm>
        </p:spPr>
        <p:txBody>
          <a:bodyPr>
            <a:noAutofit/>
          </a:bodyPr>
          <a:lstStyle/>
          <a:p>
            <a:r>
              <a:rPr lang="en-US" sz="2400" dirty="0"/>
              <a:t>A genetic variation has been shown to be associated both with smoking behavior and with lung cancer. </a:t>
            </a:r>
          </a:p>
          <a:p>
            <a:pPr lvl="1"/>
            <a:r>
              <a:rPr lang="en-US" dirty="0"/>
              <a:t>Do the variants affect lung cancer only because they affect smoking behavior, or do the variants affect lung cancer in part by other pathways not related to smoking? </a:t>
            </a:r>
          </a:p>
          <a:p>
            <a:r>
              <a:rPr lang="en-US" sz="2400" dirty="0"/>
              <a:t>Low SES during childhood is associated with both low SES later in life and with adverse health outcomes later in life. </a:t>
            </a:r>
          </a:p>
          <a:p>
            <a:pPr lvl="1"/>
            <a:r>
              <a:rPr lang="en-US" dirty="0"/>
              <a:t>Does low childhood SES affect later health outcomes only because it affects SES later in life which in turn affects later health outcomes, or does childhood SES affect adult health outcomes through other pathways, not related to adult SES, or some combination of both? </a:t>
            </a:r>
          </a:p>
        </p:txBody>
      </p:sp>
      <p:sp>
        <p:nvSpPr>
          <p:cNvPr id="4" name="Slide Number Placeholder 3"/>
          <p:cNvSpPr>
            <a:spLocks noGrp="1"/>
          </p:cNvSpPr>
          <p:nvPr>
            <p:ph type="sldNum" sz="quarter" idx="4294967295"/>
          </p:nvPr>
        </p:nvSpPr>
        <p:spPr/>
        <p:txBody>
          <a:bodyPr/>
          <a:lstStyle/>
          <a:p>
            <a:fld id="{B0B4604E-0E6D-4AA5-8EA5-8492ADF17EE1}" type="slidenum">
              <a:rPr lang="en-US" smtClean="0"/>
              <a:t>6</a:t>
            </a:fld>
            <a:endParaRPr lang="en-US"/>
          </a:p>
        </p:txBody>
      </p:sp>
    </p:spTree>
    <p:extLst>
      <p:ext uri="{BB962C8B-B14F-4D97-AF65-F5344CB8AC3E}">
        <p14:creationId xmlns:p14="http://schemas.microsoft.com/office/powerpoint/2010/main" val="964505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Examples of Questions Addressed by Median Analyses</a:t>
            </a:r>
          </a:p>
        </p:txBody>
      </p:sp>
      <p:sp>
        <p:nvSpPr>
          <p:cNvPr id="3" name="Content Placeholder 2"/>
          <p:cNvSpPr>
            <a:spLocks noGrp="1"/>
          </p:cNvSpPr>
          <p:nvPr>
            <p:ph idx="4294967295"/>
          </p:nvPr>
        </p:nvSpPr>
        <p:spPr>
          <a:xfrm>
            <a:off x="548640" y="1920240"/>
            <a:ext cx="9875520" cy="6035040"/>
          </a:xfrm>
        </p:spPr>
        <p:txBody>
          <a:bodyPr>
            <a:normAutofit/>
          </a:bodyPr>
          <a:lstStyle/>
          <a:p>
            <a:r>
              <a:rPr lang="en-US" sz="2880" dirty="0" err="1"/>
              <a:t>Preeclamspia</a:t>
            </a:r>
            <a:r>
              <a:rPr lang="en-US" sz="2880" dirty="0"/>
              <a:t> during pregnancy has been shown to be associated both with premature birth and with retinopathy of prematurity (ROP). </a:t>
            </a:r>
          </a:p>
          <a:p>
            <a:pPr lvl="1"/>
            <a:r>
              <a:rPr lang="en-US" dirty="0"/>
              <a:t>Does preeclampsia adversely affect ROP only because it leads to premature birth, or does preeclampsia also affect ROP by other pathways, not related specifically to premature birth? </a:t>
            </a:r>
          </a:p>
          <a:p>
            <a:r>
              <a:rPr lang="en-US" sz="2880" dirty="0"/>
              <a:t>A clinical trial is being design to determine if the drug </a:t>
            </a:r>
            <a:r>
              <a:rPr lang="en-US" sz="2880" dirty="0" err="1"/>
              <a:t>topiramate</a:t>
            </a:r>
            <a:r>
              <a:rPr lang="en-US" sz="2880" dirty="0"/>
              <a:t> improves quality of life of patients with peripheral neuropathy.  </a:t>
            </a:r>
          </a:p>
          <a:p>
            <a:pPr lvl="1"/>
            <a:r>
              <a:rPr lang="en-US" dirty="0"/>
              <a:t>A mediation analysis is included in the study protocol to evaluate if the effect of </a:t>
            </a:r>
            <a:r>
              <a:rPr lang="en-US" dirty="0" err="1">
                <a:solidFill>
                  <a:prstClr val="black"/>
                </a:solidFill>
              </a:rPr>
              <a:t>topiramate</a:t>
            </a:r>
            <a:r>
              <a:rPr lang="en-US" dirty="0">
                <a:solidFill>
                  <a:prstClr val="black"/>
                </a:solidFill>
              </a:rPr>
              <a:t> on QOL results solely due to its affect on progression of neuropathy, or whether </a:t>
            </a:r>
            <a:r>
              <a:rPr lang="en-US" dirty="0" err="1">
                <a:solidFill>
                  <a:prstClr val="black"/>
                </a:solidFill>
              </a:rPr>
              <a:t>topiramate</a:t>
            </a:r>
            <a:r>
              <a:rPr lang="en-US" dirty="0">
                <a:solidFill>
                  <a:prstClr val="black"/>
                </a:solidFill>
              </a:rPr>
              <a:t>  also affects QOL by other mechanisms, such as effects of the drug on pain or risk of falls </a:t>
            </a:r>
            <a:endParaRPr lang="en-US" dirty="0"/>
          </a:p>
        </p:txBody>
      </p:sp>
      <p:sp>
        <p:nvSpPr>
          <p:cNvPr id="4" name="Slide Number Placeholder 3"/>
          <p:cNvSpPr>
            <a:spLocks noGrp="1"/>
          </p:cNvSpPr>
          <p:nvPr>
            <p:ph type="sldNum" sz="quarter" idx="4294967295"/>
          </p:nvPr>
        </p:nvSpPr>
        <p:spPr/>
        <p:txBody>
          <a:bodyPr/>
          <a:lstStyle/>
          <a:p>
            <a:fld id="{B0B4604E-0E6D-4AA5-8EA5-8492ADF17EE1}" type="slidenum">
              <a:rPr lang="en-US" smtClean="0"/>
              <a:t>7</a:t>
            </a:fld>
            <a:endParaRPr lang="en-US"/>
          </a:p>
        </p:txBody>
      </p:sp>
    </p:spTree>
    <p:extLst>
      <p:ext uri="{BB962C8B-B14F-4D97-AF65-F5344CB8AC3E}">
        <p14:creationId xmlns:p14="http://schemas.microsoft.com/office/powerpoint/2010/main" val="1136943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DAG for Simple Mediation Analysis </a:t>
            </a:r>
          </a:p>
        </p:txBody>
      </p:sp>
      <p:sp>
        <p:nvSpPr>
          <p:cNvPr id="4" name="TextBox 3"/>
          <p:cNvSpPr txBox="1"/>
          <p:nvPr/>
        </p:nvSpPr>
        <p:spPr>
          <a:xfrm>
            <a:off x="548640" y="4130587"/>
            <a:ext cx="2560320" cy="1643527"/>
          </a:xfrm>
          <a:prstGeom prst="rect">
            <a:avLst/>
          </a:prstGeom>
          <a:solidFill>
            <a:srgbClr val="00B0F0"/>
          </a:solidFill>
        </p:spPr>
        <p:txBody>
          <a:bodyPr wrap="square" rtlCol="0">
            <a:spAutoFit/>
          </a:bodyPr>
          <a:lstStyle/>
          <a:p>
            <a:pPr algn="ctr"/>
            <a:r>
              <a:rPr lang="en-US" sz="3360" b="1" dirty="0">
                <a:solidFill>
                  <a:schemeClr val="bg1"/>
                </a:solidFill>
              </a:rPr>
              <a:t>Treatment or </a:t>
            </a:r>
          </a:p>
          <a:p>
            <a:pPr algn="ctr"/>
            <a:r>
              <a:rPr lang="en-US" sz="3360" b="1" dirty="0">
                <a:solidFill>
                  <a:schemeClr val="bg1"/>
                </a:solidFill>
              </a:rPr>
              <a:t>Exposure </a:t>
            </a:r>
          </a:p>
        </p:txBody>
      </p:sp>
      <p:sp>
        <p:nvSpPr>
          <p:cNvPr id="5" name="TextBox 4"/>
          <p:cNvSpPr txBox="1"/>
          <p:nvPr/>
        </p:nvSpPr>
        <p:spPr>
          <a:xfrm>
            <a:off x="3931920" y="2581585"/>
            <a:ext cx="2560320" cy="1126462"/>
          </a:xfrm>
          <a:prstGeom prst="rect">
            <a:avLst/>
          </a:prstGeom>
          <a:solidFill>
            <a:srgbClr val="00B0F0"/>
          </a:solidFill>
        </p:spPr>
        <p:txBody>
          <a:bodyPr wrap="square" rtlCol="0">
            <a:spAutoFit/>
          </a:bodyPr>
          <a:lstStyle/>
          <a:p>
            <a:pPr algn="ctr"/>
            <a:r>
              <a:rPr lang="en-US" sz="3360" b="1" dirty="0">
                <a:solidFill>
                  <a:schemeClr val="bg1"/>
                </a:solidFill>
              </a:rPr>
              <a:t>Putative </a:t>
            </a:r>
          </a:p>
          <a:p>
            <a:pPr algn="ctr"/>
            <a:r>
              <a:rPr lang="en-US" sz="3360" b="1" dirty="0">
                <a:solidFill>
                  <a:schemeClr val="bg1"/>
                </a:solidFill>
              </a:rPr>
              <a:t>Mediator</a:t>
            </a:r>
          </a:p>
        </p:txBody>
      </p:sp>
      <p:sp>
        <p:nvSpPr>
          <p:cNvPr id="6" name="TextBox 5"/>
          <p:cNvSpPr txBox="1"/>
          <p:nvPr/>
        </p:nvSpPr>
        <p:spPr>
          <a:xfrm>
            <a:off x="7223760" y="5330915"/>
            <a:ext cx="2560320" cy="609398"/>
          </a:xfrm>
          <a:prstGeom prst="rect">
            <a:avLst/>
          </a:prstGeom>
          <a:solidFill>
            <a:srgbClr val="00B0F0"/>
          </a:solidFill>
        </p:spPr>
        <p:txBody>
          <a:bodyPr wrap="square" rtlCol="0">
            <a:spAutoFit/>
          </a:bodyPr>
          <a:lstStyle/>
          <a:p>
            <a:pPr algn="ctr"/>
            <a:r>
              <a:rPr lang="en-US" sz="3360" b="1" dirty="0">
                <a:solidFill>
                  <a:schemeClr val="bg1"/>
                </a:solidFill>
              </a:rPr>
              <a:t>Outcome</a:t>
            </a:r>
          </a:p>
        </p:txBody>
      </p:sp>
      <p:cxnSp>
        <p:nvCxnSpPr>
          <p:cNvPr id="8" name="Straight Arrow Connector 7"/>
          <p:cNvCxnSpPr>
            <a:stCxn id="4" idx="0"/>
            <a:endCxn id="5" idx="1"/>
          </p:cNvCxnSpPr>
          <p:nvPr/>
        </p:nvCxnSpPr>
        <p:spPr>
          <a:xfrm flipV="1">
            <a:off x="1828800" y="3154050"/>
            <a:ext cx="2103120" cy="97653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3"/>
            <a:endCxn id="6" idx="1"/>
          </p:cNvCxnSpPr>
          <p:nvPr/>
        </p:nvCxnSpPr>
        <p:spPr>
          <a:xfrm>
            <a:off x="3108960" y="4703051"/>
            <a:ext cx="4114800" cy="9417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6" idx="0"/>
          </p:cNvCxnSpPr>
          <p:nvPr/>
        </p:nvCxnSpPr>
        <p:spPr>
          <a:xfrm>
            <a:off x="6492240" y="3154049"/>
            <a:ext cx="2011680" cy="217686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912806" y="5644847"/>
            <a:ext cx="1334020" cy="978729"/>
          </a:xfrm>
          <a:prstGeom prst="rect">
            <a:avLst/>
          </a:prstGeom>
          <a:noFill/>
        </p:spPr>
        <p:txBody>
          <a:bodyPr wrap="none" rtlCol="0">
            <a:spAutoFit/>
          </a:bodyPr>
          <a:lstStyle/>
          <a:p>
            <a:pPr algn="ctr"/>
            <a:r>
              <a:rPr lang="en-US" sz="2880" b="1" dirty="0"/>
              <a:t>Direct </a:t>
            </a:r>
          </a:p>
          <a:p>
            <a:pPr algn="ctr"/>
            <a:r>
              <a:rPr lang="en-US" sz="2880" b="1" dirty="0"/>
              <a:t>Effect</a:t>
            </a:r>
          </a:p>
        </p:txBody>
      </p:sp>
      <p:cxnSp>
        <p:nvCxnSpPr>
          <p:cNvPr id="17" name="Straight Arrow Connector 16"/>
          <p:cNvCxnSpPr/>
          <p:nvPr/>
        </p:nvCxnSpPr>
        <p:spPr>
          <a:xfrm flipH="1">
            <a:off x="8138160" y="2743200"/>
            <a:ext cx="548640" cy="274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642463" y="2286001"/>
            <a:ext cx="1295546" cy="830997"/>
          </a:xfrm>
          <a:prstGeom prst="rect">
            <a:avLst/>
          </a:prstGeom>
          <a:noFill/>
        </p:spPr>
        <p:txBody>
          <a:bodyPr wrap="none" rtlCol="0">
            <a:spAutoFit/>
          </a:bodyPr>
          <a:lstStyle/>
          <a:p>
            <a:pPr algn="ctr"/>
            <a:r>
              <a:rPr lang="en-US" sz="2400" b="1" dirty="0"/>
              <a:t>Indirect</a:t>
            </a:r>
          </a:p>
          <a:p>
            <a:pPr algn="ctr"/>
            <a:r>
              <a:rPr lang="en-US" sz="2400" b="1" dirty="0"/>
              <a:t>Effect</a:t>
            </a:r>
          </a:p>
        </p:txBody>
      </p:sp>
      <p:cxnSp>
        <p:nvCxnSpPr>
          <p:cNvPr id="20" name="Straight Arrow Connector 19"/>
          <p:cNvCxnSpPr/>
          <p:nvPr/>
        </p:nvCxnSpPr>
        <p:spPr>
          <a:xfrm flipV="1">
            <a:off x="4579816" y="5275514"/>
            <a:ext cx="175064" cy="3023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14055" y="6918786"/>
            <a:ext cx="5392823" cy="535531"/>
          </a:xfrm>
          <a:prstGeom prst="rect">
            <a:avLst/>
          </a:prstGeom>
          <a:noFill/>
        </p:spPr>
        <p:txBody>
          <a:bodyPr wrap="none" rtlCol="0">
            <a:spAutoFit/>
          </a:bodyPr>
          <a:lstStyle/>
          <a:p>
            <a:r>
              <a:rPr lang="en-US" sz="2880" dirty="0"/>
              <a:t>What is missing from this DAG?</a:t>
            </a:r>
          </a:p>
        </p:txBody>
      </p:sp>
      <p:sp>
        <p:nvSpPr>
          <p:cNvPr id="3" name="Slide Number Placeholder 2"/>
          <p:cNvSpPr>
            <a:spLocks noGrp="1"/>
          </p:cNvSpPr>
          <p:nvPr>
            <p:ph type="sldNum" sz="quarter" idx="4294967295"/>
          </p:nvPr>
        </p:nvSpPr>
        <p:spPr/>
        <p:txBody>
          <a:bodyPr/>
          <a:lstStyle/>
          <a:p>
            <a:fld id="{B0B4604E-0E6D-4AA5-8EA5-8492ADF17EE1}" type="slidenum">
              <a:rPr lang="en-US" smtClean="0"/>
              <a:t>8</a:t>
            </a:fld>
            <a:endParaRPr lang="en-US"/>
          </a:p>
        </p:txBody>
      </p:sp>
    </p:spTree>
    <p:extLst>
      <p:ext uri="{BB962C8B-B14F-4D97-AF65-F5344CB8AC3E}">
        <p14:creationId xmlns:p14="http://schemas.microsoft.com/office/powerpoint/2010/main" val="268665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29566"/>
            <a:ext cx="9875520" cy="859154"/>
          </a:xfrm>
        </p:spPr>
        <p:txBody>
          <a:bodyPr>
            <a:normAutofit/>
          </a:bodyPr>
          <a:lstStyle/>
          <a:p>
            <a:r>
              <a:rPr lang="en-US" b="1" dirty="0"/>
              <a:t>DAG for Simple Mediation Analysis </a:t>
            </a:r>
          </a:p>
        </p:txBody>
      </p:sp>
      <p:grpSp>
        <p:nvGrpSpPr>
          <p:cNvPr id="46" name="Group 45"/>
          <p:cNvGrpSpPr/>
          <p:nvPr/>
        </p:nvGrpSpPr>
        <p:grpSpPr>
          <a:xfrm>
            <a:off x="229132" y="1403353"/>
            <a:ext cx="9554948" cy="5128138"/>
            <a:chOff x="190943" y="1168798"/>
            <a:chExt cx="7962457" cy="4706062"/>
          </a:xfrm>
        </p:grpSpPr>
        <p:sp>
          <p:nvSpPr>
            <p:cNvPr id="5" name="TextBox 4"/>
            <p:cNvSpPr txBox="1"/>
            <p:nvPr/>
          </p:nvSpPr>
          <p:spPr>
            <a:xfrm>
              <a:off x="3276600" y="2151321"/>
              <a:ext cx="2133600" cy="1033748"/>
            </a:xfrm>
            <a:prstGeom prst="rect">
              <a:avLst/>
            </a:prstGeom>
            <a:solidFill>
              <a:srgbClr val="00B0F0"/>
            </a:solidFill>
          </p:spPr>
          <p:txBody>
            <a:bodyPr wrap="square" rtlCol="0">
              <a:spAutoFit/>
            </a:bodyPr>
            <a:lstStyle/>
            <a:p>
              <a:pPr algn="ctr"/>
              <a:r>
                <a:rPr lang="en-US" sz="3360" b="1" dirty="0">
                  <a:solidFill>
                    <a:schemeClr val="bg1"/>
                  </a:solidFill>
                </a:rPr>
                <a:t>Putative </a:t>
              </a:r>
            </a:p>
            <a:p>
              <a:pPr algn="ctr"/>
              <a:r>
                <a:rPr lang="en-US" sz="3360" b="1" dirty="0">
                  <a:solidFill>
                    <a:schemeClr val="bg1"/>
                  </a:solidFill>
                </a:rPr>
                <a:t>Mediator</a:t>
              </a:r>
            </a:p>
          </p:txBody>
        </p:sp>
        <p:sp>
          <p:nvSpPr>
            <p:cNvPr id="4" name="TextBox 3"/>
            <p:cNvSpPr txBox="1"/>
            <p:nvPr/>
          </p:nvSpPr>
          <p:spPr>
            <a:xfrm>
              <a:off x="457200" y="3442155"/>
              <a:ext cx="2133600" cy="1508255"/>
            </a:xfrm>
            <a:prstGeom prst="rect">
              <a:avLst/>
            </a:prstGeom>
            <a:solidFill>
              <a:srgbClr val="00B0F0"/>
            </a:solidFill>
          </p:spPr>
          <p:txBody>
            <a:bodyPr wrap="square" rtlCol="0">
              <a:spAutoFit/>
            </a:bodyPr>
            <a:lstStyle/>
            <a:p>
              <a:pPr algn="ctr"/>
              <a:r>
                <a:rPr lang="en-US" sz="3360" b="1" dirty="0">
                  <a:solidFill>
                    <a:schemeClr val="bg1"/>
                  </a:solidFill>
                </a:rPr>
                <a:t>Treatment or </a:t>
              </a:r>
            </a:p>
            <a:p>
              <a:pPr algn="ctr"/>
              <a:r>
                <a:rPr lang="en-US" sz="3360" b="1" dirty="0">
                  <a:solidFill>
                    <a:schemeClr val="bg1"/>
                  </a:solidFill>
                </a:rPr>
                <a:t>Exposure </a:t>
              </a:r>
            </a:p>
          </p:txBody>
        </p:sp>
        <p:sp>
          <p:nvSpPr>
            <p:cNvPr id="6" name="TextBox 5"/>
            <p:cNvSpPr txBox="1"/>
            <p:nvPr/>
          </p:nvSpPr>
          <p:spPr>
            <a:xfrm>
              <a:off x="6019800" y="4442429"/>
              <a:ext cx="2133600" cy="559241"/>
            </a:xfrm>
            <a:prstGeom prst="rect">
              <a:avLst/>
            </a:prstGeom>
            <a:solidFill>
              <a:srgbClr val="00B0F0"/>
            </a:solidFill>
          </p:spPr>
          <p:txBody>
            <a:bodyPr wrap="square" rtlCol="0">
              <a:spAutoFit/>
            </a:bodyPr>
            <a:lstStyle/>
            <a:p>
              <a:pPr algn="ctr"/>
              <a:r>
                <a:rPr lang="en-US" sz="3360" b="1" dirty="0">
                  <a:solidFill>
                    <a:schemeClr val="bg1"/>
                  </a:solidFill>
                </a:rPr>
                <a:t>Outcome</a:t>
              </a:r>
            </a:p>
          </p:txBody>
        </p:sp>
        <p:cxnSp>
          <p:nvCxnSpPr>
            <p:cNvPr id="8" name="Straight Arrow Connector 7"/>
            <p:cNvCxnSpPr>
              <a:stCxn id="4" idx="0"/>
              <a:endCxn id="5" idx="1"/>
            </p:cNvCxnSpPr>
            <p:nvPr/>
          </p:nvCxnSpPr>
          <p:spPr>
            <a:xfrm flipV="1">
              <a:off x="1524000" y="2628376"/>
              <a:ext cx="1752600" cy="81377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3"/>
              <a:endCxn id="6" idx="1"/>
            </p:cNvCxnSpPr>
            <p:nvPr/>
          </p:nvCxnSpPr>
          <p:spPr>
            <a:xfrm>
              <a:off x="2590800" y="4073098"/>
              <a:ext cx="3429000" cy="63094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6" idx="0"/>
            </p:cNvCxnSpPr>
            <p:nvPr/>
          </p:nvCxnSpPr>
          <p:spPr>
            <a:xfrm>
              <a:off x="5410200" y="2628375"/>
              <a:ext cx="1676400" cy="181405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 y="5315619"/>
              <a:ext cx="990600" cy="559241"/>
            </a:xfrm>
            <a:prstGeom prst="rect">
              <a:avLst/>
            </a:prstGeom>
            <a:solidFill>
              <a:srgbClr val="00B0F0"/>
            </a:solidFill>
          </p:spPr>
          <p:txBody>
            <a:bodyPr wrap="square" rtlCol="0">
              <a:spAutoFit/>
            </a:bodyPr>
            <a:lstStyle/>
            <a:p>
              <a:pPr algn="ctr"/>
              <a:r>
                <a:rPr lang="en-US" sz="3360" b="1" dirty="0">
                  <a:solidFill>
                    <a:schemeClr val="bg1"/>
                  </a:solidFill>
                </a:rPr>
                <a:t>C1</a:t>
              </a:r>
            </a:p>
          </p:txBody>
        </p:sp>
        <p:cxnSp>
          <p:nvCxnSpPr>
            <p:cNvPr id="9" name="Straight Arrow Connector 8"/>
            <p:cNvCxnSpPr>
              <a:stCxn id="16" idx="0"/>
            </p:cNvCxnSpPr>
            <p:nvPr/>
          </p:nvCxnSpPr>
          <p:spPr>
            <a:xfrm flipV="1">
              <a:off x="800100" y="4442431"/>
              <a:ext cx="438150" cy="873186"/>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6" idx="3"/>
              <a:endCxn id="6" idx="1"/>
            </p:cNvCxnSpPr>
            <p:nvPr/>
          </p:nvCxnSpPr>
          <p:spPr>
            <a:xfrm flipV="1">
              <a:off x="1295400" y="4704039"/>
              <a:ext cx="4724400" cy="957104"/>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248400" y="1274794"/>
              <a:ext cx="990600" cy="559241"/>
            </a:xfrm>
            <a:prstGeom prst="rect">
              <a:avLst/>
            </a:prstGeom>
            <a:solidFill>
              <a:srgbClr val="00B0F0"/>
            </a:solidFill>
          </p:spPr>
          <p:txBody>
            <a:bodyPr wrap="square" rtlCol="0">
              <a:spAutoFit/>
            </a:bodyPr>
            <a:lstStyle/>
            <a:p>
              <a:pPr algn="ctr"/>
              <a:r>
                <a:rPr lang="en-US" sz="3360" b="1" dirty="0">
                  <a:solidFill>
                    <a:schemeClr val="bg1"/>
                  </a:solidFill>
                </a:rPr>
                <a:t>C3</a:t>
              </a:r>
            </a:p>
          </p:txBody>
        </p:sp>
        <p:sp>
          <p:nvSpPr>
            <p:cNvPr id="24" name="TextBox 23"/>
            <p:cNvSpPr txBox="1"/>
            <p:nvPr/>
          </p:nvSpPr>
          <p:spPr>
            <a:xfrm>
              <a:off x="190943" y="1176010"/>
              <a:ext cx="990600" cy="559241"/>
            </a:xfrm>
            <a:prstGeom prst="rect">
              <a:avLst/>
            </a:prstGeom>
            <a:solidFill>
              <a:srgbClr val="00B0F0"/>
            </a:solidFill>
          </p:spPr>
          <p:txBody>
            <a:bodyPr wrap="square" rtlCol="0">
              <a:spAutoFit/>
            </a:bodyPr>
            <a:lstStyle/>
            <a:p>
              <a:pPr algn="ctr"/>
              <a:r>
                <a:rPr lang="en-US" sz="3360" b="1" dirty="0">
                  <a:solidFill>
                    <a:schemeClr val="bg1"/>
                  </a:solidFill>
                </a:rPr>
                <a:t>C3</a:t>
              </a:r>
            </a:p>
          </p:txBody>
        </p:sp>
        <p:cxnSp>
          <p:nvCxnSpPr>
            <p:cNvPr id="26" name="Straight Arrow Connector 25"/>
            <p:cNvCxnSpPr>
              <a:stCxn id="24" idx="2"/>
              <a:endCxn id="4" idx="0"/>
            </p:cNvCxnSpPr>
            <p:nvPr/>
          </p:nvCxnSpPr>
          <p:spPr>
            <a:xfrm>
              <a:off x="686243" y="1752197"/>
              <a:ext cx="837757" cy="168995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2" idx="2"/>
              <a:endCxn id="5" idx="3"/>
            </p:cNvCxnSpPr>
            <p:nvPr/>
          </p:nvCxnSpPr>
          <p:spPr>
            <a:xfrm flipH="1">
              <a:off x="5410200" y="1798014"/>
              <a:ext cx="1333500" cy="830361"/>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276600" y="2103870"/>
              <a:ext cx="2133600" cy="1033748"/>
            </a:xfrm>
            <a:prstGeom prst="rect">
              <a:avLst/>
            </a:prstGeom>
            <a:solidFill>
              <a:srgbClr val="00B0F0"/>
            </a:solidFill>
          </p:spPr>
          <p:txBody>
            <a:bodyPr wrap="square" rtlCol="0">
              <a:spAutoFit/>
            </a:bodyPr>
            <a:lstStyle/>
            <a:p>
              <a:pPr algn="ctr"/>
              <a:r>
                <a:rPr lang="en-US" sz="3360" b="1" dirty="0">
                  <a:solidFill>
                    <a:schemeClr val="bg1"/>
                  </a:solidFill>
                </a:rPr>
                <a:t>Putative </a:t>
              </a:r>
            </a:p>
            <a:p>
              <a:pPr algn="ctr"/>
              <a:r>
                <a:rPr lang="en-US" sz="3360" b="1" dirty="0">
                  <a:solidFill>
                    <a:schemeClr val="bg1"/>
                  </a:solidFill>
                </a:rPr>
                <a:t>Mediator</a:t>
              </a:r>
            </a:p>
          </p:txBody>
        </p:sp>
        <p:sp>
          <p:nvSpPr>
            <p:cNvPr id="53" name="TextBox 52"/>
            <p:cNvSpPr txBox="1"/>
            <p:nvPr/>
          </p:nvSpPr>
          <p:spPr>
            <a:xfrm>
              <a:off x="3276600" y="2045326"/>
              <a:ext cx="2133600" cy="1033748"/>
            </a:xfrm>
            <a:prstGeom prst="rect">
              <a:avLst/>
            </a:prstGeom>
            <a:solidFill>
              <a:srgbClr val="00B0F0"/>
            </a:solidFill>
          </p:spPr>
          <p:txBody>
            <a:bodyPr wrap="square" rtlCol="0">
              <a:spAutoFit/>
            </a:bodyPr>
            <a:lstStyle/>
            <a:p>
              <a:pPr algn="ctr"/>
              <a:r>
                <a:rPr lang="en-US" sz="3360" b="1" dirty="0">
                  <a:solidFill>
                    <a:schemeClr val="bg1"/>
                  </a:solidFill>
                </a:rPr>
                <a:t>Putative </a:t>
              </a:r>
            </a:p>
            <a:p>
              <a:pPr algn="ctr"/>
              <a:r>
                <a:rPr lang="en-US" sz="3360" b="1" dirty="0">
                  <a:solidFill>
                    <a:schemeClr val="bg1"/>
                  </a:solidFill>
                </a:rPr>
                <a:t>Mediator</a:t>
              </a:r>
            </a:p>
          </p:txBody>
        </p:sp>
        <p:cxnSp>
          <p:nvCxnSpPr>
            <p:cNvPr id="28" name="Straight Arrow Connector 27"/>
            <p:cNvCxnSpPr>
              <a:stCxn id="24" idx="3"/>
            </p:cNvCxnSpPr>
            <p:nvPr/>
          </p:nvCxnSpPr>
          <p:spPr>
            <a:xfrm>
              <a:off x="1181543" y="1464104"/>
              <a:ext cx="3161857" cy="581222"/>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2" idx="2"/>
            </p:cNvCxnSpPr>
            <p:nvPr/>
          </p:nvCxnSpPr>
          <p:spPr>
            <a:xfrm>
              <a:off x="6743700" y="1798014"/>
              <a:ext cx="342900" cy="259824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248400" y="1227343"/>
              <a:ext cx="990600" cy="559241"/>
            </a:xfrm>
            <a:prstGeom prst="rect">
              <a:avLst/>
            </a:prstGeom>
            <a:solidFill>
              <a:srgbClr val="00B0F0"/>
            </a:solidFill>
          </p:spPr>
          <p:txBody>
            <a:bodyPr wrap="square" rtlCol="0">
              <a:spAutoFit/>
            </a:bodyPr>
            <a:lstStyle/>
            <a:p>
              <a:pPr algn="ctr"/>
              <a:r>
                <a:rPr lang="en-US" sz="3360" b="1" dirty="0">
                  <a:solidFill>
                    <a:schemeClr val="bg1"/>
                  </a:solidFill>
                </a:rPr>
                <a:t>C3</a:t>
              </a:r>
            </a:p>
          </p:txBody>
        </p:sp>
        <p:sp>
          <p:nvSpPr>
            <p:cNvPr id="54" name="TextBox 53"/>
            <p:cNvSpPr txBox="1"/>
            <p:nvPr/>
          </p:nvSpPr>
          <p:spPr>
            <a:xfrm>
              <a:off x="6248400" y="1168798"/>
              <a:ext cx="990600" cy="559241"/>
            </a:xfrm>
            <a:prstGeom prst="rect">
              <a:avLst/>
            </a:prstGeom>
            <a:solidFill>
              <a:srgbClr val="00B0F0"/>
            </a:solidFill>
          </p:spPr>
          <p:txBody>
            <a:bodyPr wrap="square" rtlCol="0">
              <a:spAutoFit/>
            </a:bodyPr>
            <a:lstStyle/>
            <a:p>
              <a:pPr algn="ctr"/>
              <a:r>
                <a:rPr lang="en-US" sz="3360" b="1" dirty="0">
                  <a:solidFill>
                    <a:schemeClr val="bg1"/>
                  </a:solidFill>
                </a:rPr>
                <a:t>C2</a:t>
              </a:r>
            </a:p>
          </p:txBody>
        </p:sp>
      </p:grpSp>
      <p:sp>
        <p:nvSpPr>
          <p:cNvPr id="3" name="Slide Number Placeholder 2"/>
          <p:cNvSpPr>
            <a:spLocks noGrp="1"/>
          </p:cNvSpPr>
          <p:nvPr>
            <p:ph type="sldNum" sz="quarter" idx="4294967295"/>
          </p:nvPr>
        </p:nvSpPr>
        <p:spPr/>
        <p:txBody>
          <a:bodyPr/>
          <a:lstStyle/>
          <a:p>
            <a:fld id="{B0B4604E-0E6D-4AA5-8EA5-8492ADF17EE1}" type="slidenum">
              <a:rPr lang="en-US" smtClean="0"/>
              <a:t>9</a:t>
            </a:fld>
            <a:endParaRPr lang="en-US"/>
          </a:p>
        </p:txBody>
      </p:sp>
    </p:spTree>
    <p:extLst>
      <p:ext uri="{BB962C8B-B14F-4D97-AF65-F5344CB8AC3E}">
        <p14:creationId xmlns:p14="http://schemas.microsoft.com/office/powerpoint/2010/main" val="6170924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6669</TotalTime>
  <Words>1765</Words>
  <Application>Microsoft Office PowerPoint</Application>
  <PresentationFormat>Custom</PresentationFormat>
  <Paragraphs>308</Paragraphs>
  <Slides>32</Slides>
  <Notes>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32</vt:i4>
      </vt:variant>
    </vt:vector>
  </HeadingPairs>
  <TitlesOfParts>
    <vt:vector size="42" baseType="lpstr">
      <vt:lpstr>DejaVu Sans</vt:lpstr>
      <vt:lpstr>Arial</vt:lpstr>
      <vt:lpstr>Calibri</vt:lpstr>
      <vt:lpstr>Cambria Math</vt:lpstr>
      <vt:lpstr>Century Gothic</vt:lpstr>
      <vt:lpstr>Century Gothic Bold</vt:lpstr>
      <vt:lpstr>Symbol</vt:lpstr>
      <vt:lpstr>Wingdings</vt:lpstr>
      <vt:lpstr>Office Theme</vt:lpstr>
      <vt:lpstr>Office Theme</vt:lpstr>
      <vt:lpstr>PowerPoint Presentation</vt:lpstr>
      <vt:lpstr>Mediation Analysis Outline</vt:lpstr>
      <vt:lpstr>Mediation Analysis References</vt:lpstr>
      <vt:lpstr>Mediation and Moderation </vt:lpstr>
      <vt:lpstr>Mediation and Moderation </vt:lpstr>
      <vt:lpstr>Examples of Questions Addressed by Median Analyses</vt:lpstr>
      <vt:lpstr>Examples of Questions Addressed by Median Analyses</vt:lpstr>
      <vt:lpstr>DAG for Simple Mediation Analysis </vt:lpstr>
      <vt:lpstr>DAG for Simple Mediation Analysis </vt:lpstr>
      <vt:lpstr>Counterfactual Notation and Framework</vt:lpstr>
      <vt:lpstr>Counterfactual Notation and Framework</vt:lpstr>
      <vt:lpstr>Counterfactual Notation and Framework</vt:lpstr>
      <vt:lpstr>Decomposition of Total Effect</vt:lpstr>
      <vt:lpstr>Counterfactual Notation and Framework</vt:lpstr>
      <vt:lpstr>Assumptions for Effect Estimates to Have Causal Interpretation </vt:lpstr>
      <vt:lpstr>DAG for Simple Mediation Analysis </vt:lpstr>
      <vt:lpstr>Counterfactual Notation and Framework</vt:lpstr>
      <vt:lpstr>No-Confounding Assumptions to Estimate Causal Effects </vt:lpstr>
      <vt:lpstr>Design Considerations </vt:lpstr>
      <vt:lpstr>Non-Parametric Causal Effect Estimates</vt:lpstr>
      <vt:lpstr>Mediation Analysis with Linear Models (Continuous Outcomes and Continuous Mediators)</vt:lpstr>
      <vt:lpstr>Mediation Analysis with Linear Models (Continuous Outcomes and Continuous Mediators)</vt:lpstr>
      <vt:lpstr>Mediation Analysis with Continuous Mediator and Binary Outcome</vt:lpstr>
      <vt:lpstr>Mediation Analysis with Continuous Mediator and Count Outcome</vt:lpstr>
      <vt:lpstr>Mediation Analysis with Continuous Outcome and Binary Mediatory </vt:lpstr>
      <vt:lpstr>Other Measures</vt:lpstr>
      <vt:lpstr>Software for Mediation Analyses Using Causal Inference Perspective </vt:lpstr>
      <vt:lpstr>Sensitivity Analysis </vt:lpstr>
      <vt:lpstr>Multiple Mediators</vt:lpstr>
      <vt:lpstr>Multiple Mediators</vt:lpstr>
      <vt:lpstr>Multiple Mediators</vt:lpstr>
      <vt:lpstr>Multiple Mediators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Lucas Svaren</dc:creator>
  <dc:description/>
  <cp:lastModifiedBy>Jincheng Shen</cp:lastModifiedBy>
  <cp:revision>358</cp:revision>
  <cp:lastPrinted>2016-08-31T21:58:28Z</cp:lastPrinted>
  <dcterms:created xsi:type="dcterms:W3CDTF">2016-08-02T16:41:37Z</dcterms:created>
  <dcterms:modified xsi:type="dcterms:W3CDTF">2018-07-23T20:34:09Z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16.0011</vt:lpwstr>
  </property>
  <property fmtid="{D5CDD505-2E9C-101B-9397-08002B2CF9AE}" pid="3" name="ContentTypeId">
    <vt:lpwstr>0x0101000B7F15D18245C1458954909DB36AE657</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2</vt:i4>
  </property>
  <property fmtid="{D5CDD505-2E9C-101B-9397-08002B2CF9AE}" pid="13" name="TexMathsIgnorePreamble">
    <vt:lpwstr>FALSE</vt:lpwstr>
  </property>
  <property fmtid="{D5CDD505-2E9C-101B-9397-08002B2CF9AE}" pid="14" name="TexMathsPreamble">
    <vt:lpwstr>% LaTex Compiler§§\usepackage{amsmath}§\usepackage{amssymb}§\usepackage[usenames]{color}§§% Uncomment this line for sans-serif maths font§%\everymath{\mathsf{\xdef\mysf{\mathgroup\the\mathgroup\relax}}\mysf}§§% Uncomment these lines for colored equations§</vt:lpwstr>
  </property>
  <property fmtid="{D5CDD505-2E9C-101B-9397-08002B2CF9AE}" pid="15" name="_dlc_DocIdItemGuid">
    <vt:lpwstr>05119da2-ac92-459a-979b-c26962d971ed</vt:lpwstr>
  </property>
</Properties>
</file>