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35"/>
  </p:notesMasterIdLst>
  <p:sldIdLst>
    <p:sldId id="256" r:id="rId3"/>
    <p:sldId id="273" r:id="rId4"/>
    <p:sldId id="274" r:id="rId5"/>
    <p:sldId id="275" r:id="rId6"/>
    <p:sldId id="276" r:id="rId7"/>
    <p:sldId id="277" r:id="rId8"/>
    <p:sldId id="278" r:id="rId9"/>
    <p:sldId id="279" r:id="rId10"/>
    <p:sldId id="280" r:id="rId11"/>
    <p:sldId id="281" r:id="rId12"/>
    <p:sldId id="282" r:id="rId13"/>
    <p:sldId id="284" r:id="rId14"/>
    <p:sldId id="285" r:id="rId15"/>
    <p:sldId id="286" r:id="rId16"/>
    <p:sldId id="290" r:id="rId17"/>
    <p:sldId id="292" r:id="rId18"/>
    <p:sldId id="297" r:id="rId19"/>
    <p:sldId id="298" r:id="rId20"/>
    <p:sldId id="299"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Lst>
  <p:sldSz cx="10972800" cy="8229600" type="B4JIS"/>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3" d="100"/>
          <a:sy n="73" d="100"/>
        </p:scale>
        <p:origin x="11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55DCC68-456D-49FF-AE30-EA69C13092DB}" type="datetimeFigureOut">
              <a:rPr lang="en-US" smtClean="0"/>
              <a:t>7/23/2018</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828C835-1860-4B1D-ABE6-A900F352D6E7}" type="slidenum">
              <a:rPr lang="en-US" smtClean="0"/>
              <a:t>‹#›</a:t>
            </a:fld>
            <a:endParaRPr lang="en-US"/>
          </a:p>
        </p:txBody>
      </p:sp>
    </p:spTree>
    <p:extLst>
      <p:ext uri="{BB962C8B-B14F-4D97-AF65-F5344CB8AC3E}">
        <p14:creationId xmlns:p14="http://schemas.microsoft.com/office/powerpoint/2010/main" val="13678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denominator of these weights deal with confounding, the numerators implies the estimand we are interested in.</a:t>
            </a:r>
          </a:p>
          <a:p>
            <a:r>
              <a:rPr lang="en-US" dirty="0"/>
              <a:t>How to estimate ATE with matching technique?</a:t>
            </a:r>
          </a:p>
          <a:p>
            <a:r>
              <a:rPr lang="en-US" dirty="0"/>
              <a:t>Get ATT and ATU first and then weight each estimand with the number of subjects</a:t>
            </a:r>
          </a:p>
        </p:txBody>
      </p:sp>
      <p:sp>
        <p:nvSpPr>
          <p:cNvPr id="4" name="Slide Number Placeholder 3"/>
          <p:cNvSpPr>
            <a:spLocks noGrp="1"/>
          </p:cNvSpPr>
          <p:nvPr>
            <p:ph type="sldNum" sz="quarter" idx="10"/>
          </p:nvPr>
        </p:nvSpPr>
        <p:spPr/>
        <p:txBody>
          <a:bodyPr/>
          <a:lstStyle/>
          <a:p>
            <a:fld id="{51F1679F-5BBF-4883-89D6-CEEBE80B610B}" type="slidenum">
              <a:rPr lang="en-US" smtClean="0"/>
              <a:t>14</a:t>
            </a:fld>
            <a:endParaRPr lang="en-US"/>
          </a:p>
        </p:txBody>
      </p:sp>
    </p:spTree>
    <p:extLst>
      <p:ext uri="{BB962C8B-B14F-4D97-AF65-F5344CB8AC3E}">
        <p14:creationId xmlns:p14="http://schemas.microsoft.com/office/powerpoint/2010/main" val="439544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Efficiency  = 1*Fisher information matrix/variance, we assume identity matrix here, so relative efficiency = 1/[(66.1/29.12)^2]</a:t>
            </a:r>
          </a:p>
        </p:txBody>
      </p:sp>
      <p:sp>
        <p:nvSpPr>
          <p:cNvPr id="4" name="Slide Number Placeholder 3"/>
          <p:cNvSpPr>
            <a:spLocks noGrp="1"/>
          </p:cNvSpPr>
          <p:nvPr>
            <p:ph type="sldNum" sz="quarter" idx="10"/>
          </p:nvPr>
        </p:nvSpPr>
        <p:spPr/>
        <p:txBody>
          <a:bodyPr/>
          <a:lstStyle/>
          <a:p>
            <a:fld id="{51F1679F-5BBF-4883-89D6-CEEBE80B610B}" type="slidenum">
              <a:rPr lang="en-US" smtClean="0"/>
              <a:t>15</a:t>
            </a:fld>
            <a:endParaRPr lang="en-US"/>
          </a:p>
        </p:txBody>
      </p:sp>
    </p:spTree>
    <p:extLst>
      <p:ext uri="{BB962C8B-B14F-4D97-AF65-F5344CB8AC3E}">
        <p14:creationId xmlns:p14="http://schemas.microsoft.com/office/powerpoint/2010/main" val="128637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679F-5BBF-4883-89D6-CEEBE80B610B}" type="slidenum">
              <a:rPr lang="en-US" smtClean="0"/>
              <a:t>19</a:t>
            </a:fld>
            <a:endParaRPr lang="en-US"/>
          </a:p>
        </p:txBody>
      </p:sp>
    </p:spTree>
    <p:extLst>
      <p:ext uri="{BB962C8B-B14F-4D97-AF65-F5344CB8AC3E}">
        <p14:creationId xmlns:p14="http://schemas.microsoft.com/office/powerpoint/2010/main" val="3206771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Outcome regression is likely to face with overfitting issue when outcome is rare</a:t>
            </a:r>
          </a:p>
        </p:txBody>
      </p:sp>
      <p:sp>
        <p:nvSpPr>
          <p:cNvPr id="4" name="Slide Number Placeholder 3"/>
          <p:cNvSpPr>
            <a:spLocks noGrp="1"/>
          </p:cNvSpPr>
          <p:nvPr>
            <p:ph type="sldNum" sz="quarter" idx="10"/>
          </p:nvPr>
        </p:nvSpPr>
        <p:spPr/>
        <p:txBody>
          <a:bodyPr/>
          <a:lstStyle/>
          <a:p>
            <a:fld id="{51F1679F-5BBF-4883-89D6-CEEBE80B610B}" type="slidenum">
              <a:rPr lang="en-US" smtClean="0"/>
              <a:t>21</a:t>
            </a:fld>
            <a:endParaRPr lang="en-US"/>
          </a:p>
        </p:txBody>
      </p:sp>
    </p:spTree>
    <p:extLst>
      <p:ext uri="{BB962C8B-B14F-4D97-AF65-F5344CB8AC3E}">
        <p14:creationId xmlns:p14="http://schemas.microsoft.com/office/powerpoint/2010/main" val="76037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pair t-test here. </a:t>
            </a:r>
          </a:p>
        </p:txBody>
      </p:sp>
      <p:sp>
        <p:nvSpPr>
          <p:cNvPr id="4" name="Slide Number Placeholder 3"/>
          <p:cNvSpPr>
            <a:spLocks noGrp="1"/>
          </p:cNvSpPr>
          <p:nvPr>
            <p:ph type="sldNum" sz="quarter" idx="10"/>
          </p:nvPr>
        </p:nvSpPr>
        <p:spPr/>
        <p:txBody>
          <a:bodyPr/>
          <a:lstStyle/>
          <a:p>
            <a:fld id="{51F1679F-5BBF-4883-89D6-CEEBE80B610B}" type="slidenum">
              <a:rPr lang="en-US" smtClean="0"/>
              <a:t>26</a:t>
            </a:fld>
            <a:endParaRPr lang="en-US"/>
          </a:p>
        </p:txBody>
      </p:sp>
    </p:spTree>
    <p:extLst>
      <p:ext uri="{BB962C8B-B14F-4D97-AF65-F5344CB8AC3E}">
        <p14:creationId xmlns:p14="http://schemas.microsoft.com/office/powerpoint/2010/main" val="623826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8"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1"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2"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3"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6"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37" name="Picture 36"/>
          <p:cNvPicPr/>
          <p:nvPr/>
        </p:nvPicPr>
        <p:blipFill>
          <a:blip r:embed="rId2"/>
          <a:stretch/>
        </p:blipFill>
        <p:spPr>
          <a:xfrm>
            <a:off x="2273040" y="2115000"/>
            <a:ext cx="6705720" cy="5350320"/>
          </a:xfrm>
          <a:prstGeom prst="rect">
            <a:avLst/>
          </a:prstGeom>
          <a:ln>
            <a:noFill/>
          </a:ln>
        </p:spPr>
      </p:pic>
      <p:pic>
        <p:nvPicPr>
          <p:cNvPr id="38" name="Picture 37"/>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4"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6"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8"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99"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4"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5"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7"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8"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9"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1"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2"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3"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5"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6"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8"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9"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0"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1"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23"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4"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125" name="Picture 124"/>
          <p:cNvPicPr/>
          <p:nvPr/>
        </p:nvPicPr>
        <p:blipFill>
          <a:blip r:embed="rId2"/>
          <a:stretch/>
        </p:blipFill>
        <p:spPr>
          <a:xfrm>
            <a:off x="2273040" y="2115000"/>
            <a:ext cx="6705720" cy="5350320"/>
          </a:xfrm>
          <a:prstGeom prst="rect">
            <a:avLst/>
          </a:prstGeom>
          <a:ln>
            <a:noFill/>
          </a:ln>
        </p:spPr>
      </p:pic>
      <p:pic>
        <p:nvPicPr>
          <p:cNvPr id="126" name="Picture 125"/>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6"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7"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0"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1"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4"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5"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22960" y="3597480"/>
            <a:ext cx="9326520" cy="1763640"/>
          </a:xfrm>
          <a:prstGeom prst="rect">
            <a:avLst/>
          </a:prstGeom>
        </p:spPr>
        <p:txBody>
          <a:bodyPr lIns="90000" tIns="45000" rIns="90000" bIns="45000"/>
          <a:lstStyle/>
          <a:p>
            <a:pPr algn="ctr">
              <a:lnSpc>
                <a:spcPct val="100000"/>
              </a:lnSpc>
            </a:pPr>
            <a:r>
              <a:rPr lang="en-US" sz="4200" b="0" strike="noStrike" cap="all" spc="-1">
                <a:solidFill>
                  <a:srgbClr val="595959"/>
                </a:solidFill>
                <a:uFill>
                  <a:solidFill>
                    <a:srgbClr val="FFFFFF"/>
                  </a:solidFill>
                </a:uFill>
                <a:latin typeface="Century Gothic Bold"/>
              </a:rPr>
              <a:t>Click to edit Master title style</a:t>
            </a:r>
            <a:endParaRPr lang="en-US" sz="2880" b="0" strike="noStrike" spc="-1">
              <a:solidFill>
                <a:srgbClr val="000000"/>
              </a:solidFill>
              <a:uFill>
                <a:solidFill>
                  <a:srgbClr val="FFFFFF"/>
                </a:solidFill>
              </a:uFill>
              <a:latin typeface="Calibri"/>
            </a:endParaRPr>
          </a:p>
        </p:txBody>
      </p:sp>
      <p:sp>
        <p:nvSpPr>
          <p:cNvPr id="6" name="Line 2"/>
          <p:cNvSpPr/>
          <p:nvPr/>
        </p:nvSpPr>
        <p:spPr>
          <a:xfrm flipV="1">
            <a:off x="1754280" y="3489120"/>
            <a:ext cx="7463880" cy="6480"/>
          </a:xfrm>
          <a:prstGeom prst="line">
            <a:avLst/>
          </a:prstGeom>
          <a:ln w="3240">
            <a:solidFill>
              <a:srgbClr val="B01C32"/>
            </a:solidFill>
            <a:round/>
          </a:ln>
        </p:spPr>
        <p:style>
          <a:lnRef idx="0">
            <a:scrgbClr r="0" g="0" b="0"/>
          </a:lnRef>
          <a:fillRef idx="0">
            <a:scrgbClr r="0" g="0" b="0"/>
          </a:fillRef>
          <a:effectRef idx="0">
            <a:scrgbClr r="0" g="0" b="0"/>
          </a:effectRef>
          <a:fontRef idx="minor"/>
        </p:style>
      </p:sp>
      <p:sp>
        <p:nvSpPr>
          <p:cNvPr id="2" name="CustomShape 3"/>
          <p:cNvSpPr/>
          <p:nvPr/>
        </p:nvSpPr>
        <p:spPr>
          <a:xfrm>
            <a:off x="7906680" y="7857720"/>
            <a:ext cx="3065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3" name="Picture 6"/>
          <p:cNvPicPr/>
          <p:nvPr/>
        </p:nvPicPr>
        <p:blipFill>
          <a:blip r:embed="rId14"/>
          <a:stretch/>
        </p:blipFill>
        <p:spPr>
          <a:xfrm>
            <a:off x="4296960" y="2571480"/>
            <a:ext cx="2259360" cy="592920"/>
          </a:xfrm>
          <a:prstGeom prst="rect">
            <a:avLst/>
          </a:prstGeom>
          <a:ln>
            <a:noFill/>
          </a:ln>
        </p:spPr>
      </p:pic>
      <p:sp>
        <p:nvSpPr>
          <p:cNvPr id="4" name="PlaceHolder 4"/>
          <p:cNvSpPr>
            <a:spLocks noGrp="1"/>
          </p:cNvSpPr>
          <p:nvPr>
            <p:ph type="body"/>
          </p:nvPr>
        </p:nvSpPr>
        <p:spPr>
          <a:xfrm>
            <a:off x="548640" y="1925640"/>
            <a:ext cx="9875160" cy="4772520"/>
          </a:xfrm>
          <a:prstGeom prst="rect">
            <a:avLst/>
          </a:prstGeom>
        </p:spPr>
        <p:txBody>
          <a:bodyPr lIns="0" tIns="0" rIns="0" bIns="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2400" b="0" strike="noStrike" spc="-1">
                <a:solidFill>
                  <a:srgbClr val="595959"/>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920" b="0" strike="noStrike" spc="-1">
                <a:solidFill>
                  <a:srgbClr val="595959"/>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440" b="0" strike="noStrike" spc="-1">
                <a:solidFill>
                  <a:srgbClr val="595959"/>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28720" y="694440"/>
            <a:ext cx="9595080" cy="659160"/>
          </a:xfrm>
          <a:prstGeom prst="rect">
            <a:avLst/>
          </a:prstGeom>
        </p:spPr>
        <p:txBody>
          <a:bodyPr lIns="90000" tIns="45000" rIns="90000" bIns="45000"/>
          <a:lstStyle/>
          <a:p>
            <a:pPr>
              <a:lnSpc>
                <a:spcPct val="100000"/>
              </a:lnSpc>
            </a:pPr>
            <a:r>
              <a:rPr lang="en-US" sz="3359" b="0" strike="noStrike" cap="all" spc="-1">
                <a:solidFill>
                  <a:srgbClr val="B01C32"/>
                </a:solidFill>
                <a:uFill>
                  <a:solidFill>
                    <a:srgbClr val="FFFFFF"/>
                  </a:solidFill>
                </a:uFill>
                <a:latin typeface="Century Gothic"/>
              </a:rPr>
              <a:t>Click to edit Master title style</a:t>
            </a:r>
            <a:endParaRPr lang="en-US" sz="2880" b="0" strike="noStrike" spc="-1">
              <a:solidFill>
                <a:srgbClr val="000000"/>
              </a:solidFill>
              <a:uFill>
                <a:solidFill>
                  <a:srgbClr val="FFFFFF"/>
                </a:solidFill>
              </a:uFill>
              <a:latin typeface="Calibri"/>
            </a:endParaRPr>
          </a:p>
        </p:txBody>
      </p:sp>
      <p:sp>
        <p:nvSpPr>
          <p:cNvPr id="84" name="CustomShape 2"/>
          <p:cNvSpPr/>
          <p:nvPr/>
        </p:nvSpPr>
        <p:spPr>
          <a:xfrm>
            <a:off x="0" y="0"/>
            <a:ext cx="95040" cy="8302320"/>
          </a:xfrm>
          <a:prstGeom prst="rect">
            <a:avLst/>
          </a:prstGeom>
          <a:solidFill>
            <a:srgbClr val="AF282C">
              <a:alpha val="80000"/>
            </a:srgbClr>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85" name="PlaceHolder 3"/>
          <p:cNvSpPr>
            <a:spLocks noGrp="1"/>
          </p:cNvSpPr>
          <p:nvPr>
            <p:ph type="body"/>
          </p:nvPr>
        </p:nvSpPr>
        <p:spPr>
          <a:xfrm>
            <a:off x="828720" y="2115000"/>
            <a:ext cx="9595080" cy="5350320"/>
          </a:xfrm>
          <a:prstGeom prst="rect">
            <a:avLst/>
          </a:prstGeom>
        </p:spPr>
        <p:txBody>
          <a:bodyPr lIns="90000" tIns="45000" rIns="90000" bIns="4500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marL="3024000" lvl="6"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Seventh Outline LevelClick to edit Master text styles</a:t>
            </a:r>
            <a:endParaRPr lang="en-US" sz="2000" b="0" strike="noStrike" spc="-1">
              <a:solidFill>
                <a:srgbClr val="595959"/>
              </a:solidFill>
              <a:uFill>
                <a:solidFill>
                  <a:srgbClr val="FFFFFF"/>
                </a:solidFill>
              </a:uFill>
              <a:latin typeface="Century Gothic"/>
            </a:endParaRPr>
          </a:p>
          <a:p>
            <a:pPr marL="3456000" lvl="7" indent="-216000">
              <a:buClr>
                <a:srgbClr val="000000"/>
              </a:buClr>
              <a:buSzPct val="45000"/>
              <a:buFont typeface="Wingdings" charset="2"/>
              <a:buChar char=""/>
            </a:pPr>
            <a:r>
              <a:rPr lang="en-US" sz="2880" b="0" strike="noStrike" spc="-1">
                <a:solidFill>
                  <a:srgbClr val="595959"/>
                </a:solidFill>
                <a:uFill>
                  <a:solidFill>
                    <a:srgbClr val="FFFFFF"/>
                  </a:solidFill>
                </a:uFill>
                <a:latin typeface="Century Gothic"/>
              </a:rPr>
              <a:t>Second level</a:t>
            </a:r>
            <a:endParaRPr lang="en-US" sz="2000" b="0" strike="noStrike" spc="-1">
              <a:solidFill>
                <a:srgbClr val="595959"/>
              </a:solidFill>
              <a:uFill>
                <a:solidFill>
                  <a:srgbClr val="FFFFFF"/>
                </a:solidFill>
              </a:uFill>
              <a:latin typeface="Century Gothic"/>
            </a:endParaRPr>
          </a:p>
          <a:p>
            <a:pPr marL="3888000" lvl="8" indent="-216000">
              <a:buClr>
                <a:srgbClr val="000000"/>
              </a:buClr>
              <a:buSzPct val="45000"/>
              <a:buFont typeface="Wingdings" charset="2"/>
              <a:buChar char=""/>
            </a:pPr>
            <a:r>
              <a:rPr lang="en-US" sz="2400" b="0" strike="noStrike" spc="-1">
                <a:solidFill>
                  <a:srgbClr val="595959"/>
                </a:solidFill>
                <a:uFill>
                  <a:solidFill>
                    <a:srgbClr val="FFFFFF"/>
                  </a:solidFill>
                </a:uFill>
                <a:latin typeface="Century Gothic"/>
                <a:ea typeface="Century Gothic"/>
              </a:rPr>
              <a:t>Third level</a:t>
            </a:r>
            <a:endParaRPr lang="en-US" sz="2000"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Fourth level</a:t>
            </a:r>
            <a:endParaRPr lang="en-US" sz="3359"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Fifth level</a:t>
            </a:r>
            <a:endParaRPr lang="en-US" sz="3359" b="0" strike="noStrike" spc="-1">
              <a:solidFill>
                <a:srgbClr val="595959"/>
              </a:solidFill>
              <a:uFill>
                <a:solidFill>
                  <a:srgbClr val="FFFFFF"/>
                </a:solidFill>
              </a:uFill>
              <a:latin typeface="Century Gothic"/>
            </a:endParaRPr>
          </a:p>
        </p:txBody>
      </p:sp>
      <p:sp>
        <p:nvSpPr>
          <p:cNvPr id="86" name="PlaceHolder 4"/>
          <p:cNvSpPr>
            <a:spLocks noGrp="1"/>
          </p:cNvSpPr>
          <p:nvPr>
            <p:ph type="body"/>
          </p:nvPr>
        </p:nvSpPr>
        <p:spPr>
          <a:xfrm>
            <a:off x="194472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Level@HANDLE</a:t>
            </a:r>
            <a:endParaRPr lang="en-US" sz="3359" b="0" strike="noStrike" spc="-1">
              <a:solidFill>
                <a:srgbClr val="595959"/>
              </a:solidFill>
              <a:uFill>
                <a:solidFill>
                  <a:srgbClr val="FFFFFF"/>
                </a:solidFill>
              </a:uFill>
              <a:latin typeface="Century Gothic"/>
            </a:endParaRPr>
          </a:p>
        </p:txBody>
      </p:sp>
      <p:sp>
        <p:nvSpPr>
          <p:cNvPr id="87" name="PlaceHolder 5"/>
          <p:cNvSpPr>
            <a:spLocks noGrp="1"/>
          </p:cNvSpPr>
          <p:nvPr>
            <p:ph type="body"/>
          </p:nvPr>
        </p:nvSpPr>
        <p:spPr>
          <a:xfrm>
            <a:off x="31078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LevelHASHTAG</a:t>
            </a:r>
            <a:endParaRPr lang="en-US" sz="3359" b="0" strike="noStrike" spc="-1">
              <a:solidFill>
                <a:srgbClr val="595959"/>
              </a:solidFill>
              <a:uFill>
                <a:solidFill>
                  <a:srgbClr val="FFFFFF"/>
                </a:solidFill>
              </a:uFill>
              <a:latin typeface="Century Gothic"/>
            </a:endParaRPr>
          </a:p>
        </p:txBody>
      </p:sp>
      <p:sp>
        <p:nvSpPr>
          <p:cNvPr id="88" name="PlaceHolder 6"/>
          <p:cNvSpPr>
            <a:spLocks noGrp="1"/>
          </p:cNvSpPr>
          <p:nvPr>
            <p:ph type="body"/>
          </p:nvPr>
        </p:nvSpPr>
        <p:spPr>
          <a:xfrm>
            <a:off x="42706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LevelMISC</a:t>
            </a:r>
            <a:endParaRPr lang="en-US" sz="3359" b="0" strike="noStrike" spc="-1">
              <a:solidFill>
                <a:srgbClr val="595959"/>
              </a:solidFill>
              <a:uFill>
                <a:solidFill>
                  <a:srgbClr val="FFFFFF"/>
                </a:solidFill>
              </a:uFill>
              <a:latin typeface="Century Gothic"/>
            </a:endParaRPr>
          </a:p>
        </p:txBody>
      </p:sp>
      <p:sp>
        <p:nvSpPr>
          <p:cNvPr id="89" name="Line 7"/>
          <p:cNvSpPr/>
          <p:nvPr/>
        </p:nvSpPr>
        <p:spPr>
          <a:xfrm>
            <a:off x="1932120" y="7856280"/>
            <a:ext cx="9545400" cy="360"/>
          </a:xfrm>
          <a:prstGeom prst="line">
            <a:avLst/>
          </a:prstGeom>
          <a:ln w="12600">
            <a:solidFill>
              <a:srgbClr val="A21727"/>
            </a:solidFill>
            <a:round/>
          </a:ln>
        </p:spPr>
        <p:style>
          <a:lnRef idx="0">
            <a:scrgbClr r="0" g="0" b="0"/>
          </a:lnRef>
          <a:fillRef idx="0">
            <a:scrgbClr r="0" g="0" b="0"/>
          </a:fillRef>
          <a:effectRef idx="0">
            <a:scrgbClr r="0" g="0" b="0"/>
          </a:effectRef>
          <a:fontRef idx="minor"/>
        </p:style>
      </p:sp>
      <p:sp>
        <p:nvSpPr>
          <p:cNvPr id="90" name="PlaceHolder 8"/>
          <p:cNvSpPr>
            <a:spLocks noGrp="1"/>
          </p:cNvSpPr>
          <p:nvPr>
            <p:ph type="body"/>
          </p:nvPr>
        </p:nvSpPr>
        <p:spPr>
          <a:xfrm>
            <a:off x="5164200" y="7486560"/>
            <a:ext cx="5808240" cy="369360"/>
          </a:xfrm>
          <a:prstGeom prst="rect">
            <a:avLst/>
          </a:prstGeom>
        </p:spPr>
        <p:txBody>
          <a:bodyPr lIns="90000" tIns="45000" rIns="90000" bIns="45000"/>
          <a:lstStyle/>
          <a:p>
            <a:pPr marL="432000" indent="-324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0" strike="noStrike" spc="-1">
                <a:solidFill>
                  <a:srgbClr val="A31527"/>
                </a:solidFill>
                <a:uFill>
                  <a:solidFill>
                    <a:srgbClr val="FFFFFF"/>
                  </a:solidFill>
                </a:uFill>
                <a:latin typeface="Century Gothic"/>
              </a:rPr>
              <a:t>Seventh Outline LevelSource:</a:t>
            </a:r>
            <a:endParaRPr lang="en-US" sz="3359" b="0" strike="noStrike" spc="-1">
              <a:solidFill>
                <a:srgbClr val="595959"/>
              </a:solidFill>
              <a:uFill>
                <a:solidFill>
                  <a:srgbClr val="FFFFFF"/>
                </a:solidFill>
              </a:uFill>
              <a:latin typeface="Century Gothic"/>
            </a:endParaRPr>
          </a:p>
        </p:txBody>
      </p:sp>
      <p:sp>
        <p:nvSpPr>
          <p:cNvPr id="91" name="CustomShape 9"/>
          <p:cNvSpPr/>
          <p:nvPr/>
        </p:nvSpPr>
        <p:spPr>
          <a:xfrm>
            <a:off x="7845840" y="7857720"/>
            <a:ext cx="31266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92" name="Picture 16"/>
          <p:cNvPicPr/>
          <p:nvPr/>
        </p:nvPicPr>
        <p:blipFill>
          <a:blip r:embed="rId14"/>
          <a:stretch/>
        </p:blipFill>
        <p:spPr>
          <a:xfrm>
            <a:off x="457200" y="7717680"/>
            <a:ext cx="1337040" cy="350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22960" y="3597480"/>
            <a:ext cx="9326520" cy="1763640"/>
          </a:xfrm>
          <a:prstGeom prst="rect">
            <a:avLst/>
          </a:prstGeom>
          <a:noFill/>
          <a:ln>
            <a:noFill/>
          </a:ln>
        </p:spPr>
        <p:txBody>
          <a:bodyPr lIns="90000" tIns="45000" rIns="90000" bIns="45000"/>
          <a:lstStyle/>
          <a:p>
            <a:endParaRPr lang="en-US" sz="2880" b="0" strike="noStrike" spc="-1">
              <a:solidFill>
                <a:srgbClr val="000000"/>
              </a:solidFill>
              <a:uFill>
                <a:solidFill>
                  <a:srgbClr val="FFFFFF"/>
                </a:solidFill>
              </a:uFill>
              <a:latin typeface="Calibri"/>
            </a:endParaRPr>
          </a:p>
        </p:txBody>
      </p:sp>
      <p:sp>
        <p:nvSpPr>
          <p:cNvPr id="128" name="TextShape 2"/>
          <p:cNvSpPr txBox="1"/>
          <p:nvPr/>
        </p:nvSpPr>
        <p:spPr>
          <a:xfrm>
            <a:off x="2042820" y="4479300"/>
            <a:ext cx="7637208" cy="2305800"/>
          </a:xfrm>
          <a:prstGeom prst="rect">
            <a:avLst/>
          </a:prstGeom>
          <a:noFill/>
          <a:ln>
            <a:noFill/>
          </a:ln>
        </p:spPr>
        <p:txBody>
          <a:bodyPr lIns="90000" tIns="45000" rIns="90000" bIns="45000"/>
          <a:lstStyle/>
          <a:p>
            <a:pPr algn="ctr"/>
            <a:r>
              <a:rPr lang="en-US" sz="2000" b="0" strike="noStrike" spc="-1" dirty="0">
                <a:solidFill>
                  <a:srgbClr val="000000"/>
                </a:solidFill>
                <a:uFill>
                  <a:solidFill>
                    <a:srgbClr val="FFFFFF"/>
                  </a:solidFill>
                </a:uFill>
                <a:latin typeface="Arial"/>
              </a:rPr>
              <a:t>DECART Summer School 2018:</a:t>
            </a:r>
            <a:r>
              <a:rPr lang="en-US" sz="1800" b="0" strike="noStrike" spc="-1" dirty="0">
                <a:solidFill>
                  <a:srgbClr val="000000"/>
                </a:solidFill>
                <a:uFill>
                  <a:solidFill>
                    <a:srgbClr val="FFFFFF"/>
                  </a:solidFill>
                </a:uFill>
                <a:latin typeface="Arial"/>
              </a:rPr>
              <a:t>
</a:t>
            </a:r>
            <a:endParaRPr lang="en-US" sz="1800" b="0" strike="noStrike" spc="-1" dirty="0" smtClean="0">
              <a:solidFill>
                <a:srgbClr val="000000"/>
              </a:solidFill>
              <a:uFill>
                <a:solidFill>
                  <a:srgbClr val="FFFFFF"/>
                </a:solidFill>
              </a:uFill>
              <a:latin typeface="Arial"/>
            </a:endParaRPr>
          </a:p>
          <a:p>
            <a:pPr algn="ctr"/>
            <a:r>
              <a:rPr lang="en-US" sz="2400" b="0" strike="noStrike" spc="-1" dirty="0" smtClean="0">
                <a:solidFill>
                  <a:srgbClr val="000000"/>
                </a:solidFill>
                <a:uFill>
                  <a:solidFill>
                    <a:srgbClr val="FFFFFF"/>
                  </a:solidFill>
                </a:uFill>
                <a:latin typeface="Arial"/>
              </a:rPr>
              <a:t>Causal Inference Module</a:t>
            </a:r>
          </a:p>
          <a:p>
            <a:pPr algn="ctr"/>
            <a:r>
              <a:rPr lang="en-US" sz="1800" b="0" strike="noStrike" spc="-1" dirty="0">
                <a:solidFill>
                  <a:srgbClr val="000000"/>
                </a:solidFill>
                <a:uFill>
                  <a:solidFill>
                    <a:srgbClr val="FFFFFF"/>
                  </a:solidFill>
                </a:uFill>
                <a:latin typeface="Arial"/>
              </a:rPr>
              <a:t>
</a:t>
            </a:r>
            <a:r>
              <a:rPr lang="en-US" altLang="zh-CN" sz="2800" b="0" strike="noStrike" spc="-1" dirty="0" smtClean="0">
                <a:solidFill>
                  <a:srgbClr val="000000"/>
                </a:solidFill>
                <a:uFill>
                  <a:solidFill>
                    <a:srgbClr val="FFFFFF"/>
                  </a:solidFill>
                </a:uFill>
                <a:latin typeface="Arial"/>
              </a:rPr>
              <a:t>Propensity </a:t>
            </a:r>
            <a:r>
              <a:rPr lang="en-US" altLang="zh-CN" sz="2800" b="0" strike="noStrike" spc="-1" dirty="0" smtClean="0">
                <a:solidFill>
                  <a:srgbClr val="000000"/>
                </a:solidFill>
                <a:uFill>
                  <a:solidFill>
                    <a:srgbClr val="FFFFFF"/>
                  </a:solidFill>
                </a:uFill>
                <a:latin typeface="Arial"/>
              </a:rPr>
              <a:t>Scores and Weighting Methods</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Propensity Score Regression</a:t>
            </a:r>
          </a:p>
        </p:txBody>
      </p:sp>
      <p:sp>
        <p:nvSpPr>
          <p:cNvPr id="3" name="Content Placeholder 2"/>
          <p:cNvSpPr>
            <a:spLocks noGrp="1"/>
          </p:cNvSpPr>
          <p:nvPr>
            <p:ph idx="4294967295"/>
          </p:nvPr>
        </p:nvSpPr>
        <p:spPr>
          <a:xfrm>
            <a:off x="548640" y="1737360"/>
            <a:ext cx="9875520" cy="5614036"/>
          </a:xfrm>
        </p:spPr>
        <p:txBody>
          <a:bodyPr>
            <a:noAutofit/>
          </a:bodyPr>
          <a:lstStyle/>
          <a:p>
            <a:r>
              <a:rPr lang="en-US" sz="2400" dirty="0"/>
              <a:t>The most basic and most commonly used model is: </a:t>
            </a:r>
          </a:p>
          <a:p>
            <a:pPr marL="0" indent="0">
              <a:buNone/>
            </a:pPr>
            <a:r>
              <a:rPr lang="en-US" sz="2400" dirty="0"/>
              <a:t>	E(Y(0)|e) = </a:t>
            </a:r>
            <a:r>
              <a:rPr lang="el-GR" sz="2400" dirty="0"/>
              <a:t>β</a:t>
            </a:r>
            <a:r>
              <a:rPr lang="en-US" sz="2400" baseline="-25000" dirty="0"/>
              <a:t>0 </a:t>
            </a:r>
            <a:r>
              <a:rPr lang="en-US" sz="2400" dirty="0"/>
              <a:t> +        </a:t>
            </a:r>
            <a:r>
              <a:rPr lang="el-GR" sz="2400" dirty="0">
                <a:solidFill>
                  <a:prstClr val="black"/>
                </a:solidFill>
              </a:rPr>
              <a:t>β</a:t>
            </a:r>
            <a:r>
              <a:rPr lang="en-US" sz="2400" baseline="-25000" dirty="0">
                <a:solidFill>
                  <a:prstClr val="black"/>
                </a:solidFill>
              </a:rPr>
              <a:t>1 </a:t>
            </a:r>
            <a:r>
              <a:rPr lang="en-US" sz="2400" dirty="0">
                <a:solidFill>
                  <a:prstClr val="black"/>
                </a:solidFill>
              </a:rPr>
              <a:t>e, </a:t>
            </a:r>
          </a:p>
          <a:p>
            <a:pPr marL="0" indent="0">
              <a:buNone/>
            </a:pPr>
            <a:r>
              <a:rPr lang="en-US" sz="2400" dirty="0">
                <a:solidFill>
                  <a:prstClr val="black"/>
                </a:solidFill>
              </a:rPr>
              <a:t>	E(Y(1)|e) = </a:t>
            </a:r>
            <a:r>
              <a:rPr lang="el-GR" sz="2400" dirty="0">
                <a:solidFill>
                  <a:prstClr val="black"/>
                </a:solidFill>
              </a:rPr>
              <a:t>β</a:t>
            </a:r>
            <a:r>
              <a:rPr lang="en-US" sz="2400" baseline="-25000" dirty="0">
                <a:solidFill>
                  <a:prstClr val="black"/>
                </a:solidFill>
              </a:rPr>
              <a:t>0 </a:t>
            </a:r>
            <a:r>
              <a:rPr lang="en-US" sz="2400" dirty="0">
                <a:solidFill>
                  <a:prstClr val="black"/>
                </a:solidFill>
              </a:rPr>
              <a:t> + </a:t>
            </a:r>
            <a:r>
              <a:rPr lang="el-GR" sz="2400" dirty="0">
                <a:solidFill>
                  <a:prstClr val="black"/>
                </a:solidFill>
              </a:rPr>
              <a:t>β</a:t>
            </a:r>
            <a:r>
              <a:rPr lang="en-US" sz="2400" i="1" baseline="-25000" dirty="0">
                <a:solidFill>
                  <a:prstClr val="black"/>
                </a:solidFill>
              </a:rPr>
              <a:t>A</a:t>
            </a:r>
            <a:r>
              <a:rPr lang="en-US" sz="2400" baseline="-25000" dirty="0">
                <a:solidFill>
                  <a:prstClr val="black"/>
                </a:solidFill>
              </a:rPr>
              <a:t> </a:t>
            </a:r>
            <a:r>
              <a:rPr lang="en-US" sz="2400" dirty="0">
                <a:solidFill>
                  <a:prstClr val="black"/>
                </a:solidFill>
              </a:rPr>
              <a:t>+ </a:t>
            </a:r>
            <a:r>
              <a:rPr lang="el-GR" sz="2400" dirty="0">
                <a:solidFill>
                  <a:prstClr val="black"/>
                </a:solidFill>
              </a:rPr>
              <a:t>β</a:t>
            </a:r>
            <a:r>
              <a:rPr lang="en-US" sz="2400" baseline="-25000" dirty="0">
                <a:solidFill>
                  <a:prstClr val="black"/>
                </a:solidFill>
              </a:rPr>
              <a:t>1 </a:t>
            </a:r>
            <a:r>
              <a:rPr lang="en-US" sz="2400" dirty="0">
                <a:solidFill>
                  <a:prstClr val="black"/>
                </a:solidFill>
              </a:rPr>
              <a:t>e. </a:t>
            </a:r>
          </a:p>
          <a:p>
            <a:r>
              <a:rPr lang="en-US" sz="2400" dirty="0">
                <a:solidFill>
                  <a:prstClr val="black"/>
                </a:solidFill>
              </a:rPr>
              <a:t>May allow regression coefficients to differ between Y(0) and Y(1), similar to multiple regression case </a:t>
            </a:r>
          </a:p>
          <a:p>
            <a:r>
              <a:rPr lang="en-US" sz="2400" dirty="0">
                <a:solidFill>
                  <a:prstClr val="black"/>
                </a:solidFill>
              </a:rPr>
              <a:t>Also it is recommended to consider nonlinear models in e (allowing for spline terms, etc.) </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26479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29566"/>
            <a:ext cx="9875520" cy="859154"/>
          </a:xfrm>
        </p:spPr>
        <p:txBody>
          <a:bodyPr>
            <a:normAutofit fontScale="90000"/>
          </a:bodyPr>
          <a:lstStyle/>
          <a:p>
            <a:r>
              <a:rPr lang="en-US" sz="4320" dirty="0"/>
              <a:t>Justification for Propensity Score Weighting</a:t>
            </a:r>
            <a:br>
              <a:rPr lang="en-US" sz="4320" dirty="0"/>
            </a:br>
            <a:r>
              <a:rPr lang="en-US" sz="4320" dirty="0"/>
              <a:t>for Binary Treatments</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548640" y="1920240"/>
                <a:ext cx="9875520" cy="5760720"/>
              </a:xfrm>
            </p:spPr>
            <p:txBody>
              <a:bodyPr>
                <a:normAutofit/>
              </a:bodyPr>
              <a:lstStyle/>
              <a:p>
                <a:pPr>
                  <a:tabLst>
                    <a:tab pos="2057400" algn="l"/>
                  </a:tabLst>
                </a:pPr>
                <a:r>
                  <a:rPr lang="en-US" sz="2400" dirty="0"/>
                  <a:t>     E[</a:t>
                </a:r>
                <a14:m>
                  <m:oMath xmlns:m="http://schemas.openxmlformats.org/officeDocument/2006/math">
                    <m:f>
                      <m:fPr>
                        <m:ctrlPr>
                          <a:rPr lang="en-US" sz="2400" i="1">
                            <a:latin typeface="Cambria Math" panose="02040503050406030204" pitchFamily="18" charset="0"/>
                          </a:rPr>
                        </m:ctrlPr>
                      </m:fPr>
                      <m:num>
                        <m:r>
                          <m:rPr>
                            <m:sty m:val="p"/>
                          </m:rPr>
                          <a:rPr lang="en-US" sz="2400">
                            <a:latin typeface="Cambria Math"/>
                          </a:rPr>
                          <m:t>Y</m:t>
                        </m:r>
                        <m:r>
                          <a:rPr lang="en-US" sz="2400">
                            <a:latin typeface="Cambria Math"/>
                            <a:ea typeface="Cambria Math"/>
                          </a:rPr>
                          <m:t>×</m:t>
                        </m:r>
                        <m:r>
                          <m:rPr>
                            <m:sty m:val="p"/>
                          </m:rPr>
                          <a:rPr lang="en-US" sz="2400">
                            <a:latin typeface="Cambria Math"/>
                            <a:ea typeface="Cambria Math"/>
                          </a:rPr>
                          <m:t>A</m:t>
                        </m:r>
                      </m:num>
                      <m:den>
                        <m:r>
                          <m:rPr>
                            <m:sty m:val="p"/>
                          </m:rPr>
                          <a:rPr lang="en-US" sz="2400">
                            <a:latin typeface="Cambria Math"/>
                          </a:rPr>
                          <m:t>e</m:t>
                        </m:r>
                      </m:den>
                    </m:f>
                  </m:oMath>
                </a14:m>
                <a:r>
                  <a:rPr lang="en-US" sz="2400" dirty="0"/>
                  <a:t>]	= </a:t>
                </a:r>
                <a:r>
                  <a:rPr lang="en-US" sz="2400" dirty="0">
                    <a:solidFill>
                      <a:prstClr val="black"/>
                    </a:solidFill>
                  </a:rPr>
                  <a:t>E[</a:t>
                </a:r>
                <a14:m>
                  <m:oMath xmlns:m="http://schemas.openxmlformats.org/officeDocument/2006/math">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Y</m:t>
                        </m:r>
                        <m:d>
                          <m:dPr>
                            <m:ctrlPr>
                              <a:rPr lang="en-US" sz="2400" i="1">
                                <a:solidFill>
                                  <a:prstClr val="black"/>
                                </a:solidFill>
                                <a:latin typeface="Cambria Math" panose="02040503050406030204" pitchFamily="18" charset="0"/>
                              </a:rPr>
                            </m:ctrlPr>
                          </m:dPr>
                          <m:e>
                            <m:r>
                              <a:rPr lang="en-US" sz="2400">
                                <a:solidFill>
                                  <a:prstClr val="black"/>
                                </a:solidFill>
                                <a:latin typeface="Cambria Math"/>
                              </a:rPr>
                              <m:t>1</m:t>
                            </m:r>
                          </m:e>
                        </m:d>
                        <m:r>
                          <a:rPr lang="en-US" sz="2400">
                            <a:solidFill>
                              <a:prstClr val="black"/>
                            </a:solidFill>
                            <a:latin typeface="Cambria Math"/>
                            <a:ea typeface="Cambria Math"/>
                          </a:rPr>
                          <m:t>×</m:t>
                        </m:r>
                        <m:r>
                          <m:rPr>
                            <m:sty m:val="p"/>
                          </m:rPr>
                          <a:rPr lang="en-US" sz="2400">
                            <a:solidFill>
                              <a:prstClr val="black"/>
                            </a:solidFill>
                            <a:latin typeface="Cambria Math"/>
                            <a:ea typeface="Cambria Math"/>
                          </a:rPr>
                          <m:t>A</m:t>
                        </m:r>
                      </m:num>
                      <m:den>
                        <m:r>
                          <m:rPr>
                            <m:sty m:val="p"/>
                          </m:rPr>
                          <a:rPr lang="en-US" sz="2400">
                            <a:solidFill>
                              <a:prstClr val="black"/>
                            </a:solidFill>
                            <a:latin typeface="Cambria Math"/>
                          </a:rPr>
                          <m:t>e</m:t>
                        </m:r>
                      </m:den>
                    </m:f>
                  </m:oMath>
                </a14:m>
                <a:r>
                  <a:rPr lang="en-US" sz="2400" dirty="0">
                    <a:solidFill>
                      <a:prstClr val="black"/>
                    </a:solidFill>
                  </a:rPr>
                  <a:t>] </a:t>
                </a:r>
              </a:p>
              <a:p>
                <a:pPr marL="0" indent="0">
                  <a:buNone/>
                  <a:tabLst>
                    <a:tab pos="2057400" algn="l"/>
                  </a:tabLst>
                </a:pPr>
                <a:r>
                  <a:rPr lang="en-US" sz="2400" dirty="0">
                    <a:solidFill>
                      <a:prstClr val="black"/>
                    </a:solidFill>
                  </a:rPr>
                  <a:t>	= </a:t>
                </a:r>
                <a:r>
                  <a:rPr lang="en-US" sz="2400" dirty="0" err="1"/>
                  <a:t>E</a:t>
                </a:r>
                <a:r>
                  <a:rPr lang="en-US" sz="2400" baseline="-25000" dirty="0" err="1"/>
                  <a:t>e</a:t>
                </a:r>
                <a:r>
                  <a:rPr lang="en-US" sz="2400" dirty="0"/>
                  <a:t>[E(</a:t>
                </a:r>
                <a14:m>
                  <m:oMath xmlns:m="http://schemas.openxmlformats.org/officeDocument/2006/math">
                    <m:f>
                      <m:fPr>
                        <m:ctrlPr>
                          <a:rPr lang="en-US" sz="2400" i="1">
                            <a:latin typeface="Cambria Math" panose="02040503050406030204" pitchFamily="18" charset="0"/>
                          </a:rPr>
                        </m:ctrlPr>
                      </m:fPr>
                      <m:num>
                        <m:r>
                          <m:rPr>
                            <m:nor/>
                          </m:rPr>
                          <a:rPr lang="en-US" sz="2400" dirty="0">
                            <a:solidFill>
                              <a:prstClr val="black"/>
                            </a:solidFill>
                            <a:latin typeface="Cambria Math" panose="02040503050406030204" pitchFamily="18" charset="0"/>
                            <a:ea typeface="Cambria Math" panose="02040503050406030204" pitchFamily="18" charset="0"/>
                            <a:cs typeface="Arial" panose="020B0604020202020204" pitchFamily="34" charset="0"/>
                          </a:rPr>
                          <m:t>Y</m:t>
                        </m:r>
                        <m:r>
                          <m:rPr>
                            <m:nor/>
                          </m:rPr>
                          <a:rPr lang="en-US" sz="2400" dirty="0">
                            <a:solidFill>
                              <a:prstClr val="black"/>
                            </a:solidFill>
                            <a:latin typeface="Cambria Math" panose="02040503050406030204" pitchFamily="18" charset="0"/>
                            <a:ea typeface="Cambria Math" panose="02040503050406030204" pitchFamily="18" charset="0"/>
                            <a:cs typeface="Arial" panose="020B0604020202020204" pitchFamily="34" charset="0"/>
                          </a:rPr>
                          <m:t>(1)</m:t>
                        </m:r>
                        <m:r>
                          <a:rPr lang="en-US" sz="2400">
                            <a:solidFill>
                              <a:prstClr val="black"/>
                            </a:solidFill>
                            <a:latin typeface="Cambria Math"/>
                            <a:ea typeface="Cambria Math"/>
                          </a:rPr>
                          <m:t>×</m:t>
                        </m:r>
                        <m:r>
                          <m:rPr>
                            <m:nor/>
                          </m:rPr>
                          <a:rPr lang="en-US" sz="2400" dirty="0">
                            <a:solidFill>
                              <a:prstClr val="black"/>
                            </a:solidFill>
                            <a:latin typeface="Cambria Math" panose="02040503050406030204" pitchFamily="18" charset="0"/>
                            <a:ea typeface="Cambria Math" panose="02040503050406030204" pitchFamily="18" charset="0"/>
                            <a:cs typeface="Arial" panose="020B0604020202020204" pitchFamily="34" charset="0"/>
                          </a:rPr>
                          <m:t>A</m:t>
                        </m:r>
                        <m:r>
                          <m:rPr>
                            <m:nor/>
                          </m:rPr>
                          <a:rPr lang="en-US" sz="2400" dirty="0">
                            <a:solidFill>
                              <a:prstClr val="black"/>
                            </a:solidFill>
                            <a:latin typeface="Cambria Math" panose="02040503050406030204" pitchFamily="18" charset="0"/>
                            <a:ea typeface="Cambria Math" panose="02040503050406030204" pitchFamily="18" charset="0"/>
                            <a:cs typeface="Arial" panose="020B0604020202020204" pitchFamily="34" charset="0"/>
                          </a:rPr>
                          <m:t> </m:t>
                        </m:r>
                      </m:num>
                      <m:den>
                        <m:r>
                          <m:rPr>
                            <m:sty m:val="p"/>
                          </m:rPr>
                          <a:rPr lang="en-US" sz="2400">
                            <a:latin typeface="Cambria Math"/>
                          </a:rPr>
                          <m:t>e</m:t>
                        </m:r>
                      </m:den>
                    </m:f>
                  </m:oMath>
                </a14:m>
                <a:r>
                  <a:rPr lang="en-US" sz="2400" dirty="0">
                    <a:latin typeface="Arial" panose="020B0604020202020204" pitchFamily="34" charset="0"/>
                    <a:cs typeface="Arial" panose="020B0604020202020204" pitchFamily="34" charset="0"/>
                  </a:rPr>
                  <a:t>)|e]</a:t>
                </a:r>
              </a:p>
              <a:p>
                <a:pPr marL="0" indent="0">
                  <a:buNone/>
                  <a:tabLst>
                    <a:tab pos="2057400" algn="l"/>
                  </a:tabLst>
                </a:pPr>
                <a:r>
                  <a:rPr lang="en-US" sz="2400" dirty="0">
                    <a:latin typeface="Arial" panose="020B0604020202020204" pitchFamily="34" charset="0"/>
                    <a:cs typeface="Arial" panose="020B0604020202020204" pitchFamily="34" charset="0"/>
                  </a:rPr>
                  <a:t>	= </a:t>
                </a:r>
                <a:r>
                  <a:rPr lang="en-US" sz="2400" dirty="0" err="1">
                    <a:solidFill>
                      <a:prstClr val="black"/>
                    </a:solidFill>
                  </a:rPr>
                  <a:t>E</a:t>
                </a:r>
                <a:r>
                  <a:rPr lang="en-US" sz="2400" baseline="-25000" dirty="0" err="1">
                    <a:solidFill>
                      <a:prstClr val="black"/>
                    </a:solidFill>
                  </a:rPr>
                  <a:t>e</a:t>
                </a:r>
                <a:r>
                  <a:rPr lang="en-US" sz="2400" dirty="0">
                    <a:solidFill>
                      <a:prstClr val="black"/>
                    </a:solidFill>
                  </a:rPr>
                  <a:t>[(E(Y(1)|e) </a:t>
                </a:r>
                <a14:m>
                  <m:oMath xmlns:m="http://schemas.openxmlformats.org/officeDocument/2006/math">
                    <m:r>
                      <a:rPr lang="en-US" sz="2400">
                        <a:solidFill>
                          <a:prstClr val="black"/>
                        </a:solidFill>
                        <a:latin typeface="Cambria Math"/>
                        <a:ea typeface="Cambria Math"/>
                      </a:rPr>
                      <m:t>×</m:t>
                    </m:r>
                  </m:oMath>
                </a14:m>
                <a:r>
                  <a:rPr lang="en-US" sz="2400" dirty="0" smtClean="0">
                    <a:solidFill>
                      <a:prstClr val="black"/>
                    </a:solidFill>
                  </a:rPr>
                  <a:t> </a:t>
                </a:r>
                <a:r>
                  <a:rPr lang="en-US" sz="2400" dirty="0">
                    <a:solidFill>
                      <a:prstClr val="black"/>
                    </a:solidFill>
                  </a:rPr>
                  <a:t>(E(</a:t>
                </a:r>
                <a14:m>
                  <m:oMath xmlns:m="http://schemas.openxmlformats.org/officeDocument/2006/math">
                    <m:f>
                      <m:fPr>
                        <m:ctrlPr>
                          <a:rPr lang="en-US" sz="2400" i="1">
                            <a:solidFill>
                              <a:prstClr val="black"/>
                            </a:solidFill>
                            <a:latin typeface="Cambria Math" panose="02040503050406030204" pitchFamily="18" charset="0"/>
                          </a:rPr>
                        </m:ctrlPr>
                      </m:fPr>
                      <m:num>
                        <m:r>
                          <m:rPr>
                            <m:nor/>
                          </m:rPr>
                          <a:rPr lang="en-US" sz="2400" dirty="0">
                            <a:solidFill>
                              <a:prstClr val="black"/>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2400" dirty="0">
                            <a:solidFill>
                              <a:prstClr val="black"/>
                            </a:solidFill>
                            <a:latin typeface="Cambria Math" panose="02040503050406030204" pitchFamily="18" charset="0"/>
                            <a:ea typeface="Cambria Math" panose="02040503050406030204" pitchFamily="18" charset="0"/>
                            <a:cs typeface="Arial" panose="020B0604020202020204" pitchFamily="34" charset="0"/>
                          </a:rPr>
                          <m:t>A</m:t>
                        </m:r>
                        <m:r>
                          <m:rPr>
                            <m:nor/>
                          </m:rPr>
                          <a:rPr lang="en-US" sz="2400" dirty="0">
                            <a:solidFill>
                              <a:prstClr val="black"/>
                            </a:solidFill>
                            <a:latin typeface="Cambria Math" panose="02040503050406030204" pitchFamily="18" charset="0"/>
                            <a:ea typeface="Cambria Math" panose="02040503050406030204" pitchFamily="18" charset="0"/>
                            <a:cs typeface="Arial" panose="020B0604020202020204" pitchFamily="34" charset="0"/>
                          </a:rPr>
                          <m:t> </m:t>
                        </m:r>
                      </m:num>
                      <m:den>
                        <m:r>
                          <m:rPr>
                            <m:sty m:val="p"/>
                          </m:rPr>
                          <a:rPr lang="en-US" sz="2400">
                            <a:solidFill>
                              <a:prstClr val="black"/>
                            </a:solidFill>
                            <a:latin typeface="Cambria Math"/>
                          </a:rPr>
                          <m:t>e</m:t>
                        </m:r>
                      </m:den>
                    </m:f>
                  </m:oMath>
                </a14:m>
                <a:r>
                  <a:rPr lang="en-US" sz="2400" dirty="0">
                    <a:solidFill>
                      <a:prstClr val="black"/>
                    </a:solidFill>
                    <a:latin typeface="Arial" panose="020B0604020202020204" pitchFamily="34" charset="0"/>
                    <a:cs typeface="Arial" panose="020B0604020202020204" pitchFamily="34" charset="0"/>
                  </a:rPr>
                  <a:t>)|e)]</a:t>
                </a:r>
              </a:p>
              <a:p>
                <a:pPr marL="0" indent="0">
                  <a:buNone/>
                  <a:tabLst>
                    <a:tab pos="2057400" algn="l"/>
                  </a:tabLst>
                </a:pPr>
                <a:r>
                  <a:rPr lang="en-US" sz="2400" dirty="0">
                    <a:solidFill>
                      <a:prstClr val="black"/>
                    </a:solidFill>
                    <a:latin typeface="Arial" panose="020B0604020202020204" pitchFamily="34" charset="0"/>
                    <a:cs typeface="Arial" panose="020B0604020202020204" pitchFamily="34" charset="0"/>
                  </a:rPr>
                  <a:t>	= </a:t>
                </a:r>
                <a:r>
                  <a:rPr lang="en-US" sz="2400" dirty="0" err="1">
                    <a:solidFill>
                      <a:prstClr val="black"/>
                    </a:solidFill>
                  </a:rPr>
                  <a:t>E</a:t>
                </a:r>
                <a:r>
                  <a:rPr lang="en-US" sz="2400" baseline="-25000" dirty="0" err="1">
                    <a:solidFill>
                      <a:prstClr val="black"/>
                    </a:solidFill>
                  </a:rPr>
                  <a:t>e</a:t>
                </a:r>
                <a:r>
                  <a:rPr lang="en-US" sz="2400" dirty="0">
                    <a:solidFill>
                      <a:prstClr val="black"/>
                    </a:solidFill>
                  </a:rPr>
                  <a:t>[(E(Y(1)|e) </a:t>
                </a:r>
                <a14:m>
                  <m:oMath xmlns:m="http://schemas.openxmlformats.org/officeDocument/2006/math">
                    <m:r>
                      <a:rPr lang="en-US" sz="2400">
                        <a:solidFill>
                          <a:prstClr val="black"/>
                        </a:solidFill>
                        <a:latin typeface="Cambria Math"/>
                        <a:ea typeface="Cambria Math"/>
                      </a:rPr>
                      <m:t>×</m:t>
                    </m:r>
                  </m:oMath>
                </a14:m>
                <a:r>
                  <a:rPr lang="en-US" sz="2400" dirty="0" smtClean="0">
                    <a:solidFill>
                      <a:prstClr val="black"/>
                    </a:solidFill>
                  </a:rPr>
                  <a:t> </a:t>
                </a:r>
                <a14:m>
                  <m:oMath xmlns:m="http://schemas.openxmlformats.org/officeDocument/2006/math">
                    <m:f>
                      <m:fPr>
                        <m:ctrlPr>
                          <a:rPr lang="en-US" sz="2400" i="1">
                            <a:solidFill>
                              <a:prstClr val="black"/>
                            </a:solidFill>
                            <a:latin typeface="Cambria Math" panose="02040503050406030204" pitchFamily="18" charset="0"/>
                          </a:rPr>
                        </m:ctrlPr>
                      </m:fPr>
                      <m:num>
                        <m:r>
                          <a:rPr lang="en-US" sz="2400" i="1">
                            <a:solidFill>
                              <a:prstClr val="black"/>
                            </a:solidFill>
                            <a:latin typeface="Cambria Math"/>
                          </a:rPr>
                          <m:t>1</m:t>
                        </m:r>
                      </m:num>
                      <m:den>
                        <m:r>
                          <m:rPr>
                            <m:nor/>
                          </m:rPr>
                          <a:rPr lang="en-US" sz="2400" dirty="0">
                            <a:solidFill>
                              <a:prstClr val="black"/>
                            </a:solidFill>
                            <a:latin typeface="Arial" panose="020B0604020202020204" pitchFamily="34" charset="0"/>
                            <a:cs typeface="Arial" panose="020B0604020202020204" pitchFamily="34" charset="0"/>
                          </a:rPr>
                          <m:t>e</m:t>
                        </m:r>
                      </m:den>
                    </m:f>
                  </m:oMath>
                </a14:m>
                <a:r>
                  <a:rPr lang="en-US" sz="2400" dirty="0">
                    <a:solidFill>
                      <a:prstClr val="black"/>
                    </a:solidFill>
                  </a:rPr>
                  <a:t>E(</a:t>
                </a:r>
                <a:r>
                  <a:rPr lang="en-US" sz="2400" dirty="0" err="1">
                    <a:solidFill>
                      <a:prstClr val="black"/>
                    </a:solidFill>
                  </a:rPr>
                  <a:t>A</a:t>
                </a:r>
                <a:r>
                  <a:rPr lang="en-US" sz="2400" dirty="0" err="1">
                    <a:solidFill>
                      <a:prstClr val="black"/>
                    </a:solidFill>
                    <a:latin typeface="Arial" panose="020B0604020202020204" pitchFamily="34" charset="0"/>
                    <a:cs typeface="Arial" panose="020B0604020202020204" pitchFamily="34" charset="0"/>
                  </a:rPr>
                  <a:t>|e</a:t>
                </a:r>
                <a:r>
                  <a:rPr lang="en-US" sz="2400" dirty="0">
                    <a:solidFill>
                      <a:prstClr val="black"/>
                    </a:solidFill>
                    <a:latin typeface="Arial" panose="020B0604020202020204" pitchFamily="34" charset="0"/>
                    <a:cs typeface="Arial" panose="020B0604020202020204" pitchFamily="34" charset="0"/>
                  </a:rPr>
                  <a:t>)]</a:t>
                </a:r>
              </a:p>
              <a:p>
                <a:pPr marL="0" indent="0">
                  <a:buNone/>
                  <a:tabLst>
                    <a:tab pos="2057400" algn="l"/>
                  </a:tabLst>
                </a:pPr>
                <a:r>
                  <a:rPr lang="en-US" sz="2400" dirty="0">
                    <a:solidFill>
                      <a:prstClr val="black"/>
                    </a:solidFill>
                    <a:latin typeface="Arial" panose="020B0604020202020204" pitchFamily="34" charset="0"/>
                    <a:cs typeface="Arial" panose="020B0604020202020204" pitchFamily="34" charset="0"/>
                  </a:rPr>
                  <a:t>	= </a:t>
                </a:r>
                <a:r>
                  <a:rPr lang="en-US" sz="2400" dirty="0" err="1">
                    <a:solidFill>
                      <a:prstClr val="black"/>
                    </a:solidFill>
                  </a:rPr>
                  <a:t>E</a:t>
                </a:r>
                <a:r>
                  <a:rPr lang="en-US" sz="2400" baseline="-25000" dirty="0" err="1">
                    <a:solidFill>
                      <a:prstClr val="black"/>
                    </a:solidFill>
                  </a:rPr>
                  <a:t>e</a:t>
                </a:r>
                <a:r>
                  <a:rPr lang="en-US" sz="2400" dirty="0">
                    <a:solidFill>
                      <a:prstClr val="black"/>
                    </a:solidFill>
                  </a:rPr>
                  <a:t>[(E(Y(1)|e)</a:t>
                </a:r>
                <a:r>
                  <a:rPr lang="en-US" sz="2400" dirty="0">
                    <a:solidFill>
                      <a:prstClr val="black"/>
                    </a:solidFill>
                    <a:latin typeface="Arial" panose="020B0604020202020204" pitchFamily="34" charset="0"/>
                    <a:cs typeface="Arial" panose="020B0604020202020204" pitchFamily="34" charset="0"/>
                  </a:rPr>
                  <a:t>]</a:t>
                </a:r>
              </a:p>
              <a:p>
                <a:pPr marL="0" indent="0">
                  <a:buNone/>
                  <a:tabLst>
                    <a:tab pos="2057400" algn="l"/>
                  </a:tabLst>
                </a:pPr>
                <a:r>
                  <a:rPr lang="en-US" sz="2400" dirty="0">
                    <a:solidFill>
                      <a:prstClr val="black"/>
                    </a:solidFill>
                    <a:latin typeface="Arial" panose="020B0604020202020204" pitchFamily="34" charset="0"/>
                    <a:cs typeface="Arial" panose="020B0604020202020204" pitchFamily="34" charset="0"/>
                  </a:rPr>
                  <a:t>	= </a:t>
                </a:r>
                <a:r>
                  <a:rPr lang="en-US" sz="2400" dirty="0">
                    <a:solidFill>
                      <a:prstClr val="black"/>
                    </a:solidFill>
                  </a:rPr>
                  <a:t>E(Y(1))</a:t>
                </a:r>
                <a:endParaRPr lang="en-US" sz="2400" dirty="0">
                  <a:solidFill>
                    <a:prstClr val="black"/>
                  </a:solidFill>
                  <a:latin typeface="Arial" panose="020B0604020202020204" pitchFamily="34" charset="0"/>
                  <a:cs typeface="Arial" panose="020B0604020202020204" pitchFamily="34" charset="0"/>
                </a:endParaRPr>
              </a:p>
              <a:p>
                <a:pPr>
                  <a:tabLst>
                    <a:tab pos="2057400" algn="l"/>
                  </a:tabLst>
                </a:pPr>
                <a:r>
                  <a:rPr lang="en-US" sz="2400" dirty="0">
                    <a:latin typeface="Arial" panose="020B0604020202020204" pitchFamily="34" charset="0"/>
                    <a:cs typeface="Arial" panose="020B0604020202020204" pitchFamily="34" charset="0"/>
                  </a:rPr>
                  <a:t>Similarly, </a:t>
                </a:r>
                <a:r>
                  <a:rPr lang="en-US" sz="2400" dirty="0">
                    <a:solidFill>
                      <a:prstClr val="black"/>
                    </a:solidFill>
                  </a:rPr>
                  <a:t>E[</a:t>
                </a:r>
                <a14:m>
                  <m:oMath xmlns:m="http://schemas.openxmlformats.org/officeDocument/2006/math">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Y</m:t>
                        </m:r>
                        <m:r>
                          <a:rPr lang="en-US" sz="2400">
                            <a:solidFill>
                              <a:prstClr val="black"/>
                            </a:solidFill>
                            <a:latin typeface="Cambria Math"/>
                            <a:ea typeface="Cambria Math"/>
                          </a:rPr>
                          <m:t>×(1−</m:t>
                        </m:r>
                        <m:r>
                          <m:rPr>
                            <m:sty m:val="p"/>
                          </m:rPr>
                          <a:rPr lang="en-US" sz="2400">
                            <a:solidFill>
                              <a:prstClr val="black"/>
                            </a:solidFill>
                            <a:latin typeface="Cambria Math"/>
                            <a:ea typeface="Cambria Math"/>
                          </a:rPr>
                          <m:t>A</m:t>
                        </m:r>
                        <m:r>
                          <a:rPr lang="en-US" sz="2400">
                            <a:solidFill>
                              <a:prstClr val="black"/>
                            </a:solidFill>
                            <a:latin typeface="Cambria Math"/>
                            <a:ea typeface="Cambria Math"/>
                          </a:rPr>
                          <m:t>)</m:t>
                        </m:r>
                      </m:num>
                      <m:den>
                        <m:r>
                          <a:rPr lang="en-US" sz="2400">
                            <a:solidFill>
                              <a:prstClr val="black"/>
                            </a:solidFill>
                            <a:latin typeface="Cambria Math"/>
                            <a:ea typeface="Cambria Math"/>
                          </a:rPr>
                          <m:t>1−</m:t>
                        </m:r>
                        <m:r>
                          <m:rPr>
                            <m:sty m:val="p"/>
                          </m:rPr>
                          <a:rPr lang="en-US" sz="2400">
                            <a:solidFill>
                              <a:prstClr val="black"/>
                            </a:solidFill>
                            <a:latin typeface="Cambria Math"/>
                          </a:rPr>
                          <m:t>e</m:t>
                        </m:r>
                      </m:den>
                    </m:f>
                  </m:oMath>
                </a14:m>
                <a:r>
                  <a:rPr lang="en-US" sz="2400" dirty="0">
                    <a:solidFill>
                      <a:prstClr val="black"/>
                    </a:solidFill>
                  </a:rPr>
                  <a:t>] = E(Y(0))</a:t>
                </a:r>
              </a:p>
              <a:p>
                <a:pPr>
                  <a:tabLst>
                    <a:tab pos="2057400" algn="l"/>
                  </a:tabLst>
                </a:pPr>
                <a:r>
                  <a:rPr lang="en-US" sz="2400" dirty="0">
                    <a:solidFill>
                      <a:prstClr val="black"/>
                    </a:solidFill>
                    <a:latin typeface="Arial" panose="020B0604020202020204" pitchFamily="34" charset="0"/>
                    <a:cs typeface="Arial" panose="020B0604020202020204" pitchFamily="34" charset="0"/>
                  </a:rPr>
                  <a:t>Therefore, </a:t>
                </a:r>
                <a:r>
                  <a:rPr lang="en-US" sz="2400" dirty="0">
                    <a:solidFill>
                      <a:prstClr val="black"/>
                    </a:solidFill>
                  </a:rPr>
                  <a:t>E[</a:t>
                </a:r>
                <a14:m>
                  <m:oMath xmlns:m="http://schemas.openxmlformats.org/officeDocument/2006/math">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Y</m:t>
                        </m:r>
                        <m:r>
                          <a:rPr lang="en-US" sz="2400">
                            <a:solidFill>
                              <a:prstClr val="black"/>
                            </a:solidFill>
                            <a:latin typeface="Cambria Math"/>
                            <a:ea typeface="Cambria Math"/>
                          </a:rPr>
                          <m:t>×</m:t>
                        </m:r>
                        <m:r>
                          <m:rPr>
                            <m:sty m:val="p"/>
                          </m:rPr>
                          <a:rPr lang="en-US" sz="2400">
                            <a:solidFill>
                              <a:prstClr val="black"/>
                            </a:solidFill>
                            <a:latin typeface="Cambria Math"/>
                            <a:ea typeface="Cambria Math"/>
                          </a:rPr>
                          <m:t>A</m:t>
                        </m:r>
                      </m:num>
                      <m:den>
                        <m:r>
                          <m:rPr>
                            <m:sty m:val="p"/>
                          </m:rPr>
                          <a:rPr lang="en-US" sz="2400">
                            <a:solidFill>
                              <a:prstClr val="black"/>
                            </a:solidFill>
                            <a:latin typeface="Cambria Math"/>
                          </a:rPr>
                          <m:t>e</m:t>
                        </m:r>
                      </m:den>
                    </m:f>
                  </m:oMath>
                </a14:m>
                <a:r>
                  <a:rPr lang="en-US" sz="2400" dirty="0">
                    <a:solidFill>
                      <a:prstClr val="black"/>
                    </a:solidFill>
                  </a:rPr>
                  <a:t>] - E[</a:t>
                </a:r>
                <a14:m>
                  <m:oMath xmlns:m="http://schemas.openxmlformats.org/officeDocument/2006/math">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Y</m:t>
                        </m:r>
                        <m:r>
                          <a:rPr lang="en-US" sz="2400">
                            <a:solidFill>
                              <a:prstClr val="black"/>
                            </a:solidFill>
                            <a:latin typeface="Cambria Math"/>
                            <a:ea typeface="Cambria Math"/>
                          </a:rPr>
                          <m:t>×(1−</m:t>
                        </m:r>
                        <m:r>
                          <m:rPr>
                            <m:sty m:val="p"/>
                          </m:rPr>
                          <a:rPr lang="en-US" sz="2400">
                            <a:solidFill>
                              <a:prstClr val="black"/>
                            </a:solidFill>
                            <a:latin typeface="Cambria Math"/>
                            <a:ea typeface="Cambria Math"/>
                          </a:rPr>
                          <m:t>A</m:t>
                        </m:r>
                        <m:r>
                          <a:rPr lang="en-US" sz="2400">
                            <a:solidFill>
                              <a:prstClr val="black"/>
                            </a:solidFill>
                            <a:latin typeface="Cambria Math"/>
                            <a:ea typeface="Cambria Math"/>
                          </a:rPr>
                          <m:t>)</m:t>
                        </m:r>
                      </m:num>
                      <m:den>
                        <m:r>
                          <a:rPr lang="en-US" sz="2400">
                            <a:solidFill>
                              <a:prstClr val="black"/>
                            </a:solidFill>
                            <a:latin typeface="Cambria Math"/>
                            <a:ea typeface="Cambria Math"/>
                          </a:rPr>
                          <m:t>1−</m:t>
                        </m:r>
                        <m:r>
                          <m:rPr>
                            <m:sty m:val="p"/>
                          </m:rPr>
                          <a:rPr lang="en-US" sz="2400">
                            <a:solidFill>
                              <a:prstClr val="black"/>
                            </a:solidFill>
                            <a:latin typeface="Cambria Math"/>
                          </a:rPr>
                          <m:t>e</m:t>
                        </m:r>
                      </m:den>
                    </m:f>
                  </m:oMath>
                </a14:m>
                <a:r>
                  <a:rPr lang="en-US" sz="2400" dirty="0">
                    <a:solidFill>
                      <a:prstClr val="black"/>
                    </a:solidFill>
                  </a:rPr>
                  <a:t>] = E[Y(1) – Y(0)] </a:t>
                </a:r>
                <a:endParaRPr lang="en-US" sz="2400"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548640" y="1920240"/>
                <a:ext cx="9875520" cy="5760720"/>
              </a:xfrm>
              <a:blipFill>
                <a:blip r:embed="rId2"/>
                <a:stretch>
                  <a:fillRect l="-864"/>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56664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80" y="694440"/>
            <a:ext cx="9595080" cy="659160"/>
          </a:xfrm>
        </p:spPr>
        <p:txBody>
          <a:bodyPr>
            <a:normAutofit/>
          </a:bodyPr>
          <a:lstStyle/>
          <a:p>
            <a:r>
              <a:rPr lang="en-US" sz="3600" dirty="0"/>
              <a:t>Alternative Types of Average </a:t>
            </a:r>
            <a:r>
              <a:rPr lang="en-US" sz="3600" dirty="0" smtClean="0"/>
              <a:t>Causal </a:t>
            </a:r>
            <a:r>
              <a:rPr lang="en-US" sz="3600" dirty="0"/>
              <a:t>Effects</a:t>
            </a:r>
          </a:p>
        </p:txBody>
      </p:sp>
      <p:sp>
        <p:nvSpPr>
          <p:cNvPr id="3" name="Content Placeholder 2"/>
          <p:cNvSpPr>
            <a:spLocks noGrp="1"/>
          </p:cNvSpPr>
          <p:nvPr>
            <p:ph idx="4294967295"/>
          </p:nvPr>
        </p:nvSpPr>
        <p:spPr>
          <a:xfrm>
            <a:off x="548640" y="1645920"/>
            <a:ext cx="9875520" cy="5705476"/>
          </a:xfrm>
        </p:spPr>
        <p:txBody>
          <a:bodyPr>
            <a:normAutofit/>
          </a:bodyPr>
          <a:lstStyle/>
          <a:p>
            <a:r>
              <a:rPr lang="en-US" sz="2400" dirty="0" smtClean="0"/>
              <a:t>Average causal effect in study population </a:t>
            </a:r>
          </a:p>
          <a:p>
            <a:pPr lvl="1"/>
            <a:r>
              <a:rPr lang="en-US" dirty="0" smtClean="0"/>
              <a:t>E(Y(1) – Y(0))</a:t>
            </a:r>
          </a:p>
          <a:p>
            <a:r>
              <a:rPr lang="en-US" sz="2400" dirty="0" smtClean="0">
                <a:solidFill>
                  <a:prstClr val="black"/>
                </a:solidFill>
              </a:rPr>
              <a:t>Average causal effect in the treated</a:t>
            </a:r>
          </a:p>
          <a:p>
            <a:pPr lvl="1"/>
            <a:r>
              <a:rPr lang="en-US" dirty="0" smtClean="0">
                <a:solidFill>
                  <a:prstClr val="black"/>
                </a:solidFill>
              </a:rPr>
              <a:t>E[(Y(1) – Y(0))| A = 1]</a:t>
            </a:r>
          </a:p>
          <a:p>
            <a:pPr lvl="0"/>
            <a:r>
              <a:rPr lang="en-US" sz="2400" dirty="0" smtClean="0">
                <a:solidFill>
                  <a:prstClr val="black"/>
                </a:solidFill>
              </a:rPr>
              <a:t>Average causal effect in the untreated</a:t>
            </a:r>
          </a:p>
          <a:p>
            <a:pPr lvl="1"/>
            <a:r>
              <a:rPr lang="en-US" dirty="0" smtClean="0">
                <a:solidFill>
                  <a:prstClr val="black"/>
                </a:solidFill>
              </a:rPr>
              <a:t>E[(Y(1) – Y(0))| A = 0]</a:t>
            </a:r>
          </a:p>
          <a:p>
            <a:r>
              <a:rPr lang="en-US" sz="2400" dirty="0" smtClean="0">
                <a:solidFill>
                  <a:prstClr val="black"/>
                </a:solidFill>
              </a:rPr>
              <a:t>Other estimates give weighted averages of Y(1) – Y(0) with </a:t>
            </a:r>
            <a:r>
              <a:rPr lang="en-US" sz="2400" dirty="0" smtClean="0">
                <a:solidFill>
                  <a:srgbClr val="FF0000"/>
                </a:solidFill>
              </a:rPr>
              <a:t>more weight assigned to patients with propensity scores close to 0.5</a:t>
            </a:r>
          </a:p>
          <a:p>
            <a:endParaRPr lang="en-US" dirty="0"/>
          </a:p>
        </p:txBody>
      </p:sp>
    </p:spTree>
    <p:extLst>
      <p:ext uri="{BB962C8B-B14F-4D97-AF65-F5344CB8AC3E}">
        <p14:creationId xmlns:p14="http://schemas.microsoft.com/office/powerpoint/2010/main" val="148789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Illustrations Assuming a Finite Number of Values for the Propensity Score</a:t>
            </a:r>
          </a:p>
        </p:txBody>
      </p:sp>
      <p:sp>
        <p:nvSpPr>
          <p:cNvPr id="4" name="TextBox 3"/>
          <p:cNvSpPr txBox="1"/>
          <p:nvPr/>
        </p:nvSpPr>
        <p:spPr>
          <a:xfrm>
            <a:off x="457200" y="2194561"/>
            <a:ext cx="9784080" cy="3083921"/>
          </a:xfrm>
          <a:prstGeom prst="rect">
            <a:avLst/>
          </a:prstGeom>
          <a:noFill/>
        </p:spPr>
        <p:txBody>
          <a:bodyPr wrap="square" rtlCol="0">
            <a:spAutoFit/>
          </a:bodyPr>
          <a:lstStyle/>
          <a:p>
            <a:pPr marL="1447800" indent="-1447800">
              <a:tabLst>
                <a:tab pos="1783080" algn="l"/>
              </a:tabLst>
            </a:pPr>
            <a:r>
              <a:rPr lang="en-US" sz="2880" dirty="0"/>
              <a:t>N  	= 	Total number of subjects</a:t>
            </a:r>
          </a:p>
          <a:p>
            <a:pPr marL="1447800" indent="-1447800">
              <a:tabLst>
                <a:tab pos="1722120" algn="l"/>
              </a:tabLst>
            </a:pPr>
            <a:r>
              <a:rPr lang="en-US" sz="2880" dirty="0"/>
              <a:t>K  	= Total number of propensity score strata </a:t>
            </a:r>
          </a:p>
          <a:p>
            <a:pPr marL="1447800" indent="-1447800">
              <a:tabLst>
                <a:tab pos="1722120" algn="l"/>
              </a:tabLst>
            </a:pPr>
            <a:r>
              <a:rPr lang="en-US" sz="2880" dirty="0" err="1"/>
              <a:t>e</a:t>
            </a:r>
            <a:r>
              <a:rPr lang="en-US" sz="2880" baseline="-25000" dirty="0" err="1"/>
              <a:t>k</a:t>
            </a:r>
            <a:r>
              <a:rPr lang="en-US" sz="2880" baseline="-25000" dirty="0"/>
              <a:t> </a:t>
            </a:r>
            <a:r>
              <a:rPr lang="en-US" sz="2880" dirty="0"/>
              <a:t>	= 	Value of the propensity score in the kth propensity </a:t>
            </a:r>
            <a:r>
              <a:rPr lang="en-US" sz="2880" dirty="0" smtClean="0"/>
              <a:t>score </a:t>
            </a:r>
            <a:r>
              <a:rPr lang="en-US" sz="2880" dirty="0"/>
              <a:t>stratum </a:t>
            </a:r>
          </a:p>
          <a:p>
            <a:pPr marL="1447800" indent="-1447800">
              <a:tabLst>
                <a:tab pos="1722120" algn="l"/>
              </a:tabLst>
            </a:pPr>
            <a:r>
              <a:rPr lang="en-US" sz="2880" dirty="0" err="1"/>
              <a:t>s</a:t>
            </a:r>
            <a:r>
              <a:rPr lang="en-US" sz="2880" baseline="-25000" dirty="0" err="1"/>
              <a:t>k</a:t>
            </a:r>
            <a:r>
              <a:rPr lang="en-US" sz="2880" dirty="0"/>
              <a:t> 	= 	Proportion of subjects in the kth propensity score </a:t>
            </a:r>
            <a:r>
              <a:rPr lang="en-US" sz="2880" dirty="0" smtClean="0"/>
              <a:t>stratum </a:t>
            </a:r>
            <a:endParaRPr lang="en-US" sz="2880" dirty="0"/>
          </a:p>
          <a:p>
            <a:r>
              <a:rPr lang="en-US" sz="2160" dirty="0"/>
              <a:t> </a:t>
            </a:r>
          </a:p>
        </p:txBody>
      </p:sp>
    </p:spTree>
    <p:extLst>
      <p:ext uri="{BB962C8B-B14F-4D97-AF65-F5344CB8AC3E}">
        <p14:creationId xmlns:p14="http://schemas.microsoft.com/office/powerpoint/2010/main" val="30751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6"/>
            <a:ext cx="10332720" cy="676274"/>
          </a:xfrm>
        </p:spPr>
        <p:txBody>
          <a:bodyPr>
            <a:normAutofit fontScale="90000"/>
          </a:bodyPr>
          <a:lstStyle/>
          <a:p>
            <a:r>
              <a:rPr lang="en-US" sz="4320" b="1" dirty="0"/>
              <a:t>Summary of Patient and Stratum Weights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38876179"/>
              </p:ext>
            </p:extLst>
          </p:nvPr>
        </p:nvGraphicFramePr>
        <p:xfrm>
          <a:off x="182880" y="1116251"/>
          <a:ext cx="10190828" cy="6598342"/>
        </p:xfrm>
        <a:graphic>
          <a:graphicData uri="http://schemas.openxmlformats.org/drawingml/2006/table">
            <a:tbl>
              <a:tblPr firstRow="1" bandRow="1">
                <a:tableStyleId>{5940675A-B579-460E-94D1-54222C63F5DA}</a:tableStyleId>
              </a:tblPr>
              <a:tblGrid>
                <a:gridCol w="1844892">
                  <a:extLst>
                    <a:ext uri="{9D8B030D-6E8A-4147-A177-3AD203B41FA5}">
                      <a16:colId xmlns:a16="http://schemas.microsoft.com/office/drawing/2014/main" val="20000"/>
                    </a:ext>
                  </a:extLst>
                </a:gridCol>
                <a:gridCol w="1932743">
                  <a:extLst>
                    <a:ext uri="{9D8B030D-6E8A-4147-A177-3AD203B41FA5}">
                      <a16:colId xmlns:a16="http://schemas.microsoft.com/office/drawing/2014/main" val="20001"/>
                    </a:ext>
                  </a:extLst>
                </a:gridCol>
                <a:gridCol w="1932743">
                  <a:extLst>
                    <a:ext uri="{9D8B030D-6E8A-4147-A177-3AD203B41FA5}">
                      <a16:colId xmlns:a16="http://schemas.microsoft.com/office/drawing/2014/main" val="20002"/>
                    </a:ext>
                  </a:extLst>
                </a:gridCol>
                <a:gridCol w="1054224">
                  <a:extLst>
                    <a:ext uri="{9D8B030D-6E8A-4147-A177-3AD203B41FA5}">
                      <a16:colId xmlns:a16="http://schemas.microsoft.com/office/drawing/2014/main" val="20003"/>
                    </a:ext>
                  </a:extLst>
                </a:gridCol>
                <a:gridCol w="1493483">
                  <a:extLst>
                    <a:ext uri="{9D8B030D-6E8A-4147-A177-3AD203B41FA5}">
                      <a16:colId xmlns:a16="http://schemas.microsoft.com/office/drawing/2014/main" val="20004"/>
                    </a:ext>
                  </a:extLst>
                </a:gridCol>
                <a:gridCol w="1932743">
                  <a:extLst>
                    <a:ext uri="{9D8B030D-6E8A-4147-A177-3AD203B41FA5}">
                      <a16:colId xmlns:a16="http://schemas.microsoft.com/office/drawing/2014/main" val="20005"/>
                    </a:ext>
                  </a:extLst>
                </a:gridCol>
              </a:tblGrid>
              <a:tr h="610865">
                <a:tc>
                  <a:txBody>
                    <a:bodyPr/>
                    <a:lstStyle/>
                    <a:p>
                      <a:pPr algn="ctr"/>
                      <a:endParaRPr lang="en-US" sz="1600" dirty="0"/>
                    </a:p>
                  </a:txBody>
                  <a:tcPr marL="109728" marR="109728" marT="54864" marB="54864" anchor="ctr"/>
                </a:tc>
                <a:tc gridSpan="2">
                  <a:txBody>
                    <a:bodyPr/>
                    <a:lstStyle/>
                    <a:p>
                      <a:pPr algn="ctr"/>
                      <a:r>
                        <a:rPr lang="en-US" sz="1600" dirty="0"/>
                        <a:t>Patient weights</a:t>
                      </a:r>
                    </a:p>
                  </a:txBody>
                  <a:tcPr marL="109728" marR="109728" marT="54864" marB="54864" anchor="ctr"/>
                </a:tc>
                <a:tc hMerge="1">
                  <a:txBody>
                    <a:bodyPr/>
                    <a:lstStyle/>
                    <a:p>
                      <a:endParaRPr lang="en-US" dirty="0"/>
                    </a:p>
                  </a:txBody>
                  <a:tcPr/>
                </a:tc>
                <a:tc gridSpan="2">
                  <a:txBody>
                    <a:bodyPr/>
                    <a:lstStyle/>
                    <a:p>
                      <a:pPr algn="ctr"/>
                      <a:r>
                        <a:rPr lang="en-US" sz="1600" dirty="0"/>
                        <a:t>Number of Patients in </a:t>
                      </a:r>
                      <a:r>
                        <a:rPr lang="en-US" sz="1600" dirty="0" err="1"/>
                        <a:t>Statum</a:t>
                      </a:r>
                      <a:r>
                        <a:rPr lang="en-US" sz="1600" dirty="0"/>
                        <a:t> is N x ? </a:t>
                      </a:r>
                    </a:p>
                  </a:txBody>
                  <a:tcPr marL="109728" marR="109728" marT="54864" marB="54864" anchor="ctr"/>
                </a:tc>
                <a:tc hMerge="1">
                  <a:txBody>
                    <a:bodyPr/>
                    <a:lstStyle/>
                    <a:p>
                      <a:endParaRPr lang="en-US" dirty="0"/>
                    </a:p>
                  </a:txBody>
                  <a:tcPr/>
                </a:tc>
                <a:tc>
                  <a:txBody>
                    <a:bodyPr/>
                    <a:lstStyle/>
                    <a:p>
                      <a:pPr algn="ctr"/>
                      <a:r>
                        <a:rPr lang="en-US" sz="1600" dirty="0"/>
                        <a:t>Stratum weight</a:t>
                      </a:r>
                    </a:p>
                  </a:txBody>
                  <a:tcPr marL="109728" marR="109728" marT="54864" marB="54864" anchor="ctr"/>
                </a:tc>
                <a:extLst>
                  <a:ext uri="{0D108BD9-81ED-4DB2-BD59-A6C34878D82A}">
                    <a16:rowId xmlns:a16="http://schemas.microsoft.com/office/drawing/2014/main" val="10000"/>
                  </a:ext>
                </a:extLst>
              </a:tr>
              <a:tr h="610865">
                <a:tc>
                  <a:txBody>
                    <a:bodyPr/>
                    <a:lstStyle/>
                    <a:p>
                      <a:pPr algn="ctr"/>
                      <a:r>
                        <a:rPr lang="en-US" sz="1600" dirty="0"/>
                        <a:t>Method</a:t>
                      </a:r>
                    </a:p>
                  </a:txBody>
                  <a:tcPr marL="109728" marR="109728" marT="54864" marB="54864" anchor="ctr"/>
                </a:tc>
                <a:tc>
                  <a:txBody>
                    <a:bodyPr/>
                    <a:lstStyle/>
                    <a:p>
                      <a:pPr algn="ctr"/>
                      <a:r>
                        <a:rPr lang="en-US" sz="1600" dirty="0"/>
                        <a:t>Treated</a:t>
                      </a:r>
                    </a:p>
                  </a:txBody>
                  <a:tcPr marL="109728" marR="109728" marT="54864" marB="54864" anchor="ctr"/>
                </a:tc>
                <a:tc>
                  <a:txBody>
                    <a:bodyPr/>
                    <a:lstStyle/>
                    <a:p>
                      <a:pPr algn="ctr"/>
                      <a:r>
                        <a:rPr lang="en-US" sz="1600" dirty="0"/>
                        <a:t>Untreated</a:t>
                      </a:r>
                    </a:p>
                  </a:txBody>
                  <a:tcPr marL="109728" marR="109728" marT="54864" marB="54864" anchor="ctr"/>
                </a:tc>
                <a:tc>
                  <a:txBody>
                    <a:bodyPr/>
                    <a:lstStyle/>
                    <a:p>
                      <a:pPr algn="ctr"/>
                      <a:r>
                        <a:rPr lang="en-US" sz="1600" dirty="0"/>
                        <a:t>Treated</a:t>
                      </a:r>
                    </a:p>
                  </a:txBody>
                  <a:tcPr marL="109728" marR="109728" marT="54864" marB="54864" anchor="ctr"/>
                </a:tc>
                <a:tc>
                  <a:txBody>
                    <a:bodyPr/>
                    <a:lstStyle/>
                    <a:p>
                      <a:pPr algn="ctr"/>
                      <a:r>
                        <a:rPr lang="en-US" sz="1600" dirty="0"/>
                        <a:t>Untreated</a:t>
                      </a:r>
                    </a:p>
                  </a:txBody>
                  <a:tcPr marL="109728" marR="109728" marT="54864" marB="54864" anchor="ctr"/>
                </a:tc>
                <a:tc>
                  <a:txBody>
                    <a:bodyPr/>
                    <a:lstStyle/>
                    <a:p>
                      <a:pPr algn="ctr"/>
                      <a:r>
                        <a:rPr lang="en-US" sz="1600" dirty="0"/>
                        <a:t>Both treatment &amp; untreated</a:t>
                      </a:r>
                    </a:p>
                  </a:txBody>
                  <a:tcPr marL="109728" marR="109728" marT="54864" marB="54864" anchor="ctr"/>
                </a:tc>
                <a:extLst>
                  <a:ext uri="{0D108BD9-81ED-4DB2-BD59-A6C34878D82A}">
                    <a16:rowId xmlns:a16="http://schemas.microsoft.com/office/drawing/2014/main" val="10001"/>
                  </a:ext>
                </a:extLst>
              </a:tr>
              <a:tr h="1119919">
                <a:tc>
                  <a:txBody>
                    <a:bodyPr/>
                    <a:lstStyle/>
                    <a:p>
                      <a:pPr algn="ctr"/>
                      <a:r>
                        <a:rPr lang="en-US" sz="1600" dirty="0"/>
                        <a:t>IPW,</a:t>
                      </a:r>
                      <a:r>
                        <a:rPr lang="en-US" sz="1600" baseline="0" dirty="0"/>
                        <a:t> standardization to study population</a:t>
                      </a:r>
                      <a:endParaRPr lang="en-US" sz="1600" dirty="0"/>
                    </a:p>
                  </a:txBody>
                  <a:tcPr marL="109728" marR="109728" marT="54864" marB="54864" anchor="ctr"/>
                </a:tc>
                <a:tc>
                  <a:txBody>
                    <a:bodyPr/>
                    <a:lstStyle/>
                    <a:p>
                      <a:pPr algn="ctr"/>
                      <a:r>
                        <a:rPr lang="en-US" sz="1600" dirty="0"/>
                        <a:t>1/</a:t>
                      </a:r>
                      <a:r>
                        <a:rPr lang="en-US" sz="1600" dirty="0" err="1"/>
                        <a:t>e</a:t>
                      </a:r>
                      <a:r>
                        <a:rPr lang="en-US" sz="1600" baseline="-25000" dirty="0" err="1"/>
                        <a:t>k</a:t>
                      </a:r>
                      <a:endParaRPr lang="en-US" sz="1600" baseline="-250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1/(1-e</a:t>
                      </a:r>
                      <a:r>
                        <a:rPr lang="en-US" sz="1600" baseline="-25000" dirty="0"/>
                        <a:t>k</a:t>
                      </a:r>
                      <a:r>
                        <a:rPr lang="en-US" sz="1600" dirty="0"/>
                        <a:t>)</a:t>
                      </a:r>
                    </a:p>
                  </a:txBody>
                  <a:tcPr marL="109728" marR="109728" marT="54864" marB="54864" anchor="ctr"/>
                </a:tc>
                <a:tc>
                  <a:txBody>
                    <a:bodyPr/>
                    <a:lstStyle/>
                    <a:p>
                      <a:pPr algn="ct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 x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endParaRPr lang="en-US" sz="1600" baseline="-250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err="1">
                          <a:ln>
                            <a:noFill/>
                          </a:ln>
                          <a:solidFill>
                            <a:prstClr val="black"/>
                          </a:solidFill>
                          <a:effectLst/>
                          <a:uLnTx/>
                          <a:uFillTx/>
                          <a:latin typeface="+mn-lt"/>
                          <a:ea typeface="+mn-ea"/>
                          <a:cs typeface="+mn-cs"/>
                        </a:rPr>
                        <a:t>x</a:t>
                      </a:r>
                      <a:r>
                        <a:rPr kumimoji="0" lang="en-US" sz="1600" b="0" i="0" u="none" strike="noStrike" kern="1200" cap="none" spc="0" normalizeH="0" baseline="0" noProof="0" dirty="0">
                          <a:ln>
                            <a:noFill/>
                          </a:ln>
                          <a:solidFill>
                            <a:prstClr val="black"/>
                          </a:solidFill>
                          <a:effectLst/>
                          <a:uLnTx/>
                          <a:uFillTx/>
                          <a:latin typeface="+mn-lt"/>
                          <a:ea typeface="+mn-ea"/>
                          <a:cs typeface="+mn-cs"/>
                        </a:rPr>
                        <a:t> (1 -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a:t>
                      </a:r>
                    </a:p>
                  </a:txBody>
                  <a:tcPr marL="109728" marR="109728" marT="54864" marB="54864" anchor="ctr"/>
                </a:tc>
                <a:tc>
                  <a:txBody>
                    <a:bodyPr/>
                    <a:lstStyle/>
                    <a:p>
                      <a:pPr algn="ct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endParaRPr lang="en-US" sz="1600" baseline="-25000" dirty="0"/>
                    </a:p>
                  </a:txBody>
                  <a:tcPr marL="109728" marR="109728" marT="54864" marB="54864" anchor="ctr"/>
                </a:tc>
                <a:extLst>
                  <a:ext uri="{0D108BD9-81ED-4DB2-BD59-A6C34878D82A}">
                    <a16:rowId xmlns:a16="http://schemas.microsoft.com/office/drawing/2014/main" val="10002"/>
                  </a:ext>
                </a:extLst>
              </a:tr>
              <a:tr h="628467">
                <a:tc>
                  <a:txBody>
                    <a:bodyPr/>
                    <a:lstStyle/>
                    <a:p>
                      <a:pPr algn="ctr"/>
                      <a:r>
                        <a:rPr lang="en-US" sz="1600" baseline="0" dirty="0"/>
                        <a:t>Ave causal effect in treated</a:t>
                      </a:r>
                      <a:endParaRPr lang="en-US" sz="16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 1</a:t>
                      </a:r>
                      <a:endParaRPr kumimoji="0" lang="en-US" sz="1600" b="0" i="0" u="none" strike="noStrike" kern="1200" cap="none" spc="0" normalizeH="0" baseline="-25000" noProof="0" dirty="0">
                        <a:ln>
                          <a:noFill/>
                        </a:ln>
                        <a:solidFill>
                          <a:prstClr val="black"/>
                        </a:solidFill>
                        <a:effectLst/>
                        <a:uLnTx/>
                        <a:uFillTx/>
                        <a:latin typeface="+mn-lt"/>
                        <a:ea typeface="+mn-ea"/>
                        <a:cs typeface="+mn-cs"/>
                      </a:endParaRP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solidFill>
                            <a:srgbClr val="FF0000"/>
                          </a:solidFill>
                        </a:rPr>
                        <a:t>e</a:t>
                      </a:r>
                      <a:r>
                        <a:rPr lang="en-US" sz="1600" baseline="-25000" dirty="0" err="1">
                          <a:solidFill>
                            <a:srgbClr val="FF0000"/>
                          </a:solidFill>
                        </a:rPr>
                        <a:t>k</a:t>
                      </a:r>
                      <a:r>
                        <a:rPr lang="en-US" sz="1600" dirty="0">
                          <a:solidFill>
                            <a:srgbClr val="FF0000"/>
                          </a:solidFill>
                        </a:rPr>
                        <a:t>/(1-e</a:t>
                      </a:r>
                      <a:r>
                        <a:rPr lang="en-US" sz="1600" baseline="-25000" dirty="0">
                          <a:solidFill>
                            <a:srgbClr val="FF0000"/>
                          </a:solidFill>
                        </a:rPr>
                        <a:t>k</a:t>
                      </a:r>
                      <a:r>
                        <a:rPr lang="en-US" sz="1600" dirty="0">
                          <a:solidFill>
                            <a:srgbClr val="FF0000"/>
                          </a:solidFill>
                        </a:rPr>
                        <a:t>)</a:t>
                      </a:r>
                    </a:p>
                  </a:txBody>
                  <a:tcPr marL="109728" marR="109728" marT="54864" marB="54864" anchor="ctr"/>
                </a:tc>
                <a:tc>
                  <a:txBody>
                    <a:bodyPr/>
                    <a:lstStyle/>
                    <a:p>
                      <a:pPr algn="ct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 x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endParaRPr lang="en-US" sz="1600" baseline="-250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x (1 -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a:t>
                      </a: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err="1">
                          <a:ln>
                            <a:noFill/>
                          </a:ln>
                          <a:solidFill>
                            <a:prstClr val="black"/>
                          </a:solidFill>
                          <a:effectLst/>
                          <a:uLnTx/>
                          <a:uFillTx/>
                          <a:latin typeface="+mn-lt"/>
                          <a:ea typeface="+mn-ea"/>
                          <a:cs typeface="+mn-cs"/>
                        </a:rPr>
                        <a:t>x</a:t>
                      </a:r>
                      <a:r>
                        <a:rPr kumimoji="0" lang="en-US" sz="1600" b="0" i="0" u="none" strike="noStrike" kern="1200" cap="none" spc="0" normalizeH="0" baseline="0" noProof="0" dirty="0">
                          <a:ln>
                            <a:noFill/>
                          </a:ln>
                          <a:solidFill>
                            <a:prstClr val="black"/>
                          </a:solidFill>
                          <a:effectLst/>
                          <a:uLnTx/>
                          <a:uFillTx/>
                          <a:latin typeface="+mn-lt"/>
                          <a:ea typeface="+mn-ea"/>
                          <a:cs typeface="+mn-cs"/>
                        </a:rPr>
                        <a:t>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endParaRPr kumimoji="0" lang="en-US" sz="1600" b="0" i="0" u="none" strike="noStrike" kern="1200" cap="none" spc="0" normalizeH="0" baseline="-25000" noProof="0" dirty="0">
                        <a:ln>
                          <a:noFill/>
                        </a:ln>
                        <a:solidFill>
                          <a:prstClr val="black"/>
                        </a:solidFill>
                        <a:effectLst/>
                        <a:uLnTx/>
                        <a:uFillTx/>
                        <a:latin typeface="+mn-lt"/>
                        <a:ea typeface="+mn-ea"/>
                        <a:cs typeface="+mn-cs"/>
                      </a:endParaRPr>
                    </a:p>
                  </a:txBody>
                  <a:tcPr marL="109728" marR="109728" marT="54864" marB="54864" anchor="ctr"/>
                </a:tc>
                <a:extLst>
                  <a:ext uri="{0D108BD9-81ED-4DB2-BD59-A6C34878D82A}">
                    <a16:rowId xmlns:a16="http://schemas.microsoft.com/office/drawing/2014/main" val="10003"/>
                  </a:ext>
                </a:extLst>
              </a:tr>
              <a:tr h="865392">
                <a:tc>
                  <a:txBody>
                    <a:bodyPr/>
                    <a:lstStyle/>
                    <a:p>
                      <a:pPr algn="ctr"/>
                      <a:r>
                        <a:rPr lang="en-US" sz="1600" baseline="0" dirty="0"/>
                        <a:t>Ave causal effect in untreated</a:t>
                      </a:r>
                      <a:endParaRPr lang="en-US" sz="16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a:t>
                      </a:r>
                      <a:r>
                        <a:rPr kumimoji="0" lang="en-US" sz="1600" b="0" i="0" u="none" strike="noStrike" kern="1200" cap="none" spc="0" normalizeH="0" baseline="0" noProof="0" dirty="0">
                          <a:ln>
                            <a:noFill/>
                          </a:ln>
                          <a:solidFill>
                            <a:srgbClr val="FF0000"/>
                          </a:solidFill>
                          <a:effectLst/>
                          <a:uLnTx/>
                          <a:uFillTx/>
                          <a:latin typeface="+mn-lt"/>
                          <a:ea typeface="+mn-ea"/>
                          <a:cs typeface="+mn-cs"/>
                        </a:rPr>
                        <a:t>1-</a:t>
                      </a:r>
                      <a:r>
                        <a:rPr lang="en-US" sz="1600" dirty="0" err="1">
                          <a:solidFill>
                            <a:srgbClr val="FF0000"/>
                          </a:solidFill>
                        </a:rPr>
                        <a:t>e</a:t>
                      </a:r>
                      <a:r>
                        <a:rPr lang="en-US" sz="1600" baseline="-25000" dirty="0" err="1">
                          <a:solidFill>
                            <a:srgbClr val="FF0000"/>
                          </a:solidFill>
                        </a:rPr>
                        <a:t>k</a:t>
                      </a:r>
                      <a:r>
                        <a:rPr kumimoji="0" lang="en-US" sz="1600" b="0" i="0" u="none" strike="noStrike" kern="1200" cap="none" spc="0" normalizeH="0" baseline="0" noProof="0" dirty="0">
                          <a:ln>
                            <a:noFill/>
                          </a:ln>
                          <a:solidFill>
                            <a:srgbClr val="FF0000"/>
                          </a:solidFill>
                          <a:effectLst/>
                          <a:uLnTx/>
                          <a:uFillTx/>
                          <a:latin typeface="+mn-lt"/>
                          <a:ea typeface="+mn-ea"/>
                          <a:cs typeface="+mn-cs"/>
                        </a:rPr>
                        <a:t>)/</a:t>
                      </a:r>
                      <a:r>
                        <a:rPr lang="en-US" sz="1600" dirty="0" err="1">
                          <a:solidFill>
                            <a:srgbClr val="FF0000"/>
                          </a:solidFill>
                        </a:rPr>
                        <a:t>e</a:t>
                      </a:r>
                      <a:r>
                        <a:rPr lang="en-US" sz="1600" baseline="-25000" dirty="0" err="1">
                          <a:solidFill>
                            <a:srgbClr val="FF0000"/>
                          </a:solidFill>
                        </a:rPr>
                        <a:t>k</a:t>
                      </a:r>
                      <a:endParaRPr kumimoji="0" lang="en-US" sz="1600" b="0" i="0" u="none" strike="noStrike" kern="1200" cap="none" spc="0" normalizeH="0" baseline="-25000" noProof="0" dirty="0">
                        <a:ln>
                          <a:noFill/>
                        </a:ln>
                        <a:solidFill>
                          <a:srgbClr val="FF0000"/>
                        </a:solidFill>
                        <a:effectLst/>
                        <a:uLnTx/>
                        <a:uFillTx/>
                        <a:latin typeface="+mn-lt"/>
                        <a:ea typeface="+mn-ea"/>
                        <a:cs typeface="+mn-cs"/>
                      </a:endParaRPr>
                    </a:p>
                    <a:p>
                      <a:pPr algn="ctr"/>
                      <a:endParaRPr lang="en-US" sz="16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 1</a:t>
                      </a:r>
                    </a:p>
                  </a:txBody>
                  <a:tcPr marL="109728" marR="109728" marT="54864" marB="54864" anchor="ctr"/>
                </a:tc>
                <a:tc>
                  <a:txBody>
                    <a:bodyPr/>
                    <a:lstStyle/>
                    <a:p>
                      <a:pPr algn="ct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 x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endParaRPr lang="en-US" sz="1600" baseline="-250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err="1">
                          <a:ln>
                            <a:noFill/>
                          </a:ln>
                          <a:solidFill>
                            <a:prstClr val="black"/>
                          </a:solidFill>
                          <a:effectLst/>
                          <a:uLnTx/>
                          <a:uFillTx/>
                          <a:latin typeface="+mn-lt"/>
                          <a:ea typeface="+mn-ea"/>
                          <a:cs typeface="+mn-cs"/>
                        </a:rPr>
                        <a:t>x</a:t>
                      </a:r>
                      <a:r>
                        <a:rPr kumimoji="0" lang="en-US" sz="1600" b="0" i="0" u="none" strike="noStrike" kern="1200" cap="none" spc="0" normalizeH="0" baseline="0" noProof="0" dirty="0">
                          <a:ln>
                            <a:noFill/>
                          </a:ln>
                          <a:solidFill>
                            <a:prstClr val="black"/>
                          </a:solidFill>
                          <a:effectLst/>
                          <a:uLnTx/>
                          <a:uFillTx/>
                          <a:latin typeface="+mn-lt"/>
                          <a:ea typeface="+mn-ea"/>
                          <a:cs typeface="+mn-cs"/>
                        </a:rPr>
                        <a:t> (1 -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a:t>
                      </a: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x (1 -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p>
                    <a:p>
                      <a:pPr algn="ctr"/>
                      <a:endParaRPr lang="en-US" sz="1600" dirty="0"/>
                    </a:p>
                  </a:txBody>
                  <a:tcPr marL="109728" marR="109728" marT="54864" marB="54864" anchor="ctr"/>
                </a:tc>
                <a:extLst>
                  <a:ext uri="{0D108BD9-81ED-4DB2-BD59-A6C34878D82A}">
                    <a16:rowId xmlns:a16="http://schemas.microsoft.com/office/drawing/2014/main" val="10004"/>
                  </a:ext>
                </a:extLst>
              </a:tr>
              <a:tr h="1628972">
                <a:tc>
                  <a:txBody>
                    <a:bodyPr/>
                    <a:lstStyle/>
                    <a:p>
                      <a:pPr algn="ctr"/>
                      <a:r>
                        <a:rPr lang="en-US" sz="1600" dirty="0"/>
                        <a:t>Ave causal effect in population</a:t>
                      </a:r>
                      <a:r>
                        <a:rPr lang="en-US" sz="1600" baseline="0" dirty="0"/>
                        <a:t> for which sample is most informative</a:t>
                      </a:r>
                      <a:endParaRPr lang="en-US" sz="16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x (1 -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 = </a:t>
                      </a:r>
                      <a:r>
                        <a:rPr kumimoji="0" lang="en-US" sz="1600" b="0" i="0" u="none" strike="noStrike" kern="1200" cap="none" spc="0" normalizeH="0" baseline="0" noProof="0" dirty="0">
                          <a:ln>
                            <a:noFill/>
                          </a:ln>
                          <a:solidFill>
                            <a:srgbClr val="FF0000"/>
                          </a:solidFill>
                          <a:effectLst/>
                          <a:uLnTx/>
                          <a:uFillTx/>
                          <a:latin typeface="+mn-lt"/>
                          <a:ea typeface="+mn-ea"/>
                          <a:cs typeface="+mn-cs"/>
                        </a:rPr>
                        <a:t>1-e</a:t>
                      </a:r>
                      <a:r>
                        <a:rPr kumimoji="0" lang="en-US" sz="1600" b="0" i="0" u="none" strike="noStrike" kern="1200" cap="none" spc="0" normalizeH="0" baseline="-25000" noProof="0" dirty="0">
                          <a:ln>
                            <a:noFill/>
                          </a:ln>
                          <a:solidFill>
                            <a:srgbClr val="FF0000"/>
                          </a:solidFill>
                          <a:effectLst/>
                          <a:uLnTx/>
                          <a:uFillTx/>
                          <a:latin typeface="+mn-lt"/>
                          <a:ea typeface="+mn-ea"/>
                          <a:cs typeface="+mn-cs"/>
                        </a:rPr>
                        <a:t>k</a:t>
                      </a: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err="1">
                          <a:ln>
                            <a:noFill/>
                          </a:ln>
                          <a:solidFill>
                            <a:prstClr val="black"/>
                          </a:solidFill>
                          <a:effectLst/>
                          <a:uLnTx/>
                          <a:uFillTx/>
                          <a:latin typeface="+mn-lt"/>
                          <a:ea typeface="+mn-ea"/>
                          <a:cs typeface="+mn-cs"/>
                        </a:rPr>
                        <a:t>x</a:t>
                      </a:r>
                      <a:r>
                        <a:rPr kumimoji="0" lang="en-US" sz="1600" b="0" i="0" u="none" strike="noStrike" kern="1200" cap="none" spc="0" normalizeH="0" baseline="0" noProof="0" dirty="0">
                          <a:ln>
                            <a:noFill/>
                          </a:ln>
                          <a:solidFill>
                            <a:prstClr val="black"/>
                          </a:solidFill>
                          <a:effectLst/>
                          <a:uLnTx/>
                          <a:uFillTx/>
                          <a:latin typeface="+mn-lt"/>
                          <a:ea typeface="+mn-ea"/>
                          <a:cs typeface="+mn-cs"/>
                        </a:rPr>
                        <a:t> (1-e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 </a:t>
                      </a:r>
                      <a:r>
                        <a:rPr lang="en-US" sz="1600" dirty="0" err="1">
                          <a:solidFill>
                            <a:srgbClr val="FF0000"/>
                          </a:solidFill>
                        </a:rPr>
                        <a:t>e</a:t>
                      </a:r>
                      <a:r>
                        <a:rPr lang="en-US" sz="1600" baseline="-25000" dirty="0" err="1">
                          <a:solidFill>
                            <a:srgbClr val="FF0000"/>
                          </a:solidFill>
                        </a:rPr>
                        <a:t>k</a:t>
                      </a:r>
                      <a:endParaRPr lang="en-US" sz="1600" dirty="0">
                        <a:solidFill>
                          <a:srgbClr val="FF0000"/>
                        </a:solidFill>
                      </a:endParaRPr>
                    </a:p>
                  </a:txBody>
                  <a:tcPr marL="109728" marR="109728" marT="54864" marB="54864" anchor="ctr"/>
                </a:tc>
                <a:tc>
                  <a:txBody>
                    <a:bodyPr/>
                    <a:lstStyle/>
                    <a:p>
                      <a:pPr algn="ct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 x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endParaRPr lang="en-US" sz="1600" baseline="-250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x (1 -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a:t>
                      </a: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x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x (1 -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p>
                    <a:p>
                      <a:pPr algn="ctr"/>
                      <a:endParaRPr lang="en-US" sz="1600" dirty="0"/>
                    </a:p>
                  </a:txBody>
                  <a:tcPr marL="109728" marR="109728" marT="54864" marB="54864" anchor="ctr"/>
                </a:tc>
                <a:extLst>
                  <a:ext uri="{0D108BD9-81ED-4DB2-BD59-A6C34878D82A}">
                    <a16:rowId xmlns:a16="http://schemas.microsoft.com/office/drawing/2014/main" val="10005"/>
                  </a:ext>
                </a:extLst>
              </a:tr>
              <a:tr h="1133862">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Ave causal effect in matching weight population</a:t>
                      </a:r>
                      <a:endParaRPr lang="en-US" sz="16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min{e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 min{1,(</a:t>
                      </a:r>
                      <a:r>
                        <a:rPr kumimoji="0" lang="en-US" sz="1600" b="0" i="0" u="none" strike="noStrike" kern="1200" cap="none" spc="0" normalizeH="0" baseline="0" noProof="0" dirty="0">
                          <a:ln>
                            <a:noFill/>
                          </a:ln>
                          <a:solidFill>
                            <a:prstClr val="black"/>
                          </a:solidFill>
                          <a:effectLst/>
                          <a:uLnTx/>
                          <a:uFillTx/>
                          <a:latin typeface="+mn-lt"/>
                          <a:ea typeface="+mn-ea"/>
                          <a:cs typeface="+mn-cs"/>
                        </a:rPr>
                        <a:t>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kumimoji="0" lang="en-US" sz="1600" b="0" i="0" u="none" strike="noStrike" kern="1200" cap="none" spc="0" normalizeH="0" baseline="-25000" noProof="0" dirty="0">
                        <a:ln>
                          <a:noFill/>
                        </a:ln>
                        <a:solidFill>
                          <a:prstClr val="black"/>
                        </a:solidFill>
                        <a:effectLst/>
                        <a:uLnTx/>
                        <a:uFillTx/>
                        <a:latin typeface="+mn-lt"/>
                        <a:ea typeface="+mn-ea"/>
                        <a:cs typeface="+mn-cs"/>
                      </a:endParaRPr>
                    </a:p>
                  </a:txBody>
                  <a:tcPr marL="109728" marR="109728" marT="54864" marB="54864" anchor="ct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min{e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 min{1,e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aseline="0" dirty="0"/>
                    </a:p>
                  </a:txBody>
                  <a:tcPr marL="109728" marR="109728" marT="54864" marB="54864" anchor="ctr"/>
                </a:tc>
                <a:tc>
                  <a:txBody>
                    <a:bodyPr/>
                    <a:lstStyle/>
                    <a:p>
                      <a:pPr algn="ct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 x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endParaRPr lang="en-US" sz="1600" baseline="-250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x (1 - </a:t>
                      </a:r>
                      <a:r>
                        <a:rPr kumimoji="0" lang="en-US" sz="1600" b="0" i="0" u="none" strike="noStrike" kern="1200" cap="none" spc="0" normalizeH="0" baseline="0" noProof="0" dirty="0" err="1">
                          <a:ln>
                            <a:noFill/>
                          </a:ln>
                          <a:solidFill>
                            <a:prstClr val="black"/>
                          </a:solidFill>
                          <a:effectLst/>
                          <a:uLnTx/>
                          <a:uFillTx/>
                          <a:latin typeface="+mn-lt"/>
                          <a:ea typeface="+mn-ea"/>
                          <a:cs typeface="+mn-cs"/>
                        </a:rPr>
                        <a:t>e</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lang="en-US" sz="1600" dirty="0"/>
                        <a:t>)</a:t>
                      </a: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mn-lt"/>
                          <a:ea typeface="+mn-ea"/>
                          <a:cs typeface="+mn-cs"/>
                        </a:rPr>
                        <a:t>s</a:t>
                      </a:r>
                      <a:r>
                        <a:rPr kumimoji="0" lang="en-US" sz="16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 x </a:t>
                      </a:r>
                      <a:r>
                        <a:rPr lang="en-US" sz="1600" dirty="0"/>
                        <a:t>min{</a:t>
                      </a:r>
                      <a:r>
                        <a:rPr kumimoji="0" lang="en-US" sz="1600" b="0" i="0" u="none" strike="noStrike" kern="1200" cap="none" spc="0" normalizeH="0" baseline="0" noProof="0" dirty="0">
                          <a:ln>
                            <a:noFill/>
                          </a:ln>
                          <a:solidFill>
                            <a:prstClr val="black"/>
                          </a:solidFill>
                          <a:effectLst/>
                          <a:uLnTx/>
                          <a:uFillTx/>
                          <a:latin typeface="+mn-lt"/>
                          <a:ea typeface="+mn-ea"/>
                          <a:cs typeface="+mn-cs"/>
                        </a:rPr>
                        <a:t>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,1-e</a:t>
                      </a:r>
                      <a:r>
                        <a:rPr kumimoji="0" lang="en-US" sz="1600" b="0" i="0" u="none" strike="noStrike" kern="1200" cap="none" spc="0" normalizeH="0" baseline="-25000" noProof="0" dirty="0">
                          <a:ln>
                            <a:noFill/>
                          </a:ln>
                          <a:solidFill>
                            <a:prstClr val="black"/>
                          </a:solidFill>
                          <a:effectLst/>
                          <a:uLnTx/>
                          <a:uFillTx/>
                          <a:latin typeface="+mn-lt"/>
                          <a:ea typeface="+mn-ea"/>
                          <a:cs typeface="+mn-cs"/>
                        </a:rPr>
                        <a:t>k</a:t>
                      </a:r>
                      <a:r>
                        <a:rPr kumimoji="0" lang="en-US" sz="1600" b="0" i="0" u="none" strike="noStrike" kern="1200" cap="none" spc="0" normalizeH="0" baseline="0" noProof="0" dirty="0">
                          <a:ln>
                            <a:noFill/>
                          </a:ln>
                          <a:solidFill>
                            <a:prstClr val="black"/>
                          </a:solidFill>
                          <a:effectLst/>
                          <a:uLnTx/>
                          <a:uFillTx/>
                          <a:latin typeface="+mn-lt"/>
                          <a:ea typeface="+mn-ea"/>
                          <a:cs typeface="+mn-cs"/>
                        </a:rPr>
                        <a:t>}</a:t>
                      </a:r>
                    </a:p>
                    <a:p>
                      <a:pPr algn="ctr"/>
                      <a:endParaRPr lang="en-US" sz="1600" dirty="0"/>
                    </a:p>
                  </a:txBody>
                  <a:tcPr marL="109728" marR="109728" marT="54864" marB="54864"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7322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74320"/>
            <a:ext cx="10241280" cy="1371600"/>
          </a:xfrm>
        </p:spPr>
        <p:txBody>
          <a:bodyPr>
            <a:noAutofit/>
          </a:bodyPr>
          <a:lstStyle/>
          <a:p>
            <a:r>
              <a:rPr lang="en-US" sz="2880" b="1" dirty="0"/>
              <a:t>Comparisons of Precision</a:t>
            </a:r>
            <a:br>
              <a:rPr lang="en-US" sz="2880" b="1" dirty="0"/>
            </a:br>
            <a:r>
              <a:rPr lang="en-US" sz="2400" b="1" dirty="0"/>
              <a:t>(20% of patients in each of 5 propensity strata with propensities 0.01, 0.20, 0.50, 0.80, 0.99)</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4294967295"/>
                <p:extLst/>
              </p:nvPr>
            </p:nvGraphicFramePr>
            <p:xfrm>
              <a:off x="457200" y="1920240"/>
              <a:ext cx="9966960" cy="4785141"/>
            </p:xfrm>
            <a:graphic>
              <a:graphicData uri="http://schemas.openxmlformats.org/drawingml/2006/table">
                <a:tbl>
                  <a:tblPr firstRow="1" bandRow="1">
                    <a:tableStyleId>{5940675A-B579-460E-94D1-54222C63F5DA}</a:tableStyleId>
                  </a:tblPr>
                  <a:tblGrid>
                    <a:gridCol w="56692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956993">
                    <a:tc>
                      <a:txBody>
                        <a:bodyPr/>
                        <a:lstStyle/>
                        <a:p>
                          <a:r>
                            <a:rPr lang="en-US" sz="2200" dirty="0"/>
                            <a:t>Method</a:t>
                          </a:r>
                        </a:p>
                      </a:txBody>
                      <a:tcPr marL="109728" marR="109728" marT="54864" marB="54864"/>
                    </a:tc>
                    <a:tc>
                      <a:txBody>
                        <a:bodyPr/>
                        <a:lstStyle/>
                        <a:p>
                          <a:r>
                            <a:rPr lang="en-US" sz="2200" dirty="0"/>
                            <a:t>Standard Error</a:t>
                          </a:r>
                        </a:p>
                      </a:txBody>
                      <a:tcPr marL="109728" marR="109728" marT="54864" marB="54864"/>
                    </a:tc>
                    <a:tc>
                      <a:txBody>
                        <a:bodyPr/>
                        <a:lstStyle/>
                        <a:p>
                          <a:pPr algn="ctr"/>
                          <a:r>
                            <a:rPr lang="en-US" sz="2200" dirty="0"/>
                            <a:t>Relative Efficiency vs. Method 5</a:t>
                          </a:r>
                        </a:p>
                      </a:txBody>
                      <a:tcPr marL="109728" marR="109728" marT="54864" marB="54864"/>
                    </a:tc>
                    <a:extLst>
                      <a:ext uri="{0D108BD9-81ED-4DB2-BD59-A6C34878D82A}">
                        <a16:rowId xmlns:a16="http://schemas.microsoft.com/office/drawing/2014/main" val="10000"/>
                      </a:ext>
                    </a:extLst>
                  </a:tr>
                  <a:tr h="554448">
                    <a:tc>
                      <a:txBody>
                        <a:bodyPr/>
                        <a:lstStyle/>
                        <a:p>
                          <a:r>
                            <a:rPr lang="en-US" sz="1900" dirty="0"/>
                            <a:t>1) Standardization</a:t>
                          </a:r>
                          <a:r>
                            <a:rPr lang="en-US" sz="1900" baseline="0" dirty="0"/>
                            <a:t> to study population</a:t>
                          </a:r>
                          <a:endParaRPr lang="en-US" sz="1900" dirty="0"/>
                        </a:p>
                      </a:txBody>
                      <a:tcPr marL="109728" marR="109728" marT="54864" marB="548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t>66.1 </a:t>
                          </a:r>
                          <a:r>
                            <a:rPr kumimoji="0" lang="en-US" sz="1900" b="0" i="0" u="none" strike="noStrike" kern="1200" cap="none" spc="0" normalizeH="0" baseline="0" noProof="0" dirty="0">
                              <a:ln>
                                <a:noFill/>
                              </a:ln>
                              <a:solidFill>
                                <a:prstClr val="black"/>
                              </a:solidFill>
                              <a:effectLst/>
                              <a:uLnTx/>
                              <a:uFillTx/>
                              <a:latin typeface="+mn-lt"/>
                              <a:ea typeface="+mn-ea"/>
                              <a:cs typeface="+mn-cs"/>
                            </a:rPr>
                            <a:t>/</a:t>
                          </a:r>
                          <a14:m>
                            <m:oMath xmlns:m="http://schemas.openxmlformats.org/officeDocument/2006/math">
                              <m:rad>
                                <m:radPr>
                                  <m:degHide m:val="on"/>
                                  <m:ctrlPr>
                                    <a:rPr kumimoji="0" lang="en-US" sz="19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radPr>
                                <m:deg/>
                                <m:e>
                                  <m:r>
                                    <a:rPr kumimoji="0" lang="en-US" sz="1900" b="0" i="1" u="none" strike="noStrike" kern="1200" cap="none" spc="0" normalizeH="0" baseline="0" noProof="0" dirty="0" smtClean="0">
                                      <a:ln>
                                        <a:noFill/>
                                      </a:ln>
                                      <a:solidFill>
                                        <a:prstClr val="black"/>
                                      </a:solidFill>
                                      <a:effectLst/>
                                      <a:uLnTx/>
                                      <a:uFillTx/>
                                      <a:latin typeface="Cambria Math"/>
                                      <a:ea typeface="+mn-ea"/>
                                      <a:cs typeface="+mn-cs"/>
                                    </a:rPr>
                                    <m:t>𝑁</m:t>
                                  </m:r>
                                </m:e>
                              </m:rad>
                            </m:oMath>
                          </a14:m>
                          <a:endParaRPr kumimoji="0" lang="en-US" sz="1900" b="0" i="0" u="none" strike="noStrike" kern="1200" cap="none" spc="0" normalizeH="0" baseline="0" noProof="0" dirty="0">
                            <a:ln>
                              <a:noFill/>
                            </a:ln>
                            <a:solidFill>
                              <a:prstClr val="black"/>
                            </a:solidFill>
                            <a:effectLst/>
                            <a:uLnTx/>
                            <a:uFillTx/>
                            <a:latin typeface="+mn-lt"/>
                            <a:ea typeface="+mn-ea"/>
                            <a:cs typeface="+mn-cs"/>
                          </a:endParaRPr>
                        </a:p>
                      </a:txBody>
                      <a:tcPr marL="109728" marR="109728" marT="54864" marB="54864"/>
                    </a:tc>
                    <a:tc>
                      <a:txBody>
                        <a:bodyPr/>
                        <a:lstStyle/>
                        <a:p>
                          <a:pPr algn="ctr"/>
                          <a:r>
                            <a:rPr lang="en-US" sz="1900" dirty="0"/>
                            <a:t>19.4%</a:t>
                          </a:r>
                        </a:p>
                      </a:txBody>
                      <a:tcPr marL="109728" marR="109728" marT="54864" marB="54864"/>
                    </a:tc>
                    <a:extLst>
                      <a:ext uri="{0D108BD9-81ED-4DB2-BD59-A6C34878D82A}">
                        <a16:rowId xmlns:a16="http://schemas.microsoft.com/office/drawing/2014/main" val="10001"/>
                      </a:ext>
                    </a:extLst>
                  </a:tr>
                  <a:tr h="554448">
                    <a:tc>
                      <a:txBody>
                        <a:bodyPr/>
                        <a:lstStyle/>
                        <a:p>
                          <a:r>
                            <a:rPr lang="en-US" sz="1900" dirty="0"/>
                            <a:t>2) Inverse</a:t>
                          </a:r>
                          <a:r>
                            <a:rPr lang="en-US" sz="1900" baseline="0" dirty="0"/>
                            <a:t> probability weighting</a:t>
                          </a:r>
                          <a:endParaRPr lang="en-US" sz="1900" dirty="0"/>
                        </a:p>
                      </a:txBody>
                      <a:tcPr marL="109728" marR="109728" marT="54864" marB="54864"/>
                    </a:tc>
                    <a:tc>
                      <a:txBody>
                        <a:bodyPr/>
                        <a:lstStyle/>
                        <a:p>
                          <a:pPr algn="ctr"/>
                          <a:r>
                            <a:rPr lang="en-US" sz="1900" dirty="0"/>
                            <a:t>66.1 </a:t>
                          </a:r>
                          <a:r>
                            <a:rPr kumimoji="0" lang="en-US" sz="1900" b="0" i="0" u="none" strike="noStrike" kern="1200" cap="none" spc="0" normalizeH="0" baseline="0" noProof="0" dirty="0">
                              <a:ln>
                                <a:noFill/>
                              </a:ln>
                              <a:solidFill>
                                <a:prstClr val="black"/>
                              </a:solidFill>
                              <a:effectLst/>
                              <a:uLnTx/>
                              <a:uFillTx/>
                              <a:latin typeface="+mn-lt"/>
                              <a:ea typeface="+mn-ea"/>
                              <a:cs typeface="+mn-cs"/>
                            </a:rPr>
                            <a:t>/</a:t>
                          </a:r>
                          <a14:m>
                            <m:oMath xmlns:m="http://schemas.openxmlformats.org/officeDocument/2006/math">
                              <m:rad>
                                <m:radPr>
                                  <m:degHide m:val="on"/>
                                  <m:ctrlPr>
                                    <a:rPr kumimoji="0" lang="en-US" sz="19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radPr>
                                <m:deg/>
                                <m:e>
                                  <m:r>
                                    <a:rPr kumimoji="0" lang="en-US" sz="1900" b="0" i="1" u="none" strike="noStrike" kern="1200" cap="none" spc="0" normalizeH="0" baseline="0" noProof="0" dirty="0" smtClean="0">
                                      <a:ln>
                                        <a:noFill/>
                                      </a:ln>
                                      <a:solidFill>
                                        <a:prstClr val="black"/>
                                      </a:solidFill>
                                      <a:effectLst/>
                                      <a:uLnTx/>
                                      <a:uFillTx/>
                                      <a:latin typeface="Cambria Math"/>
                                      <a:ea typeface="+mn-ea"/>
                                      <a:cs typeface="+mn-cs"/>
                                    </a:rPr>
                                    <m:t>𝑁</m:t>
                                  </m:r>
                                </m:e>
                              </m:rad>
                            </m:oMath>
                          </a14:m>
                          <a:endParaRPr lang="en-US" sz="1900" dirty="0"/>
                        </a:p>
                      </a:txBody>
                      <a:tcPr marL="109728" marR="109728" marT="54864" marB="54864"/>
                    </a:tc>
                    <a:tc>
                      <a:txBody>
                        <a:bodyPr/>
                        <a:lstStyle/>
                        <a:p>
                          <a:pPr algn="ctr"/>
                          <a:r>
                            <a:rPr lang="en-US" sz="1900" dirty="0"/>
                            <a:t>19.4%</a:t>
                          </a:r>
                        </a:p>
                      </a:txBody>
                      <a:tcPr marL="109728" marR="109728" marT="54864" marB="54864"/>
                    </a:tc>
                    <a:extLst>
                      <a:ext uri="{0D108BD9-81ED-4DB2-BD59-A6C34878D82A}">
                        <a16:rowId xmlns:a16="http://schemas.microsoft.com/office/drawing/2014/main" val="10002"/>
                      </a:ext>
                    </a:extLst>
                  </a:tr>
                  <a:tr h="865850">
                    <a:tc>
                      <a:txBody>
                        <a:bodyPr/>
                        <a:lstStyle/>
                        <a:p>
                          <a:r>
                            <a:rPr lang="en-US" sz="1900" dirty="0"/>
                            <a:t>3) Propensity</a:t>
                          </a:r>
                          <a:r>
                            <a:rPr lang="en-US" sz="1900" baseline="0" dirty="0"/>
                            <a:t> weighting: average causal effect in treated</a:t>
                          </a:r>
                          <a:endParaRPr lang="en-US" sz="1900" dirty="0"/>
                        </a:p>
                      </a:txBody>
                      <a:tcPr marL="109728" marR="109728" marT="54864" marB="54864"/>
                    </a:tc>
                    <a:tc>
                      <a:txBody>
                        <a:bodyPr/>
                        <a:lstStyle/>
                        <a:p>
                          <a:pPr algn="ctr"/>
                          <a:r>
                            <a:rPr lang="en-US" sz="1900" dirty="0"/>
                            <a:t>91.3 </a:t>
                          </a:r>
                          <a:r>
                            <a:rPr kumimoji="0" lang="en-US" sz="1900" b="0" i="0" u="none" strike="noStrike" kern="1200" cap="none" spc="0" normalizeH="0" baseline="0" noProof="0" dirty="0">
                              <a:ln>
                                <a:noFill/>
                              </a:ln>
                              <a:solidFill>
                                <a:prstClr val="black"/>
                              </a:solidFill>
                              <a:effectLst/>
                              <a:uLnTx/>
                              <a:uFillTx/>
                              <a:latin typeface="+mn-lt"/>
                              <a:ea typeface="+mn-ea"/>
                              <a:cs typeface="+mn-cs"/>
                            </a:rPr>
                            <a:t>/</a:t>
                          </a:r>
                          <a14:m>
                            <m:oMath xmlns:m="http://schemas.openxmlformats.org/officeDocument/2006/math">
                              <m:rad>
                                <m:radPr>
                                  <m:degHide m:val="on"/>
                                  <m:ctrlPr>
                                    <a:rPr kumimoji="0" lang="en-US" sz="19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radPr>
                                <m:deg/>
                                <m:e>
                                  <m:r>
                                    <a:rPr kumimoji="0" lang="en-US" sz="1900" b="0" i="1" u="none" strike="noStrike" kern="1200" cap="none" spc="0" normalizeH="0" baseline="0" noProof="0" dirty="0" smtClean="0">
                                      <a:ln>
                                        <a:noFill/>
                                      </a:ln>
                                      <a:solidFill>
                                        <a:prstClr val="black"/>
                                      </a:solidFill>
                                      <a:effectLst/>
                                      <a:uLnTx/>
                                      <a:uFillTx/>
                                      <a:latin typeface="Cambria Math"/>
                                      <a:ea typeface="+mn-ea"/>
                                      <a:cs typeface="+mn-cs"/>
                                    </a:rPr>
                                    <m:t>𝑁</m:t>
                                  </m:r>
                                </m:e>
                              </m:rad>
                            </m:oMath>
                          </a14:m>
                          <a:endParaRPr lang="en-US" sz="1900" dirty="0"/>
                        </a:p>
                      </a:txBody>
                      <a:tcPr marL="109728" marR="109728" marT="54864" marB="54864"/>
                    </a:tc>
                    <a:tc>
                      <a:txBody>
                        <a:bodyPr/>
                        <a:lstStyle/>
                        <a:p>
                          <a:pPr algn="ctr"/>
                          <a:r>
                            <a:rPr lang="en-US" sz="1900" dirty="0"/>
                            <a:t>10.2%</a:t>
                          </a:r>
                        </a:p>
                      </a:txBody>
                      <a:tcPr marL="109728" marR="109728" marT="54864" marB="54864"/>
                    </a:tc>
                    <a:extLst>
                      <a:ext uri="{0D108BD9-81ED-4DB2-BD59-A6C34878D82A}">
                        <a16:rowId xmlns:a16="http://schemas.microsoft.com/office/drawing/2014/main" val="10003"/>
                      </a:ext>
                    </a:extLst>
                  </a:tr>
                  <a:tr h="865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prstClr val="black"/>
                              </a:solidFill>
                              <a:effectLst/>
                              <a:uLnTx/>
                              <a:uFillTx/>
                              <a:latin typeface="+mn-lt"/>
                              <a:ea typeface="+mn-ea"/>
                              <a:cs typeface="+mn-cs"/>
                            </a:rPr>
                            <a:t>4) Propensity weighting: average causal effect in untreated</a:t>
                          </a:r>
                        </a:p>
                      </a:txBody>
                      <a:tcPr marL="109728" marR="109728" marT="54864" marB="54864"/>
                    </a:tc>
                    <a:tc>
                      <a:txBody>
                        <a:bodyPr/>
                        <a:lstStyle/>
                        <a:p>
                          <a:pPr algn="ctr"/>
                          <a:r>
                            <a:rPr lang="en-US" sz="1900" dirty="0"/>
                            <a:t>91.3 </a:t>
                          </a:r>
                          <a:r>
                            <a:rPr kumimoji="0" lang="en-US" sz="1900" b="0" i="0" u="none" strike="noStrike" kern="1200" cap="none" spc="0" normalizeH="0" baseline="0" noProof="0" dirty="0">
                              <a:ln>
                                <a:noFill/>
                              </a:ln>
                              <a:solidFill>
                                <a:prstClr val="black"/>
                              </a:solidFill>
                              <a:effectLst/>
                              <a:uLnTx/>
                              <a:uFillTx/>
                              <a:latin typeface="+mn-lt"/>
                              <a:ea typeface="+mn-ea"/>
                              <a:cs typeface="+mn-cs"/>
                            </a:rPr>
                            <a:t>/</a:t>
                          </a:r>
                          <a14:m>
                            <m:oMath xmlns:m="http://schemas.openxmlformats.org/officeDocument/2006/math">
                              <m:rad>
                                <m:radPr>
                                  <m:degHide m:val="on"/>
                                  <m:ctrlPr>
                                    <a:rPr kumimoji="0" lang="en-US" sz="19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radPr>
                                <m:deg/>
                                <m:e>
                                  <m:r>
                                    <a:rPr kumimoji="0" lang="en-US" sz="1900" b="0" i="1" u="none" strike="noStrike" kern="1200" cap="none" spc="0" normalizeH="0" baseline="0" noProof="0" dirty="0" smtClean="0">
                                      <a:ln>
                                        <a:noFill/>
                                      </a:ln>
                                      <a:solidFill>
                                        <a:prstClr val="black"/>
                                      </a:solidFill>
                                      <a:effectLst/>
                                      <a:uLnTx/>
                                      <a:uFillTx/>
                                      <a:latin typeface="Cambria Math"/>
                                      <a:ea typeface="+mn-ea"/>
                                      <a:cs typeface="+mn-cs"/>
                                    </a:rPr>
                                    <m:t>𝑁</m:t>
                                  </m:r>
                                </m:e>
                              </m:rad>
                            </m:oMath>
                          </a14:m>
                          <a:endParaRPr lang="en-US" sz="1900" dirty="0"/>
                        </a:p>
                      </a:txBody>
                      <a:tcPr marL="109728" marR="109728" marT="54864" marB="54864"/>
                    </a:tc>
                    <a:tc>
                      <a:txBody>
                        <a:bodyPr/>
                        <a:lstStyle/>
                        <a:p>
                          <a:pPr algn="ctr"/>
                          <a:r>
                            <a:rPr lang="en-US" sz="1900" dirty="0"/>
                            <a:t>10.2%</a:t>
                          </a:r>
                        </a:p>
                      </a:txBody>
                      <a:tcPr marL="109728" marR="109728" marT="54864" marB="54864"/>
                    </a:tc>
                    <a:extLst>
                      <a:ext uri="{0D108BD9-81ED-4DB2-BD59-A6C34878D82A}">
                        <a16:rowId xmlns:a16="http://schemas.microsoft.com/office/drawing/2014/main" val="10004"/>
                      </a:ext>
                    </a:extLst>
                  </a:tr>
                  <a:tr h="9875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prstClr val="black"/>
                              </a:solidFill>
                              <a:effectLst/>
                              <a:uLnTx/>
                              <a:uFillTx/>
                              <a:latin typeface="+mn-lt"/>
                              <a:ea typeface="+mn-ea"/>
                              <a:cs typeface="+mn-cs"/>
                            </a:rPr>
                            <a:t>5) Propensity inverse weighting: average causal effect in population for which sample is most informative</a:t>
                          </a:r>
                        </a:p>
                      </a:txBody>
                      <a:tcPr marL="109728" marR="109728" marT="54864" marB="54864"/>
                    </a:tc>
                    <a:tc>
                      <a:txBody>
                        <a:bodyPr/>
                        <a:lstStyle/>
                        <a:p>
                          <a:pPr algn="ctr"/>
                          <a:r>
                            <a:rPr lang="en-US" sz="1900" dirty="0"/>
                            <a:t>29.12</a:t>
                          </a:r>
                          <a:r>
                            <a:rPr kumimoji="0" lang="en-US" sz="1900" b="0" i="0" u="none" strike="noStrike" kern="1200" cap="none" spc="0" normalizeH="0" baseline="0" noProof="0" dirty="0">
                              <a:ln>
                                <a:noFill/>
                              </a:ln>
                              <a:solidFill>
                                <a:prstClr val="black"/>
                              </a:solidFill>
                              <a:effectLst/>
                              <a:uLnTx/>
                              <a:uFillTx/>
                              <a:latin typeface="+mn-lt"/>
                              <a:ea typeface="+mn-ea"/>
                              <a:cs typeface="+mn-cs"/>
                            </a:rPr>
                            <a:t>/</a:t>
                          </a:r>
                          <a14:m>
                            <m:oMath xmlns:m="http://schemas.openxmlformats.org/officeDocument/2006/math">
                              <m:rad>
                                <m:radPr>
                                  <m:degHide m:val="on"/>
                                  <m:ctrlPr>
                                    <a:rPr kumimoji="0" lang="en-US" sz="19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radPr>
                                <m:deg/>
                                <m:e>
                                  <m:r>
                                    <a:rPr kumimoji="0" lang="en-US" sz="1900" b="0" i="1" u="none" strike="noStrike" kern="1200" cap="none" spc="0" normalizeH="0" baseline="0" noProof="0" dirty="0" smtClean="0">
                                      <a:ln>
                                        <a:noFill/>
                                      </a:ln>
                                      <a:solidFill>
                                        <a:prstClr val="black"/>
                                      </a:solidFill>
                                      <a:effectLst/>
                                      <a:uLnTx/>
                                      <a:uFillTx/>
                                      <a:latin typeface="Cambria Math"/>
                                      <a:ea typeface="+mn-ea"/>
                                      <a:cs typeface="+mn-cs"/>
                                    </a:rPr>
                                    <m:t>𝑁</m:t>
                                  </m:r>
                                </m:e>
                              </m:rad>
                            </m:oMath>
                          </a14:m>
                          <a:endParaRPr lang="en-US" sz="1900" dirty="0"/>
                        </a:p>
                      </a:txBody>
                      <a:tcPr marL="109728" marR="109728" marT="54864" marB="54864"/>
                    </a:tc>
                    <a:tc>
                      <a:txBody>
                        <a:bodyPr/>
                        <a:lstStyle/>
                        <a:p>
                          <a:pPr algn="ctr"/>
                          <a:r>
                            <a:rPr lang="en-US" sz="1900" dirty="0"/>
                            <a:t>100%</a:t>
                          </a:r>
                        </a:p>
                      </a:txBody>
                      <a:tcPr marL="109728" marR="109728" marT="54864" marB="54864"/>
                    </a:tc>
                    <a:extLst>
                      <a:ext uri="{0D108BD9-81ED-4DB2-BD59-A6C34878D82A}">
                        <a16:rowId xmlns:a16="http://schemas.microsoft.com/office/drawing/2014/main" val="10005"/>
                      </a:ext>
                    </a:extLst>
                  </a:tr>
                </a:tbl>
              </a:graphicData>
            </a:graphic>
          </p:graphicFrame>
        </mc:Choice>
        <mc:Fallback xmlns="">
          <p:graphicFrame>
            <p:nvGraphicFramePr>
              <p:cNvPr id="4" name="Content Placeholder 3"/>
              <p:cNvGraphicFramePr>
                <a:graphicFrameLocks noGrp="1"/>
              </p:cNvGraphicFramePr>
              <p:nvPr>
                <p:ph idx="4294967295"/>
                <p:extLst/>
              </p:nvPr>
            </p:nvGraphicFramePr>
            <p:xfrm>
              <a:off x="457200" y="1920240"/>
              <a:ext cx="9966960" cy="4785141"/>
            </p:xfrm>
            <a:graphic>
              <a:graphicData uri="http://schemas.openxmlformats.org/drawingml/2006/table">
                <a:tbl>
                  <a:tblPr firstRow="1" bandRow="1">
                    <a:tableStyleId>{5940675A-B579-460E-94D1-54222C63F5DA}</a:tableStyleId>
                  </a:tblPr>
                  <a:tblGrid>
                    <a:gridCol w="56692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956993">
                    <a:tc>
                      <a:txBody>
                        <a:bodyPr/>
                        <a:lstStyle/>
                        <a:p>
                          <a:r>
                            <a:rPr lang="en-US" sz="2200" dirty="0"/>
                            <a:t>Method</a:t>
                          </a:r>
                        </a:p>
                      </a:txBody>
                      <a:tcPr marL="109728" marR="109728" marT="54864" marB="54864"/>
                    </a:tc>
                    <a:tc>
                      <a:txBody>
                        <a:bodyPr/>
                        <a:lstStyle/>
                        <a:p>
                          <a:r>
                            <a:rPr lang="en-US" sz="2200" dirty="0"/>
                            <a:t>Standard Error</a:t>
                          </a:r>
                        </a:p>
                      </a:txBody>
                      <a:tcPr marL="109728" marR="109728" marT="54864" marB="54864"/>
                    </a:tc>
                    <a:tc>
                      <a:txBody>
                        <a:bodyPr/>
                        <a:lstStyle/>
                        <a:p>
                          <a:pPr algn="ctr"/>
                          <a:r>
                            <a:rPr lang="en-US" sz="2200" dirty="0"/>
                            <a:t>Relative Efficiency vs. Method 5</a:t>
                          </a:r>
                        </a:p>
                      </a:txBody>
                      <a:tcPr marL="109728" marR="109728" marT="54864" marB="54864"/>
                    </a:tc>
                    <a:extLst>
                      <a:ext uri="{0D108BD9-81ED-4DB2-BD59-A6C34878D82A}">
                        <a16:rowId xmlns:a16="http://schemas.microsoft.com/office/drawing/2014/main" val="10000"/>
                      </a:ext>
                    </a:extLst>
                  </a:tr>
                  <a:tr h="554448">
                    <a:tc>
                      <a:txBody>
                        <a:bodyPr/>
                        <a:lstStyle/>
                        <a:p>
                          <a:r>
                            <a:rPr lang="en-US" sz="1900" dirty="0"/>
                            <a:t>1) Standardization</a:t>
                          </a:r>
                          <a:r>
                            <a:rPr lang="en-US" sz="1900" baseline="0" dirty="0"/>
                            <a:t> to study population</a:t>
                          </a:r>
                          <a:endParaRPr lang="en-US" sz="1900" dirty="0"/>
                        </a:p>
                      </a:txBody>
                      <a:tcPr marL="109728" marR="109728" marT="54864" marB="54864"/>
                    </a:tc>
                    <a:tc>
                      <a:txBody>
                        <a:bodyPr/>
                        <a:lstStyle/>
                        <a:p>
                          <a:endParaRPr lang="en-US"/>
                        </a:p>
                      </a:txBody>
                      <a:tcPr marL="109728" marR="109728" marT="54864" marB="54864">
                        <a:blipFill>
                          <a:blip r:embed="rId3"/>
                          <a:stretch>
                            <a:fillRect l="-365490" t="-176923" r="-177647" b="-604396"/>
                          </a:stretch>
                        </a:blipFill>
                      </a:tcPr>
                    </a:tc>
                    <a:tc>
                      <a:txBody>
                        <a:bodyPr/>
                        <a:lstStyle/>
                        <a:p>
                          <a:pPr algn="ctr"/>
                          <a:r>
                            <a:rPr lang="en-US" sz="1900" dirty="0"/>
                            <a:t>19.4%</a:t>
                          </a:r>
                        </a:p>
                      </a:txBody>
                      <a:tcPr marL="109728" marR="109728" marT="54864" marB="54864"/>
                    </a:tc>
                    <a:extLst>
                      <a:ext uri="{0D108BD9-81ED-4DB2-BD59-A6C34878D82A}">
                        <a16:rowId xmlns:a16="http://schemas.microsoft.com/office/drawing/2014/main" val="10001"/>
                      </a:ext>
                    </a:extLst>
                  </a:tr>
                  <a:tr h="554448">
                    <a:tc>
                      <a:txBody>
                        <a:bodyPr/>
                        <a:lstStyle/>
                        <a:p>
                          <a:r>
                            <a:rPr lang="en-US" sz="1900" dirty="0"/>
                            <a:t>2) Inverse</a:t>
                          </a:r>
                          <a:r>
                            <a:rPr lang="en-US" sz="1900" baseline="0" dirty="0"/>
                            <a:t> probability weighting</a:t>
                          </a:r>
                          <a:endParaRPr lang="en-US" sz="1900" dirty="0"/>
                        </a:p>
                      </a:txBody>
                      <a:tcPr marL="109728" marR="109728" marT="54864" marB="54864"/>
                    </a:tc>
                    <a:tc>
                      <a:txBody>
                        <a:bodyPr/>
                        <a:lstStyle/>
                        <a:p>
                          <a:endParaRPr lang="en-US"/>
                        </a:p>
                      </a:txBody>
                      <a:tcPr marL="109728" marR="109728" marT="54864" marB="54864">
                        <a:blipFill>
                          <a:blip r:embed="rId3"/>
                          <a:stretch>
                            <a:fillRect l="-365490" t="-276923" r="-177647" b="-504396"/>
                          </a:stretch>
                        </a:blipFill>
                      </a:tcPr>
                    </a:tc>
                    <a:tc>
                      <a:txBody>
                        <a:bodyPr/>
                        <a:lstStyle/>
                        <a:p>
                          <a:pPr algn="ctr"/>
                          <a:r>
                            <a:rPr lang="en-US" sz="1900" dirty="0"/>
                            <a:t>19.4%</a:t>
                          </a:r>
                        </a:p>
                      </a:txBody>
                      <a:tcPr marL="109728" marR="109728" marT="54864" marB="54864"/>
                    </a:tc>
                    <a:extLst>
                      <a:ext uri="{0D108BD9-81ED-4DB2-BD59-A6C34878D82A}">
                        <a16:rowId xmlns:a16="http://schemas.microsoft.com/office/drawing/2014/main" val="10002"/>
                      </a:ext>
                    </a:extLst>
                  </a:tr>
                  <a:tr h="865850">
                    <a:tc>
                      <a:txBody>
                        <a:bodyPr/>
                        <a:lstStyle/>
                        <a:p>
                          <a:r>
                            <a:rPr lang="en-US" sz="1900" dirty="0"/>
                            <a:t>3) Propensity</a:t>
                          </a:r>
                          <a:r>
                            <a:rPr lang="en-US" sz="1900" baseline="0" dirty="0"/>
                            <a:t> weighting: average causal effect in treated</a:t>
                          </a:r>
                          <a:endParaRPr lang="en-US" sz="1900" dirty="0"/>
                        </a:p>
                      </a:txBody>
                      <a:tcPr marL="109728" marR="109728" marT="54864" marB="54864"/>
                    </a:tc>
                    <a:tc>
                      <a:txBody>
                        <a:bodyPr/>
                        <a:lstStyle/>
                        <a:p>
                          <a:endParaRPr lang="en-US"/>
                        </a:p>
                      </a:txBody>
                      <a:tcPr marL="109728" marR="109728" marT="54864" marB="54864">
                        <a:blipFill>
                          <a:blip r:embed="rId3"/>
                          <a:stretch>
                            <a:fillRect l="-365490" t="-241549" r="-177647" b="-223239"/>
                          </a:stretch>
                        </a:blipFill>
                      </a:tcPr>
                    </a:tc>
                    <a:tc>
                      <a:txBody>
                        <a:bodyPr/>
                        <a:lstStyle/>
                        <a:p>
                          <a:pPr algn="ctr"/>
                          <a:r>
                            <a:rPr lang="en-US" sz="1900" dirty="0"/>
                            <a:t>10.2%</a:t>
                          </a:r>
                        </a:p>
                      </a:txBody>
                      <a:tcPr marL="109728" marR="109728" marT="54864" marB="54864"/>
                    </a:tc>
                    <a:extLst>
                      <a:ext uri="{0D108BD9-81ED-4DB2-BD59-A6C34878D82A}">
                        <a16:rowId xmlns:a16="http://schemas.microsoft.com/office/drawing/2014/main" val="10003"/>
                      </a:ext>
                    </a:extLst>
                  </a:tr>
                  <a:tr h="865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prstClr val="black"/>
                              </a:solidFill>
                              <a:effectLst/>
                              <a:uLnTx/>
                              <a:uFillTx/>
                              <a:latin typeface="+mn-lt"/>
                              <a:ea typeface="+mn-ea"/>
                              <a:cs typeface="+mn-cs"/>
                            </a:rPr>
                            <a:t>4) Propensity weighting: average causal effect in untreated</a:t>
                          </a:r>
                        </a:p>
                      </a:txBody>
                      <a:tcPr marL="109728" marR="109728" marT="54864" marB="54864"/>
                    </a:tc>
                    <a:tc>
                      <a:txBody>
                        <a:bodyPr/>
                        <a:lstStyle/>
                        <a:p>
                          <a:endParaRPr lang="en-US"/>
                        </a:p>
                      </a:txBody>
                      <a:tcPr marL="109728" marR="109728" marT="54864" marB="54864">
                        <a:blipFill>
                          <a:blip r:embed="rId3"/>
                          <a:stretch>
                            <a:fillRect l="-365490" t="-341549" r="-177647" b="-123239"/>
                          </a:stretch>
                        </a:blipFill>
                      </a:tcPr>
                    </a:tc>
                    <a:tc>
                      <a:txBody>
                        <a:bodyPr/>
                        <a:lstStyle/>
                        <a:p>
                          <a:pPr algn="ctr"/>
                          <a:r>
                            <a:rPr lang="en-US" sz="1900" dirty="0"/>
                            <a:t>10.2%</a:t>
                          </a:r>
                        </a:p>
                      </a:txBody>
                      <a:tcPr marL="109728" marR="109728" marT="54864" marB="54864"/>
                    </a:tc>
                    <a:extLst>
                      <a:ext uri="{0D108BD9-81ED-4DB2-BD59-A6C34878D82A}">
                        <a16:rowId xmlns:a16="http://schemas.microsoft.com/office/drawing/2014/main" val="10004"/>
                      </a:ext>
                    </a:extLst>
                  </a:tr>
                  <a:tr h="9875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prstClr val="black"/>
                              </a:solidFill>
                              <a:effectLst/>
                              <a:uLnTx/>
                              <a:uFillTx/>
                              <a:latin typeface="+mn-lt"/>
                              <a:ea typeface="+mn-ea"/>
                              <a:cs typeface="+mn-cs"/>
                            </a:rPr>
                            <a:t>5) Propensity inverse weighting: average causal effect in population for which sample is most informative</a:t>
                          </a:r>
                        </a:p>
                      </a:txBody>
                      <a:tcPr marL="109728" marR="109728" marT="54864" marB="54864"/>
                    </a:tc>
                    <a:tc>
                      <a:txBody>
                        <a:bodyPr/>
                        <a:lstStyle/>
                        <a:p>
                          <a:endParaRPr lang="en-US"/>
                        </a:p>
                      </a:txBody>
                      <a:tcPr marL="109728" marR="109728" marT="54864" marB="54864">
                        <a:blipFill>
                          <a:blip r:embed="rId3"/>
                          <a:stretch>
                            <a:fillRect l="-365490" t="-387037" r="-177647" b="-8025"/>
                          </a:stretch>
                        </a:blipFill>
                      </a:tcPr>
                    </a:tc>
                    <a:tc>
                      <a:txBody>
                        <a:bodyPr/>
                        <a:lstStyle/>
                        <a:p>
                          <a:pPr algn="ctr"/>
                          <a:r>
                            <a:rPr lang="en-US" sz="1900" dirty="0"/>
                            <a:t>100%</a:t>
                          </a:r>
                        </a:p>
                      </a:txBody>
                      <a:tcPr marL="109728" marR="109728" marT="54864" marB="54864"/>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1705947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377440"/>
            <a:ext cx="9875520" cy="1371600"/>
          </a:xfrm>
        </p:spPr>
        <p:txBody>
          <a:bodyPr>
            <a:normAutofit fontScale="90000"/>
          </a:bodyPr>
          <a:lstStyle/>
          <a:p>
            <a:r>
              <a:rPr lang="en-US" dirty="0"/>
              <a:t>Correspondence Between Propensity Score Matching and Propensity Score Weighting</a:t>
            </a:r>
          </a:p>
        </p:txBody>
      </p:sp>
    </p:spTree>
    <p:extLst>
      <p:ext uri="{BB962C8B-B14F-4D97-AF65-F5344CB8AC3E}">
        <p14:creationId xmlns:p14="http://schemas.microsoft.com/office/powerpoint/2010/main" val="62776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Improved Balance Provided by Matching Weights Over 1-1 Matching</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26"/>
          <a:stretch/>
        </p:blipFill>
        <p:spPr bwMode="auto">
          <a:xfrm>
            <a:off x="91440" y="2286001"/>
            <a:ext cx="10698480" cy="521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14016" y="2962656"/>
            <a:ext cx="365760" cy="424732"/>
          </a:xfrm>
          <a:prstGeom prst="rect">
            <a:avLst/>
          </a:prstGeom>
          <a:solidFill>
            <a:schemeClr val="bg1"/>
          </a:solidFill>
        </p:spPr>
        <p:txBody>
          <a:bodyPr wrap="square" rtlCol="0">
            <a:spAutoFit/>
          </a:bodyPr>
          <a:lstStyle/>
          <a:p>
            <a:r>
              <a:rPr lang="en-US" sz="2160" dirty="0">
                <a:solidFill>
                  <a:prstClr val="black"/>
                </a:solidFill>
              </a:rPr>
              <a:t>A</a:t>
            </a:r>
          </a:p>
        </p:txBody>
      </p:sp>
      <p:sp>
        <p:nvSpPr>
          <p:cNvPr id="6" name="TextBox 5"/>
          <p:cNvSpPr txBox="1"/>
          <p:nvPr/>
        </p:nvSpPr>
        <p:spPr>
          <a:xfrm>
            <a:off x="3511296" y="2962656"/>
            <a:ext cx="365760" cy="424732"/>
          </a:xfrm>
          <a:prstGeom prst="rect">
            <a:avLst/>
          </a:prstGeom>
          <a:solidFill>
            <a:schemeClr val="bg1"/>
          </a:solidFill>
        </p:spPr>
        <p:txBody>
          <a:bodyPr wrap="square" rtlCol="0">
            <a:spAutoFit/>
          </a:bodyPr>
          <a:lstStyle/>
          <a:p>
            <a:r>
              <a:rPr lang="en-US" sz="2160" dirty="0">
                <a:solidFill>
                  <a:prstClr val="black"/>
                </a:solidFill>
              </a:rPr>
              <a:t>A</a:t>
            </a:r>
          </a:p>
        </p:txBody>
      </p:sp>
      <p:sp>
        <p:nvSpPr>
          <p:cNvPr id="7" name="TextBox 6"/>
          <p:cNvSpPr txBox="1"/>
          <p:nvPr/>
        </p:nvSpPr>
        <p:spPr>
          <a:xfrm>
            <a:off x="5413248" y="2962656"/>
            <a:ext cx="365760" cy="424732"/>
          </a:xfrm>
          <a:prstGeom prst="rect">
            <a:avLst/>
          </a:prstGeom>
          <a:solidFill>
            <a:schemeClr val="bg1"/>
          </a:solidFill>
        </p:spPr>
        <p:txBody>
          <a:bodyPr wrap="square" rtlCol="0">
            <a:spAutoFit/>
          </a:bodyPr>
          <a:lstStyle/>
          <a:p>
            <a:r>
              <a:rPr lang="en-US" sz="2160" dirty="0">
                <a:solidFill>
                  <a:prstClr val="black"/>
                </a:solidFill>
              </a:rPr>
              <a:t>A</a:t>
            </a:r>
          </a:p>
        </p:txBody>
      </p:sp>
      <p:sp>
        <p:nvSpPr>
          <p:cNvPr id="8" name="TextBox 7"/>
          <p:cNvSpPr txBox="1"/>
          <p:nvPr/>
        </p:nvSpPr>
        <p:spPr>
          <a:xfrm>
            <a:off x="6547104" y="2962656"/>
            <a:ext cx="365760" cy="424732"/>
          </a:xfrm>
          <a:prstGeom prst="rect">
            <a:avLst/>
          </a:prstGeom>
          <a:solidFill>
            <a:schemeClr val="bg1"/>
          </a:solidFill>
        </p:spPr>
        <p:txBody>
          <a:bodyPr wrap="square" rtlCol="0">
            <a:spAutoFit/>
          </a:bodyPr>
          <a:lstStyle/>
          <a:p>
            <a:r>
              <a:rPr lang="en-US" sz="2160" dirty="0">
                <a:solidFill>
                  <a:prstClr val="black"/>
                </a:solidFill>
              </a:rPr>
              <a:t>A</a:t>
            </a:r>
          </a:p>
        </p:txBody>
      </p:sp>
      <p:sp>
        <p:nvSpPr>
          <p:cNvPr id="9" name="TextBox 8"/>
          <p:cNvSpPr txBox="1"/>
          <p:nvPr/>
        </p:nvSpPr>
        <p:spPr>
          <a:xfrm>
            <a:off x="8229600" y="2980944"/>
            <a:ext cx="365760" cy="424732"/>
          </a:xfrm>
          <a:prstGeom prst="rect">
            <a:avLst/>
          </a:prstGeom>
          <a:solidFill>
            <a:schemeClr val="bg1"/>
          </a:solidFill>
        </p:spPr>
        <p:txBody>
          <a:bodyPr wrap="square" rtlCol="0">
            <a:spAutoFit/>
          </a:bodyPr>
          <a:lstStyle/>
          <a:p>
            <a:r>
              <a:rPr lang="en-US" sz="2160" dirty="0">
                <a:solidFill>
                  <a:prstClr val="black"/>
                </a:solidFill>
              </a:rPr>
              <a:t>A</a:t>
            </a:r>
          </a:p>
        </p:txBody>
      </p:sp>
      <p:sp>
        <p:nvSpPr>
          <p:cNvPr id="10" name="TextBox 9"/>
          <p:cNvSpPr txBox="1"/>
          <p:nvPr/>
        </p:nvSpPr>
        <p:spPr>
          <a:xfrm>
            <a:off x="9418320" y="2980944"/>
            <a:ext cx="365760" cy="424732"/>
          </a:xfrm>
          <a:prstGeom prst="rect">
            <a:avLst/>
          </a:prstGeom>
          <a:solidFill>
            <a:schemeClr val="bg1"/>
          </a:solidFill>
        </p:spPr>
        <p:txBody>
          <a:bodyPr wrap="square" rtlCol="0">
            <a:spAutoFit/>
          </a:bodyPr>
          <a:lstStyle/>
          <a:p>
            <a:r>
              <a:rPr lang="en-US" sz="2160" dirty="0">
                <a:solidFill>
                  <a:prstClr val="black"/>
                </a:solidFill>
              </a:rPr>
              <a:t>A</a:t>
            </a:r>
          </a:p>
        </p:txBody>
      </p:sp>
    </p:spTree>
    <p:extLst>
      <p:ext uri="{BB962C8B-B14F-4D97-AF65-F5344CB8AC3E}">
        <p14:creationId xmlns:p14="http://schemas.microsoft.com/office/powerpoint/2010/main" val="113138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6"/>
            <a:ext cx="10332720" cy="676274"/>
          </a:xfrm>
        </p:spPr>
        <p:txBody>
          <a:bodyPr>
            <a:normAutofit fontScale="90000"/>
          </a:bodyPr>
          <a:lstStyle/>
          <a:p>
            <a:r>
              <a:rPr lang="en-US" sz="3360" b="1" dirty="0"/>
              <a:t>Correspondence of Propensity Weighting and Matching</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627856726"/>
              </p:ext>
            </p:extLst>
          </p:nvPr>
        </p:nvGraphicFramePr>
        <p:xfrm>
          <a:off x="182880" y="1097280"/>
          <a:ext cx="10274912" cy="6461707"/>
        </p:xfrm>
        <a:graphic>
          <a:graphicData uri="http://schemas.openxmlformats.org/drawingml/2006/table">
            <a:tbl>
              <a:tblPr firstRow="1" bandRow="1">
                <a:tableStyleId>{5940675A-B579-460E-94D1-54222C63F5DA}</a:tableStyleId>
              </a:tblPr>
              <a:tblGrid>
                <a:gridCol w="2900762">
                  <a:extLst>
                    <a:ext uri="{9D8B030D-6E8A-4147-A177-3AD203B41FA5}">
                      <a16:colId xmlns:a16="http://schemas.microsoft.com/office/drawing/2014/main" val="20000"/>
                    </a:ext>
                  </a:extLst>
                </a:gridCol>
                <a:gridCol w="1786040">
                  <a:extLst>
                    <a:ext uri="{9D8B030D-6E8A-4147-A177-3AD203B41FA5}">
                      <a16:colId xmlns:a16="http://schemas.microsoft.com/office/drawing/2014/main" val="20001"/>
                    </a:ext>
                  </a:extLst>
                </a:gridCol>
                <a:gridCol w="1892747">
                  <a:extLst>
                    <a:ext uri="{9D8B030D-6E8A-4147-A177-3AD203B41FA5}">
                      <a16:colId xmlns:a16="http://schemas.microsoft.com/office/drawing/2014/main" val="20002"/>
                    </a:ext>
                  </a:extLst>
                </a:gridCol>
                <a:gridCol w="3695363">
                  <a:extLst>
                    <a:ext uri="{9D8B030D-6E8A-4147-A177-3AD203B41FA5}">
                      <a16:colId xmlns:a16="http://schemas.microsoft.com/office/drawing/2014/main" val="20003"/>
                    </a:ext>
                  </a:extLst>
                </a:gridCol>
              </a:tblGrid>
              <a:tr h="708144">
                <a:tc>
                  <a:txBody>
                    <a:bodyPr/>
                    <a:lstStyle/>
                    <a:p>
                      <a:pPr algn="ctr"/>
                      <a:endParaRPr lang="en-US" sz="1800" dirty="0"/>
                    </a:p>
                  </a:txBody>
                  <a:tcPr marL="109728" marR="109728" marT="54864" marB="54864" anchor="ctr"/>
                </a:tc>
                <a:tc gridSpan="2">
                  <a:txBody>
                    <a:bodyPr/>
                    <a:lstStyle/>
                    <a:p>
                      <a:pPr algn="ctr"/>
                      <a:r>
                        <a:rPr lang="en-US" sz="1800" dirty="0"/>
                        <a:t>Patient weights</a:t>
                      </a:r>
                    </a:p>
                  </a:txBody>
                  <a:tcPr marL="109728" marR="109728" marT="54864" marB="54864" anchor="ctr"/>
                </a:tc>
                <a:tc hMerge="1">
                  <a:txBody>
                    <a:bodyPr/>
                    <a:lstStyle/>
                    <a:p>
                      <a:endParaRPr lang="en-US" dirty="0"/>
                    </a:p>
                  </a:txBody>
                  <a:tcPr/>
                </a:tc>
                <a:tc>
                  <a:txBody>
                    <a:bodyPr/>
                    <a:lstStyle/>
                    <a:p>
                      <a:pPr algn="ctr"/>
                      <a:r>
                        <a:rPr lang="en-US" sz="1800" dirty="0"/>
                        <a:t>Matching</a:t>
                      </a:r>
                      <a:r>
                        <a:rPr lang="en-US" sz="1800" baseline="0" dirty="0"/>
                        <a:t> Analogue </a:t>
                      </a:r>
                      <a:endParaRPr lang="en-US" sz="1800" dirty="0"/>
                    </a:p>
                  </a:txBody>
                  <a:tcPr marL="109728" marR="109728" marT="54864" marB="54864" anchor="ctr"/>
                </a:tc>
                <a:extLst>
                  <a:ext uri="{0D108BD9-81ED-4DB2-BD59-A6C34878D82A}">
                    <a16:rowId xmlns:a16="http://schemas.microsoft.com/office/drawing/2014/main" val="10000"/>
                  </a:ext>
                </a:extLst>
              </a:tr>
              <a:tr h="708144">
                <a:tc>
                  <a:txBody>
                    <a:bodyPr/>
                    <a:lstStyle/>
                    <a:p>
                      <a:pPr algn="ctr"/>
                      <a:r>
                        <a:rPr lang="en-US" sz="1800" dirty="0"/>
                        <a:t>Method</a:t>
                      </a:r>
                    </a:p>
                  </a:txBody>
                  <a:tcPr marL="109728" marR="109728" marT="54864" marB="54864" anchor="ctr"/>
                </a:tc>
                <a:tc>
                  <a:txBody>
                    <a:bodyPr/>
                    <a:lstStyle/>
                    <a:p>
                      <a:pPr algn="ctr"/>
                      <a:r>
                        <a:rPr lang="en-US" sz="1800" dirty="0"/>
                        <a:t>Treated</a:t>
                      </a:r>
                    </a:p>
                  </a:txBody>
                  <a:tcPr marL="109728" marR="109728" marT="54864" marB="54864" anchor="ctr"/>
                </a:tc>
                <a:tc>
                  <a:txBody>
                    <a:bodyPr/>
                    <a:lstStyle/>
                    <a:p>
                      <a:pPr algn="ctr"/>
                      <a:r>
                        <a:rPr lang="en-US" sz="1800" dirty="0"/>
                        <a:t>Untreated</a:t>
                      </a:r>
                    </a:p>
                  </a:txBody>
                  <a:tcPr marL="109728" marR="109728" marT="54864" marB="54864" anchor="ctr"/>
                </a:tc>
                <a:tc>
                  <a:txBody>
                    <a:bodyPr/>
                    <a:lstStyle/>
                    <a:p>
                      <a:pPr algn="ctr"/>
                      <a:r>
                        <a:rPr lang="en-US" sz="1800" dirty="0"/>
                        <a:t>Both treatment &amp; untreated</a:t>
                      </a:r>
                    </a:p>
                  </a:txBody>
                  <a:tcPr marL="109728" marR="109728" marT="54864" marB="54864" anchor="ctr"/>
                </a:tc>
                <a:extLst>
                  <a:ext uri="{0D108BD9-81ED-4DB2-BD59-A6C34878D82A}">
                    <a16:rowId xmlns:a16="http://schemas.microsoft.com/office/drawing/2014/main" val="10001"/>
                  </a:ext>
                </a:extLst>
              </a:tr>
              <a:tr h="1485376">
                <a:tc>
                  <a:txBody>
                    <a:bodyPr/>
                    <a:lstStyle/>
                    <a:p>
                      <a:pPr algn="ctr"/>
                      <a:r>
                        <a:rPr lang="en-US" sz="1800" dirty="0"/>
                        <a:t>IPW,</a:t>
                      </a:r>
                      <a:r>
                        <a:rPr lang="en-US" sz="1800" baseline="0" dirty="0"/>
                        <a:t> standardization to study population</a:t>
                      </a:r>
                      <a:endParaRPr lang="en-US" sz="1800" dirty="0"/>
                    </a:p>
                  </a:txBody>
                  <a:tcPr marL="109728" marR="109728" marT="54864" marB="54864" anchor="ctr"/>
                </a:tc>
                <a:tc>
                  <a:txBody>
                    <a:bodyPr/>
                    <a:lstStyle/>
                    <a:p>
                      <a:pPr algn="ctr"/>
                      <a:r>
                        <a:rPr lang="en-US" sz="1800" dirty="0"/>
                        <a:t>1/</a:t>
                      </a:r>
                      <a:r>
                        <a:rPr lang="en-US" sz="1800" dirty="0" err="1"/>
                        <a:t>e</a:t>
                      </a:r>
                      <a:r>
                        <a:rPr lang="en-US" sz="1800" baseline="-25000" dirty="0" err="1"/>
                        <a:t>k</a:t>
                      </a:r>
                      <a:endParaRPr lang="en-US" sz="1800" baseline="-250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1/(1-e</a:t>
                      </a:r>
                      <a:r>
                        <a:rPr lang="en-US" sz="1800" baseline="-25000" dirty="0"/>
                        <a:t>k</a:t>
                      </a:r>
                      <a:r>
                        <a:rPr lang="en-US" sz="1800" dirty="0"/>
                        <a:t>)</a:t>
                      </a:r>
                    </a:p>
                  </a:txBody>
                  <a:tcPr marL="109728" marR="109728" marT="54864" marB="54864" anchor="ctr"/>
                </a:tc>
                <a:tc>
                  <a:txBody>
                    <a:bodyPr/>
                    <a:lstStyle/>
                    <a:p>
                      <a:pPr algn="ctr"/>
                      <a:r>
                        <a:rPr lang="en-US" sz="1800" baseline="0" dirty="0"/>
                        <a:t>1-1 matching, with replacement </a:t>
                      </a:r>
                    </a:p>
                    <a:p>
                      <a:pPr algn="ctr"/>
                      <a:r>
                        <a:rPr lang="en-US" sz="1800" baseline="0" dirty="0"/>
                        <a:t>Match a treated patient to every untreated </a:t>
                      </a:r>
                      <a:r>
                        <a:rPr kumimoji="0" lang="en-US" sz="1800" b="0" i="0" u="none" strike="noStrike" kern="1200" cap="none" spc="0" normalizeH="0" baseline="0" noProof="0" dirty="0">
                          <a:ln>
                            <a:noFill/>
                          </a:ln>
                          <a:solidFill>
                            <a:prstClr val="black"/>
                          </a:solidFill>
                          <a:effectLst/>
                          <a:uLnTx/>
                          <a:uFillTx/>
                          <a:latin typeface="+mn-lt"/>
                          <a:ea typeface="+mn-ea"/>
                          <a:cs typeface="+mn-cs"/>
                        </a:rPr>
                        <a:t>patient </a:t>
                      </a:r>
                      <a:r>
                        <a:rPr lang="en-US" sz="1800" baseline="0" dirty="0"/>
                        <a:t>, then match a untreated </a:t>
                      </a:r>
                      <a:r>
                        <a:rPr kumimoji="0" lang="en-US" sz="1800" b="0" i="0" u="none" strike="noStrike" kern="1200" cap="none" spc="0" normalizeH="0" baseline="0" noProof="0" dirty="0">
                          <a:ln>
                            <a:noFill/>
                          </a:ln>
                          <a:solidFill>
                            <a:prstClr val="black"/>
                          </a:solidFill>
                          <a:effectLst/>
                          <a:uLnTx/>
                          <a:uFillTx/>
                          <a:latin typeface="+mn-lt"/>
                          <a:ea typeface="+mn-ea"/>
                          <a:cs typeface="+mn-cs"/>
                        </a:rPr>
                        <a:t>patient </a:t>
                      </a:r>
                      <a:r>
                        <a:rPr lang="en-US" sz="1800" baseline="0" dirty="0"/>
                        <a:t>to every remaining treated </a:t>
                      </a:r>
                      <a:r>
                        <a:rPr kumimoji="0" lang="en-US" sz="1800" b="0" i="0" u="none" strike="noStrike" kern="1200" cap="none" spc="0" normalizeH="0" baseline="0" noProof="0" dirty="0">
                          <a:ln>
                            <a:noFill/>
                          </a:ln>
                          <a:solidFill>
                            <a:prstClr val="black"/>
                          </a:solidFill>
                          <a:effectLst/>
                          <a:uLnTx/>
                          <a:uFillTx/>
                          <a:latin typeface="+mn-lt"/>
                          <a:ea typeface="+mn-ea"/>
                          <a:cs typeface="+mn-cs"/>
                        </a:rPr>
                        <a:t>patient </a:t>
                      </a:r>
                      <a:endParaRPr lang="en-US" sz="1800" baseline="0" dirty="0"/>
                    </a:p>
                  </a:txBody>
                  <a:tcPr marL="109728" marR="109728" marT="54864" marB="54864" anchor="ctr"/>
                </a:tc>
                <a:extLst>
                  <a:ext uri="{0D108BD9-81ED-4DB2-BD59-A6C34878D82A}">
                    <a16:rowId xmlns:a16="http://schemas.microsoft.com/office/drawing/2014/main" val="10002"/>
                  </a:ext>
                </a:extLst>
              </a:tr>
              <a:tr h="656329">
                <a:tc>
                  <a:txBody>
                    <a:bodyPr/>
                    <a:lstStyle/>
                    <a:p>
                      <a:pPr algn="ctr"/>
                      <a:r>
                        <a:rPr lang="en-US" sz="1800" baseline="0" dirty="0"/>
                        <a:t>Ave causal effect in treated</a:t>
                      </a:r>
                      <a:endParaRPr lang="en-US" sz="1800" dirty="0"/>
                    </a:p>
                  </a:txBody>
                  <a:tcPr marL="109728" marR="109728" marT="54864" marB="54864" anchor="ctr"/>
                </a:tc>
                <a:tc>
                  <a:txBody>
                    <a:bodyPr/>
                    <a:lstStyle/>
                    <a:p>
                      <a:pPr algn="ctr"/>
                      <a:r>
                        <a:rPr lang="en-US" sz="1800" dirty="0"/>
                        <a:t>1</a:t>
                      </a: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e</a:t>
                      </a:r>
                      <a:r>
                        <a:rPr lang="en-US" sz="1800" baseline="-25000" dirty="0" err="1"/>
                        <a:t>k</a:t>
                      </a:r>
                      <a:r>
                        <a:rPr lang="en-US" sz="1800" dirty="0"/>
                        <a:t>/(1-e</a:t>
                      </a:r>
                      <a:r>
                        <a:rPr lang="en-US" sz="1800" baseline="-25000" dirty="0"/>
                        <a:t>k</a:t>
                      </a:r>
                      <a:r>
                        <a:rPr lang="en-US" sz="1800" dirty="0"/>
                        <a:t>)</a:t>
                      </a: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Match a untreated patient to every treated patient</a:t>
                      </a:r>
                    </a:p>
                  </a:txBody>
                  <a:tcPr marL="109728" marR="109728" marT="54864" marB="54864" anchor="ctr"/>
                </a:tc>
                <a:extLst>
                  <a:ext uri="{0D108BD9-81ED-4DB2-BD59-A6C34878D82A}">
                    <a16:rowId xmlns:a16="http://schemas.microsoft.com/office/drawing/2014/main" val="10003"/>
                  </a:ext>
                </a:extLst>
              </a:tr>
              <a:tr h="759960">
                <a:tc>
                  <a:txBody>
                    <a:bodyPr/>
                    <a:lstStyle/>
                    <a:p>
                      <a:pPr algn="ctr"/>
                      <a:r>
                        <a:rPr lang="en-US" sz="1800" baseline="0" dirty="0"/>
                        <a:t>Ave causal effect in untreated</a:t>
                      </a:r>
                      <a:endParaRPr lang="en-US" sz="18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
                      </a:r>
                      <a:r>
                        <a:rPr kumimoji="0" lang="en-US" sz="1800" b="0" i="0" u="none" strike="noStrike" kern="1200" cap="none" spc="0" normalizeH="0" baseline="0" noProof="0" dirty="0">
                          <a:ln>
                            <a:noFill/>
                          </a:ln>
                          <a:solidFill>
                            <a:prstClr val="black"/>
                          </a:solidFill>
                          <a:effectLst/>
                          <a:uLnTx/>
                          <a:uFillTx/>
                          <a:latin typeface="+mn-lt"/>
                          <a:ea typeface="+mn-ea"/>
                          <a:cs typeface="+mn-cs"/>
                        </a:rPr>
                        <a:t>1-</a:t>
                      </a:r>
                      <a:r>
                        <a:rPr lang="en-US" sz="1800" dirty="0" err="1"/>
                        <a:t>e</a:t>
                      </a:r>
                      <a:r>
                        <a:rPr lang="en-US" sz="1800" baseline="-25000" dirty="0" err="1"/>
                        <a:t>k</a:t>
                      </a:r>
                      <a:r>
                        <a:rPr kumimoji="0" lang="en-US" sz="1800" b="0" i="0" u="none" strike="noStrike" kern="1200" cap="none" spc="0" normalizeH="0" baseline="0" noProof="0" dirty="0">
                          <a:ln>
                            <a:noFill/>
                          </a:ln>
                          <a:solidFill>
                            <a:prstClr val="black"/>
                          </a:solidFill>
                          <a:effectLst/>
                          <a:uLnTx/>
                          <a:uFillTx/>
                          <a:latin typeface="+mn-lt"/>
                          <a:ea typeface="+mn-ea"/>
                          <a:cs typeface="+mn-cs"/>
                        </a:rPr>
                        <a:t>)/</a:t>
                      </a:r>
                      <a:r>
                        <a:rPr lang="en-US" sz="1800" dirty="0" err="1"/>
                        <a:t>e</a:t>
                      </a:r>
                      <a:r>
                        <a:rPr lang="en-US" sz="1800" baseline="-25000" dirty="0" err="1"/>
                        <a:t>k</a:t>
                      </a:r>
                      <a:endParaRPr kumimoji="0" lang="en-US" sz="1800" b="0" i="0" u="none" strike="noStrike" kern="1200" cap="none" spc="0" normalizeH="0" baseline="-25000" noProof="0" dirty="0">
                        <a:ln>
                          <a:noFill/>
                        </a:ln>
                        <a:solidFill>
                          <a:prstClr val="black"/>
                        </a:solidFill>
                        <a:effectLst/>
                        <a:uLnTx/>
                        <a:uFillTx/>
                        <a:latin typeface="+mn-lt"/>
                        <a:ea typeface="+mn-ea"/>
                        <a:cs typeface="+mn-cs"/>
                      </a:endParaRPr>
                    </a:p>
                    <a:p>
                      <a:pPr algn="ctr"/>
                      <a:endParaRPr lang="en-US" sz="1800" dirty="0"/>
                    </a:p>
                  </a:txBody>
                  <a:tcPr marL="109728" marR="109728" marT="54864" marB="54864" anchor="ctr"/>
                </a:tc>
                <a:tc>
                  <a:txBody>
                    <a:bodyPr/>
                    <a:lstStyle/>
                    <a:p>
                      <a:pPr algn="ctr"/>
                      <a:r>
                        <a:rPr lang="en-US" sz="1800" dirty="0"/>
                        <a:t>1</a:t>
                      </a: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Match a treated patient to every untreated patient</a:t>
                      </a:r>
                      <a:endParaRPr lang="en-US" sz="1800" baseline="0" dirty="0"/>
                    </a:p>
                  </a:txBody>
                  <a:tcPr marL="109728" marR="109728" marT="54864" marB="54864" anchor="ctr"/>
                </a:tc>
                <a:extLst>
                  <a:ext uri="{0D108BD9-81ED-4DB2-BD59-A6C34878D82A}">
                    <a16:rowId xmlns:a16="http://schemas.microsoft.com/office/drawing/2014/main" val="10004"/>
                  </a:ext>
                </a:extLst>
              </a:tr>
              <a:tr h="1209027">
                <a:tc>
                  <a:txBody>
                    <a:bodyPr/>
                    <a:lstStyle/>
                    <a:p>
                      <a:pPr algn="ctr"/>
                      <a:r>
                        <a:rPr lang="en-US" sz="1800" dirty="0"/>
                        <a:t>Ave causal effect in population</a:t>
                      </a:r>
                      <a:r>
                        <a:rPr lang="en-US" sz="1800" baseline="0" dirty="0"/>
                        <a:t> for which sample is most informative</a:t>
                      </a:r>
                      <a:endParaRPr lang="en-US" sz="18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1-e</a:t>
                      </a:r>
                      <a:r>
                        <a:rPr kumimoji="0" lang="en-US" sz="1800" b="0" i="0" u="none" strike="noStrike" kern="1200" cap="none" spc="0" normalizeH="0" baseline="-25000" noProof="0" dirty="0">
                          <a:ln>
                            <a:noFill/>
                          </a:ln>
                          <a:solidFill>
                            <a:prstClr val="black"/>
                          </a:solidFill>
                          <a:effectLst/>
                          <a:uLnTx/>
                          <a:uFillTx/>
                          <a:latin typeface="+mn-lt"/>
                          <a:ea typeface="+mn-ea"/>
                          <a:cs typeface="+mn-cs"/>
                        </a:rPr>
                        <a:t>k</a:t>
                      </a:r>
                    </a:p>
                    <a:p>
                      <a:pPr algn="ctr"/>
                      <a:endParaRPr lang="en-US" sz="18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e</a:t>
                      </a:r>
                      <a:r>
                        <a:rPr lang="en-US" sz="1800" baseline="-25000" dirty="0" err="1"/>
                        <a:t>k</a:t>
                      </a:r>
                      <a:endParaRPr kumimoji="0" lang="en-US" sz="1800" b="0" i="0" u="none" strike="noStrike" kern="1200" cap="none" spc="0" normalizeH="0" baseline="-25000" noProof="0" dirty="0">
                        <a:ln>
                          <a:noFill/>
                        </a:ln>
                        <a:solidFill>
                          <a:prstClr val="black"/>
                        </a:solidFill>
                        <a:effectLst/>
                        <a:uLnTx/>
                        <a:uFillTx/>
                        <a:latin typeface="+mn-lt"/>
                        <a:ea typeface="+mn-ea"/>
                        <a:cs typeface="+mn-cs"/>
                      </a:endParaRPr>
                    </a:p>
                    <a:p>
                      <a:pPr algn="ctr"/>
                      <a:endParaRPr lang="en-US" sz="1800" dirty="0"/>
                    </a:p>
                  </a:txBody>
                  <a:tcPr marL="109728" marR="109728" marT="54864" marB="54864" anchor="ctr"/>
                </a:tc>
                <a:tc>
                  <a:txBody>
                    <a:bodyPr/>
                    <a:lstStyle/>
                    <a:p>
                      <a:pPr algn="ctr"/>
                      <a:r>
                        <a:rPr lang="en-US" sz="1800" baseline="0" dirty="0"/>
                        <a:t>Messy</a:t>
                      </a:r>
                    </a:p>
                  </a:txBody>
                  <a:tcPr marL="109728" marR="109728" marT="54864" marB="54864" anchor="ctr"/>
                </a:tc>
                <a:extLst>
                  <a:ext uri="{0D108BD9-81ED-4DB2-BD59-A6C34878D82A}">
                    <a16:rowId xmlns:a16="http://schemas.microsoft.com/office/drawing/2014/main" val="10005"/>
                  </a:ext>
                </a:extLst>
              </a:tr>
              <a:tr h="932678">
                <a:tc>
                  <a:txBody>
                    <a:bodyPr/>
                    <a:lstStyle/>
                    <a:p>
                      <a:pPr algn="ctr"/>
                      <a:r>
                        <a:rPr kumimoji="0" lang="en-US" sz="1800" b="0" i="0" u="none" strike="noStrike" kern="1200" cap="none" spc="0" normalizeH="0" baseline="0" noProof="0" dirty="0">
                          <a:ln>
                            <a:noFill/>
                          </a:ln>
                          <a:solidFill>
                            <a:prstClr val="black"/>
                          </a:solidFill>
                          <a:effectLst/>
                          <a:uLnTx/>
                          <a:uFillTx/>
                          <a:latin typeface="+mn-lt"/>
                          <a:ea typeface="+mn-ea"/>
                          <a:cs typeface="+mn-cs"/>
                        </a:rPr>
                        <a:t>Ave causal effect in matching weight population</a:t>
                      </a:r>
                      <a:endParaRPr lang="en-US" sz="1800" dirty="0"/>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min{1,(</a:t>
                      </a:r>
                      <a:r>
                        <a:rPr kumimoji="0" lang="en-US" sz="1800" b="0" i="0" u="none" strike="noStrike" kern="1200" cap="none" spc="0" normalizeH="0" baseline="0" noProof="0" dirty="0">
                          <a:ln>
                            <a:noFill/>
                          </a:ln>
                          <a:solidFill>
                            <a:prstClr val="black"/>
                          </a:solidFill>
                          <a:effectLst/>
                          <a:uLnTx/>
                          <a:uFillTx/>
                          <a:latin typeface="+mn-lt"/>
                          <a:ea typeface="+mn-ea"/>
                          <a:cs typeface="+mn-cs"/>
                        </a:rPr>
                        <a:t>1-e</a:t>
                      </a:r>
                      <a:r>
                        <a:rPr kumimoji="0" lang="en-US" sz="1800" b="0" i="0" u="none" strike="noStrike" kern="1200" cap="none" spc="0" normalizeH="0" baseline="-25000" noProof="0" dirty="0">
                          <a:ln>
                            <a:noFill/>
                          </a:ln>
                          <a:solidFill>
                            <a:prstClr val="black"/>
                          </a:solidFill>
                          <a:effectLst/>
                          <a:uLnTx/>
                          <a:uFillTx/>
                          <a:latin typeface="+mn-lt"/>
                          <a:ea typeface="+mn-ea"/>
                          <a:cs typeface="+mn-cs"/>
                        </a:rPr>
                        <a:t>k</a:t>
                      </a:r>
                      <a:r>
                        <a:rPr kumimoji="0" lang="en-US" sz="1800" b="0" i="0" u="none" strike="noStrike" kern="1200" cap="none" spc="0" normalizeH="0" baseline="0" noProof="0" dirty="0">
                          <a:ln>
                            <a:noFill/>
                          </a:ln>
                          <a:solidFill>
                            <a:prstClr val="black"/>
                          </a:solidFill>
                          <a:effectLst/>
                          <a:uLnTx/>
                          <a:uFillTx/>
                          <a:latin typeface="+mn-lt"/>
                          <a:ea typeface="+mn-ea"/>
                          <a:cs typeface="+mn-cs"/>
                        </a:rPr>
                        <a:t>)/</a:t>
                      </a:r>
                      <a:r>
                        <a:rPr kumimoji="0" lang="en-US" sz="1800" b="0" i="0" u="none" strike="noStrike" kern="1200" cap="none" spc="0" normalizeH="0" baseline="0" noProof="0" dirty="0" err="1">
                          <a:ln>
                            <a:noFill/>
                          </a:ln>
                          <a:solidFill>
                            <a:prstClr val="black"/>
                          </a:solidFill>
                          <a:effectLst/>
                          <a:uLnTx/>
                          <a:uFillTx/>
                          <a:latin typeface="+mn-lt"/>
                          <a:ea typeface="+mn-ea"/>
                          <a:cs typeface="+mn-cs"/>
                        </a:rPr>
                        <a:t>e</a:t>
                      </a:r>
                      <a:r>
                        <a:rPr kumimoji="0" lang="en-US" sz="1800" b="0" i="0" u="none" strike="noStrike" kern="1200" cap="none" spc="0" normalizeH="0" baseline="-25000" noProof="0" dirty="0" err="1">
                          <a:ln>
                            <a:noFill/>
                          </a:ln>
                          <a:solidFill>
                            <a:prstClr val="black"/>
                          </a:solidFill>
                          <a:effectLst/>
                          <a:uLnTx/>
                          <a:uFillTx/>
                          <a:latin typeface="+mn-lt"/>
                          <a:ea typeface="+mn-ea"/>
                          <a:cs typeface="+mn-cs"/>
                        </a:rPr>
                        <a:t>k</a:t>
                      </a: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25000" noProof="0" dirty="0">
                        <a:ln>
                          <a:noFill/>
                        </a:ln>
                        <a:solidFill>
                          <a:prstClr val="black"/>
                        </a:solidFill>
                        <a:effectLst/>
                        <a:uLnTx/>
                        <a:uFillTx/>
                        <a:latin typeface="+mn-lt"/>
                        <a:ea typeface="+mn-ea"/>
                        <a:cs typeface="+mn-cs"/>
                      </a:endParaRPr>
                    </a:p>
                  </a:txBody>
                  <a:tcPr marL="109728" marR="109728" marT="54864" marB="54864"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mn-lt"/>
                          <a:ea typeface="+mn-ea"/>
                          <a:cs typeface="+mn-cs"/>
                        </a:rPr>
                        <a:t>min{1,e</a:t>
                      </a:r>
                      <a:r>
                        <a:rPr kumimoji="0" lang="en-US" sz="1800" b="0" i="0" u="none" strike="noStrike" kern="1200" cap="none" spc="0" normalizeH="0" baseline="-25000" noProof="0" dirty="0">
                          <a:ln>
                            <a:noFill/>
                          </a:ln>
                          <a:solidFill>
                            <a:prstClr val="black"/>
                          </a:solidFill>
                          <a:effectLst/>
                          <a:uLnTx/>
                          <a:uFillTx/>
                          <a:latin typeface="+mn-lt"/>
                          <a:ea typeface="+mn-ea"/>
                          <a:cs typeface="+mn-cs"/>
                        </a:rPr>
                        <a:t>k</a:t>
                      </a:r>
                      <a:r>
                        <a:rPr kumimoji="0" lang="en-US" sz="1800" b="0" i="0" u="none" strike="noStrike" kern="1200" cap="none" spc="0" normalizeH="0" baseline="0" noProof="0" dirty="0">
                          <a:ln>
                            <a:noFill/>
                          </a:ln>
                          <a:solidFill>
                            <a:prstClr val="black"/>
                          </a:solidFill>
                          <a:effectLst/>
                          <a:uLnTx/>
                          <a:uFillTx/>
                          <a:latin typeface="+mn-lt"/>
                          <a:ea typeface="+mn-ea"/>
                          <a:cs typeface="+mn-cs"/>
                        </a:rPr>
                        <a:t>/(1-e</a:t>
                      </a:r>
                      <a:r>
                        <a:rPr kumimoji="0" lang="en-US" sz="1800" b="0" i="0" u="none" strike="noStrike" kern="1200" cap="none" spc="0" normalizeH="0" baseline="-25000" noProof="0" dirty="0">
                          <a:ln>
                            <a:noFill/>
                          </a:ln>
                          <a:solidFill>
                            <a:prstClr val="black"/>
                          </a:solidFill>
                          <a:effectLst/>
                          <a:uLnTx/>
                          <a:uFillTx/>
                          <a:latin typeface="+mn-lt"/>
                          <a:ea typeface="+mn-ea"/>
                          <a:cs typeface="+mn-cs"/>
                        </a:rPr>
                        <a:t>k</a:t>
                      </a: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lang="en-US" sz="1800" baseline="0" dirty="0"/>
                    </a:p>
                  </a:txBody>
                  <a:tcPr marL="109728" marR="109728" marT="54864" marB="54864" anchor="ctr"/>
                </a:tc>
                <a:tc>
                  <a:txBody>
                    <a:bodyPr/>
                    <a:lstStyle/>
                    <a:p>
                      <a:pPr algn="ctr"/>
                      <a:r>
                        <a:rPr lang="en-US" sz="1800" baseline="0" dirty="0"/>
                        <a:t>1-1 matching without replacement</a:t>
                      </a:r>
                    </a:p>
                  </a:txBody>
                  <a:tcPr marL="109728" marR="109728" marT="54864" marB="54864"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45649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879" y="746992"/>
            <a:ext cx="9595080" cy="659160"/>
          </a:xfrm>
        </p:spPr>
        <p:txBody>
          <a:bodyPr>
            <a:normAutofit fontScale="90000"/>
          </a:bodyPr>
          <a:lstStyle/>
          <a:p>
            <a:r>
              <a:rPr lang="en-US" dirty="0"/>
              <a:t>Steps for Analyses Using Propensity Score Weighting or Matching </a:t>
            </a:r>
          </a:p>
        </p:txBody>
      </p:sp>
      <p:sp>
        <p:nvSpPr>
          <p:cNvPr id="3" name="Content Placeholder 2"/>
          <p:cNvSpPr>
            <a:spLocks noGrp="1"/>
          </p:cNvSpPr>
          <p:nvPr>
            <p:ph idx="4294967295"/>
          </p:nvPr>
        </p:nvSpPr>
        <p:spPr/>
        <p:txBody>
          <a:bodyPr>
            <a:noAutofit/>
          </a:bodyPr>
          <a:lstStyle/>
          <a:p>
            <a:r>
              <a:rPr lang="en-US" sz="2400" dirty="0"/>
              <a:t>Develop model for the propensity score </a:t>
            </a:r>
          </a:p>
          <a:p>
            <a:pPr lvl="1"/>
            <a:r>
              <a:rPr lang="en-US" dirty="0"/>
              <a:t>Select covariates</a:t>
            </a:r>
          </a:p>
          <a:p>
            <a:pPr lvl="1"/>
            <a:r>
              <a:rPr lang="en-US" dirty="0"/>
              <a:t>Develop propensity score model </a:t>
            </a:r>
          </a:p>
          <a:p>
            <a:pPr lvl="2"/>
            <a:r>
              <a:rPr lang="en-US" sz="2400" dirty="0"/>
              <a:t>Logistic regression </a:t>
            </a:r>
          </a:p>
          <a:p>
            <a:pPr lvl="2"/>
            <a:r>
              <a:rPr lang="en-US" sz="2400" dirty="0">
                <a:solidFill>
                  <a:srgbClr val="FF0000"/>
                </a:solidFill>
              </a:rPr>
              <a:t>Machine learning </a:t>
            </a:r>
          </a:p>
          <a:p>
            <a:r>
              <a:rPr lang="en-US" sz="2400" dirty="0"/>
              <a:t>Evaluate overlap in propensity scores between groups </a:t>
            </a:r>
          </a:p>
          <a:p>
            <a:endParaRPr lang="en-US" sz="2400" dirty="0"/>
          </a:p>
        </p:txBody>
      </p:sp>
    </p:spTree>
    <p:extLst>
      <p:ext uri="{BB962C8B-B14F-4D97-AF65-F5344CB8AC3E}">
        <p14:creationId xmlns:p14="http://schemas.microsoft.com/office/powerpoint/2010/main" val="62233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29566"/>
            <a:ext cx="9875520" cy="1133474"/>
          </a:xfrm>
        </p:spPr>
        <p:txBody>
          <a:bodyPr>
            <a:normAutofit fontScale="90000"/>
          </a:bodyPr>
          <a:lstStyle/>
          <a:p>
            <a:r>
              <a:rPr lang="en-US" dirty="0"/>
              <a:t>Theoretical Basis for Propensity Score Adjustment</a:t>
            </a:r>
          </a:p>
        </p:txBody>
      </p:sp>
      <p:sp>
        <p:nvSpPr>
          <p:cNvPr id="3" name="Content Placeholder 2"/>
          <p:cNvSpPr>
            <a:spLocks noGrp="1"/>
          </p:cNvSpPr>
          <p:nvPr>
            <p:ph idx="4294967295"/>
          </p:nvPr>
        </p:nvSpPr>
        <p:spPr>
          <a:xfrm>
            <a:off x="548640" y="1702346"/>
            <a:ext cx="10332720" cy="5852160"/>
          </a:xfrm>
        </p:spPr>
        <p:txBody>
          <a:bodyPr>
            <a:normAutofit/>
          </a:bodyPr>
          <a:lstStyle/>
          <a:p>
            <a:r>
              <a:rPr lang="en-US" sz="2880" dirty="0"/>
              <a:t>For dichotomous treatments, we denote the “true” propensity score as </a:t>
            </a:r>
            <a:r>
              <a:rPr lang="en-US" sz="2880" dirty="0" err="1"/>
              <a:t>e</a:t>
            </a:r>
            <a:r>
              <a:rPr lang="en-US" sz="2880" baseline="-25000" dirty="0" err="1"/>
              <a:t>i</a:t>
            </a:r>
            <a:r>
              <a:rPr lang="en-US" sz="2880" dirty="0"/>
              <a:t> = e(X</a:t>
            </a:r>
            <a:r>
              <a:rPr lang="en-US" sz="2880" baseline="-25000" dirty="0"/>
              <a:t>i</a:t>
            </a:r>
            <a:r>
              <a:rPr lang="en-US" sz="2880" dirty="0"/>
              <a:t>) = </a:t>
            </a:r>
            <a:r>
              <a:rPr lang="en-US" sz="2880" dirty="0" err="1"/>
              <a:t>Pr</a:t>
            </a:r>
            <a:r>
              <a:rPr lang="en-US" sz="2880" dirty="0"/>
              <a:t>(A</a:t>
            </a:r>
            <a:r>
              <a:rPr lang="en-US" sz="2880" baseline="-25000" dirty="0"/>
              <a:t>i</a:t>
            </a:r>
            <a:r>
              <a:rPr lang="en-US" sz="2880" dirty="0"/>
              <a:t>=1|</a:t>
            </a:r>
            <a:r>
              <a:rPr lang="en-US" sz="2160" dirty="0">
                <a:solidFill>
                  <a:prstClr val="black"/>
                </a:solidFill>
              </a:rPr>
              <a:t> </a:t>
            </a:r>
            <a:r>
              <a:rPr lang="en-US" sz="2880" dirty="0">
                <a:solidFill>
                  <a:prstClr val="black"/>
                </a:solidFill>
              </a:rPr>
              <a:t>X</a:t>
            </a:r>
            <a:r>
              <a:rPr lang="en-US" sz="2880" baseline="-25000" dirty="0">
                <a:solidFill>
                  <a:prstClr val="black"/>
                </a:solidFill>
              </a:rPr>
              <a:t>i1</a:t>
            </a:r>
            <a:r>
              <a:rPr lang="en-US" sz="2880" dirty="0">
                <a:solidFill>
                  <a:prstClr val="black"/>
                </a:solidFill>
              </a:rPr>
              <a:t>, X</a:t>
            </a:r>
            <a:r>
              <a:rPr lang="en-US" sz="2880" baseline="-25000" dirty="0">
                <a:solidFill>
                  <a:prstClr val="black"/>
                </a:solidFill>
              </a:rPr>
              <a:t>i2</a:t>
            </a:r>
            <a:r>
              <a:rPr lang="en-US" sz="2880" dirty="0">
                <a:solidFill>
                  <a:prstClr val="black"/>
                </a:solidFill>
              </a:rPr>
              <a:t>, …, </a:t>
            </a:r>
            <a:r>
              <a:rPr lang="en-US" sz="2880" dirty="0" err="1">
                <a:solidFill>
                  <a:prstClr val="black"/>
                </a:solidFill>
              </a:rPr>
              <a:t>X</a:t>
            </a:r>
            <a:r>
              <a:rPr lang="en-US" sz="2880" baseline="-25000" dirty="0" err="1">
                <a:solidFill>
                  <a:prstClr val="black"/>
                </a:solidFill>
              </a:rPr>
              <a:t>ip</a:t>
            </a:r>
            <a:r>
              <a:rPr lang="en-US" sz="2880" dirty="0">
                <a:solidFill>
                  <a:prstClr val="black"/>
                </a:solidFill>
              </a:rPr>
              <a:t>)</a:t>
            </a:r>
          </a:p>
          <a:p>
            <a:r>
              <a:rPr lang="en-US" sz="2880" dirty="0">
                <a:solidFill>
                  <a:prstClr val="black"/>
                </a:solidFill>
              </a:rPr>
              <a:t>The propensity score has two fundamental properties in causal inference:</a:t>
            </a:r>
          </a:p>
          <a:p>
            <a:r>
              <a:rPr lang="en-US" sz="2880" b="1" dirty="0">
                <a:solidFill>
                  <a:prstClr val="black"/>
                </a:solidFill>
              </a:rPr>
              <a:t>Balancing property</a:t>
            </a:r>
            <a:r>
              <a:rPr lang="en-US" sz="2880" dirty="0">
                <a:solidFill>
                  <a:prstClr val="black"/>
                </a:solidFill>
              </a:rPr>
              <a:t>: Treatment assignment is conditionally independent of the covariates given the propensity score. </a:t>
            </a:r>
            <a:endParaRPr lang="en-US" sz="2880" dirty="0" smtClean="0">
              <a:solidFill>
                <a:prstClr val="black"/>
              </a:solidFill>
            </a:endParaRPr>
          </a:p>
          <a:p>
            <a:pPr marL="0" indent="0">
              <a:buNone/>
            </a:pPr>
            <a:r>
              <a:rPr lang="en-US" sz="2880" dirty="0">
                <a:solidFill>
                  <a:prstClr val="black"/>
                </a:solidFill>
              </a:rPr>
              <a:t> </a:t>
            </a:r>
            <a:r>
              <a:rPr lang="en-US" sz="2880" dirty="0" smtClean="0">
                <a:solidFill>
                  <a:prstClr val="black"/>
                </a:solidFill>
              </a:rPr>
              <a:t>      A</a:t>
            </a:r>
            <a:r>
              <a:rPr lang="en-US" sz="2880" baseline="-25000" dirty="0" smtClean="0">
                <a:solidFill>
                  <a:prstClr val="black"/>
                </a:solidFill>
              </a:rPr>
              <a:t>i</a:t>
            </a:r>
            <a:r>
              <a:rPr lang="en-US" sz="2880" dirty="0" smtClean="0">
                <a:solidFill>
                  <a:prstClr val="black"/>
                </a:solidFill>
              </a:rPr>
              <a:t>      </a:t>
            </a:r>
            <a:r>
              <a:rPr lang="en-US" sz="2880" dirty="0">
                <a:solidFill>
                  <a:prstClr val="black"/>
                </a:solidFill>
              </a:rPr>
              <a:t>X</a:t>
            </a:r>
            <a:r>
              <a:rPr lang="en-US" sz="2880" baseline="-25000" dirty="0">
                <a:solidFill>
                  <a:prstClr val="black"/>
                </a:solidFill>
              </a:rPr>
              <a:t>i</a:t>
            </a:r>
            <a:r>
              <a:rPr lang="en-US" sz="2880" dirty="0">
                <a:solidFill>
                  <a:prstClr val="black"/>
                </a:solidFill>
              </a:rPr>
              <a:t> | e(X</a:t>
            </a:r>
            <a:r>
              <a:rPr lang="en-US" sz="2880" baseline="-25000" dirty="0">
                <a:solidFill>
                  <a:prstClr val="black"/>
                </a:solidFill>
              </a:rPr>
              <a:t>i</a:t>
            </a:r>
            <a:r>
              <a:rPr lang="en-US" sz="2880" dirty="0">
                <a:solidFill>
                  <a:prstClr val="black"/>
                </a:solidFill>
              </a:rPr>
              <a:t>)         </a:t>
            </a:r>
            <a:endParaRPr lang="en-US" sz="2880" dirty="0" smtClean="0">
              <a:solidFill>
                <a:prstClr val="black"/>
              </a:solidFill>
            </a:endParaRPr>
          </a:p>
          <a:p>
            <a:r>
              <a:rPr lang="en-US" sz="2880" b="1" dirty="0" err="1" smtClean="0">
                <a:solidFill>
                  <a:prstClr val="black"/>
                </a:solidFill>
              </a:rPr>
              <a:t>Unconfoundedness</a:t>
            </a:r>
            <a:r>
              <a:rPr lang="en-US" sz="2880" dirty="0">
                <a:solidFill>
                  <a:prstClr val="black"/>
                </a:solidFill>
              </a:rPr>
              <a:t>: Under conditional exchangeability, the counterfactual outcomes are conditionally independent given the propensity score: </a:t>
            </a:r>
          </a:p>
          <a:p>
            <a:pPr marL="0" indent="0">
              <a:buNone/>
            </a:pPr>
            <a:r>
              <a:rPr lang="en-US" sz="3360" dirty="0"/>
              <a:t>     </a:t>
            </a:r>
            <a:r>
              <a:rPr lang="en-US" sz="2880" dirty="0"/>
              <a:t>Y</a:t>
            </a:r>
            <a:r>
              <a:rPr lang="en-US" sz="2880" baseline="-25000" dirty="0"/>
              <a:t>i</a:t>
            </a:r>
            <a:r>
              <a:rPr lang="en-US" sz="2880" dirty="0"/>
              <a:t>(a)       A</a:t>
            </a:r>
            <a:r>
              <a:rPr lang="en-US" sz="2880" baseline="-25000" dirty="0"/>
              <a:t>i</a:t>
            </a:r>
            <a:r>
              <a:rPr lang="en-US" sz="2880" dirty="0"/>
              <a:t> | </a:t>
            </a:r>
            <a:r>
              <a:rPr lang="en-US" sz="2880" dirty="0">
                <a:solidFill>
                  <a:prstClr val="black"/>
                </a:solidFill>
              </a:rPr>
              <a:t>e(X</a:t>
            </a:r>
            <a:r>
              <a:rPr lang="en-US" sz="2880" baseline="-25000" dirty="0">
                <a:solidFill>
                  <a:prstClr val="black"/>
                </a:solidFill>
              </a:rPr>
              <a:t>i</a:t>
            </a:r>
            <a:r>
              <a:rPr lang="en-US" sz="2880" dirty="0">
                <a:solidFill>
                  <a:prstClr val="black"/>
                </a:solidFill>
              </a:rPr>
              <a:t>), 		a = 0, 1</a:t>
            </a:r>
          </a:p>
          <a:p>
            <a:pPr marL="0" indent="0">
              <a:buNone/>
            </a:pPr>
            <a:r>
              <a:rPr lang="en-US" sz="2880" dirty="0" smtClean="0">
                <a:solidFill>
                  <a:prstClr val="black"/>
                </a:solidFill>
              </a:rPr>
              <a:t>   </a:t>
            </a:r>
            <a:endParaRPr lang="en-US" sz="2880" dirty="0"/>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a:t>
            </a:fld>
            <a:endParaRPr lang="en-US">
              <a:solidFill>
                <a:prstClr val="black">
                  <a:tint val="75000"/>
                </a:prstClr>
              </a:solidFill>
            </a:endParaRPr>
          </a:p>
        </p:txBody>
      </p:sp>
      <p:grpSp>
        <p:nvGrpSpPr>
          <p:cNvPr id="9" name="Group 8"/>
          <p:cNvGrpSpPr/>
          <p:nvPr/>
        </p:nvGrpSpPr>
        <p:grpSpPr>
          <a:xfrm>
            <a:off x="1787919" y="4511357"/>
            <a:ext cx="329184" cy="329184"/>
            <a:chOff x="1657352" y="3962400"/>
            <a:chExt cx="533400" cy="381000"/>
          </a:xfrm>
        </p:grpSpPr>
        <p:cxnSp>
          <p:nvCxnSpPr>
            <p:cNvPr id="6" name="Straight Connector 5"/>
            <p:cNvCxnSpPr/>
            <p:nvPr/>
          </p:nvCxnSpPr>
          <p:spPr>
            <a:xfrm>
              <a:off x="1945006" y="3962400"/>
              <a:ext cx="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57352" y="43434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117103" y="6326702"/>
            <a:ext cx="329184" cy="329184"/>
            <a:chOff x="1657352" y="3962400"/>
            <a:chExt cx="533400" cy="381000"/>
          </a:xfrm>
        </p:grpSpPr>
        <p:cxnSp>
          <p:nvCxnSpPr>
            <p:cNvPr id="13" name="Straight Connector 12"/>
            <p:cNvCxnSpPr/>
            <p:nvPr/>
          </p:nvCxnSpPr>
          <p:spPr>
            <a:xfrm>
              <a:off x="1945006" y="3962400"/>
              <a:ext cx="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57352" y="43434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0775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Analyses Using Propensity Score Weighting or Matching </a:t>
            </a:r>
          </a:p>
        </p:txBody>
      </p:sp>
      <p:sp>
        <p:nvSpPr>
          <p:cNvPr id="3" name="Content Placeholder 2"/>
          <p:cNvSpPr>
            <a:spLocks noGrp="1"/>
          </p:cNvSpPr>
          <p:nvPr>
            <p:ph idx="4294967295"/>
          </p:nvPr>
        </p:nvSpPr>
        <p:spPr/>
        <p:txBody>
          <a:bodyPr>
            <a:noAutofit/>
          </a:bodyPr>
          <a:lstStyle/>
          <a:p>
            <a:r>
              <a:rPr lang="en-US" dirty="0"/>
              <a:t>Evaluate balance of covariates in matched or weighted population </a:t>
            </a:r>
          </a:p>
          <a:p>
            <a:r>
              <a:rPr lang="en-US" dirty="0"/>
              <a:t>Update propensity model if necessary to improve balance </a:t>
            </a:r>
          </a:p>
          <a:p>
            <a:r>
              <a:rPr lang="en-US" dirty="0"/>
              <a:t>Carry out simple comparison of treated vs. untreated in propensity matched or propensity weighted data set </a:t>
            </a:r>
          </a:p>
          <a:p>
            <a:r>
              <a:rPr lang="en-US" dirty="0"/>
              <a:t>Standard estimates of SEs treated estimated propensity scores as known generally provide conservative p-values and confidence intervals </a:t>
            </a:r>
          </a:p>
          <a:p>
            <a:r>
              <a:rPr lang="en-US" dirty="0"/>
              <a:t>Better p-values and confidence intervals from the bootstrap </a:t>
            </a:r>
          </a:p>
          <a:p>
            <a:endParaRPr lang="en-US" dirty="0"/>
          </a:p>
        </p:txBody>
      </p:sp>
    </p:spTree>
    <p:extLst>
      <p:ext uri="{BB962C8B-B14F-4D97-AF65-F5344CB8AC3E}">
        <p14:creationId xmlns:p14="http://schemas.microsoft.com/office/powerpoint/2010/main" val="259941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
            <a:ext cx="10332720" cy="1371600"/>
          </a:xfrm>
        </p:spPr>
        <p:txBody>
          <a:bodyPr>
            <a:noAutofit/>
          </a:bodyPr>
          <a:lstStyle/>
          <a:p>
            <a:r>
              <a:rPr lang="en-US" sz="3840" dirty="0"/>
              <a:t>Situations where propensity score methods have clear advantages over outcome regression </a:t>
            </a:r>
          </a:p>
        </p:txBody>
      </p:sp>
      <p:sp>
        <p:nvSpPr>
          <p:cNvPr id="3" name="Content Placeholder 2"/>
          <p:cNvSpPr>
            <a:spLocks noGrp="1"/>
          </p:cNvSpPr>
          <p:nvPr>
            <p:ph idx="4294967295"/>
          </p:nvPr>
        </p:nvSpPr>
        <p:spPr>
          <a:xfrm>
            <a:off x="457200" y="2286000"/>
            <a:ext cx="9875520" cy="4699636"/>
          </a:xfrm>
        </p:spPr>
        <p:txBody>
          <a:bodyPr>
            <a:normAutofit/>
          </a:bodyPr>
          <a:lstStyle/>
          <a:p>
            <a:r>
              <a:rPr lang="en-US" dirty="0"/>
              <a:t>Large number of covariates need to be controlled for relative to the sample size (regression approaches break down)</a:t>
            </a:r>
          </a:p>
          <a:p>
            <a:r>
              <a:rPr lang="en-US" dirty="0"/>
              <a:t>Treatment is relatively common (but not too common) with propensities between 0.15 and 0.85, say, but </a:t>
            </a:r>
            <a:r>
              <a:rPr lang="en-US" dirty="0">
                <a:solidFill>
                  <a:srgbClr val="FF0000"/>
                </a:solidFill>
              </a:rPr>
              <a:t>outcome is rare</a:t>
            </a:r>
          </a:p>
          <a:p>
            <a:r>
              <a:rPr lang="en-US" dirty="0" smtClean="0"/>
              <a:t>One </a:t>
            </a:r>
            <a:r>
              <a:rPr lang="en-US" dirty="0"/>
              <a:t>is investigating effect of treatment on </a:t>
            </a:r>
            <a:r>
              <a:rPr lang="en-US" dirty="0" smtClean="0"/>
              <a:t>multiple outcomes </a:t>
            </a:r>
            <a:endParaRPr lang="en-US" dirty="0"/>
          </a:p>
          <a:p>
            <a:pPr lvl="1"/>
            <a:r>
              <a:rPr lang="en-US" dirty="0"/>
              <a:t>Develop single propensity model instead of several different regression models (one for each outcome)</a:t>
            </a:r>
          </a:p>
          <a:p>
            <a:endParaRPr lang="en-US" dirty="0"/>
          </a:p>
        </p:txBody>
      </p:sp>
    </p:spTree>
    <p:extLst>
      <p:ext uri="{BB962C8B-B14F-4D97-AF65-F5344CB8AC3E}">
        <p14:creationId xmlns:p14="http://schemas.microsoft.com/office/powerpoint/2010/main" val="301696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548640"/>
            <a:ext cx="9875520" cy="1371600"/>
          </a:xfrm>
        </p:spPr>
        <p:txBody>
          <a:bodyPr>
            <a:noAutofit/>
          </a:bodyPr>
          <a:lstStyle/>
          <a:p>
            <a:r>
              <a:rPr lang="en-US" sz="4320" dirty="0"/>
              <a:t>Statistical Inference with Propensity Score </a:t>
            </a:r>
            <a:r>
              <a:rPr lang="en-US" sz="4320" dirty="0" smtClean="0"/>
              <a:t>Weighting</a:t>
            </a:r>
            <a:endParaRPr lang="en-US" sz="4320" dirty="0"/>
          </a:p>
        </p:txBody>
      </p:sp>
      <p:sp>
        <p:nvSpPr>
          <p:cNvPr id="3" name="Content Placeholder 2"/>
          <p:cNvSpPr>
            <a:spLocks noGrp="1"/>
          </p:cNvSpPr>
          <p:nvPr>
            <p:ph idx="4294967295"/>
          </p:nvPr>
        </p:nvSpPr>
        <p:spPr>
          <a:xfrm>
            <a:off x="548640" y="2103120"/>
            <a:ext cx="9875520" cy="5852160"/>
          </a:xfrm>
        </p:spPr>
        <p:txBody>
          <a:bodyPr>
            <a:normAutofit/>
          </a:bodyPr>
          <a:lstStyle/>
          <a:p>
            <a:r>
              <a:rPr lang="en-US" sz="2400" dirty="0"/>
              <a:t>If we used the “true” propensity scores to form weights, exact inference could be performed using </a:t>
            </a:r>
            <a:r>
              <a:rPr lang="en-US" sz="2400" dirty="0">
                <a:solidFill>
                  <a:srgbClr val="FF0000"/>
                </a:solidFill>
              </a:rPr>
              <a:t>standard weighted t-tests </a:t>
            </a:r>
            <a:r>
              <a:rPr lang="en-US" sz="2400" dirty="0"/>
              <a:t>or </a:t>
            </a:r>
            <a:r>
              <a:rPr lang="en-US" sz="2400" dirty="0">
                <a:solidFill>
                  <a:srgbClr val="FF0000"/>
                </a:solidFill>
              </a:rPr>
              <a:t>linear regression  for a binary treatment </a:t>
            </a:r>
            <a:r>
              <a:rPr lang="en-US" sz="2400" dirty="0"/>
              <a:t>(for continuous outcomes) or </a:t>
            </a:r>
            <a:r>
              <a:rPr lang="en-US" sz="2400" dirty="0">
                <a:solidFill>
                  <a:srgbClr val="FF0000"/>
                </a:solidFill>
              </a:rPr>
              <a:t>weighted logistic regression </a:t>
            </a:r>
            <a:r>
              <a:rPr lang="en-US" sz="2400" dirty="0"/>
              <a:t>(for binary outcomes) </a:t>
            </a:r>
          </a:p>
          <a:p>
            <a:r>
              <a:rPr lang="en-US" sz="2400" dirty="0"/>
              <a:t>However, we don’t know the true propensity scores and must use weights based on </a:t>
            </a:r>
            <a:r>
              <a:rPr lang="en-US" sz="2400" dirty="0">
                <a:solidFill>
                  <a:srgbClr val="FF0000"/>
                </a:solidFill>
              </a:rPr>
              <a:t>propensity scores estimated from logistic regression </a:t>
            </a:r>
            <a:r>
              <a:rPr lang="en-US" sz="2400" dirty="0"/>
              <a:t>or other binary outcome regression methods instead </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83069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548640"/>
            <a:ext cx="9875520" cy="1371600"/>
          </a:xfrm>
        </p:spPr>
        <p:txBody>
          <a:bodyPr>
            <a:noAutofit/>
          </a:bodyPr>
          <a:lstStyle/>
          <a:p>
            <a:r>
              <a:rPr lang="en-US" sz="4320" dirty="0"/>
              <a:t>Statistical Inference with Propensity Score Weighting (for binary treatments)</a:t>
            </a:r>
          </a:p>
        </p:txBody>
      </p:sp>
      <p:sp>
        <p:nvSpPr>
          <p:cNvPr id="3" name="Content Placeholder 2"/>
          <p:cNvSpPr>
            <a:spLocks noGrp="1"/>
          </p:cNvSpPr>
          <p:nvPr>
            <p:ph idx="4294967295"/>
          </p:nvPr>
        </p:nvSpPr>
        <p:spPr>
          <a:xfrm>
            <a:off x="548640" y="2103120"/>
            <a:ext cx="9875520" cy="5852160"/>
          </a:xfrm>
        </p:spPr>
        <p:txBody>
          <a:bodyPr>
            <a:normAutofit/>
          </a:bodyPr>
          <a:lstStyle/>
          <a:p>
            <a:r>
              <a:rPr lang="en-US" sz="2400" dirty="0"/>
              <a:t>Surprisingly, </a:t>
            </a:r>
            <a:r>
              <a:rPr lang="en-US" sz="2400" dirty="0">
                <a:solidFill>
                  <a:srgbClr val="FF0000"/>
                </a:solidFill>
              </a:rPr>
              <a:t>using estimated propensity scores to define weights produces more precise </a:t>
            </a:r>
            <a:r>
              <a:rPr lang="en-US" sz="2400" dirty="0"/>
              <a:t>estimates of average causal effects than using the true propensity scores </a:t>
            </a:r>
          </a:p>
          <a:p>
            <a:r>
              <a:rPr lang="en-US" sz="2400" dirty="0"/>
              <a:t>And, as a corollary to this, the standard errors provided by standard software in which the weights obtained from estimated propensity scores are treated as the “true weights” are larger than the true standard errors, so that statistical inferences based on application of standard software are conservative. </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77147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Estimated Treatment Effect Using Weighted Regression </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a:bodyPr>
              <a:lstStyle/>
              <a:p>
                <a:r>
                  <a:rPr lang="en-US" sz="3600" dirty="0"/>
                  <a:t>Use standard regression software to find </a:t>
                </a:r>
                <a:r>
                  <a:rPr lang="el-GR" sz="3600" dirty="0"/>
                  <a:t>θ</a:t>
                </a:r>
                <a:r>
                  <a:rPr lang="en-US" sz="3600" baseline="-25000" dirty="0"/>
                  <a:t>0</a:t>
                </a:r>
                <a:r>
                  <a:rPr lang="en-US" sz="3600" dirty="0"/>
                  <a:t> and </a:t>
                </a:r>
                <a:r>
                  <a:rPr lang="el-GR" sz="3600" dirty="0">
                    <a:solidFill>
                      <a:prstClr val="black"/>
                    </a:solidFill>
                  </a:rPr>
                  <a:t>θ</a:t>
                </a:r>
                <a:r>
                  <a:rPr lang="en-US" sz="3600" baseline="-25000" dirty="0">
                    <a:solidFill>
                      <a:prstClr val="black"/>
                    </a:solidFill>
                  </a:rPr>
                  <a:t>1 </a:t>
                </a:r>
                <a:r>
                  <a:rPr lang="en-US" sz="3600" dirty="0">
                    <a:solidFill>
                      <a:prstClr val="black"/>
                    </a:solidFill>
                  </a:rPr>
                  <a:t>to minimize </a:t>
                </a:r>
              </a:p>
              <a:p>
                <a:r>
                  <a:rPr lang="en-US" sz="3600" dirty="0">
                    <a:solidFill>
                      <a:prstClr val="black"/>
                    </a:solidFill>
                  </a:rPr>
                  <a:t>	</a:t>
                </a:r>
                <a14:m>
                  <m:oMath xmlns:m="http://schemas.openxmlformats.org/officeDocument/2006/math">
                    <m:nary>
                      <m:naryPr>
                        <m:chr m:val="∑"/>
                        <m:limLoc m:val="subSup"/>
                        <m:supHide m:val="on"/>
                        <m:ctrlPr>
                          <a:rPr lang="en-US" sz="3600" i="1">
                            <a:solidFill>
                              <a:prstClr val="black"/>
                            </a:solidFill>
                            <a:latin typeface="Cambria Math" panose="02040503050406030204" pitchFamily="18" charset="0"/>
                          </a:rPr>
                        </m:ctrlPr>
                      </m:naryPr>
                      <m:sub>
                        <m:r>
                          <m:rPr>
                            <m:sty m:val="p"/>
                            <m:brk m:alnAt="9"/>
                          </m:rPr>
                          <a:rPr lang="en-US" sz="3600">
                            <a:solidFill>
                              <a:prstClr val="black"/>
                            </a:solidFill>
                            <a:latin typeface="Cambria Math"/>
                          </a:rPr>
                          <m:t>i</m:t>
                        </m:r>
                      </m:sub>
                      <m:sup/>
                      <m:e>
                        <m:sSub>
                          <m:sSubPr>
                            <m:ctrlPr>
                              <a:rPr lang="en-US" sz="3600" i="1">
                                <a:solidFill>
                                  <a:prstClr val="black"/>
                                </a:solidFill>
                                <a:latin typeface="Cambria Math" panose="02040503050406030204" pitchFamily="18" charset="0"/>
                              </a:rPr>
                            </m:ctrlPr>
                          </m:sSubPr>
                          <m:e>
                            <m:r>
                              <m:rPr>
                                <m:sty m:val="p"/>
                              </m:rPr>
                              <a:rPr lang="en-US" sz="3600">
                                <a:solidFill>
                                  <a:prstClr val="black"/>
                                </a:solidFill>
                                <a:latin typeface="Cambria Math"/>
                              </a:rPr>
                              <m:t>W</m:t>
                            </m:r>
                          </m:e>
                          <m:sub>
                            <m:r>
                              <m:rPr>
                                <m:sty m:val="p"/>
                              </m:rPr>
                              <a:rPr lang="en-US" sz="3600">
                                <a:solidFill>
                                  <a:prstClr val="black"/>
                                </a:solidFill>
                                <a:latin typeface="Cambria Math"/>
                              </a:rPr>
                              <m:t>i</m:t>
                            </m:r>
                          </m:sub>
                        </m:sSub>
                        <m:sSup>
                          <m:sSupPr>
                            <m:ctrlPr>
                              <a:rPr lang="en-US" sz="3600" i="1">
                                <a:solidFill>
                                  <a:prstClr val="black"/>
                                </a:solidFill>
                                <a:latin typeface="Cambria Math" panose="02040503050406030204" pitchFamily="18" charset="0"/>
                              </a:rPr>
                            </m:ctrlPr>
                          </m:sSupPr>
                          <m:e>
                            <m:d>
                              <m:dPr>
                                <m:begChr m:val="["/>
                                <m:endChr m:val="]"/>
                                <m:ctrlPr>
                                  <a:rPr lang="en-US" sz="3600" i="1">
                                    <a:solidFill>
                                      <a:prstClr val="black"/>
                                    </a:solidFill>
                                    <a:latin typeface="Cambria Math" panose="02040503050406030204" pitchFamily="18" charset="0"/>
                                  </a:rPr>
                                </m:ctrlPr>
                              </m:dPr>
                              <m:e>
                                <m:sSub>
                                  <m:sSubPr>
                                    <m:ctrlPr>
                                      <a:rPr lang="en-US" sz="3600" i="1">
                                        <a:solidFill>
                                          <a:prstClr val="black"/>
                                        </a:solidFill>
                                        <a:latin typeface="Cambria Math" panose="02040503050406030204" pitchFamily="18" charset="0"/>
                                      </a:rPr>
                                    </m:ctrlPr>
                                  </m:sSubPr>
                                  <m:e>
                                    <m:r>
                                      <m:rPr>
                                        <m:sty m:val="p"/>
                                      </m:rPr>
                                      <a:rPr lang="en-US" sz="3600">
                                        <a:solidFill>
                                          <a:prstClr val="black"/>
                                        </a:solidFill>
                                        <a:latin typeface="Cambria Math"/>
                                      </a:rPr>
                                      <m:t>Y</m:t>
                                    </m:r>
                                  </m:e>
                                  <m:sub>
                                    <m:r>
                                      <m:rPr>
                                        <m:sty m:val="p"/>
                                      </m:rPr>
                                      <a:rPr lang="en-US" sz="3600">
                                        <a:solidFill>
                                          <a:prstClr val="black"/>
                                        </a:solidFill>
                                        <a:latin typeface="Cambria Math"/>
                                      </a:rPr>
                                      <m:t>i</m:t>
                                    </m:r>
                                  </m:sub>
                                </m:sSub>
                                <m:r>
                                  <a:rPr lang="en-US" sz="3600">
                                    <a:solidFill>
                                      <a:prstClr val="black"/>
                                    </a:solidFill>
                                    <a:latin typeface="Cambria Math"/>
                                  </a:rPr>
                                  <m:t>−</m:t>
                                </m:r>
                                <m:d>
                                  <m:dPr>
                                    <m:ctrlPr>
                                      <a:rPr lang="en-US" sz="3600" i="1">
                                        <a:solidFill>
                                          <a:prstClr val="black"/>
                                        </a:solidFill>
                                        <a:latin typeface="Cambria Math" panose="02040503050406030204" pitchFamily="18" charset="0"/>
                                      </a:rPr>
                                    </m:ctrlPr>
                                  </m:dPr>
                                  <m:e>
                                    <m:r>
                                      <m:rPr>
                                        <m:nor/>
                                      </m:rPr>
                                      <a:rPr lang="el-GR" sz="3600" dirty="0">
                                        <a:solidFill>
                                          <a:prstClr val="black"/>
                                        </a:solidFill>
                                      </a:rPr>
                                      <m:t>θ</m:t>
                                    </m:r>
                                    <m:r>
                                      <m:rPr>
                                        <m:nor/>
                                      </m:rPr>
                                      <a:rPr lang="en-US" sz="3600" baseline="-25000" dirty="0">
                                        <a:solidFill>
                                          <a:prstClr val="black"/>
                                        </a:solidFill>
                                      </a:rPr>
                                      <m:t>0</m:t>
                                    </m:r>
                                    <m:r>
                                      <a:rPr lang="en-US" sz="3600">
                                        <a:solidFill>
                                          <a:prstClr val="black"/>
                                        </a:solidFill>
                                        <a:latin typeface="Cambria Math"/>
                                      </a:rPr>
                                      <m:t>+</m:t>
                                    </m:r>
                                    <m:r>
                                      <m:rPr>
                                        <m:nor/>
                                      </m:rPr>
                                      <a:rPr lang="el-GR" sz="3600" dirty="0">
                                        <a:solidFill>
                                          <a:prstClr val="black"/>
                                        </a:solidFill>
                                      </a:rPr>
                                      <m:t>θ</m:t>
                                    </m:r>
                                    <m:r>
                                      <m:rPr>
                                        <m:nor/>
                                      </m:rPr>
                                      <a:rPr lang="en-US" sz="3600" baseline="-25000" dirty="0">
                                        <a:solidFill>
                                          <a:prstClr val="black"/>
                                        </a:solidFill>
                                      </a:rPr>
                                      <m:t>1</m:t>
                                    </m:r>
                                    <m:r>
                                      <m:rPr>
                                        <m:sty m:val="p"/>
                                      </m:rPr>
                                      <a:rPr lang="en-US" sz="3600" dirty="0">
                                        <a:solidFill>
                                          <a:prstClr val="black"/>
                                        </a:solidFill>
                                        <a:latin typeface="Cambria Math"/>
                                      </a:rPr>
                                      <m:t>A</m:t>
                                    </m:r>
                                    <m:r>
                                      <m:rPr>
                                        <m:sty m:val="p"/>
                                      </m:rPr>
                                      <a:rPr lang="en-US" sz="3600" baseline="-25000" dirty="0">
                                        <a:solidFill>
                                          <a:prstClr val="black"/>
                                        </a:solidFill>
                                        <a:latin typeface="Cambria Math"/>
                                      </a:rPr>
                                      <m:t>i</m:t>
                                    </m:r>
                                  </m:e>
                                </m:d>
                              </m:e>
                            </m:d>
                          </m:e>
                          <m:sup>
                            <m:r>
                              <a:rPr lang="en-US" sz="3600">
                                <a:solidFill>
                                  <a:prstClr val="black"/>
                                </a:solidFill>
                                <a:latin typeface="Cambria Math"/>
                              </a:rPr>
                              <m:t>2</m:t>
                            </m:r>
                          </m:sup>
                        </m:sSup>
                      </m:e>
                    </m:nary>
                  </m:oMath>
                </a14:m>
                <a:endParaRPr lang="en-US" sz="3600" dirty="0"/>
              </a:p>
              <a:p>
                <a:pPr marL="487680" indent="-487680">
                  <a:buNone/>
                </a:pPr>
                <a:r>
                  <a:rPr lang="en-US" sz="3600" dirty="0"/>
                  <a:t>     where the W</a:t>
                </a:r>
                <a:r>
                  <a:rPr lang="en-US" sz="3600" baseline="-25000" dirty="0"/>
                  <a:t>i</a:t>
                </a:r>
                <a:r>
                  <a:rPr lang="en-US" sz="3600" dirty="0"/>
                  <a:t> are the weights based on the propensity score for the desired </a:t>
                </a:r>
                <a:r>
                  <a:rPr lang="en-US" sz="3600" dirty="0" err="1"/>
                  <a:t>estimand</a:t>
                </a:r>
                <a:r>
                  <a:rPr lang="en-US" sz="3600" dirty="0"/>
                  <a:t>. The estimate </a:t>
                </a:r>
                <a14:m>
                  <m:oMath xmlns:m="http://schemas.openxmlformats.org/officeDocument/2006/math">
                    <m:acc>
                      <m:accPr>
                        <m:chr m:val="̂"/>
                        <m:ctrlPr>
                          <a:rPr lang="en-US" sz="3600" i="1">
                            <a:latin typeface="Cambria Math" panose="02040503050406030204" pitchFamily="18" charset="0"/>
                          </a:rPr>
                        </m:ctrlPr>
                      </m:accPr>
                      <m:e>
                        <m:r>
                          <a:rPr lang="en-US" sz="3600" i="1">
                            <a:latin typeface="Cambria Math"/>
                          </a:rPr>
                          <m:t>𝐸</m:t>
                        </m:r>
                      </m:e>
                    </m:acc>
                    <m:d>
                      <m:dPr>
                        <m:begChr m:val="["/>
                        <m:endChr m:val="]"/>
                        <m:ctrlPr>
                          <a:rPr lang="en-US" sz="3600" i="1">
                            <a:latin typeface="Cambria Math" panose="02040503050406030204" pitchFamily="18" charset="0"/>
                          </a:rPr>
                        </m:ctrlPr>
                      </m:dPr>
                      <m:e>
                        <m:r>
                          <m:rPr>
                            <m:sty m:val="p"/>
                          </m:rPr>
                          <a:rPr lang="en-US" sz="3600">
                            <a:latin typeface="Cambria Math"/>
                          </a:rPr>
                          <m:t>Y</m:t>
                        </m:r>
                      </m:e>
                      <m:e>
                        <m:r>
                          <m:rPr>
                            <m:sty m:val="p"/>
                          </m:rPr>
                          <a:rPr lang="en-US" sz="3600">
                            <a:latin typeface="Cambria Math"/>
                          </a:rPr>
                          <m:t>A</m:t>
                        </m:r>
                        <m:r>
                          <a:rPr lang="en-US" sz="3600">
                            <a:latin typeface="Cambria Math"/>
                          </a:rPr>
                          <m:t>=</m:t>
                        </m:r>
                        <m:r>
                          <m:rPr>
                            <m:sty m:val="p"/>
                          </m:rPr>
                          <a:rPr lang="en-US" sz="3600">
                            <a:latin typeface="Cambria Math"/>
                          </a:rPr>
                          <m:t>a</m:t>
                        </m:r>
                      </m:e>
                    </m:d>
                    <m:r>
                      <a:rPr lang="en-US" sz="3600">
                        <a:latin typeface="Cambria Math"/>
                      </a:rPr>
                      <m:t>= </m:t>
                    </m:r>
                    <m:acc>
                      <m:accPr>
                        <m:chr m:val="̂"/>
                        <m:ctrlPr>
                          <a:rPr lang="en-US" sz="3600" i="1">
                            <a:latin typeface="Cambria Math" panose="02040503050406030204" pitchFamily="18" charset="0"/>
                          </a:rPr>
                        </m:ctrlPr>
                      </m:accPr>
                      <m:e>
                        <m:r>
                          <m:rPr>
                            <m:nor/>
                          </m:rPr>
                          <a:rPr lang="el-GR" sz="3600" dirty="0">
                            <a:solidFill>
                              <a:prstClr val="black"/>
                            </a:solidFill>
                          </a:rPr>
                          <m:t>θ</m:t>
                        </m:r>
                      </m:e>
                    </m:acc>
                  </m:oMath>
                </a14:m>
                <a:r>
                  <a:rPr lang="en-US" sz="3600" baseline="-25000" dirty="0"/>
                  <a:t>0 </a:t>
                </a:r>
                <a:r>
                  <a:rPr lang="en-US" sz="3600" dirty="0"/>
                  <a:t>+</a:t>
                </a:r>
                <a:r>
                  <a:rPr lang="en-US" sz="3600" dirty="0">
                    <a:solidFill>
                      <a:prstClr val="black"/>
                    </a:solidFill>
                  </a:rPr>
                  <a:t> </a:t>
                </a:r>
                <a14:m>
                  <m:oMath xmlns:m="http://schemas.openxmlformats.org/officeDocument/2006/math">
                    <m:acc>
                      <m:accPr>
                        <m:chr m:val="̂"/>
                        <m:ctrlPr>
                          <a:rPr lang="en-US" sz="3600" i="1">
                            <a:solidFill>
                              <a:prstClr val="black"/>
                            </a:solidFill>
                            <a:latin typeface="Cambria Math" panose="02040503050406030204" pitchFamily="18" charset="0"/>
                          </a:rPr>
                        </m:ctrlPr>
                      </m:accPr>
                      <m:e>
                        <m:r>
                          <m:rPr>
                            <m:nor/>
                          </m:rPr>
                          <a:rPr lang="el-GR" sz="3600" dirty="0">
                            <a:solidFill>
                              <a:prstClr val="black"/>
                            </a:solidFill>
                          </a:rPr>
                          <m:t>θ</m:t>
                        </m:r>
                      </m:e>
                    </m:acc>
                  </m:oMath>
                </a14:m>
                <a:r>
                  <a:rPr lang="en-US" sz="3600" baseline="-25000" dirty="0">
                    <a:solidFill>
                      <a:prstClr val="black"/>
                    </a:solidFill>
                  </a:rPr>
                  <a:t>1 </a:t>
                </a:r>
                <a:r>
                  <a:rPr lang="en-US" sz="3600" dirty="0">
                    <a:solidFill>
                      <a:prstClr val="black"/>
                    </a:solidFill>
                  </a:rPr>
                  <a:t>a is the simple weighted average </a:t>
                </a:r>
                <a14:m>
                  <m:oMath xmlns:m="http://schemas.openxmlformats.org/officeDocument/2006/math">
                    <m:f>
                      <m:fPr>
                        <m:ctrlPr>
                          <a:rPr lang="en-US" sz="3600" i="1">
                            <a:solidFill>
                              <a:prstClr val="black"/>
                            </a:solidFill>
                            <a:latin typeface="Cambria Math" panose="02040503050406030204" pitchFamily="18" charset="0"/>
                          </a:rPr>
                        </m:ctrlPr>
                      </m:fPr>
                      <m:num>
                        <m:nary>
                          <m:naryPr>
                            <m:chr m:val="∑"/>
                            <m:limLoc m:val="subSup"/>
                            <m:supHide m:val="on"/>
                            <m:ctrlPr>
                              <a:rPr lang="en-US" sz="3600" i="1">
                                <a:solidFill>
                                  <a:prstClr val="black"/>
                                </a:solidFill>
                                <a:latin typeface="Cambria Math" panose="02040503050406030204" pitchFamily="18" charset="0"/>
                              </a:rPr>
                            </m:ctrlPr>
                          </m:naryPr>
                          <m:sub>
                            <m:r>
                              <m:rPr>
                                <m:sty m:val="p"/>
                                <m:brk m:alnAt="9"/>
                              </m:rPr>
                              <a:rPr lang="en-US" sz="3600">
                                <a:solidFill>
                                  <a:prstClr val="black"/>
                                </a:solidFill>
                                <a:latin typeface="Cambria Math"/>
                              </a:rPr>
                              <m:t>i</m:t>
                            </m:r>
                          </m:sub>
                          <m:sup/>
                          <m:e>
                            <m:r>
                              <m:rPr>
                                <m:sty m:val="p"/>
                              </m:rPr>
                              <a:rPr lang="en-US" sz="3600">
                                <a:solidFill>
                                  <a:prstClr val="black"/>
                                </a:solidFill>
                                <a:latin typeface="Cambria Math"/>
                              </a:rPr>
                              <m:t>W</m:t>
                            </m:r>
                            <m:r>
                              <m:rPr>
                                <m:sty m:val="p"/>
                              </m:rPr>
                              <a:rPr lang="en-US" sz="3600" baseline="-25000">
                                <a:solidFill>
                                  <a:prstClr val="black"/>
                                </a:solidFill>
                                <a:latin typeface="Cambria Math"/>
                              </a:rPr>
                              <m:t>i</m:t>
                            </m:r>
                            <m:r>
                              <m:rPr>
                                <m:sty m:val="p"/>
                              </m:rPr>
                              <a:rPr lang="en-US" sz="3600">
                                <a:solidFill>
                                  <a:prstClr val="black"/>
                                </a:solidFill>
                                <a:latin typeface="Cambria Math"/>
                              </a:rPr>
                              <m:t>Y</m:t>
                            </m:r>
                            <m:r>
                              <m:rPr>
                                <m:sty m:val="p"/>
                              </m:rPr>
                              <a:rPr lang="en-US" sz="3600" baseline="-25000">
                                <a:solidFill>
                                  <a:prstClr val="black"/>
                                </a:solidFill>
                                <a:latin typeface="Cambria Math"/>
                              </a:rPr>
                              <m:t>i</m:t>
                            </m:r>
                          </m:e>
                        </m:nary>
                      </m:num>
                      <m:den>
                        <m:nary>
                          <m:naryPr>
                            <m:chr m:val="∑"/>
                            <m:limLoc m:val="subSup"/>
                            <m:supHide m:val="on"/>
                            <m:ctrlPr>
                              <a:rPr lang="en-US" sz="3600" i="1">
                                <a:solidFill>
                                  <a:prstClr val="black"/>
                                </a:solidFill>
                                <a:latin typeface="Cambria Math" panose="02040503050406030204" pitchFamily="18" charset="0"/>
                              </a:rPr>
                            </m:ctrlPr>
                          </m:naryPr>
                          <m:sub>
                            <m:r>
                              <m:rPr>
                                <m:sty m:val="p"/>
                                <m:brk m:alnAt="9"/>
                              </m:rPr>
                              <a:rPr lang="en-US" sz="3600">
                                <a:solidFill>
                                  <a:prstClr val="black"/>
                                </a:solidFill>
                                <a:latin typeface="Cambria Math"/>
                              </a:rPr>
                              <m:t>i</m:t>
                            </m:r>
                          </m:sub>
                          <m:sup/>
                          <m:e>
                            <m:r>
                              <m:rPr>
                                <m:sty m:val="p"/>
                              </m:rPr>
                              <a:rPr lang="en-US" sz="3600">
                                <a:solidFill>
                                  <a:prstClr val="black"/>
                                </a:solidFill>
                                <a:latin typeface="Cambria Math"/>
                              </a:rPr>
                              <m:t>W</m:t>
                            </m:r>
                            <m:r>
                              <m:rPr>
                                <m:sty m:val="p"/>
                              </m:rPr>
                              <a:rPr lang="en-US" sz="3600" baseline="-25000">
                                <a:solidFill>
                                  <a:prstClr val="black"/>
                                </a:solidFill>
                                <a:latin typeface="Cambria Math"/>
                              </a:rPr>
                              <m:t>i</m:t>
                            </m:r>
                          </m:e>
                        </m:nary>
                      </m:den>
                    </m:f>
                  </m:oMath>
                </a14:m>
                <a:r>
                  <a:rPr lang="en-US" sz="3600" dirty="0"/>
                  <a:t> where the sum is over the subjects with A</a:t>
                </a:r>
                <a:r>
                  <a:rPr lang="en-US" sz="3600" baseline="-25000" dirty="0"/>
                  <a:t>i</a:t>
                </a:r>
                <a:r>
                  <a:rPr lang="en-US" sz="3600" dirty="0"/>
                  <a:t> = a. </a:t>
                </a:r>
              </a:p>
              <a:p>
                <a:endParaRPr lang="en-US" sz="3360"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2"/>
                <a:stretch>
                  <a:fillRect l="-1779" t="-2847" r="-1652"/>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749684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548640"/>
            <a:ext cx="9875520" cy="1371600"/>
          </a:xfrm>
        </p:spPr>
        <p:txBody>
          <a:bodyPr>
            <a:noAutofit/>
          </a:bodyPr>
          <a:lstStyle/>
          <a:p>
            <a:r>
              <a:rPr lang="en-US" sz="4320" dirty="0"/>
              <a:t>Statistical Inference with Propensity Score </a:t>
            </a:r>
            <a:r>
              <a:rPr lang="en-US" sz="4320" dirty="0" smtClean="0"/>
              <a:t>Weighting</a:t>
            </a:r>
            <a:endParaRPr lang="en-US" sz="4320" dirty="0"/>
          </a:p>
        </p:txBody>
      </p:sp>
      <p:sp>
        <p:nvSpPr>
          <p:cNvPr id="3" name="Content Placeholder 2"/>
          <p:cNvSpPr>
            <a:spLocks noGrp="1"/>
          </p:cNvSpPr>
          <p:nvPr>
            <p:ph idx="4294967295"/>
          </p:nvPr>
        </p:nvSpPr>
        <p:spPr>
          <a:xfrm>
            <a:off x="548640" y="2103120"/>
            <a:ext cx="9875520" cy="5852160"/>
          </a:xfrm>
        </p:spPr>
        <p:txBody>
          <a:bodyPr>
            <a:normAutofit/>
          </a:bodyPr>
          <a:lstStyle/>
          <a:p>
            <a:r>
              <a:rPr lang="en-US" dirty="0"/>
              <a:t>(Nearly) exact statistical inference can be obtained either by </a:t>
            </a:r>
          </a:p>
          <a:p>
            <a:pPr lvl="1">
              <a:buFont typeface="Wingdings" panose="05000000000000000000" pitchFamily="2" charset="2"/>
              <a:buChar char="Ø"/>
            </a:pPr>
            <a:r>
              <a:rPr lang="en-US" sz="2800" dirty="0"/>
              <a:t>Using </a:t>
            </a:r>
            <a:r>
              <a:rPr lang="en-US" sz="2800" dirty="0">
                <a:solidFill>
                  <a:srgbClr val="FF0000"/>
                </a:solidFill>
              </a:rPr>
              <a:t>estimating equations methods </a:t>
            </a:r>
            <a:r>
              <a:rPr lang="en-US" sz="2800" dirty="0"/>
              <a:t>which incorporate </a:t>
            </a:r>
            <a:r>
              <a:rPr lang="en-US" sz="2800" dirty="0">
                <a:solidFill>
                  <a:srgbClr val="FF0000"/>
                </a:solidFill>
              </a:rPr>
              <a:t>both the propensity and outcome models </a:t>
            </a:r>
          </a:p>
          <a:p>
            <a:pPr lvl="1">
              <a:buFont typeface="Wingdings" panose="05000000000000000000" pitchFamily="2" charset="2"/>
              <a:buChar char="Ø"/>
            </a:pPr>
            <a:r>
              <a:rPr lang="en-US" sz="2800" dirty="0"/>
              <a:t>Using </a:t>
            </a:r>
            <a:r>
              <a:rPr lang="en-US" sz="2800" dirty="0">
                <a:solidFill>
                  <a:srgbClr val="FF0000"/>
                </a:solidFill>
              </a:rPr>
              <a:t>bootstrap resampling </a:t>
            </a:r>
          </a:p>
          <a:p>
            <a:r>
              <a:rPr lang="en-US" dirty="0"/>
              <a:t>But in practice, it seems to be generally taken as acceptable to perform conservative inference using standard software by </a:t>
            </a:r>
            <a:r>
              <a:rPr lang="en-US" dirty="0">
                <a:solidFill>
                  <a:srgbClr val="FF0000"/>
                </a:solidFill>
              </a:rPr>
              <a:t>treating the propensity weights as fixed</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019291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371600"/>
          </a:xfrm>
        </p:spPr>
        <p:txBody>
          <a:bodyPr>
            <a:noAutofit/>
          </a:bodyPr>
          <a:lstStyle/>
          <a:p>
            <a:r>
              <a:rPr lang="en-US" sz="4320" dirty="0"/>
              <a:t>Statistical Inference When Performing Analyses with Propensity Score Matching</a:t>
            </a:r>
          </a:p>
        </p:txBody>
      </p:sp>
      <p:sp>
        <p:nvSpPr>
          <p:cNvPr id="3" name="Content Placeholder 2"/>
          <p:cNvSpPr>
            <a:spLocks noGrp="1"/>
          </p:cNvSpPr>
          <p:nvPr>
            <p:ph idx="4294967295"/>
          </p:nvPr>
        </p:nvSpPr>
        <p:spPr>
          <a:xfrm>
            <a:off x="548640" y="2103120"/>
            <a:ext cx="9875520" cy="5248276"/>
          </a:xfrm>
        </p:spPr>
        <p:txBody>
          <a:bodyPr>
            <a:normAutofit/>
          </a:bodyPr>
          <a:lstStyle/>
          <a:p>
            <a:r>
              <a:rPr lang="en-US" dirty="0"/>
              <a:t>The close correspondence between propensity score matching and propensity weighting suggests that inference based on propensity matched analyses can be performed using </a:t>
            </a:r>
            <a:r>
              <a:rPr lang="en-US" dirty="0">
                <a:solidFill>
                  <a:srgbClr val="FF0000"/>
                </a:solidFill>
              </a:rPr>
              <a:t>standard t-tests </a:t>
            </a:r>
            <a:r>
              <a:rPr lang="en-US" dirty="0"/>
              <a:t>or linear regression (for a single dichotomous treatment) for normal outcomes and logistic regression for binary outcomes, without accounting for the matching in the analysis </a:t>
            </a:r>
          </a:p>
          <a:p>
            <a:r>
              <a:rPr lang="en-US" dirty="0"/>
              <a:t>This seems to be verified in simulation studies </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357845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Extension to More Than </a:t>
            </a:r>
            <a:br>
              <a:rPr lang="en-US" dirty="0"/>
            </a:br>
            <a:r>
              <a:rPr lang="en-US" dirty="0"/>
              <a:t>2 </a:t>
            </a:r>
            <a:r>
              <a:rPr lang="en-US" dirty="0" smtClean="0"/>
              <a:t>(Discrete) </a:t>
            </a:r>
            <a:r>
              <a:rPr lang="en-US" dirty="0"/>
              <a:t>Treatments</a:t>
            </a:r>
          </a:p>
        </p:txBody>
      </p:sp>
      <p:sp>
        <p:nvSpPr>
          <p:cNvPr id="3" name="Content Placeholder 2"/>
          <p:cNvSpPr>
            <a:spLocks noGrp="1"/>
          </p:cNvSpPr>
          <p:nvPr>
            <p:ph idx="4294967295"/>
          </p:nvPr>
        </p:nvSpPr>
        <p:spPr/>
        <p:txBody>
          <a:bodyPr>
            <a:normAutofit/>
          </a:bodyPr>
          <a:lstStyle/>
          <a:p>
            <a:r>
              <a:rPr lang="en-US" sz="2400" dirty="0"/>
              <a:t>Straightforward in principle; just use </a:t>
            </a:r>
            <a:r>
              <a:rPr lang="en-US" sz="2400" dirty="0">
                <a:solidFill>
                  <a:srgbClr val="FF0000"/>
                </a:solidFill>
              </a:rPr>
              <a:t>multinomial logistic regression </a:t>
            </a:r>
            <a:r>
              <a:rPr lang="en-US" sz="2400" dirty="0"/>
              <a:t>(instead of binary logistic regression) to estimate </a:t>
            </a:r>
            <a:r>
              <a:rPr lang="en-US" sz="2400" dirty="0" err="1"/>
              <a:t>Pr</a:t>
            </a:r>
            <a:r>
              <a:rPr lang="en-US" sz="2400" dirty="0"/>
              <a:t>[A</a:t>
            </a:r>
            <a:r>
              <a:rPr lang="en-US" sz="2400" baseline="-25000" dirty="0"/>
              <a:t>i</a:t>
            </a:r>
            <a:r>
              <a:rPr lang="en-US" sz="2400" dirty="0"/>
              <a:t>=</a:t>
            </a:r>
            <a:r>
              <a:rPr lang="en-US" sz="2400" dirty="0" err="1"/>
              <a:t>a|X</a:t>
            </a:r>
            <a:r>
              <a:rPr lang="en-US" sz="2400" baseline="-25000" dirty="0" err="1"/>
              <a:t>i</a:t>
            </a:r>
            <a:r>
              <a:rPr lang="en-US" sz="2400" dirty="0"/>
              <a:t>] for each treatment a</a:t>
            </a:r>
          </a:p>
          <a:p>
            <a:r>
              <a:rPr lang="en-US" sz="2400" dirty="0"/>
              <a:t>Must check overlap and balance for multiple pairwise comparisons among groups </a:t>
            </a:r>
          </a:p>
          <a:p>
            <a:r>
              <a:rPr lang="en-US" sz="2400" dirty="0"/>
              <a:t>Usually statistical inference is performed to provide </a:t>
            </a:r>
            <a:r>
              <a:rPr lang="en-US" sz="2400" dirty="0">
                <a:solidFill>
                  <a:srgbClr val="FF0000"/>
                </a:solidFill>
              </a:rPr>
              <a:t>pairwise comparisons </a:t>
            </a:r>
            <a:r>
              <a:rPr lang="en-US" sz="2400" dirty="0"/>
              <a:t>among the counterfactual outcome means in different groups</a:t>
            </a:r>
          </a:p>
          <a:p>
            <a:r>
              <a:rPr lang="en-US" sz="2400" dirty="0"/>
              <a:t>So if there are 3 groups (indexed by a = 1, 2, 3), test</a:t>
            </a:r>
          </a:p>
          <a:p>
            <a:pPr>
              <a:tabLst>
                <a:tab pos="411480" algn="l"/>
              </a:tabLst>
            </a:pPr>
            <a:r>
              <a:rPr lang="en-US" sz="2400" dirty="0" smtClean="0"/>
              <a:t>H</a:t>
            </a:r>
            <a:r>
              <a:rPr lang="en-US" sz="2400" baseline="-25000" dirty="0" smtClean="0"/>
              <a:t>12</a:t>
            </a:r>
            <a:r>
              <a:rPr lang="en-US" sz="2400" dirty="0"/>
              <a:t>: E(Y(2)) = E(Y(1)), </a:t>
            </a:r>
            <a:endParaRPr lang="en-US" sz="2400" dirty="0" smtClean="0"/>
          </a:p>
          <a:p>
            <a:pPr marL="0" indent="0">
              <a:buNone/>
              <a:tabLst>
                <a:tab pos="411480" algn="l"/>
              </a:tabLst>
            </a:pPr>
            <a:r>
              <a:rPr lang="en-US" sz="2400" dirty="0">
                <a:solidFill>
                  <a:prstClr val="black"/>
                </a:solidFill>
              </a:rPr>
              <a:t> </a:t>
            </a:r>
            <a:r>
              <a:rPr lang="en-US" sz="2400" dirty="0" smtClean="0">
                <a:solidFill>
                  <a:prstClr val="black"/>
                </a:solidFill>
              </a:rPr>
              <a:t>  H</a:t>
            </a:r>
            <a:r>
              <a:rPr lang="en-US" sz="2400" baseline="-25000" dirty="0" smtClean="0">
                <a:solidFill>
                  <a:prstClr val="black"/>
                </a:solidFill>
              </a:rPr>
              <a:t>13</a:t>
            </a:r>
            <a:r>
              <a:rPr lang="en-US" sz="2400" dirty="0">
                <a:solidFill>
                  <a:prstClr val="black"/>
                </a:solidFill>
              </a:rPr>
              <a:t>: E(Y(3)) = E(Y(1)), </a:t>
            </a:r>
            <a:endParaRPr lang="en-US" sz="2400" dirty="0" smtClean="0">
              <a:solidFill>
                <a:prstClr val="black"/>
              </a:solidFill>
            </a:endParaRPr>
          </a:p>
          <a:p>
            <a:pPr marL="0" indent="0">
              <a:buNone/>
              <a:tabLst>
                <a:tab pos="411480" algn="l"/>
              </a:tabLst>
            </a:pPr>
            <a:r>
              <a:rPr lang="en-US" sz="2400" dirty="0">
                <a:solidFill>
                  <a:prstClr val="black"/>
                </a:solidFill>
              </a:rPr>
              <a:t> </a:t>
            </a:r>
            <a:r>
              <a:rPr lang="en-US" sz="2400" dirty="0" smtClean="0">
                <a:solidFill>
                  <a:prstClr val="black"/>
                </a:solidFill>
              </a:rPr>
              <a:t>  H</a:t>
            </a:r>
            <a:r>
              <a:rPr lang="en-US" sz="2400" baseline="-25000" dirty="0" smtClean="0">
                <a:solidFill>
                  <a:prstClr val="black"/>
                </a:solidFill>
              </a:rPr>
              <a:t>23</a:t>
            </a:r>
            <a:r>
              <a:rPr lang="en-US" sz="2400" dirty="0">
                <a:solidFill>
                  <a:prstClr val="black"/>
                </a:solidFill>
              </a:rPr>
              <a:t>: E(Y(3)) = E(Y(2</a:t>
            </a:r>
            <a:r>
              <a:rPr lang="en-US" sz="2400" dirty="0" smtClean="0">
                <a:solidFill>
                  <a:prstClr val="black"/>
                </a:solidFill>
              </a:rPr>
              <a:t>)).</a:t>
            </a:r>
            <a:endParaRPr lang="en-US" sz="2400" dirty="0"/>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87888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Extension to More Than </a:t>
            </a:r>
            <a:br>
              <a:rPr lang="en-US" dirty="0"/>
            </a:br>
            <a:r>
              <a:rPr lang="en-US" dirty="0"/>
              <a:t>2 </a:t>
            </a:r>
            <a:r>
              <a:rPr lang="en-US" dirty="0" smtClean="0"/>
              <a:t>(Discrete) </a:t>
            </a:r>
            <a:r>
              <a:rPr lang="en-US" dirty="0"/>
              <a:t>Treatments</a:t>
            </a:r>
          </a:p>
        </p:txBody>
      </p:sp>
      <p:sp>
        <p:nvSpPr>
          <p:cNvPr id="3" name="Content Placeholder 2"/>
          <p:cNvSpPr>
            <a:spLocks noGrp="1"/>
          </p:cNvSpPr>
          <p:nvPr>
            <p:ph idx="4294967295"/>
          </p:nvPr>
        </p:nvSpPr>
        <p:spPr/>
        <p:txBody>
          <a:bodyPr>
            <a:normAutofit/>
          </a:bodyPr>
          <a:lstStyle/>
          <a:p>
            <a:r>
              <a:rPr lang="en-US" sz="2400" dirty="0"/>
              <a:t>Final statistical inference step usually performed </a:t>
            </a:r>
            <a:r>
              <a:rPr lang="en-US" sz="2400" dirty="0">
                <a:solidFill>
                  <a:srgbClr val="FF0000"/>
                </a:solidFill>
              </a:rPr>
              <a:t>using ANOVA </a:t>
            </a:r>
            <a:r>
              <a:rPr lang="en-US" sz="2400" dirty="0"/>
              <a:t>or regression for multiple treatment groups for continuous outcomes, and logistic or other form of binary regression for multiple treatment groups for binary outcomes.  </a:t>
            </a:r>
          </a:p>
          <a:p>
            <a:r>
              <a:rPr lang="en-US" sz="2400" dirty="0"/>
              <a:t>This becomes problematic if there are many treatment levels, and impossible if the treatment is continuous</a:t>
            </a:r>
          </a:p>
          <a:p>
            <a:endParaRPr lang="en-US" dirty="0"/>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224133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Extension to Numeric Treatments: Marginal Structural </a:t>
            </a:r>
            <a:r>
              <a:rPr lang="en-US" dirty="0" smtClean="0"/>
              <a:t>Models (MSM)</a:t>
            </a:r>
            <a:endParaRPr lang="en-US" dirty="0"/>
          </a:p>
        </p:txBody>
      </p:sp>
      <p:sp>
        <p:nvSpPr>
          <p:cNvPr id="3" name="Content Placeholder 2"/>
          <p:cNvSpPr>
            <a:spLocks noGrp="1"/>
          </p:cNvSpPr>
          <p:nvPr>
            <p:ph idx="4294967295"/>
          </p:nvPr>
        </p:nvSpPr>
        <p:spPr>
          <a:xfrm>
            <a:off x="548640" y="1920240"/>
            <a:ext cx="9875520" cy="5943600"/>
          </a:xfrm>
        </p:spPr>
        <p:txBody>
          <a:bodyPr>
            <a:normAutofit/>
          </a:bodyPr>
          <a:lstStyle/>
          <a:p>
            <a:r>
              <a:rPr lang="en-US" sz="2400" dirty="0"/>
              <a:t>If the treatment can be quantified on at least an interval scale, we may consider models of the form:</a:t>
            </a:r>
          </a:p>
          <a:p>
            <a:pPr marL="548640" indent="-548640">
              <a:buNone/>
            </a:pPr>
            <a:r>
              <a:rPr lang="en-US" sz="2400" dirty="0"/>
              <a:t>	(MSM1) 	E[Y(a)] = </a:t>
            </a:r>
            <a:r>
              <a:rPr lang="el-GR" sz="2400" dirty="0"/>
              <a:t>β</a:t>
            </a:r>
            <a:r>
              <a:rPr lang="en-US" sz="2400" baseline="-25000" dirty="0"/>
              <a:t>0</a:t>
            </a:r>
            <a:r>
              <a:rPr lang="en-US" sz="2400" dirty="0"/>
              <a:t> + </a:t>
            </a:r>
            <a:r>
              <a:rPr lang="el-GR" sz="2400" dirty="0"/>
              <a:t>β</a:t>
            </a:r>
            <a:r>
              <a:rPr lang="en-US" sz="2400" baseline="-25000" dirty="0"/>
              <a:t>1</a:t>
            </a:r>
            <a:r>
              <a:rPr lang="en-US" sz="2400" dirty="0"/>
              <a:t>a,  or </a:t>
            </a:r>
          </a:p>
          <a:p>
            <a:pPr marL="0" indent="0">
              <a:buNone/>
              <a:tabLst>
                <a:tab pos="548640" algn="l"/>
              </a:tabLst>
            </a:pPr>
            <a:r>
              <a:rPr lang="en-US" sz="2400" dirty="0"/>
              <a:t>	</a:t>
            </a:r>
            <a:r>
              <a:rPr lang="en-US" sz="2400" dirty="0">
                <a:solidFill>
                  <a:prstClr val="black"/>
                </a:solidFill>
              </a:rPr>
              <a:t>(MSM2)	E[Y(a)] = </a:t>
            </a:r>
            <a:r>
              <a:rPr lang="el-GR" sz="2400" dirty="0">
                <a:solidFill>
                  <a:prstClr val="black"/>
                </a:solidFill>
              </a:rPr>
              <a:t>β</a:t>
            </a:r>
            <a:r>
              <a:rPr lang="en-US" sz="2400" baseline="-25000" dirty="0">
                <a:solidFill>
                  <a:prstClr val="black"/>
                </a:solidFill>
              </a:rPr>
              <a:t>0</a:t>
            </a:r>
            <a:r>
              <a:rPr lang="en-US" sz="2400" dirty="0">
                <a:solidFill>
                  <a:prstClr val="black"/>
                </a:solidFill>
              </a:rPr>
              <a:t> + </a:t>
            </a:r>
            <a:r>
              <a:rPr lang="el-GR" sz="2400" dirty="0">
                <a:solidFill>
                  <a:prstClr val="black"/>
                </a:solidFill>
              </a:rPr>
              <a:t>β</a:t>
            </a:r>
            <a:r>
              <a:rPr lang="en-US" sz="2400" baseline="-25000" dirty="0">
                <a:solidFill>
                  <a:prstClr val="black"/>
                </a:solidFill>
              </a:rPr>
              <a:t>1</a:t>
            </a:r>
            <a:r>
              <a:rPr lang="en-US" sz="2400" dirty="0">
                <a:solidFill>
                  <a:prstClr val="black"/>
                </a:solidFill>
              </a:rPr>
              <a:t>a + </a:t>
            </a:r>
            <a:r>
              <a:rPr lang="el-GR" sz="2400" dirty="0">
                <a:solidFill>
                  <a:prstClr val="black"/>
                </a:solidFill>
              </a:rPr>
              <a:t>β</a:t>
            </a:r>
            <a:r>
              <a:rPr lang="en-US" sz="2400" baseline="-25000" dirty="0">
                <a:solidFill>
                  <a:prstClr val="black"/>
                </a:solidFill>
              </a:rPr>
              <a:t>2</a:t>
            </a:r>
            <a:r>
              <a:rPr lang="en-US" sz="2400" dirty="0">
                <a:solidFill>
                  <a:prstClr val="black"/>
                </a:solidFill>
              </a:rPr>
              <a:t>a</a:t>
            </a:r>
            <a:r>
              <a:rPr lang="en-US" sz="2400" baseline="30000" dirty="0">
                <a:solidFill>
                  <a:prstClr val="black"/>
                </a:solidFill>
              </a:rPr>
              <a:t>2</a:t>
            </a:r>
            <a:r>
              <a:rPr lang="en-US" sz="2400" dirty="0">
                <a:solidFill>
                  <a:prstClr val="black"/>
                </a:solidFill>
              </a:rPr>
              <a:t>, or </a:t>
            </a:r>
          </a:p>
          <a:p>
            <a:pPr marL="0" indent="0">
              <a:buNone/>
              <a:tabLst>
                <a:tab pos="548640" algn="l"/>
              </a:tabLst>
            </a:pPr>
            <a:r>
              <a:rPr lang="en-US" sz="2400" dirty="0">
                <a:solidFill>
                  <a:prstClr val="black"/>
                </a:solidFill>
              </a:rPr>
              <a:t>	(MSM3) 	E[Y(a)] = f(a) for some nonparametric f()</a:t>
            </a:r>
          </a:p>
          <a:p>
            <a:r>
              <a:rPr lang="en-US" sz="2400" dirty="0">
                <a:solidFill>
                  <a:prstClr val="black"/>
                </a:solidFill>
              </a:rPr>
              <a:t>Under (MSM1), ATE contrasting treatment a’ to treatment a is </a:t>
            </a:r>
            <a:r>
              <a:rPr lang="el-GR" sz="2400" dirty="0">
                <a:solidFill>
                  <a:prstClr val="black"/>
                </a:solidFill>
              </a:rPr>
              <a:t>β</a:t>
            </a:r>
            <a:r>
              <a:rPr lang="en-US" sz="2400" baseline="-25000" dirty="0">
                <a:solidFill>
                  <a:prstClr val="black"/>
                </a:solidFill>
              </a:rPr>
              <a:t>1</a:t>
            </a:r>
            <a:r>
              <a:rPr lang="en-US" sz="2400" dirty="0">
                <a:solidFill>
                  <a:prstClr val="black"/>
                </a:solidFill>
              </a:rPr>
              <a:t>(a’ – a). Under (MSM3), it is f(a’) – f(a). </a:t>
            </a:r>
          </a:p>
          <a:p>
            <a:r>
              <a:rPr lang="en-US" sz="2400" dirty="0">
                <a:solidFill>
                  <a:prstClr val="black"/>
                </a:solidFill>
              </a:rPr>
              <a:t>These </a:t>
            </a:r>
            <a:r>
              <a:rPr lang="en-US" sz="2400" dirty="0"/>
              <a:t>are called marginal structural models. </a:t>
            </a:r>
          </a:p>
          <a:p>
            <a:pPr>
              <a:tabLst>
                <a:tab pos="411480" algn="l"/>
              </a:tabLst>
            </a:pPr>
            <a:r>
              <a:rPr lang="en-US" sz="2400" dirty="0"/>
              <a:t>Structural because the models are based on the counterfactual outcomes Y(a)</a:t>
            </a:r>
          </a:p>
          <a:p>
            <a:pPr>
              <a:tabLst>
                <a:tab pos="411480" algn="l"/>
              </a:tabLst>
            </a:pPr>
            <a:r>
              <a:rPr lang="en-US" sz="2400" dirty="0"/>
              <a:t>Marginal because the models are based on the marginal distributions of each Y(a)</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268654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29566"/>
            <a:ext cx="9875520" cy="1042034"/>
          </a:xfrm>
        </p:spPr>
        <p:txBody>
          <a:bodyPr/>
          <a:lstStyle/>
          <a:p>
            <a:r>
              <a:rPr lang="en-US" dirty="0"/>
              <a:t>Proof of Balancing Property</a:t>
            </a:r>
          </a:p>
        </p:txBody>
      </p:sp>
      <p:sp>
        <p:nvSpPr>
          <p:cNvPr id="3" name="Content Placeholder 2"/>
          <p:cNvSpPr>
            <a:spLocks noGrp="1"/>
          </p:cNvSpPr>
          <p:nvPr>
            <p:ph idx="4294967295"/>
          </p:nvPr>
        </p:nvSpPr>
        <p:spPr>
          <a:xfrm>
            <a:off x="365760" y="1463040"/>
            <a:ext cx="10332720" cy="6400800"/>
          </a:xfrm>
        </p:spPr>
        <p:txBody>
          <a:bodyPr>
            <a:noAutofit/>
          </a:bodyPr>
          <a:lstStyle/>
          <a:p>
            <a:r>
              <a:rPr lang="en-US" sz="2400" dirty="0"/>
              <a:t>Suppress subscript </a:t>
            </a:r>
            <a:r>
              <a:rPr lang="en-US" sz="2400" dirty="0" err="1"/>
              <a:t>i</a:t>
            </a:r>
            <a:r>
              <a:rPr lang="en-US" sz="2400" dirty="0"/>
              <a:t> for simplicity</a:t>
            </a:r>
          </a:p>
          <a:p>
            <a:pPr lvl="0"/>
            <a:r>
              <a:rPr lang="en-US" sz="2400" dirty="0">
                <a:solidFill>
                  <a:prstClr val="black"/>
                </a:solidFill>
              </a:rPr>
              <a:t>Recall the law of </a:t>
            </a:r>
            <a:r>
              <a:rPr lang="en-US" sz="2400" dirty="0" smtClean="0">
                <a:solidFill>
                  <a:prstClr val="black"/>
                </a:solidFill>
              </a:rPr>
              <a:t>total expectation: </a:t>
            </a:r>
            <a:r>
              <a:rPr lang="en-US" sz="2400" dirty="0">
                <a:solidFill>
                  <a:prstClr val="black"/>
                </a:solidFill>
              </a:rPr>
              <a:t>E(Y) = E</a:t>
            </a:r>
            <a:r>
              <a:rPr lang="en-US" sz="2400" baseline="-25000" dirty="0">
                <a:solidFill>
                  <a:prstClr val="black"/>
                </a:solidFill>
              </a:rPr>
              <a:t>X</a:t>
            </a:r>
            <a:r>
              <a:rPr lang="en-US" sz="2400" dirty="0">
                <a:solidFill>
                  <a:prstClr val="black"/>
                </a:solidFill>
              </a:rPr>
              <a:t>[E(Y|X)]</a:t>
            </a:r>
            <a:endParaRPr lang="en-US" sz="2400" dirty="0"/>
          </a:p>
          <a:p>
            <a:r>
              <a:rPr lang="en-US" sz="2400" dirty="0"/>
              <a:t>We need to show:</a:t>
            </a:r>
            <a:r>
              <a:rPr lang="en-US" sz="2400" dirty="0">
                <a:solidFill>
                  <a:prstClr val="black"/>
                </a:solidFill>
              </a:rPr>
              <a:t> A      X | e(X</a:t>
            </a:r>
            <a:r>
              <a:rPr lang="en-US" sz="2400" dirty="0"/>
              <a:t>)	(1)</a:t>
            </a:r>
          </a:p>
          <a:p>
            <a:r>
              <a:rPr lang="en-US" sz="2400" dirty="0">
                <a:solidFill>
                  <a:prstClr val="black"/>
                </a:solidFill>
              </a:rPr>
              <a:t>Because A is binary, (1) is equivalent to:</a:t>
            </a:r>
          </a:p>
          <a:p>
            <a:pPr marL="0" indent="0">
              <a:buNone/>
            </a:pPr>
            <a:r>
              <a:rPr lang="en-US" sz="2400" dirty="0">
                <a:solidFill>
                  <a:prstClr val="black"/>
                </a:solidFill>
              </a:rPr>
              <a:t>	E[A|X, e(X)] = E[</a:t>
            </a:r>
            <a:r>
              <a:rPr lang="en-US" sz="2400" dirty="0" err="1">
                <a:solidFill>
                  <a:prstClr val="black"/>
                </a:solidFill>
              </a:rPr>
              <a:t>A|e</a:t>
            </a:r>
            <a:r>
              <a:rPr lang="en-US" sz="2400" dirty="0">
                <a:solidFill>
                  <a:prstClr val="black"/>
                </a:solidFill>
              </a:rPr>
              <a:t>(X)]. 	(2)</a:t>
            </a:r>
          </a:p>
          <a:p>
            <a:r>
              <a:rPr lang="en-US" sz="2400" dirty="0">
                <a:solidFill>
                  <a:prstClr val="black"/>
                </a:solidFill>
              </a:rPr>
              <a:t>To prove (2), we show that both the LHS and RHS of (2) equal e(X)</a:t>
            </a:r>
          </a:p>
          <a:p>
            <a:r>
              <a:rPr lang="en-US" sz="2400" dirty="0">
                <a:solidFill>
                  <a:prstClr val="black"/>
                </a:solidFill>
              </a:rPr>
              <a:t>E[A|X, e(X)] = E[A|X] = e(X),  	(3) </a:t>
            </a:r>
          </a:p>
          <a:p>
            <a:pPr marL="1028700" indent="0">
              <a:buNone/>
            </a:pPr>
            <a:r>
              <a:rPr lang="en-US" sz="2400" dirty="0" smtClean="0">
                <a:solidFill>
                  <a:prstClr val="black"/>
                </a:solidFill>
              </a:rPr>
              <a:t>                                      By the </a:t>
            </a:r>
            <a:r>
              <a:rPr lang="en-US" sz="2400" dirty="0">
                <a:solidFill>
                  <a:prstClr val="black"/>
                </a:solidFill>
              </a:rPr>
              <a:t>definition of the propensity score </a:t>
            </a:r>
          </a:p>
          <a:p>
            <a:r>
              <a:rPr lang="en-US" sz="2400" dirty="0">
                <a:solidFill>
                  <a:prstClr val="black"/>
                </a:solidFill>
              </a:rPr>
              <a:t>E[</a:t>
            </a:r>
            <a:r>
              <a:rPr lang="en-US" sz="2400" dirty="0" err="1">
                <a:solidFill>
                  <a:prstClr val="black"/>
                </a:solidFill>
              </a:rPr>
              <a:t>A|e</a:t>
            </a:r>
            <a:r>
              <a:rPr lang="en-US" sz="2400" dirty="0">
                <a:solidFill>
                  <a:prstClr val="black"/>
                </a:solidFill>
              </a:rPr>
              <a:t>(X)] = </a:t>
            </a:r>
            <a:r>
              <a:rPr lang="en-US" sz="2400" dirty="0" err="1">
                <a:solidFill>
                  <a:prstClr val="black"/>
                </a:solidFill>
              </a:rPr>
              <a:t>E</a:t>
            </a:r>
            <a:r>
              <a:rPr lang="en-US" sz="2400" baseline="-25000" dirty="0" err="1">
                <a:solidFill>
                  <a:prstClr val="black"/>
                </a:solidFill>
              </a:rPr>
              <a:t>X|e</a:t>
            </a:r>
            <a:r>
              <a:rPr lang="en-US" sz="2400" baseline="-25000" dirty="0">
                <a:solidFill>
                  <a:prstClr val="black"/>
                </a:solidFill>
              </a:rPr>
              <a:t>(X)</a:t>
            </a:r>
            <a:r>
              <a:rPr lang="en-US" sz="2400" dirty="0">
                <a:solidFill>
                  <a:prstClr val="black"/>
                </a:solidFill>
              </a:rPr>
              <a:t>E[A|X, e(X)]          </a:t>
            </a:r>
            <a:r>
              <a:rPr lang="en-US" sz="2400" dirty="0" smtClean="0">
                <a:solidFill>
                  <a:prstClr val="black"/>
                </a:solidFill>
              </a:rPr>
              <a:t>     Law </a:t>
            </a:r>
            <a:r>
              <a:rPr lang="en-US" sz="2400" dirty="0">
                <a:solidFill>
                  <a:prstClr val="black"/>
                </a:solidFill>
              </a:rPr>
              <a:t>of </a:t>
            </a:r>
            <a:r>
              <a:rPr lang="en-US" sz="2400" dirty="0" smtClean="0">
                <a:solidFill>
                  <a:prstClr val="black"/>
                </a:solidFill>
              </a:rPr>
              <a:t>total </a:t>
            </a:r>
            <a:r>
              <a:rPr lang="en-US" sz="2400" dirty="0">
                <a:solidFill>
                  <a:prstClr val="black"/>
                </a:solidFill>
              </a:rPr>
              <a:t>expectation</a:t>
            </a:r>
          </a:p>
          <a:p>
            <a:pPr marL="0" indent="0">
              <a:buNone/>
            </a:pPr>
            <a:r>
              <a:rPr lang="en-US" sz="2400" dirty="0">
                <a:solidFill>
                  <a:prstClr val="black"/>
                </a:solidFill>
              </a:rPr>
              <a:t>                       = </a:t>
            </a:r>
            <a:r>
              <a:rPr lang="en-US" sz="2400" dirty="0" err="1">
                <a:solidFill>
                  <a:prstClr val="black"/>
                </a:solidFill>
              </a:rPr>
              <a:t>E</a:t>
            </a:r>
            <a:r>
              <a:rPr lang="en-US" sz="2400" baseline="-25000" dirty="0" err="1">
                <a:solidFill>
                  <a:prstClr val="black"/>
                </a:solidFill>
              </a:rPr>
              <a:t>X|e</a:t>
            </a:r>
            <a:r>
              <a:rPr lang="en-US" sz="2400" baseline="-25000" dirty="0">
                <a:solidFill>
                  <a:prstClr val="black"/>
                </a:solidFill>
              </a:rPr>
              <a:t>(X)</a:t>
            </a:r>
            <a:r>
              <a:rPr lang="en-US" sz="2400" dirty="0">
                <a:solidFill>
                  <a:prstClr val="black"/>
                </a:solidFill>
              </a:rPr>
              <a:t>[e(X)]		From (3)) above</a:t>
            </a:r>
          </a:p>
          <a:p>
            <a:pPr marL="0" indent="0">
              <a:buNone/>
            </a:pPr>
            <a:r>
              <a:rPr lang="en-US" sz="2400" baseline="-25000" dirty="0">
                <a:solidFill>
                  <a:prstClr val="black"/>
                </a:solidFill>
              </a:rPr>
              <a:t>                                  </a:t>
            </a:r>
            <a:r>
              <a:rPr lang="en-US" sz="2400" dirty="0">
                <a:solidFill>
                  <a:prstClr val="black"/>
                </a:solidFill>
              </a:rPr>
              <a:t>= e(X) 			</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3</a:t>
            </a:fld>
            <a:endParaRPr lang="en-US">
              <a:solidFill>
                <a:prstClr val="black">
                  <a:tint val="75000"/>
                </a:prstClr>
              </a:solidFill>
            </a:endParaRPr>
          </a:p>
        </p:txBody>
      </p:sp>
      <p:grpSp>
        <p:nvGrpSpPr>
          <p:cNvPr id="5" name="Group 4"/>
          <p:cNvGrpSpPr/>
          <p:nvPr/>
        </p:nvGrpSpPr>
        <p:grpSpPr>
          <a:xfrm>
            <a:off x="3471750" y="2433749"/>
            <a:ext cx="329184" cy="329184"/>
            <a:chOff x="1657352" y="3962400"/>
            <a:chExt cx="533400" cy="381000"/>
          </a:xfrm>
        </p:grpSpPr>
        <p:cxnSp>
          <p:nvCxnSpPr>
            <p:cNvPr id="6" name="Straight Connector 5"/>
            <p:cNvCxnSpPr/>
            <p:nvPr/>
          </p:nvCxnSpPr>
          <p:spPr>
            <a:xfrm>
              <a:off x="1945006" y="3962400"/>
              <a:ext cx="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7352" y="43434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8274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the Causal Effect of a Discrete Numeric Treatment</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Autofit/>
              </a:bodyPr>
              <a:lstStyle/>
              <a:p>
                <a:r>
                  <a:rPr lang="en-US" sz="2400" dirty="0"/>
                  <a:t>Assume treatment A is k levels, a = 1, 2, …, k</a:t>
                </a:r>
              </a:p>
              <a:p>
                <a:r>
                  <a:rPr lang="en-US" sz="2400" dirty="0"/>
                  <a:t>Could use multinomial logistic regression to estimate f(A|X) = </a:t>
                </a:r>
                <a:r>
                  <a:rPr lang="en-US" sz="2400" dirty="0" err="1"/>
                  <a:t>Pr</a:t>
                </a:r>
                <a:r>
                  <a:rPr lang="en-US" sz="2400" dirty="0"/>
                  <a:t>(A|X) for each A. </a:t>
                </a:r>
              </a:p>
              <a:p>
                <a:r>
                  <a:rPr lang="en-US" sz="2400" dirty="0"/>
                  <a:t>Then define inverse probability of treatment weights for treatment A as: </a:t>
                </a:r>
              </a:p>
              <a:p>
                <a:r>
                  <a:rPr lang="en-US" sz="2400" dirty="0"/>
                  <a:t>	W</a:t>
                </a:r>
                <a:r>
                  <a:rPr lang="en-US" sz="2400" baseline="30000" dirty="0"/>
                  <a:t>A</a:t>
                </a:r>
                <a:r>
                  <a:rPr lang="en-US" sz="2400" dirty="0"/>
                  <a:t>=  1/f(A|X) </a:t>
                </a:r>
              </a:p>
              <a:p>
                <a:r>
                  <a:rPr lang="en-US" sz="2400" dirty="0"/>
                  <a:t>Then can use weighted regression to estimate parameters of a marginal structural model for the effect of the treatment; e.g., under the model MSM1: </a:t>
                </a:r>
                <a:r>
                  <a:rPr lang="en-US" sz="2400" dirty="0">
                    <a:solidFill>
                      <a:prstClr val="black"/>
                    </a:solidFill>
                  </a:rPr>
                  <a:t>E[Y(a)] = </a:t>
                </a:r>
                <a:r>
                  <a:rPr lang="el-GR" sz="2400" dirty="0">
                    <a:solidFill>
                      <a:prstClr val="black"/>
                    </a:solidFill>
                  </a:rPr>
                  <a:t>β</a:t>
                </a:r>
                <a:r>
                  <a:rPr lang="en-US" sz="2400" baseline="-25000" dirty="0">
                    <a:solidFill>
                      <a:prstClr val="black"/>
                    </a:solidFill>
                  </a:rPr>
                  <a:t>0</a:t>
                </a:r>
                <a:r>
                  <a:rPr lang="en-US" sz="2400" dirty="0">
                    <a:solidFill>
                      <a:prstClr val="black"/>
                    </a:solidFill>
                  </a:rPr>
                  <a:t> + </a:t>
                </a:r>
                <a:r>
                  <a:rPr lang="el-GR" sz="2400" dirty="0">
                    <a:solidFill>
                      <a:prstClr val="black"/>
                    </a:solidFill>
                  </a:rPr>
                  <a:t>β</a:t>
                </a:r>
                <a:r>
                  <a:rPr lang="en-US" sz="2400" baseline="-25000" dirty="0">
                    <a:solidFill>
                      <a:prstClr val="black"/>
                    </a:solidFill>
                  </a:rPr>
                  <a:t>1</a:t>
                </a:r>
                <a:r>
                  <a:rPr lang="en-US" sz="2400" dirty="0">
                    <a:solidFill>
                      <a:prstClr val="black"/>
                    </a:solidFill>
                  </a:rPr>
                  <a:t>a, estimate </a:t>
                </a:r>
                <a:r>
                  <a:rPr lang="el-GR" sz="2400" dirty="0">
                    <a:solidFill>
                      <a:prstClr val="black"/>
                    </a:solidFill>
                  </a:rPr>
                  <a:t>β</a:t>
                </a:r>
                <a:r>
                  <a:rPr lang="en-US" sz="2400" baseline="-25000" dirty="0">
                    <a:solidFill>
                      <a:prstClr val="black"/>
                    </a:solidFill>
                  </a:rPr>
                  <a:t>0</a:t>
                </a:r>
                <a:r>
                  <a:rPr lang="en-US" sz="2400" dirty="0">
                    <a:solidFill>
                      <a:prstClr val="black"/>
                    </a:solidFill>
                  </a:rPr>
                  <a:t> and </a:t>
                </a:r>
                <a:r>
                  <a:rPr lang="el-GR" sz="2400" dirty="0">
                    <a:solidFill>
                      <a:prstClr val="black"/>
                    </a:solidFill>
                  </a:rPr>
                  <a:t>β</a:t>
                </a:r>
                <a:r>
                  <a:rPr lang="en-US" sz="2400" baseline="-25000" dirty="0">
                    <a:solidFill>
                      <a:prstClr val="black"/>
                    </a:solidFill>
                  </a:rPr>
                  <a:t>1</a:t>
                </a:r>
                <a:r>
                  <a:rPr lang="en-US" sz="2400" dirty="0">
                    <a:solidFill>
                      <a:prstClr val="black"/>
                    </a:solidFill>
                  </a:rPr>
                  <a:t> based on weighted regression of Y on A using weights W</a:t>
                </a:r>
                <a:r>
                  <a:rPr lang="en-US" sz="2400" baseline="30000" dirty="0">
                    <a:solidFill>
                      <a:prstClr val="black"/>
                    </a:solidFill>
                  </a:rPr>
                  <a:t>A</a:t>
                </a:r>
                <a:r>
                  <a:rPr lang="en-US" sz="2400" dirty="0"/>
                  <a:t>, and estimate the ATE comparing a’ to a as </a:t>
                </a:r>
                <a14:m>
                  <m:oMath xmlns:m="http://schemas.openxmlformats.org/officeDocument/2006/math">
                    <m:acc>
                      <m:accPr>
                        <m:chr m:val="̂"/>
                        <m:ctrlPr>
                          <a:rPr lang="en-US" sz="2400" i="1">
                            <a:latin typeface="Cambria Math" panose="02040503050406030204" pitchFamily="18" charset="0"/>
                          </a:rPr>
                        </m:ctrlPr>
                      </m:accPr>
                      <m:e>
                        <m:r>
                          <m:rPr>
                            <m:nor/>
                          </m:rPr>
                          <a:rPr lang="el-GR" sz="2400" dirty="0">
                            <a:solidFill>
                              <a:prstClr val="black"/>
                            </a:solidFill>
                          </a:rPr>
                          <m:t>β</m:t>
                        </m:r>
                        <m:r>
                          <m:rPr>
                            <m:nor/>
                          </m:rPr>
                          <a:rPr lang="en-US" sz="2400" baseline="-25000" dirty="0">
                            <a:solidFill>
                              <a:prstClr val="black"/>
                            </a:solidFill>
                          </a:rPr>
                          <m:t>1</m:t>
                        </m:r>
                      </m:e>
                    </m:acc>
                  </m:oMath>
                </a14:m>
                <a:r>
                  <a:rPr lang="en-US" sz="2400" dirty="0"/>
                  <a:t>(a’ – a).</a:t>
                </a:r>
              </a:p>
              <a:p>
                <a:endParaRPr lang="en-US" sz="2880"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2"/>
                <a:stretch>
                  <a:fillRect l="-889" t="-1481" r="-445"/>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30</a:t>
            </a:fld>
            <a:endParaRPr lang="en-US" dirty="0">
              <a:solidFill>
                <a:prstClr val="black">
                  <a:tint val="75000"/>
                </a:prstClr>
              </a:solidFill>
            </a:endParaRPr>
          </a:p>
        </p:txBody>
      </p:sp>
    </p:spTree>
    <p:extLst>
      <p:ext uri="{BB962C8B-B14F-4D97-AF65-F5344CB8AC3E}">
        <p14:creationId xmlns:p14="http://schemas.microsoft.com/office/powerpoint/2010/main" val="4140002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the Causal Effect of a Discrete Numeric Treatment</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Autofit/>
              </a:bodyPr>
              <a:lstStyle/>
              <a:p>
                <a:r>
                  <a:rPr lang="en-US" sz="2400" dirty="0"/>
                  <a:t>For linear MSMs, this is equivalent to a 2-step procedure where we first obtain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𝐸</m:t>
                        </m:r>
                      </m:e>
                    </m:acc>
                  </m:oMath>
                </a14:m>
                <a:r>
                  <a:rPr lang="en-US" sz="2400" dirty="0"/>
                  <a:t>(Y(a)) as </a:t>
                </a:r>
                <a14:m>
                  <m:oMath xmlns:m="http://schemas.openxmlformats.org/officeDocument/2006/math">
                    <m:f>
                      <m:fPr>
                        <m:ctrlPr>
                          <a:rPr lang="en-US" sz="2880" i="1">
                            <a:solidFill>
                              <a:prstClr val="black"/>
                            </a:solidFill>
                            <a:latin typeface="Cambria Math" panose="02040503050406030204" pitchFamily="18" charset="0"/>
                          </a:rPr>
                        </m:ctrlPr>
                      </m:fPr>
                      <m:num>
                        <m:nary>
                          <m:naryPr>
                            <m:chr m:val="∑"/>
                            <m:limLoc m:val="subSup"/>
                            <m:supHide m:val="on"/>
                            <m:ctrlPr>
                              <a:rPr lang="en-US" sz="2880" i="1">
                                <a:solidFill>
                                  <a:prstClr val="black"/>
                                </a:solidFill>
                                <a:latin typeface="Cambria Math" panose="02040503050406030204" pitchFamily="18" charset="0"/>
                              </a:rPr>
                            </m:ctrlPr>
                          </m:naryPr>
                          <m:sub>
                            <m:r>
                              <m:rPr>
                                <m:sty m:val="p"/>
                                <m:brk m:alnAt="9"/>
                              </m:rPr>
                              <a:rPr lang="en-US" sz="2880">
                                <a:solidFill>
                                  <a:prstClr val="black"/>
                                </a:solidFill>
                                <a:latin typeface="Cambria Math"/>
                              </a:rPr>
                              <m:t>i</m:t>
                            </m:r>
                          </m:sub>
                          <m:sup/>
                          <m:e>
                            <m:sSub>
                              <m:sSubPr>
                                <m:ctrlPr>
                                  <a:rPr lang="en-US" sz="2880" i="1">
                                    <a:solidFill>
                                      <a:prstClr val="black"/>
                                    </a:solidFill>
                                    <a:latin typeface="Cambria Math" panose="02040503050406030204" pitchFamily="18" charset="0"/>
                                  </a:rPr>
                                </m:ctrlPr>
                              </m:sSubPr>
                              <m:e>
                                <m:r>
                                  <a:rPr lang="en-US" sz="2880">
                                    <a:solidFill>
                                      <a:prstClr val="black"/>
                                    </a:solidFill>
                                    <a:latin typeface="Cambria Math"/>
                                  </a:rPr>
                                  <m:t>1</m:t>
                                </m:r>
                              </m:e>
                              <m:sub>
                                <m:r>
                                  <a:rPr lang="en-US" sz="2880">
                                    <a:solidFill>
                                      <a:prstClr val="black"/>
                                    </a:solidFill>
                                    <a:latin typeface="Cambria Math"/>
                                  </a:rPr>
                                  <m:t>[</m:t>
                                </m:r>
                                <m:r>
                                  <m:rPr>
                                    <m:sty m:val="p"/>
                                  </m:rPr>
                                  <a:rPr lang="en-US" sz="2880">
                                    <a:solidFill>
                                      <a:prstClr val="black"/>
                                    </a:solidFill>
                                    <a:latin typeface="Cambria Math"/>
                                  </a:rPr>
                                  <m:t>Ai</m:t>
                                </m:r>
                                <m:r>
                                  <a:rPr lang="en-US" sz="2880">
                                    <a:solidFill>
                                      <a:prstClr val="black"/>
                                    </a:solidFill>
                                    <a:latin typeface="Cambria Math"/>
                                  </a:rPr>
                                  <m:t>=</m:t>
                                </m:r>
                                <m:r>
                                  <m:rPr>
                                    <m:sty m:val="p"/>
                                  </m:rPr>
                                  <a:rPr lang="en-US" sz="2880">
                                    <a:solidFill>
                                      <a:prstClr val="black"/>
                                    </a:solidFill>
                                    <a:latin typeface="Cambria Math"/>
                                  </a:rPr>
                                  <m:t>a</m:t>
                                </m:r>
                                <m:r>
                                  <a:rPr lang="en-US" sz="2880">
                                    <a:solidFill>
                                      <a:prstClr val="black"/>
                                    </a:solidFill>
                                    <a:latin typeface="Cambria Math"/>
                                  </a:rPr>
                                  <m:t>]</m:t>
                                </m:r>
                              </m:sub>
                            </m:sSub>
                            <m:r>
                              <m:rPr>
                                <m:sty m:val="p"/>
                              </m:rPr>
                              <a:rPr lang="en-US" sz="2880">
                                <a:solidFill>
                                  <a:prstClr val="black"/>
                                </a:solidFill>
                                <a:latin typeface="Cambria Math"/>
                              </a:rPr>
                              <m:t>Y</m:t>
                            </m:r>
                            <m:r>
                              <m:rPr>
                                <m:sty m:val="p"/>
                              </m:rPr>
                              <a:rPr lang="en-US" sz="2880" baseline="-25000">
                                <a:solidFill>
                                  <a:prstClr val="black"/>
                                </a:solidFill>
                                <a:latin typeface="Cambria Math"/>
                              </a:rPr>
                              <m:t>i</m:t>
                            </m:r>
                          </m:e>
                        </m:nary>
                      </m:num>
                      <m:den>
                        <m:nary>
                          <m:naryPr>
                            <m:chr m:val="∑"/>
                            <m:limLoc m:val="subSup"/>
                            <m:supHide m:val="on"/>
                            <m:ctrlPr>
                              <a:rPr lang="en-US" sz="2880" i="1">
                                <a:solidFill>
                                  <a:prstClr val="black"/>
                                </a:solidFill>
                                <a:latin typeface="Cambria Math" panose="02040503050406030204" pitchFamily="18" charset="0"/>
                              </a:rPr>
                            </m:ctrlPr>
                          </m:naryPr>
                          <m:sub>
                            <m:r>
                              <m:rPr>
                                <m:sty m:val="p"/>
                                <m:brk m:alnAt="9"/>
                              </m:rPr>
                              <a:rPr lang="en-US" sz="2880">
                                <a:solidFill>
                                  <a:prstClr val="black"/>
                                </a:solidFill>
                                <a:latin typeface="Cambria Math"/>
                              </a:rPr>
                              <m:t>i</m:t>
                            </m:r>
                          </m:sub>
                          <m:sup/>
                          <m:e>
                            <m:r>
                              <m:rPr>
                                <m:sty m:val="p"/>
                              </m:rPr>
                              <a:rPr lang="en-US" sz="2880">
                                <a:solidFill>
                                  <a:prstClr val="black"/>
                                </a:solidFill>
                                <a:latin typeface="Cambria Math"/>
                              </a:rPr>
                              <m:t>W</m:t>
                            </m:r>
                            <m:r>
                              <m:rPr>
                                <m:sty m:val="p"/>
                              </m:rPr>
                              <a:rPr lang="en-US" sz="2880" baseline="-25000">
                                <a:solidFill>
                                  <a:prstClr val="black"/>
                                </a:solidFill>
                                <a:latin typeface="Cambria Math"/>
                              </a:rPr>
                              <m:t>i</m:t>
                            </m:r>
                            <m:r>
                              <m:rPr>
                                <m:sty m:val="p"/>
                              </m:rPr>
                              <a:rPr lang="en-US" sz="2880" baseline="30000">
                                <a:solidFill>
                                  <a:prstClr val="black"/>
                                </a:solidFill>
                                <a:latin typeface="Cambria Math"/>
                              </a:rPr>
                              <m:t>a</m:t>
                            </m:r>
                          </m:e>
                        </m:nary>
                      </m:den>
                    </m:f>
                  </m:oMath>
                </a14:m>
                <a:r>
                  <a:rPr lang="en-US" sz="2400" dirty="0"/>
                  <a:t> for each a, and then regress the </a:t>
                </a:r>
                <a14:m>
                  <m:oMath xmlns:m="http://schemas.openxmlformats.org/officeDocument/2006/math">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rPr>
                          <m:t>𝐸</m:t>
                        </m:r>
                      </m:e>
                    </m:acc>
                  </m:oMath>
                </a14:m>
                <a:r>
                  <a:rPr lang="en-US" sz="2400" dirty="0">
                    <a:solidFill>
                      <a:prstClr val="black"/>
                    </a:solidFill>
                  </a:rPr>
                  <a:t>(Y(a))  on the vector a, a = 1, 2, …, k. </a:t>
                </a:r>
                <a:endParaRPr lang="en-US" sz="2400" dirty="0"/>
              </a:p>
              <a:p>
                <a:r>
                  <a:rPr lang="en-US" sz="2400" b="1" dirty="0"/>
                  <a:t>Problem: </a:t>
                </a:r>
                <a:r>
                  <a:rPr lang="en-US" sz="2400" dirty="0"/>
                  <a:t>Some treatment levels may be much more common than others, but the IPW weights give equal overall weight to each value of A in the regression</a:t>
                </a:r>
              </a:p>
              <a:p>
                <a:r>
                  <a:rPr lang="en-US" sz="2400" dirty="0"/>
                  <a:t>Solution is to use stabilized weights: </a:t>
                </a:r>
                <a:r>
                  <a:rPr lang="en-US" sz="2400" dirty="0">
                    <a:solidFill>
                      <a:srgbClr val="FF0000"/>
                    </a:solidFill>
                  </a:rPr>
                  <a:t>SW</a:t>
                </a:r>
                <a:r>
                  <a:rPr lang="en-US" sz="2400" baseline="30000" dirty="0">
                    <a:solidFill>
                      <a:srgbClr val="FF0000"/>
                    </a:solidFill>
                  </a:rPr>
                  <a:t>A</a:t>
                </a:r>
                <a:r>
                  <a:rPr lang="en-US" sz="2400" dirty="0">
                    <a:solidFill>
                      <a:srgbClr val="FF0000"/>
                    </a:solidFill>
                  </a:rPr>
                  <a:t> = f(A)/f(A|X)</a:t>
                </a:r>
              </a:p>
              <a:p>
                <a:r>
                  <a:rPr lang="en-US" sz="2400" dirty="0">
                    <a:solidFill>
                      <a:prstClr val="black"/>
                    </a:solidFill>
                  </a:rPr>
                  <a:t>The stabilized weights give more weight treatment values a which are more common in the data set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809" r="-1185"/>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4041080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the Causal Effect of a Discrete Numeric Treatment</a:t>
            </a:r>
          </a:p>
        </p:txBody>
      </p:sp>
      <p:sp>
        <p:nvSpPr>
          <p:cNvPr id="3" name="Content Placeholder 2"/>
          <p:cNvSpPr>
            <a:spLocks noGrp="1"/>
          </p:cNvSpPr>
          <p:nvPr>
            <p:ph idx="4294967295"/>
          </p:nvPr>
        </p:nvSpPr>
        <p:spPr/>
        <p:txBody>
          <a:bodyPr>
            <a:noAutofit/>
          </a:bodyPr>
          <a:lstStyle/>
          <a:p>
            <a:r>
              <a:rPr lang="en-US" sz="2880" dirty="0"/>
              <a:t>For continuous treatments, </a:t>
            </a:r>
            <a:r>
              <a:rPr lang="en-US" sz="2880" dirty="0" err="1"/>
              <a:t>Pr</a:t>
            </a:r>
            <a:r>
              <a:rPr lang="en-US" sz="2880" dirty="0"/>
              <a:t>(A=</a:t>
            </a:r>
            <a:r>
              <a:rPr lang="en-US" sz="2880" dirty="0" err="1"/>
              <a:t>a|X</a:t>
            </a:r>
            <a:r>
              <a:rPr lang="en-US" sz="2880" dirty="0"/>
              <a:t>) = 0 for all A and X. </a:t>
            </a:r>
          </a:p>
          <a:p>
            <a:r>
              <a:rPr lang="en-US" sz="2880" dirty="0"/>
              <a:t>Hence cannot use standard propensity weighting approach. </a:t>
            </a:r>
          </a:p>
          <a:p>
            <a:r>
              <a:rPr lang="en-US" sz="2880" dirty="0"/>
              <a:t>Solution is to use stabilized weights: </a:t>
            </a:r>
            <a:r>
              <a:rPr lang="en-US" sz="2880" dirty="0">
                <a:solidFill>
                  <a:srgbClr val="FF0000"/>
                </a:solidFill>
              </a:rPr>
              <a:t>SW</a:t>
            </a:r>
            <a:r>
              <a:rPr lang="en-US" sz="2880" baseline="30000" dirty="0">
                <a:solidFill>
                  <a:srgbClr val="FF0000"/>
                </a:solidFill>
              </a:rPr>
              <a:t>A</a:t>
            </a:r>
            <a:r>
              <a:rPr lang="en-US" sz="2880" dirty="0">
                <a:solidFill>
                  <a:srgbClr val="FF0000"/>
                </a:solidFill>
              </a:rPr>
              <a:t> = f(A)/f(A|X) </a:t>
            </a:r>
            <a:r>
              <a:rPr lang="en-US" sz="2880" dirty="0">
                <a:solidFill>
                  <a:prstClr val="black"/>
                </a:solidFill>
              </a:rPr>
              <a:t>where f(A) and f(A|X) now represents the density of A and the conditional density of A given X. Most common approach is to assume normal distributions. </a:t>
            </a:r>
          </a:p>
          <a:p>
            <a:r>
              <a:rPr lang="en-US" sz="2880" dirty="0">
                <a:solidFill>
                  <a:prstClr val="black"/>
                </a:solidFill>
              </a:rPr>
              <a:t>Results heavily dependent on the assumed </a:t>
            </a:r>
            <a:r>
              <a:rPr lang="en-US" sz="2880" dirty="0">
                <a:solidFill>
                  <a:srgbClr val="FF0000"/>
                </a:solidFill>
              </a:rPr>
              <a:t>conditional distribution of the treatment given X</a:t>
            </a:r>
            <a:r>
              <a:rPr lang="en-US" sz="2880" dirty="0">
                <a:solidFill>
                  <a:prstClr val="black"/>
                </a:solidFill>
              </a:rPr>
              <a:t>, so this approach is not widely used. </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80736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a:t>
            </a:r>
            <a:r>
              <a:rPr lang="en-US" dirty="0" err="1"/>
              <a:t>Unconfoundedness</a:t>
            </a:r>
            <a:endParaRPr lang="en-US" dirty="0"/>
          </a:p>
        </p:txBody>
      </p:sp>
      <p:sp>
        <p:nvSpPr>
          <p:cNvPr id="3" name="Content Placeholder 2"/>
          <p:cNvSpPr>
            <a:spLocks noGrp="1"/>
          </p:cNvSpPr>
          <p:nvPr>
            <p:ph idx="4294967295"/>
          </p:nvPr>
        </p:nvSpPr>
        <p:spPr>
          <a:xfrm>
            <a:off x="274320" y="1964977"/>
            <a:ext cx="10515600" cy="5990303"/>
          </a:xfrm>
        </p:spPr>
        <p:txBody>
          <a:bodyPr>
            <a:noAutofit/>
          </a:bodyPr>
          <a:lstStyle/>
          <a:p>
            <a:r>
              <a:rPr lang="en-US" sz="2400" dirty="0"/>
              <a:t>Assume conditional exchangeability </a:t>
            </a:r>
            <a:endParaRPr lang="en-US" sz="2400" dirty="0" smtClean="0"/>
          </a:p>
          <a:p>
            <a:r>
              <a:rPr lang="en-US" sz="2400" dirty="0" smtClean="0"/>
              <a:t>We </a:t>
            </a:r>
            <a:r>
              <a:rPr lang="en-US" sz="2400" dirty="0"/>
              <a:t>need to show   </a:t>
            </a:r>
            <a:r>
              <a:rPr lang="en-US" sz="2400" dirty="0">
                <a:solidFill>
                  <a:prstClr val="black"/>
                </a:solidFill>
              </a:rPr>
              <a:t>Y</a:t>
            </a:r>
            <a:r>
              <a:rPr lang="en-US" sz="2400" baseline="-25000" dirty="0">
                <a:solidFill>
                  <a:prstClr val="black"/>
                </a:solidFill>
              </a:rPr>
              <a:t>i</a:t>
            </a:r>
            <a:r>
              <a:rPr lang="en-US" sz="2400" dirty="0">
                <a:solidFill>
                  <a:prstClr val="black"/>
                </a:solidFill>
              </a:rPr>
              <a:t>(a)      A</a:t>
            </a:r>
            <a:r>
              <a:rPr lang="en-US" sz="2400" baseline="-25000" dirty="0">
                <a:solidFill>
                  <a:prstClr val="black"/>
                </a:solidFill>
              </a:rPr>
              <a:t>i</a:t>
            </a:r>
            <a:r>
              <a:rPr lang="en-US" sz="2400" dirty="0">
                <a:solidFill>
                  <a:prstClr val="black"/>
                </a:solidFill>
              </a:rPr>
              <a:t> | e(X</a:t>
            </a:r>
            <a:r>
              <a:rPr lang="en-US" sz="2400" baseline="-25000" dirty="0">
                <a:solidFill>
                  <a:prstClr val="black"/>
                </a:solidFill>
              </a:rPr>
              <a:t>i</a:t>
            </a:r>
            <a:r>
              <a:rPr lang="en-US" sz="2400" dirty="0">
                <a:solidFill>
                  <a:prstClr val="black"/>
                </a:solidFill>
              </a:rPr>
              <a:t>)</a:t>
            </a:r>
          </a:p>
          <a:p>
            <a:r>
              <a:rPr lang="en-US" sz="2400" dirty="0">
                <a:solidFill>
                  <a:prstClr val="black"/>
                </a:solidFill>
              </a:rPr>
              <a:t>We have:</a:t>
            </a:r>
          </a:p>
          <a:p>
            <a:pPr marL="0" indent="0">
              <a:buNone/>
              <a:tabLst>
                <a:tab pos="3291840" algn="l"/>
              </a:tabLst>
            </a:pPr>
            <a:r>
              <a:rPr lang="en-US" sz="2400" dirty="0">
                <a:solidFill>
                  <a:prstClr val="black"/>
                </a:solidFill>
              </a:rPr>
              <a:t>     E[A|Y(a), e(X)] 	</a:t>
            </a:r>
          </a:p>
          <a:p>
            <a:pPr marL="0" indent="0">
              <a:buNone/>
              <a:tabLst>
                <a:tab pos="1165860" algn="l"/>
              </a:tabLst>
            </a:pPr>
            <a:r>
              <a:rPr lang="en-US" sz="2400" dirty="0">
                <a:solidFill>
                  <a:prstClr val="black"/>
                </a:solidFill>
              </a:rPr>
              <a:t>	= E</a:t>
            </a:r>
            <a:r>
              <a:rPr lang="en-US" sz="2400" baseline="-25000" dirty="0">
                <a:solidFill>
                  <a:prstClr val="black"/>
                </a:solidFill>
              </a:rPr>
              <a:t>X|Y(a), e(X) </a:t>
            </a:r>
            <a:r>
              <a:rPr lang="en-US" sz="2400" dirty="0">
                <a:solidFill>
                  <a:prstClr val="black"/>
                </a:solidFill>
              </a:rPr>
              <a:t>E[A|Y(a), X, e(X)]	Law of </a:t>
            </a:r>
            <a:r>
              <a:rPr lang="en-US" sz="2400" dirty="0" smtClean="0">
                <a:solidFill>
                  <a:prstClr val="black"/>
                </a:solidFill>
              </a:rPr>
              <a:t>total expectation </a:t>
            </a:r>
            <a:endParaRPr lang="en-US" sz="2400" dirty="0">
              <a:solidFill>
                <a:prstClr val="black"/>
              </a:solidFill>
            </a:endParaRPr>
          </a:p>
          <a:p>
            <a:pPr marL="0" indent="0">
              <a:buNone/>
              <a:tabLst>
                <a:tab pos="1165860" algn="l"/>
              </a:tabLst>
            </a:pPr>
            <a:r>
              <a:rPr lang="en-US" sz="2400" baseline="-25000" dirty="0">
                <a:solidFill>
                  <a:prstClr val="black"/>
                </a:solidFill>
              </a:rPr>
              <a:t>                   	</a:t>
            </a:r>
            <a:r>
              <a:rPr lang="en-US" sz="2400" dirty="0">
                <a:solidFill>
                  <a:prstClr val="black"/>
                </a:solidFill>
              </a:rPr>
              <a:t>= E</a:t>
            </a:r>
            <a:r>
              <a:rPr lang="en-US" sz="2400" baseline="-25000" dirty="0">
                <a:solidFill>
                  <a:prstClr val="black"/>
                </a:solidFill>
              </a:rPr>
              <a:t>X|Y(a), e(X) </a:t>
            </a:r>
            <a:r>
              <a:rPr lang="en-US" sz="2400" dirty="0">
                <a:solidFill>
                  <a:prstClr val="black"/>
                </a:solidFill>
              </a:rPr>
              <a:t>E[A|Y(a), X]		</a:t>
            </a:r>
            <a:endParaRPr lang="en-US" sz="2400" dirty="0" smtClean="0">
              <a:solidFill>
                <a:prstClr val="black"/>
              </a:solidFill>
            </a:endParaRPr>
          </a:p>
          <a:p>
            <a:pPr marL="0" indent="0">
              <a:buNone/>
              <a:tabLst>
                <a:tab pos="1165860" algn="l"/>
              </a:tabLst>
            </a:pPr>
            <a:r>
              <a:rPr lang="en-US" sz="2400" baseline="-25000" dirty="0" smtClean="0">
                <a:solidFill>
                  <a:prstClr val="black"/>
                </a:solidFill>
              </a:rPr>
              <a:t>	</a:t>
            </a:r>
            <a:r>
              <a:rPr lang="en-US" sz="2400" dirty="0" smtClean="0">
                <a:solidFill>
                  <a:prstClr val="black"/>
                </a:solidFill>
              </a:rPr>
              <a:t>= E</a:t>
            </a:r>
            <a:r>
              <a:rPr lang="en-US" sz="2400" baseline="-25000" dirty="0" smtClean="0">
                <a:solidFill>
                  <a:prstClr val="black"/>
                </a:solidFill>
              </a:rPr>
              <a:t>X|Y(a), e(X) </a:t>
            </a:r>
            <a:r>
              <a:rPr lang="en-US" sz="2400" dirty="0" smtClean="0">
                <a:solidFill>
                  <a:prstClr val="black"/>
                </a:solidFill>
              </a:rPr>
              <a:t>E[A|X]		           Conditional exchangeability </a:t>
            </a:r>
          </a:p>
          <a:p>
            <a:pPr marL="0" indent="0">
              <a:buNone/>
              <a:tabLst>
                <a:tab pos="1165860" algn="l"/>
              </a:tabLst>
            </a:pPr>
            <a:r>
              <a:rPr lang="en-US" sz="2400" dirty="0">
                <a:solidFill>
                  <a:prstClr val="black"/>
                </a:solidFill>
              </a:rPr>
              <a:t>	= E</a:t>
            </a:r>
            <a:r>
              <a:rPr lang="en-US" sz="2400" baseline="-25000" dirty="0">
                <a:solidFill>
                  <a:prstClr val="black"/>
                </a:solidFill>
              </a:rPr>
              <a:t>X|Y(a), e(X) </a:t>
            </a:r>
            <a:r>
              <a:rPr lang="en-US" sz="2400" dirty="0">
                <a:solidFill>
                  <a:prstClr val="black"/>
                </a:solidFill>
              </a:rPr>
              <a:t>e(X)		</a:t>
            </a:r>
            <a:r>
              <a:rPr lang="en-US" sz="2400" dirty="0" smtClean="0">
                <a:solidFill>
                  <a:prstClr val="black"/>
                </a:solidFill>
              </a:rPr>
              <a:t>           Definition </a:t>
            </a:r>
            <a:r>
              <a:rPr lang="en-US" sz="2400" dirty="0">
                <a:solidFill>
                  <a:prstClr val="black"/>
                </a:solidFill>
              </a:rPr>
              <a:t>of propensity score</a:t>
            </a:r>
          </a:p>
          <a:p>
            <a:pPr marL="0" indent="0">
              <a:buNone/>
              <a:tabLst>
                <a:tab pos="1165860" algn="l"/>
              </a:tabLst>
            </a:pPr>
            <a:r>
              <a:rPr lang="en-US" sz="2400" dirty="0">
                <a:solidFill>
                  <a:prstClr val="black"/>
                </a:solidFill>
              </a:rPr>
              <a:t>	= </a:t>
            </a:r>
            <a:r>
              <a:rPr lang="en-US" sz="2400" dirty="0" smtClean="0">
                <a:solidFill>
                  <a:prstClr val="black"/>
                </a:solidFill>
              </a:rPr>
              <a:t>e(X) = E[</a:t>
            </a:r>
            <a:r>
              <a:rPr lang="en-US" sz="2400" dirty="0" err="1" smtClean="0">
                <a:solidFill>
                  <a:prstClr val="black"/>
                </a:solidFill>
              </a:rPr>
              <a:t>A|e</a:t>
            </a:r>
            <a:r>
              <a:rPr lang="en-US" sz="2400" dirty="0" smtClean="0">
                <a:solidFill>
                  <a:prstClr val="black"/>
                </a:solidFill>
              </a:rPr>
              <a:t>(X)]     			</a:t>
            </a:r>
          </a:p>
          <a:p>
            <a:pPr marL="0" indent="0">
              <a:buNone/>
            </a:pPr>
            <a:endParaRPr lang="en-US" sz="2400" dirty="0">
              <a:solidFill>
                <a:prstClr val="black"/>
              </a:solidFill>
            </a:endParaRPr>
          </a:p>
          <a:p>
            <a:pPr marL="0" indent="0">
              <a:buNone/>
            </a:pPr>
            <a:r>
              <a:rPr lang="en-US" sz="2400" dirty="0">
                <a:solidFill>
                  <a:prstClr val="black"/>
                </a:solidFill>
              </a:rPr>
              <a:t>	Thus Y(a)      A | e(X), a = 0, 1</a:t>
            </a:r>
          </a:p>
          <a:p>
            <a:pPr marL="0" indent="0">
              <a:buNone/>
              <a:tabLst>
                <a:tab pos="342900" algn="l"/>
              </a:tabLst>
            </a:pPr>
            <a:endParaRPr lang="en-US" sz="2400" dirty="0">
              <a:solidFill>
                <a:prstClr val="black"/>
              </a:solidFill>
            </a:endParaRP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4</a:t>
            </a:fld>
            <a:endParaRPr lang="en-US" dirty="0">
              <a:solidFill>
                <a:prstClr val="black">
                  <a:tint val="75000"/>
                </a:prstClr>
              </a:solidFill>
            </a:endParaRPr>
          </a:p>
        </p:txBody>
      </p:sp>
      <p:pic>
        <p:nvPicPr>
          <p:cNvPr id="7"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953" y="2432476"/>
            <a:ext cx="329184" cy="38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684" y="6507690"/>
            <a:ext cx="329184" cy="38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53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Balancing Scores</a:t>
            </a:r>
          </a:p>
        </p:txBody>
      </p:sp>
      <p:sp>
        <p:nvSpPr>
          <p:cNvPr id="3" name="Content Placeholder 2"/>
          <p:cNvSpPr>
            <a:spLocks noGrp="1"/>
          </p:cNvSpPr>
          <p:nvPr>
            <p:ph idx="4294967295"/>
          </p:nvPr>
        </p:nvSpPr>
        <p:spPr>
          <a:xfrm>
            <a:off x="548640" y="1920240"/>
            <a:ext cx="9875520" cy="5852160"/>
          </a:xfrm>
        </p:spPr>
        <p:txBody>
          <a:bodyPr>
            <a:normAutofit/>
          </a:bodyPr>
          <a:lstStyle/>
          <a:p>
            <a:pPr lvl="0"/>
            <a:r>
              <a:rPr lang="en-US" sz="2400" dirty="0"/>
              <a:t>More generally, </a:t>
            </a:r>
            <a:r>
              <a:rPr lang="en-US" sz="2400" dirty="0">
                <a:solidFill>
                  <a:srgbClr val="FF0000"/>
                </a:solidFill>
              </a:rPr>
              <a:t>any function of b(X) </a:t>
            </a:r>
            <a:r>
              <a:rPr lang="en-US" sz="2400" dirty="0"/>
              <a:t>of X such that</a:t>
            </a:r>
          </a:p>
          <a:p>
            <a:pPr marL="0" indent="0">
              <a:buNone/>
            </a:pPr>
            <a:r>
              <a:rPr lang="en-US" sz="2400" dirty="0"/>
              <a:t>	</a:t>
            </a:r>
            <a:r>
              <a:rPr lang="en-US" sz="2400" dirty="0">
                <a:solidFill>
                  <a:prstClr val="black"/>
                </a:solidFill>
              </a:rPr>
              <a:t>A      X | b(X)</a:t>
            </a:r>
          </a:p>
          <a:p>
            <a:pPr marL="0" indent="0">
              <a:buNone/>
            </a:pPr>
            <a:r>
              <a:rPr lang="en-US" sz="2400" dirty="0">
                <a:solidFill>
                  <a:prstClr val="black"/>
                </a:solidFill>
              </a:rPr>
              <a:t>     is called a balancing score. </a:t>
            </a:r>
          </a:p>
          <a:p>
            <a:r>
              <a:rPr lang="en-US" sz="2400" dirty="0">
                <a:solidFill>
                  <a:prstClr val="black"/>
                </a:solidFill>
              </a:rPr>
              <a:t>We have just seen that e(X) is a balancing score</a:t>
            </a:r>
          </a:p>
          <a:p>
            <a:r>
              <a:rPr lang="en-US" sz="2400" dirty="0">
                <a:solidFill>
                  <a:srgbClr val="FF0000"/>
                </a:solidFill>
              </a:rPr>
              <a:t>X is also a balancing score </a:t>
            </a:r>
          </a:p>
          <a:p>
            <a:pPr marL="0" indent="0">
              <a:buNone/>
            </a:pPr>
            <a:endParaRPr lang="en-US" sz="2400" b="1" dirty="0" smtClean="0">
              <a:solidFill>
                <a:prstClr val="black"/>
              </a:solidFill>
            </a:endParaRPr>
          </a:p>
          <a:p>
            <a:pPr marL="0" indent="0">
              <a:buNone/>
            </a:pPr>
            <a:r>
              <a:rPr lang="en-US" sz="2400" b="1" dirty="0" smtClean="0">
                <a:solidFill>
                  <a:prstClr val="black"/>
                </a:solidFill>
              </a:rPr>
              <a:t>Theorem</a:t>
            </a:r>
            <a:r>
              <a:rPr lang="en-US" sz="2400" dirty="0">
                <a:solidFill>
                  <a:prstClr val="black"/>
                </a:solidFill>
              </a:rPr>
              <a:t>:  A function </a:t>
            </a:r>
            <a:r>
              <a:rPr lang="en-US" sz="2400" dirty="0">
                <a:solidFill>
                  <a:srgbClr val="FF0000"/>
                </a:solidFill>
              </a:rPr>
              <a:t>b(X) is a balancing score </a:t>
            </a:r>
            <a:r>
              <a:rPr lang="en-US" sz="2400" dirty="0" err="1" smtClean="0">
                <a:solidFill>
                  <a:srgbClr val="FF0000"/>
                </a:solidFill>
              </a:rPr>
              <a:t>iff</a:t>
            </a:r>
            <a:r>
              <a:rPr lang="en-US" sz="2400" dirty="0" smtClean="0">
                <a:solidFill>
                  <a:srgbClr val="FF0000"/>
                </a:solidFill>
              </a:rPr>
              <a:t> </a:t>
            </a:r>
            <a:r>
              <a:rPr lang="en-US" sz="2400" dirty="0">
                <a:solidFill>
                  <a:srgbClr val="FF0000"/>
                </a:solidFill>
              </a:rPr>
              <a:t>b(X) is “finer” than e(X)</a:t>
            </a:r>
            <a:r>
              <a:rPr lang="en-US" sz="2400" dirty="0">
                <a:solidFill>
                  <a:prstClr val="black"/>
                </a:solidFill>
              </a:rPr>
              <a:t>, in the sense that </a:t>
            </a:r>
            <a:r>
              <a:rPr lang="en-US" sz="2400" dirty="0">
                <a:solidFill>
                  <a:srgbClr val="FF0000"/>
                </a:solidFill>
              </a:rPr>
              <a:t>e(X) = f(b(X)) </a:t>
            </a:r>
            <a:r>
              <a:rPr lang="en-US" sz="2400" dirty="0">
                <a:solidFill>
                  <a:prstClr val="black"/>
                </a:solidFill>
              </a:rPr>
              <a:t>for some function f</a:t>
            </a:r>
            <a:r>
              <a:rPr lang="en-US" sz="2400" dirty="0" smtClean="0">
                <a:solidFill>
                  <a:prstClr val="black"/>
                </a:solidFill>
              </a:rPr>
              <a:t>.</a:t>
            </a:r>
          </a:p>
          <a:p>
            <a:pPr marL="0" indent="0">
              <a:buNone/>
            </a:pPr>
            <a:r>
              <a:rPr lang="en-US" sz="2400" dirty="0" smtClean="0">
                <a:solidFill>
                  <a:prstClr val="black"/>
                </a:solidFill>
              </a:rPr>
              <a:t> </a:t>
            </a:r>
            <a:endParaRPr lang="en-US" sz="2400" dirty="0">
              <a:solidFill>
                <a:prstClr val="black"/>
              </a:solidFill>
            </a:endParaRPr>
          </a:p>
          <a:p>
            <a:r>
              <a:rPr lang="en-US" sz="2400" dirty="0">
                <a:solidFill>
                  <a:prstClr val="black"/>
                </a:solidFill>
              </a:rPr>
              <a:t>This means that e(X) is the “</a:t>
            </a:r>
            <a:r>
              <a:rPr lang="en-US" sz="2400" dirty="0">
                <a:solidFill>
                  <a:srgbClr val="FF0000"/>
                </a:solidFill>
              </a:rPr>
              <a:t>coarsest</a:t>
            </a:r>
            <a:r>
              <a:rPr lang="en-US" sz="2400" dirty="0">
                <a:solidFill>
                  <a:prstClr val="black"/>
                </a:solidFill>
              </a:rPr>
              <a:t>” balancing score. </a:t>
            </a:r>
          </a:p>
          <a:p>
            <a:pPr marL="0" indent="0">
              <a:buNone/>
            </a:pPr>
            <a:r>
              <a:rPr lang="en-US" sz="2400" b="1" dirty="0">
                <a:solidFill>
                  <a:prstClr val="black"/>
                </a:solidFill>
              </a:rPr>
              <a:t>Corollary:  </a:t>
            </a:r>
            <a:r>
              <a:rPr lang="en-US" sz="2400" dirty="0">
                <a:solidFill>
                  <a:prstClr val="black"/>
                </a:solidFill>
              </a:rPr>
              <a:t>Conditional exchangeability implies </a:t>
            </a:r>
            <a:r>
              <a:rPr lang="en-US" sz="2400" dirty="0" err="1">
                <a:solidFill>
                  <a:prstClr val="black"/>
                </a:solidFill>
              </a:rPr>
              <a:t>unconfoundedness</a:t>
            </a:r>
            <a:r>
              <a:rPr lang="en-US" sz="2400" dirty="0">
                <a:solidFill>
                  <a:prstClr val="black"/>
                </a:solidFill>
              </a:rPr>
              <a:t> for all balancing scores. </a:t>
            </a:r>
          </a:p>
          <a:p>
            <a:endParaRPr lang="en-US" dirty="0"/>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5</a:t>
            </a:fld>
            <a:endParaRPr lang="en-US">
              <a:solidFill>
                <a:prstClr val="black">
                  <a:tint val="75000"/>
                </a:prstClr>
              </a:solidFill>
            </a:endParaRPr>
          </a:p>
        </p:txBody>
      </p:sp>
      <p:grpSp>
        <p:nvGrpSpPr>
          <p:cNvPr id="5" name="Group 4"/>
          <p:cNvGrpSpPr/>
          <p:nvPr/>
        </p:nvGrpSpPr>
        <p:grpSpPr>
          <a:xfrm>
            <a:off x="1780452" y="2414752"/>
            <a:ext cx="329184" cy="329184"/>
            <a:chOff x="1657352" y="3962400"/>
            <a:chExt cx="533400" cy="381000"/>
          </a:xfrm>
        </p:grpSpPr>
        <p:cxnSp>
          <p:nvCxnSpPr>
            <p:cNvPr id="6" name="Straight Connector 5"/>
            <p:cNvCxnSpPr/>
            <p:nvPr/>
          </p:nvCxnSpPr>
          <p:spPr>
            <a:xfrm>
              <a:off x="1945006" y="3962400"/>
              <a:ext cx="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7352" y="43434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385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Balancing Scores</a:t>
            </a:r>
          </a:p>
        </p:txBody>
      </p:sp>
      <p:sp>
        <p:nvSpPr>
          <p:cNvPr id="3" name="Content Placeholder 2"/>
          <p:cNvSpPr>
            <a:spLocks noGrp="1"/>
          </p:cNvSpPr>
          <p:nvPr>
            <p:ph idx="4294967295"/>
          </p:nvPr>
        </p:nvSpPr>
        <p:spPr>
          <a:xfrm>
            <a:off x="548640" y="1920240"/>
            <a:ext cx="10058400" cy="5431156"/>
          </a:xfrm>
        </p:spPr>
        <p:txBody>
          <a:bodyPr/>
          <a:lstStyle/>
          <a:p>
            <a:pPr marL="0" indent="0">
              <a:buNone/>
            </a:pPr>
            <a:r>
              <a:rPr lang="en-US" sz="2400" b="1" dirty="0">
                <a:solidFill>
                  <a:prstClr val="black"/>
                </a:solidFill>
              </a:rPr>
              <a:t>Theorem</a:t>
            </a:r>
            <a:r>
              <a:rPr lang="en-US" sz="2400" dirty="0">
                <a:solidFill>
                  <a:prstClr val="black"/>
                </a:solidFill>
              </a:rPr>
              <a:t>:  A function b(X) is a balancing score </a:t>
            </a:r>
            <a:r>
              <a:rPr lang="en-US" sz="2400" dirty="0" err="1" smtClean="0">
                <a:solidFill>
                  <a:prstClr val="black"/>
                </a:solidFill>
              </a:rPr>
              <a:t>iff</a:t>
            </a:r>
            <a:r>
              <a:rPr lang="en-US" sz="2400" dirty="0" smtClean="0">
                <a:solidFill>
                  <a:prstClr val="black"/>
                </a:solidFill>
              </a:rPr>
              <a:t> </a:t>
            </a:r>
            <a:r>
              <a:rPr lang="en-US" sz="2400" dirty="0">
                <a:solidFill>
                  <a:prstClr val="black"/>
                </a:solidFill>
              </a:rPr>
              <a:t>b(X) is “finer” than e(X) in the sense that e(X) = f(b(X)) for some function f. </a:t>
            </a:r>
          </a:p>
          <a:p>
            <a:pPr marL="0" indent="0">
              <a:buNone/>
            </a:pPr>
            <a:r>
              <a:rPr lang="en-US" sz="2400" b="1" dirty="0"/>
              <a:t>Proof:  </a:t>
            </a:r>
          </a:p>
          <a:p>
            <a:pPr marL="0" indent="0">
              <a:buNone/>
            </a:pPr>
            <a:r>
              <a:rPr lang="en-US" sz="2400" i="1" dirty="0"/>
              <a:t>Part 1</a:t>
            </a:r>
            <a:r>
              <a:rPr lang="en-US" sz="2400" dirty="0"/>
              <a:t>: Suppose b(X) is finer than e(X). Then </a:t>
            </a:r>
          </a:p>
          <a:p>
            <a:pPr marL="0" indent="0">
              <a:buNone/>
            </a:pPr>
            <a:r>
              <a:rPr lang="en-US" sz="2400" dirty="0"/>
              <a:t>E[</a:t>
            </a:r>
            <a:r>
              <a:rPr lang="en-US" sz="2400" dirty="0" err="1"/>
              <a:t>A|b</a:t>
            </a:r>
            <a:r>
              <a:rPr lang="en-US" sz="2400" dirty="0"/>
              <a:t>(X)] = </a:t>
            </a:r>
            <a:r>
              <a:rPr lang="en-US" sz="2400" dirty="0" err="1"/>
              <a:t>E</a:t>
            </a:r>
            <a:r>
              <a:rPr lang="en-US" sz="2400" baseline="-25000" dirty="0" err="1"/>
              <a:t>X|b</a:t>
            </a:r>
            <a:r>
              <a:rPr lang="en-US" sz="2400" baseline="-25000" dirty="0"/>
              <a:t>(X)</a:t>
            </a:r>
            <a:r>
              <a:rPr lang="en-US" sz="2400" dirty="0"/>
              <a:t>E[</a:t>
            </a:r>
            <a:r>
              <a:rPr lang="en-US" sz="2400" dirty="0" err="1"/>
              <a:t>A|b</a:t>
            </a:r>
            <a:r>
              <a:rPr lang="en-US" sz="2400" dirty="0"/>
              <a:t>(X),X] </a:t>
            </a:r>
            <a:r>
              <a:rPr lang="en-US" sz="2400" dirty="0">
                <a:solidFill>
                  <a:prstClr val="black"/>
                </a:solidFill>
              </a:rPr>
              <a:t>= </a:t>
            </a:r>
            <a:r>
              <a:rPr lang="en-US" sz="2400" dirty="0" err="1">
                <a:solidFill>
                  <a:prstClr val="black"/>
                </a:solidFill>
              </a:rPr>
              <a:t>E</a:t>
            </a:r>
            <a:r>
              <a:rPr lang="en-US" sz="2400" baseline="-25000" dirty="0" err="1">
                <a:solidFill>
                  <a:prstClr val="black"/>
                </a:solidFill>
              </a:rPr>
              <a:t>X|b</a:t>
            </a:r>
            <a:r>
              <a:rPr lang="en-US" sz="2400" baseline="-25000" dirty="0">
                <a:solidFill>
                  <a:prstClr val="black"/>
                </a:solidFill>
              </a:rPr>
              <a:t>(X)</a:t>
            </a:r>
            <a:r>
              <a:rPr lang="en-US" sz="2400" dirty="0">
                <a:solidFill>
                  <a:prstClr val="black"/>
                </a:solidFill>
              </a:rPr>
              <a:t>E[A|X] = </a:t>
            </a:r>
            <a:r>
              <a:rPr lang="en-US" sz="2400" dirty="0" err="1">
                <a:solidFill>
                  <a:prstClr val="black"/>
                </a:solidFill>
              </a:rPr>
              <a:t>E</a:t>
            </a:r>
            <a:r>
              <a:rPr lang="en-US" sz="2400" baseline="-25000" dirty="0" err="1">
                <a:solidFill>
                  <a:prstClr val="black"/>
                </a:solidFill>
              </a:rPr>
              <a:t>X|b</a:t>
            </a:r>
            <a:r>
              <a:rPr lang="en-US" sz="2400" baseline="-25000" dirty="0">
                <a:solidFill>
                  <a:prstClr val="black"/>
                </a:solidFill>
              </a:rPr>
              <a:t>(X)</a:t>
            </a:r>
            <a:r>
              <a:rPr lang="en-US" sz="2400" dirty="0">
                <a:solidFill>
                  <a:prstClr val="black"/>
                </a:solidFill>
              </a:rPr>
              <a:t>e(X) </a:t>
            </a:r>
          </a:p>
          <a:p>
            <a:pPr marL="0" indent="0">
              <a:buNone/>
            </a:pPr>
            <a:r>
              <a:rPr lang="en-US" sz="2400" dirty="0">
                <a:solidFill>
                  <a:prstClr val="black"/>
                </a:solidFill>
              </a:rPr>
              <a:t> 	     = </a:t>
            </a:r>
            <a:r>
              <a:rPr lang="en-US" sz="2400" dirty="0" err="1">
                <a:solidFill>
                  <a:prstClr val="black"/>
                </a:solidFill>
              </a:rPr>
              <a:t>E</a:t>
            </a:r>
            <a:r>
              <a:rPr lang="en-US" sz="2400" baseline="-25000" dirty="0" err="1">
                <a:solidFill>
                  <a:prstClr val="black"/>
                </a:solidFill>
              </a:rPr>
              <a:t>X|b</a:t>
            </a:r>
            <a:r>
              <a:rPr lang="en-US" sz="2400" baseline="-25000" dirty="0">
                <a:solidFill>
                  <a:prstClr val="black"/>
                </a:solidFill>
              </a:rPr>
              <a:t>(X)</a:t>
            </a:r>
            <a:r>
              <a:rPr lang="en-US" sz="2400" dirty="0">
                <a:solidFill>
                  <a:prstClr val="black"/>
                </a:solidFill>
              </a:rPr>
              <a:t>f(b(X)) = f(b(X)) = e(X).  </a:t>
            </a:r>
          </a:p>
          <a:p>
            <a:pPr marL="0" indent="0">
              <a:buNone/>
            </a:pPr>
            <a:r>
              <a:rPr lang="en-US" sz="2400" dirty="0">
                <a:solidFill>
                  <a:prstClr val="black"/>
                </a:solidFill>
              </a:rPr>
              <a:t>Hence </a:t>
            </a:r>
          </a:p>
          <a:p>
            <a:pPr marL="0" indent="0">
              <a:buNone/>
            </a:pPr>
            <a:r>
              <a:rPr lang="en-US" sz="2400" dirty="0">
                <a:solidFill>
                  <a:prstClr val="black"/>
                </a:solidFill>
              </a:rPr>
              <a:t>E[</a:t>
            </a:r>
            <a:r>
              <a:rPr lang="en-US" sz="2400" dirty="0" err="1">
                <a:solidFill>
                  <a:prstClr val="black"/>
                </a:solidFill>
              </a:rPr>
              <a:t>A|b</a:t>
            </a:r>
            <a:r>
              <a:rPr lang="en-US" sz="2400" dirty="0">
                <a:solidFill>
                  <a:prstClr val="black"/>
                </a:solidFill>
              </a:rPr>
              <a:t>(X),X] = E[A|X]= e(X) = E[</a:t>
            </a:r>
            <a:r>
              <a:rPr lang="en-US" sz="2400" dirty="0" err="1">
                <a:solidFill>
                  <a:prstClr val="black"/>
                </a:solidFill>
              </a:rPr>
              <a:t>A|b</a:t>
            </a:r>
            <a:r>
              <a:rPr lang="en-US" sz="2400" dirty="0">
                <a:solidFill>
                  <a:prstClr val="black"/>
                </a:solidFill>
              </a:rPr>
              <a:t>(X)], and </a:t>
            </a:r>
          </a:p>
          <a:p>
            <a:pPr marL="0" indent="0">
              <a:buNone/>
            </a:pPr>
            <a:r>
              <a:rPr lang="en-US" sz="2400" dirty="0">
                <a:solidFill>
                  <a:prstClr val="black"/>
                </a:solidFill>
              </a:rPr>
              <a:t>A      X | b(X). </a:t>
            </a:r>
          </a:p>
          <a:p>
            <a:pPr marL="0" indent="0">
              <a:buNone/>
            </a:pPr>
            <a:endParaRPr lang="en-US" sz="2880" dirty="0"/>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6</a:t>
            </a:fld>
            <a:endParaRPr lang="en-US">
              <a:solidFill>
                <a:prstClr val="black">
                  <a:tint val="75000"/>
                </a:prstClr>
              </a:solidFill>
            </a:endParaRPr>
          </a:p>
        </p:txBody>
      </p:sp>
      <p:grpSp>
        <p:nvGrpSpPr>
          <p:cNvPr id="5" name="Group 4"/>
          <p:cNvGrpSpPr/>
          <p:nvPr/>
        </p:nvGrpSpPr>
        <p:grpSpPr>
          <a:xfrm>
            <a:off x="925225" y="5516355"/>
            <a:ext cx="329184" cy="329184"/>
            <a:chOff x="1657352" y="3962400"/>
            <a:chExt cx="533400" cy="381000"/>
          </a:xfrm>
        </p:grpSpPr>
        <p:cxnSp>
          <p:nvCxnSpPr>
            <p:cNvPr id="6" name="Straight Connector 5"/>
            <p:cNvCxnSpPr/>
            <p:nvPr/>
          </p:nvCxnSpPr>
          <p:spPr>
            <a:xfrm>
              <a:off x="1945006" y="3962400"/>
              <a:ext cx="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7352" y="43434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111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Balancing Scores</a:t>
            </a:r>
          </a:p>
        </p:txBody>
      </p:sp>
      <p:sp>
        <p:nvSpPr>
          <p:cNvPr id="3" name="Content Placeholder 2"/>
          <p:cNvSpPr>
            <a:spLocks noGrp="1"/>
          </p:cNvSpPr>
          <p:nvPr>
            <p:ph idx="4294967295"/>
          </p:nvPr>
        </p:nvSpPr>
        <p:spPr>
          <a:xfrm>
            <a:off x="548640" y="1920240"/>
            <a:ext cx="10058400" cy="5431156"/>
          </a:xfrm>
        </p:spPr>
        <p:txBody>
          <a:bodyPr/>
          <a:lstStyle/>
          <a:p>
            <a:pPr marL="0" indent="0">
              <a:buNone/>
            </a:pPr>
            <a:r>
              <a:rPr lang="en-US" sz="2400" b="1" dirty="0">
                <a:solidFill>
                  <a:prstClr val="black"/>
                </a:solidFill>
              </a:rPr>
              <a:t>Theorem</a:t>
            </a:r>
            <a:r>
              <a:rPr lang="en-US" sz="2400" dirty="0">
                <a:solidFill>
                  <a:prstClr val="black"/>
                </a:solidFill>
              </a:rPr>
              <a:t>:  A function b(X) is a balancing score </a:t>
            </a:r>
            <a:r>
              <a:rPr lang="en-US" sz="2400" dirty="0" err="1" smtClean="0">
                <a:solidFill>
                  <a:prstClr val="black"/>
                </a:solidFill>
              </a:rPr>
              <a:t>iff</a:t>
            </a:r>
            <a:r>
              <a:rPr lang="en-US" sz="2400" dirty="0" smtClean="0">
                <a:solidFill>
                  <a:prstClr val="black"/>
                </a:solidFill>
              </a:rPr>
              <a:t> </a:t>
            </a:r>
            <a:r>
              <a:rPr lang="en-US" sz="2400" dirty="0">
                <a:solidFill>
                  <a:prstClr val="black"/>
                </a:solidFill>
              </a:rPr>
              <a:t>b(X) is “finer” than e(X) in the sense that e(X) = f(b(X)) for some function f. </a:t>
            </a:r>
          </a:p>
          <a:p>
            <a:pPr marL="0" indent="0">
              <a:buNone/>
            </a:pPr>
            <a:r>
              <a:rPr lang="en-US" sz="2400" b="1" dirty="0"/>
              <a:t>Proof:  </a:t>
            </a:r>
          </a:p>
          <a:p>
            <a:pPr marL="0" indent="0">
              <a:buNone/>
            </a:pPr>
            <a:r>
              <a:rPr lang="en-US" sz="2400" i="1" dirty="0"/>
              <a:t>Part 2</a:t>
            </a:r>
            <a:r>
              <a:rPr lang="en-US" sz="2400" dirty="0"/>
              <a:t>: Suppose b(X) is not finer than e(X), so there exists X</a:t>
            </a:r>
            <a:r>
              <a:rPr lang="en-US" sz="2400" baseline="-25000" dirty="0"/>
              <a:t>1</a:t>
            </a:r>
            <a:r>
              <a:rPr lang="en-US" sz="2400" dirty="0"/>
              <a:t> and X</a:t>
            </a:r>
            <a:r>
              <a:rPr lang="en-US" sz="2400" baseline="-25000" dirty="0"/>
              <a:t>2</a:t>
            </a:r>
            <a:r>
              <a:rPr lang="en-US" sz="2400" dirty="0"/>
              <a:t> such that e(X</a:t>
            </a:r>
            <a:r>
              <a:rPr lang="en-US" sz="2400" baseline="-25000" dirty="0"/>
              <a:t>1</a:t>
            </a:r>
            <a:r>
              <a:rPr lang="en-US" sz="2400" dirty="0"/>
              <a:t>) ≠  e(X</a:t>
            </a:r>
            <a:r>
              <a:rPr lang="en-US" sz="2400" baseline="-25000" dirty="0"/>
              <a:t>2</a:t>
            </a:r>
            <a:r>
              <a:rPr lang="en-US" sz="2400" dirty="0"/>
              <a:t>) but b(X</a:t>
            </a:r>
            <a:r>
              <a:rPr lang="en-US" sz="2400" baseline="-25000" dirty="0"/>
              <a:t>1</a:t>
            </a:r>
            <a:r>
              <a:rPr lang="en-US" sz="2400" dirty="0"/>
              <a:t>) = b(X</a:t>
            </a:r>
            <a:r>
              <a:rPr lang="en-US" sz="2400" baseline="-25000" dirty="0"/>
              <a:t>2</a:t>
            </a:r>
            <a:r>
              <a:rPr lang="en-US" sz="2400" dirty="0"/>
              <a:t>). This implies that E[A|X</a:t>
            </a:r>
            <a:r>
              <a:rPr lang="en-US" sz="2400" baseline="-25000" dirty="0"/>
              <a:t>1</a:t>
            </a:r>
            <a:r>
              <a:rPr lang="en-US" sz="2400" dirty="0"/>
              <a:t>] </a:t>
            </a:r>
            <a:r>
              <a:rPr lang="en-US" sz="2400" dirty="0">
                <a:solidFill>
                  <a:prstClr val="black"/>
                </a:solidFill>
              </a:rPr>
              <a:t>≠ E[A|X</a:t>
            </a:r>
            <a:r>
              <a:rPr lang="en-US" sz="2400" baseline="-25000" dirty="0">
                <a:solidFill>
                  <a:prstClr val="black"/>
                </a:solidFill>
              </a:rPr>
              <a:t>2</a:t>
            </a:r>
            <a:r>
              <a:rPr lang="en-US" sz="2400" dirty="0">
                <a:solidFill>
                  <a:prstClr val="black"/>
                </a:solidFill>
              </a:rPr>
              <a:t>], even though b(X</a:t>
            </a:r>
            <a:r>
              <a:rPr lang="en-US" sz="2400" baseline="-25000" dirty="0">
                <a:solidFill>
                  <a:prstClr val="black"/>
                </a:solidFill>
              </a:rPr>
              <a:t>1</a:t>
            </a:r>
            <a:r>
              <a:rPr lang="en-US" sz="2400" dirty="0">
                <a:solidFill>
                  <a:prstClr val="black"/>
                </a:solidFill>
              </a:rPr>
              <a:t>) = b(X</a:t>
            </a:r>
            <a:r>
              <a:rPr lang="en-US" sz="2400" baseline="-25000" dirty="0">
                <a:solidFill>
                  <a:prstClr val="black"/>
                </a:solidFill>
              </a:rPr>
              <a:t>2</a:t>
            </a:r>
            <a:r>
              <a:rPr lang="en-US" sz="2400" dirty="0">
                <a:solidFill>
                  <a:prstClr val="black"/>
                </a:solidFill>
              </a:rPr>
              <a:t>), and thus that A and X are not conditionally independent given b(X).  So b(X) not finer than e(X) implies that b(X) is not a balancing score. This proves that if b(X) is a balancing score, then b(X) must be finer than e(X).  </a:t>
            </a:r>
            <a:endParaRPr lang="en-US" sz="2400" dirty="0"/>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180830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Justification of Propensity Score Matching &amp; Stratification</a:t>
            </a:r>
          </a:p>
        </p:txBody>
      </p:sp>
      <p:sp>
        <p:nvSpPr>
          <p:cNvPr id="3" name="Content Placeholder 2"/>
          <p:cNvSpPr>
            <a:spLocks noGrp="1"/>
          </p:cNvSpPr>
          <p:nvPr>
            <p:ph idx="4294967295"/>
          </p:nvPr>
        </p:nvSpPr>
        <p:spPr>
          <a:xfrm>
            <a:off x="457200" y="1920240"/>
            <a:ext cx="10241280" cy="5943600"/>
          </a:xfrm>
        </p:spPr>
        <p:txBody>
          <a:bodyPr>
            <a:normAutofit/>
          </a:bodyPr>
          <a:lstStyle/>
          <a:p>
            <a:r>
              <a:rPr lang="en-US" sz="2400" dirty="0"/>
              <a:t>The average causal effect (ATE) is: </a:t>
            </a:r>
          </a:p>
          <a:p>
            <a:pPr marL="0" indent="0">
              <a:buNone/>
              <a:tabLst>
                <a:tab pos="2880360" algn="l"/>
              </a:tabLst>
            </a:pPr>
            <a:r>
              <a:rPr lang="en-US" sz="2400" dirty="0"/>
              <a:t>     E[Y(1) – Y(0)] 	= </a:t>
            </a:r>
            <a:r>
              <a:rPr lang="en-US" sz="2400" dirty="0" err="1"/>
              <a:t>E</a:t>
            </a:r>
            <a:r>
              <a:rPr lang="en-US" sz="2400" baseline="-25000" dirty="0" err="1"/>
              <a:t>e</a:t>
            </a:r>
            <a:r>
              <a:rPr lang="en-US" sz="2400" dirty="0"/>
              <a:t>[E[Y(1) – Y(0)|e]]</a:t>
            </a:r>
          </a:p>
          <a:p>
            <a:pPr marL="0" indent="0">
              <a:buNone/>
              <a:tabLst>
                <a:tab pos="2880360" algn="l"/>
              </a:tabLst>
            </a:pPr>
            <a:r>
              <a:rPr lang="en-US" sz="2400" dirty="0"/>
              <a:t>	= </a:t>
            </a:r>
            <a:r>
              <a:rPr lang="en-US" sz="2400" dirty="0" err="1">
                <a:solidFill>
                  <a:prstClr val="black"/>
                </a:solidFill>
              </a:rPr>
              <a:t>E</a:t>
            </a:r>
            <a:r>
              <a:rPr lang="en-US" sz="2400" baseline="-25000" dirty="0" err="1">
                <a:solidFill>
                  <a:prstClr val="black"/>
                </a:solidFill>
              </a:rPr>
              <a:t>e</a:t>
            </a:r>
            <a:r>
              <a:rPr lang="en-US" sz="2400" dirty="0">
                <a:solidFill>
                  <a:prstClr val="black"/>
                </a:solidFill>
              </a:rPr>
              <a:t>[E[Y(1)|A=1, e] - E[Y(0)|A=0, e]]</a:t>
            </a:r>
          </a:p>
          <a:p>
            <a:pPr marL="0" indent="0">
              <a:buNone/>
              <a:tabLst>
                <a:tab pos="2880360" algn="l"/>
              </a:tabLst>
            </a:pPr>
            <a:r>
              <a:rPr lang="en-US" sz="2400" dirty="0">
                <a:solidFill>
                  <a:prstClr val="black"/>
                </a:solidFill>
              </a:rPr>
              <a:t>	=  </a:t>
            </a:r>
            <a:r>
              <a:rPr lang="en-US" sz="2400" dirty="0" err="1">
                <a:solidFill>
                  <a:prstClr val="black"/>
                </a:solidFill>
              </a:rPr>
              <a:t>E</a:t>
            </a:r>
            <a:r>
              <a:rPr lang="en-US" sz="2400" baseline="-25000" dirty="0" err="1">
                <a:solidFill>
                  <a:prstClr val="black"/>
                </a:solidFill>
              </a:rPr>
              <a:t>e</a:t>
            </a:r>
            <a:r>
              <a:rPr lang="en-US" sz="2400" dirty="0">
                <a:solidFill>
                  <a:prstClr val="black"/>
                </a:solidFill>
              </a:rPr>
              <a:t>[E(Y|A=1, e) -  E(Y|A=0, e)]</a:t>
            </a:r>
          </a:p>
          <a:p>
            <a:pPr marL="0" indent="0">
              <a:spcBef>
                <a:spcPts val="1440"/>
              </a:spcBef>
              <a:buNone/>
              <a:tabLst>
                <a:tab pos="2880360" algn="l"/>
              </a:tabLst>
            </a:pPr>
            <a:r>
              <a:rPr lang="en-US" sz="2400" dirty="0">
                <a:solidFill>
                  <a:prstClr val="black"/>
                </a:solidFill>
              </a:rPr>
              <a:t>Thus the ATE can be estimated by averaging </a:t>
            </a:r>
          </a:p>
          <a:p>
            <a:pPr marL="0" indent="0">
              <a:buNone/>
              <a:tabLst>
                <a:tab pos="2880360" algn="l"/>
              </a:tabLst>
            </a:pPr>
            <a:r>
              <a:rPr lang="en-US" sz="2400" dirty="0">
                <a:solidFill>
                  <a:prstClr val="black"/>
                </a:solidFill>
              </a:rPr>
              <a:t>E[</a:t>
            </a:r>
            <a:r>
              <a:rPr lang="en-US" sz="2400" dirty="0" err="1">
                <a:solidFill>
                  <a:prstClr val="black"/>
                </a:solidFill>
              </a:rPr>
              <a:t>Y</a:t>
            </a:r>
            <a:r>
              <a:rPr lang="en-US" sz="2400" baseline="-25000" dirty="0" err="1">
                <a:solidFill>
                  <a:prstClr val="black"/>
                </a:solidFill>
              </a:rPr>
              <a:t>i</a:t>
            </a:r>
            <a:r>
              <a:rPr lang="en-US" sz="2400" dirty="0" err="1">
                <a:solidFill>
                  <a:prstClr val="black"/>
                </a:solidFill>
              </a:rPr>
              <a:t>|A</a:t>
            </a:r>
            <a:r>
              <a:rPr lang="en-US" sz="2400" baseline="-25000" dirty="0" err="1">
                <a:solidFill>
                  <a:prstClr val="black"/>
                </a:solidFill>
              </a:rPr>
              <a:t>i</a:t>
            </a:r>
            <a:r>
              <a:rPr lang="en-US" sz="2400" dirty="0">
                <a:solidFill>
                  <a:prstClr val="black"/>
                </a:solidFill>
              </a:rPr>
              <a:t>=1, </a:t>
            </a:r>
            <a:r>
              <a:rPr lang="en-US" sz="2400" dirty="0" err="1">
                <a:solidFill>
                  <a:prstClr val="black"/>
                </a:solidFill>
              </a:rPr>
              <a:t>e</a:t>
            </a:r>
            <a:r>
              <a:rPr lang="en-US" sz="2400" baseline="-25000" dirty="0" err="1">
                <a:solidFill>
                  <a:prstClr val="black"/>
                </a:solidFill>
              </a:rPr>
              <a:t>i</a:t>
            </a:r>
            <a:r>
              <a:rPr lang="en-US" sz="2400" dirty="0">
                <a:solidFill>
                  <a:prstClr val="black"/>
                </a:solidFill>
              </a:rPr>
              <a:t>] – E[</a:t>
            </a:r>
            <a:r>
              <a:rPr lang="en-US" sz="2400" dirty="0" err="1">
                <a:solidFill>
                  <a:prstClr val="black"/>
                </a:solidFill>
              </a:rPr>
              <a:t>Y</a:t>
            </a:r>
            <a:r>
              <a:rPr lang="en-US" sz="2400" baseline="-25000" dirty="0" err="1">
                <a:solidFill>
                  <a:prstClr val="black"/>
                </a:solidFill>
              </a:rPr>
              <a:t>i</a:t>
            </a:r>
            <a:r>
              <a:rPr lang="en-US" sz="2400" dirty="0" err="1">
                <a:solidFill>
                  <a:prstClr val="black"/>
                </a:solidFill>
              </a:rPr>
              <a:t>|A</a:t>
            </a:r>
            <a:r>
              <a:rPr lang="en-US" sz="2400" baseline="-25000" dirty="0" err="1">
                <a:solidFill>
                  <a:prstClr val="black"/>
                </a:solidFill>
              </a:rPr>
              <a:t>i</a:t>
            </a:r>
            <a:r>
              <a:rPr lang="en-US" sz="2400" dirty="0">
                <a:solidFill>
                  <a:prstClr val="black"/>
                </a:solidFill>
              </a:rPr>
              <a:t>=0, </a:t>
            </a:r>
            <a:r>
              <a:rPr lang="en-US" sz="2400" dirty="0" err="1">
                <a:solidFill>
                  <a:prstClr val="black"/>
                </a:solidFill>
              </a:rPr>
              <a:t>e</a:t>
            </a:r>
            <a:r>
              <a:rPr lang="en-US" sz="2400" baseline="-25000" dirty="0" err="1">
                <a:solidFill>
                  <a:prstClr val="black"/>
                </a:solidFill>
              </a:rPr>
              <a:t>i</a:t>
            </a:r>
            <a:r>
              <a:rPr lang="en-US" sz="2400" dirty="0">
                <a:solidFill>
                  <a:prstClr val="black"/>
                </a:solidFill>
              </a:rPr>
              <a:t>] across the observed propensity scores </a:t>
            </a:r>
            <a:r>
              <a:rPr lang="en-US" sz="2400" dirty="0" err="1">
                <a:solidFill>
                  <a:prstClr val="black"/>
                </a:solidFill>
              </a:rPr>
              <a:t>e</a:t>
            </a:r>
            <a:r>
              <a:rPr lang="en-US" sz="2400" baseline="-25000" dirty="0" err="1">
                <a:solidFill>
                  <a:prstClr val="black"/>
                </a:solidFill>
              </a:rPr>
              <a:t>i</a:t>
            </a:r>
            <a:r>
              <a:rPr lang="en-US" sz="2400" dirty="0">
                <a:solidFill>
                  <a:prstClr val="black"/>
                </a:solidFill>
              </a:rPr>
              <a:t>. </a:t>
            </a:r>
          </a:p>
          <a:p>
            <a:pPr marL="0" indent="0">
              <a:buNone/>
              <a:tabLst>
                <a:tab pos="2880360" algn="l"/>
              </a:tabLst>
            </a:pPr>
            <a:endParaRPr lang="en-US" sz="2400" dirty="0"/>
          </a:p>
          <a:p>
            <a:pPr marL="0" indent="0">
              <a:buNone/>
              <a:tabLst>
                <a:tab pos="2880360" algn="l"/>
              </a:tabLst>
            </a:pPr>
            <a:r>
              <a:rPr lang="en-US" sz="2400" dirty="0"/>
              <a:t>Any average of E</a:t>
            </a:r>
            <a:r>
              <a:rPr lang="en-US" sz="2400" dirty="0">
                <a:solidFill>
                  <a:prstClr val="black"/>
                </a:solidFill>
              </a:rPr>
              <a:t>[</a:t>
            </a:r>
            <a:r>
              <a:rPr lang="en-US" sz="2400" dirty="0" err="1">
                <a:solidFill>
                  <a:prstClr val="black"/>
                </a:solidFill>
              </a:rPr>
              <a:t>Y</a:t>
            </a:r>
            <a:r>
              <a:rPr lang="en-US" sz="2400" baseline="-25000" dirty="0" err="1">
                <a:solidFill>
                  <a:prstClr val="black"/>
                </a:solidFill>
              </a:rPr>
              <a:t>i</a:t>
            </a:r>
            <a:r>
              <a:rPr lang="en-US" sz="2400" dirty="0" err="1">
                <a:solidFill>
                  <a:prstClr val="black"/>
                </a:solidFill>
              </a:rPr>
              <a:t>|A</a:t>
            </a:r>
            <a:r>
              <a:rPr lang="en-US" sz="2400" baseline="-25000" dirty="0" err="1">
                <a:solidFill>
                  <a:prstClr val="black"/>
                </a:solidFill>
              </a:rPr>
              <a:t>i</a:t>
            </a:r>
            <a:r>
              <a:rPr lang="en-US" sz="2400" dirty="0">
                <a:solidFill>
                  <a:prstClr val="black"/>
                </a:solidFill>
              </a:rPr>
              <a:t>=1, </a:t>
            </a:r>
            <a:r>
              <a:rPr lang="en-US" sz="2400" dirty="0" err="1">
                <a:solidFill>
                  <a:prstClr val="black"/>
                </a:solidFill>
              </a:rPr>
              <a:t>e</a:t>
            </a:r>
            <a:r>
              <a:rPr lang="en-US" sz="2400" baseline="-25000" dirty="0" err="1">
                <a:solidFill>
                  <a:prstClr val="black"/>
                </a:solidFill>
              </a:rPr>
              <a:t>i</a:t>
            </a:r>
            <a:r>
              <a:rPr lang="en-US" sz="2400" dirty="0">
                <a:solidFill>
                  <a:prstClr val="black"/>
                </a:solidFill>
              </a:rPr>
              <a:t>] – E[</a:t>
            </a:r>
            <a:r>
              <a:rPr lang="en-US" sz="2400" dirty="0" err="1">
                <a:solidFill>
                  <a:prstClr val="black"/>
                </a:solidFill>
              </a:rPr>
              <a:t>Y</a:t>
            </a:r>
            <a:r>
              <a:rPr lang="en-US" sz="2400" baseline="-25000" dirty="0" err="1">
                <a:solidFill>
                  <a:prstClr val="black"/>
                </a:solidFill>
              </a:rPr>
              <a:t>i</a:t>
            </a:r>
            <a:r>
              <a:rPr lang="en-US" sz="2400" dirty="0" err="1">
                <a:solidFill>
                  <a:prstClr val="black"/>
                </a:solidFill>
              </a:rPr>
              <a:t>|A</a:t>
            </a:r>
            <a:r>
              <a:rPr lang="en-US" sz="2400" baseline="-25000" dirty="0" err="1">
                <a:solidFill>
                  <a:prstClr val="black"/>
                </a:solidFill>
              </a:rPr>
              <a:t>i</a:t>
            </a:r>
            <a:r>
              <a:rPr lang="en-US" sz="2400" dirty="0">
                <a:solidFill>
                  <a:prstClr val="black"/>
                </a:solidFill>
              </a:rPr>
              <a:t>=0, </a:t>
            </a:r>
            <a:r>
              <a:rPr lang="en-US" sz="2400" dirty="0" err="1">
                <a:solidFill>
                  <a:prstClr val="black"/>
                </a:solidFill>
              </a:rPr>
              <a:t>e</a:t>
            </a:r>
            <a:r>
              <a:rPr lang="en-US" sz="2400" baseline="-25000" dirty="0" err="1">
                <a:solidFill>
                  <a:prstClr val="black"/>
                </a:solidFill>
              </a:rPr>
              <a:t>i</a:t>
            </a:r>
            <a:r>
              <a:rPr lang="en-US" sz="2400" dirty="0">
                <a:solidFill>
                  <a:prstClr val="black"/>
                </a:solidFill>
              </a:rPr>
              <a:t>] over different values of </a:t>
            </a:r>
            <a:r>
              <a:rPr lang="en-US" sz="2400" dirty="0" err="1">
                <a:solidFill>
                  <a:prstClr val="black"/>
                </a:solidFill>
              </a:rPr>
              <a:t>e</a:t>
            </a:r>
            <a:r>
              <a:rPr lang="en-US" sz="2400" baseline="-25000" dirty="0" err="1">
                <a:solidFill>
                  <a:prstClr val="black"/>
                </a:solidFill>
              </a:rPr>
              <a:t>i</a:t>
            </a:r>
            <a:r>
              <a:rPr lang="en-US" sz="2400" dirty="0">
                <a:solidFill>
                  <a:prstClr val="black"/>
                </a:solidFill>
              </a:rPr>
              <a:t> will produce a valid average causal effect, but the interpretation of the average will depend on how the different propensity scores </a:t>
            </a:r>
            <a:r>
              <a:rPr lang="en-US" sz="2400" dirty="0" err="1">
                <a:solidFill>
                  <a:prstClr val="black"/>
                </a:solidFill>
              </a:rPr>
              <a:t>e</a:t>
            </a:r>
            <a:r>
              <a:rPr lang="en-US" sz="2400" baseline="-25000" dirty="0" err="1">
                <a:solidFill>
                  <a:prstClr val="black"/>
                </a:solidFill>
              </a:rPr>
              <a:t>i</a:t>
            </a:r>
            <a:r>
              <a:rPr lang="en-US" sz="2400" dirty="0">
                <a:solidFill>
                  <a:prstClr val="black"/>
                </a:solidFill>
              </a:rPr>
              <a:t> are weighted. </a:t>
            </a:r>
            <a:endParaRPr lang="en-US" sz="2400" dirty="0"/>
          </a:p>
          <a:p>
            <a:pPr marL="0" indent="0">
              <a:buNone/>
            </a:pPr>
            <a:r>
              <a:rPr lang="en-US" sz="2400" dirty="0"/>
              <a:t>			</a:t>
            </a:r>
          </a:p>
        </p:txBody>
      </p:sp>
      <p:sp>
        <p:nvSpPr>
          <p:cNvPr id="4" name="Slide Number Placeholder 3"/>
          <p:cNvSpPr>
            <a:spLocks noGrp="1"/>
          </p:cNvSpPr>
          <p:nvPr>
            <p:ph type="sldNum" sz="quarter" idx="4294967295"/>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429263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Justification of Propensity Score Regression</a:t>
            </a:r>
          </a:p>
        </p:txBody>
      </p:sp>
      <p:sp>
        <p:nvSpPr>
          <p:cNvPr id="3" name="Content Placeholder 2"/>
          <p:cNvSpPr>
            <a:spLocks noGrp="1"/>
          </p:cNvSpPr>
          <p:nvPr>
            <p:ph idx="4294967295"/>
          </p:nvPr>
        </p:nvSpPr>
        <p:spPr>
          <a:xfrm>
            <a:off x="548640" y="1737360"/>
            <a:ext cx="9875520" cy="5614036"/>
          </a:xfrm>
        </p:spPr>
        <p:txBody>
          <a:bodyPr>
            <a:noAutofit/>
          </a:bodyPr>
          <a:lstStyle/>
          <a:p>
            <a:r>
              <a:rPr lang="en-US" sz="2400" dirty="0"/>
              <a:t>Assume consistency, conditional exchangeability, and suppose also that Y(0) and Y(1) are linearly related to the propensity score: </a:t>
            </a:r>
          </a:p>
          <a:p>
            <a:pPr marL="0" indent="0">
              <a:buNone/>
            </a:pPr>
            <a:r>
              <a:rPr lang="en-US" sz="2400" dirty="0"/>
              <a:t>	E(Y(0)|e) = </a:t>
            </a:r>
            <a:r>
              <a:rPr lang="el-GR" sz="2400" dirty="0"/>
              <a:t>β</a:t>
            </a:r>
            <a:r>
              <a:rPr lang="en-US" sz="2400" baseline="-25000" dirty="0"/>
              <a:t>0 </a:t>
            </a:r>
            <a:r>
              <a:rPr lang="en-US" sz="2400" dirty="0"/>
              <a:t> +        </a:t>
            </a:r>
            <a:r>
              <a:rPr lang="el-GR" sz="2400" dirty="0">
                <a:solidFill>
                  <a:prstClr val="black"/>
                </a:solidFill>
              </a:rPr>
              <a:t>β</a:t>
            </a:r>
            <a:r>
              <a:rPr lang="en-US" sz="2400" baseline="-25000" dirty="0">
                <a:solidFill>
                  <a:prstClr val="black"/>
                </a:solidFill>
              </a:rPr>
              <a:t>1 </a:t>
            </a:r>
            <a:r>
              <a:rPr lang="en-US" sz="2400" dirty="0">
                <a:solidFill>
                  <a:prstClr val="black"/>
                </a:solidFill>
              </a:rPr>
              <a:t>e, </a:t>
            </a:r>
          </a:p>
          <a:p>
            <a:pPr marL="0" indent="0">
              <a:buNone/>
            </a:pPr>
            <a:r>
              <a:rPr lang="en-US" sz="2400" dirty="0">
                <a:solidFill>
                  <a:prstClr val="black"/>
                </a:solidFill>
              </a:rPr>
              <a:t>	E(Y(1)|e) = </a:t>
            </a:r>
            <a:r>
              <a:rPr lang="el-GR" sz="2400" dirty="0">
                <a:solidFill>
                  <a:prstClr val="black"/>
                </a:solidFill>
              </a:rPr>
              <a:t>β</a:t>
            </a:r>
            <a:r>
              <a:rPr lang="en-US" sz="2400" baseline="-25000" dirty="0">
                <a:solidFill>
                  <a:prstClr val="black"/>
                </a:solidFill>
              </a:rPr>
              <a:t>0 </a:t>
            </a:r>
            <a:r>
              <a:rPr lang="en-US" sz="2400" dirty="0">
                <a:solidFill>
                  <a:prstClr val="black"/>
                </a:solidFill>
              </a:rPr>
              <a:t> + </a:t>
            </a:r>
            <a:r>
              <a:rPr lang="el-GR" sz="2400" dirty="0">
                <a:solidFill>
                  <a:prstClr val="black"/>
                </a:solidFill>
              </a:rPr>
              <a:t>β</a:t>
            </a:r>
            <a:r>
              <a:rPr lang="en-US" sz="2400" i="1" baseline="-25000" dirty="0">
                <a:solidFill>
                  <a:prstClr val="black"/>
                </a:solidFill>
              </a:rPr>
              <a:t>A</a:t>
            </a:r>
            <a:r>
              <a:rPr lang="en-US" sz="2400" baseline="-25000" dirty="0">
                <a:solidFill>
                  <a:prstClr val="black"/>
                </a:solidFill>
              </a:rPr>
              <a:t> </a:t>
            </a:r>
            <a:r>
              <a:rPr lang="en-US" sz="2400" dirty="0">
                <a:solidFill>
                  <a:prstClr val="black"/>
                </a:solidFill>
              </a:rPr>
              <a:t>+ </a:t>
            </a:r>
            <a:r>
              <a:rPr lang="el-GR" sz="2400" dirty="0">
                <a:solidFill>
                  <a:prstClr val="black"/>
                </a:solidFill>
              </a:rPr>
              <a:t>β</a:t>
            </a:r>
            <a:r>
              <a:rPr lang="en-US" sz="2400" baseline="-25000" dirty="0">
                <a:solidFill>
                  <a:prstClr val="black"/>
                </a:solidFill>
              </a:rPr>
              <a:t>1 </a:t>
            </a:r>
            <a:r>
              <a:rPr lang="en-US" sz="2400" dirty="0">
                <a:solidFill>
                  <a:prstClr val="black"/>
                </a:solidFill>
              </a:rPr>
              <a:t>e. </a:t>
            </a:r>
          </a:p>
          <a:p>
            <a:r>
              <a:rPr lang="en-US" sz="2400" dirty="0">
                <a:solidFill>
                  <a:prstClr val="black"/>
                </a:solidFill>
              </a:rPr>
              <a:t>In this model, E(Y(1) – Y(0)|e) = E(Y(1) – Y(0)) = </a:t>
            </a:r>
            <a:r>
              <a:rPr lang="el-GR" sz="2400" dirty="0">
                <a:solidFill>
                  <a:prstClr val="black"/>
                </a:solidFill>
              </a:rPr>
              <a:t>β</a:t>
            </a:r>
            <a:r>
              <a:rPr lang="en-US" sz="2400" i="1" baseline="-25000" dirty="0">
                <a:solidFill>
                  <a:prstClr val="black"/>
                </a:solidFill>
              </a:rPr>
              <a:t>A</a:t>
            </a:r>
            <a:endParaRPr lang="en-US" sz="2400" dirty="0">
              <a:solidFill>
                <a:prstClr val="black"/>
              </a:solidFill>
            </a:endParaRPr>
          </a:p>
          <a:p>
            <a:r>
              <a:rPr lang="en-US" sz="2400" dirty="0">
                <a:solidFill>
                  <a:prstClr val="black"/>
                </a:solidFill>
              </a:rPr>
              <a:t>Consistency and conditional </a:t>
            </a:r>
            <a:r>
              <a:rPr lang="en-US" sz="2400" dirty="0" smtClean="0">
                <a:solidFill>
                  <a:prstClr val="black"/>
                </a:solidFill>
              </a:rPr>
              <a:t>independence </a:t>
            </a:r>
            <a:r>
              <a:rPr lang="en-US" sz="2400" dirty="0">
                <a:solidFill>
                  <a:prstClr val="black"/>
                </a:solidFill>
              </a:rPr>
              <a:t>of Y(a) and A given e imply: </a:t>
            </a:r>
          </a:p>
          <a:p>
            <a:pPr marL="0" indent="0">
              <a:buNone/>
              <a:tabLst>
                <a:tab pos="548640" algn="l"/>
              </a:tabLst>
            </a:pPr>
            <a:r>
              <a:rPr lang="en-US" sz="2400" dirty="0">
                <a:solidFill>
                  <a:prstClr val="black"/>
                </a:solidFill>
              </a:rPr>
              <a:t>	E(</a:t>
            </a:r>
            <a:r>
              <a:rPr lang="en-US" sz="2400" dirty="0" err="1">
                <a:solidFill>
                  <a:prstClr val="black"/>
                </a:solidFill>
              </a:rPr>
              <a:t>Y|e</a:t>
            </a:r>
            <a:r>
              <a:rPr lang="en-US" sz="2400" dirty="0">
                <a:solidFill>
                  <a:prstClr val="black"/>
                </a:solidFill>
              </a:rPr>
              <a:t>, A=1) = E(Y(1)|e, A = 1) = E(Y(1)|e) = </a:t>
            </a:r>
            <a:r>
              <a:rPr lang="el-GR" sz="2400" dirty="0">
                <a:solidFill>
                  <a:prstClr val="black"/>
                </a:solidFill>
              </a:rPr>
              <a:t>β</a:t>
            </a:r>
            <a:r>
              <a:rPr lang="en-US" sz="2400" baseline="-25000" dirty="0">
                <a:solidFill>
                  <a:prstClr val="black"/>
                </a:solidFill>
              </a:rPr>
              <a:t>0 </a:t>
            </a:r>
            <a:r>
              <a:rPr lang="en-US" sz="2400" dirty="0">
                <a:solidFill>
                  <a:prstClr val="black"/>
                </a:solidFill>
              </a:rPr>
              <a:t> +        </a:t>
            </a:r>
            <a:r>
              <a:rPr lang="el-GR" sz="2400" dirty="0">
                <a:solidFill>
                  <a:prstClr val="black"/>
                </a:solidFill>
              </a:rPr>
              <a:t>β</a:t>
            </a:r>
            <a:r>
              <a:rPr lang="en-US" sz="2400" baseline="-25000" dirty="0">
                <a:solidFill>
                  <a:prstClr val="black"/>
                </a:solidFill>
              </a:rPr>
              <a:t>1 </a:t>
            </a:r>
            <a:r>
              <a:rPr lang="en-US" sz="2400" dirty="0">
                <a:solidFill>
                  <a:prstClr val="black"/>
                </a:solidFill>
              </a:rPr>
              <a:t>e</a:t>
            </a:r>
          </a:p>
          <a:p>
            <a:pPr marL="0" indent="0">
              <a:buNone/>
              <a:tabLst>
                <a:tab pos="548640" algn="l"/>
              </a:tabLst>
            </a:pPr>
            <a:r>
              <a:rPr lang="en-US" sz="2400" dirty="0">
                <a:solidFill>
                  <a:prstClr val="black"/>
                </a:solidFill>
              </a:rPr>
              <a:t>	E(</a:t>
            </a:r>
            <a:r>
              <a:rPr lang="en-US" sz="2400" dirty="0" err="1">
                <a:solidFill>
                  <a:prstClr val="black"/>
                </a:solidFill>
              </a:rPr>
              <a:t>Y|e</a:t>
            </a:r>
            <a:r>
              <a:rPr lang="en-US" sz="2400" dirty="0">
                <a:solidFill>
                  <a:prstClr val="black"/>
                </a:solidFill>
              </a:rPr>
              <a:t>, A=0) = E(Y(0)|e, A = 0) = E(Y(0)|e) =</a:t>
            </a:r>
            <a:r>
              <a:rPr lang="el-GR" sz="2400" dirty="0">
                <a:solidFill>
                  <a:prstClr val="black"/>
                </a:solidFill>
              </a:rPr>
              <a:t> β</a:t>
            </a:r>
            <a:r>
              <a:rPr lang="en-US" sz="2400" baseline="-25000" dirty="0">
                <a:solidFill>
                  <a:prstClr val="black"/>
                </a:solidFill>
              </a:rPr>
              <a:t>0 </a:t>
            </a:r>
            <a:r>
              <a:rPr lang="en-US" sz="2400" dirty="0">
                <a:solidFill>
                  <a:prstClr val="black"/>
                </a:solidFill>
              </a:rPr>
              <a:t> + </a:t>
            </a:r>
            <a:r>
              <a:rPr lang="el-GR" sz="2400" dirty="0">
                <a:solidFill>
                  <a:prstClr val="black"/>
                </a:solidFill>
              </a:rPr>
              <a:t>β</a:t>
            </a:r>
            <a:r>
              <a:rPr lang="en-US" sz="2400" i="1" baseline="-25000" dirty="0">
                <a:solidFill>
                  <a:prstClr val="black"/>
                </a:solidFill>
              </a:rPr>
              <a:t>A</a:t>
            </a:r>
            <a:r>
              <a:rPr lang="en-US" sz="2400" baseline="-25000" dirty="0">
                <a:solidFill>
                  <a:prstClr val="black"/>
                </a:solidFill>
              </a:rPr>
              <a:t> </a:t>
            </a:r>
            <a:r>
              <a:rPr lang="en-US" sz="2400" dirty="0">
                <a:solidFill>
                  <a:prstClr val="black"/>
                </a:solidFill>
              </a:rPr>
              <a:t>+ </a:t>
            </a:r>
            <a:r>
              <a:rPr lang="el-GR" sz="2400" dirty="0">
                <a:solidFill>
                  <a:prstClr val="black"/>
                </a:solidFill>
              </a:rPr>
              <a:t>β</a:t>
            </a:r>
            <a:r>
              <a:rPr lang="en-US" sz="2400" baseline="-25000" dirty="0">
                <a:solidFill>
                  <a:prstClr val="black"/>
                </a:solidFill>
              </a:rPr>
              <a:t>1 </a:t>
            </a:r>
            <a:r>
              <a:rPr lang="en-US" sz="2400" dirty="0">
                <a:solidFill>
                  <a:prstClr val="black"/>
                </a:solidFill>
              </a:rPr>
              <a:t>e</a:t>
            </a:r>
          </a:p>
          <a:p>
            <a:pPr>
              <a:tabLst>
                <a:tab pos="548640" algn="l"/>
              </a:tabLst>
            </a:pPr>
            <a:r>
              <a:rPr lang="en-US" sz="2400" dirty="0">
                <a:solidFill>
                  <a:prstClr val="black"/>
                </a:solidFill>
              </a:rPr>
              <a:t>Therefore E(</a:t>
            </a:r>
            <a:r>
              <a:rPr lang="en-US" sz="2400" dirty="0" err="1">
                <a:solidFill>
                  <a:prstClr val="black"/>
                </a:solidFill>
              </a:rPr>
              <a:t>Y|e</a:t>
            </a:r>
            <a:r>
              <a:rPr lang="en-US" sz="2400" dirty="0">
                <a:solidFill>
                  <a:prstClr val="black"/>
                </a:solidFill>
              </a:rPr>
              <a:t>, A) =  </a:t>
            </a:r>
            <a:r>
              <a:rPr lang="el-GR" sz="2400" dirty="0">
                <a:solidFill>
                  <a:prstClr val="black"/>
                </a:solidFill>
              </a:rPr>
              <a:t>β</a:t>
            </a:r>
            <a:r>
              <a:rPr lang="en-US" sz="2400" baseline="-25000" dirty="0">
                <a:solidFill>
                  <a:prstClr val="black"/>
                </a:solidFill>
              </a:rPr>
              <a:t>0 </a:t>
            </a:r>
            <a:r>
              <a:rPr lang="en-US" sz="2400" dirty="0">
                <a:solidFill>
                  <a:prstClr val="black"/>
                </a:solidFill>
              </a:rPr>
              <a:t> + </a:t>
            </a:r>
            <a:r>
              <a:rPr lang="el-GR" sz="2400" dirty="0">
                <a:solidFill>
                  <a:prstClr val="black"/>
                </a:solidFill>
              </a:rPr>
              <a:t>β</a:t>
            </a:r>
            <a:r>
              <a:rPr lang="en-US" sz="2400" i="1" baseline="-25000" dirty="0">
                <a:solidFill>
                  <a:prstClr val="black"/>
                </a:solidFill>
              </a:rPr>
              <a:t>A</a:t>
            </a:r>
            <a:r>
              <a:rPr lang="en-US" sz="2400" baseline="-25000" dirty="0">
                <a:solidFill>
                  <a:prstClr val="black"/>
                </a:solidFill>
              </a:rPr>
              <a:t> </a:t>
            </a:r>
            <a:r>
              <a:rPr lang="en-US" sz="2400" dirty="0" err="1">
                <a:solidFill>
                  <a:prstClr val="black"/>
                </a:solidFill>
              </a:rPr>
              <a:t>A</a:t>
            </a:r>
            <a:r>
              <a:rPr lang="en-US" sz="2400" dirty="0">
                <a:solidFill>
                  <a:prstClr val="black"/>
                </a:solidFill>
              </a:rPr>
              <a:t>+ </a:t>
            </a:r>
            <a:r>
              <a:rPr lang="el-GR" sz="2400" dirty="0">
                <a:solidFill>
                  <a:prstClr val="black"/>
                </a:solidFill>
              </a:rPr>
              <a:t>β</a:t>
            </a:r>
            <a:r>
              <a:rPr lang="en-US" sz="2400" baseline="-25000" dirty="0">
                <a:solidFill>
                  <a:prstClr val="black"/>
                </a:solidFill>
              </a:rPr>
              <a:t>1 </a:t>
            </a:r>
            <a:r>
              <a:rPr lang="en-US" sz="2400" dirty="0">
                <a:solidFill>
                  <a:prstClr val="black"/>
                </a:solidFill>
              </a:rPr>
              <a:t>e</a:t>
            </a:r>
          </a:p>
          <a:p>
            <a:pPr>
              <a:tabLst>
                <a:tab pos="548640" algn="l"/>
              </a:tabLst>
            </a:pPr>
            <a:r>
              <a:rPr lang="en-US" sz="2400" dirty="0">
                <a:solidFill>
                  <a:prstClr val="black"/>
                </a:solidFill>
              </a:rPr>
              <a:t>Can estimate ATE by regressing Y on e and A and taking the coefficient of A</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057803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6637</TotalTime>
  <Words>1904</Words>
  <Application>Microsoft Office PowerPoint</Application>
  <PresentationFormat>Custom</PresentationFormat>
  <Paragraphs>314</Paragraphs>
  <Slides>32</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DejaVu Sans</vt:lpstr>
      <vt:lpstr>Arial</vt:lpstr>
      <vt:lpstr>Calibri</vt:lpstr>
      <vt:lpstr>Cambria Math</vt:lpstr>
      <vt:lpstr>Century Gothic</vt:lpstr>
      <vt:lpstr>Century Gothic Bold</vt:lpstr>
      <vt:lpstr>Symbol</vt:lpstr>
      <vt:lpstr>Wingdings</vt:lpstr>
      <vt:lpstr>Office Theme</vt:lpstr>
      <vt:lpstr>Office Theme</vt:lpstr>
      <vt:lpstr>PowerPoint Presentation</vt:lpstr>
      <vt:lpstr>Theoretical Basis for Propensity Score Adjustment</vt:lpstr>
      <vt:lpstr>Proof of Balancing Property</vt:lpstr>
      <vt:lpstr>Proof of Unconfoundedness</vt:lpstr>
      <vt:lpstr>Other Balancing Scores</vt:lpstr>
      <vt:lpstr>Other Balancing Scores</vt:lpstr>
      <vt:lpstr>Other Balancing Scores</vt:lpstr>
      <vt:lpstr>Justification of Propensity Score Matching &amp; Stratification</vt:lpstr>
      <vt:lpstr>Justification of Propensity Score Regression</vt:lpstr>
      <vt:lpstr>Propensity Score Regression</vt:lpstr>
      <vt:lpstr>Justification for Propensity Score Weighting for Binary Treatments</vt:lpstr>
      <vt:lpstr>Alternative Types of Average Causal Effects</vt:lpstr>
      <vt:lpstr>Illustrations Assuming a Finite Number of Values for the Propensity Score</vt:lpstr>
      <vt:lpstr>Summary of Patient and Stratum Weights</vt:lpstr>
      <vt:lpstr>Comparisons of Precision (20% of patients in each of 5 propensity strata with propensities 0.01, 0.20, 0.50, 0.80, 0.99)</vt:lpstr>
      <vt:lpstr>Correspondence Between Propensity Score Matching and Propensity Score Weighting</vt:lpstr>
      <vt:lpstr>Improved Balance Provided by Matching Weights Over 1-1 Matching</vt:lpstr>
      <vt:lpstr>Correspondence of Propensity Weighting and Matching</vt:lpstr>
      <vt:lpstr>Steps for Analyses Using Propensity Score Weighting or Matching </vt:lpstr>
      <vt:lpstr>Steps for Analyses Using Propensity Score Weighting or Matching </vt:lpstr>
      <vt:lpstr>Situations where propensity score methods have clear advantages over outcome regression </vt:lpstr>
      <vt:lpstr>Statistical Inference with Propensity Score Weighting</vt:lpstr>
      <vt:lpstr>Statistical Inference with Propensity Score Weighting (for binary treatments)</vt:lpstr>
      <vt:lpstr>Estimated Treatment Effect Using Weighted Regression </vt:lpstr>
      <vt:lpstr>Statistical Inference with Propensity Score Weighting</vt:lpstr>
      <vt:lpstr>Statistical Inference When Performing Analyses with Propensity Score Matching</vt:lpstr>
      <vt:lpstr>Extension to More Than  2 (Discrete) Treatments</vt:lpstr>
      <vt:lpstr>Extension to More Than  2 (Discrete) Treatments</vt:lpstr>
      <vt:lpstr>Extension to Numeric Treatments: Marginal Structural Models (MSM)</vt:lpstr>
      <vt:lpstr>Evaluating the Causal Effect of a Discrete Numeric Treatment</vt:lpstr>
      <vt:lpstr>Evaluating the Causal Effect of a Discrete Numeric Treatment</vt:lpstr>
      <vt:lpstr>Evaluating the Causal Effect of a Discrete Numeric Treatment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Lucas Svaren</dc:creator>
  <dc:description/>
  <cp:lastModifiedBy>Jincheng Shen</cp:lastModifiedBy>
  <cp:revision>350</cp:revision>
  <cp:lastPrinted>2016-08-31T21:58:28Z</cp:lastPrinted>
  <dcterms:created xsi:type="dcterms:W3CDTF">2016-08-02T16:41:37Z</dcterms:created>
  <dcterms:modified xsi:type="dcterms:W3CDTF">2018-07-23T20:06:08Z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16.0011</vt:lpwstr>
  </property>
  <property fmtid="{D5CDD505-2E9C-101B-9397-08002B2CF9AE}" pid="3" name="ContentTypeId">
    <vt:lpwstr>0x0101000B7F15D18245C1458954909DB36AE657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y fmtid="{D5CDD505-2E9C-101B-9397-08002B2CF9AE}" pid="13" name="TexMathsIgnorePreamble">
    <vt:lpwstr>FALSE</vt:lpwstr>
  </property>
  <property fmtid="{D5CDD505-2E9C-101B-9397-08002B2CF9AE}" pid="14" name="TexMathsPreamble">
    <vt:lpwstr>% LaTex Compiler§§\usepackage{amsmath}§\usepackage{amssymb}§\usepackage[usenames]{color}§§% Uncomment this line for sans-serif maths font§%\everymath{\mathsf{\xdef\mysf{\mathgroup\the\mathgroup\relax}}\mysf}§§% Uncomment these lines for colored equations§</vt:lpwstr>
  </property>
  <property fmtid="{D5CDD505-2E9C-101B-9397-08002B2CF9AE}" pid="15" name="_dlc_DocIdItemGuid">
    <vt:lpwstr>05119da2-ac92-459a-979b-c26962d971ed</vt:lpwstr>
  </property>
</Properties>
</file>