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21"/>
  </p:notesMasterIdLst>
  <p:sldIdLst>
    <p:sldId id="256"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309" r:id="rId18"/>
    <p:sldId id="310" r:id="rId19"/>
    <p:sldId id="311" r:id="rId20"/>
  </p:sldIdLst>
  <p:sldSz cx="10972800" cy="8229600" type="B4JIS"/>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3" d="100"/>
          <a:sy n="73" d="100"/>
        </p:scale>
        <p:origin x="11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55DCC68-456D-49FF-AE30-EA69C13092DB}" type="datetimeFigureOut">
              <a:rPr lang="en-US" smtClean="0"/>
              <a:t>7/23/2018</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828C835-1860-4B1D-ABE6-A900F352D6E7}" type="slidenum">
              <a:rPr lang="en-US" smtClean="0"/>
              <a:t>‹#›</a:t>
            </a:fld>
            <a:endParaRPr lang="en-US"/>
          </a:p>
        </p:txBody>
      </p:sp>
    </p:spTree>
    <p:extLst>
      <p:ext uri="{BB962C8B-B14F-4D97-AF65-F5344CB8AC3E}">
        <p14:creationId xmlns:p14="http://schemas.microsoft.com/office/powerpoint/2010/main" val="136783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n(0) stands for the number of X=0, under both Y observed and Y unobserved situation. </a:t>
            </a:r>
            <a:endParaRPr lang="en-US" dirty="0"/>
          </a:p>
        </p:txBody>
      </p:sp>
      <p:sp>
        <p:nvSpPr>
          <p:cNvPr id="4" name="Slide Number Placeholder 3"/>
          <p:cNvSpPr>
            <a:spLocks noGrp="1"/>
          </p:cNvSpPr>
          <p:nvPr>
            <p:ph type="sldNum" sz="quarter" idx="10"/>
          </p:nvPr>
        </p:nvSpPr>
        <p:spPr/>
        <p:txBody>
          <a:bodyPr/>
          <a:lstStyle/>
          <a:p>
            <a:fld id="{51F1679F-5BBF-4883-89D6-CEEBE80B610B}" type="slidenum">
              <a:rPr lang="en-US" smtClean="0"/>
              <a:t>4</a:t>
            </a:fld>
            <a:endParaRPr lang="en-US"/>
          </a:p>
        </p:txBody>
      </p:sp>
    </p:spTree>
    <p:extLst>
      <p:ext uri="{BB962C8B-B14F-4D97-AF65-F5344CB8AC3E}">
        <p14:creationId xmlns:p14="http://schemas.microsoft.com/office/powerpoint/2010/main" val="29574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Multinomial regression</a:t>
            </a:r>
          </a:p>
        </p:txBody>
      </p:sp>
      <p:sp>
        <p:nvSpPr>
          <p:cNvPr id="4" name="Slide Number Placeholder 3"/>
          <p:cNvSpPr>
            <a:spLocks noGrp="1"/>
          </p:cNvSpPr>
          <p:nvPr>
            <p:ph type="sldNum" sz="quarter" idx="10"/>
          </p:nvPr>
        </p:nvSpPr>
        <p:spPr/>
        <p:txBody>
          <a:bodyPr/>
          <a:lstStyle/>
          <a:p>
            <a:fld id="{51F1679F-5BBF-4883-89D6-CEEBE80B610B}" type="slidenum">
              <a:rPr lang="en-US" smtClean="0"/>
              <a:t>8</a:t>
            </a:fld>
            <a:endParaRPr lang="en-US"/>
          </a:p>
        </p:txBody>
      </p:sp>
    </p:spTree>
    <p:extLst>
      <p:ext uri="{BB962C8B-B14F-4D97-AF65-F5344CB8AC3E}">
        <p14:creationId xmlns:p14="http://schemas.microsoft.com/office/powerpoint/2010/main" val="360434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Stabilized weight works better when we have more than 2 treatment levels, we want to </a:t>
            </a:r>
          </a:p>
        </p:txBody>
      </p:sp>
      <p:sp>
        <p:nvSpPr>
          <p:cNvPr id="4" name="Slide Number Placeholder 3"/>
          <p:cNvSpPr>
            <a:spLocks noGrp="1"/>
          </p:cNvSpPr>
          <p:nvPr>
            <p:ph type="sldNum" sz="quarter" idx="10"/>
          </p:nvPr>
        </p:nvSpPr>
        <p:spPr/>
        <p:txBody>
          <a:bodyPr/>
          <a:lstStyle/>
          <a:p>
            <a:fld id="{51F1679F-5BBF-4883-89D6-CEEBE80B610B}" type="slidenum">
              <a:rPr lang="en-US" smtClean="0"/>
              <a:t>11</a:t>
            </a:fld>
            <a:endParaRPr lang="en-US"/>
          </a:p>
        </p:txBody>
      </p:sp>
    </p:spTree>
    <p:extLst>
      <p:ext uri="{BB962C8B-B14F-4D97-AF65-F5344CB8AC3E}">
        <p14:creationId xmlns:p14="http://schemas.microsoft.com/office/powerpoint/2010/main" val="4248207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the denominator square , we try to fit the data  more closer to the regression line, so the OR error will be smaller. </a:t>
            </a:r>
          </a:p>
        </p:txBody>
      </p:sp>
      <p:sp>
        <p:nvSpPr>
          <p:cNvPr id="4" name="Slide Number Placeholder 3"/>
          <p:cNvSpPr>
            <a:spLocks noGrp="1"/>
          </p:cNvSpPr>
          <p:nvPr>
            <p:ph type="sldNum" sz="quarter" idx="10"/>
          </p:nvPr>
        </p:nvSpPr>
        <p:spPr/>
        <p:txBody>
          <a:bodyPr/>
          <a:lstStyle/>
          <a:p>
            <a:fld id="{51F1679F-5BBF-4883-89D6-CEEBE80B610B}" type="slidenum">
              <a:rPr lang="en-US" smtClean="0"/>
              <a:t>18</a:t>
            </a:fld>
            <a:endParaRPr lang="en-US"/>
          </a:p>
        </p:txBody>
      </p:sp>
    </p:spTree>
    <p:extLst>
      <p:ext uri="{BB962C8B-B14F-4D97-AF65-F5344CB8AC3E}">
        <p14:creationId xmlns:p14="http://schemas.microsoft.com/office/powerpoint/2010/main" val="959155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8"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1"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2"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3"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6"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37" name="Picture 36"/>
          <p:cNvPicPr/>
          <p:nvPr/>
        </p:nvPicPr>
        <p:blipFill>
          <a:blip r:embed="rId2"/>
          <a:stretch/>
        </p:blipFill>
        <p:spPr>
          <a:xfrm>
            <a:off x="2273040" y="2115000"/>
            <a:ext cx="6705720" cy="5350320"/>
          </a:xfrm>
          <a:prstGeom prst="rect">
            <a:avLst/>
          </a:prstGeom>
          <a:ln>
            <a:noFill/>
          </a:ln>
        </p:spPr>
      </p:pic>
      <p:pic>
        <p:nvPicPr>
          <p:cNvPr id="38" name="Picture 37"/>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4"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6"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8"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99"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4"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5"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7"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8"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9"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1"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2"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3"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5"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6"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8"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9"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0"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1"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23"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4"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125" name="Picture 124"/>
          <p:cNvPicPr/>
          <p:nvPr/>
        </p:nvPicPr>
        <p:blipFill>
          <a:blip r:embed="rId2"/>
          <a:stretch/>
        </p:blipFill>
        <p:spPr>
          <a:xfrm>
            <a:off x="2273040" y="2115000"/>
            <a:ext cx="6705720" cy="5350320"/>
          </a:xfrm>
          <a:prstGeom prst="rect">
            <a:avLst/>
          </a:prstGeom>
          <a:ln>
            <a:noFill/>
          </a:ln>
        </p:spPr>
      </p:pic>
      <p:pic>
        <p:nvPicPr>
          <p:cNvPr id="126" name="Picture 125"/>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6"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7"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0"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1"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4"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5"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22960" y="3597480"/>
            <a:ext cx="9326520" cy="1763640"/>
          </a:xfrm>
          <a:prstGeom prst="rect">
            <a:avLst/>
          </a:prstGeom>
        </p:spPr>
        <p:txBody>
          <a:bodyPr lIns="90000" tIns="45000" rIns="90000" bIns="45000"/>
          <a:lstStyle/>
          <a:p>
            <a:pPr algn="ctr">
              <a:lnSpc>
                <a:spcPct val="100000"/>
              </a:lnSpc>
            </a:pPr>
            <a:r>
              <a:rPr lang="en-US" sz="4200" b="0" strike="noStrike" cap="all" spc="-1">
                <a:solidFill>
                  <a:srgbClr val="595959"/>
                </a:solidFill>
                <a:uFill>
                  <a:solidFill>
                    <a:srgbClr val="FFFFFF"/>
                  </a:solidFill>
                </a:uFill>
                <a:latin typeface="Century Gothic Bold"/>
              </a:rPr>
              <a:t>Click to edit Master title style</a:t>
            </a:r>
            <a:endParaRPr lang="en-US" sz="2880" b="0" strike="noStrike" spc="-1">
              <a:solidFill>
                <a:srgbClr val="000000"/>
              </a:solidFill>
              <a:uFill>
                <a:solidFill>
                  <a:srgbClr val="FFFFFF"/>
                </a:solidFill>
              </a:uFill>
              <a:latin typeface="Calibri"/>
            </a:endParaRPr>
          </a:p>
        </p:txBody>
      </p:sp>
      <p:sp>
        <p:nvSpPr>
          <p:cNvPr id="6" name="Line 2"/>
          <p:cNvSpPr/>
          <p:nvPr/>
        </p:nvSpPr>
        <p:spPr>
          <a:xfrm flipV="1">
            <a:off x="1754280" y="3489120"/>
            <a:ext cx="7463880" cy="6480"/>
          </a:xfrm>
          <a:prstGeom prst="line">
            <a:avLst/>
          </a:prstGeom>
          <a:ln w="3240">
            <a:solidFill>
              <a:srgbClr val="B01C32"/>
            </a:solidFill>
            <a:round/>
          </a:ln>
        </p:spPr>
        <p:style>
          <a:lnRef idx="0">
            <a:scrgbClr r="0" g="0" b="0"/>
          </a:lnRef>
          <a:fillRef idx="0">
            <a:scrgbClr r="0" g="0" b="0"/>
          </a:fillRef>
          <a:effectRef idx="0">
            <a:scrgbClr r="0" g="0" b="0"/>
          </a:effectRef>
          <a:fontRef idx="minor"/>
        </p:style>
      </p:sp>
      <p:sp>
        <p:nvSpPr>
          <p:cNvPr id="2" name="CustomShape 3"/>
          <p:cNvSpPr/>
          <p:nvPr/>
        </p:nvSpPr>
        <p:spPr>
          <a:xfrm>
            <a:off x="7906680" y="7857720"/>
            <a:ext cx="3065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3" name="Picture 6"/>
          <p:cNvPicPr/>
          <p:nvPr/>
        </p:nvPicPr>
        <p:blipFill>
          <a:blip r:embed="rId14"/>
          <a:stretch/>
        </p:blipFill>
        <p:spPr>
          <a:xfrm>
            <a:off x="4296960" y="2571480"/>
            <a:ext cx="2259360" cy="592920"/>
          </a:xfrm>
          <a:prstGeom prst="rect">
            <a:avLst/>
          </a:prstGeom>
          <a:ln>
            <a:noFill/>
          </a:ln>
        </p:spPr>
      </p:pic>
      <p:sp>
        <p:nvSpPr>
          <p:cNvPr id="4" name="PlaceHolder 4"/>
          <p:cNvSpPr>
            <a:spLocks noGrp="1"/>
          </p:cNvSpPr>
          <p:nvPr>
            <p:ph type="body"/>
          </p:nvPr>
        </p:nvSpPr>
        <p:spPr>
          <a:xfrm>
            <a:off x="548640" y="1925640"/>
            <a:ext cx="9875160" cy="4772520"/>
          </a:xfrm>
          <a:prstGeom prst="rect">
            <a:avLst/>
          </a:prstGeom>
        </p:spPr>
        <p:txBody>
          <a:bodyPr lIns="0" tIns="0" rIns="0" bIns="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2400" b="0" strike="noStrike" spc="-1">
                <a:solidFill>
                  <a:srgbClr val="595959"/>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920" b="0" strike="noStrike" spc="-1">
                <a:solidFill>
                  <a:srgbClr val="595959"/>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440" b="0" strike="noStrike" spc="-1">
                <a:solidFill>
                  <a:srgbClr val="595959"/>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28720" y="694440"/>
            <a:ext cx="9595080" cy="659160"/>
          </a:xfrm>
          <a:prstGeom prst="rect">
            <a:avLst/>
          </a:prstGeom>
        </p:spPr>
        <p:txBody>
          <a:bodyPr lIns="90000" tIns="45000" rIns="90000" bIns="45000"/>
          <a:lstStyle/>
          <a:p>
            <a:pPr>
              <a:lnSpc>
                <a:spcPct val="100000"/>
              </a:lnSpc>
            </a:pPr>
            <a:r>
              <a:rPr lang="en-US" sz="3359" b="0" strike="noStrike" cap="all" spc="-1">
                <a:solidFill>
                  <a:srgbClr val="B01C32"/>
                </a:solidFill>
                <a:uFill>
                  <a:solidFill>
                    <a:srgbClr val="FFFFFF"/>
                  </a:solidFill>
                </a:uFill>
                <a:latin typeface="Century Gothic"/>
              </a:rPr>
              <a:t>Click to edit Master title style</a:t>
            </a:r>
            <a:endParaRPr lang="en-US" sz="2880" b="0" strike="noStrike" spc="-1">
              <a:solidFill>
                <a:srgbClr val="000000"/>
              </a:solidFill>
              <a:uFill>
                <a:solidFill>
                  <a:srgbClr val="FFFFFF"/>
                </a:solidFill>
              </a:uFill>
              <a:latin typeface="Calibri"/>
            </a:endParaRPr>
          </a:p>
        </p:txBody>
      </p:sp>
      <p:sp>
        <p:nvSpPr>
          <p:cNvPr id="84" name="CustomShape 2"/>
          <p:cNvSpPr/>
          <p:nvPr/>
        </p:nvSpPr>
        <p:spPr>
          <a:xfrm>
            <a:off x="0" y="0"/>
            <a:ext cx="95040" cy="8302320"/>
          </a:xfrm>
          <a:prstGeom prst="rect">
            <a:avLst/>
          </a:prstGeom>
          <a:solidFill>
            <a:srgbClr val="AF282C">
              <a:alpha val="80000"/>
            </a:srgbClr>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85" name="PlaceHolder 3"/>
          <p:cNvSpPr>
            <a:spLocks noGrp="1"/>
          </p:cNvSpPr>
          <p:nvPr>
            <p:ph type="body"/>
          </p:nvPr>
        </p:nvSpPr>
        <p:spPr>
          <a:xfrm>
            <a:off x="828720" y="2115000"/>
            <a:ext cx="9595080" cy="5350320"/>
          </a:xfrm>
          <a:prstGeom prst="rect">
            <a:avLst/>
          </a:prstGeom>
        </p:spPr>
        <p:txBody>
          <a:bodyPr lIns="90000" tIns="45000" rIns="90000" bIns="4500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marL="3024000" lvl="6"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Seventh Outline LevelClick to edit Master text styles</a:t>
            </a:r>
            <a:endParaRPr lang="en-US" sz="2000" b="0" strike="noStrike" spc="-1">
              <a:solidFill>
                <a:srgbClr val="595959"/>
              </a:solidFill>
              <a:uFill>
                <a:solidFill>
                  <a:srgbClr val="FFFFFF"/>
                </a:solidFill>
              </a:uFill>
              <a:latin typeface="Century Gothic"/>
            </a:endParaRPr>
          </a:p>
          <a:p>
            <a:pPr marL="3456000" lvl="7" indent="-216000">
              <a:buClr>
                <a:srgbClr val="000000"/>
              </a:buClr>
              <a:buSzPct val="45000"/>
              <a:buFont typeface="Wingdings" charset="2"/>
              <a:buChar char=""/>
            </a:pPr>
            <a:r>
              <a:rPr lang="en-US" sz="2880" b="0" strike="noStrike" spc="-1">
                <a:solidFill>
                  <a:srgbClr val="595959"/>
                </a:solidFill>
                <a:uFill>
                  <a:solidFill>
                    <a:srgbClr val="FFFFFF"/>
                  </a:solidFill>
                </a:uFill>
                <a:latin typeface="Century Gothic"/>
              </a:rPr>
              <a:t>Second level</a:t>
            </a:r>
            <a:endParaRPr lang="en-US" sz="2000" b="0" strike="noStrike" spc="-1">
              <a:solidFill>
                <a:srgbClr val="595959"/>
              </a:solidFill>
              <a:uFill>
                <a:solidFill>
                  <a:srgbClr val="FFFFFF"/>
                </a:solidFill>
              </a:uFill>
              <a:latin typeface="Century Gothic"/>
            </a:endParaRPr>
          </a:p>
          <a:p>
            <a:pPr marL="3888000" lvl="8" indent="-216000">
              <a:buClr>
                <a:srgbClr val="000000"/>
              </a:buClr>
              <a:buSzPct val="45000"/>
              <a:buFont typeface="Wingdings" charset="2"/>
              <a:buChar char=""/>
            </a:pPr>
            <a:r>
              <a:rPr lang="en-US" sz="2400" b="0" strike="noStrike" spc="-1">
                <a:solidFill>
                  <a:srgbClr val="595959"/>
                </a:solidFill>
                <a:uFill>
                  <a:solidFill>
                    <a:srgbClr val="FFFFFF"/>
                  </a:solidFill>
                </a:uFill>
                <a:latin typeface="Century Gothic"/>
                <a:ea typeface="Century Gothic"/>
              </a:rPr>
              <a:t>Third level</a:t>
            </a:r>
            <a:endParaRPr lang="en-US" sz="2000"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Fourth level</a:t>
            </a:r>
            <a:endParaRPr lang="en-US" sz="3359"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Fifth level</a:t>
            </a:r>
            <a:endParaRPr lang="en-US" sz="3359" b="0" strike="noStrike" spc="-1">
              <a:solidFill>
                <a:srgbClr val="595959"/>
              </a:solidFill>
              <a:uFill>
                <a:solidFill>
                  <a:srgbClr val="FFFFFF"/>
                </a:solidFill>
              </a:uFill>
              <a:latin typeface="Century Gothic"/>
            </a:endParaRPr>
          </a:p>
        </p:txBody>
      </p:sp>
      <p:sp>
        <p:nvSpPr>
          <p:cNvPr id="86" name="PlaceHolder 4"/>
          <p:cNvSpPr>
            <a:spLocks noGrp="1"/>
          </p:cNvSpPr>
          <p:nvPr>
            <p:ph type="body"/>
          </p:nvPr>
        </p:nvSpPr>
        <p:spPr>
          <a:xfrm>
            <a:off x="194472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Level@HANDLE</a:t>
            </a:r>
            <a:endParaRPr lang="en-US" sz="3359" b="0" strike="noStrike" spc="-1">
              <a:solidFill>
                <a:srgbClr val="595959"/>
              </a:solidFill>
              <a:uFill>
                <a:solidFill>
                  <a:srgbClr val="FFFFFF"/>
                </a:solidFill>
              </a:uFill>
              <a:latin typeface="Century Gothic"/>
            </a:endParaRPr>
          </a:p>
        </p:txBody>
      </p:sp>
      <p:sp>
        <p:nvSpPr>
          <p:cNvPr id="87" name="PlaceHolder 5"/>
          <p:cNvSpPr>
            <a:spLocks noGrp="1"/>
          </p:cNvSpPr>
          <p:nvPr>
            <p:ph type="body"/>
          </p:nvPr>
        </p:nvSpPr>
        <p:spPr>
          <a:xfrm>
            <a:off x="31078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LevelHASHTAG</a:t>
            </a:r>
            <a:endParaRPr lang="en-US" sz="3359" b="0" strike="noStrike" spc="-1">
              <a:solidFill>
                <a:srgbClr val="595959"/>
              </a:solidFill>
              <a:uFill>
                <a:solidFill>
                  <a:srgbClr val="FFFFFF"/>
                </a:solidFill>
              </a:uFill>
              <a:latin typeface="Century Gothic"/>
            </a:endParaRPr>
          </a:p>
        </p:txBody>
      </p:sp>
      <p:sp>
        <p:nvSpPr>
          <p:cNvPr id="88" name="PlaceHolder 6"/>
          <p:cNvSpPr>
            <a:spLocks noGrp="1"/>
          </p:cNvSpPr>
          <p:nvPr>
            <p:ph type="body"/>
          </p:nvPr>
        </p:nvSpPr>
        <p:spPr>
          <a:xfrm>
            <a:off x="42706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LevelMISC</a:t>
            </a:r>
            <a:endParaRPr lang="en-US" sz="3359" b="0" strike="noStrike" spc="-1">
              <a:solidFill>
                <a:srgbClr val="595959"/>
              </a:solidFill>
              <a:uFill>
                <a:solidFill>
                  <a:srgbClr val="FFFFFF"/>
                </a:solidFill>
              </a:uFill>
              <a:latin typeface="Century Gothic"/>
            </a:endParaRPr>
          </a:p>
        </p:txBody>
      </p:sp>
      <p:sp>
        <p:nvSpPr>
          <p:cNvPr id="89" name="Line 7"/>
          <p:cNvSpPr/>
          <p:nvPr/>
        </p:nvSpPr>
        <p:spPr>
          <a:xfrm>
            <a:off x="1932120" y="7856280"/>
            <a:ext cx="9545400" cy="360"/>
          </a:xfrm>
          <a:prstGeom prst="line">
            <a:avLst/>
          </a:prstGeom>
          <a:ln w="12600">
            <a:solidFill>
              <a:srgbClr val="A21727"/>
            </a:solidFill>
            <a:round/>
          </a:ln>
        </p:spPr>
        <p:style>
          <a:lnRef idx="0">
            <a:scrgbClr r="0" g="0" b="0"/>
          </a:lnRef>
          <a:fillRef idx="0">
            <a:scrgbClr r="0" g="0" b="0"/>
          </a:fillRef>
          <a:effectRef idx="0">
            <a:scrgbClr r="0" g="0" b="0"/>
          </a:effectRef>
          <a:fontRef idx="minor"/>
        </p:style>
      </p:sp>
      <p:sp>
        <p:nvSpPr>
          <p:cNvPr id="90" name="PlaceHolder 8"/>
          <p:cNvSpPr>
            <a:spLocks noGrp="1"/>
          </p:cNvSpPr>
          <p:nvPr>
            <p:ph type="body"/>
          </p:nvPr>
        </p:nvSpPr>
        <p:spPr>
          <a:xfrm>
            <a:off x="5164200" y="7486560"/>
            <a:ext cx="5808240" cy="369360"/>
          </a:xfrm>
          <a:prstGeom prst="rect">
            <a:avLst/>
          </a:prstGeom>
        </p:spPr>
        <p:txBody>
          <a:bodyPr lIns="90000" tIns="45000" rIns="90000" bIns="45000"/>
          <a:lstStyle/>
          <a:p>
            <a:pPr marL="432000" indent="-324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0" strike="noStrike" spc="-1">
                <a:solidFill>
                  <a:srgbClr val="A31527"/>
                </a:solidFill>
                <a:uFill>
                  <a:solidFill>
                    <a:srgbClr val="FFFFFF"/>
                  </a:solidFill>
                </a:uFill>
                <a:latin typeface="Century Gothic"/>
              </a:rPr>
              <a:t>Seventh Outline LevelSource:</a:t>
            </a:r>
            <a:endParaRPr lang="en-US" sz="3359" b="0" strike="noStrike" spc="-1">
              <a:solidFill>
                <a:srgbClr val="595959"/>
              </a:solidFill>
              <a:uFill>
                <a:solidFill>
                  <a:srgbClr val="FFFFFF"/>
                </a:solidFill>
              </a:uFill>
              <a:latin typeface="Century Gothic"/>
            </a:endParaRPr>
          </a:p>
        </p:txBody>
      </p:sp>
      <p:sp>
        <p:nvSpPr>
          <p:cNvPr id="91" name="CustomShape 9"/>
          <p:cNvSpPr/>
          <p:nvPr/>
        </p:nvSpPr>
        <p:spPr>
          <a:xfrm>
            <a:off x="7845840" y="7857720"/>
            <a:ext cx="31266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92" name="Picture 16"/>
          <p:cNvPicPr/>
          <p:nvPr/>
        </p:nvPicPr>
        <p:blipFill>
          <a:blip r:embed="rId14"/>
          <a:stretch/>
        </p:blipFill>
        <p:spPr>
          <a:xfrm>
            <a:off x="457200" y="7717680"/>
            <a:ext cx="1337040" cy="35064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22960" y="3597480"/>
            <a:ext cx="9326520" cy="1763640"/>
          </a:xfrm>
          <a:prstGeom prst="rect">
            <a:avLst/>
          </a:prstGeom>
          <a:noFill/>
          <a:ln>
            <a:noFill/>
          </a:ln>
        </p:spPr>
        <p:txBody>
          <a:bodyPr lIns="90000" tIns="45000" rIns="90000" bIns="45000"/>
          <a:lstStyle/>
          <a:p>
            <a:endParaRPr lang="en-US" sz="2880" b="0" strike="noStrike" spc="-1">
              <a:solidFill>
                <a:srgbClr val="000000"/>
              </a:solidFill>
              <a:uFill>
                <a:solidFill>
                  <a:srgbClr val="FFFFFF"/>
                </a:solidFill>
              </a:uFill>
              <a:latin typeface="Calibri"/>
            </a:endParaRPr>
          </a:p>
        </p:txBody>
      </p:sp>
      <p:sp>
        <p:nvSpPr>
          <p:cNvPr id="128" name="TextShape 2"/>
          <p:cNvSpPr txBox="1"/>
          <p:nvPr/>
        </p:nvSpPr>
        <p:spPr>
          <a:xfrm>
            <a:off x="2042820" y="4479300"/>
            <a:ext cx="7637208" cy="2305800"/>
          </a:xfrm>
          <a:prstGeom prst="rect">
            <a:avLst/>
          </a:prstGeom>
          <a:noFill/>
          <a:ln>
            <a:noFill/>
          </a:ln>
        </p:spPr>
        <p:txBody>
          <a:bodyPr lIns="90000" tIns="45000" rIns="90000" bIns="45000"/>
          <a:lstStyle/>
          <a:p>
            <a:pPr algn="ctr"/>
            <a:r>
              <a:rPr lang="en-US" sz="2000" b="0" strike="noStrike" spc="-1" dirty="0">
                <a:solidFill>
                  <a:srgbClr val="000000"/>
                </a:solidFill>
                <a:uFill>
                  <a:solidFill>
                    <a:srgbClr val="FFFFFF"/>
                  </a:solidFill>
                </a:uFill>
                <a:latin typeface="Arial"/>
              </a:rPr>
              <a:t>DECART Summer School 2018:</a:t>
            </a:r>
            <a:r>
              <a:rPr lang="en-US" sz="1800" b="0" strike="noStrike" spc="-1" dirty="0">
                <a:solidFill>
                  <a:srgbClr val="000000"/>
                </a:solidFill>
                <a:uFill>
                  <a:solidFill>
                    <a:srgbClr val="FFFFFF"/>
                  </a:solidFill>
                </a:uFill>
                <a:latin typeface="Arial"/>
              </a:rPr>
              <a:t>
</a:t>
            </a:r>
            <a:endParaRPr lang="en-US" sz="1800" b="0" strike="noStrike" spc="-1" dirty="0" smtClean="0">
              <a:solidFill>
                <a:srgbClr val="000000"/>
              </a:solidFill>
              <a:uFill>
                <a:solidFill>
                  <a:srgbClr val="FFFFFF"/>
                </a:solidFill>
              </a:uFill>
              <a:latin typeface="Arial"/>
            </a:endParaRPr>
          </a:p>
          <a:p>
            <a:pPr algn="ctr"/>
            <a:r>
              <a:rPr lang="en-US" sz="2400" b="0" strike="noStrike" spc="-1" dirty="0" smtClean="0">
                <a:solidFill>
                  <a:srgbClr val="000000"/>
                </a:solidFill>
                <a:uFill>
                  <a:solidFill>
                    <a:srgbClr val="FFFFFF"/>
                  </a:solidFill>
                </a:uFill>
                <a:latin typeface="Arial"/>
              </a:rPr>
              <a:t>Causal Inference Module</a:t>
            </a:r>
          </a:p>
          <a:p>
            <a:pPr algn="ctr"/>
            <a:r>
              <a:rPr lang="en-US" sz="1800" b="0" strike="noStrike" spc="-1" dirty="0">
                <a:solidFill>
                  <a:srgbClr val="000000"/>
                </a:solidFill>
                <a:uFill>
                  <a:solidFill>
                    <a:srgbClr val="FFFFFF"/>
                  </a:solidFill>
                </a:uFill>
                <a:latin typeface="Arial"/>
              </a:rPr>
              <a:t>
</a:t>
            </a:r>
            <a:r>
              <a:rPr lang="en-US" sz="2800" spc="-1" dirty="0" smtClean="0">
                <a:solidFill>
                  <a:srgbClr val="000000"/>
                </a:solidFill>
                <a:uFill>
                  <a:solidFill>
                    <a:srgbClr val="FFFFFF"/>
                  </a:solidFill>
                </a:uFill>
                <a:latin typeface="Arial"/>
              </a:rPr>
              <a:t>IP Weighting</a:t>
            </a:r>
            <a:r>
              <a:rPr lang="en-US" altLang="zh-CN" sz="2800" b="0" strike="noStrike" spc="-1" dirty="0" smtClean="0">
                <a:solidFill>
                  <a:srgbClr val="000000"/>
                </a:solidFill>
                <a:uFill>
                  <a:solidFill>
                    <a:srgbClr val="FFFFFF"/>
                  </a:solidFill>
                </a:uFill>
                <a:latin typeface="Arial"/>
              </a:rPr>
              <a:t> and Marginal Structural Model</a:t>
            </a:r>
            <a:endParaRPr lang="en-US" sz="2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Extension to Numeric Treatments: Marginal Structural Models</a:t>
            </a:r>
          </a:p>
        </p:txBody>
      </p:sp>
      <p:sp>
        <p:nvSpPr>
          <p:cNvPr id="3" name="Content Placeholder 2"/>
          <p:cNvSpPr>
            <a:spLocks noGrp="1"/>
          </p:cNvSpPr>
          <p:nvPr>
            <p:ph idx="4294967295"/>
          </p:nvPr>
        </p:nvSpPr>
        <p:spPr>
          <a:xfrm>
            <a:off x="548640" y="1920240"/>
            <a:ext cx="9875520" cy="5943600"/>
          </a:xfrm>
        </p:spPr>
        <p:txBody>
          <a:bodyPr>
            <a:normAutofit/>
          </a:bodyPr>
          <a:lstStyle/>
          <a:p>
            <a:r>
              <a:rPr lang="en-US" sz="2400" dirty="0"/>
              <a:t>If the treatment can be quantified on at least an interval scale, we may consider models of the form:</a:t>
            </a:r>
          </a:p>
          <a:p>
            <a:pPr marL="548640" indent="-548640">
              <a:buNone/>
            </a:pPr>
            <a:r>
              <a:rPr lang="en-US" sz="2400" dirty="0"/>
              <a:t>	(MSM1) 	E[Y(a)] = </a:t>
            </a:r>
            <a:r>
              <a:rPr lang="el-GR" sz="2400" dirty="0"/>
              <a:t>β</a:t>
            </a:r>
            <a:r>
              <a:rPr lang="en-US" sz="2400" baseline="-25000" dirty="0"/>
              <a:t>0</a:t>
            </a:r>
            <a:r>
              <a:rPr lang="en-US" sz="2400" dirty="0"/>
              <a:t> + </a:t>
            </a:r>
            <a:r>
              <a:rPr lang="el-GR" sz="2400" dirty="0"/>
              <a:t>β</a:t>
            </a:r>
            <a:r>
              <a:rPr lang="en-US" sz="2400" baseline="-25000" dirty="0"/>
              <a:t>1</a:t>
            </a:r>
            <a:r>
              <a:rPr lang="en-US" sz="2400" dirty="0"/>
              <a:t>a,  or </a:t>
            </a:r>
          </a:p>
          <a:p>
            <a:pPr marL="0" indent="0">
              <a:buNone/>
              <a:tabLst>
                <a:tab pos="548640" algn="l"/>
              </a:tabLst>
            </a:pPr>
            <a:r>
              <a:rPr lang="en-US" sz="2400" dirty="0"/>
              <a:t>	</a:t>
            </a:r>
            <a:r>
              <a:rPr lang="en-US" sz="2400" dirty="0">
                <a:solidFill>
                  <a:prstClr val="black"/>
                </a:solidFill>
              </a:rPr>
              <a:t>(MSM2)	E[Y(a)] = </a:t>
            </a:r>
            <a:r>
              <a:rPr lang="el-GR" sz="2400" dirty="0">
                <a:solidFill>
                  <a:prstClr val="black"/>
                </a:solidFill>
              </a:rPr>
              <a:t>β</a:t>
            </a:r>
            <a:r>
              <a:rPr lang="en-US" sz="2400" baseline="-25000" dirty="0">
                <a:solidFill>
                  <a:prstClr val="black"/>
                </a:solidFill>
              </a:rPr>
              <a:t>0</a:t>
            </a:r>
            <a:r>
              <a:rPr lang="en-US" sz="2400" dirty="0">
                <a:solidFill>
                  <a:prstClr val="black"/>
                </a:solidFill>
              </a:rPr>
              <a:t> + </a:t>
            </a:r>
            <a:r>
              <a:rPr lang="el-GR" sz="2400" dirty="0">
                <a:solidFill>
                  <a:prstClr val="black"/>
                </a:solidFill>
              </a:rPr>
              <a:t>β</a:t>
            </a:r>
            <a:r>
              <a:rPr lang="en-US" sz="2400" baseline="-25000" dirty="0">
                <a:solidFill>
                  <a:prstClr val="black"/>
                </a:solidFill>
              </a:rPr>
              <a:t>1</a:t>
            </a:r>
            <a:r>
              <a:rPr lang="en-US" sz="2400" dirty="0">
                <a:solidFill>
                  <a:prstClr val="black"/>
                </a:solidFill>
              </a:rPr>
              <a:t>a + </a:t>
            </a:r>
            <a:r>
              <a:rPr lang="el-GR" sz="2400" dirty="0">
                <a:solidFill>
                  <a:prstClr val="black"/>
                </a:solidFill>
              </a:rPr>
              <a:t>β</a:t>
            </a:r>
            <a:r>
              <a:rPr lang="en-US" sz="2400" baseline="-25000" dirty="0">
                <a:solidFill>
                  <a:prstClr val="black"/>
                </a:solidFill>
              </a:rPr>
              <a:t>2</a:t>
            </a:r>
            <a:r>
              <a:rPr lang="en-US" sz="2400" dirty="0">
                <a:solidFill>
                  <a:prstClr val="black"/>
                </a:solidFill>
              </a:rPr>
              <a:t>a</a:t>
            </a:r>
            <a:r>
              <a:rPr lang="en-US" sz="2400" baseline="30000" dirty="0">
                <a:solidFill>
                  <a:prstClr val="black"/>
                </a:solidFill>
              </a:rPr>
              <a:t>2</a:t>
            </a:r>
            <a:r>
              <a:rPr lang="en-US" sz="2400" dirty="0">
                <a:solidFill>
                  <a:prstClr val="black"/>
                </a:solidFill>
              </a:rPr>
              <a:t>, or </a:t>
            </a:r>
          </a:p>
          <a:p>
            <a:pPr marL="0" indent="0">
              <a:buNone/>
              <a:tabLst>
                <a:tab pos="548640" algn="l"/>
              </a:tabLst>
            </a:pPr>
            <a:r>
              <a:rPr lang="en-US" sz="2400" dirty="0">
                <a:solidFill>
                  <a:prstClr val="black"/>
                </a:solidFill>
              </a:rPr>
              <a:t>	(MSM3) 	E[Y(a)] = f(a) for some nonparametric f()</a:t>
            </a:r>
          </a:p>
          <a:p>
            <a:r>
              <a:rPr lang="en-US" sz="2400" dirty="0">
                <a:solidFill>
                  <a:prstClr val="black"/>
                </a:solidFill>
              </a:rPr>
              <a:t>Under (MSM1), ATE contrasting treatment a’ to treatment a is </a:t>
            </a:r>
            <a:r>
              <a:rPr lang="el-GR" sz="2400" dirty="0">
                <a:solidFill>
                  <a:prstClr val="black"/>
                </a:solidFill>
              </a:rPr>
              <a:t>β</a:t>
            </a:r>
            <a:r>
              <a:rPr lang="en-US" sz="2400" baseline="-25000" dirty="0">
                <a:solidFill>
                  <a:prstClr val="black"/>
                </a:solidFill>
              </a:rPr>
              <a:t>1</a:t>
            </a:r>
            <a:r>
              <a:rPr lang="en-US" sz="2400" dirty="0">
                <a:solidFill>
                  <a:prstClr val="black"/>
                </a:solidFill>
              </a:rPr>
              <a:t>(a’ – a). Under (MSM3), it is f(a’) – f(a). </a:t>
            </a:r>
          </a:p>
          <a:p>
            <a:r>
              <a:rPr lang="en-US" sz="2400" dirty="0">
                <a:solidFill>
                  <a:prstClr val="black"/>
                </a:solidFill>
              </a:rPr>
              <a:t>These </a:t>
            </a:r>
            <a:r>
              <a:rPr lang="en-US" sz="2400" dirty="0"/>
              <a:t>are called marginal structural models. </a:t>
            </a:r>
          </a:p>
          <a:p>
            <a:pPr>
              <a:tabLst>
                <a:tab pos="411480" algn="l"/>
              </a:tabLst>
            </a:pPr>
            <a:r>
              <a:rPr lang="en-US" sz="2400" dirty="0"/>
              <a:t>Structural because the models are based on the counterfactual outcomes Y(a)</a:t>
            </a:r>
          </a:p>
          <a:p>
            <a:pPr>
              <a:tabLst>
                <a:tab pos="411480" algn="l"/>
              </a:tabLst>
            </a:pPr>
            <a:r>
              <a:rPr lang="en-US" sz="2400" dirty="0"/>
              <a:t>Marginal because the models are based on the marginal distributions of each Y(a)</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75545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Evaluating the Causal Effect of a Discrete Numeric Treatment</a:t>
            </a: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p:txBody>
              <a:bodyPr>
                <a:noAutofit/>
              </a:bodyPr>
              <a:lstStyle/>
              <a:p>
                <a:r>
                  <a:rPr lang="en-US" sz="2400" dirty="0"/>
                  <a:t>Assume treatment A is k levels, a = 1, 2, …, k</a:t>
                </a:r>
              </a:p>
              <a:p>
                <a:r>
                  <a:rPr lang="en-US" sz="2400" dirty="0"/>
                  <a:t>Could use multinomial logistic regression to estimate f(A|X) = </a:t>
                </a:r>
                <a:r>
                  <a:rPr lang="en-US" sz="2400" dirty="0" err="1"/>
                  <a:t>Pr</a:t>
                </a:r>
                <a:r>
                  <a:rPr lang="en-US" sz="2400" dirty="0"/>
                  <a:t>(A|X) for each A. </a:t>
                </a:r>
              </a:p>
              <a:p>
                <a:r>
                  <a:rPr lang="en-US" sz="2400" dirty="0"/>
                  <a:t>Then define inverse probability of treatment weights for treatment A as: </a:t>
                </a:r>
              </a:p>
              <a:p>
                <a:pPr marL="0" indent="0">
                  <a:buNone/>
                </a:pPr>
                <a:r>
                  <a:rPr lang="en-US" sz="2400" dirty="0"/>
                  <a:t>	W</a:t>
                </a:r>
                <a:r>
                  <a:rPr lang="en-US" sz="2400" baseline="30000" dirty="0"/>
                  <a:t>A</a:t>
                </a:r>
                <a:r>
                  <a:rPr lang="en-US" sz="2400" dirty="0"/>
                  <a:t>=  1/f(A|X) </a:t>
                </a:r>
              </a:p>
              <a:p>
                <a:r>
                  <a:rPr lang="en-US" sz="2400" dirty="0"/>
                  <a:t>Then can use weighted regression to estimate parameters of a marginal structural model for the effect of the treatment; e.g., under the model MSM1: </a:t>
                </a:r>
                <a:r>
                  <a:rPr lang="en-US" sz="2400" dirty="0">
                    <a:solidFill>
                      <a:prstClr val="black"/>
                    </a:solidFill>
                  </a:rPr>
                  <a:t>E[Y(a)] = </a:t>
                </a:r>
                <a:r>
                  <a:rPr lang="el-GR" sz="2400" dirty="0">
                    <a:solidFill>
                      <a:prstClr val="black"/>
                    </a:solidFill>
                  </a:rPr>
                  <a:t>β</a:t>
                </a:r>
                <a:r>
                  <a:rPr lang="en-US" sz="2400" baseline="-25000" dirty="0">
                    <a:solidFill>
                      <a:prstClr val="black"/>
                    </a:solidFill>
                  </a:rPr>
                  <a:t>0</a:t>
                </a:r>
                <a:r>
                  <a:rPr lang="en-US" sz="2400" dirty="0">
                    <a:solidFill>
                      <a:prstClr val="black"/>
                    </a:solidFill>
                  </a:rPr>
                  <a:t> + </a:t>
                </a:r>
                <a:r>
                  <a:rPr lang="el-GR" sz="2400" dirty="0">
                    <a:solidFill>
                      <a:prstClr val="black"/>
                    </a:solidFill>
                  </a:rPr>
                  <a:t>β</a:t>
                </a:r>
                <a:r>
                  <a:rPr lang="en-US" sz="2400" baseline="-25000" dirty="0">
                    <a:solidFill>
                      <a:prstClr val="black"/>
                    </a:solidFill>
                  </a:rPr>
                  <a:t>1</a:t>
                </a:r>
                <a:r>
                  <a:rPr lang="en-US" sz="2400" dirty="0">
                    <a:solidFill>
                      <a:prstClr val="black"/>
                    </a:solidFill>
                  </a:rPr>
                  <a:t>a, estimate </a:t>
                </a:r>
                <a:r>
                  <a:rPr lang="el-GR" sz="2400" dirty="0">
                    <a:solidFill>
                      <a:prstClr val="black"/>
                    </a:solidFill>
                  </a:rPr>
                  <a:t>β</a:t>
                </a:r>
                <a:r>
                  <a:rPr lang="en-US" sz="2400" baseline="-25000" dirty="0">
                    <a:solidFill>
                      <a:prstClr val="black"/>
                    </a:solidFill>
                  </a:rPr>
                  <a:t>0</a:t>
                </a:r>
                <a:r>
                  <a:rPr lang="en-US" sz="2400" dirty="0">
                    <a:solidFill>
                      <a:prstClr val="black"/>
                    </a:solidFill>
                  </a:rPr>
                  <a:t> and </a:t>
                </a:r>
                <a:r>
                  <a:rPr lang="el-GR" sz="2400" dirty="0">
                    <a:solidFill>
                      <a:prstClr val="black"/>
                    </a:solidFill>
                  </a:rPr>
                  <a:t>β</a:t>
                </a:r>
                <a:r>
                  <a:rPr lang="en-US" sz="2400" baseline="-25000" dirty="0">
                    <a:solidFill>
                      <a:prstClr val="black"/>
                    </a:solidFill>
                  </a:rPr>
                  <a:t>1</a:t>
                </a:r>
                <a:r>
                  <a:rPr lang="en-US" sz="2400" dirty="0">
                    <a:solidFill>
                      <a:prstClr val="black"/>
                    </a:solidFill>
                  </a:rPr>
                  <a:t> based on weighted regression of Y on A using weights W</a:t>
                </a:r>
                <a:r>
                  <a:rPr lang="en-US" sz="2400" baseline="30000" dirty="0">
                    <a:solidFill>
                      <a:prstClr val="black"/>
                    </a:solidFill>
                  </a:rPr>
                  <a:t>A</a:t>
                </a:r>
                <a:r>
                  <a:rPr lang="en-US" sz="2400" dirty="0"/>
                  <a:t>, and estimate the ATE comparing a’ to a as </a:t>
                </a:r>
                <a14:m>
                  <m:oMath xmlns:m="http://schemas.openxmlformats.org/officeDocument/2006/math">
                    <m:acc>
                      <m:accPr>
                        <m:chr m:val="̂"/>
                        <m:ctrlPr>
                          <a:rPr lang="en-US" sz="2400" i="1">
                            <a:latin typeface="Cambria Math" panose="02040503050406030204" pitchFamily="18" charset="0"/>
                          </a:rPr>
                        </m:ctrlPr>
                      </m:accPr>
                      <m:e>
                        <m:r>
                          <m:rPr>
                            <m:nor/>
                          </m:rPr>
                          <a:rPr lang="el-GR" sz="2400" dirty="0">
                            <a:solidFill>
                              <a:prstClr val="black"/>
                            </a:solidFill>
                          </a:rPr>
                          <m:t>β</m:t>
                        </m:r>
                        <m:r>
                          <m:rPr>
                            <m:nor/>
                          </m:rPr>
                          <a:rPr lang="en-US" sz="2400" baseline="-25000" dirty="0">
                            <a:solidFill>
                              <a:prstClr val="black"/>
                            </a:solidFill>
                          </a:rPr>
                          <m:t>1</m:t>
                        </m:r>
                      </m:e>
                    </m:acc>
                  </m:oMath>
                </a14:m>
                <a:r>
                  <a:rPr lang="en-US" sz="2400" dirty="0"/>
                  <a:t>(a’ – a).</a:t>
                </a:r>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blipFill>
                <a:blip r:embed="rId3"/>
                <a:stretch>
                  <a:fillRect l="-889" t="-1481" r="-445"/>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403452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Evaluating the Causal Effect of a Discrete Numeric Treatment</a:t>
            </a: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p:txBody>
              <a:bodyPr>
                <a:noAutofit/>
              </a:bodyPr>
              <a:lstStyle/>
              <a:p>
                <a:r>
                  <a:rPr lang="en-US" sz="2400" dirty="0"/>
                  <a:t>For linear MSMs, this is equivalent to a 2-step procedure where we first obtain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𝐸</m:t>
                        </m:r>
                      </m:e>
                    </m:acc>
                  </m:oMath>
                </a14:m>
                <a:r>
                  <a:rPr lang="en-US" sz="2400" dirty="0"/>
                  <a:t>(Y(a)) as </a:t>
                </a:r>
                <a14:m>
                  <m:oMath xmlns:m="http://schemas.openxmlformats.org/officeDocument/2006/math">
                    <m:f>
                      <m:fPr>
                        <m:ctrlPr>
                          <a:rPr lang="en-US" sz="2400" i="1">
                            <a:solidFill>
                              <a:prstClr val="black"/>
                            </a:solidFill>
                            <a:latin typeface="Cambria Math" panose="02040503050406030204" pitchFamily="18" charset="0"/>
                          </a:rPr>
                        </m:ctrlPr>
                      </m:fPr>
                      <m:num>
                        <m:nary>
                          <m:naryPr>
                            <m:chr m:val="∑"/>
                            <m:limLoc m:val="subSup"/>
                            <m:supHide m:val="on"/>
                            <m:ctrlPr>
                              <a:rPr lang="en-US" sz="2400" i="1">
                                <a:solidFill>
                                  <a:prstClr val="black"/>
                                </a:solidFill>
                                <a:latin typeface="Cambria Math" panose="02040503050406030204" pitchFamily="18" charset="0"/>
                              </a:rPr>
                            </m:ctrlPr>
                          </m:naryPr>
                          <m:sub>
                            <m:r>
                              <m:rPr>
                                <m:sty m:val="p"/>
                                <m:brk m:alnAt="9"/>
                              </m:rPr>
                              <a:rPr lang="en-US" sz="2400">
                                <a:solidFill>
                                  <a:prstClr val="black"/>
                                </a:solidFill>
                                <a:latin typeface="Cambria Math"/>
                              </a:rPr>
                              <m:t>i</m:t>
                            </m:r>
                          </m:sub>
                          <m:sup/>
                          <m:e>
                            <m:sSub>
                              <m:sSubPr>
                                <m:ctrlPr>
                                  <a:rPr lang="en-US" sz="2400" i="1">
                                    <a:solidFill>
                                      <a:prstClr val="black"/>
                                    </a:solidFill>
                                    <a:latin typeface="Cambria Math" panose="02040503050406030204" pitchFamily="18" charset="0"/>
                                  </a:rPr>
                                </m:ctrlPr>
                              </m:sSubPr>
                              <m:e>
                                <m:r>
                                  <a:rPr lang="en-US" sz="2400">
                                    <a:solidFill>
                                      <a:prstClr val="black"/>
                                    </a:solidFill>
                                    <a:latin typeface="Cambria Math"/>
                                  </a:rPr>
                                  <m:t>1</m:t>
                                </m:r>
                              </m:e>
                              <m:sub>
                                <m:r>
                                  <a:rPr lang="en-US" sz="2400">
                                    <a:solidFill>
                                      <a:prstClr val="black"/>
                                    </a:solidFill>
                                    <a:latin typeface="Cambria Math"/>
                                  </a:rPr>
                                  <m:t>[</m:t>
                                </m:r>
                                <m:r>
                                  <m:rPr>
                                    <m:sty m:val="p"/>
                                  </m:rPr>
                                  <a:rPr lang="en-US" sz="2400">
                                    <a:solidFill>
                                      <a:prstClr val="black"/>
                                    </a:solidFill>
                                    <a:latin typeface="Cambria Math"/>
                                  </a:rPr>
                                  <m:t>Ai</m:t>
                                </m:r>
                                <m:r>
                                  <a:rPr lang="en-US" sz="2400">
                                    <a:solidFill>
                                      <a:prstClr val="black"/>
                                    </a:solidFill>
                                    <a:latin typeface="Cambria Math"/>
                                  </a:rPr>
                                  <m:t>=</m:t>
                                </m:r>
                                <m:r>
                                  <m:rPr>
                                    <m:sty m:val="p"/>
                                  </m:rPr>
                                  <a:rPr lang="en-US" sz="2400">
                                    <a:solidFill>
                                      <a:prstClr val="black"/>
                                    </a:solidFill>
                                    <a:latin typeface="Cambria Math"/>
                                  </a:rPr>
                                  <m:t>a</m:t>
                                </m:r>
                                <m:r>
                                  <a:rPr lang="en-US" sz="2400">
                                    <a:solidFill>
                                      <a:prstClr val="black"/>
                                    </a:solidFill>
                                    <a:latin typeface="Cambria Math"/>
                                  </a:rPr>
                                  <m:t>]</m:t>
                                </m:r>
                              </m:sub>
                            </m:sSub>
                            <m:r>
                              <m:rPr>
                                <m:sty m:val="p"/>
                              </m:rPr>
                              <a:rPr lang="en-US" sz="2400">
                                <a:solidFill>
                                  <a:prstClr val="black"/>
                                </a:solidFill>
                                <a:latin typeface="Cambria Math"/>
                              </a:rPr>
                              <m:t>Y</m:t>
                            </m:r>
                            <m:r>
                              <m:rPr>
                                <m:sty m:val="p"/>
                              </m:rPr>
                              <a:rPr lang="en-US" sz="2400" baseline="-25000">
                                <a:solidFill>
                                  <a:prstClr val="black"/>
                                </a:solidFill>
                                <a:latin typeface="Cambria Math"/>
                              </a:rPr>
                              <m:t>i</m:t>
                            </m:r>
                          </m:e>
                        </m:nary>
                      </m:num>
                      <m:den>
                        <m:nary>
                          <m:naryPr>
                            <m:chr m:val="∑"/>
                            <m:limLoc m:val="subSup"/>
                            <m:supHide m:val="on"/>
                            <m:ctrlPr>
                              <a:rPr lang="en-US" sz="2400" i="1">
                                <a:solidFill>
                                  <a:prstClr val="black"/>
                                </a:solidFill>
                                <a:latin typeface="Cambria Math" panose="02040503050406030204" pitchFamily="18" charset="0"/>
                              </a:rPr>
                            </m:ctrlPr>
                          </m:naryPr>
                          <m:sub>
                            <m:r>
                              <m:rPr>
                                <m:sty m:val="p"/>
                                <m:brk m:alnAt="9"/>
                              </m:rPr>
                              <a:rPr lang="en-US" sz="2400">
                                <a:solidFill>
                                  <a:prstClr val="black"/>
                                </a:solidFill>
                                <a:latin typeface="Cambria Math"/>
                              </a:rPr>
                              <m:t>i</m:t>
                            </m:r>
                          </m:sub>
                          <m:sup/>
                          <m:e>
                            <m:r>
                              <m:rPr>
                                <m:sty m:val="p"/>
                              </m:rPr>
                              <a:rPr lang="en-US" sz="2400">
                                <a:solidFill>
                                  <a:prstClr val="black"/>
                                </a:solidFill>
                                <a:latin typeface="Cambria Math"/>
                              </a:rPr>
                              <m:t>W</m:t>
                            </m:r>
                            <m:r>
                              <m:rPr>
                                <m:sty m:val="p"/>
                              </m:rPr>
                              <a:rPr lang="en-US" sz="2400" baseline="-25000">
                                <a:solidFill>
                                  <a:prstClr val="black"/>
                                </a:solidFill>
                                <a:latin typeface="Cambria Math"/>
                              </a:rPr>
                              <m:t>i</m:t>
                            </m:r>
                            <m:r>
                              <m:rPr>
                                <m:sty m:val="p"/>
                              </m:rPr>
                              <a:rPr lang="en-US" sz="2400" baseline="30000">
                                <a:solidFill>
                                  <a:prstClr val="black"/>
                                </a:solidFill>
                                <a:latin typeface="Cambria Math"/>
                              </a:rPr>
                              <m:t>a</m:t>
                            </m:r>
                          </m:e>
                        </m:nary>
                      </m:den>
                    </m:f>
                  </m:oMath>
                </a14:m>
                <a:r>
                  <a:rPr lang="en-US" sz="2400" dirty="0"/>
                  <a:t> for each a, and then regress the </a:t>
                </a:r>
                <a14:m>
                  <m:oMath xmlns:m="http://schemas.openxmlformats.org/officeDocument/2006/math">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rPr>
                          <m:t>𝐸</m:t>
                        </m:r>
                      </m:e>
                    </m:acc>
                  </m:oMath>
                </a14:m>
                <a:r>
                  <a:rPr lang="en-US" sz="2400" dirty="0">
                    <a:solidFill>
                      <a:prstClr val="black"/>
                    </a:solidFill>
                  </a:rPr>
                  <a:t>(Y(a))  on the vector a, a = 1, 2, …, k. </a:t>
                </a:r>
                <a:endParaRPr lang="en-US" sz="2400" dirty="0"/>
              </a:p>
              <a:p>
                <a:r>
                  <a:rPr lang="en-US" sz="2400" b="1" dirty="0"/>
                  <a:t>Problem: </a:t>
                </a:r>
                <a:r>
                  <a:rPr lang="en-US" sz="2400" dirty="0"/>
                  <a:t>Some treatment levels may be much more common than others, but the IPW weights give equal overall weight to each value of A in the regression</a:t>
                </a:r>
              </a:p>
              <a:p>
                <a:r>
                  <a:rPr lang="en-US" sz="2400" dirty="0"/>
                  <a:t>Solution is to use stabilized weights: SW</a:t>
                </a:r>
                <a:r>
                  <a:rPr lang="en-US" sz="2400" baseline="30000" dirty="0"/>
                  <a:t>A</a:t>
                </a:r>
                <a:r>
                  <a:rPr lang="en-US" sz="2400" dirty="0"/>
                  <a:t> = </a:t>
                </a:r>
                <a:r>
                  <a:rPr lang="en-US" sz="2400" dirty="0">
                    <a:solidFill>
                      <a:prstClr val="black"/>
                    </a:solidFill>
                  </a:rPr>
                  <a:t>f(A)/f(A|X)</a:t>
                </a:r>
              </a:p>
              <a:p>
                <a:r>
                  <a:rPr lang="en-US" sz="2400" dirty="0">
                    <a:solidFill>
                      <a:prstClr val="black"/>
                    </a:solidFill>
                  </a:rPr>
                  <a:t>The stabilized weights give more weight treatment values a which are more common in the data set</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blipFill>
                <a:blip r:embed="rId2"/>
                <a:stretch>
                  <a:fillRect l="-889" t="-1481" r="-635"/>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91707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Evaluating the Causal Effect of a Discrete Numeric Treatment</a:t>
            </a: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548640" y="1920241"/>
                <a:ext cx="9875520" cy="6145530"/>
              </a:xfrm>
            </p:spPr>
            <p:txBody>
              <a:bodyPr>
                <a:noAutofit/>
              </a:bodyPr>
              <a:lstStyle/>
              <a:p>
                <a:r>
                  <a:rPr lang="en-US" sz="2400" dirty="0"/>
                  <a:t>For continuous treatments, </a:t>
                </a:r>
                <a:r>
                  <a:rPr lang="en-US" sz="2400" dirty="0" err="1"/>
                  <a:t>Pr</a:t>
                </a:r>
                <a:r>
                  <a:rPr lang="en-US" sz="2400" dirty="0"/>
                  <a:t>(A=</a:t>
                </a:r>
                <a:r>
                  <a:rPr lang="en-US" sz="2400" dirty="0" err="1"/>
                  <a:t>a|X</a:t>
                </a:r>
                <a:r>
                  <a:rPr lang="en-US" sz="2400" dirty="0"/>
                  <a:t>) = 0 for all A and X. </a:t>
                </a:r>
              </a:p>
              <a:p>
                <a:r>
                  <a:rPr lang="en-US" sz="2400" dirty="0"/>
                  <a:t>Hence cannot use standard propensity weighting approach. </a:t>
                </a:r>
              </a:p>
              <a:p>
                <a:r>
                  <a:rPr lang="en-US" sz="2400" dirty="0"/>
                  <a:t>Solution is to use stabilized weights: SW</a:t>
                </a:r>
                <a:r>
                  <a:rPr lang="en-US" sz="2400" baseline="30000" dirty="0"/>
                  <a:t>A</a:t>
                </a:r>
                <a:r>
                  <a:rPr lang="en-US" sz="2400" dirty="0"/>
                  <a:t> = </a:t>
                </a:r>
                <a:r>
                  <a:rPr lang="en-US" sz="2400" dirty="0">
                    <a:solidFill>
                      <a:prstClr val="black"/>
                    </a:solidFill>
                  </a:rPr>
                  <a:t>f(A)/f(A|X) where f(A) and f(A|X) now represents the density of A and the conditional density of A given X. Most common approach is to assume normal distributions. </a:t>
                </a:r>
              </a:p>
              <a:p>
                <a:r>
                  <a:rPr lang="en-US" sz="2400" dirty="0">
                    <a:solidFill>
                      <a:prstClr val="black"/>
                    </a:solidFill>
                  </a:rPr>
                  <a:t>In the simplest version of this approach, one regresses A on X assuming a constant variance </a:t>
                </a:r>
                <a:r>
                  <a:rPr lang="el-GR" sz="2400" dirty="0">
                    <a:solidFill>
                      <a:prstClr val="black"/>
                    </a:solidFill>
                  </a:rPr>
                  <a:t>σ</a:t>
                </a:r>
                <a:r>
                  <a:rPr lang="en-US" sz="2400" baseline="30000" dirty="0">
                    <a:solidFill>
                      <a:prstClr val="black"/>
                    </a:solidFill>
                  </a:rPr>
                  <a:t>2</a:t>
                </a:r>
                <a:r>
                  <a:rPr lang="en-US" sz="2400" dirty="0">
                    <a:solidFill>
                      <a:prstClr val="black"/>
                    </a:solidFill>
                  </a:rPr>
                  <a:t>, and estimates f(A|X) as </a:t>
                </a:r>
              </a:p>
              <a:p>
                <a:pPr marL="0" indent="0">
                  <a:buNone/>
                </a:pPr>
                <a:r>
                  <a:rPr lang="en-US" sz="2400" dirty="0">
                    <a:solidFill>
                      <a:prstClr val="black"/>
                    </a:solidFill>
                  </a:rPr>
                  <a:t>	</a:t>
                </a:r>
                <a14:m>
                  <m:oMath xmlns:m="http://schemas.openxmlformats.org/officeDocument/2006/math">
                    <m:sSup>
                      <m:sSupPr>
                        <m:ctrlPr>
                          <a:rPr lang="en-US" sz="2400" i="1">
                            <a:solidFill>
                              <a:prstClr val="black"/>
                            </a:solidFill>
                            <a:latin typeface="Cambria Math" panose="02040503050406030204" pitchFamily="18" charset="0"/>
                          </a:rPr>
                        </m:ctrlPr>
                      </m:sSupPr>
                      <m:e>
                        <m:d>
                          <m:dPr>
                            <m:ctrlPr>
                              <a:rPr lang="en-US" sz="2400" i="1">
                                <a:solidFill>
                                  <a:prstClr val="black"/>
                                </a:solidFill>
                                <a:latin typeface="Cambria Math" panose="02040503050406030204" pitchFamily="18" charset="0"/>
                              </a:rPr>
                            </m:ctrlPr>
                          </m:dPr>
                          <m:e>
                            <m:f>
                              <m:fPr>
                                <m:ctrlPr>
                                  <a:rPr lang="en-US" sz="2400" i="1">
                                    <a:solidFill>
                                      <a:prstClr val="black"/>
                                    </a:solidFill>
                                    <a:latin typeface="Cambria Math" panose="02040503050406030204" pitchFamily="18" charset="0"/>
                                  </a:rPr>
                                </m:ctrlPr>
                              </m:fPr>
                              <m:num>
                                <m:r>
                                  <a:rPr lang="en-US" sz="2400" i="1">
                                    <a:solidFill>
                                      <a:prstClr val="black"/>
                                    </a:solidFill>
                                    <a:latin typeface="Cambria Math"/>
                                  </a:rPr>
                                  <m:t>1</m:t>
                                </m:r>
                              </m:num>
                              <m:den>
                                <m:r>
                                  <a:rPr lang="en-US" sz="2400" i="1">
                                    <a:solidFill>
                                      <a:prstClr val="black"/>
                                    </a:solidFill>
                                    <a:latin typeface="Cambria Math"/>
                                  </a:rPr>
                                  <m:t>2</m:t>
                                </m:r>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ea typeface="Cambria Math"/>
                                      </a:rPr>
                                      <m:t>𝜎</m:t>
                                    </m:r>
                                  </m:e>
                                </m:acc>
                                <m:r>
                                  <a:rPr lang="en-US" sz="2400" i="1" baseline="30000">
                                    <a:solidFill>
                                      <a:prstClr val="black"/>
                                    </a:solidFill>
                                    <a:latin typeface="Cambria Math"/>
                                  </a:rPr>
                                  <m:t>2</m:t>
                                </m:r>
                                <m:r>
                                  <a:rPr lang="en-US" sz="2400" i="1">
                                    <a:solidFill>
                                      <a:prstClr val="black"/>
                                    </a:solidFill>
                                    <a:latin typeface="Cambria Math"/>
                                    <a:ea typeface="Cambria Math"/>
                                  </a:rPr>
                                  <m:t>𝜋</m:t>
                                </m:r>
                              </m:den>
                            </m:f>
                          </m:e>
                        </m:d>
                      </m:e>
                      <m:sup>
                        <m:r>
                          <a:rPr lang="en-US" sz="2400" i="1">
                            <a:solidFill>
                              <a:prstClr val="black"/>
                            </a:solidFill>
                            <a:latin typeface="Cambria Math"/>
                          </a:rPr>
                          <m:t>𝑛</m:t>
                        </m:r>
                        <m:r>
                          <a:rPr lang="en-US" sz="2400" i="1">
                            <a:solidFill>
                              <a:prstClr val="black"/>
                            </a:solidFill>
                            <a:latin typeface="Cambria Math"/>
                          </a:rPr>
                          <m:t>/2</m:t>
                        </m:r>
                      </m:sup>
                    </m:sSup>
                  </m:oMath>
                </a14:m>
                <a:r>
                  <a:rPr lang="en-US" sz="2400" dirty="0">
                    <a:solidFill>
                      <a:prstClr val="black"/>
                    </a:solidFill>
                  </a:rPr>
                  <a:t>exp(-</a:t>
                </a:r>
                <a14:m>
                  <m:oMath xmlns:m="http://schemas.openxmlformats.org/officeDocument/2006/math">
                    <m:nary>
                      <m:naryPr>
                        <m:chr m:val="∑"/>
                        <m:limLoc m:val="subSup"/>
                        <m:ctrlPr>
                          <a:rPr lang="en-US" sz="2400" i="1">
                            <a:solidFill>
                              <a:prstClr val="black"/>
                            </a:solidFill>
                            <a:latin typeface="Cambria Math" panose="02040503050406030204" pitchFamily="18" charset="0"/>
                          </a:rPr>
                        </m:ctrlPr>
                      </m:naryPr>
                      <m:sub>
                        <m:r>
                          <m:rPr>
                            <m:brk m:alnAt="25"/>
                          </m:rPr>
                          <a:rPr lang="en-US" sz="2400" i="1">
                            <a:solidFill>
                              <a:prstClr val="black"/>
                            </a:solidFill>
                            <a:latin typeface="Cambria Math"/>
                          </a:rPr>
                          <m:t>𝑖</m:t>
                        </m:r>
                        <m:r>
                          <a:rPr lang="en-US" sz="2400" i="1">
                            <a:solidFill>
                              <a:prstClr val="black"/>
                            </a:solidFill>
                            <a:latin typeface="Cambria Math"/>
                          </a:rPr>
                          <m:t>=1</m:t>
                        </m:r>
                      </m:sub>
                      <m:sup>
                        <m:r>
                          <a:rPr lang="en-US" sz="2400" i="1">
                            <a:solidFill>
                              <a:prstClr val="black"/>
                            </a:solidFill>
                            <a:latin typeface="Cambria Math"/>
                          </a:rPr>
                          <m:t>𝑛</m:t>
                        </m:r>
                      </m:sup>
                      <m:e>
                        <m:f>
                          <m:fPr>
                            <m:ctrlPr>
                              <a:rPr lang="en-US" sz="2400" i="1">
                                <a:solidFill>
                                  <a:prstClr val="black"/>
                                </a:solidFill>
                                <a:latin typeface="Cambria Math" panose="02040503050406030204" pitchFamily="18" charset="0"/>
                              </a:rPr>
                            </m:ctrlPr>
                          </m:fPr>
                          <m:num>
                            <m:d>
                              <m:dPr>
                                <m:ctrlPr>
                                  <a:rPr lang="en-US" sz="2400" i="1">
                                    <a:solidFill>
                                      <a:prstClr val="black"/>
                                    </a:solidFill>
                                    <a:latin typeface="Cambria Math" panose="02040503050406030204" pitchFamily="18" charset="0"/>
                                  </a:rPr>
                                </m:ctrlPr>
                              </m:dPr>
                              <m:e>
                                <m:r>
                                  <a:rPr lang="en-US" sz="2400" i="1">
                                    <a:solidFill>
                                      <a:prstClr val="black"/>
                                    </a:solidFill>
                                    <a:latin typeface="Cambria Math"/>
                                  </a:rPr>
                                  <m:t>𝐴</m:t>
                                </m:r>
                                <m:r>
                                  <a:rPr lang="en-US" sz="2400" i="1" baseline="-25000">
                                    <a:solidFill>
                                      <a:prstClr val="black"/>
                                    </a:solidFill>
                                    <a:latin typeface="Cambria Math"/>
                                  </a:rPr>
                                  <m:t>𝑖</m:t>
                                </m:r>
                                <m:r>
                                  <a:rPr lang="en-US" sz="2400" i="1">
                                    <a:solidFill>
                                      <a:prstClr val="black"/>
                                    </a:solidFill>
                                    <a:latin typeface="Cambria Math"/>
                                  </a:rPr>
                                  <m:t>−</m:t>
                                </m:r>
                                <m:r>
                                  <m:rPr>
                                    <m:sty m:val="p"/>
                                  </m:rPr>
                                  <a:rPr lang="en-US" sz="2400">
                                    <a:solidFill>
                                      <a:prstClr val="black"/>
                                    </a:solidFill>
                                    <a:latin typeface="Cambria Math"/>
                                  </a:rPr>
                                  <m:t>X</m:t>
                                </m:r>
                                <m:r>
                                  <a:rPr lang="en-US" sz="2400" i="1" baseline="-25000">
                                    <a:solidFill>
                                      <a:prstClr val="black"/>
                                    </a:solidFill>
                                    <a:latin typeface="Cambria Math"/>
                                  </a:rPr>
                                  <m:t>𝑖</m:t>
                                </m:r>
                                <m:acc>
                                  <m:accPr>
                                    <m:chr m:val="̂"/>
                                    <m:ctrlPr>
                                      <a:rPr lang="el-GR" sz="2400" i="1">
                                        <a:solidFill>
                                          <a:prstClr val="black"/>
                                        </a:solidFill>
                                        <a:latin typeface="Cambria Math" panose="02040503050406030204" pitchFamily="18" charset="0"/>
                                        <a:ea typeface="Cambria Math"/>
                                      </a:rPr>
                                    </m:ctrlPr>
                                  </m:accPr>
                                  <m:e>
                                    <m:r>
                                      <m:rPr>
                                        <m:sty m:val="p"/>
                                      </m:rPr>
                                      <a:rPr lang="el-GR" sz="2400" i="1">
                                        <a:solidFill>
                                          <a:prstClr val="black"/>
                                        </a:solidFill>
                                        <a:latin typeface="Cambria Math"/>
                                        <a:ea typeface="Cambria Math"/>
                                      </a:rPr>
                                      <m:t>β</m:t>
                                    </m:r>
                                  </m:e>
                                </m:acc>
                              </m:e>
                            </m:d>
                            <m:r>
                              <a:rPr lang="en-US" sz="2400" baseline="30000">
                                <a:solidFill>
                                  <a:prstClr val="black"/>
                                </a:solidFill>
                                <a:latin typeface="Cambria Math"/>
                                <a:ea typeface="Cambria Math"/>
                              </a:rPr>
                              <m:t>2</m:t>
                            </m:r>
                          </m:num>
                          <m:den>
                            <m:r>
                              <a:rPr lang="en-US" sz="2400">
                                <a:solidFill>
                                  <a:prstClr val="black"/>
                                </a:solidFill>
                                <a:latin typeface="Cambria Math"/>
                              </a:rPr>
                              <m:t>2</m:t>
                            </m:r>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ea typeface="Cambria Math"/>
                                  </a:rPr>
                                  <m:t>𝜎</m:t>
                                </m:r>
                              </m:e>
                            </m:acc>
                            <m:r>
                              <m:rPr>
                                <m:brk m:alnAt="25"/>
                              </m:rPr>
                              <a:rPr lang="en-US" sz="2400" baseline="30000">
                                <a:solidFill>
                                  <a:prstClr val="black"/>
                                </a:solidFill>
                                <a:latin typeface="Cambria Math"/>
                              </a:rPr>
                              <m:t>2</m:t>
                            </m:r>
                          </m:den>
                        </m:f>
                      </m:e>
                    </m:nary>
                  </m:oMath>
                </a14:m>
                <a:r>
                  <a:rPr lang="en-US" sz="2400" dirty="0">
                    <a:solidFill>
                      <a:prstClr val="black"/>
                    </a:solidFill>
                  </a:rPr>
                  <a:t>)</a:t>
                </a:r>
              </a:p>
              <a:p>
                <a:r>
                  <a:rPr lang="en-US" sz="2400" dirty="0">
                    <a:solidFill>
                      <a:prstClr val="black"/>
                    </a:solidFill>
                  </a:rPr>
                  <a:t>Results heavily dependent on the assumed conditional distribution of the treatment given X, so this approach is not widely used. </a:t>
                </a:r>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548640" y="1920241"/>
                <a:ext cx="9875520" cy="6145530"/>
              </a:xfrm>
              <a:blipFill>
                <a:blip r:embed="rId2"/>
                <a:stretch>
                  <a:fillRect l="-864" t="-1290" r="-988"/>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1847892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Marginal Structural Models with </a:t>
            </a:r>
            <a:r>
              <a:rPr lang="en-US" sz="3200" b="1" dirty="0" smtClean="0"/>
              <a:t>Effect Modification </a:t>
            </a:r>
            <a:endParaRPr lang="en-US" sz="3200" b="1" dirty="0"/>
          </a:p>
        </p:txBody>
      </p:sp>
      <p:sp>
        <p:nvSpPr>
          <p:cNvPr id="3" name="Content Placeholder 2"/>
          <p:cNvSpPr>
            <a:spLocks noGrp="1"/>
          </p:cNvSpPr>
          <p:nvPr>
            <p:ph idx="4294967295"/>
          </p:nvPr>
        </p:nvSpPr>
        <p:spPr>
          <a:xfrm>
            <a:off x="548640" y="1828800"/>
            <a:ext cx="9875520" cy="6217920"/>
          </a:xfrm>
        </p:spPr>
        <p:txBody>
          <a:bodyPr>
            <a:normAutofit fontScale="62500" lnSpcReduction="20000"/>
          </a:bodyPr>
          <a:lstStyle/>
          <a:p>
            <a:r>
              <a:rPr lang="en-US" sz="3800" dirty="0"/>
              <a:t>V = baseline factors</a:t>
            </a:r>
          </a:p>
          <a:p>
            <a:r>
              <a:rPr lang="en-US" sz="3800" dirty="0"/>
              <a:t>Models of the form E[Y(a)|V] =  f(</a:t>
            </a:r>
            <a:r>
              <a:rPr lang="en-US" sz="3800" dirty="0" err="1"/>
              <a:t>a,V</a:t>
            </a:r>
            <a:r>
              <a:rPr lang="en-US" sz="3800" dirty="0"/>
              <a:t>) can be used to model modification of the causal effect of A by the factors in V</a:t>
            </a:r>
          </a:p>
          <a:p>
            <a:r>
              <a:rPr lang="en-US" sz="3800" dirty="0"/>
              <a:t>For example, </a:t>
            </a:r>
          </a:p>
          <a:p>
            <a:pPr marL="0" indent="0">
              <a:buNone/>
            </a:pPr>
            <a:r>
              <a:rPr lang="en-US" sz="3800" dirty="0"/>
              <a:t>	E[(Y(a))|V] = </a:t>
            </a:r>
            <a:r>
              <a:rPr lang="el-GR" sz="3800" dirty="0">
                <a:solidFill>
                  <a:prstClr val="black"/>
                </a:solidFill>
              </a:rPr>
              <a:t>β</a:t>
            </a:r>
            <a:r>
              <a:rPr lang="en-US" sz="3800" baseline="-25000" dirty="0">
                <a:solidFill>
                  <a:prstClr val="black"/>
                </a:solidFill>
              </a:rPr>
              <a:t>0</a:t>
            </a:r>
            <a:r>
              <a:rPr lang="en-US" sz="3800" dirty="0">
                <a:solidFill>
                  <a:prstClr val="black"/>
                </a:solidFill>
              </a:rPr>
              <a:t> + </a:t>
            </a:r>
            <a:r>
              <a:rPr lang="el-GR" sz="3800" dirty="0">
                <a:solidFill>
                  <a:prstClr val="black"/>
                </a:solidFill>
              </a:rPr>
              <a:t>β</a:t>
            </a:r>
            <a:r>
              <a:rPr lang="en-US" sz="3800" baseline="-25000" dirty="0">
                <a:solidFill>
                  <a:prstClr val="black"/>
                </a:solidFill>
              </a:rPr>
              <a:t>1</a:t>
            </a:r>
            <a:r>
              <a:rPr lang="en-US" sz="3800" dirty="0">
                <a:solidFill>
                  <a:prstClr val="black"/>
                </a:solidFill>
              </a:rPr>
              <a:t>a + </a:t>
            </a:r>
            <a:r>
              <a:rPr lang="el-GR" sz="3800" dirty="0">
                <a:solidFill>
                  <a:prstClr val="black"/>
                </a:solidFill>
              </a:rPr>
              <a:t>β</a:t>
            </a:r>
            <a:r>
              <a:rPr lang="en-US" sz="3800" baseline="-25000" dirty="0">
                <a:solidFill>
                  <a:prstClr val="black"/>
                </a:solidFill>
              </a:rPr>
              <a:t>2</a:t>
            </a:r>
            <a:r>
              <a:rPr lang="en-US" sz="3800" dirty="0">
                <a:solidFill>
                  <a:prstClr val="black"/>
                </a:solidFill>
              </a:rPr>
              <a:t>V + </a:t>
            </a:r>
            <a:r>
              <a:rPr lang="el-GR" sz="3800" dirty="0">
                <a:solidFill>
                  <a:prstClr val="black"/>
                </a:solidFill>
              </a:rPr>
              <a:t>β</a:t>
            </a:r>
            <a:r>
              <a:rPr lang="en-US" sz="3800" baseline="-25000" dirty="0">
                <a:solidFill>
                  <a:prstClr val="black"/>
                </a:solidFill>
              </a:rPr>
              <a:t>3 </a:t>
            </a:r>
            <a:r>
              <a:rPr lang="en-US" sz="3800" dirty="0">
                <a:solidFill>
                  <a:prstClr val="black"/>
                </a:solidFill>
              </a:rPr>
              <a:t>a × V</a:t>
            </a:r>
          </a:p>
          <a:p>
            <a:pPr marL="480060" lvl="1" indent="0">
              <a:buNone/>
            </a:pPr>
            <a:r>
              <a:rPr lang="en-US" sz="3800" dirty="0">
                <a:solidFill>
                  <a:prstClr val="black"/>
                </a:solidFill>
              </a:rPr>
              <a:t>Causal effect of changing A from a to a’ is (a’ – a) × (</a:t>
            </a:r>
            <a:r>
              <a:rPr lang="el-GR" sz="3800" dirty="0">
                <a:solidFill>
                  <a:prstClr val="black"/>
                </a:solidFill>
              </a:rPr>
              <a:t>β</a:t>
            </a:r>
            <a:r>
              <a:rPr lang="en-US" sz="3800" baseline="-25000" dirty="0">
                <a:solidFill>
                  <a:prstClr val="black"/>
                </a:solidFill>
              </a:rPr>
              <a:t>1 </a:t>
            </a:r>
            <a:r>
              <a:rPr lang="en-US" sz="3800" dirty="0">
                <a:solidFill>
                  <a:prstClr val="black"/>
                </a:solidFill>
              </a:rPr>
              <a:t>+ </a:t>
            </a:r>
            <a:r>
              <a:rPr lang="el-GR" sz="3800" dirty="0">
                <a:solidFill>
                  <a:prstClr val="black"/>
                </a:solidFill>
              </a:rPr>
              <a:t>β</a:t>
            </a:r>
            <a:r>
              <a:rPr lang="en-US" sz="3800" baseline="-25000" dirty="0">
                <a:solidFill>
                  <a:prstClr val="black"/>
                </a:solidFill>
              </a:rPr>
              <a:t>3</a:t>
            </a:r>
            <a:r>
              <a:rPr lang="en-US" sz="3800" dirty="0">
                <a:solidFill>
                  <a:prstClr val="black"/>
                </a:solidFill>
              </a:rPr>
              <a:t>V)</a:t>
            </a:r>
          </a:p>
          <a:p>
            <a:r>
              <a:rPr lang="en-US" sz="3800" dirty="0">
                <a:solidFill>
                  <a:prstClr val="black"/>
                </a:solidFill>
              </a:rPr>
              <a:t>Estimate model parameters by fitting regression model </a:t>
            </a:r>
          </a:p>
          <a:p>
            <a:pPr marL="0" indent="0">
              <a:buNone/>
            </a:pPr>
            <a:r>
              <a:rPr lang="en-US" sz="3800" dirty="0">
                <a:solidFill>
                  <a:prstClr val="black"/>
                </a:solidFill>
              </a:rPr>
              <a:t>	E(Y|V,A) = </a:t>
            </a:r>
            <a:r>
              <a:rPr lang="el-GR" sz="3800" dirty="0">
                <a:solidFill>
                  <a:prstClr val="black"/>
                </a:solidFill>
              </a:rPr>
              <a:t>β</a:t>
            </a:r>
            <a:r>
              <a:rPr lang="en-US" sz="3800" baseline="-25000" dirty="0">
                <a:solidFill>
                  <a:prstClr val="black"/>
                </a:solidFill>
              </a:rPr>
              <a:t>0</a:t>
            </a:r>
            <a:r>
              <a:rPr lang="en-US" sz="3800" dirty="0">
                <a:solidFill>
                  <a:prstClr val="black"/>
                </a:solidFill>
              </a:rPr>
              <a:t> + </a:t>
            </a:r>
            <a:r>
              <a:rPr lang="el-GR" sz="3800" dirty="0">
                <a:solidFill>
                  <a:prstClr val="black"/>
                </a:solidFill>
              </a:rPr>
              <a:t>β</a:t>
            </a:r>
            <a:r>
              <a:rPr lang="en-US" sz="3800" baseline="-25000" dirty="0">
                <a:solidFill>
                  <a:prstClr val="black"/>
                </a:solidFill>
              </a:rPr>
              <a:t>1</a:t>
            </a:r>
            <a:r>
              <a:rPr lang="en-US" sz="3800" dirty="0">
                <a:solidFill>
                  <a:prstClr val="black"/>
                </a:solidFill>
              </a:rPr>
              <a:t>A + </a:t>
            </a:r>
            <a:r>
              <a:rPr lang="el-GR" sz="3800" dirty="0">
                <a:solidFill>
                  <a:prstClr val="black"/>
                </a:solidFill>
              </a:rPr>
              <a:t>β</a:t>
            </a:r>
            <a:r>
              <a:rPr lang="en-US" sz="3800" baseline="-25000" dirty="0">
                <a:solidFill>
                  <a:prstClr val="black"/>
                </a:solidFill>
              </a:rPr>
              <a:t>2</a:t>
            </a:r>
            <a:r>
              <a:rPr lang="en-US" sz="3800" dirty="0">
                <a:solidFill>
                  <a:prstClr val="black"/>
                </a:solidFill>
              </a:rPr>
              <a:t>V + </a:t>
            </a:r>
            <a:r>
              <a:rPr lang="el-GR" sz="3800" dirty="0">
                <a:solidFill>
                  <a:prstClr val="black"/>
                </a:solidFill>
              </a:rPr>
              <a:t>β</a:t>
            </a:r>
            <a:r>
              <a:rPr lang="en-US" sz="3800" baseline="-25000" dirty="0">
                <a:solidFill>
                  <a:prstClr val="black"/>
                </a:solidFill>
              </a:rPr>
              <a:t>3 </a:t>
            </a:r>
            <a:r>
              <a:rPr lang="en-US" sz="3800" dirty="0">
                <a:solidFill>
                  <a:prstClr val="black"/>
                </a:solidFill>
              </a:rPr>
              <a:t>A × V</a:t>
            </a:r>
          </a:p>
          <a:p>
            <a:pPr marL="0" indent="0">
              <a:buNone/>
              <a:tabLst>
                <a:tab pos="415290" algn="l"/>
              </a:tabLst>
            </a:pPr>
            <a:r>
              <a:rPr lang="en-US" sz="3800" dirty="0">
                <a:solidFill>
                  <a:prstClr val="black"/>
                </a:solidFill>
              </a:rPr>
              <a:t>	using weighted regression with weights W</a:t>
            </a:r>
            <a:r>
              <a:rPr lang="en-US" sz="3800" baseline="30000" dirty="0">
                <a:solidFill>
                  <a:prstClr val="black"/>
                </a:solidFill>
              </a:rPr>
              <a:t>A</a:t>
            </a:r>
            <a:r>
              <a:rPr lang="en-US" sz="3800" dirty="0">
                <a:solidFill>
                  <a:prstClr val="black"/>
                </a:solidFill>
              </a:rPr>
              <a:t> or SW</a:t>
            </a:r>
            <a:r>
              <a:rPr lang="en-US" sz="3800" baseline="30000" dirty="0">
                <a:solidFill>
                  <a:prstClr val="black"/>
                </a:solidFill>
              </a:rPr>
              <a:t>A</a:t>
            </a:r>
          </a:p>
          <a:p>
            <a:pPr>
              <a:tabLst>
                <a:tab pos="415290" algn="l"/>
              </a:tabLst>
            </a:pPr>
            <a:r>
              <a:rPr lang="en-US" sz="3800" dirty="0">
                <a:solidFill>
                  <a:prstClr val="black"/>
                </a:solidFill>
              </a:rPr>
              <a:t>Include V among the covariates L used to control confounding when estimating the weights</a:t>
            </a:r>
          </a:p>
          <a:p>
            <a:pPr>
              <a:tabLst>
                <a:tab pos="415290" algn="l"/>
              </a:tabLst>
            </a:pPr>
            <a:r>
              <a:rPr lang="en-US" sz="3800" dirty="0">
                <a:solidFill>
                  <a:prstClr val="black"/>
                </a:solidFill>
              </a:rPr>
              <a:t>Generally best to define stabilized weights as SW</a:t>
            </a:r>
            <a:r>
              <a:rPr lang="en-US" sz="3800" baseline="30000" dirty="0">
                <a:solidFill>
                  <a:prstClr val="black"/>
                </a:solidFill>
              </a:rPr>
              <a:t>A</a:t>
            </a:r>
            <a:r>
              <a:rPr lang="en-US" sz="3800" dirty="0">
                <a:solidFill>
                  <a:prstClr val="black"/>
                </a:solidFill>
              </a:rPr>
              <a:t>(V) = f(A|V)/f(A|L,V)</a:t>
            </a:r>
          </a:p>
          <a:p>
            <a:pPr>
              <a:tabLst>
                <a:tab pos="415290" algn="l"/>
              </a:tabLst>
            </a:pPr>
            <a:r>
              <a:rPr lang="en-US" sz="3800" dirty="0">
                <a:solidFill>
                  <a:prstClr val="black"/>
                </a:solidFill>
              </a:rPr>
              <a:t>Question: If V is an effect modifier of A, but the investigator is not interested in expressing the effect of A as a function of V, is it necessary to include V in the MSM when estimating the ATE of A? </a:t>
            </a:r>
          </a:p>
          <a:p>
            <a:pPr marL="0" indent="0">
              <a:buNone/>
            </a:pPr>
            <a:endParaRPr lang="en-US" dirty="0">
              <a:solidFill>
                <a:prstClr val="black"/>
              </a:solidFill>
            </a:endParaRP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976839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Doubly Robust Estimation of the ATE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r>
                  <a:rPr lang="en-US" dirty="0"/>
                  <a:t>Will use slide set: Double Robustness in Estimation of Causal Treatment Effects, Marie Davidian, Spring 2007</a:t>
                </a:r>
              </a:p>
              <a:p>
                <a:r>
                  <a:rPr lang="en-US" dirty="0"/>
                  <a:t>Notation Changes: </a:t>
                </a:r>
              </a:p>
              <a:p>
                <a:pPr lvl="1"/>
                <a:r>
                  <a:rPr lang="en-US" dirty="0" err="1"/>
                  <a:t>Z</a:t>
                </a:r>
                <a:r>
                  <a:rPr lang="en-US" baseline="-25000" dirty="0" err="1"/>
                  <a:t>i</a:t>
                </a:r>
                <a:r>
                  <a:rPr lang="en-US" dirty="0"/>
                  <a:t>  used in place of A</a:t>
                </a:r>
                <a:r>
                  <a:rPr lang="en-US" baseline="-25000" dirty="0"/>
                  <a:t>i</a:t>
                </a:r>
                <a:r>
                  <a:rPr lang="en-US" dirty="0"/>
                  <a:t> to indicate treatment</a:t>
                </a:r>
              </a:p>
              <a:p>
                <a:pPr lvl="1"/>
                <a:r>
                  <a:rPr lang="en-US" dirty="0"/>
                  <a:t>Propensity score denoted by e(X</a:t>
                </a:r>
                <a:r>
                  <a:rPr lang="en-US" baseline="-25000" dirty="0"/>
                  <a:t>i</a:t>
                </a:r>
                <a:r>
                  <a:rPr lang="en-US" dirty="0"/>
                  <a:t>,</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a:ea typeface="Cambria Math"/>
                          </a:rPr>
                          <m:t>𝛽</m:t>
                        </m:r>
                      </m:e>
                    </m:acc>
                  </m:oMath>
                </a14:m>
                <a:r>
                  <a:rPr lang="en-US" dirty="0"/>
                  <a:t>) assuming that the propensity scores were estimating using logistic regression or another parametric regression model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1852" b="-256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123773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274321"/>
            <a:ext cx="987552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48641" y="7406640"/>
            <a:ext cx="6272871" cy="424732"/>
          </a:xfrm>
          <a:prstGeom prst="rect">
            <a:avLst/>
          </a:prstGeom>
          <a:noFill/>
        </p:spPr>
        <p:txBody>
          <a:bodyPr wrap="none" rtlCol="0">
            <a:spAutoFit/>
          </a:bodyPr>
          <a:lstStyle/>
          <a:p>
            <a:r>
              <a:rPr lang="en-US" sz="2160" dirty="0"/>
              <a:t>Simulation of Bang and Robins, </a:t>
            </a:r>
            <a:r>
              <a:rPr lang="en-US" sz="2160" i="1" dirty="0"/>
              <a:t>Biometrics</a:t>
            </a:r>
            <a:r>
              <a:rPr lang="en-US" sz="2160" dirty="0"/>
              <a:t>, 2005 </a:t>
            </a:r>
          </a:p>
        </p:txBody>
      </p:sp>
    </p:spTree>
    <p:extLst>
      <p:ext uri="{BB962C8B-B14F-4D97-AF65-F5344CB8AC3E}">
        <p14:creationId xmlns:p14="http://schemas.microsoft.com/office/powerpoint/2010/main" val="973450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1" y="731520"/>
            <a:ext cx="9559290" cy="5303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6035040"/>
            <a:ext cx="10058400" cy="2419124"/>
          </a:xfrm>
          <a:prstGeom prst="rect">
            <a:avLst/>
          </a:prstGeom>
        </p:spPr>
        <p:txBody>
          <a:bodyPr wrap="square">
            <a:spAutoFit/>
          </a:bodyPr>
          <a:lstStyle/>
          <a:p>
            <a:r>
              <a:rPr lang="en-US" sz="2160" i="1" dirty="0"/>
              <a:t>Kang and Schafer</a:t>
            </a:r>
            <a:r>
              <a:rPr lang="en-US" sz="2160" dirty="0"/>
              <a:t>: Demystifying Double Robustness: A Comparison of Alternative Strategies for Estimating a Population Mean from Incomplete Data (</a:t>
            </a:r>
            <a:r>
              <a:rPr lang="en-US" sz="2160" i="1" dirty="0"/>
              <a:t>Statistical Science</a:t>
            </a:r>
            <a:r>
              <a:rPr lang="en-US" sz="2160" dirty="0"/>
              <a:t>, 2007):  Considered problem of estimating a population mean in situations where probability of </a:t>
            </a:r>
            <a:r>
              <a:rPr lang="en-US" sz="2160" dirty="0" err="1"/>
              <a:t>missingess</a:t>
            </a:r>
            <a:r>
              <a:rPr lang="en-US" sz="2160" dirty="0"/>
              <a:t> is high and strongly predicted by covariates, and outcome correctly predicted by linear regression.  Regression does much better than standard DR </a:t>
            </a:r>
          </a:p>
          <a:p>
            <a:r>
              <a:rPr lang="en-US" sz="2160" dirty="0"/>
              <a:t>estimate in this case.</a:t>
            </a:r>
          </a:p>
        </p:txBody>
      </p:sp>
    </p:spTree>
    <p:extLst>
      <p:ext uri="{BB962C8B-B14F-4D97-AF65-F5344CB8AC3E}">
        <p14:creationId xmlns:p14="http://schemas.microsoft.com/office/powerpoint/2010/main" val="1950935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Alternatives to Standard AIPW Estimation </a:t>
            </a:r>
          </a:p>
        </p:txBody>
      </p:sp>
      <p:sp>
        <p:nvSpPr>
          <p:cNvPr id="3" name="Content Placeholder 2"/>
          <p:cNvSpPr>
            <a:spLocks noGrp="1"/>
          </p:cNvSpPr>
          <p:nvPr>
            <p:ph idx="4294967295"/>
          </p:nvPr>
        </p:nvSpPr>
        <p:spPr/>
        <p:txBody>
          <a:bodyPr>
            <a:normAutofit/>
          </a:bodyPr>
          <a:lstStyle/>
          <a:p>
            <a:r>
              <a:rPr lang="en-US" sz="2400" dirty="0"/>
              <a:t>Cao, </a:t>
            </a:r>
            <a:r>
              <a:rPr lang="en-US" sz="2400" dirty="0" err="1"/>
              <a:t>Tsiatis</a:t>
            </a:r>
            <a:r>
              <a:rPr lang="en-US" sz="2400" dirty="0"/>
              <a:t>, Davidian</a:t>
            </a:r>
            <a:r>
              <a:rPr lang="en-US" sz="2400" i="1" dirty="0"/>
              <a:t>: Improving efficiency and robustness of the doubly robust estimator for a population mean with incomplete data</a:t>
            </a:r>
            <a:r>
              <a:rPr lang="en-US" sz="2400" dirty="0"/>
              <a:t>, </a:t>
            </a:r>
            <a:r>
              <a:rPr lang="en-US" sz="2400" b="1" i="1" dirty="0" err="1"/>
              <a:t>Biometrika</a:t>
            </a:r>
            <a:r>
              <a:rPr lang="en-US" sz="2400" i="1" dirty="0"/>
              <a:t> </a:t>
            </a:r>
            <a:r>
              <a:rPr lang="en-US" sz="2400" dirty="0"/>
              <a:t>2009:  </a:t>
            </a:r>
          </a:p>
          <a:p>
            <a:pPr marL="409576" indent="-409576">
              <a:buNone/>
            </a:pPr>
            <a:r>
              <a:rPr lang="en-US" sz="2400" dirty="0"/>
              <a:t>	Apply standard form of the AIPW estimator, but perform weighted regression for the outcome model using weights (1 – e(X</a:t>
            </a:r>
            <a:r>
              <a:rPr lang="en-US" sz="2400" baseline="-25000" dirty="0"/>
              <a:t>i</a:t>
            </a:r>
            <a:r>
              <a:rPr lang="en-US" sz="2400" dirty="0"/>
              <a:t>))/e</a:t>
            </a:r>
            <a:r>
              <a:rPr lang="en-US" sz="2400" baseline="30000" dirty="0"/>
              <a:t>2</a:t>
            </a:r>
            <a:r>
              <a:rPr lang="en-US" sz="2400" dirty="0"/>
              <a:t>(X</a:t>
            </a:r>
            <a:r>
              <a:rPr lang="en-US" sz="2400" baseline="-25000" dirty="0"/>
              <a:t>i</a:t>
            </a:r>
            <a:r>
              <a:rPr lang="en-US" sz="2400" dirty="0"/>
              <a:t>) – gives </a:t>
            </a:r>
            <a:r>
              <a:rPr lang="en-US" sz="2400" dirty="0">
                <a:solidFill>
                  <a:srgbClr val="FF0000"/>
                </a:solidFill>
              </a:rPr>
              <a:t>more weight to patients with high probabilities of having missing data</a:t>
            </a:r>
            <a:r>
              <a:rPr lang="en-US" sz="2400" dirty="0"/>
              <a:t> – reduces amount of extrapolation in the outcome regression model </a:t>
            </a:r>
          </a:p>
          <a:p>
            <a:r>
              <a:rPr lang="en-US" sz="2400" dirty="0"/>
              <a:t>Rationale: </a:t>
            </a:r>
          </a:p>
          <a:p>
            <a:pPr marL="0" indent="0">
              <a:buNone/>
              <a:tabLst>
                <a:tab pos="554356" algn="l"/>
              </a:tabLst>
            </a:pPr>
            <a:r>
              <a:rPr lang="en-US" sz="2400" dirty="0"/>
              <a:t>	</a:t>
            </a:r>
          </a:p>
          <a:p>
            <a:pPr marL="0" indent="0">
              <a:buNone/>
            </a:pPr>
            <a:r>
              <a:rPr lang="en-US" sz="2400" dirty="0"/>
              <a:t>	</a:t>
            </a:r>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513" t="47554" r="14938"/>
          <a:stretch/>
        </p:blipFill>
        <p:spPr bwMode="auto">
          <a:xfrm>
            <a:off x="1662738" y="5674535"/>
            <a:ext cx="6610715" cy="136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90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548640"/>
            <a:ext cx="9875520" cy="1371600"/>
          </a:xfrm>
        </p:spPr>
        <p:txBody>
          <a:bodyPr>
            <a:noAutofit/>
          </a:bodyPr>
          <a:lstStyle/>
          <a:p>
            <a:r>
              <a:rPr lang="en-US" sz="3200" b="1" dirty="0"/>
              <a:t>Statistical Inference with Propensity Score Weighting (for binary treatments)</a:t>
            </a:r>
          </a:p>
        </p:txBody>
      </p:sp>
      <p:sp>
        <p:nvSpPr>
          <p:cNvPr id="3" name="Content Placeholder 2"/>
          <p:cNvSpPr>
            <a:spLocks noGrp="1"/>
          </p:cNvSpPr>
          <p:nvPr>
            <p:ph idx="4294967295"/>
          </p:nvPr>
        </p:nvSpPr>
        <p:spPr>
          <a:xfrm>
            <a:off x="548640" y="2103120"/>
            <a:ext cx="9875520" cy="5852160"/>
          </a:xfrm>
        </p:spPr>
        <p:txBody>
          <a:bodyPr>
            <a:normAutofit/>
          </a:bodyPr>
          <a:lstStyle/>
          <a:p>
            <a:r>
              <a:rPr lang="en-US" sz="2400" dirty="0"/>
              <a:t>If we used the “true” propensity scores to form weights, exact inference could be performed using weighted t-tests or linear regression  for a binary treatment (for continuous outcomes) or weighted logistic regression (for binary outcomes</a:t>
            </a:r>
            <a:r>
              <a:rPr lang="en-US" sz="2400" dirty="0" smtClean="0"/>
              <a:t>).</a:t>
            </a:r>
          </a:p>
          <a:p>
            <a:endParaRPr lang="en-US" sz="2400" dirty="0"/>
          </a:p>
          <a:p>
            <a:pPr lvl="1"/>
            <a:r>
              <a:rPr lang="en-US" dirty="0"/>
              <a:t>Note: Must use survey sampling weighting software for computation of SEs (if not using bootstrap resampling)  </a:t>
            </a:r>
            <a:endParaRPr lang="en-US" dirty="0" smtClean="0"/>
          </a:p>
          <a:p>
            <a:pPr lvl="1"/>
            <a:endParaRPr lang="en-US" dirty="0" smtClean="0"/>
          </a:p>
          <a:p>
            <a:r>
              <a:rPr lang="en-US" sz="2400" dirty="0" smtClean="0"/>
              <a:t>However, we don’t know the true propensity scores and must use weights based on propensity scores estimated from logistic regression or other binary outcome regression methods instead </a:t>
            </a:r>
            <a:endParaRPr lang="en-US" sz="2400" dirty="0"/>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176171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548640"/>
            <a:ext cx="9875520" cy="1371600"/>
          </a:xfrm>
        </p:spPr>
        <p:txBody>
          <a:bodyPr>
            <a:noAutofit/>
          </a:bodyPr>
          <a:lstStyle/>
          <a:p>
            <a:r>
              <a:rPr lang="en-US" sz="3200" b="1" dirty="0"/>
              <a:t>Statistical Inference with Propensity Score Weighting (for binary treatments)</a:t>
            </a:r>
          </a:p>
        </p:txBody>
      </p:sp>
      <p:sp>
        <p:nvSpPr>
          <p:cNvPr id="3" name="Content Placeholder 2"/>
          <p:cNvSpPr>
            <a:spLocks noGrp="1"/>
          </p:cNvSpPr>
          <p:nvPr>
            <p:ph idx="4294967295"/>
          </p:nvPr>
        </p:nvSpPr>
        <p:spPr>
          <a:xfrm>
            <a:off x="548640" y="2103120"/>
            <a:ext cx="9875520" cy="5852160"/>
          </a:xfrm>
        </p:spPr>
        <p:txBody>
          <a:bodyPr>
            <a:normAutofit/>
          </a:bodyPr>
          <a:lstStyle/>
          <a:p>
            <a:r>
              <a:rPr lang="en-US" sz="2400" dirty="0"/>
              <a:t>Surprisingly, using estimated propensity scores to define weights produces more precise estimates of average causal effects than using the true propensity scores </a:t>
            </a:r>
            <a:endParaRPr lang="en-US" sz="2400" dirty="0" smtClean="0"/>
          </a:p>
          <a:p>
            <a:endParaRPr lang="en-US" sz="2400" dirty="0"/>
          </a:p>
          <a:p>
            <a:r>
              <a:rPr lang="en-US" sz="2400" dirty="0"/>
              <a:t>And, as a corollary to this, the standard errors provided by standard software in which the weights obtained from estimated propensity scores are treated as the “true weights” are larger than the true standard errors, so that statistical inferences based on application of standard software are conservative. </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175948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Illustration of Advantage of Estimated Propensity Scores over True Propensity Scores </a:t>
            </a: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p:txBody>
              <a:bodyPr>
                <a:normAutofit lnSpcReduction="10000"/>
              </a:bodyPr>
              <a:lstStyle/>
              <a:p>
                <a:r>
                  <a:rPr lang="en-US" sz="2400" dirty="0"/>
                  <a:t>Recall that the problem of estimating E(Y(1) – Y(0)) = E(Y(1)) – E(Y(0)) can be viewed as solving two missing data problems - First to estimate E(Y(1)), where Y(1) is missing if A=0 and then to estimate E(Y(0)), where Y(0) is missing if A = 1. </a:t>
                </a:r>
                <a:endParaRPr lang="en-US" sz="2400" dirty="0" smtClean="0"/>
              </a:p>
              <a:p>
                <a:endParaRPr lang="en-US" sz="2400" dirty="0"/>
              </a:p>
              <a:p>
                <a:r>
                  <a:rPr lang="en-US" sz="2400" dirty="0"/>
                  <a:t>We illustrate the advantage of using estimated instead of true propensity scores by considering the missing data problem:  We observe A</a:t>
                </a:r>
                <a:r>
                  <a:rPr lang="en-US" sz="2400" baseline="-25000" dirty="0"/>
                  <a:t>i</a:t>
                </a:r>
                <a:r>
                  <a:rPr lang="en-US" sz="2400" dirty="0"/>
                  <a:t>, X</a:t>
                </a:r>
                <a:r>
                  <a:rPr lang="en-US" sz="2400" baseline="-25000" dirty="0"/>
                  <a:t>i</a:t>
                </a:r>
                <a:r>
                  <a:rPr lang="en-US" sz="2400" dirty="0"/>
                  <a:t>, A</a:t>
                </a:r>
                <a:r>
                  <a:rPr lang="en-US" sz="2400" baseline="-25000" dirty="0"/>
                  <a:t>i</a:t>
                </a:r>
                <a:r>
                  <a:rPr lang="en-US" sz="2400" dirty="0"/>
                  <a:t> x Y</a:t>
                </a:r>
                <a:r>
                  <a:rPr lang="en-US" sz="2400" baseline="-25000" dirty="0"/>
                  <a:t>i</a:t>
                </a:r>
                <a:r>
                  <a:rPr lang="en-US" sz="2400" dirty="0"/>
                  <a:t> = </a:t>
                </a:r>
                <a14:m>
                  <m:oMath xmlns:m="http://schemas.openxmlformats.org/officeDocument/2006/math">
                    <m:sSubSup>
                      <m:sSubSupPr>
                        <m:ctrlPr>
                          <a:rPr lang="en-US" sz="2400" i="1">
                            <a:latin typeface="Cambria Math" panose="02040503050406030204" pitchFamily="18" charset="0"/>
                          </a:rPr>
                        </m:ctrlPr>
                      </m:sSubSupPr>
                      <m:e>
                        <m:r>
                          <m:rPr>
                            <m:sty m:val="p"/>
                          </m:rPr>
                          <a:rPr lang="en-US" sz="2400">
                            <a:latin typeface="Cambria Math"/>
                          </a:rPr>
                          <m:t>Y</m:t>
                        </m:r>
                        <m:r>
                          <m:rPr>
                            <m:sty m:val="p"/>
                          </m:rPr>
                          <a:rPr lang="en-US" sz="2400" baseline="-25000">
                            <a:latin typeface="Cambria Math"/>
                          </a:rPr>
                          <m:t>i</m:t>
                        </m:r>
                      </m:e>
                      <m:sub/>
                      <m:sup>
                        <m:r>
                          <m:rPr>
                            <m:sty m:val="p"/>
                          </m:rPr>
                          <a:rPr lang="en-US" sz="2400">
                            <a:latin typeface="Cambria Math"/>
                          </a:rPr>
                          <m:t>obs</m:t>
                        </m:r>
                      </m:sup>
                    </m:sSubSup>
                    <m:r>
                      <a:rPr lang="en-US" sz="2400" b="1">
                        <a:latin typeface="Cambria Math"/>
                      </a:rPr>
                      <m:t>, </m:t>
                    </m:r>
                  </m:oMath>
                </a14:m>
                <a:r>
                  <a:rPr lang="en-US" sz="2400" dirty="0"/>
                  <a:t> </a:t>
                </a:r>
                <a:r>
                  <a:rPr lang="en-US" sz="2400" dirty="0" err="1"/>
                  <a:t>i</a:t>
                </a:r>
                <a:r>
                  <a:rPr lang="en-US" sz="2400" dirty="0"/>
                  <a:t> = 1, 2, …, N, where  A</a:t>
                </a:r>
                <a:r>
                  <a:rPr lang="en-US" sz="2400" baseline="-25000" dirty="0"/>
                  <a:t>i</a:t>
                </a:r>
                <a:r>
                  <a:rPr lang="en-US" sz="2400" dirty="0"/>
                  <a:t>      Y</a:t>
                </a:r>
                <a:r>
                  <a:rPr lang="en-US" sz="2400" baseline="-25000" dirty="0"/>
                  <a:t>i</a:t>
                </a:r>
                <a:r>
                  <a:rPr lang="en-US" sz="2400" dirty="0"/>
                  <a:t> | X</a:t>
                </a:r>
                <a:r>
                  <a:rPr lang="en-US" sz="2400" baseline="-25000" dirty="0"/>
                  <a:t>i</a:t>
                </a:r>
                <a:r>
                  <a:rPr lang="en-US" sz="2400" dirty="0"/>
                  <a:t>, </a:t>
                </a:r>
                <a:r>
                  <a:rPr lang="en-US" sz="2400" dirty="0" err="1"/>
                  <a:t>i</a:t>
                </a:r>
                <a:r>
                  <a:rPr lang="en-US" sz="2400" dirty="0"/>
                  <a:t> = 1, 2, …., N, and assume X represents a single binary covariate with values 0 and 1, where </a:t>
                </a:r>
                <a:r>
                  <a:rPr lang="en-US" sz="2400" dirty="0" err="1"/>
                  <a:t>Pr</a:t>
                </a:r>
                <a:r>
                  <a:rPr lang="en-US" sz="2400" dirty="0"/>
                  <a:t>(X) = 1 = 0.5. </a:t>
                </a:r>
                <a:endParaRPr lang="en-US" sz="2400" dirty="0" smtClean="0"/>
              </a:p>
              <a:p>
                <a:endParaRPr lang="en-US" sz="2400" dirty="0"/>
              </a:p>
              <a:p>
                <a:r>
                  <a:rPr lang="en-US" sz="2400" dirty="0"/>
                  <a:t>Assume the (</a:t>
                </a:r>
                <a:r>
                  <a:rPr lang="en-US" sz="2400" dirty="0">
                    <a:solidFill>
                      <a:prstClr val="black"/>
                    </a:solidFill>
                  </a:rPr>
                  <a:t>A</a:t>
                </a:r>
                <a:r>
                  <a:rPr lang="en-US" sz="2400" baseline="-25000" dirty="0">
                    <a:solidFill>
                      <a:prstClr val="black"/>
                    </a:solidFill>
                  </a:rPr>
                  <a:t>i</a:t>
                </a:r>
                <a:r>
                  <a:rPr lang="en-US" sz="2400" dirty="0">
                    <a:solidFill>
                      <a:prstClr val="black"/>
                    </a:solidFill>
                  </a:rPr>
                  <a:t>, X</a:t>
                </a:r>
                <a:r>
                  <a:rPr lang="en-US" sz="2400" baseline="-25000" dirty="0">
                    <a:solidFill>
                      <a:prstClr val="black"/>
                    </a:solidFill>
                  </a:rPr>
                  <a:t>i</a:t>
                </a:r>
                <a:r>
                  <a:rPr lang="en-US" sz="2400" dirty="0">
                    <a:solidFill>
                      <a:prstClr val="black"/>
                    </a:solidFill>
                  </a:rPr>
                  <a:t>, Y</a:t>
                </a:r>
                <a:r>
                  <a:rPr lang="en-US" sz="2400" baseline="-25000" dirty="0">
                    <a:solidFill>
                      <a:prstClr val="black"/>
                    </a:solidFill>
                  </a:rPr>
                  <a:t>i</a:t>
                </a:r>
                <a:r>
                  <a:rPr lang="en-US" sz="2400" dirty="0">
                    <a:solidFill>
                      <a:prstClr val="black"/>
                    </a:solidFill>
                  </a:rPr>
                  <a:t>) are ordered so that the X</a:t>
                </a:r>
                <a:r>
                  <a:rPr lang="en-US" sz="2400" baseline="-25000" dirty="0">
                    <a:solidFill>
                      <a:prstClr val="black"/>
                    </a:solidFill>
                  </a:rPr>
                  <a:t>i</a:t>
                </a:r>
                <a:r>
                  <a:rPr lang="en-US" sz="2400" dirty="0">
                    <a:solidFill>
                      <a:prstClr val="black"/>
                    </a:solidFill>
                  </a:rPr>
                  <a:t> = 0 come before the X</a:t>
                </a:r>
                <a:r>
                  <a:rPr lang="en-US" sz="2400" baseline="-25000" dirty="0">
                    <a:solidFill>
                      <a:prstClr val="black"/>
                    </a:solidFill>
                  </a:rPr>
                  <a:t>i</a:t>
                </a:r>
                <a:r>
                  <a:rPr lang="en-US" sz="2400" dirty="0">
                    <a:solidFill>
                      <a:prstClr val="black"/>
                    </a:solidFill>
                  </a:rPr>
                  <a:t> = 1, and let n(0) = </a:t>
                </a:r>
                <a14:m>
                  <m:oMath xmlns:m="http://schemas.openxmlformats.org/officeDocument/2006/math">
                    <m:nary>
                      <m:naryPr>
                        <m:chr m:val="∑"/>
                        <m:ctrlPr>
                          <a:rPr lang="en-US" sz="2400" i="1">
                            <a:solidFill>
                              <a:prstClr val="black"/>
                            </a:solidFill>
                            <a:latin typeface="Cambria Math" panose="02040503050406030204" pitchFamily="18" charset="0"/>
                          </a:rPr>
                        </m:ctrlPr>
                      </m:naryPr>
                      <m:sub>
                        <m:r>
                          <m:rPr>
                            <m:sty m:val="p"/>
                            <m:brk m:alnAt="23"/>
                          </m:rPr>
                          <a:rPr lang="en-US" sz="2400">
                            <a:solidFill>
                              <a:prstClr val="black"/>
                            </a:solidFill>
                            <a:latin typeface="Cambria Math"/>
                          </a:rPr>
                          <m:t>i</m:t>
                        </m:r>
                      </m:sub>
                      <m:sup>
                        <m:r>
                          <m:rPr>
                            <m:sty m:val="p"/>
                          </m:rPr>
                          <a:rPr lang="en-US" sz="2400">
                            <a:solidFill>
                              <a:prstClr val="black"/>
                            </a:solidFill>
                            <a:latin typeface="Cambria Math"/>
                          </a:rPr>
                          <m:t>N</m:t>
                        </m:r>
                      </m:sup>
                      <m:e>
                        <m:r>
                          <a:rPr lang="en-US" sz="2400">
                            <a:solidFill>
                              <a:prstClr val="black"/>
                            </a:solidFill>
                            <a:latin typeface="Cambria Math"/>
                          </a:rPr>
                          <m:t>1[</m:t>
                        </m:r>
                        <m:r>
                          <m:rPr>
                            <m:sty m:val="p"/>
                          </m:rPr>
                          <a:rPr lang="en-US" sz="2400">
                            <a:solidFill>
                              <a:prstClr val="black"/>
                            </a:solidFill>
                            <a:latin typeface="Cambria Math"/>
                          </a:rPr>
                          <m:t>Xi</m:t>
                        </m:r>
                        <m:r>
                          <a:rPr lang="en-US" sz="2400">
                            <a:solidFill>
                              <a:prstClr val="black"/>
                            </a:solidFill>
                            <a:latin typeface="Cambria Math"/>
                          </a:rPr>
                          <m:t>=0]</m:t>
                        </m:r>
                      </m:e>
                    </m:nary>
                    <m:r>
                      <a:rPr lang="en-US" sz="2400">
                        <a:solidFill>
                          <a:prstClr val="black"/>
                        </a:solidFill>
                        <a:latin typeface="Cambria Math"/>
                      </a:rPr>
                      <m:t>, </m:t>
                    </m:r>
                    <m:r>
                      <m:rPr>
                        <m:sty m:val="p"/>
                      </m:rPr>
                      <a:rPr lang="en-US" sz="2400">
                        <a:solidFill>
                          <a:prstClr val="black"/>
                        </a:solidFill>
                        <a:latin typeface="Cambria Math"/>
                      </a:rPr>
                      <m:t>n</m:t>
                    </m:r>
                    <m:d>
                      <m:dPr>
                        <m:ctrlPr>
                          <a:rPr lang="en-US" sz="2400" i="1">
                            <a:solidFill>
                              <a:prstClr val="black"/>
                            </a:solidFill>
                            <a:latin typeface="Cambria Math" panose="02040503050406030204" pitchFamily="18" charset="0"/>
                          </a:rPr>
                        </m:ctrlPr>
                      </m:dPr>
                      <m:e>
                        <m:r>
                          <a:rPr lang="en-US" sz="2400">
                            <a:solidFill>
                              <a:prstClr val="black"/>
                            </a:solidFill>
                            <a:latin typeface="Cambria Math"/>
                          </a:rPr>
                          <m:t>1</m:t>
                        </m:r>
                      </m:e>
                    </m:d>
                    <m:r>
                      <a:rPr lang="en-US" sz="2400">
                        <a:solidFill>
                          <a:prstClr val="black"/>
                        </a:solidFill>
                        <a:latin typeface="Cambria Math"/>
                      </a:rPr>
                      <m:t>= </m:t>
                    </m:r>
                  </m:oMath>
                </a14:m>
                <a:r>
                  <a:rPr lang="en-US" sz="2400" dirty="0"/>
                  <a:t> </a:t>
                </a:r>
                <a14:m>
                  <m:oMath xmlns:m="http://schemas.openxmlformats.org/officeDocument/2006/math">
                    <m:nary>
                      <m:naryPr>
                        <m:chr m:val="∑"/>
                        <m:ctrlPr>
                          <a:rPr lang="en-US" sz="2400" i="1">
                            <a:solidFill>
                              <a:prstClr val="black"/>
                            </a:solidFill>
                            <a:latin typeface="Cambria Math" panose="02040503050406030204" pitchFamily="18" charset="0"/>
                          </a:rPr>
                        </m:ctrlPr>
                      </m:naryPr>
                      <m:sub>
                        <m:r>
                          <m:rPr>
                            <m:sty m:val="p"/>
                            <m:brk m:alnAt="23"/>
                          </m:rPr>
                          <a:rPr lang="en-US" sz="2400">
                            <a:solidFill>
                              <a:prstClr val="black"/>
                            </a:solidFill>
                            <a:latin typeface="Cambria Math"/>
                          </a:rPr>
                          <m:t>i</m:t>
                        </m:r>
                      </m:sub>
                      <m:sup>
                        <m:r>
                          <m:rPr>
                            <m:sty m:val="p"/>
                          </m:rPr>
                          <a:rPr lang="en-US" sz="2400">
                            <a:solidFill>
                              <a:prstClr val="black"/>
                            </a:solidFill>
                            <a:latin typeface="Cambria Math"/>
                          </a:rPr>
                          <m:t>N</m:t>
                        </m:r>
                      </m:sup>
                      <m:e>
                        <m:r>
                          <a:rPr lang="en-US" sz="2400">
                            <a:solidFill>
                              <a:prstClr val="black"/>
                            </a:solidFill>
                            <a:latin typeface="Cambria Math"/>
                          </a:rPr>
                          <m:t>1[</m:t>
                        </m:r>
                        <m:r>
                          <m:rPr>
                            <m:sty m:val="p"/>
                          </m:rPr>
                          <a:rPr lang="en-US" sz="2400">
                            <a:solidFill>
                              <a:prstClr val="black"/>
                            </a:solidFill>
                            <a:latin typeface="Cambria Math"/>
                          </a:rPr>
                          <m:t>Xi</m:t>
                        </m:r>
                        <m:r>
                          <a:rPr lang="en-US" sz="2400">
                            <a:solidFill>
                              <a:prstClr val="black"/>
                            </a:solidFill>
                            <a:latin typeface="Cambria Math"/>
                          </a:rPr>
                          <m:t>=1]</m:t>
                        </m:r>
                      </m:e>
                    </m:nary>
                    <m:r>
                      <a:rPr lang="en-US" sz="2400">
                        <a:solidFill>
                          <a:prstClr val="black"/>
                        </a:solidFill>
                        <a:latin typeface="Cambria Math"/>
                      </a:rPr>
                      <m:t>, </m:t>
                    </m:r>
                  </m:oMath>
                </a14:m>
                <a:endParaRPr lang="en-US" sz="2400" dirty="0">
                  <a:solidFill>
                    <a:prstClr val="black"/>
                  </a:solidFill>
                  <a:latin typeface="Cambria Math"/>
                </a:endParaRPr>
              </a:p>
              <a:p>
                <a:pPr marL="0" indent="0">
                  <a:buNone/>
                  <a:tabLst>
                    <a:tab pos="411480" algn="l"/>
                  </a:tabLst>
                </a:pPr>
                <a:r>
                  <a:rPr lang="en-US" sz="2400" dirty="0">
                    <a:solidFill>
                      <a:prstClr val="black"/>
                    </a:solidFill>
                  </a:rPr>
                  <a:t> 	</a:t>
                </a:r>
                <a14:m>
                  <m:oMath xmlns:m="http://schemas.openxmlformats.org/officeDocument/2006/math">
                    <m:r>
                      <m:rPr>
                        <m:sty m:val="p"/>
                      </m:rPr>
                      <a:rPr lang="en-US" sz="2400">
                        <a:solidFill>
                          <a:prstClr val="black"/>
                        </a:solidFill>
                        <a:latin typeface="Cambria Math"/>
                      </a:rPr>
                      <m:t>n</m:t>
                    </m:r>
                    <m:d>
                      <m:dPr>
                        <m:ctrlPr>
                          <a:rPr lang="en-US" sz="2400" i="1">
                            <a:solidFill>
                              <a:prstClr val="black"/>
                            </a:solidFill>
                            <a:latin typeface="Cambria Math" panose="02040503050406030204" pitchFamily="18" charset="0"/>
                          </a:rPr>
                        </m:ctrlPr>
                      </m:dPr>
                      <m:e>
                        <m:r>
                          <a:rPr lang="en-US" sz="2400">
                            <a:solidFill>
                              <a:prstClr val="black"/>
                            </a:solidFill>
                            <a:latin typeface="Cambria Math"/>
                          </a:rPr>
                          <m:t>0,1</m:t>
                        </m:r>
                      </m:e>
                    </m:d>
                    <m:r>
                      <a:rPr lang="en-US" sz="2400">
                        <a:solidFill>
                          <a:prstClr val="black"/>
                        </a:solidFill>
                        <a:latin typeface="Cambria Math"/>
                      </a:rPr>
                      <m:t>= </m:t>
                    </m:r>
                    <m:nary>
                      <m:naryPr>
                        <m:chr m:val="∑"/>
                        <m:ctrlPr>
                          <a:rPr lang="en-US" sz="2400" i="1">
                            <a:solidFill>
                              <a:prstClr val="black"/>
                            </a:solidFill>
                            <a:latin typeface="Cambria Math" panose="02040503050406030204" pitchFamily="18" charset="0"/>
                          </a:rPr>
                        </m:ctrlPr>
                      </m:naryPr>
                      <m:sub>
                        <m:r>
                          <m:rPr>
                            <m:sty m:val="p"/>
                            <m:brk m:alnAt="23"/>
                          </m:rPr>
                          <a:rPr lang="en-US" sz="2400">
                            <a:solidFill>
                              <a:prstClr val="black"/>
                            </a:solidFill>
                            <a:latin typeface="Cambria Math"/>
                          </a:rPr>
                          <m:t>i</m:t>
                        </m:r>
                      </m:sub>
                      <m:sup>
                        <m:r>
                          <m:rPr>
                            <m:sty m:val="p"/>
                          </m:rPr>
                          <a:rPr lang="en-US" sz="2400">
                            <a:solidFill>
                              <a:prstClr val="black"/>
                            </a:solidFill>
                            <a:latin typeface="Cambria Math"/>
                          </a:rPr>
                          <m:t>N</m:t>
                        </m:r>
                      </m:sup>
                      <m:e>
                        <m:r>
                          <a:rPr lang="en-US" sz="2400">
                            <a:solidFill>
                              <a:prstClr val="black"/>
                            </a:solidFill>
                            <a:latin typeface="Cambria Math"/>
                          </a:rPr>
                          <m:t>1[</m:t>
                        </m:r>
                        <m:r>
                          <m:rPr>
                            <m:sty m:val="p"/>
                          </m:rPr>
                          <a:rPr lang="en-US" sz="2400">
                            <a:solidFill>
                              <a:prstClr val="black"/>
                            </a:solidFill>
                            <a:latin typeface="Cambria Math"/>
                          </a:rPr>
                          <m:t>Xi</m:t>
                        </m:r>
                        <m:r>
                          <a:rPr lang="en-US" sz="2400">
                            <a:solidFill>
                              <a:prstClr val="black"/>
                            </a:solidFill>
                            <a:latin typeface="Cambria Math"/>
                          </a:rPr>
                          <m:t>=0, </m:t>
                        </m:r>
                        <m:r>
                          <m:rPr>
                            <m:sty m:val="p"/>
                          </m:rPr>
                          <a:rPr lang="en-US" sz="2400">
                            <a:solidFill>
                              <a:prstClr val="black"/>
                            </a:solidFill>
                            <a:latin typeface="Cambria Math"/>
                          </a:rPr>
                          <m:t>Ai</m:t>
                        </m:r>
                        <m:r>
                          <a:rPr lang="en-US" sz="2400">
                            <a:solidFill>
                              <a:prstClr val="black"/>
                            </a:solidFill>
                            <a:latin typeface="Cambria Math"/>
                          </a:rPr>
                          <m:t>=1]</m:t>
                        </m:r>
                      </m:e>
                    </m:nary>
                  </m:oMath>
                </a14:m>
                <a:r>
                  <a:rPr lang="en-US" sz="2400" dirty="0"/>
                  <a:t>, and</a:t>
                </a:r>
              </a:p>
              <a:p>
                <a:pPr marL="0" indent="0">
                  <a:buNone/>
                  <a:tabLst>
                    <a:tab pos="411480" algn="l"/>
                  </a:tabLst>
                </a:pPr>
                <a:r>
                  <a:rPr lang="en-US" sz="2400" dirty="0"/>
                  <a:t> 	</a:t>
                </a:r>
                <a14:m>
                  <m:oMath xmlns:m="http://schemas.openxmlformats.org/officeDocument/2006/math">
                    <m:r>
                      <m:rPr>
                        <m:sty m:val="p"/>
                      </m:rPr>
                      <a:rPr lang="en-US" sz="2400">
                        <a:solidFill>
                          <a:prstClr val="black"/>
                        </a:solidFill>
                        <a:latin typeface="Cambria Math"/>
                      </a:rPr>
                      <m:t>n</m:t>
                    </m:r>
                    <m:d>
                      <m:dPr>
                        <m:ctrlPr>
                          <a:rPr lang="en-US" sz="2400" i="1">
                            <a:solidFill>
                              <a:prstClr val="black"/>
                            </a:solidFill>
                            <a:latin typeface="Cambria Math" panose="02040503050406030204" pitchFamily="18" charset="0"/>
                          </a:rPr>
                        </m:ctrlPr>
                      </m:dPr>
                      <m:e>
                        <m:r>
                          <a:rPr lang="en-US" sz="2400">
                            <a:solidFill>
                              <a:prstClr val="black"/>
                            </a:solidFill>
                            <a:latin typeface="Cambria Math"/>
                          </a:rPr>
                          <m:t>1,1</m:t>
                        </m:r>
                      </m:e>
                    </m:d>
                    <m:r>
                      <a:rPr lang="en-US" sz="2400">
                        <a:solidFill>
                          <a:prstClr val="black"/>
                        </a:solidFill>
                        <a:latin typeface="Cambria Math"/>
                      </a:rPr>
                      <m:t>= </m:t>
                    </m:r>
                    <m:nary>
                      <m:naryPr>
                        <m:chr m:val="∑"/>
                        <m:ctrlPr>
                          <a:rPr lang="en-US" sz="2400" i="1">
                            <a:solidFill>
                              <a:prstClr val="black"/>
                            </a:solidFill>
                            <a:latin typeface="Cambria Math" panose="02040503050406030204" pitchFamily="18" charset="0"/>
                          </a:rPr>
                        </m:ctrlPr>
                      </m:naryPr>
                      <m:sub>
                        <m:r>
                          <m:rPr>
                            <m:sty m:val="p"/>
                            <m:brk m:alnAt="23"/>
                          </m:rPr>
                          <a:rPr lang="en-US" sz="2400">
                            <a:solidFill>
                              <a:prstClr val="black"/>
                            </a:solidFill>
                            <a:latin typeface="Cambria Math"/>
                          </a:rPr>
                          <m:t>i</m:t>
                        </m:r>
                      </m:sub>
                      <m:sup>
                        <m:r>
                          <m:rPr>
                            <m:sty m:val="p"/>
                          </m:rPr>
                          <a:rPr lang="en-US" sz="2400">
                            <a:solidFill>
                              <a:prstClr val="black"/>
                            </a:solidFill>
                            <a:latin typeface="Cambria Math"/>
                          </a:rPr>
                          <m:t>N</m:t>
                        </m:r>
                      </m:sup>
                      <m:e>
                        <m:r>
                          <a:rPr lang="en-US" sz="2400">
                            <a:solidFill>
                              <a:prstClr val="black"/>
                            </a:solidFill>
                            <a:latin typeface="Cambria Math"/>
                          </a:rPr>
                          <m:t>1[</m:t>
                        </m:r>
                        <m:r>
                          <m:rPr>
                            <m:sty m:val="p"/>
                          </m:rPr>
                          <a:rPr lang="en-US" sz="2400">
                            <a:solidFill>
                              <a:prstClr val="black"/>
                            </a:solidFill>
                            <a:latin typeface="Cambria Math"/>
                          </a:rPr>
                          <m:t>Xi</m:t>
                        </m:r>
                        <m:r>
                          <a:rPr lang="en-US" sz="2400">
                            <a:solidFill>
                              <a:prstClr val="black"/>
                            </a:solidFill>
                            <a:latin typeface="Cambria Math"/>
                          </a:rPr>
                          <m:t>=1, </m:t>
                        </m:r>
                        <m:r>
                          <m:rPr>
                            <m:sty m:val="p"/>
                          </m:rPr>
                          <a:rPr lang="en-US" sz="2400">
                            <a:solidFill>
                              <a:prstClr val="black"/>
                            </a:solidFill>
                            <a:latin typeface="Cambria Math"/>
                          </a:rPr>
                          <m:t>Ai</m:t>
                        </m:r>
                        <m:r>
                          <a:rPr lang="en-US" sz="2400">
                            <a:solidFill>
                              <a:prstClr val="black"/>
                            </a:solidFill>
                            <a:latin typeface="Cambria Math"/>
                          </a:rPr>
                          <m:t>=1]</m:t>
                        </m:r>
                      </m:e>
                    </m:nary>
                  </m:oMath>
                </a14:m>
                <a:r>
                  <a:rPr lang="en-US" sz="2400" dirty="0"/>
                  <a:t>.</a:t>
                </a:r>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blipFill>
                <a:blip r:embed="rId3"/>
                <a:stretch>
                  <a:fillRect l="-889" t="-2164" r="-1017" b="-1936"/>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4</a:t>
            </a:fld>
            <a:endParaRPr lang="en-US">
              <a:solidFill>
                <a:prstClr val="black">
                  <a:tint val="75000"/>
                </a:prstClr>
              </a:solidFill>
            </a:endParaRPr>
          </a:p>
        </p:txBody>
      </p:sp>
      <p:grpSp>
        <p:nvGrpSpPr>
          <p:cNvPr id="13" name="Group 12"/>
          <p:cNvGrpSpPr/>
          <p:nvPr/>
        </p:nvGrpSpPr>
        <p:grpSpPr>
          <a:xfrm>
            <a:off x="8148997" y="4288702"/>
            <a:ext cx="274320" cy="274320"/>
            <a:chOff x="7696200" y="4191000"/>
            <a:chExt cx="304800" cy="228600"/>
          </a:xfrm>
        </p:grpSpPr>
        <p:cxnSp>
          <p:nvCxnSpPr>
            <p:cNvPr id="6" name="Straight Connector 5"/>
            <p:cNvCxnSpPr/>
            <p:nvPr/>
          </p:nvCxnSpPr>
          <p:spPr>
            <a:xfrm>
              <a:off x="7848600" y="41910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696200" y="44196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024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Illustration of Advantage of Estimated Propensity Scores over True Propensity Scores </a:t>
            </a: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p:txBody>
              <a:bodyPr>
                <a:noAutofit/>
              </a:bodyPr>
              <a:lstStyle/>
              <a:p>
                <a:r>
                  <a:rPr lang="en-US" sz="2400" dirty="0"/>
                  <a:t>The IPW estimate of E(Y) using the true propensity score is:</a:t>
                </a:r>
              </a:p>
              <a:p>
                <a:pPr marL="0" indent="0">
                  <a:buNone/>
                  <a:tabLst>
                    <a:tab pos="554356" algn="l"/>
                  </a:tabLst>
                </a:pPr>
                <a:r>
                  <a:rPr lang="en-US" sz="2400" dirty="0"/>
                  <a:t>	</a:t>
                </a:r>
                <a14:m>
                  <m:oMath xmlns:m="http://schemas.openxmlformats.org/officeDocument/2006/math">
                    <m:acc>
                      <m:accPr>
                        <m:chr m:val="̂"/>
                        <m:ctrlPr>
                          <a:rPr lang="el-GR" sz="2400" i="1">
                            <a:latin typeface="Cambria Math" panose="02040503050406030204" pitchFamily="18" charset="0"/>
                          </a:rPr>
                        </m:ctrlPr>
                      </m:accPr>
                      <m:e>
                        <m:r>
                          <m:rPr>
                            <m:sty m:val="p"/>
                          </m:rPr>
                          <a:rPr lang="el-GR" sz="2400">
                            <a:latin typeface="Cambria Math"/>
                            <a:ea typeface="Cambria Math"/>
                          </a:rPr>
                          <m:t>β</m:t>
                        </m:r>
                      </m:e>
                    </m:acc>
                    <m:r>
                      <m:rPr>
                        <m:sty m:val="p"/>
                      </m:rPr>
                      <a:rPr lang="en-US" sz="2400" baseline="-25000">
                        <a:latin typeface="Cambria Math"/>
                      </a:rPr>
                      <m:t>tw</m:t>
                    </m:r>
                    <m:r>
                      <a:rPr lang="en-US" sz="2400" baseline="-25000">
                        <a:latin typeface="Cambria Math"/>
                      </a:rPr>
                      <m:t> </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a:latin typeface="Cambria Math"/>
                          </a:rPr>
                          <m:t>1</m:t>
                        </m:r>
                      </m:num>
                      <m:den>
                        <m:r>
                          <m:rPr>
                            <m:sty m:val="p"/>
                          </m:rPr>
                          <a:rPr lang="en-US" sz="2400">
                            <a:latin typeface="Cambria Math"/>
                          </a:rPr>
                          <m:t>N</m:t>
                        </m:r>
                      </m:den>
                    </m:f>
                    <m:nary>
                      <m:naryPr>
                        <m:chr m:val="∑"/>
                        <m:limLoc m:val="subSup"/>
                        <m:ctrlPr>
                          <a:rPr lang="en-US" sz="2400" i="1">
                            <a:latin typeface="Cambria Math" panose="02040503050406030204" pitchFamily="18" charset="0"/>
                          </a:rPr>
                        </m:ctrlPr>
                      </m:naryPr>
                      <m:sub>
                        <m:r>
                          <m:rPr>
                            <m:sty m:val="p"/>
                            <m:brk m:alnAt="25"/>
                          </m:rPr>
                          <a:rPr lang="en-US" sz="2400">
                            <a:latin typeface="Cambria Math"/>
                          </a:rPr>
                          <m:t>i</m:t>
                        </m:r>
                      </m:sub>
                      <m:sup>
                        <m:r>
                          <m:rPr>
                            <m:sty m:val="p"/>
                          </m:rPr>
                          <a:rPr lang="en-US" sz="2400">
                            <a:latin typeface="Cambria Math"/>
                          </a:rPr>
                          <m:t>N</m:t>
                        </m:r>
                      </m:sup>
                      <m:e>
                        <m:f>
                          <m:fPr>
                            <m:ctrlPr>
                              <a:rPr lang="en-US" sz="2400" i="1">
                                <a:latin typeface="Cambria Math" panose="02040503050406030204" pitchFamily="18" charset="0"/>
                              </a:rPr>
                            </m:ctrlPr>
                          </m:fPr>
                          <m:num>
                            <m:r>
                              <m:rPr>
                                <m:sty m:val="p"/>
                              </m:rPr>
                              <a:rPr lang="en-US" sz="2400">
                                <a:latin typeface="Cambria Math"/>
                              </a:rPr>
                              <m:t>A</m:t>
                            </m:r>
                            <m:r>
                              <m:rPr>
                                <m:sty m:val="p"/>
                              </m:rPr>
                              <a:rPr lang="en-US" sz="2400" baseline="-25000">
                                <a:latin typeface="Cambria Math"/>
                              </a:rPr>
                              <m:t>i</m:t>
                            </m:r>
                            <m:r>
                              <m:rPr>
                                <m:sty m:val="p"/>
                              </m:rPr>
                              <a:rPr lang="en-US" sz="2400">
                                <a:latin typeface="Cambria Math"/>
                              </a:rPr>
                              <m:t>Y</m:t>
                            </m:r>
                            <m:r>
                              <m:rPr>
                                <m:sty m:val="p"/>
                              </m:rPr>
                              <a:rPr lang="en-US" sz="2400" baseline="-25000">
                                <a:latin typeface="Cambria Math"/>
                              </a:rPr>
                              <m:t>i</m:t>
                            </m:r>
                          </m:num>
                          <m:den>
                            <m:r>
                              <m:rPr>
                                <m:sty m:val="p"/>
                              </m:rPr>
                              <a:rPr lang="en-US" sz="2400">
                                <a:latin typeface="Cambria Math"/>
                              </a:rPr>
                              <m:t>p</m:t>
                            </m:r>
                            <m:r>
                              <a:rPr lang="en-US" sz="2400">
                                <a:latin typeface="Cambria Math"/>
                              </a:rPr>
                              <m:t>(</m:t>
                            </m:r>
                            <m:r>
                              <m:rPr>
                                <m:sty m:val="p"/>
                              </m:rPr>
                              <a:rPr lang="en-US" sz="2400">
                                <a:latin typeface="Cambria Math"/>
                              </a:rPr>
                              <m:t>Xi</m:t>
                            </m:r>
                            <m:r>
                              <a:rPr lang="en-US" sz="2400">
                                <a:latin typeface="Cambria Math"/>
                              </a:rPr>
                              <m:t>)</m:t>
                            </m:r>
                          </m:den>
                        </m:f>
                      </m:e>
                    </m:nary>
                  </m:oMath>
                </a14:m>
                <a:r>
                  <a:rPr lang="en-US" sz="2400" dirty="0"/>
                  <a:t> = </a:t>
                </a:r>
                <a:r>
                  <a:rPr lang="en-US" sz="2400" dirty="0">
                    <a:solidFill>
                      <a:prstClr val="black"/>
                    </a:solidFill>
                  </a:rPr>
                  <a:t> </a:t>
                </a:r>
                <a14:m>
                  <m:oMath xmlns:m="http://schemas.openxmlformats.org/officeDocument/2006/math">
                    <m:f>
                      <m:fPr>
                        <m:ctrlPr>
                          <a:rPr lang="en-US" sz="2400" i="1">
                            <a:solidFill>
                              <a:prstClr val="black"/>
                            </a:solidFill>
                            <a:latin typeface="Cambria Math" panose="02040503050406030204" pitchFamily="18" charset="0"/>
                          </a:rPr>
                        </m:ctrlPr>
                      </m:fPr>
                      <m:num>
                        <m:r>
                          <a:rPr lang="en-US" sz="2400">
                            <a:solidFill>
                              <a:prstClr val="black"/>
                            </a:solidFill>
                            <a:latin typeface="Cambria Math"/>
                          </a:rPr>
                          <m:t>1</m:t>
                        </m:r>
                      </m:num>
                      <m:den>
                        <m:r>
                          <m:rPr>
                            <m:sty m:val="p"/>
                          </m:rPr>
                          <a:rPr lang="en-US" sz="2400">
                            <a:solidFill>
                              <a:prstClr val="black"/>
                            </a:solidFill>
                            <a:latin typeface="Cambria Math"/>
                          </a:rPr>
                          <m:t>N</m:t>
                        </m:r>
                      </m:den>
                    </m:f>
                    <m:nary>
                      <m:naryPr>
                        <m:chr m:val="∑"/>
                        <m:limLoc m:val="subSup"/>
                        <m:ctrlPr>
                          <a:rPr lang="en-US" sz="2400" i="1">
                            <a:solidFill>
                              <a:prstClr val="black"/>
                            </a:solidFill>
                            <a:latin typeface="Cambria Math" panose="02040503050406030204" pitchFamily="18" charset="0"/>
                          </a:rPr>
                        </m:ctrlPr>
                      </m:naryPr>
                      <m:sub>
                        <m:r>
                          <m:rPr>
                            <m:sty m:val="p"/>
                            <m:brk m:alnAt="25"/>
                          </m:rPr>
                          <a:rPr lang="en-US" sz="2400">
                            <a:solidFill>
                              <a:prstClr val="black"/>
                            </a:solidFill>
                            <a:latin typeface="Cambria Math"/>
                          </a:rPr>
                          <m:t>i</m:t>
                        </m:r>
                      </m:sub>
                      <m:sup>
                        <m:r>
                          <m:rPr>
                            <m:sty m:val="p"/>
                          </m:rPr>
                          <a:rPr lang="en-US" sz="2400">
                            <a:solidFill>
                              <a:prstClr val="black"/>
                            </a:solidFill>
                            <a:latin typeface="Cambria Math"/>
                          </a:rPr>
                          <m:t>N</m:t>
                        </m:r>
                      </m:sup>
                      <m:e>
                        <m:f>
                          <m:fPr>
                            <m:ctrlPr>
                              <a:rPr lang="en-US" sz="2400" i="1">
                                <a:solidFill>
                                  <a:prstClr val="black"/>
                                </a:solidFill>
                                <a:latin typeface="Cambria Math" panose="02040503050406030204" pitchFamily="18" charset="0"/>
                              </a:rPr>
                            </m:ctrlPr>
                          </m:fPr>
                          <m:num>
                            <m:r>
                              <m:rPr>
                                <m:sty m:val="p"/>
                              </m:rPr>
                              <a:rPr lang="en-US" sz="2400">
                                <a:solidFill>
                                  <a:prstClr val="black"/>
                                </a:solidFill>
                                <a:latin typeface="Cambria Math"/>
                              </a:rPr>
                              <m:t>A</m:t>
                            </m:r>
                            <m:r>
                              <m:rPr>
                                <m:sty m:val="p"/>
                              </m:rPr>
                              <a:rPr lang="en-US" sz="2400" baseline="-25000">
                                <a:solidFill>
                                  <a:prstClr val="black"/>
                                </a:solidFill>
                                <a:latin typeface="Cambria Math"/>
                              </a:rPr>
                              <m:t>i</m:t>
                            </m:r>
                            <m:r>
                              <m:rPr>
                                <m:sty m:val="p"/>
                              </m:rPr>
                              <a:rPr lang="en-US" sz="2400">
                                <a:solidFill>
                                  <a:prstClr val="black"/>
                                </a:solidFill>
                                <a:latin typeface="Cambria Math"/>
                              </a:rPr>
                              <m:t>Y</m:t>
                            </m:r>
                            <m:r>
                              <m:rPr>
                                <m:sty m:val="p"/>
                              </m:rPr>
                              <a:rPr lang="en-US" sz="2400" baseline="-25000">
                                <a:solidFill>
                                  <a:prstClr val="black"/>
                                </a:solidFill>
                                <a:latin typeface="Cambria Math"/>
                              </a:rPr>
                              <m:t>i</m:t>
                            </m:r>
                          </m:num>
                          <m:den>
                            <m:r>
                              <a:rPr lang="en-US" sz="2400">
                                <a:solidFill>
                                  <a:prstClr val="black"/>
                                </a:solidFill>
                                <a:latin typeface="Cambria Math"/>
                              </a:rPr>
                              <m:t>(</m:t>
                            </m:r>
                            <m:f>
                              <m:fPr>
                                <m:ctrlPr>
                                  <a:rPr lang="en-US" sz="2400" i="1">
                                    <a:solidFill>
                                      <a:prstClr val="black"/>
                                    </a:solidFill>
                                    <a:latin typeface="Cambria Math" panose="02040503050406030204" pitchFamily="18" charset="0"/>
                                  </a:rPr>
                                </m:ctrlPr>
                              </m:fPr>
                              <m:num>
                                <m:r>
                                  <a:rPr lang="en-US" sz="2400">
                                    <a:solidFill>
                                      <a:prstClr val="black"/>
                                    </a:solidFill>
                                    <a:latin typeface="Cambria Math"/>
                                  </a:rPr>
                                  <m:t>1</m:t>
                                </m:r>
                              </m:num>
                              <m:den>
                                <m:r>
                                  <a:rPr lang="en-US" sz="2400">
                                    <a:solidFill>
                                      <a:prstClr val="black"/>
                                    </a:solidFill>
                                    <a:latin typeface="Cambria Math"/>
                                  </a:rPr>
                                  <m:t>2</m:t>
                                </m:r>
                              </m:den>
                            </m:f>
                            <m:r>
                              <a:rPr lang="en-US" sz="2400">
                                <a:solidFill>
                                  <a:prstClr val="black"/>
                                </a:solidFill>
                                <a:latin typeface="Cambria Math"/>
                              </a:rPr>
                              <m:t>)</m:t>
                            </m:r>
                          </m:den>
                        </m:f>
                      </m:e>
                    </m:nary>
                  </m:oMath>
                </a14:m>
                <a:r>
                  <a:rPr lang="en-US" sz="2400" dirty="0"/>
                  <a:t> = </a:t>
                </a:r>
                <a14:m>
                  <m:oMath xmlns:m="http://schemas.openxmlformats.org/officeDocument/2006/math">
                    <m:d>
                      <m:dPr>
                        <m:ctrlPr>
                          <a:rPr lang="en-US" sz="2400" i="1">
                            <a:solidFill>
                              <a:prstClr val="black"/>
                            </a:solidFill>
                            <a:latin typeface="Cambria Math" panose="02040503050406030204" pitchFamily="18" charset="0"/>
                          </a:rPr>
                        </m:ctrlPr>
                      </m:dPr>
                      <m:e>
                        <m:nary>
                          <m:naryPr>
                            <m:chr m:val="∑"/>
                            <m:limLoc m:val="subSup"/>
                            <m:ctrlPr>
                              <a:rPr lang="en-US" sz="2400" i="1">
                                <a:solidFill>
                                  <a:prstClr val="black"/>
                                </a:solidFill>
                                <a:latin typeface="Cambria Math" panose="02040503050406030204" pitchFamily="18" charset="0"/>
                              </a:rPr>
                            </m:ctrlPr>
                          </m:naryPr>
                          <m:sub>
                            <m:r>
                              <m:rPr>
                                <m:sty m:val="p"/>
                                <m:brk m:alnAt="25"/>
                              </m:rPr>
                              <a:rPr lang="en-US" sz="2400">
                                <a:solidFill>
                                  <a:prstClr val="black"/>
                                </a:solidFill>
                                <a:latin typeface="Cambria Math"/>
                              </a:rPr>
                              <m:t>i</m:t>
                            </m:r>
                          </m:sub>
                          <m:sup>
                            <m:r>
                              <m:rPr>
                                <m:sty m:val="p"/>
                              </m:rPr>
                              <a:rPr lang="en-US" sz="2400">
                                <a:solidFill>
                                  <a:prstClr val="black"/>
                                </a:solidFill>
                                <a:latin typeface="Cambria Math"/>
                              </a:rPr>
                              <m:t>n</m:t>
                            </m:r>
                            <m:r>
                              <a:rPr lang="en-US" sz="2400">
                                <a:solidFill>
                                  <a:prstClr val="black"/>
                                </a:solidFill>
                                <a:latin typeface="Cambria Math"/>
                              </a:rPr>
                              <m:t>(0)</m:t>
                            </m:r>
                          </m:sup>
                          <m:e>
                            <m:f>
                              <m:fPr>
                                <m:ctrlPr>
                                  <a:rPr lang="en-US" sz="2400" i="1">
                                    <a:solidFill>
                                      <a:prstClr val="black"/>
                                    </a:solidFill>
                                    <a:latin typeface="Cambria Math" panose="02040503050406030204" pitchFamily="18" charset="0"/>
                                  </a:rPr>
                                </m:ctrlPr>
                              </m:fPr>
                              <m:num>
                                <m:r>
                                  <m:rPr>
                                    <m:sty m:val="p"/>
                                  </m:rPr>
                                  <a:rPr lang="en-US" sz="2400">
                                    <a:solidFill>
                                      <a:prstClr val="black"/>
                                    </a:solidFill>
                                    <a:latin typeface="Cambria Math"/>
                                  </a:rPr>
                                  <m:t>A</m:t>
                                </m:r>
                                <m:r>
                                  <m:rPr>
                                    <m:sty m:val="p"/>
                                  </m:rPr>
                                  <a:rPr lang="en-US" sz="2400" baseline="-25000">
                                    <a:solidFill>
                                      <a:prstClr val="black"/>
                                    </a:solidFill>
                                    <a:latin typeface="Cambria Math"/>
                                  </a:rPr>
                                  <m:t>i</m:t>
                                </m:r>
                                <m:r>
                                  <m:rPr>
                                    <m:sty m:val="p"/>
                                  </m:rPr>
                                  <a:rPr lang="en-US" sz="2400">
                                    <a:solidFill>
                                      <a:prstClr val="black"/>
                                    </a:solidFill>
                                    <a:latin typeface="Cambria Math"/>
                                  </a:rPr>
                                  <m:t>Y</m:t>
                                </m:r>
                                <m:r>
                                  <m:rPr>
                                    <m:sty m:val="p"/>
                                  </m:rPr>
                                  <a:rPr lang="en-US" sz="2400" baseline="-25000">
                                    <a:solidFill>
                                      <a:prstClr val="black"/>
                                    </a:solidFill>
                                    <a:latin typeface="Cambria Math"/>
                                  </a:rPr>
                                  <m:t>i</m:t>
                                </m:r>
                              </m:num>
                              <m:den>
                                <m:r>
                                  <a:rPr lang="en-US" sz="2400">
                                    <a:solidFill>
                                      <a:prstClr val="black"/>
                                    </a:solidFill>
                                    <a:latin typeface="Cambria Math"/>
                                  </a:rPr>
                                  <m:t>(</m:t>
                                </m:r>
                                <m:r>
                                  <m:rPr>
                                    <m:sty m:val="p"/>
                                  </m:rPr>
                                  <a:rPr lang="en-US" sz="2400">
                                    <a:solidFill>
                                      <a:prstClr val="black"/>
                                    </a:solidFill>
                                    <a:latin typeface="Cambria Math"/>
                                  </a:rPr>
                                  <m:t>N</m:t>
                                </m:r>
                                <m:r>
                                  <a:rPr lang="en-US" sz="2400">
                                    <a:solidFill>
                                      <a:prstClr val="black"/>
                                    </a:solidFill>
                                    <a:latin typeface="Cambria Math"/>
                                  </a:rPr>
                                  <m:t>/2)</m:t>
                                </m:r>
                              </m:den>
                            </m:f>
                          </m:e>
                        </m:nary>
                        <m:r>
                          <a:rPr lang="en-US" sz="2400">
                            <a:solidFill>
                              <a:prstClr val="black"/>
                            </a:solidFill>
                            <a:latin typeface="Cambria Math"/>
                          </a:rPr>
                          <m:t>+</m:t>
                        </m:r>
                        <m:nary>
                          <m:naryPr>
                            <m:chr m:val="∑"/>
                            <m:limLoc m:val="subSup"/>
                            <m:ctrlPr>
                              <a:rPr lang="en-US" sz="2400" i="1">
                                <a:solidFill>
                                  <a:prstClr val="black"/>
                                </a:solidFill>
                                <a:latin typeface="Cambria Math" panose="02040503050406030204" pitchFamily="18" charset="0"/>
                              </a:rPr>
                            </m:ctrlPr>
                          </m:naryPr>
                          <m:sub>
                            <m:r>
                              <m:rPr>
                                <m:sty m:val="p"/>
                                <m:brk m:alnAt="25"/>
                              </m:rPr>
                              <a:rPr lang="en-US" sz="2400">
                                <a:solidFill>
                                  <a:prstClr val="black"/>
                                </a:solidFill>
                                <a:latin typeface="Cambria Math"/>
                              </a:rPr>
                              <m:t>n</m:t>
                            </m:r>
                            <m:d>
                              <m:dPr>
                                <m:ctrlPr>
                                  <a:rPr lang="en-US" sz="2400" i="1">
                                    <a:solidFill>
                                      <a:prstClr val="black"/>
                                    </a:solidFill>
                                    <a:latin typeface="Cambria Math" panose="02040503050406030204" pitchFamily="18" charset="0"/>
                                  </a:rPr>
                                </m:ctrlPr>
                              </m:dPr>
                              <m:e>
                                <m:r>
                                  <m:rPr>
                                    <m:brk m:alnAt="25"/>
                                  </m:rPr>
                                  <a:rPr lang="en-US" sz="2400">
                                    <a:solidFill>
                                      <a:prstClr val="black"/>
                                    </a:solidFill>
                                    <a:latin typeface="Cambria Math"/>
                                  </a:rPr>
                                  <m:t>0</m:t>
                                </m:r>
                              </m:e>
                            </m:d>
                            <m:r>
                              <m:rPr>
                                <m:brk m:alnAt="25"/>
                              </m:rPr>
                              <a:rPr lang="en-US" sz="2400">
                                <a:solidFill>
                                  <a:prstClr val="black"/>
                                </a:solidFill>
                                <a:latin typeface="Cambria Math"/>
                              </a:rPr>
                              <m:t>+</m:t>
                            </m:r>
                            <m:r>
                              <a:rPr lang="en-US" sz="2400">
                                <a:solidFill>
                                  <a:prstClr val="black"/>
                                </a:solidFill>
                                <a:latin typeface="Cambria Math"/>
                              </a:rPr>
                              <m:t>1</m:t>
                            </m:r>
                          </m:sub>
                          <m:sup>
                            <m:r>
                              <m:rPr>
                                <m:sty m:val="p"/>
                              </m:rPr>
                              <a:rPr lang="en-US" sz="2400">
                                <a:solidFill>
                                  <a:prstClr val="black"/>
                                </a:solidFill>
                                <a:latin typeface="Cambria Math"/>
                              </a:rPr>
                              <m:t>N</m:t>
                            </m:r>
                          </m:sup>
                          <m:e>
                            <m:r>
                              <a:rPr lang="en-US" sz="2400">
                                <a:solidFill>
                                  <a:prstClr val="black"/>
                                </a:solidFill>
                                <a:latin typeface="Cambria Math"/>
                              </a:rPr>
                              <m:t> </m:t>
                            </m:r>
                            <m:f>
                              <m:fPr>
                                <m:ctrlPr>
                                  <a:rPr lang="en-US" sz="2400" i="1">
                                    <a:solidFill>
                                      <a:prstClr val="black"/>
                                    </a:solidFill>
                                    <a:latin typeface="Cambria Math" panose="02040503050406030204" pitchFamily="18" charset="0"/>
                                  </a:rPr>
                                </m:ctrlPr>
                              </m:fPr>
                              <m:num>
                                <m:r>
                                  <m:rPr>
                                    <m:sty m:val="p"/>
                                  </m:rPr>
                                  <a:rPr lang="en-US" sz="2400">
                                    <a:solidFill>
                                      <a:prstClr val="black"/>
                                    </a:solidFill>
                                    <a:latin typeface="Cambria Math"/>
                                  </a:rPr>
                                  <m:t>A</m:t>
                                </m:r>
                                <m:r>
                                  <m:rPr>
                                    <m:sty m:val="p"/>
                                  </m:rPr>
                                  <a:rPr lang="en-US" sz="2400" baseline="-25000">
                                    <a:solidFill>
                                      <a:prstClr val="black"/>
                                    </a:solidFill>
                                    <a:latin typeface="Cambria Math"/>
                                  </a:rPr>
                                  <m:t>i</m:t>
                                </m:r>
                                <m:r>
                                  <m:rPr>
                                    <m:sty m:val="p"/>
                                  </m:rPr>
                                  <a:rPr lang="en-US" sz="2400">
                                    <a:solidFill>
                                      <a:prstClr val="black"/>
                                    </a:solidFill>
                                    <a:latin typeface="Cambria Math"/>
                                  </a:rPr>
                                  <m:t>Y</m:t>
                                </m:r>
                                <m:r>
                                  <m:rPr>
                                    <m:sty m:val="p"/>
                                  </m:rPr>
                                  <a:rPr lang="en-US" sz="2400" baseline="-25000">
                                    <a:solidFill>
                                      <a:prstClr val="black"/>
                                    </a:solidFill>
                                    <a:latin typeface="Cambria Math"/>
                                  </a:rPr>
                                  <m:t>i</m:t>
                                </m:r>
                              </m:num>
                              <m:den>
                                <m:r>
                                  <a:rPr lang="en-US" sz="2400">
                                    <a:solidFill>
                                      <a:prstClr val="black"/>
                                    </a:solidFill>
                                    <a:latin typeface="Cambria Math"/>
                                  </a:rPr>
                                  <m:t>(</m:t>
                                </m:r>
                                <m:r>
                                  <m:rPr>
                                    <m:sty m:val="p"/>
                                  </m:rPr>
                                  <a:rPr lang="en-US" sz="2400">
                                    <a:solidFill>
                                      <a:prstClr val="black"/>
                                    </a:solidFill>
                                    <a:latin typeface="Cambria Math"/>
                                  </a:rPr>
                                  <m:t>N</m:t>
                                </m:r>
                                <m:r>
                                  <a:rPr lang="en-US" sz="2400">
                                    <a:solidFill>
                                      <a:prstClr val="black"/>
                                    </a:solidFill>
                                    <a:latin typeface="Cambria Math"/>
                                  </a:rPr>
                                  <m:t>/2)</m:t>
                                </m:r>
                              </m:den>
                            </m:f>
                          </m:e>
                        </m:nary>
                      </m:e>
                    </m:d>
                  </m:oMath>
                </a14:m>
                <a:endParaRPr lang="en-US" sz="2400" dirty="0"/>
              </a:p>
              <a:p>
                <a:pPr>
                  <a:tabLst>
                    <a:tab pos="554356" algn="l"/>
                  </a:tabLst>
                </a:pPr>
                <a:r>
                  <a:rPr lang="en-US" sz="2400" dirty="0"/>
                  <a:t>The IPW estimate using the estimated propensity score is:</a:t>
                </a:r>
              </a:p>
              <a:p>
                <a:pPr marL="0" indent="0">
                  <a:buNone/>
                  <a:tabLst>
                    <a:tab pos="554356" algn="l"/>
                  </a:tabLst>
                </a:pPr>
                <a:r>
                  <a:rPr lang="en-US" sz="2400" dirty="0"/>
                  <a:t>	</a:t>
                </a:r>
                <a:r>
                  <a:rPr lang="el-GR" sz="2400" dirty="0">
                    <a:solidFill>
                      <a:prstClr val="black"/>
                    </a:solidFill>
                  </a:rPr>
                  <a:t> </a:t>
                </a:r>
                <a14:m>
                  <m:oMath xmlns:m="http://schemas.openxmlformats.org/officeDocument/2006/math">
                    <m:acc>
                      <m:accPr>
                        <m:chr m:val="̂"/>
                        <m:ctrlPr>
                          <a:rPr lang="el-GR" sz="2400" i="1">
                            <a:solidFill>
                              <a:prstClr val="black"/>
                            </a:solidFill>
                            <a:latin typeface="Cambria Math" panose="02040503050406030204" pitchFamily="18" charset="0"/>
                          </a:rPr>
                        </m:ctrlPr>
                      </m:accPr>
                      <m:e>
                        <m:r>
                          <m:rPr>
                            <m:sty m:val="p"/>
                          </m:rPr>
                          <a:rPr lang="el-GR" sz="2400">
                            <a:solidFill>
                              <a:prstClr val="black"/>
                            </a:solidFill>
                            <a:latin typeface="Cambria Math"/>
                            <a:ea typeface="Cambria Math"/>
                          </a:rPr>
                          <m:t>β</m:t>
                        </m:r>
                      </m:e>
                    </m:acc>
                    <m:r>
                      <m:rPr>
                        <m:sty m:val="p"/>
                      </m:rPr>
                      <a:rPr lang="en-US" sz="2400" baseline="-25000">
                        <a:solidFill>
                          <a:prstClr val="black"/>
                        </a:solidFill>
                        <a:latin typeface="Cambria Math"/>
                      </a:rPr>
                      <m:t>ew</m:t>
                    </m:r>
                    <m:r>
                      <a:rPr lang="en-US" sz="2400" baseline="-25000">
                        <a:solidFill>
                          <a:prstClr val="black"/>
                        </a:solidFill>
                        <a:latin typeface="Cambria Math"/>
                      </a:rPr>
                      <m:t> </m:t>
                    </m:r>
                  </m:oMath>
                </a14:m>
                <a:r>
                  <a:rPr lang="en-US" sz="2400" dirty="0">
                    <a:solidFill>
                      <a:prstClr val="black"/>
                    </a:solidFill>
                  </a:rPr>
                  <a:t>= </a:t>
                </a:r>
                <a14:m>
                  <m:oMath xmlns:m="http://schemas.openxmlformats.org/officeDocument/2006/math">
                    <m:f>
                      <m:fPr>
                        <m:ctrlPr>
                          <a:rPr lang="en-US" sz="2400" i="1">
                            <a:solidFill>
                              <a:prstClr val="black"/>
                            </a:solidFill>
                            <a:latin typeface="Cambria Math" panose="02040503050406030204" pitchFamily="18" charset="0"/>
                          </a:rPr>
                        </m:ctrlPr>
                      </m:fPr>
                      <m:num>
                        <m:r>
                          <a:rPr lang="en-US" sz="2400">
                            <a:solidFill>
                              <a:prstClr val="black"/>
                            </a:solidFill>
                            <a:latin typeface="Cambria Math"/>
                          </a:rPr>
                          <m:t>1</m:t>
                        </m:r>
                      </m:num>
                      <m:den>
                        <m:r>
                          <m:rPr>
                            <m:sty m:val="p"/>
                          </m:rPr>
                          <a:rPr lang="en-US" sz="2400">
                            <a:solidFill>
                              <a:prstClr val="black"/>
                            </a:solidFill>
                            <a:latin typeface="Cambria Math"/>
                          </a:rPr>
                          <m:t>N</m:t>
                        </m:r>
                      </m:den>
                    </m:f>
                    <m:nary>
                      <m:naryPr>
                        <m:chr m:val="∑"/>
                        <m:limLoc m:val="subSup"/>
                        <m:ctrlPr>
                          <a:rPr lang="en-US" sz="2400" i="1">
                            <a:solidFill>
                              <a:prstClr val="black"/>
                            </a:solidFill>
                            <a:latin typeface="Cambria Math" panose="02040503050406030204" pitchFamily="18" charset="0"/>
                          </a:rPr>
                        </m:ctrlPr>
                      </m:naryPr>
                      <m:sub>
                        <m:r>
                          <m:rPr>
                            <m:sty m:val="p"/>
                            <m:brk m:alnAt="25"/>
                          </m:rPr>
                          <a:rPr lang="en-US" sz="2400">
                            <a:solidFill>
                              <a:prstClr val="black"/>
                            </a:solidFill>
                            <a:latin typeface="Cambria Math"/>
                          </a:rPr>
                          <m:t>i</m:t>
                        </m:r>
                      </m:sub>
                      <m:sup>
                        <m:r>
                          <m:rPr>
                            <m:sty m:val="p"/>
                          </m:rPr>
                          <a:rPr lang="en-US" sz="2400">
                            <a:solidFill>
                              <a:prstClr val="black"/>
                            </a:solidFill>
                            <a:latin typeface="Cambria Math"/>
                          </a:rPr>
                          <m:t>N</m:t>
                        </m:r>
                      </m:sup>
                      <m:e>
                        <m:f>
                          <m:fPr>
                            <m:ctrlPr>
                              <a:rPr lang="en-US" sz="2400" i="1">
                                <a:solidFill>
                                  <a:prstClr val="black"/>
                                </a:solidFill>
                                <a:latin typeface="Cambria Math" panose="02040503050406030204" pitchFamily="18" charset="0"/>
                              </a:rPr>
                            </m:ctrlPr>
                          </m:fPr>
                          <m:num>
                            <m:r>
                              <m:rPr>
                                <m:sty m:val="p"/>
                              </m:rPr>
                              <a:rPr lang="en-US" sz="2400">
                                <a:solidFill>
                                  <a:prstClr val="black"/>
                                </a:solidFill>
                                <a:latin typeface="Cambria Math"/>
                              </a:rPr>
                              <m:t>A</m:t>
                            </m:r>
                            <m:r>
                              <m:rPr>
                                <m:sty m:val="p"/>
                              </m:rPr>
                              <a:rPr lang="en-US" sz="2400" baseline="-25000">
                                <a:solidFill>
                                  <a:prstClr val="black"/>
                                </a:solidFill>
                                <a:latin typeface="Cambria Math"/>
                              </a:rPr>
                              <m:t>i</m:t>
                            </m:r>
                            <m:r>
                              <m:rPr>
                                <m:sty m:val="p"/>
                              </m:rPr>
                              <a:rPr lang="en-US" sz="2400">
                                <a:solidFill>
                                  <a:prstClr val="black"/>
                                </a:solidFill>
                                <a:latin typeface="Cambria Math"/>
                              </a:rPr>
                              <m:t>Y</m:t>
                            </m:r>
                            <m:r>
                              <m:rPr>
                                <m:sty m:val="p"/>
                              </m:rPr>
                              <a:rPr lang="en-US" sz="2400" baseline="-25000">
                                <a:solidFill>
                                  <a:prstClr val="black"/>
                                </a:solidFill>
                                <a:latin typeface="Cambria Math"/>
                              </a:rPr>
                              <m:t>i</m:t>
                            </m:r>
                          </m:num>
                          <m:den>
                            <m:r>
                              <a:rPr lang="en-US" sz="2400">
                                <a:solidFill>
                                  <a:prstClr val="black"/>
                                </a:solidFill>
                                <a:latin typeface="Cambria Math"/>
                              </a:rPr>
                              <m:t> </m:t>
                            </m:r>
                            <m:acc>
                              <m:accPr>
                                <m:chr m:val="̂"/>
                                <m:ctrlPr>
                                  <a:rPr lang="en-US" sz="2400" i="1">
                                    <a:solidFill>
                                      <a:prstClr val="black"/>
                                    </a:solidFill>
                                    <a:latin typeface="Cambria Math" panose="02040503050406030204" pitchFamily="18" charset="0"/>
                                  </a:rPr>
                                </m:ctrlPr>
                              </m:accPr>
                              <m:e>
                                <m:r>
                                  <m:rPr>
                                    <m:sty m:val="p"/>
                                  </m:rPr>
                                  <a:rPr lang="en-US" sz="2400">
                                    <a:solidFill>
                                      <a:prstClr val="black"/>
                                    </a:solidFill>
                                    <a:latin typeface="Cambria Math"/>
                                  </a:rPr>
                                  <m:t>p</m:t>
                                </m:r>
                              </m:e>
                            </m:acc>
                            <m:r>
                              <a:rPr lang="en-US" sz="2400">
                                <a:solidFill>
                                  <a:prstClr val="black"/>
                                </a:solidFill>
                                <a:latin typeface="Cambria Math"/>
                              </a:rPr>
                              <m:t>(</m:t>
                            </m:r>
                            <m:r>
                              <m:rPr>
                                <m:sty m:val="p"/>
                              </m:rPr>
                              <a:rPr lang="en-US" sz="2400">
                                <a:solidFill>
                                  <a:prstClr val="black"/>
                                </a:solidFill>
                                <a:latin typeface="Cambria Math"/>
                              </a:rPr>
                              <m:t>Xi</m:t>
                            </m:r>
                            <m:r>
                              <a:rPr lang="en-US" sz="2400">
                                <a:solidFill>
                                  <a:prstClr val="black"/>
                                </a:solidFill>
                                <a:latin typeface="Cambria Math"/>
                              </a:rPr>
                              <m:t>)</m:t>
                            </m:r>
                          </m:den>
                        </m:f>
                      </m:e>
                    </m:nary>
                  </m:oMath>
                </a14:m>
                <a:r>
                  <a:rPr lang="en-US" sz="2400" dirty="0">
                    <a:solidFill>
                      <a:prstClr val="black"/>
                    </a:solidFill>
                  </a:rPr>
                  <a:t> = </a:t>
                </a:r>
                <a14:m>
                  <m:oMath xmlns:m="http://schemas.openxmlformats.org/officeDocument/2006/math">
                    <m:d>
                      <m:dPr>
                        <m:ctrlPr>
                          <a:rPr lang="en-US" sz="2400" i="1">
                            <a:solidFill>
                              <a:prstClr val="black"/>
                            </a:solidFill>
                            <a:latin typeface="Cambria Math" panose="02040503050406030204" pitchFamily="18" charset="0"/>
                          </a:rPr>
                        </m:ctrlPr>
                      </m:dPr>
                      <m:e>
                        <m:nary>
                          <m:naryPr>
                            <m:chr m:val="∑"/>
                            <m:limLoc m:val="subSup"/>
                            <m:ctrlPr>
                              <a:rPr lang="en-US" sz="2400" i="1">
                                <a:solidFill>
                                  <a:prstClr val="black"/>
                                </a:solidFill>
                                <a:latin typeface="Cambria Math" panose="02040503050406030204" pitchFamily="18" charset="0"/>
                              </a:rPr>
                            </m:ctrlPr>
                          </m:naryPr>
                          <m:sub>
                            <m:r>
                              <m:rPr>
                                <m:sty m:val="p"/>
                                <m:brk m:alnAt="25"/>
                              </m:rPr>
                              <a:rPr lang="en-US" sz="2400">
                                <a:solidFill>
                                  <a:prstClr val="black"/>
                                </a:solidFill>
                                <a:latin typeface="Cambria Math"/>
                              </a:rPr>
                              <m:t>i</m:t>
                            </m:r>
                          </m:sub>
                          <m:sup>
                            <m:r>
                              <m:rPr>
                                <m:sty m:val="p"/>
                              </m:rPr>
                              <a:rPr lang="en-US" sz="2400">
                                <a:solidFill>
                                  <a:prstClr val="black"/>
                                </a:solidFill>
                                <a:latin typeface="Cambria Math"/>
                              </a:rPr>
                              <m:t>n</m:t>
                            </m:r>
                            <m:r>
                              <a:rPr lang="en-US" sz="2400">
                                <a:solidFill>
                                  <a:prstClr val="black"/>
                                </a:solidFill>
                                <a:latin typeface="Cambria Math"/>
                              </a:rPr>
                              <m:t>(0)</m:t>
                            </m:r>
                          </m:sup>
                          <m:e>
                            <m:f>
                              <m:fPr>
                                <m:ctrlPr>
                                  <a:rPr lang="en-US" sz="2400" i="1">
                                    <a:solidFill>
                                      <a:prstClr val="black"/>
                                    </a:solidFill>
                                    <a:latin typeface="Cambria Math" panose="02040503050406030204" pitchFamily="18" charset="0"/>
                                  </a:rPr>
                                </m:ctrlPr>
                              </m:fPr>
                              <m:num>
                                <m:r>
                                  <m:rPr>
                                    <m:sty m:val="p"/>
                                  </m:rPr>
                                  <a:rPr lang="en-US" sz="2400">
                                    <a:solidFill>
                                      <a:prstClr val="black"/>
                                    </a:solidFill>
                                    <a:latin typeface="Cambria Math"/>
                                  </a:rPr>
                                  <m:t>A</m:t>
                                </m:r>
                                <m:r>
                                  <m:rPr>
                                    <m:sty m:val="p"/>
                                  </m:rPr>
                                  <a:rPr lang="en-US" sz="2400" baseline="-25000">
                                    <a:solidFill>
                                      <a:prstClr val="black"/>
                                    </a:solidFill>
                                    <a:latin typeface="Cambria Math"/>
                                  </a:rPr>
                                  <m:t>i</m:t>
                                </m:r>
                                <m:r>
                                  <m:rPr>
                                    <m:sty m:val="p"/>
                                  </m:rPr>
                                  <a:rPr lang="en-US" sz="2400">
                                    <a:solidFill>
                                      <a:prstClr val="black"/>
                                    </a:solidFill>
                                    <a:latin typeface="Cambria Math"/>
                                  </a:rPr>
                                  <m:t>Y</m:t>
                                </m:r>
                                <m:r>
                                  <m:rPr>
                                    <m:sty m:val="p"/>
                                  </m:rPr>
                                  <a:rPr lang="en-US" sz="2400" baseline="-25000">
                                    <a:solidFill>
                                      <a:prstClr val="black"/>
                                    </a:solidFill>
                                    <a:latin typeface="Cambria Math"/>
                                  </a:rPr>
                                  <m:t>i</m:t>
                                </m:r>
                              </m:num>
                              <m:den>
                                <m:r>
                                  <m:rPr>
                                    <m:sty m:val="p"/>
                                  </m:rPr>
                                  <a:rPr lang="en-US" sz="2400">
                                    <a:solidFill>
                                      <a:prstClr val="black"/>
                                    </a:solidFill>
                                    <a:latin typeface="Cambria Math"/>
                                  </a:rPr>
                                  <m:t>N</m:t>
                                </m:r>
                                <m:r>
                                  <a:rPr lang="en-US" sz="2400">
                                    <a:solidFill>
                                      <a:prstClr val="black"/>
                                    </a:solidFill>
                                    <a:latin typeface="Cambria Math"/>
                                  </a:rPr>
                                  <m:t> </m:t>
                                </m:r>
                                <m:r>
                                  <a:rPr lang="en-US" sz="2400" i="1">
                                    <a:solidFill>
                                      <a:prstClr val="black"/>
                                    </a:solidFill>
                                    <a:latin typeface="Cambria Math"/>
                                    <a:ea typeface="Cambria Math"/>
                                  </a:rPr>
                                  <m:t>×</m:t>
                                </m:r>
                                <m:r>
                                  <a:rPr lang="en-US" sz="2400">
                                    <a:solidFill>
                                      <a:prstClr val="black"/>
                                    </a:solidFill>
                                    <a:latin typeface="Cambria Math"/>
                                  </a:rPr>
                                  <m:t> </m:t>
                                </m:r>
                                <m:r>
                                  <m:rPr>
                                    <m:sty m:val="p"/>
                                  </m:rPr>
                                  <a:rPr lang="en-US" sz="2400">
                                    <a:solidFill>
                                      <a:prstClr val="black"/>
                                    </a:solidFill>
                                    <a:latin typeface="Cambria Math"/>
                                  </a:rPr>
                                  <m:t>n</m:t>
                                </m:r>
                                <m:r>
                                  <a:rPr lang="en-US" sz="2400">
                                    <a:solidFill>
                                      <a:prstClr val="black"/>
                                    </a:solidFill>
                                    <a:latin typeface="Cambria Math"/>
                                  </a:rPr>
                                  <m:t>(0,1)/</m:t>
                                </m:r>
                                <m:r>
                                  <m:rPr>
                                    <m:sty m:val="p"/>
                                  </m:rPr>
                                  <a:rPr lang="en-US" sz="2400">
                                    <a:solidFill>
                                      <a:prstClr val="black"/>
                                    </a:solidFill>
                                    <a:latin typeface="Cambria Math"/>
                                  </a:rPr>
                                  <m:t>n</m:t>
                                </m:r>
                                <m:r>
                                  <a:rPr lang="en-US" sz="2400">
                                    <a:solidFill>
                                      <a:prstClr val="black"/>
                                    </a:solidFill>
                                    <a:latin typeface="Cambria Math"/>
                                  </a:rPr>
                                  <m:t>(0)</m:t>
                                </m:r>
                              </m:den>
                            </m:f>
                          </m:e>
                        </m:nary>
                        <m:r>
                          <a:rPr lang="en-US" sz="2400">
                            <a:solidFill>
                              <a:prstClr val="black"/>
                            </a:solidFill>
                            <a:latin typeface="Cambria Math"/>
                          </a:rPr>
                          <m:t>+</m:t>
                        </m:r>
                        <m:nary>
                          <m:naryPr>
                            <m:chr m:val="∑"/>
                            <m:limLoc m:val="subSup"/>
                            <m:ctrlPr>
                              <a:rPr lang="en-US" sz="2400" i="1">
                                <a:solidFill>
                                  <a:prstClr val="black"/>
                                </a:solidFill>
                                <a:latin typeface="Cambria Math" panose="02040503050406030204" pitchFamily="18" charset="0"/>
                              </a:rPr>
                            </m:ctrlPr>
                          </m:naryPr>
                          <m:sub>
                            <m:r>
                              <m:rPr>
                                <m:sty m:val="p"/>
                                <m:brk m:alnAt="25"/>
                              </m:rPr>
                              <a:rPr lang="en-US" sz="2400">
                                <a:solidFill>
                                  <a:prstClr val="black"/>
                                </a:solidFill>
                                <a:latin typeface="Cambria Math"/>
                              </a:rPr>
                              <m:t>n</m:t>
                            </m:r>
                            <m:d>
                              <m:dPr>
                                <m:ctrlPr>
                                  <a:rPr lang="en-US" sz="2400" i="1">
                                    <a:solidFill>
                                      <a:prstClr val="black"/>
                                    </a:solidFill>
                                    <a:latin typeface="Cambria Math" panose="02040503050406030204" pitchFamily="18" charset="0"/>
                                  </a:rPr>
                                </m:ctrlPr>
                              </m:dPr>
                              <m:e>
                                <m:r>
                                  <a:rPr lang="en-US" sz="2400">
                                    <a:solidFill>
                                      <a:prstClr val="black"/>
                                    </a:solidFill>
                                    <a:latin typeface="Cambria Math"/>
                                  </a:rPr>
                                  <m:t>0</m:t>
                                </m:r>
                              </m:e>
                            </m:d>
                            <m:r>
                              <m:rPr>
                                <m:brk m:alnAt="25"/>
                              </m:rPr>
                              <a:rPr lang="en-US" sz="2400">
                                <a:solidFill>
                                  <a:prstClr val="black"/>
                                </a:solidFill>
                                <a:latin typeface="Cambria Math"/>
                              </a:rPr>
                              <m:t>+</m:t>
                            </m:r>
                            <m:r>
                              <a:rPr lang="en-US" sz="2400">
                                <a:solidFill>
                                  <a:prstClr val="black"/>
                                </a:solidFill>
                                <a:latin typeface="Cambria Math"/>
                              </a:rPr>
                              <m:t>1</m:t>
                            </m:r>
                          </m:sub>
                          <m:sup>
                            <m:r>
                              <m:rPr>
                                <m:sty m:val="p"/>
                              </m:rPr>
                              <a:rPr lang="en-US" sz="2400">
                                <a:solidFill>
                                  <a:prstClr val="black"/>
                                </a:solidFill>
                                <a:latin typeface="Cambria Math"/>
                              </a:rPr>
                              <m:t>N</m:t>
                            </m:r>
                          </m:sup>
                          <m:e>
                            <m:r>
                              <a:rPr lang="en-US" sz="2400">
                                <a:solidFill>
                                  <a:prstClr val="black"/>
                                </a:solidFill>
                                <a:latin typeface="Cambria Math"/>
                              </a:rPr>
                              <m:t> </m:t>
                            </m:r>
                            <m:f>
                              <m:fPr>
                                <m:ctrlPr>
                                  <a:rPr lang="en-US" sz="2400" i="1">
                                    <a:solidFill>
                                      <a:prstClr val="black"/>
                                    </a:solidFill>
                                    <a:latin typeface="Cambria Math" panose="02040503050406030204" pitchFamily="18" charset="0"/>
                                  </a:rPr>
                                </m:ctrlPr>
                              </m:fPr>
                              <m:num>
                                <m:r>
                                  <m:rPr>
                                    <m:sty m:val="p"/>
                                  </m:rPr>
                                  <a:rPr lang="en-US" sz="2400">
                                    <a:solidFill>
                                      <a:prstClr val="black"/>
                                    </a:solidFill>
                                    <a:latin typeface="Cambria Math"/>
                                  </a:rPr>
                                  <m:t>A</m:t>
                                </m:r>
                                <m:r>
                                  <m:rPr>
                                    <m:sty m:val="p"/>
                                  </m:rPr>
                                  <a:rPr lang="en-US" sz="2400" baseline="-25000">
                                    <a:solidFill>
                                      <a:prstClr val="black"/>
                                    </a:solidFill>
                                    <a:latin typeface="Cambria Math"/>
                                  </a:rPr>
                                  <m:t>i</m:t>
                                </m:r>
                                <m:r>
                                  <m:rPr>
                                    <m:sty m:val="p"/>
                                  </m:rPr>
                                  <a:rPr lang="en-US" sz="2400">
                                    <a:solidFill>
                                      <a:prstClr val="black"/>
                                    </a:solidFill>
                                    <a:latin typeface="Cambria Math"/>
                                  </a:rPr>
                                  <m:t>Y</m:t>
                                </m:r>
                                <m:r>
                                  <m:rPr>
                                    <m:sty m:val="p"/>
                                  </m:rPr>
                                  <a:rPr lang="en-US" sz="2400" baseline="-25000">
                                    <a:solidFill>
                                      <a:prstClr val="black"/>
                                    </a:solidFill>
                                    <a:latin typeface="Cambria Math"/>
                                  </a:rPr>
                                  <m:t>i</m:t>
                                </m:r>
                              </m:num>
                              <m:den>
                                <m:r>
                                  <m:rPr>
                                    <m:sty m:val="p"/>
                                  </m:rPr>
                                  <a:rPr lang="en-US" sz="2400">
                                    <a:solidFill>
                                      <a:prstClr val="black"/>
                                    </a:solidFill>
                                    <a:latin typeface="Cambria Math"/>
                                  </a:rPr>
                                  <m:t>N</m:t>
                                </m:r>
                                <m:r>
                                  <a:rPr lang="en-US" sz="2400" baseline="-25000">
                                    <a:solidFill>
                                      <a:prstClr val="black"/>
                                    </a:solidFill>
                                    <a:latin typeface="Cambria Math"/>
                                  </a:rPr>
                                  <m:t> </m:t>
                                </m:r>
                                <m:r>
                                  <a:rPr lang="en-US" sz="2400" i="1">
                                    <a:solidFill>
                                      <a:prstClr val="black"/>
                                    </a:solidFill>
                                    <a:latin typeface="Cambria Math"/>
                                    <a:ea typeface="Cambria Math"/>
                                  </a:rPr>
                                  <m:t>× </m:t>
                                </m:r>
                                <m:r>
                                  <m:rPr>
                                    <m:sty m:val="p"/>
                                  </m:rPr>
                                  <a:rPr lang="en-US" sz="2400">
                                    <a:solidFill>
                                      <a:prstClr val="black"/>
                                    </a:solidFill>
                                    <a:latin typeface="Cambria Math"/>
                                  </a:rPr>
                                  <m:t>n</m:t>
                                </m:r>
                                <m:r>
                                  <a:rPr lang="en-US" sz="2400">
                                    <a:solidFill>
                                      <a:prstClr val="black"/>
                                    </a:solidFill>
                                    <a:latin typeface="Cambria Math"/>
                                  </a:rPr>
                                  <m:t>(1,1)/</m:t>
                                </m:r>
                                <m:r>
                                  <m:rPr>
                                    <m:sty m:val="p"/>
                                  </m:rPr>
                                  <a:rPr lang="en-US" sz="2400">
                                    <a:solidFill>
                                      <a:prstClr val="black"/>
                                    </a:solidFill>
                                    <a:latin typeface="Cambria Math"/>
                                  </a:rPr>
                                  <m:t>n</m:t>
                                </m:r>
                                <m:r>
                                  <a:rPr lang="en-US" sz="2400">
                                    <a:solidFill>
                                      <a:prstClr val="black"/>
                                    </a:solidFill>
                                    <a:latin typeface="Cambria Math"/>
                                  </a:rPr>
                                  <m:t>(1)</m:t>
                                </m:r>
                              </m:den>
                            </m:f>
                          </m:e>
                        </m:nary>
                      </m:e>
                    </m:d>
                  </m:oMath>
                </a14:m>
                <a:endParaRPr lang="en-US" sz="2400" dirty="0"/>
              </a:p>
              <a:p>
                <a:pPr>
                  <a:tabLst>
                    <a:tab pos="554356" algn="l"/>
                  </a:tabLst>
                </a:pPr>
                <a:r>
                  <a:rPr lang="en-US" sz="2400" dirty="0"/>
                  <a:t>Roughly speaking, </a:t>
                </a:r>
                <a:r>
                  <a:rPr lang="en-US" sz="2400" dirty="0" err="1"/>
                  <a:t>Var</a:t>
                </a:r>
                <a:r>
                  <a:rPr lang="en-US" sz="2400" dirty="0"/>
                  <a:t>(</a:t>
                </a:r>
                <a14:m>
                  <m:oMath xmlns:m="http://schemas.openxmlformats.org/officeDocument/2006/math">
                    <m:acc>
                      <m:accPr>
                        <m:chr m:val="̂"/>
                        <m:ctrlPr>
                          <a:rPr lang="el-GR" sz="2400" i="1">
                            <a:solidFill>
                              <a:prstClr val="black"/>
                            </a:solidFill>
                            <a:latin typeface="Cambria Math" panose="02040503050406030204" pitchFamily="18" charset="0"/>
                          </a:rPr>
                        </m:ctrlPr>
                      </m:accPr>
                      <m:e>
                        <m:r>
                          <m:rPr>
                            <m:sty m:val="p"/>
                          </m:rPr>
                          <a:rPr lang="el-GR" sz="2400">
                            <a:solidFill>
                              <a:prstClr val="black"/>
                            </a:solidFill>
                            <a:latin typeface="Cambria Math"/>
                            <a:ea typeface="Cambria Math"/>
                          </a:rPr>
                          <m:t>β</m:t>
                        </m:r>
                      </m:e>
                    </m:acc>
                    <m:r>
                      <m:rPr>
                        <m:sty m:val="p"/>
                      </m:rPr>
                      <a:rPr lang="en-US" sz="2400" baseline="-25000">
                        <a:solidFill>
                          <a:prstClr val="black"/>
                        </a:solidFill>
                        <a:latin typeface="Cambria Math"/>
                      </a:rPr>
                      <m:t>tw</m:t>
                    </m:r>
                    <m:r>
                      <a:rPr lang="en-US" sz="2400" baseline="-25000">
                        <a:solidFill>
                          <a:prstClr val="black"/>
                        </a:solidFill>
                        <a:latin typeface="Cambria Math"/>
                      </a:rPr>
                      <m:t> </m:t>
                    </m:r>
                  </m:oMath>
                </a14:m>
                <a:r>
                  <a:rPr lang="en-US" sz="2400" dirty="0"/>
                  <a:t>) is influenced by three difference sources of variation: </a:t>
                </a:r>
              </a:p>
              <a:p>
                <a:pPr marL="0" indent="0">
                  <a:buNone/>
                  <a:tabLst>
                    <a:tab pos="411480" algn="l"/>
                  </a:tabLst>
                </a:pPr>
                <a:r>
                  <a:rPr lang="en-US" sz="2400" dirty="0"/>
                  <a:t>	a) </a:t>
                </a:r>
                <a:r>
                  <a:rPr lang="en-US" sz="2400" dirty="0">
                    <a:solidFill>
                      <a:srgbClr val="FF0000"/>
                    </a:solidFill>
                  </a:rPr>
                  <a:t>Variation in Y</a:t>
                </a:r>
                <a:r>
                  <a:rPr lang="en-US" sz="2400" dirty="0"/>
                  <a:t>, b) </a:t>
                </a:r>
                <a:r>
                  <a:rPr lang="en-US" sz="2400" dirty="0">
                    <a:solidFill>
                      <a:srgbClr val="FF0000"/>
                    </a:solidFill>
                  </a:rPr>
                  <a:t>variation in n(0), </a:t>
                </a:r>
                <a:r>
                  <a:rPr lang="en-US" sz="2400" dirty="0"/>
                  <a:t>and </a:t>
                </a:r>
                <a:endParaRPr lang="en-US" sz="2400" dirty="0" smtClean="0"/>
              </a:p>
              <a:p>
                <a:pPr marL="0" indent="0">
                  <a:buNone/>
                  <a:tabLst>
                    <a:tab pos="411480" algn="l"/>
                  </a:tabLst>
                </a:pPr>
                <a:r>
                  <a:rPr lang="en-US" sz="2400" dirty="0"/>
                  <a:t> </a:t>
                </a:r>
                <a:r>
                  <a:rPr lang="en-US" sz="2400" dirty="0" smtClean="0"/>
                  <a:t>    </a:t>
                </a:r>
                <a:r>
                  <a:rPr lang="en-US" sz="2400" dirty="0" smtClean="0"/>
                  <a:t>c</a:t>
                </a:r>
                <a:r>
                  <a:rPr lang="en-US" sz="2400" dirty="0"/>
                  <a:t>) </a:t>
                </a:r>
                <a:r>
                  <a:rPr lang="en-US" sz="2400" dirty="0">
                    <a:solidFill>
                      <a:srgbClr val="FF0000"/>
                    </a:solidFill>
                  </a:rPr>
                  <a:t>variation in n(0,1) given n(0) </a:t>
                </a:r>
                <a:r>
                  <a:rPr lang="en-US" sz="2400" dirty="0" smtClean="0">
                    <a:solidFill>
                      <a:srgbClr val="FF0000"/>
                    </a:solidFill>
                  </a:rPr>
                  <a:t>and </a:t>
                </a:r>
                <a:r>
                  <a:rPr lang="en-US" sz="2400" dirty="0">
                    <a:solidFill>
                      <a:srgbClr val="FF0000"/>
                    </a:solidFill>
                  </a:rPr>
                  <a:t>variation in n(1,1) given n(1)</a:t>
                </a:r>
                <a:r>
                  <a:rPr lang="en-US" sz="2400" dirty="0"/>
                  <a:t>. </a:t>
                </a:r>
              </a:p>
              <a:p>
                <a:pPr>
                  <a:tabLst>
                    <a:tab pos="554356" algn="l"/>
                  </a:tabLst>
                </a:pPr>
                <a:r>
                  <a:rPr lang="en-US" sz="2400" dirty="0">
                    <a:solidFill>
                      <a:prstClr val="black"/>
                    </a:solidFill>
                  </a:rPr>
                  <a:t>Some of the effects of variation in n(0,1) and in n(1,1) in the RHS of the expression for </a:t>
                </a:r>
                <a14:m>
                  <m:oMath xmlns:m="http://schemas.openxmlformats.org/officeDocument/2006/math">
                    <m:acc>
                      <m:accPr>
                        <m:chr m:val="̂"/>
                        <m:ctrlPr>
                          <a:rPr lang="el-GR" sz="2400" i="1">
                            <a:solidFill>
                              <a:prstClr val="black"/>
                            </a:solidFill>
                            <a:latin typeface="Cambria Math" panose="02040503050406030204" pitchFamily="18" charset="0"/>
                          </a:rPr>
                        </m:ctrlPr>
                      </m:accPr>
                      <m:e>
                        <m:r>
                          <m:rPr>
                            <m:sty m:val="p"/>
                          </m:rPr>
                          <a:rPr lang="el-GR" sz="2400">
                            <a:solidFill>
                              <a:prstClr val="black"/>
                            </a:solidFill>
                            <a:latin typeface="Cambria Math"/>
                            <a:ea typeface="Cambria Math"/>
                          </a:rPr>
                          <m:t>β</m:t>
                        </m:r>
                      </m:e>
                    </m:acc>
                    <m:r>
                      <m:rPr>
                        <m:sty m:val="p"/>
                      </m:rPr>
                      <a:rPr lang="en-US" sz="2400" baseline="-25000">
                        <a:solidFill>
                          <a:prstClr val="black"/>
                        </a:solidFill>
                        <a:latin typeface="Cambria Math"/>
                      </a:rPr>
                      <m:t>ew</m:t>
                    </m:r>
                    <m:r>
                      <a:rPr lang="en-US" sz="2400" baseline="-25000">
                        <a:solidFill>
                          <a:prstClr val="black"/>
                        </a:solidFill>
                        <a:latin typeface="Cambria Math"/>
                      </a:rPr>
                      <m:t> </m:t>
                    </m:r>
                  </m:oMath>
                </a14:m>
                <a:r>
                  <a:rPr lang="en-US" sz="2400" dirty="0">
                    <a:solidFill>
                      <a:prstClr val="black"/>
                    </a:solidFill>
                  </a:rPr>
                  <a:t>is removed for </a:t>
                </a:r>
                <a:r>
                  <a:rPr lang="en-US" sz="2400" dirty="0" err="1">
                    <a:solidFill>
                      <a:prstClr val="black"/>
                    </a:solidFill>
                  </a:rPr>
                  <a:t>Var</a:t>
                </a:r>
                <a:r>
                  <a:rPr lang="en-US" sz="2400" dirty="0">
                    <a:solidFill>
                      <a:prstClr val="black"/>
                    </a:solidFill>
                  </a:rPr>
                  <a:t>(</a:t>
                </a:r>
                <a14:m>
                  <m:oMath xmlns:m="http://schemas.openxmlformats.org/officeDocument/2006/math">
                    <m:acc>
                      <m:accPr>
                        <m:chr m:val="̂"/>
                        <m:ctrlPr>
                          <a:rPr lang="el-GR" sz="2400" i="1">
                            <a:solidFill>
                              <a:prstClr val="black"/>
                            </a:solidFill>
                            <a:latin typeface="Cambria Math" panose="02040503050406030204" pitchFamily="18" charset="0"/>
                          </a:rPr>
                        </m:ctrlPr>
                      </m:accPr>
                      <m:e>
                        <m:r>
                          <m:rPr>
                            <m:sty m:val="p"/>
                          </m:rPr>
                          <a:rPr lang="el-GR" sz="2400">
                            <a:solidFill>
                              <a:prstClr val="black"/>
                            </a:solidFill>
                            <a:latin typeface="Cambria Math"/>
                            <a:ea typeface="Cambria Math"/>
                          </a:rPr>
                          <m:t>β</m:t>
                        </m:r>
                      </m:e>
                    </m:acc>
                    <m:r>
                      <m:rPr>
                        <m:sty m:val="p"/>
                      </m:rPr>
                      <a:rPr lang="en-US" sz="2400" baseline="-25000">
                        <a:solidFill>
                          <a:prstClr val="black"/>
                        </a:solidFill>
                        <a:latin typeface="Cambria Math"/>
                      </a:rPr>
                      <m:t>te</m:t>
                    </m:r>
                    <m:r>
                      <a:rPr lang="en-US" sz="2400" baseline="-25000">
                        <a:solidFill>
                          <a:prstClr val="black"/>
                        </a:solidFill>
                        <a:latin typeface="Cambria Math"/>
                      </a:rPr>
                      <m:t> </m:t>
                    </m:r>
                  </m:oMath>
                </a14:m>
                <a:r>
                  <a:rPr lang="en-US" sz="2400" dirty="0">
                    <a:solidFill>
                      <a:prstClr val="black"/>
                    </a:solidFill>
                  </a:rPr>
                  <a:t>) because dividing by n(0,1) and n(1,1) cancels variation in </a:t>
                </a:r>
                <a14:m>
                  <m:oMath xmlns:m="http://schemas.openxmlformats.org/officeDocument/2006/math">
                    <m:nary>
                      <m:naryPr>
                        <m:chr m:val="∑"/>
                        <m:limLoc m:val="subSup"/>
                        <m:ctrlPr>
                          <a:rPr lang="en-US" sz="2400" i="1">
                            <a:solidFill>
                              <a:prstClr val="black"/>
                            </a:solidFill>
                            <a:latin typeface="Cambria Math" panose="02040503050406030204" pitchFamily="18" charset="0"/>
                          </a:rPr>
                        </m:ctrlPr>
                      </m:naryPr>
                      <m:sub>
                        <m:r>
                          <m:rPr>
                            <m:sty m:val="p"/>
                            <m:brk m:alnAt="25"/>
                          </m:rPr>
                          <a:rPr lang="en-US" sz="2400">
                            <a:solidFill>
                              <a:prstClr val="black"/>
                            </a:solidFill>
                            <a:latin typeface="Cambria Math"/>
                          </a:rPr>
                          <m:t>i</m:t>
                        </m:r>
                      </m:sub>
                      <m:sup>
                        <m:r>
                          <m:rPr>
                            <m:sty m:val="p"/>
                          </m:rPr>
                          <a:rPr lang="en-US" sz="2400">
                            <a:solidFill>
                              <a:prstClr val="black"/>
                            </a:solidFill>
                            <a:latin typeface="Cambria Math"/>
                          </a:rPr>
                          <m:t>n</m:t>
                        </m:r>
                        <m:r>
                          <a:rPr lang="en-US" sz="2400">
                            <a:solidFill>
                              <a:prstClr val="black"/>
                            </a:solidFill>
                            <a:latin typeface="Cambria Math"/>
                          </a:rPr>
                          <m:t>(0)</m:t>
                        </m:r>
                      </m:sup>
                      <m:e>
                        <m:r>
                          <m:rPr>
                            <m:sty m:val="p"/>
                          </m:rPr>
                          <a:rPr lang="en-US" sz="2400">
                            <a:solidFill>
                              <a:prstClr val="black"/>
                            </a:solidFill>
                            <a:latin typeface="Cambria Math"/>
                          </a:rPr>
                          <m:t>A</m:t>
                        </m:r>
                        <m:r>
                          <m:rPr>
                            <m:sty m:val="p"/>
                          </m:rPr>
                          <a:rPr lang="en-US" sz="2400" baseline="-25000">
                            <a:solidFill>
                              <a:prstClr val="black"/>
                            </a:solidFill>
                            <a:latin typeface="Cambria Math"/>
                          </a:rPr>
                          <m:t>i</m:t>
                        </m:r>
                        <m:r>
                          <m:rPr>
                            <m:sty m:val="p"/>
                          </m:rPr>
                          <a:rPr lang="en-US" sz="2400">
                            <a:solidFill>
                              <a:prstClr val="black"/>
                            </a:solidFill>
                            <a:latin typeface="Cambria Math"/>
                          </a:rPr>
                          <m:t>Y</m:t>
                        </m:r>
                        <m:r>
                          <m:rPr>
                            <m:sty m:val="p"/>
                          </m:rPr>
                          <a:rPr lang="en-US" sz="2400" baseline="-25000">
                            <a:solidFill>
                              <a:prstClr val="black"/>
                            </a:solidFill>
                            <a:latin typeface="Cambria Math"/>
                          </a:rPr>
                          <m:t>i</m:t>
                        </m:r>
                      </m:e>
                    </m:nary>
                  </m:oMath>
                </a14:m>
                <a:r>
                  <a:rPr lang="en-US" sz="2400" dirty="0">
                    <a:solidFill>
                      <a:prstClr val="black"/>
                    </a:solidFill>
                  </a:rPr>
                  <a:t> and in </a:t>
                </a:r>
                <a14:m>
                  <m:oMath xmlns:m="http://schemas.openxmlformats.org/officeDocument/2006/math">
                    <m:nary>
                      <m:naryPr>
                        <m:chr m:val="∑"/>
                        <m:limLoc m:val="subSup"/>
                        <m:ctrlPr>
                          <a:rPr lang="en-US" sz="2400" i="1">
                            <a:solidFill>
                              <a:prstClr val="black"/>
                            </a:solidFill>
                            <a:latin typeface="Cambria Math" panose="02040503050406030204" pitchFamily="18" charset="0"/>
                          </a:rPr>
                        </m:ctrlPr>
                      </m:naryPr>
                      <m:sub>
                        <m:r>
                          <m:rPr>
                            <m:sty m:val="p"/>
                            <m:brk m:alnAt="25"/>
                          </m:rPr>
                          <a:rPr lang="en-US" sz="2400">
                            <a:solidFill>
                              <a:prstClr val="black"/>
                            </a:solidFill>
                            <a:latin typeface="Cambria Math"/>
                          </a:rPr>
                          <m:t>n</m:t>
                        </m:r>
                        <m:d>
                          <m:dPr>
                            <m:ctrlPr>
                              <a:rPr lang="en-US" sz="2400" i="1">
                                <a:solidFill>
                                  <a:prstClr val="black"/>
                                </a:solidFill>
                                <a:latin typeface="Cambria Math" panose="02040503050406030204" pitchFamily="18" charset="0"/>
                              </a:rPr>
                            </m:ctrlPr>
                          </m:dPr>
                          <m:e>
                            <m:r>
                              <m:rPr>
                                <m:brk m:alnAt="25"/>
                              </m:rPr>
                              <a:rPr lang="en-US" sz="2400">
                                <a:solidFill>
                                  <a:prstClr val="black"/>
                                </a:solidFill>
                                <a:latin typeface="Cambria Math"/>
                              </a:rPr>
                              <m:t>0</m:t>
                            </m:r>
                          </m:e>
                        </m:d>
                        <m:r>
                          <m:rPr>
                            <m:brk m:alnAt="25"/>
                          </m:rPr>
                          <a:rPr lang="en-US" sz="2400">
                            <a:solidFill>
                              <a:prstClr val="black"/>
                            </a:solidFill>
                            <a:latin typeface="Cambria Math"/>
                          </a:rPr>
                          <m:t>+</m:t>
                        </m:r>
                        <m:r>
                          <a:rPr lang="en-US" sz="2400">
                            <a:solidFill>
                              <a:prstClr val="black"/>
                            </a:solidFill>
                            <a:latin typeface="Cambria Math"/>
                          </a:rPr>
                          <m:t>1</m:t>
                        </m:r>
                      </m:sub>
                      <m:sup>
                        <m:r>
                          <m:rPr>
                            <m:sty m:val="p"/>
                          </m:rPr>
                          <a:rPr lang="en-US" sz="2400">
                            <a:solidFill>
                              <a:prstClr val="black"/>
                            </a:solidFill>
                            <a:latin typeface="Cambria Math"/>
                          </a:rPr>
                          <m:t>N</m:t>
                        </m:r>
                      </m:sup>
                      <m:e>
                        <m:r>
                          <m:rPr>
                            <m:sty m:val="p"/>
                          </m:rPr>
                          <a:rPr lang="en-US" sz="2400">
                            <a:solidFill>
                              <a:prstClr val="black"/>
                            </a:solidFill>
                            <a:latin typeface="Cambria Math"/>
                          </a:rPr>
                          <m:t>A</m:t>
                        </m:r>
                        <m:r>
                          <m:rPr>
                            <m:sty m:val="p"/>
                          </m:rPr>
                          <a:rPr lang="en-US" sz="2400" baseline="-25000">
                            <a:solidFill>
                              <a:prstClr val="black"/>
                            </a:solidFill>
                            <a:latin typeface="Cambria Math"/>
                          </a:rPr>
                          <m:t>i</m:t>
                        </m:r>
                        <m:r>
                          <m:rPr>
                            <m:sty m:val="p"/>
                          </m:rPr>
                          <a:rPr lang="en-US" sz="2400">
                            <a:solidFill>
                              <a:prstClr val="black"/>
                            </a:solidFill>
                            <a:latin typeface="Cambria Math"/>
                          </a:rPr>
                          <m:t>Y</m:t>
                        </m:r>
                        <m:r>
                          <m:rPr>
                            <m:sty m:val="p"/>
                          </m:rPr>
                          <a:rPr lang="en-US" sz="2400" baseline="-25000">
                            <a:solidFill>
                              <a:prstClr val="black"/>
                            </a:solidFill>
                            <a:latin typeface="Cambria Math"/>
                          </a:rPr>
                          <m:t>i</m:t>
                        </m:r>
                      </m:e>
                    </m:nary>
                  </m:oMath>
                </a14:m>
                <a:r>
                  <a:rPr lang="en-US" sz="2400" dirty="0">
                    <a:solidFill>
                      <a:prstClr val="black"/>
                    </a:solidFill>
                  </a:rPr>
                  <a:t> due to random variation in the number of A</a:t>
                </a:r>
                <a:r>
                  <a:rPr lang="en-US" sz="2400" baseline="-25000" dirty="0">
                    <a:solidFill>
                      <a:prstClr val="black"/>
                    </a:solidFill>
                  </a:rPr>
                  <a:t>i</a:t>
                </a:r>
                <a:r>
                  <a:rPr lang="en-US" sz="2400" dirty="0">
                    <a:solidFill>
                      <a:prstClr val="black"/>
                    </a:solidFill>
                  </a:rPr>
                  <a:t> = 1. </a:t>
                </a:r>
              </a:p>
              <a:p>
                <a:pPr>
                  <a:tabLst>
                    <a:tab pos="411480" algn="l"/>
                  </a:tabLst>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blipFill>
                <a:blip r:embed="rId2"/>
                <a:stretch>
                  <a:fillRect l="-889" t="-1481" r="-889" b="-5923"/>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5</a:t>
            </a:fld>
            <a:endParaRPr lang="en-US" dirty="0">
              <a:solidFill>
                <a:prstClr val="black">
                  <a:tint val="75000"/>
                </a:prstClr>
              </a:solidFill>
            </a:endParaRPr>
          </a:p>
        </p:txBody>
      </p:sp>
    </p:spTree>
    <p:extLst>
      <p:ext uri="{BB962C8B-B14F-4D97-AF65-F5344CB8AC3E}">
        <p14:creationId xmlns:p14="http://schemas.microsoft.com/office/powerpoint/2010/main" val="425073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Illustration of Advantage of Estimated Propensity Scores over True Propensity Scores </a:t>
            </a: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p:txBody>
              <a:bodyPr>
                <a:normAutofit/>
              </a:bodyPr>
              <a:lstStyle/>
              <a:p>
                <a:r>
                  <a:rPr lang="en-US" sz="2400" dirty="0"/>
                  <a:t>In fact, by using </a:t>
                </a:r>
              </a:p>
              <a:p>
                <a:pPr>
                  <a:buNone/>
                </a:pPr>
                <a:r>
                  <a:rPr lang="en-US" sz="2400" dirty="0"/>
                  <a:t>	</a:t>
                </a:r>
                <a:r>
                  <a:rPr lang="en-US" sz="2400" dirty="0" err="1"/>
                  <a:t>Var</a:t>
                </a:r>
                <a:r>
                  <a:rPr lang="en-US" sz="2400" dirty="0"/>
                  <a:t>(</a:t>
                </a:r>
                <a14:m>
                  <m:oMath xmlns:m="http://schemas.openxmlformats.org/officeDocument/2006/math">
                    <m:acc>
                      <m:accPr>
                        <m:chr m:val="̂"/>
                        <m:ctrlPr>
                          <a:rPr lang="el-GR" sz="2400" i="1">
                            <a:solidFill>
                              <a:prstClr val="black"/>
                            </a:solidFill>
                            <a:latin typeface="Cambria Math" panose="02040503050406030204" pitchFamily="18" charset="0"/>
                          </a:rPr>
                        </m:ctrlPr>
                      </m:accPr>
                      <m:e>
                        <m:r>
                          <m:rPr>
                            <m:sty m:val="p"/>
                          </m:rPr>
                          <a:rPr lang="el-GR" sz="2400">
                            <a:solidFill>
                              <a:prstClr val="black"/>
                            </a:solidFill>
                            <a:latin typeface="Cambria Math"/>
                            <a:ea typeface="Cambria Math"/>
                          </a:rPr>
                          <m:t>β</m:t>
                        </m:r>
                      </m:e>
                    </m:acc>
                    <m:r>
                      <m:rPr>
                        <m:sty m:val="p"/>
                      </m:rPr>
                      <a:rPr lang="en-US" sz="2400" baseline="-25000">
                        <a:solidFill>
                          <a:prstClr val="black"/>
                        </a:solidFill>
                        <a:latin typeface="Cambria Math"/>
                      </a:rPr>
                      <m:t>tw</m:t>
                    </m:r>
                    <m:r>
                      <a:rPr lang="en-US" sz="2400" baseline="-25000">
                        <a:solidFill>
                          <a:prstClr val="black"/>
                        </a:solidFill>
                        <a:latin typeface="Cambria Math"/>
                      </a:rPr>
                      <m:t> </m:t>
                    </m:r>
                  </m:oMath>
                </a14:m>
                <a:r>
                  <a:rPr lang="en-US" sz="2400" dirty="0"/>
                  <a:t>) = </a:t>
                </a:r>
                <a:r>
                  <a:rPr lang="en-US" sz="2400" dirty="0" err="1"/>
                  <a:t>Var</a:t>
                </a:r>
                <a:r>
                  <a:rPr lang="en-US" sz="2400" dirty="0"/>
                  <a:t>[E(</a:t>
                </a:r>
                <a14:m>
                  <m:oMath xmlns:m="http://schemas.openxmlformats.org/officeDocument/2006/math">
                    <m:acc>
                      <m:accPr>
                        <m:chr m:val="̂"/>
                        <m:ctrlPr>
                          <a:rPr lang="el-GR" sz="2400" i="1">
                            <a:solidFill>
                              <a:prstClr val="black"/>
                            </a:solidFill>
                            <a:latin typeface="Cambria Math" panose="02040503050406030204" pitchFamily="18" charset="0"/>
                          </a:rPr>
                        </m:ctrlPr>
                      </m:accPr>
                      <m:e>
                        <m:r>
                          <m:rPr>
                            <m:sty m:val="p"/>
                          </m:rPr>
                          <a:rPr lang="el-GR" sz="2400">
                            <a:solidFill>
                              <a:prstClr val="black"/>
                            </a:solidFill>
                            <a:latin typeface="Cambria Math"/>
                            <a:ea typeface="Cambria Math"/>
                          </a:rPr>
                          <m:t>β</m:t>
                        </m:r>
                      </m:e>
                    </m:acc>
                    <m:r>
                      <m:rPr>
                        <m:sty m:val="p"/>
                      </m:rPr>
                      <a:rPr lang="en-US" sz="2400" baseline="-25000">
                        <a:solidFill>
                          <a:prstClr val="black"/>
                        </a:solidFill>
                        <a:latin typeface="Cambria Math"/>
                      </a:rPr>
                      <m:t>tw</m:t>
                    </m:r>
                    <m:r>
                      <a:rPr lang="en-US" sz="2400" baseline="-25000">
                        <a:solidFill>
                          <a:prstClr val="black"/>
                        </a:solidFill>
                        <a:latin typeface="Cambria Math"/>
                      </a:rPr>
                      <m:t> </m:t>
                    </m:r>
                  </m:oMath>
                </a14:m>
                <a:r>
                  <a:rPr lang="en-US" sz="2400" dirty="0"/>
                  <a:t>|X)] + E[</a:t>
                </a:r>
                <a:r>
                  <a:rPr lang="en-US" sz="2400" dirty="0" err="1">
                    <a:solidFill>
                      <a:prstClr val="black"/>
                    </a:solidFill>
                  </a:rPr>
                  <a:t>Var</a:t>
                </a:r>
                <a:r>
                  <a:rPr lang="en-US" sz="2400" dirty="0">
                    <a:solidFill>
                      <a:prstClr val="black"/>
                    </a:solidFill>
                  </a:rPr>
                  <a:t>(</a:t>
                </a:r>
                <a14:m>
                  <m:oMath xmlns:m="http://schemas.openxmlformats.org/officeDocument/2006/math">
                    <m:acc>
                      <m:accPr>
                        <m:chr m:val="̂"/>
                        <m:ctrlPr>
                          <a:rPr lang="el-GR" sz="2400" i="1">
                            <a:solidFill>
                              <a:prstClr val="black"/>
                            </a:solidFill>
                            <a:latin typeface="Cambria Math" panose="02040503050406030204" pitchFamily="18" charset="0"/>
                          </a:rPr>
                        </m:ctrlPr>
                      </m:accPr>
                      <m:e>
                        <m:r>
                          <m:rPr>
                            <m:sty m:val="p"/>
                          </m:rPr>
                          <a:rPr lang="el-GR" sz="2400">
                            <a:solidFill>
                              <a:prstClr val="black"/>
                            </a:solidFill>
                            <a:latin typeface="Cambria Math"/>
                            <a:ea typeface="Cambria Math"/>
                          </a:rPr>
                          <m:t>β</m:t>
                        </m:r>
                      </m:e>
                    </m:acc>
                    <m:r>
                      <m:rPr>
                        <m:sty m:val="p"/>
                      </m:rPr>
                      <a:rPr lang="en-US" sz="2400" baseline="-25000">
                        <a:solidFill>
                          <a:prstClr val="black"/>
                        </a:solidFill>
                        <a:latin typeface="Cambria Math"/>
                      </a:rPr>
                      <m:t>tw</m:t>
                    </m:r>
                    <m:r>
                      <a:rPr lang="en-US" sz="2400" baseline="-25000">
                        <a:solidFill>
                          <a:prstClr val="black"/>
                        </a:solidFill>
                        <a:latin typeface="Cambria Math"/>
                      </a:rPr>
                      <m:t> </m:t>
                    </m:r>
                  </m:oMath>
                </a14:m>
                <a:r>
                  <a:rPr lang="en-US" sz="2400" dirty="0">
                    <a:solidFill>
                      <a:prstClr val="black"/>
                    </a:solidFill>
                  </a:rPr>
                  <a:t>|X)], </a:t>
                </a:r>
              </a:p>
              <a:p>
                <a:pPr lvl="0">
                  <a:buNone/>
                </a:pPr>
                <a:r>
                  <a:rPr lang="en-US" sz="2400" dirty="0">
                    <a:solidFill>
                      <a:prstClr val="black"/>
                    </a:solidFill>
                  </a:rPr>
                  <a:t>	</a:t>
                </a:r>
                <a:r>
                  <a:rPr lang="en-US" sz="2400" dirty="0" err="1">
                    <a:solidFill>
                      <a:prstClr val="black"/>
                    </a:solidFill>
                  </a:rPr>
                  <a:t>Var</a:t>
                </a:r>
                <a:r>
                  <a:rPr lang="en-US" sz="2400" dirty="0">
                    <a:solidFill>
                      <a:prstClr val="black"/>
                    </a:solidFill>
                  </a:rPr>
                  <a:t>(</a:t>
                </a:r>
                <a14:m>
                  <m:oMath xmlns:m="http://schemas.openxmlformats.org/officeDocument/2006/math">
                    <m:acc>
                      <m:accPr>
                        <m:chr m:val="̂"/>
                        <m:ctrlPr>
                          <a:rPr lang="el-GR" sz="2400" i="1">
                            <a:solidFill>
                              <a:prstClr val="black"/>
                            </a:solidFill>
                            <a:latin typeface="Cambria Math" panose="02040503050406030204" pitchFamily="18" charset="0"/>
                          </a:rPr>
                        </m:ctrlPr>
                      </m:accPr>
                      <m:e>
                        <m:r>
                          <m:rPr>
                            <m:sty m:val="p"/>
                          </m:rPr>
                          <a:rPr lang="el-GR" sz="2400">
                            <a:solidFill>
                              <a:prstClr val="black"/>
                            </a:solidFill>
                            <a:latin typeface="Cambria Math"/>
                            <a:ea typeface="Cambria Math"/>
                          </a:rPr>
                          <m:t>β</m:t>
                        </m:r>
                      </m:e>
                    </m:acc>
                    <m:r>
                      <m:rPr>
                        <m:sty m:val="p"/>
                      </m:rPr>
                      <a:rPr lang="en-US" sz="2400" baseline="-25000">
                        <a:solidFill>
                          <a:prstClr val="black"/>
                        </a:solidFill>
                        <a:latin typeface="Cambria Math"/>
                      </a:rPr>
                      <m:t>ew</m:t>
                    </m:r>
                    <m:r>
                      <a:rPr lang="en-US" sz="2400" baseline="-25000">
                        <a:solidFill>
                          <a:prstClr val="black"/>
                        </a:solidFill>
                        <a:latin typeface="Cambria Math"/>
                      </a:rPr>
                      <m:t> </m:t>
                    </m:r>
                  </m:oMath>
                </a14:m>
                <a:r>
                  <a:rPr lang="en-US" sz="2400" dirty="0">
                    <a:solidFill>
                      <a:prstClr val="black"/>
                    </a:solidFill>
                  </a:rPr>
                  <a:t>) = </a:t>
                </a:r>
                <a:r>
                  <a:rPr lang="en-US" sz="2400" dirty="0" err="1">
                    <a:solidFill>
                      <a:prstClr val="black"/>
                    </a:solidFill>
                  </a:rPr>
                  <a:t>Var</a:t>
                </a:r>
                <a:r>
                  <a:rPr lang="en-US" sz="2400" dirty="0">
                    <a:solidFill>
                      <a:prstClr val="black"/>
                    </a:solidFill>
                  </a:rPr>
                  <a:t>[E(</a:t>
                </a:r>
                <a14:m>
                  <m:oMath xmlns:m="http://schemas.openxmlformats.org/officeDocument/2006/math">
                    <m:acc>
                      <m:accPr>
                        <m:chr m:val="̂"/>
                        <m:ctrlPr>
                          <a:rPr lang="el-GR" sz="2400" i="1">
                            <a:solidFill>
                              <a:prstClr val="black"/>
                            </a:solidFill>
                            <a:latin typeface="Cambria Math" panose="02040503050406030204" pitchFamily="18" charset="0"/>
                          </a:rPr>
                        </m:ctrlPr>
                      </m:accPr>
                      <m:e>
                        <m:r>
                          <m:rPr>
                            <m:sty m:val="p"/>
                          </m:rPr>
                          <a:rPr lang="el-GR" sz="2400">
                            <a:solidFill>
                              <a:prstClr val="black"/>
                            </a:solidFill>
                            <a:latin typeface="Cambria Math"/>
                            <a:ea typeface="Cambria Math"/>
                          </a:rPr>
                          <m:t>β</m:t>
                        </m:r>
                      </m:e>
                    </m:acc>
                    <m:r>
                      <m:rPr>
                        <m:sty m:val="p"/>
                      </m:rPr>
                      <a:rPr lang="en-US" sz="2400" baseline="-25000">
                        <a:solidFill>
                          <a:prstClr val="black"/>
                        </a:solidFill>
                        <a:latin typeface="Cambria Math"/>
                      </a:rPr>
                      <m:t>ew</m:t>
                    </m:r>
                    <m:r>
                      <a:rPr lang="en-US" sz="2400" baseline="-25000">
                        <a:solidFill>
                          <a:prstClr val="black"/>
                        </a:solidFill>
                        <a:latin typeface="Cambria Math"/>
                      </a:rPr>
                      <m:t> </m:t>
                    </m:r>
                  </m:oMath>
                </a14:m>
                <a:r>
                  <a:rPr lang="en-US" sz="2400" dirty="0">
                    <a:solidFill>
                      <a:prstClr val="black"/>
                    </a:solidFill>
                  </a:rPr>
                  <a:t>|X)] + E[</a:t>
                </a:r>
                <a:r>
                  <a:rPr lang="en-US" sz="2400" dirty="0" err="1">
                    <a:solidFill>
                      <a:prstClr val="black"/>
                    </a:solidFill>
                  </a:rPr>
                  <a:t>Var</a:t>
                </a:r>
                <a:r>
                  <a:rPr lang="en-US" sz="2400" dirty="0">
                    <a:solidFill>
                      <a:prstClr val="black"/>
                    </a:solidFill>
                  </a:rPr>
                  <a:t>(</a:t>
                </a:r>
                <a14:m>
                  <m:oMath xmlns:m="http://schemas.openxmlformats.org/officeDocument/2006/math">
                    <m:acc>
                      <m:accPr>
                        <m:chr m:val="̂"/>
                        <m:ctrlPr>
                          <a:rPr lang="el-GR" sz="2400" i="1">
                            <a:solidFill>
                              <a:prstClr val="black"/>
                            </a:solidFill>
                            <a:latin typeface="Cambria Math" panose="02040503050406030204" pitchFamily="18" charset="0"/>
                          </a:rPr>
                        </m:ctrlPr>
                      </m:accPr>
                      <m:e>
                        <m:r>
                          <m:rPr>
                            <m:sty m:val="p"/>
                          </m:rPr>
                          <a:rPr lang="el-GR" sz="2400">
                            <a:solidFill>
                              <a:prstClr val="black"/>
                            </a:solidFill>
                            <a:latin typeface="Cambria Math"/>
                            <a:ea typeface="Cambria Math"/>
                          </a:rPr>
                          <m:t>β</m:t>
                        </m:r>
                      </m:e>
                    </m:acc>
                    <m:r>
                      <m:rPr>
                        <m:sty m:val="p"/>
                      </m:rPr>
                      <a:rPr lang="en-US" sz="2400" baseline="-25000">
                        <a:solidFill>
                          <a:prstClr val="black"/>
                        </a:solidFill>
                        <a:latin typeface="Cambria Math"/>
                      </a:rPr>
                      <m:t>ew</m:t>
                    </m:r>
                    <m:r>
                      <a:rPr lang="en-US" sz="2400" baseline="-25000">
                        <a:solidFill>
                          <a:prstClr val="black"/>
                        </a:solidFill>
                        <a:latin typeface="Cambria Math"/>
                      </a:rPr>
                      <m:t> </m:t>
                    </m:r>
                  </m:oMath>
                </a14:m>
                <a:r>
                  <a:rPr lang="en-US" sz="2400" dirty="0">
                    <a:solidFill>
                      <a:prstClr val="black"/>
                    </a:solidFill>
                  </a:rPr>
                  <a:t>|X)], </a:t>
                </a:r>
              </a:p>
              <a:p>
                <a:pPr marL="0" indent="0">
                  <a:buNone/>
                  <a:tabLst>
                    <a:tab pos="411480" algn="l"/>
                  </a:tabLst>
                </a:pPr>
                <a:r>
                  <a:rPr lang="en-US" sz="2400" dirty="0">
                    <a:solidFill>
                      <a:prstClr val="black"/>
                    </a:solidFill>
                  </a:rPr>
                  <a:t>	E(AY|X) = E(A|X) E(Y|X), </a:t>
                </a:r>
              </a:p>
              <a:p>
                <a:pPr marL="0" indent="0">
                  <a:buNone/>
                  <a:tabLst>
                    <a:tab pos="411480" algn="l"/>
                  </a:tabLst>
                </a:pPr>
                <a:r>
                  <a:rPr lang="en-US" sz="2400" dirty="0">
                    <a:solidFill>
                      <a:prstClr val="black"/>
                    </a:solidFill>
                  </a:rPr>
                  <a:t>	</a:t>
                </a:r>
                <a:r>
                  <a:rPr lang="en-US" sz="2400" dirty="0" err="1">
                    <a:solidFill>
                      <a:prstClr val="black"/>
                    </a:solidFill>
                  </a:rPr>
                  <a:t>Var</a:t>
                </a:r>
                <a:r>
                  <a:rPr lang="en-US" sz="2400" dirty="0">
                    <a:solidFill>
                      <a:prstClr val="black"/>
                    </a:solidFill>
                  </a:rPr>
                  <a:t>(AY|X) = </a:t>
                </a:r>
                <a:r>
                  <a:rPr lang="en-US" sz="2400" dirty="0" err="1">
                    <a:solidFill>
                      <a:prstClr val="black"/>
                    </a:solidFill>
                  </a:rPr>
                  <a:t>Var</a:t>
                </a:r>
                <a:r>
                  <a:rPr lang="en-US" sz="2400" dirty="0">
                    <a:solidFill>
                      <a:prstClr val="black"/>
                    </a:solidFill>
                  </a:rPr>
                  <a:t>(A|X) </a:t>
                </a:r>
                <a:r>
                  <a:rPr lang="en-US" sz="2400" dirty="0" err="1">
                    <a:solidFill>
                      <a:prstClr val="black"/>
                    </a:solidFill>
                  </a:rPr>
                  <a:t>Var</a:t>
                </a:r>
                <a:r>
                  <a:rPr lang="en-US" sz="2400" dirty="0">
                    <a:solidFill>
                      <a:prstClr val="black"/>
                    </a:solidFill>
                  </a:rPr>
                  <a:t>(Y|X) + </a:t>
                </a:r>
                <a:r>
                  <a:rPr lang="en-US" sz="2400" dirty="0" err="1">
                    <a:solidFill>
                      <a:prstClr val="black"/>
                    </a:solidFill>
                  </a:rPr>
                  <a:t>Var</a:t>
                </a:r>
                <a:r>
                  <a:rPr lang="en-US" sz="2400" dirty="0">
                    <a:solidFill>
                      <a:prstClr val="black"/>
                    </a:solidFill>
                  </a:rPr>
                  <a:t>(A|X)E</a:t>
                </a:r>
                <a:r>
                  <a:rPr lang="en-US" sz="2400" baseline="30000" dirty="0">
                    <a:solidFill>
                      <a:prstClr val="black"/>
                    </a:solidFill>
                  </a:rPr>
                  <a:t>2</a:t>
                </a:r>
                <a:r>
                  <a:rPr lang="en-US" sz="2400" dirty="0">
                    <a:solidFill>
                      <a:prstClr val="black"/>
                    </a:solidFill>
                  </a:rPr>
                  <a:t>(Y|X) + </a:t>
                </a:r>
                <a:r>
                  <a:rPr lang="en-US" sz="2400" dirty="0" err="1">
                    <a:solidFill>
                      <a:prstClr val="black"/>
                    </a:solidFill>
                  </a:rPr>
                  <a:t>Var</a:t>
                </a:r>
                <a:r>
                  <a:rPr lang="en-US" sz="2400" dirty="0">
                    <a:solidFill>
                      <a:prstClr val="black"/>
                    </a:solidFill>
                  </a:rPr>
                  <a:t>(Y|X)E</a:t>
                </a:r>
                <a:r>
                  <a:rPr lang="en-US" sz="2400" baseline="30000" dirty="0">
                    <a:solidFill>
                      <a:prstClr val="black"/>
                    </a:solidFill>
                  </a:rPr>
                  <a:t>2</a:t>
                </a:r>
                <a:r>
                  <a:rPr lang="en-US" sz="2400" dirty="0">
                    <a:solidFill>
                      <a:prstClr val="black"/>
                    </a:solidFill>
                  </a:rPr>
                  <a:t>(A|X),</a:t>
                </a:r>
              </a:p>
              <a:p>
                <a:pPr marL="0" indent="0">
                  <a:buNone/>
                  <a:tabLst>
                    <a:tab pos="411480" algn="l"/>
                  </a:tabLst>
                </a:pPr>
                <a:r>
                  <a:rPr lang="en-US" sz="2400" dirty="0">
                    <a:solidFill>
                      <a:prstClr val="black"/>
                    </a:solidFill>
                  </a:rPr>
                  <a:t>	and noting that n(0) and n(1) are fixed constants given X, </a:t>
                </a:r>
              </a:p>
              <a:p>
                <a:pPr marL="0" indent="0">
                  <a:buNone/>
                  <a:tabLst>
                    <a:tab pos="411480" algn="l"/>
                  </a:tabLst>
                </a:pPr>
                <a:r>
                  <a:rPr lang="en-US" sz="2400" dirty="0">
                    <a:solidFill>
                      <a:prstClr val="black"/>
                    </a:solidFill>
                  </a:rPr>
                  <a:t> 	it can be shown (homework) that  </a:t>
                </a:r>
                <a:endParaRPr lang="en-US" sz="2400" dirty="0"/>
              </a:p>
              <a:p>
                <a:pPr marL="0" indent="0">
                  <a:buNone/>
                  <a:tabLst>
                    <a:tab pos="554356" algn="l"/>
                  </a:tabLst>
                </a:pPr>
                <a:r>
                  <a:rPr lang="en-US" sz="2400" dirty="0"/>
                  <a:t>	N x </a:t>
                </a:r>
                <a:r>
                  <a:rPr lang="en-US" sz="2400" dirty="0" err="1"/>
                  <a:t>Var</a:t>
                </a:r>
                <a:r>
                  <a:rPr lang="en-US" sz="2400" dirty="0"/>
                  <a:t>(</a:t>
                </a:r>
                <a14:m>
                  <m:oMath xmlns:m="http://schemas.openxmlformats.org/officeDocument/2006/math">
                    <m:acc>
                      <m:accPr>
                        <m:chr m:val="̂"/>
                        <m:ctrlPr>
                          <a:rPr lang="el-GR" sz="2400" i="1">
                            <a:latin typeface="Cambria Math" panose="02040503050406030204" pitchFamily="18" charset="0"/>
                          </a:rPr>
                        </m:ctrlPr>
                      </m:accPr>
                      <m:e>
                        <m:r>
                          <m:rPr>
                            <m:sty m:val="p"/>
                          </m:rPr>
                          <a:rPr lang="el-GR" sz="2400">
                            <a:latin typeface="Cambria Math"/>
                            <a:ea typeface="Cambria Math"/>
                          </a:rPr>
                          <m:t>β</m:t>
                        </m:r>
                      </m:e>
                    </m:acc>
                    <m:r>
                      <m:rPr>
                        <m:sty m:val="p"/>
                      </m:rPr>
                      <a:rPr lang="en-US" sz="2400" baseline="-25000">
                        <a:latin typeface="Cambria Math"/>
                      </a:rPr>
                      <m:t>tw</m:t>
                    </m:r>
                    <m:r>
                      <a:rPr lang="en-US" sz="2400">
                        <a:latin typeface="Cambria Math"/>
                      </a:rPr>
                      <m:t>) </m:t>
                    </m:r>
                    <m:r>
                      <a:rPr lang="en-US" sz="2400" i="1">
                        <a:latin typeface="Cambria Math"/>
                        <a:ea typeface="Cambria Math"/>
                      </a:rPr>
                      <m:t>→ </m:t>
                    </m:r>
                  </m:oMath>
                </a14:m>
                <a:r>
                  <a:rPr lang="en-US" sz="2400" dirty="0"/>
                  <a:t>2 E[</a:t>
                </a:r>
                <a:r>
                  <a:rPr lang="en-US" sz="2400" dirty="0" err="1"/>
                  <a:t>Var</a:t>
                </a:r>
                <a:r>
                  <a:rPr lang="en-US" sz="2400" dirty="0"/>
                  <a:t>(Y|X)] + </a:t>
                </a:r>
                <a:r>
                  <a:rPr lang="en-US" sz="2400" dirty="0" err="1"/>
                  <a:t>Var</a:t>
                </a:r>
                <a:r>
                  <a:rPr lang="en-US" sz="2400" dirty="0"/>
                  <a:t>[E(Y|X)] + E[E</a:t>
                </a:r>
                <a:r>
                  <a:rPr lang="en-US" sz="2400" baseline="30000" dirty="0"/>
                  <a:t>2</a:t>
                </a:r>
                <a:r>
                  <a:rPr lang="en-US" sz="2400" dirty="0"/>
                  <a:t>(Y|X)], but </a:t>
                </a:r>
              </a:p>
              <a:p>
                <a:pPr marL="0" indent="0">
                  <a:buNone/>
                  <a:tabLst>
                    <a:tab pos="554356" algn="l"/>
                  </a:tabLst>
                </a:pPr>
                <a:r>
                  <a:rPr lang="en-US" sz="2400" dirty="0"/>
                  <a:t>	N x </a:t>
                </a:r>
                <a:r>
                  <a:rPr lang="en-US" sz="2400" dirty="0">
                    <a:solidFill>
                      <a:prstClr val="black"/>
                    </a:solidFill>
                  </a:rPr>
                  <a:t>Var(</a:t>
                </a:r>
                <a14:m>
                  <m:oMath xmlns:m="http://schemas.openxmlformats.org/officeDocument/2006/math">
                    <m:acc>
                      <m:accPr>
                        <m:chr m:val="̂"/>
                        <m:ctrlPr>
                          <a:rPr lang="el-GR" sz="2400" i="1">
                            <a:solidFill>
                              <a:prstClr val="black"/>
                            </a:solidFill>
                            <a:latin typeface="Cambria Math" panose="02040503050406030204" pitchFamily="18" charset="0"/>
                          </a:rPr>
                        </m:ctrlPr>
                      </m:accPr>
                      <m:e>
                        <m:r>
                          <m:rPr>
                            <m:sty m:val="p"/>
                          </m:rPr>
                          <a:rPr lang="el-GR" sz="2400">
                            <a:solidFill>
                              <a:prstClr val="black"/>
                            </a:solidFill>
                            <a:latin typeface="Cambria Math"/>
                            <a:ea typeface="Cambria Math"/>
                          </a:rPr>
                          <m:t>β</m:t>
                        </m:r>
                      </m:e>
                    </m:acc>
                    <m:r>
                      <m:rPr>
                        <m:sty m:val="p"/>
                      </m:rPr>
                      <a:rPr lang="en-US" sz="2400" baseline="-25000">
                        <a:solidFill>
                          <a:prstClr val="black"/>
                        </a:solidFill>
                        <a:latin typeface="Cambria Math"/>
                      </a:rPr>
                      <m:t>te</m:t>
                    </m:r>
                    <m:r>
                      <a:rPr lang="en-US" sz="2400">
                        <a:solidFill>
                          <a:prstClr val="black"/>
                        </a:solidFill>
                        <a:latin typeface="Cambria Math"/>
                      </a:rPr>
                      <m:t>) </m:t>
                    </m:r>
                    <m:r>
                      <a:rPr lang="en-US" sz="2400" i="1">
                        <a:solidFill>
                          <a:prstClr val="black"/>
                        </a:solidFill>
                        <a:latin typeface="Cambria Math"/>
                        <a:ea typeface="Cambria Math"/>
                      </a:rPr>
                      <m:t>→ </m:t>
                    </m:r>
                  </m:oMath>
                </a14:m>
                <a:r>
                  <a:rPr lang="en-US" sz="2400" dirty="0">
                    <a:solidFill>
                      <a:prstClr val="black"/>
                    </a:solidFill>
                  </a:rPr>
                  <a:t>2 E[</a:t>
                </a:r>
                <a:r>
                  <a:rPr lang="en-US" sz="2400" dirty="0" err="1">
                    <a:solidFill>
                      <a:prstClr val="black"/>
                    </a:solidFill>
                  </a:rPr>
                  <a:t>Var</a:t>
                </a:r>
                <a:r>
                  <a:rPr lang="en-US" sz="2400" dirty="0">
                    <a:solidFill>
                      <a:prstClr val="black"/>
                    </a:solidFill>
                  </a:rPr>
                  <a:t>(Y|X)] + </a:t>
                </a:r>
                <a:r>
                  <a:rPr lang="en-US" sz="2400" dirty="0" err="1">
                    <a:solidFill>
                      <a:prstClr val="black"/>
                    </a:solidFill>
                  </a:rPr>
                  <a:t>Var</a:t>
                </a:r>
                <a:r>
                  <a:rPr lang="en-US" sz="2400" dirty="0">
                    <a:solidFill>
                      <a:prstClr val="black"/>
                    </a:solidFill>
                  </a:rPr>
                  <a:t>[E(Y|X)] for large N. </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blipFill>
                <a:blip r:embed="rId2"/>
                <a:stretch>
                  <a:fillRect l="-1017" t="-148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p:txBody>
          <a:bodyPr/>
          <a:lstStyle/>
          <a:p>
            <a:endParaRPr lang="en-US" dirty="0">
              <a:solidFill>
                <a:schemeClr val="bg1"/>
              </a:solidFill>
            </a:endParaRPr>
          </a:p>
        </p:txBody>
      </p:sp>
    </p:spTree>
    <p:extLst>
      <p:ext uri="{BB962C8B-B14F-4D97-AF65-F5344CB8AC3E}">
        <p14:creationId xmlns:p14="http://schemas.microsoft.com/office/powerpoint/2010/main" val="103628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57200"/>
            <a:ext cx="9875520" cy="1371600"/>
          </a:xfrm>
        </p:spPr>
        <p:txBody>
          <a:bodyPr>
            <a:noAutofit/>
          </a:bodyPr>
          <a:lstStyle/>
          <a:p>
            <a:r>
              <a:rPr lang="en-US" sz="3200" b="1" dirty="0"/>
              <a:t>Statistical Inference When Performing Analyses with Propensity Score Matching</a:t>
            </a:r>
          </a:p>
        </p:txBody>
      </p:sp>
      <p:sp>
        <p:nvSpPr>
          <p:cNvPr id="3" name="Content Placeholder 2"/>
          <p:cNvSpPr>
            <a:spLocks noGrp="1"/>
          </p:cNvSpPr>
          <p:nvPr>
            <p:ph idx="4294967295"/>
          </p:nvPr>
        </p:nvSpPr>
        <p:spPr>
          <a:xfrm>
            <a:off x="548640" y="2103120"/>
            <a:ext cx="9875520" cy="5248276"/>
          </a:xfrm>
        </p:spPr>
        <p:txBody>
          <a:bodyPr>
            <a:normAutofit/>
          </a:bodyPr>
          <a:lstStyle/>
          <a:p>
            <a:r>
              <a:rPr lang="en-US" sz="2400" dirty="0"/>
              <a:t>The close correspondence between propensity score matching and propensity weighting suggests that inference based on propensity matched analyses can be performed using standard t-tests or linear regression (for a single dichotomous treatment) for normal outcomes and logistic regression for binary outcomes, without accounting for the matching in the analysis </a:t>
            </a:r>
            <a:endParaRPr lang="en-US" sz="2400" dirty="0" smtClean="0"/>
          </a:p>
          <a:p>
            <a:endParaRPr lang="en-US" sz="2400" dirty="0"/>
          </a:p>
          <a:p>
            <a:r>
              <a:rPr lang="en-US" sz="2400" dirty="0"/>
              <a:t>This seems to be verified in simulation studies </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7</a:t>
            </a:fld>
            <a:endParaRPr lang="en-US" dirty="0">
              <a:solidFill>
                <a:prstClr val="black">
                  <a:tint val="75000"/>
                </a:prstClr>
              </a:solidFill>
            </a:endParaRPr>
          </a:p>
        </p:txBody>
      </p:sp>
    </p:spTree>
    <p:extLst>
      <p:ext uri="{BB962C8B-B14F-4D97-AF65-F5344CB8AC3E}">
        <p14:creationId xmlns:p14="http://schemas.microsoft.com/office/powerpoint/2010/main" val="146379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Extension to More Than </a:t>
            </a:r>
            <a:r>
              <a:rPr lang="en-US" sz="3200" b="1" dirty="0" smtClean="0"/>
              <a:t>2 </a:t>
            </a:r>
            <a:r>
              <a:rPr lang="en-US" sz="3200" b="1" dirty="0"/>
              <a:t>Discrete Treatments</a:t>
            </a:r>
          </a:p>
        </p:txBody>
      </p:sp>
      <p:sp>
        <p:nvSpPr>
          <p:cNvPr id="3" name="Content Placeholder 2"/>
          <p:cNvSpPr>
            <a:spLocks noGrp="1"/>
          </p:cNvSpPr>
          <p:nvPr>
            <p:ph idx="4294967295"/>
          </p:nvPr>
        </p:nvSpPr>
        <p:spPr/>
        <p:txBody>
          <a:bodyPr>
            <a:normAutofit/>
          </a:bodyPr>
          <a:lstStyle/>
          <a:p>
            <a:r>
              <a:rPr lang="en-US" sz="2400" dirty="0"/>
              <a:t>Straightforward in principle; just use multinomial logistic regression (instead of binary logistic regression) to estimate </a:t>
            </a:r>
            <a:r>
              <a:rPr lang="en-US" sz="2400" dirty="0" err="1"/>
              <a:t>Pr</a:t>
            </a:r>
            <a:r>
              <a:rPr lang="en-US" sz="2400" dirty="0"/>
              <a:t>[A</a:t>
            </a:r>
            <a:r>
              <a:rPr lang="en-US" sz="2400" baseline="-25000" dirty="0"/>
              <a:t>i</a:t>
            </a:r>
            <a:r>
              <a:rPr lang="en-US" sz="2400" dirty="0"/>
              <a:t>=</a:t>
            </a:r>
            <a:r>
              <a:rPr lang="en-US" sz="2400" dirty="0" err="1"/>
              <a:t>a|X</a:t>
            </a:r>
            <a:r>
              <a:rPr lang="en-US" sz="2400" baseline="-25000" dirty="0" err="1"/>
              <a:t>i</a:t>
            </a:r>
            <a:r>
              <a:rPr lang="en-US" sz="2400" dirty="0"/>
              <a:t>] for each treatment a</a:t>
            </a:r>
          </a:p>
          <a:p>
            <a:r>
              <a:rPr lang="en-US" sz="2400" dirty="0"/>
              <a:t>Must check overlap and balance for multiple pairwise comparisons among groups </a:t>
            </a:r>
          </a:p>
          <a:p>
            <a:r>
              <a:rPr lang="en-US" sz="2400" dirty="0"/>
              <a:t>Usually statistical inference is performed to provide pairwise comparisons among the counterfactual outcome means in different groups</a:t>
            </a:r>
          </a:p>
          <a:p>
            <a:r>
              <a:rPr lang="en-US" sz="2400" dirty="0"/>
              <a:t>So if there are 3 groups (indexed by a = 1, 2, 3), test</a:t>
            </a:r>
          </a:p>
          <a:p>
            <a:pPr marL="0" indent="0">
              <a:buNone/>
              <a:tabLst>
                <a:tab pos="411480" algn="l"/>
              </a:tabLst>
            </a:pPr>
            <a:r>
              <a:rPr lang="en-US" sz="2400" dirty="0"/>
              <a:t>	H</a:t>
            </a:r>
            <a:r>
              <a:rPr lang="en-US" sz="2400" baseline="-25000" dirty="0"/>
              <a:t>12</a:t>
            </a:r>
            <a:r>
              <a:rPr lang="en-US" sz="2400" dirty="0"/>
              <a:t>: E(Y(2)) = E(Y(1)), </a:t>
            </a:r>
            <a:r>
              <a:rPr lang="en-US" sz="2400" dirty="0">
                <a:solidFill>
                  <a:prstClr val="black"/>
                </a:solidFill>
              </a:rPr>
              <a:t>H</a:t>
            </a:r>
            <a:r>
              <a:rPr lang="en-US" sz="2400" baseline="-25000" dirty="0">
                <a:solidFill>
                  <a:prstClr val="black"/>
                </a:solidFill>
              </a:rPr>
              <a:t>13</a:t>
            </a:r>
            <a:r>
              <a:rPr lang="en-US" sz="2400" dirty="0">
                <a:solidFill>
                  <a:prstClr val="black"/>
                </a:solidFill>
              </a:rPr>
              <a:t>: E(Y(3)) = E(Y(1)), H</a:t>
            </a:r>
            <a:r>
              <a:rPr lang="en-US" sz="2400" baseline="-25000" dirty="0">
                <a:solidFill>
                  <a:prstClr val="black"/>
                </a:solidFill>
              </a:rPr>
              <a:t>23</a:t>
            </a:r>
            <a:r>
              <a:rPr lang="en-US" sz="2400" dirty="0">
                <a:solidFill>
                  <a:prstClr val="black"/>
                </a:solidFill>
              </a:rPr>
              <a:t>: E(Y(3)) = E(Y(2))</a:t>
            </a:r>
            <a:endParaRPr lang="en-US" sz="2400" dirty="0"/>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50527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Extension to More Than </a:t>
            </a:r>
            <a:r>
              <a:rPr lang="en-US" sz="3200" b="1" dirty="0" smtClean="0"/>
              <a:t>2 </a:t>
            </a:r>
            <a:r>
              <a:rPr lang="en-US" sz="3200" b="1" dirty="0"/>
              <a:t>Discrete Treatments</a:t>
            </a:r>
          </a:p>
        </p:txBody>
      </p:sp>
      <p:sp>
        <p:nvSpPr>
          <p:cNvPr id="3" name="Content Placeholder 2"/>
          <p:cNvSpPr>
            <a:spLocks noGrp="1"/>
          </p:cNvSpPr>
          <p:nvPr>
            <p:ph idx="4294967295"/>
          </p:nvPr>
        </p:nvSpPr>
        <p:spPr/>
        <p:txBody>
          <a:bodyPr>
            <a:normAutofit/>
          </a:bodyPr>
          <a:lstStyle/>
          <a:p>
            <a:r>
              <a:rPr lang="en-US" sz="2400" dirty="0"/>
              <a:t>Final statistical inference step usually performed using ANOVA or regression for multiple treatment groups for continuous outcomes, and logistic or other form of binary regression for multiple treatment groups for binary outcomes.  </a:t>
            </a:r>
            <a:endParaRPr lang="en-US" sz="2400" dirty="0" smtClean="0"/>
          </a:p>
          <a:p>
            <a:endParaRPr lang="en-US" sz="2400" dirty="0"/>
          </a:p>
          <a:p>
            <a:r>
              <a:rPr lang="en-US" sz="2400" dirty="0"/>
              <a:t>This becomes problematic if there are many treatment levels, and impossible if the treatment is continuous</a:t>
            </a:r>
          </a:p>
        </p:txBody>
      </p:sp>
      <p:sp>
        <p:nvSpPr>
          <p:cNvPr id="4" name="Slide Number Placeholder 3"/>
          <p:cNvSpPr>
            <a:spLocks noGrp="1"/>
          </p:cNvSpPr>
          <p:nvPr>
            <p:ph type="sldNum" sz="quarter" idx="4294967295"/>
          </p:nvPr>
        </p:nvSpPr>
        <p:spPr/>
        <p:txBody>
          <a:bodyPr/>
          <a:lstStyle/>
          <a:p>
            <a:fld id="{322A04A9-373C-4BA3-A0F8-5544EA4070F2}"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625530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6649</TotalTime>
  <Words>1008</Words>
  <Application>Microsoft Office PowerPoint</Application>
  <PresentationFormat>Custom</PresentationFormat>
  <Paragraphs>128</Paragraphs>
  <Slides>18</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DejaVu Sans</vt:lpstr>
      <vt:lpstr>Arial</vt:lpstr>
      <vt:lpstr>Calibri</vt:lpstr>
      <vt:lpstr>Cambria Math</vt:lpstr>
      <vt:lpstr>Century Gothic</vt:lpstr>
      <vt:lpstr>Century Gothic Bold</vt:lpstr>
      <vt:lpstr>Symbol</vt:lpstr>
      <vt:lpstr>Wingdings</vt:lpstr>
      <vt:lpstr>Office Theme</vt:lpstr>
      <vt:lpstr>Office Theme</vt:lpstr>
      <vt:lpstr>PowerPoint Presentation</vt:lpstr>
      <vt:lpstr>Statistical Inference with Propensity Score Weighting (for binary treatments)</vt:lpstr>
      <vt:lpstr>Statistical Inference with Propensity Score Weighting (for binary treatments)</vt:lpstr>
      <vt:lpstr>Illustration of Advantage of Estimated Propensity Scores over True Propensity Scores </vt:lpstr>
      <vt:lpstr>Illustration of Advantage of Estimated Propensity Scores over True Propensity Scores </vt:lpstr>
      <vt:lpstr>Illustration of Advantage of Estimated Propensity Scores over True Propensity Scores </vt:lpstr>
      <vt:lpstr>Statistical Inference When Performing Analyses with Propensity Score Matching</vt:lpstr>
      <vt:lpstr>Extension to More Than 2 Discrete Treatments</vt:lpstr>
      <vt:lpstr>Extension to More Than 2 Discrete Treatments</vt:lpstr>
      <vt:lpstr>Extension to Numeric Treatments: Marginal Structural Models</vt:lpstr>
      <vt:lpstr>Evaluating the Causal Effect of a Discrete Numeric Treatment</vt:lpstr>
      <vt:lpstr>Evaluating the Causal Effect of a Discrete Numeric Treatment</vt:lpstr>
      <vt:lpstr>Evaluating the Causal Effect of a Discrete Numeric Treatment</vt:lpstr>
      <vt:lpstr>Marginal Structural Models with Effect Modification </vt:lpstr>
      <vt:lpstr>Doubly Robust Estimation of the ATE</vt:lpstr>
      <vt:lpstr>PowerPoint Presentation</vt:lpstr>
      <vt:lpstr>PowerPoint Presentation</vt:lpstr>
      <vt:lpstr>Alternatives to Standard AIPW Estimation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Lucas Svaren</dc:creator>
  <dc:description/>
  <cp:lastModifiedBy>Jincheng Shen</cp:lastModifiedBy>
  <cp:revision>353</cp:revision>
  <cp:lastPrinted>2016-08-31T21:58:28Z</cp:lastPrinted>
  <dcterms:created xsi:type="dcterms:W3CDTF">2016-08-02T16:41:37Z</dcterms:created>
  <dcterms:modified xsi:type="dcterms:W3CDTF">2018-07-23T20:21:31Z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16.0011</vt:lpwstr>
  </property>
  <property fmtid="{D5CDD505-2E9C-101B-9397-08002B2CF9AE}" pid="3" name="ContentTypeId">
    <vt:lpwstr>0x0101000B7F15D18245C1458954909DB36AE657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y fmtid="{D5CDD505-2E9C-101B-9397-08002B2CF9AE}" pid="13" name="TexMathsIgnorePreamble">
    <vt:lpwstr>FALSE</vt:lpwstr>
  </property>
  <property fmtid="{D5CDD505-2E9C-101B-9397-08002B2CF9AE}" pid="14" name="TexMathsPreamble">
    <vt:lpwstr>% LaTex Compiler§§\usepackage{amsmath}§\usepackage{amssymb}§\usepackage[usenames]{color}§§% Uncomment this line for sans-serif maths font§%\everymath{\mathsf{\xdef\mysf{\mathgroup\the\mathgroup\relax}}\mysf}§§% Uncomment these lines for colored equations§</vt:lpwstr>
  </property>
  <property fmtid="{D5CDD505-2E9C-101B-9397-08002B2CF9AE}" pid="15" name="_dlc_DocIdItemGuid">
    <vt:lpwstr>05119da2-ac92-459a-979b-c26962d971ed</vt:lpwstr>
  </property>
</Properties>
</file>