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6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0972800" cy="8229600" type="B4JIS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CC68-456D-49FF-AE30-EA69C13092D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8C835-1860-4B1D-ABE6-A900F352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ABDDB-E837-4D0A-98EC-97C94BE388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Exclusion restriction: no correlation between Z and Y except through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ABDDB-E837-4D0A-98EC-97C94BE38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828720" y="694440"/>
            <a:ext cx="9595080" cy="305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8720" y="694440"/>
            <a:ext cx="9595080" cy="305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3597480"/>
            <a:ext cx="9326520" cy="1763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200" b="0" strike="noStrike" cap="all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 Bold"/>
              </a:rPr>
              <a:t>Click to edit Master title style</a:t>
            </a:r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Line 2"/>
          <p:cNvSpPr/>
          <p:nvPr/>
        </p:nvSpPr>
        <p:spPr>
          <a:xfrm flipV="1">
            <a:off x="1754280" y="3489120"/>
            <a:ext cx="7463880" cy="6480"/>
          </a:xfrm>
          <a:prstGeom prst="line">
            <a:avLst/>
          </a:prstGeom>
          <a:ln w="3240">
            <a:solidFill>
              <a:srgbClr val="B01C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906680" y="7857720"/>
            <a:ext cx="3065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222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©UNIVERSITY OF UTAH HEALTH,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4296960" y="2571480"/>
            <a:ext cx="2259360" cy="592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48640" y="1925640"/>
            <a:ext cx="987516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2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4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59" b="0" strike="noStrike" cap="all" spc="-1">
                <a:solidFill>
                  <a:srgbClr val="B01C3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95040" cy="8302320"/>
          </a:xfrm>
          <a:prstGeom prst="rect">
            <a:avLst/>
          </a:prstGeom>
          <a:solidFill>
            <a:srgbClr val="AF282C">
              <a:alpha val="80000"/>
            </a:srgbClr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8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Third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Fourth level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Fifth level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944720" y="7867080"/>
            <a:ext cx="893160" cy="30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Level@HANDLE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107880" y="7867080"/>
            <a:ext cx="893160" cy="30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LevelHASHTAG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70680" y="7867080"/>
            <a:ext cx="893160" cy="30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LevelMISC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Line 7"/>
          <p:cNvSpPr/>
          <p:nvPr/>
        </p:nvSpPr>
        <p:spPr>
          <a:xfrm>
            <a:off x="1932120" y="7856280"/>
            <a:ext cx="9545400" cy="360"/>
          </a:xfrm>
          <a:prstGeom prst="line">
            <a:avLst/>
          </a:prstGeom>
          <a:ln w="12600">
            <a:solidFill>
              <a:srgbClr val="A217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5164200" y="7486560"/>
            <a:ext cx="5808240" cy="3693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LevelSource: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7845840" y="7857720"/>
            <a:ext cx="3126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222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©UNIVERSITY OF UTAH HEALTH,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6"/>
          <p:cNvPicPr/>
          <p:nvPr/>
        </p:nvPicPr>
        <p:blipFill>
          <a:blip r:embed="rId14"/>
          <a:stretch/>
        </p:blipFill>
        <p:spPr>
          <a:xfrm>
            <a:off x="457200" y="7717680"/>
            <a:ext cx="1337040" cy="350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22960" y="3597480"/>
            <a:ext cx="9326520" cy="176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042820" y="4479300"/>
            <a:ext cx="6886800" cy="23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DECART Summer School 2018: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Causal Inference Module</a:t>
            </a:r>
          </a:p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Instrumental Variable Related Methods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2SLE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32" y="2680161"/>
            <a:ext cx="7332044" cy="39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52" y="2304135"/>
            <a:ext cx="6566823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in 2SLS?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75" y="2293191"/>
            <a:ext cx="7370735" cy="45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3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Variance estimation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93265" y="3300633"/>
            <a:ext cx="8815326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now, we show how to identify and estimate casual effects under </a:t>
            </a:r>
            <a:r>
              <a:rPr lang="en-US" sz="2400" dirty="0">
                <a:solidFill>
                  <a:srgbClr val="FF0000"/>
                </a:solidFill>
              </a:rPr>
              <a:t>no unmeasured confounding </a:t>
            </a:r>
            <a:r>
              <a:rPr lang="en-US" sz="2400" dirty="0"/>
              <a:t>assumption. </a:t>
            </a:r>
          </a:p>
          <a:p>
            <a:r>
              <a:rPr lang="en-US" sz="2400" dirty="0"/>
              <a:t>Are we doomed if this assumption is violated?</a:t>
            </a:r>
          </a:p>
          <a:p>
            <a:r>
              <a:rPr lang="en-US" sz="2400" dirty="0"/>
              <a:t>Not necessary if we find some </a:t>
            </a:r>
            <a:r>
              <a:rPr lang="en-US" sz="2400" dirty="0">
                <a:solidFill>
                  <a:srgbClr val="FF0000"/>
                </a:solidFill>
              </a:rPr>
              <a:t>exogenous sources of variation</a:t>
            </a:r>
            <a:r>
              <a:rPr lang="en-US" sz="2400" dirty="0"/>
              <a:t> that drives the treatment. </a:t>
            </a:r>
          </a:p>
          <a:p>
            <a:r>
              <a:rPr lang="en-US" sz="2400" dirty="0"/>
              <a:t>An instrument is a variable that does not itself belong in the explanatory equation of response but is correlated with the explanatory variables, conditional on other variables.</a:t>
            </a:r>
          </a:p>
          <a:p>
            <a:r>
              <a:rPr lang="en-US" sz="2400" dirty="0"/>
              <a:t>The variation in the instrument is not confounded by unmeasured confounders. </a:t>
            </a:r>
          </a:p>
        </p:txBody>
      </p:sp>
    </p:spTree>
    <p:extLst>
      <p:ext uri="{BB962C8B-B14F-4D97-AF65-F5344CB8AC3E}">
        <p14:creationId xmlns:p14="http://schemas.microsoft.com/office/powerpoint/2010/main" val="14865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in DAG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818706" y="1776382"/>
            <a:ext cx="3285686" cy="1924966"/>
            <a:chOff x="4391269" y="1690688"/>
            <a:chExt cx="3003060" cy="1763710"/>
          </a:xfrm>
        </p:grpSpPr>
        <p:grpSp>
          <p:nvGrpSpPr>
            <p:cNvPr id="43" name="Group 42"/>
            <p:cNvGrpSpPr/>
            <p:nvPr/>
          </p:nvGrpSpPr>
          <p:grpSpPr>
            <a:xfrm>
              <a:off x="4391269" y="1690688"/>
              <a:ext cx="3003060" cy="1365126"/>
              <a:chOff x="4297485" y="1690688"/>
              <a:chExt cx="3003060" cy="13651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97485" y="2485291"/>
                <a:ext cx="554892" cy="57052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20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04341" y="2469661"/>
                <a:ext cx="554892" cy="57052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2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45653" y="2446216"/>
                <a:ext cx="554892" cy="57052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2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990493" y="1690688"/>
                <a:ext cx="554892" cy="57052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20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5736495" y="2117968"/>
                <a:ext cx="484554" cy="5705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346091" y="2117970"/>
                <a:ext cx="531447" cy="5470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50154" y="2770552"/>
                <a:ext cx="9534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799015" y="2754922"/>
                <a:ext cx="1078523" cy="156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urved Connector 47"/>
            <p:cNvCxnSpPr>
              <a:stCxn id="6" idx="2"/>
            </p:cNvCxnSpPr>
            <p:nvPr/>
          </p:nvCxnSpPr>
          <p:spPr>
            <a:xfrm rot="5400000" flipH="1" flipV="1">
              <a:off x="5726234" y="1810726"/>
              <a:ext cx="187568" cy="2302607"/>
            </a:xfrm>
            <a:prstGeom prst="curvedConnector4">
              <a:avLst>
                <a:gd name="adj1" fmla="val -121876"/>
                <a:gd name="adj2" fmla="val 99470"/>
              </a:avLst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Multiply 49"/>
            <p:cNvSpPr/>
            <p:nvPr/>
          </p:nvSpPr>
          <p:spPr>
            <a:xfrm>
              <a:off x="5563576" y="3110521"/>
              <a:ext cx="658446" cy="34387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/>
            </a:p>
          </p:txBody>
        </p:sp>
      </p:grpSp>
      <p:sp>
        <p:nvSpPr>
          <p:cNvPr id="53" name="Content Placeholder 2"/>
          <p:cNvSpPr>
            <a:spLocks noGrp="1"/>
          </p:cNvSpPr>
          <p:nvPr>
            <p:ph idx="4294967295"/>
          </p:nvPr>
        </p:nvSpPr>
        <p:spPr>
          <a:xfrm>
            <a:off x="754380" y="2671763"/>
            <a:ext cx="9464040" cy="42650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 is the instrument, A is the treatment, and U is the unmeasured </a:t>
            </a:r>
            <a:r>
              <a:rPr lang="en-US" dirty="0" smtClean="0"/>
              <a:t>confounder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Exclusion restriction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1. non common causes of the instrument and the outcome.</a:t>
            </a:r>
          </a:p>
          <a:p>
            <a:pPr marL="0" indent="0">
              <a:buNone/>
            </a:pPr>
            <a:r>
              <a:rPr lang="en-US" dirty="0"/>
              <a:t>    2. no direct and indirect of the instrument on the outcome not </a:t>
            </a:r>
            <a:r>
              <a:rPr lang="en-US" dirty="0" smtClean="0"/>
              <a:t>through the </a:t>
            </a:r>
            <a:r>
              <a:rPr lang="en-US" dirty="0"/>
              <a:t>treatment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a believable instrument is incredibly difficult and some people never believe any IV setups.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estimator with constant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92795" y="1809914"/>
                <a:ext cx="10066930" cy="4338752"/>
              </a:xfrm>
            </p:spPr>
            <p:txBody>
              <a:bodyPr/>
              <a:lstStyle/>
              <a:p>
                <a:r>
                  <a:rPr lang="en-US" sz="2400" dirty="0"/>
                  <a:t>Casual Model: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Under a consistency assumption: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dirty="0"/>
                  <a:t> so if we measure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, we will be able to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common cause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0" dirty="0"/>
                  <a:t>If instrument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b="0" dirty="0"/>
                  <a:t> satisfied the exclusion restriction,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Exclusion restriction 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92795" y="1809914"/>
                <a:ext cx="10066930" cy="4338752"/>
              </a:xfrm>
              <a:blipFill>
                <a:blip r:embed="rId2"/>
                <a:stretch>
                  <a:fillRect l="-787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8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estimator with constant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54380" y="2449538"/>
                <a:ext cx="9464040" cy="47513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can formulate an expression for the ATE: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𝑟𝑒𝑑𝑢𝑐𝑒𝑑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𝑐𝑜𝑒𝑓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𝑠𝑡𝑎𝑔𝑒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𝑐𝑜𝑒𝑓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Plug-in estimation: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It has be shown that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𝑐𝑜𝑣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r>
                  <a:rPr lang="en-US" dirty="0"/>
                  <a:t>is small (weak IV), small violation of exclusion restriction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will lead to large inconsistency and biased finite sample estimation. </a:t>
                </a: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It is important to convey the strength of first stage with multiple IV.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54380" y="2449538"/>
                <a:ext cx="9464040" cy="47513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2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there are covariates?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7" y="2671763"/>
            <a:ext cx="8395158" cy="39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33" y="1438117"/>
            <a:ext cx="8013238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least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65" y="2671763"/>
            <a:ext cx="8318647" cy="41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Two-stage least square (2SLS)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40729" y="2550320"/>
            <a:ext cx="8161997" cy="46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6645</TotalTime>
  <Words>235</Words>
  <Application>Microsoft Office PowerPoint</Application>
  <PresentationFormat>Custom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DejaVu Sans</vt:lpstr>
      <vt:lpstr>Arial</vt:lpstr>
      <vt:lpstr>Calibri</vt:lpstr>
      <vt:lpstr>Cambria Math</vt:lpstr>
      <vt:lpstr>Century Gothic</vt:lpstr>
      <vt:lpstr>Century Gothic Bold</vt:lpstr>
      <vt:lpstr>Symbol</vt:lpstr>
      <vt:lpstr>Wingdings</vt:lpstr>
      <vt:lpstr>Office Theme</vt:lpstr>
      <vt:lpstr>Office Theme</vt:lpstr>
      <vt:lpstr>PowerPoint Presentation</vt:lpstr>
      <vt:lpstr>Why do we need IV?</vt:lpstr>
      <vt:lpstr>IV in DAG</vt:lpstr>
      <vt:lpstr>IV estimator with constant effect</vt:lpstr>
      <vt:lpstr>IV estimator with constant effect</vt:lpstr>
      <vt:lpstr>When there are covariates?</vt:lpstr>
      <vt:lpstr>PowerPoint Presentation</vt:lpstr>
      <vt:lpstr>Two-stage least square</vt:lpstr>
      <vt:lpstr>Two-stage least square (2SLS)</vt:lpstr>
      <vt:lpstr>General 2SLE</vt:lpstr>
      <vt:lpstr>Matrix algebra</vt:lpstr>
      <vt:lpstr>How to estimate in 2SLS?</vt:lpstr>
      <vt:lpstr>Variance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Lucas Svaren</dc:creator>
  <dc:description/>
  <cp:lastModifiedBy>Jincheng Shen</cp:lastModifiedBy>
  <cp:revision>352</cp:revision>
  <cp:lastPrinted>2016-08-31T21:58:28Z</cp:lastPrinted>
  <dcterms:created xsi:type="dcterms:W3CDTF">2016-08-02T16:41:37Z</dcterms:created>
  <dcterms:modified xsi:type="dcterms:W3CDTF">2018-07-22T23:37:48Z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ContentTypeId">
    <vt:lpwstr>0x0101000B7F15D18245C1458954909DB36AE657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TexMathsIgnorePreamble">
    <vt:lpwstr>FALSE</vt:lpwstr>
  </property>
  <property fmtid="{D5CDD505-2E9C-101B-9397-08002B2CF9AE}" pid="14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</vt:lpwstr>
  </property>
  <property fmtid="{D5CDD505-2E9C-101B-9397-08002B2CF9AE}" pid="15" name="_dlc_DocIdItemGuid">
    <vt:lpwstr>05119da2-ac92-459a-979b-c26962d971ed</vt:lpwstr>
  </property>
</Properties>
</file>