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820" r:id="rId3"/>
    <p:sldId id="833" r:id="rId4"/>
    <p:sldId id="832" r:id="rId5"/>
    <p:sldId id="831" r:id="rId6"/>
    <p:sldId id="830" r:id="rId7"/>
    <p:sldId id="829" r:id="rId8"/>
    <p:sldId id="828" r:id="rId9"/>
    <p:sldId id="827" r:id="rId10"/>
    <p:sldId id="807" r:id="rId11"/>
    <p:sldId id="826" r:id="rId12"/>
    <p:sldId id="825" r:id="rId13"/>
    <p:sldId id="810" r:id="rId14"/>
    <p:sldId id="824" r:id="rId15"/>
    <p:sldId id="836" r:id="rId16"/>
    <p:sldId id="835" r:id="rId17"/>
    <p:sldId id="834" r:id="rId18"/>
    <p:sldId id="753" r:id="rId19"/>
    <p:sldId id="823" r:id="rId20"/>
    <p:sldId id="815" r:id="rId21"/>
    <p:sldId id="822" r:id="rId22"/>
    <p:sldId id="809" r:id="rId23"/>
    <p:sldId id="808" r:id="rId24"/>
    <p:sldId id="821" r:id="rId25"/>
    <p:sldId id="814" r:id="rId26"/>
    <p:sldId id="804" r:id="rId27"/>
    <p:sldId id="818" r:id="rId28"/>
    <p:sldId id="805" r:id="rId29"/>
    <p:sldId id="838" r:id="rId30"/>
    <p:sldId id="816" r:id="rId31"/>
    <p:sldId id="648" r:id="rId32"/>
    <p:sldId id="819" r:id="rId33"/>
    <p:sldId id="784" r:id="rId34"/>
    <p:sldId id="624" r:id="rId35"/>
    <p:sldId id="785" r:id="rId36"/>
    <p:sldId id="763" r:id="rId37"/>
    <p:sldId id="811" r:id="rId38"/>
    <p:sldId id="812" r:id="rId39"/>
    <p:sldId id="813" r:id="rId40"/>
    <p:sldId id="837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 Landrem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FF"/>
    <a:srgbClr val="FF9999"/>
    <a:srgbClr val="FF0000"/>
    <a:srgbClr val="CC6600"/>
    <a:srgbClr val="3399FF"/>
    <a:srgbClr val="FE0238"/>
    <a:srgbClr val="CC9900"/>
    <a:srgbClr val="85B4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1" autoAdjust="0"/>
    <p:restoredTop sz="90975" autoAdjust="0"/>
  </p:normalViewPr>
  <p:slideViewPr>
    <p:cSldViewPr snapToGrid="0">
      <p:cViewPr varScale="1">
        <p:scale>
          <a:sx n="77" d="100"/>
          <a:sy n="77" d="100"/>
        </p:scale>
        <p:origin x="-1133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22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9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58.wmf"/><Relationship Id="rId2" Type="http://schemas.openxmlformats.org/officeDocument/2006/relationships/image" Target="../media/image50.wmf"/><Relationship Id="rId16" Type="http://schemas.openxmlformats.org/officeDocument/2006/relationships/image" Target="../media/image61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7.wmf"/><Relationship Id="rId5" Type="http://schemas.openxmlformats.org/officeDocument/2006/relationships/image" Target="../media/image53.wmf"/><Relationship Id="rId15" Type="http://schemas.openxmlformats.org/officeDocument/2006/relationships/image" Target="../media/image48.wmf"/><Relationship Id="rId10" Type="http://schemas.openxmlformats.org/officeDocument/2006/relationships/image" Target="../media/image56.wmf"/><Relationship Id="rId4" Type="http://schemas.openxmlformats.org/officeDocument/2006/relationships/image" Target="../media/image52.wmf"/><Relationship Id="rId9" Type="http://schemas.openxmlformats.org/officeDocument/2006/relationships/image" Target="../media/image47.wmf"/><Relationship Id="rId14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8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8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00" tIns="47850" rIns="95700" bIns="47850" numCol="1" anchor="t" anchorCtr="0" compatLnSpc="1">
            <a:prstTxWarp prst="textNoShape">
              <a:avLst/>
            </a:prstTxWarp>
          </a:bodyPr>
          <a:lstStyle>
            <a:lvl1pPr defTabSz="956848">
              <a:defRPr sz="15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2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00" tIns="47850" rIns="95700" bIns="47850" numCol="1" anchor="t" anchorCtr="0" compatLnSpc="1">
            <a:prstTxWarp prst="textNoShape">
              <a:avLst/>
            </a:prstTxWarp>
          </a:bodyPr>
          <a:lstStyle>
            <a:lvl1pPr algn="r" defTabSz="956848">
              <a:defRPr sz="15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1" y="4562475"/>
            <a:ext cx="5851525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00" tIns="47850" rIns="95700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89"/>
            <a:ext cx="316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00" tIns="47850" rIns="95700" bIns="47850" numCol="1" anchor="b" anchorCtr="0" compatLnSpc="1">
            <a:prstTxWarp prst="textNoShape">
              <a:avLst/>
            </a:prstTxWarp>
          </a:bodyPr>
          <a:lstStyle>
            <a:lvl1pPr defTabSz="956848">
              <a:defRPr sz="15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6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00" tIns="47850" rIns="95700" bIns="47850" numCol="1" anchor="b" anchorCtr="0" compatLnSpc="1">
            <a:prstTxWarp prst="textNoShape">
              <a:avLst/>
            </a:prstTxWarp>
          </a:bodyPr>
          <a:lstStyle>
            <a:lvl1pPr algn="r" defTabSz="956848">
              <a:defRPr sz="1500">
                <a:latin typeface="Arial" charset="0"/>
              </a:defRPr>
            </a:lvl1pPr>
          </a:lstStyle>
          <a:p>
            <a:fld id="{B07E1C42-B18E-4FE4-AA28-B904AE26AC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DD6D-7F58-40FA-8C6B-CEB0415C8CEC}" type="slidenum">
              <a:rPr lang="en-US"/>
              <a:pPr/>
              <a:t>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was generated </a:t>
            </a:r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m20131226_02_sfincsNSpecies_pictureFor1stPowerpointSlide.m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generated</a:t>
            </a:r>
            <a:r>
              <a:rPr lang="en-US" baseline="0" dirty="0" smtClean="0"/>
              <a:t>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m20131226_01_PlotSFINCS2SpeciesEScanForPowerpoint.m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1C42-B18E-4FE4-AA28-B904AE26AC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generated</a:t>
            </a:r>
            <a:r>
              <a:rPr lang="en-US" baseline="0" dirty="0" smtClean="0"/>
              <a:t>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m20131226_01_PlotSFINCS2SpeciesEScanForPowerpoint.m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1C42-B18E-4FE4-AA28-B904AE26AC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created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m20131224_01_plotSFINCSFortranErComparisonForPowerpoint.m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1C42-B18E-4FE4-AA28-B904AE26AC2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created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m20131224_01_plotSFINCSFortranErComparisonForPowerpoint.m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1C42-B18E-4FE4-AA28-B904AE26AC2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generated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m20131226_03_plotSFINCSAndDKESNuScansForPowerpoint.m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1C42-B18E-4FE4-AA28-B904AE26AC2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generated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m20131226_03_plotSFINCSAndDKESNuScansForPowerpoint.m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1C42-B18E-4FE4-AA28-B904AE26AC2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DD6D-7F58-40FA-8C6B-CEB0415C8CEC}" type="slidenum">
              <a:rPr lang="en-US"/>
              <a:pPr/>
              <a:t>40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was generated </a:t>
            </a:r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m20131226_02_sfincsNSpecies_pictureFor1stPowerpointSlide.m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E01E237-152F-402C-96BF-04C6CB5207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4B448-EB00-4A43-812C-BB9C259613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547A9-C9B2-444E-8C91-789B2A1C3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6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62724"/>
            <a:ext cx="533400" cy="295275"/>
          </a:xfrm>
        </p:spPr>
        <p:txBody>
          <a:bodyPr/>
          <a:lstStyle>
            <a:lvl1pPr>
              <a:defRPr/>
            </a:lvl1pPr>
          </a:lstStyle>
          <a:p>
            <a:fld id="{10D8FC85-2876-4327-A5D2-5674859145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0D84F-550A-4082-9B61-E5BDBCCD8B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14871-D7DE-4FC6-BFD3-656115DD5D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965DC-1C41-4E04-98A3-ADB00AA77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2E8B8-8643-42CF-A4B0-4D51A000E4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F1618-2E5F-4190-8AE2-15D7E6CCE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9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03814-5979-4F24-B786-0A1B93AD14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86C06-F71C-4256-AB73-5EDC3544EE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0" y="0"/>
            <a:ext cx="9144000" cy="777875"/>
            <a:chOff x="0" y="0"/>
            <a:chExt cx="5760" cy="72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5760" cy="72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672"/>
              <a:ext cx="5760" cy="48"/>
            </a:xfrm>
            <a:prstGeom prst="rect">
              <a:avLst/>
            </a:prstGeom>
            <a:gradFill rotWithShape="1">
              <a:gsLst>
                <a:gs pos="0">
                  <a:srgbClr val="CC0000">
                    <a:gamma/>
                    <a:shade val="50980"/>
                    <a:invGamma/>
                  </a:srgbClr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C6FBD5D2-536E-446D-8C53-94191405B4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5.bin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47.wmf"/><Relationship Id="rId34" Type="http://schemas.openxmlformats.org/officeDocument/2006/relationships/oleObject" Target="../embeddings/oleObject76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7.bin"/><Relationship Id="rId25" Type="http://schemas.openxmlformats.org/officeDocument/2006/relationships/image" Target="../media/image57.wmf"/><Relationship Id="rId33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5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4.bin"/><Relationship Id="rId24" Type="http://schemas.openxmlformats.org/officeDocument/2006/relationships/oleObject" Target="../embeddings/oleObject71.bin"/><Relationship Id="rId32" Type="http://schemas.openxmlformats.org/officeDocument/2006/relationships/oleObject" Target="../embeddings/oleObject75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73.bin"/><Relationship Id="rId10" Type="http://schemas.openxmlformats.org/officeDocument/2006/relationships/image" Target="../media/image52.wmf"/><Relationship Id="rId19" Type="http://schemas.openxmlformats.org/officeDocument/2006/relationships/image" Target="../media/image46.wmf"/><Relationship Id="rId31" Type="http://schemas.openxmlformats.org/officeDocument/2006/relationships/image" Target="../media/image6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4.wmf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74.bin"/><Relationship Id="rId35" Type="http://schemas.openxmlformats.org/officeDocument/2006/relationships/image" Target="../media/image6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70.png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3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8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8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8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46035"/>
            <a:ext cx="9144000" cy="1311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91250"/>
            <a:ext cx="3714750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829563" cy="3061252"/>
          </a:xfrm>
        </p:spPr>
        <p:txBody>
          <a:bodyPr/>
          <a:lstStyle/>
          <a:p>
            <a:r>
              <a:rPr lang="en-US" sz="3400" dirty="0"/>
              <a:t>Comparison of particle trajectories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and </a:t>
            </a:r>
            <a:r>
              <a:rPr lang="en-US" sz="3400" dirty="0"/>
              <a:t>collision operators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for collisional </a:t>
            </a:r>
            <a:r>
              <a:rPr lang="en-US" sz="3400" dirty="0"/>
              <a:t>transport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in </a:t>
            </a:r>
            <a:r>
              <a:rPr lang="en-US" sz="3400" dirty="0"/>
              <a:t>nonaxisymmetric plasmas</a:t>
            </a:r>
            <a:endParaRPr lang="en-US" sz="3400" b="1" i="1" baseline="-25000" dirty="0">
              <a:latin typeface="Symbol" pitchFamily="18" charset="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7942" y="3240157"/>
            <a:ext cx="8553451" cy="281904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Matt </a:t>
            </a:r>
            <a:r>
              <a:rPr lang="en-US" sz="2800" dirty="0" smtClean="0"/>
              <a:t>Landreman, </a:t>
            </a:r>
            <a:r>
              <a:rPr lang="en-US" sz="2000" dirty="0" smtClean="0"/>
              <a:t>(University </a:t>
            </a:r>
            <a:r>
              <a:rPr lang="en-US" sz="2000" dirty="0" smtClean="0"/>
              <a:t>of </a:t>
            </a:r>
            <a:r>
              <a:rPr lang="en-US" sz="2000" dirty="0" smtClean="0"/>
              <a:t>Maryland, MIT, ORISE)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err="1" smtClean="0"/>
              <a:t>Håkan</a:t>
            </a:r>
            <a:r>
              <a:rPr lang="en-US" sz="2000" dirty="0" smtClean="0"/>
              <a:t> </a:t>
            </a:r>
            <a:r>
              <a:rPr lang="en-US" sz="2000" dirty="0" smtClean="0"/>
              <a:t>Smith, Per Helander (IPP Greifswald)</a:t>
            </a:r>
            <a:endParaRPr lang="en-US" sz="2800" dirty="0" smtClean="0"/>
          </a:p>
        </p:txBody>
      </p:sp>
      <p:grpSp>
        <p:nvGrpSpPr>
          <p:cNvPr id="2068" name="Group 20"/>
          <p:cNvGrpSpPr>
            <a:grpSpLocks/>
          </p:cNvGrpSpPr>
          <p:nvPr/>
        </p:nvGrpSpPr>
        <p:grpSpPr bwMode="auto">
          <a:xfrm>
            <a:off x="5599475" y="6211745"/>
            <a:ext cx="1805181" cy="616438"/>
            <a:chOff x="5129" y="3384"/>
            <a:chExt cx="1383" cy="437"/>
          </a:xfrm>
        </p:grpSpPr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5129" y="3384"/>
              <a:ext cx="1383" cy="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063" name="Picture 15" descr="psfclogo_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" y="3471"/>
              <a:ext cx="576" cy="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mit-redgrey-footer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" y="3439"/>
              <a:ext cx="582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2405158" y="4520415"/>
            <a:ext cx="42755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arXiv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 smtClean="0">
                <a:solidFill>
                  <a:schemeClr val="bg1"/>
                </a:solidFill>
              </a:rPr>
              <a:t>1312.6058 (2013)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20" y="6298742"/>
            <a:ext cx="2847568" cy="450131"/>
          </a:xfrm>
          <a:prstGeom prst="rect">
            <a:avLst/>
          </a:prstGeom>
        </p:spPr>
      </p:pic>
      <p:pic>
        <p:nvPicPr>
          <p:cNvPr id="502786" name="Picture 2" descr="http://www.adea.org/uploadedImages/adea/content_conversion/adeacci/Campus-Liaisons/Liaison-Ledger/PublishingImages/UMD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5" y="5627688"/>
            <a:ext cx="2843930" cy="52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MTEhMTExQWFBUXFRcWFxcYFh8XGhkgFRYeGB4aGR0YHCoiGh0lHBgcITEhJSorLi4uHB8zODMsNyktLisBCgoKDgwOGhAQGCwfHyQtNyw0Nyw3NywsLywsLiw3NCw0Nys0LCwsLCwvLCwsLCwsLCwsLDcsLC8sNywsLCwsLP/AABEIAGwB0AMBIgACEQEDEQH/xAAcAAEAAwEBAQEBAAAAAAAAAAAABQYHBAMCAQj/xABUEAACAQMBBAQHCgoHBgUFAAABAgMABBESBQYhMQcTQVEUIjRhcXOyFjJUcnSBkaGx0RcjMzU2QlJTkrMVdYLBwsPSJCVig9PkQ0RFo+EIY2STov/EABoBAQACAwEAAAAAAAAAAAAAAAACBQEDBAb/xAAvEQEAAQICBwcEAwEAAAAAAAAAAQIDBBEVMjNRcaHwBRIUMUGBsSE0kbITU8FS/9oADAMBAAIRAxEAPwDbLq4WNGdyFVRlieQA7aiPdfY/CE+v7q+98fIbn1TfZWJQxFmVVGWYhQO8k4AruwuFpvUzNU5K/F4uuzVFNMRLavdfY/CE+v7qe6+x+EJ9f3VlvuQvvg7/AEr/AKq49mbGnuAxhjMmnGrBAxnlzI7q3+DsTGff5w0TjsRE5dzlLXvdfY/CE+v7qe6+x+EJ9f3Vl3uQvvg7/Sv+qviXdS9UFjbvgcTjB+oEmseEsf8AfODxuI/r5S1T3X2PwhPr+6nuvsfhCfX91ZBszY89xq6mMyacasEDGc45kdxru9yF98Hf6V/1VmcHYicpr5wRjsRVGcUZ+0tR919j8IT6/up7r7H4Qn1/dWVybp3qgk274Hdg/UDk1DVmnA2qvKrP8I1doXqdanL8tt919j8IT6/up7r7H4Qn1/dWJUqWjre+UdJ3N0Nt919j8IT6/up7r7H4Qn1/dWJUpo63vk0nc3Q/oW3nV1V0OpWAKkdoPI16VF7r+R23qY/ZFSlVNUZVTC5onvUxJSlKikUrnvr+KFQ0siRqTgM7BRkjOMnt4H6K+7a4SRQ6MrqwyGUgg+gjnQetKVxf0vb9b1PXR9bnHV6115xnGnOeXGg7aUpQKUpQKUpQKUqJ909l8Lt//wByffQS1K57O9ilGqKRJB3owYfUa9J5lRWd2CqoJZmOAAOZJPIUHpSvK2uEkUPGyujcQykEH0Ec69aBSlKBSlKBSlfMjhQSSAACSTwAA7TQfVK8bS7jlQPG6yIc4ZWDKcHBwRw5ivagUpSgUrms9oRS6uqkSTSdLaGDaT3HB4GumgUpSgUpSgUpXOb6LrBD1idaV1CPUNeO/Tzxw50HRSlKBSlKBSlKCG3x8hufVN9lY7sPym39dH7YrYt8fIbn1TfZWO7D8pt/XR+2KtcDsquvRT9obanr1by/I+is/wCiL3lz8aP7GrQH5H0Vn/RF7y5+NH9jVyWthc9vl23fuLfv8LNvRvItksbMjPrJA0kDGBntqWs7gSRpIucOoYZ54YZ41Rulz8nb/Hf2RVv3e8lt/Ux+wKjXbpizTXHnOaVF2qb9VE+UZIDc9AL3aYAwOtTgPPrP21K70bwrZIjsjPqbSApAxwz2+iozdLy7afrY/sauHpa/IQetPsGtvciu/FNW6P1hq7828NNVPnEz+0rns+7EsUcqggOqsAeY1DPGsX3zQC+uQBgdZn6VBP1mtc3W8jtvUx+yKyXfby65+OPYWtuBjK7VHXm09oTnZomd/wDiEpSlWqnKUpQbruv5Hbepj9kVKVF7r+R23qY/ZFSlebua88XqbepHApSlQTZv07rmwhHfdxj6Y5BXv0N3DLb3Fk+ddncyR8f2WYsD6C2rHmxXl06eQwfLIvYkr5hPgm8RHKPaFtkeeSEf6UPzvQaLNKFVmY4CgknuAGSa/nzdEtLtiwvWz/tlxdyqDzCqJEA+b3v9mtV6WtqmDZkwX382LdAOZMvAgefQGPzVUrnZfgu1d3rf91buhPewifUfnbJ+eg16uaDaELtpSWNm/ZVwT9ANVjpJ2Pd3cUFtbkrE8y+FMGCkRjmOJ4g5zgfsjs4VWekPcKytdnvcWkXg81voZJEZtfvgpySeJ45zzzQarmv2qRvNsI7U2ZBIvi3IiiuYH96VkKBsZHIHl5jg9grx2N0jRnZb3c/izQDq5ovesZRwCgHlqPHzce40F8zX7VE6L933RJNoXQzeXnjuSOKIeKoM8V4YJHZhR+rV7oFYp0ObqWd3b3D3MCSss5VS2eA0KccD3k1tdY10L7xWlrbXK3FxFCzXBYLI4UkdWoyATxGQaD1383LTZiDaWzGaB4mXWmosrKzBf1jkjJGVJwQTyIq5bz7QFxsO4nAwJbB5AO7XDqx9dVLpF3yiv4hs7Z2bmaZl1MgOhVVg3MjtIGTyAzx5Va95NnC22FcW4Oeq2e8ee/RDpz9VB79F35qsvVf4jVhub6KPAkkRCeWpwufRk1W+jQkbItCoyepOByycnAqC3T6OUkSS42tEJ7uZ2La31hFzhQmk4Hfw5AgcMUGkIwIBBBB5EcQaFhWbdE46i62rYKzGG3mQxBjnSJNeQM9nir8+T2moS73f8N3gvoGdkgMcTXAQ6TIqxx6YyRxwWPHzCg123vopCQkiORzCuGI9ODXRWQ9Ju69rs2CC/so/B5oJkGUJGtTnIbJ48uPeCQedWvpY21JbbNkaElZZSkKEHBHWHiVI4g6QcHsOD2UFq8Pi19X1qa+WjWNX0ZzXhvB5Lc+ol9g1TvwTWHgnVdX+P0Z8I1HrOsxnXnPLVx08q6d1Ly5k2K/hausyQzxsZFIZginS3jDJyuOPaQaD66GPzPa/83+e9XXNZJulvR4HsOzSJetu52ljt4hxLMZ3Go9yLzJ+zmLpuLuoLKN3lbrbuc67iY8SzHjpBP6g7Pp8wC0UpSgy/oQH5z+WN/fWn5rMOhH/ANT+WN/fULfbA8N3jvoC7JEY4jPoOlpEWCD8XkcQC+nPmBoNit7+JyVSRHI5hXDEekA10VkXSbula7Ptor6yjFvNbzR4ZCRqDHThsnjxI49oyDkGrH0t7Vli2YWiYxmR4o3deBRX98QRxGcafnoLil/EX0CRC/7IcauHmzmvdzgH0Vnl30W7OezAtYwsoTXDcK51lsZVi2cEE/MM8MYFTVhsJ7rZ0MG1Y9cqjLjrDxZMhWLRkZJXBPnJoODoZ2jLcbNE08jSSPNKWZjknj9QHYBwA5VNybtwnaK3/WN1wg6kJldOnJOcY1Z49+Ko3Qbu9bPaQ3rR5uVklAk1Nyxp96Dp5E9lSFx+lMX9Xf5j0Hf0h7RljutkxpIyJLdYkVTjWFK4DduOPLlV4zWTdJm7Nr/SGz26vxru50znW3jgBFH63i8P2cVYd99jQWmxLuCBNEYjJC6i3FpAx4sSeZNBea/M1Cbifm3Z/wAjtv5K1Vt0R/v/AGx8S39gUHQu05TvEYDI3UrYF1jz4uppFy2O047TV9rFotyLH+nWsep/2YWPWCPrH99rVc6tWrkeWcVs0MYVVVeAUAAeYDAoInfHyG59U32Vjuw/Kbf10ftiti3x8hufVN9lY7sPym39dH7Yq1wOyq69FP2htqevVvL8j6Kz/oi95c/Gj+xq0B+R9FZ/0Re8ufjR/Y1clrYXPb5dt37i37/D76XPydv8d/ZFW/d7yW39TH7Arn3j3djvFRZGdQhJGggcxjjkGpO1t1jREX3qKFGe5Rio13KZs00esZpUWqovVVz5Tkq+6Xl20/Wx/Y1cPS1+Qg9afYNdW5UyvebSZTlTImCORxrHD6Kmt49347xESRnUK2oaCAeWOOQe+ts1xbvxVV6RHxDVFE3MNNNPrM/tL73W8jtvUx+yKyXfby65+OPYWtnsbVYo0jXOlFCjPE4UY41im90yve3DKQymTgRyOAAfrBrbgZzu1T15tPaEd2zRE7/8RFKUq1U5SlKDdd1/I7b1MfsipSovdfyO29TH7IqUrzdzXni9Tb1I4FKUqCbOenTyGD5ZF7ElfvTDE0cNnfoPGtLlGY9uh8Bh87BB85r36Z7CWazhWGN5WF3GxCKXIARwSQo5cRx89WjefZQurOe3P/iRMo8zYyp+ZgDQUze2Zb7a2yrVCGjjBvpPQB+LP0jH9qvzfH9INj/Fm9h64+hXYtwHnuruOSN1iitYhIhQhI1GQAw5YVBnvU+epXeuwlbbmyZVido0WXW4QlEyj41MBhc57aCY373sNisKRRdfc3D9XBFnAJGMsx7gWUfOOQyRS9+thX52dcXF/eliqqVtoBohBLqMOffSYz29uD2VOdKmzLjrLG/tozM1pIxeJRklX0kkAcT7zHAE+NnBxUDvhvPcbWtntbKyuVGkSTPKmjhH4/VpxOpiwAx9XaA0fc7yCy+SwfylrFN5prd9rSXqws9hFcxJdMvvHk8YF8dozz78H94M3q/2neLseyt7a3nF1NDHbn8Wy9ToURu7kjxOI4E9+eyrNsXc63g2eLAqHjKFZTyLsw8Z/Mc8u7A7qCX2h1klvJ4O6iRom6lzxUMy+Ix4HIzg8jWff0JvL8Ptfo/7apPo18Jtuu2dcpIRbn/Z5yh0SRE8AGxjUuR4vPBx+qavVBCbo217HAVv5Y5ptbENHwXTgYHvF45z2dtZp0Mbt2l1bXDXFvFMy3BVS6hiBoU4GezJNbNWb9B+zpoba5WaKSIm4JAkQoSOrUZAYcRkc6C87L2NbWwIt4IoQefVxqmfTpHH56jekP8ANd/8lm/lmrDUFv3Az7OvURWd2tplVVBZmJQgAAcST3UEf0bTKmx7R2OFWEsx7gpYk/RUHsvau09rhpbeRdn2Woqr6RJPJjgSM+Knd5j31NbnbKZtixW0itGz2zxMGBVl16l4g8QeNU7dLe6fZlv4BdWN080TMIupj1pIGYkYb0k8QDw8/Cg7Oimy6nae2ItbyaDCuuRtTtxk8Zm7Se+pDdv9Idqeog9hK4ejG1vIto3z3kDxvdRpNqCkxg6mbq9YGnUBJjGc+Kalt37GVdvbSlaNxG8MISQqQjEKmQrYwSMdlBy9Pf5qb10f+KnTYcWNu3Yt1CT3cA3OujptsZZtmMkMbyv1qHTGhdsDPHCgmpjpB3dN/s+a3X8oQrR5OPGQ5AJ7M8Vz56CyryqL2tdRyWly0bq4EMoJVgwyEORkdvmqkWvSRJHbiGWxvPDlUR9X1JKu4GA2ofqk8T8+M8CZLc3dyW02RLFIv4+VJ5ZFHE65UIC8ObaQo4dtBmmw93ZYdmW+2IXZ5oJdYjz4ohR2R0HpJZie5m4Z41udltAXVqs1uw/GxaoyewsvDVwPJuB9BqvdFezmXZEEM8bISJleORSpw0r8GVuPEH664OjW0nsZ7vZ0kchgRzLbTFToKvglNWMZGQeec66DkXYm8vw+1+j/ALarbubaX8ccg2hNHPIZMoYxgBdIGD+LXjq1HkedWClBl/Qj/wCp/LG/vr13e/SfafyaP+Xb169Duz5of6R62KSLVdFl1oV1DjxXUOI84r72Ds+Vd4tozNFIInt4wshQhGIjgGFbGCfFPLuNGX305fmmT1sP8wVcbnZ8Vxb9TMgeN0AZTyPAfQQeIPYQKq3TLZSzbMkSGN5XMsJCopduEgJOFGeArp3/ANl3c1ingckiTxMkoVHKdYFGDG2CM884PAlQKMK3PuxtHZOqXZsxubYEs1pLxIHM9We3+zg+ZjV23S3li2hai4jBXOVdDzRhzHnHEEHtBHoqrp0pDqsGwvfCsaepEDY1eZv2M9uM47Kkeizd+a1s38IASa4med0H6msABeHI4UHHZnFBH9A35pj9bJ9tedx+lEf9Xf5j1H9Fu2fAEGy7i3uFmFw6q4iJjIY8GLctPDnyxipmewl90kc3Vv1QsNBk0HRq1udOrGM8eVB8dJnl2xflZ/wVMdKP5qvfVf4hUR0swSqdn3ccTzLbXOuRY11NpODnA+Lj5xnFSF7eLtfZt2luksZZWjUTIYyWADDgf1ScDPpoJXcT827P+R238laq26J/3/tj4lv7Arh3Y39NrZw2ktjem6hRYRGsBIfQNKkNyAwBk+nGRX30YWF4u0dozXkLRvMkTk4OjLEtoV8YbQpCnBPKg6Yf0pf+rv8AMWtHrL957h7DbiX8kM0lvJadTqijMhVg2cEDlyHpzw5GtF2VfrPDHMqsqyKGCuulhnsYdhoOHfHyG59U32Vjuw/Kbf10ftiti3x8hufVN9lY7sPym39dH7Yq1wOyq69FP2htqevVvL8j6Kz/AKIveXPxo/satAfkfRWf9EXvLn40f2NXJa2Fz2+Xbd+4t+/w6OlK9ljW36uR48mTOhymcBeekjNZ7Jte4YENcTEHgQZXIPmILcavfS5722+NJ9i1m9WWDpibMTl1mq8dVMX6oz6yaJ0Rf+a/5X+Ou7pRvJI44DHI8ZLsCUcpnxe3SeNcPRF/5r/lf469+lv8lb+sb2a5aozxn16+jqpnLA/Tr6qC+2Lkgg3E5B4EGZyD6fGripSrSIiPJUzMz5lKUrLBSlKDdd1/I7b1MfsipSovdfyO29TH7IqUrzdzXni9Tb1I4FKUqCZSqzv/AL0nZ9usix9bLJKsMSZwCzAnjjswp+fA7a9N1LraT9Z4fBBCAFKdU5YknOQ2WOMcPpoLFSq/s7fC2mtZ7tC/VQ6w+UIb8WupsDt4VJbF2pHdQR3EWerkGpcjBxnHEdnKg7qUpQKUrP8AeHfy7iv5LG1sRdOkayfltBwQpJwVxwLAc+2g0ClZpN0lXdsQ1/suaCIkDrEcSgZ7/FA+bIJ7K0HZe0YriJJoWDxuupWHaPQeIPYQeIoOqlVrc/ehr17xTGI/BrhoQQ2rXpz4x4DHLlxqy0ClKUClKUClKUClKUClKUClKUClVnYe9Jn2hfWRjCi16vD6sl+sXPLHi49JqzUClKUClKUClKrW628z3VxfQtD1QtpurVtRPWDUw1cVGPe9hPOgstKrcu85G1U2f1Y0tbGfrNXEYYjTpx5ueaslApSlApSlApSlBDb4+Q3Pqm+ysSikKsGU4ZSCD3EHINbbvj5Dc+qb7Kw+rfs/ZzxUvae0p4Jn3V3vwmT6vurj2dteeDUIZGj1YzjHHHLmPPXFSu3+OjLLKHB/JXM596fy7do7Xnn0iaRpNOdOccM8+Q81cVKVKIiIyhGZmZzmc3bs7a08GrqZGj1Y1YxxxnHMec1+7R2xPOAJpWkCnIBxwzw7BXDSsdynPPL6s9+rLu5zkUpSpIlKUoFKUoN13X8jtvUx+yKlKi91/I7b1MfsipSvN3NeeL1NvUjgUpSoJsh6Z9pSl7SM20ipHeRskpK6ZjpzoQZyDxI4gDgavTbzulncXc9pLB1IY9U7IWcKoOQVJHaRx7qrHTb73Zvy+P2TVl6S/wA1X3yd/soPfdm1tJbFDFbpFBcxiRotIwetUZDAcCSOBrn2Bt2DwufZkMBiFrGrAjATDaThQOI9/Xt0efmuw+TRewKq+6/6RbU9TH9kdBN7xb/QWdxJbyo+UtRc6hjxtUnVLGo/aLH0V+bl74TXskiS2M9qFQOHkBCsCcADWqkk8TwBHA8uGa7tewSbei3DjISzWXHYSjyBc+hmB9IFajQKzOw/Sm4+Q/8ARrTKxzbN1dx7xXDWUKTzeCqNDtpGkiPLZJHEEKOfbQa3tC1jlikjlAMbqVcHlgjjnNZz/wDT/Kx2fICcqtw2k+lEY/WSfnr8v7beG+VoJFtrGFwQ7K2pyp5gYduY7tPpq8bq7vxWNtHbRZIXJLHm7NxZj6T2dgwOygqPRL+W2v8AL3/vqW3k336i5WztraS8uSutkQhVQdhdjwH/AMjvGYnol/LbX+Xv/fVm/o2ysprm+d1iafSJZJJML4vAAajgdgwO4UEdu3vuZro2VzbSWlzo6xVZg6uo5lWX0fUePAiuve7e9LIxRCKS4uJiRFBGPGbHMk/qqM8/T3HFKut47e929s17Zi6Is6NJpKqx0McKSBqA48Rw4139IQmsto221liaeCOEwTKvExjUx1+bIfmeHi4JGc0ElY7/ALrcRW9/ZyWTTHETs4kjYk4Cll5HJA+cZxkVPb4bxLYWr3Lo0iqyLpUgE62Cjnw5mosT7N23CqiQShHWXSrGOWMjIBIGGXmePI45muDpwONkTesg/nLQebdJMsoZ7HZ891Cg8eUEIuQMsqZBLkcuHHzcs/UXSnDNHD4LbzXNzKG/2dQA0ek4Jkbkq9x7fNVt3ZtEitLaNBpVYYwB/ZBJ9JPGqB0HWiD+kZcDV4W0Wf8AhQagPRlzQWDdffk3F09lc2z2lyqawjMGDr/wsB3fNwPHgQO7fDe+OxES9W888zaYoI/fPyBPmAyOPnqs7e/SbZ5//EYfz6uG0NhWxuo7+XhLDGUVmfCKp1ZJBOnPjnj6O6grtv0gyxzwQ39jJZidgkcmtZE1EgAMV5cSB5s92SLDvjvGthatcujSBWRdKkAnWwUc+HbWc9Ku9tndLbQ20omkju4ZC0Y1Rr75eL40knPAAnkasXTk2NkTHukhP/urQfp6Qppdclls6a6gQkNMGCBivvhEpGXwcjI5kGrHulvNDtCDrocjBKOjcGjYcSrfMQc+eunduyWC0t4lAASJF4fFGT85yapG5H4nbm2LdeCN1UwXsBZVcn5zL9lBC2u8iWW2trkxyTSytbxwwxrl5GEYJA7gBxJPZVng6QZY54Yb+xksxO2iOQusiZPABivLiQPn7skRu59srbw7XkIBaNYgp7usRc4/gA+eunptUeC2Z7r+HH8L0FnO8yDaA2eyMrtD10chI0uAcFR26hhj6BU9WedLKGBrHaajjaXCiQ//AGpvEb7v7VWDf3bgtdm3Fwp49ViM/wDFLhFI+dgfmoPDZO/ME1vdXTK0UFvI8etuPWaP1kA4nOQAO0nFQn4R7nqvChsq4NpjV1mtden9vq+enHHOcY45xxrxbcqRt3VsohiYxpKVJxly4mZCew/qj0Cu3c3pAtp0W0ucWt0qiJ4pRoDEDThdXDj+wePHt50Fw2LtaK6gjuIG1RyDKnkeBwQR2EEEEd4NRm7W9K3c97AsbIbWXqixIIfxmXIxy95299dm7e78FjCILcMsYYsAzFuLc+JqmdF/5w238rP8yWg9Lr9Jof6vb+Y1WHeLe1LaeC2SN7i4mPixRkAqva7k8FX7j3GqNvvt0WW3UnKNI3gGiNFBJd3kYKvDjxNTfRJapNFJtGSTrru4dxKxGOq0tgQoP1VAAPn4eag0AV+0pQKUpQKUpQQ2+PkNz6pvsrD63DfHyG59U32Vh9W/Z2pPFS9p7SOBSlKsFaUpSgUpSgUpSgUpSgUpSg3XdfyO29TH7IqUqL3X8jtvUx+yKlK83c154vU29SOBSlKgmzTpt97s35fH7Jqy9Jf5qvvk7/ZXpvjuqt+LcNI0fUTrMNIB1FQRg57ONTd/ZpNG8Ug1JIrIw7wwwfqNBCdHZ/3XY/JovYFVLc25WTeDarIcgRqmR3oURvoYEfNXTadHt9Cng8G15Y7XJwnUKZFBOSok1ZGc8wB6Kl90dwIdn3Ek0MjsHiWPQ+DjGCWLdpJBJ7ONBETfpQn9W/5rVo1QD7rqdpLtHrG1i36jq8DTjUW1Z5541P0CszsP0puPkP8A0a0yq5Buoq7Tk2j1jFnh6nq8DSB4nHPPPifXQWOlKUGddEv5ba/y9/76jti7Pj2ntnaLXn41LNkjghY/ixlnUsV7fyefPr48hi77rbsLZPdMsjP4ROZiCANJbsGOY41C7w7gvJdte2V29lO4AkIQSI+ABkqSOPAZzkcBwB40EZvI8Y3g2TEmldEUvijAADq+BgcveGro28dv4b4ASevMXWgFTpK+ZjwJ58B3HuqrWXRiEmgunvJZLuOXrXmZRiTgBo058VcAjgc+MfNiY3z3MS+aKZJntrmHPVTIMkZ7GGRqGePMcz2E5CrdJ+6sVrE207M+C3ELKx0eKj6nC8V5Z49nBuIIPDHR0s3Zm2AZWGkyC2cjuLOhx9ddEnR9dXLINpbRe6hRg3UpCsKsR+2VJyPmz3EVZd8N2kv7RrRnMSsUOVAOOrYMAAeHZigkdj+Tweqj9gVQOhD8ltD5fJ7C1otpBoREznSqrnv0jH91Qe5u6q7PWdVkaTrp2mJYAYLADAx2cKCsbf8A0l2f8lf/AD68N74/Dtt22zp2PgqwdeYwdIlfL8GxzGFHzBu+rdfbqrJtGDaBkYNDEYxHgaWzr4k8x+U+quTfTclb14p45mtrqHhHMo1cM50sMjIBJxxHM8wcUFa6YLeG3tLGCFEiU3kZCIoUYVWycDuJXj5xUn04rnZEw75IR/7q1yXPRW1yrtfX81xOQqxyhAgiAbJ0pkjJ5Z4ejPGvbpsVl2LIC2plaAFsYyRIvHHZmguO7N8s9pbyqch4UP8A/IyPmORVH3Ibrtu7YnXiiiKLUOWVVUIz3gwnNe8O4l3Gmmw2k9pBIAxhMKyhC4y3VsWDICc8B386s+5260Wz4OpiLOWYvJI3vnY9px5gAB9pySFU3K/P22/Rb+xXp02eS2ny6H2XqybH3XWC9vLwSMzXXV6kIAC9WMDB7a/d8d2Fv4oo2kaPq5kmBUA5KAjBz2eNQde8+yRd2k9u3/iRso8x5qfmYA/NWPWm1m2hb7G2YxPWLcMLleZCWecBvSn1rW61lnR7suN9s7VuowOrjkaJPjucykf2lP8AHQX7eXb8FjAZ5ywjDKviqWOW4DgOQ89ce8m6tntGIdcgYlcpKuA65GQVbtHmOQe6pTbOy4rqCSCZdUci6WHb3gg9hBAIPeBVHt9wtoxJ1EG2JEtxwVTbqzqv7KvqBHzYx2AUH30P7SmaO7tZn63wO4aBJOepVLLjPaAUyPMwHZXj0X/nDbfys/zJat26W7UOz4BBDqOSXd24s7HmzEegD0AV4bt7rLaT3k6yM5upetKkABPGZsDHMeP291BWb6JW3mg1AHTYFhkZwQ7DI7jgnj568tm/7r208B4Wu0dUsfcswOWUdwOSP7UY7Ktsm7CnaKbQ6xtSwGDq8DTgknVnnnjXzvpurHtCFI2donjkWWORMakZe7PmP04PZQWGlfEKkKoY6mAALYxk44nHZnur7oFKUoFKUoOHbliZ7eWEEKXQqCeQzWffgym/fx/wtWn0rfaxFy1GVMtF3DW7051wzD8GU37+P+Fqfgym/fx/wtWn0rZ469vadH2N3OWYfgym/fx/wtT8GU37+P8AhatPpTx17eaPsbucsw/BlN+/j/han4Mpv38f8LVp9KeOvbzR9jdzlmH4Mpv38f8AC1PwZTfv4/4WrT6U8de3mj7G7nLMPwZTfv4/4Wp+DKb9/H/C1afSnjr280fY3c5Zh+DKb9/H/C1PwZTfv4/4WrT6U8de3mj7G7nLk2RaGKCKIkEoiqSOR0jGa66Urlmc5zdkRlGUFKUrDJSlKBSlKBSlKBSlKBSlKBSlKBSlKBSlKBSlKBSlKBVb6Qt222hZSWqOsZZkOpgSBoYNyHoqyUoPO2j0oq9ygfQMV6UpQKUpQV3fC12i6p/R80UTeMJOtGQQQMFSFOCDn6abibsjZ9qIS/WSM7SSyYxqd+Z78AADj3VYqUClKUClKUClKUClKUClKUClK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MTEhMTExQWFBUXFRcWFxcYFh8XGhkgFRYeGB4aGR0YHCoiGh0lHBgcITEhJSorLi4uHB8zODMsNyktLisBCgoKDgwOGhAQGCwfHyQtNyw0Nyw3NywsLywsLiw3NCw0Nys0LCwsLCwvLCwsLCwsLCwsLDcsLC8sNywsLCwsLP/AABEIAGwB0AMBIgACEQEDEQH/xAAcAAEAAwEBAQEBAAAAAAAAAAAABQYHBAMCAQj/xABUEAACAQMBBAQHCgoHBgUFAAABAgMABBESBQYhMQcTQVEUIjRhcXOyFjJUcnSBkaGx0RcjMzU2QlJTkrMVdYLBwsPSJCVig9PkQ0RFo+EIY2STov/EABoBAQACAwEAAAAAAAAAAAAAAAACBQEDBAb/xAAvEQEAAQICBwcEAwEAAAAAAAAAAQIDBBEVMjNRcaHwBRIUMUGBsSE0kbITU8FS/9oADAMBAAIRAxEAPwDbLq4WNGdyFVRlieQA7aiPdfY/CE+v7q+98fIbn1TfZWJQxFmVVGWYhQO8k4AruwuFpvUzNU5K/F4uuzVFNMRLavdfY/CE+v7qe6+x+EJ9f3VlvuQvvg7/AEr/AKq49mbGnuAxhjMmnGrBAxnlzI7q3+DsTGff5w0TjsRE5dzlLXvdfY/CE+v7qe6+x+EJ9f3Vl3uQvvg7/Sv+qviXdS9UFjbvgcTjB+oEmseEsf8AfODxuI/r5S1T3X2PwhPr+6nuvsfhCfX91ZBszY89xq6mMyacasEDGc45kdxru9yF98Hf6V/1VmcHYicpr5wRjsRVGcUZ+0tR919j8IT6/up7r7H4Qn1/dWVybp3qgk274Hdg/UDk1DVmnA2qvKrP8I1doXqdanL8tt919j8IT6/up7r7H4Qn1/dWJUqWjre+UdJ3N0Nt919j8IT6/up7r7H4Qn1/dWJUpo63vk0nc3Q/oW3nV1V0OpWAKkdoPI16VF7r+R23qY/ZFSlVNUZVTC5onvUxJSlKikUrnvr+KFQ0siRqTgM7BRkjOMnt4H6K+7a4SRQ6MrqwyGUgg+gjnQetKVxf0vb9b1PXR9bnHV6115xnGnOeXGg7aUpQKUpQKUpQKUqJ909l8Lt//wByffQS1K57O9ilGqKRJB3owYfUa9J5lRWd2CqoJZmOAAOZJPIUHpSvK2uEkUPGyujcQykEH0Ec69aBSlKBSlKBSlfMjhQSSAACSTwAA7TQfVK8bS7jlQPG6yIc4ZWDKcHBwRw5ivagUpSgUrms9oRS6uqkSTSdLaGDaT3HB4GumgUpSgUpSgUpXOb6LrBD1idaV1CPUNeO/Tzxw50HRSlKBSlKBSlKCG3x8hufVN9lY7sPym39dH7YrYt8fIbn1TfZWO7D8pt/XR+2KtcDsquvRT9obanr1by/I+is/wCiL3lz8aP7GrQH5H0Vn/RF7y5+NH9jVyWthc9vl23fuLfv8LNvRvItksbMjPrJA0kDGBntqWs7gSRpIucOoYZ54YZ41Rulz8nb/Hf2RVv3e8lt/Ux+wKjXbpizTXHnOaVF2qb9VE+UZIDc9AL3aYAwOtTgPPrP21K70bwrZIjsjPqbSApAxwz2+iozdLy7afrY/sauHpa/IQetPsGtvciu/FNW6P1hq7828NNVPnEz+0rns+7EsUcqggOqsAeY1DPGsX3zQC+uQBgdZn6VBP1mtc3W8jtvUx+yKyXfby65+OPYWtuBjK7VHXm09oTnZomd/wDiEpSlWqnKUpQbruv5Hbepj9kVKVF7r+R23qY/ZFSlebua88XqbepHApSlQTZv07rmwhHfdxj6Y5BXv0N3DLb3Fk+ddncyR8f2WYsD6C2rHmxXl06eQwfLIvYkr5hPgm8RHKPaFtkeeSEf6UPzvQaLNKFVmY4CgknuAGSa/nzdEtLtiwvWz/tlxdyqDzCqJEA+b3v9mtV6WtqmDZkwX382LdAOZMvAgefQGPzVUrnZfgu1d3rf91buhPewifUfnbJ+eg16uaDaELtpSWNm/ZVwT9ANVjpJ2Pd3cUFtbkrE8y+FMGCkRjmOJ4g5zgfsjs4VWekPcKytdnvcWkXg81voZJEZtfvgpySeJ45zzzQarmv2qRvNsI7U2ZBIvi3IiiuYH96VkKBsZHIHl5jg9grx2N0jRnZb3c/izQDq5ovesZRwCgHlqPHzce40F8zX7VE6L933RJNoXQzeXnjuSOKIeKoM8V4YJHZhR+rV7oFYp0ObqWd3b3D3MCSss5VS2eA0KccD3k1tdY10L7xWlrbXK3FxFCzXBYLI4UkdWoyATxGQaD1383LTZiDaWzGaB4mXWmosrKzBf1jkjJGVJwQTyIq5bz7QFxsO4nAwJbB5AO7XDqx9dVLpF3yiv4hs7Z2bmaZl1MgOhVVg3MjtIGTyAzx5Va95NnC22FcW4Oeq2e8ee/RDpz9VB79F35qsvVf4jVhub6KPAkkRCeWpwufRk1W+jQkbItCoyepOByycnAqC3T6OUkSS42tEJ7uZ2La31hFzhQmk4Hfw5AgcMUGkIwIBBBB5EcQaFhWbdE46i62rYKzGG3mQxBjnSJNeQM9nir8+T2moS73f8N3gvoGdkgMcTXAQ6TIqxx6YyRxwWPHzCg123vopCQkiORzCuGI9ODXRWQ9Ju69rs2CC/so/B5oJkGUJGtTnIbJ48uPeCQedWvpY21JbbNkaElZZSkKEHBHWHiVI4g6QcHsOD2UFq8Pi19X1qa+WjWNX0ZzXhvB5Lc+ol9g1TvwTWHgnVdX+P0Z8I1HrOsxnXnPLVx08q6d1Ly5k2K/hausyQzxsZFIZginS3jDJyuOPaQaD66GPzPa/83+e9XXNZJulvR4HsOzSJetu52ljt4hxLMZ3Go9yLzJ+zmLpuLuoLKN3lbrbuc67iY8SzHjpBP6g7Pp8wC0UpSgy/oQH5z+WN/fWn5rMOhH/ANT+WN/fULfbA8N3jvoC7JEY4jPoOlpEWCD8XkcQC+nPmBoNit7+JyVSRHI5hXDEekA10VkXSbula7Ptor6yjFvNbzR4ZCRqDHThsnjxI49oyDkGrH0t7Vli2YWiYxmR4o3deBRX98QRxGcafnoLil/EX0CRC/7IcauHmzmvdzgH0Vnl30W7OezAtYwsoTXDcK51lsZVi2cEE/MM8MYFTVhsJ7rZ0MG1Y9cqjLjrDxZMhWLRkZJXBPnJoODoZ2jLcbNE08jSSPNKWZjknj9QHYBwA5VNybtwnaK3/WN1wg6kJldOnJOcY1Z49+Ko3Qbu9bPaQ3rR5uVklAk1Nyxp96Dp5E9lSFx+lMX9Xf5j0Hf0h7RljutkxpIyJLdYkVTjWFK4DduOPLlV4zWTdJm7Nr/SGz26vxru50znW3jgBFH63i8P2cVYd99jQWmxLuCBNEYjJC6i3FpAx4sSeZNBea/M1Cbifm3Z/wAjtv5K1Vt0R/v/AGx8S39gUHQu05TvEYDI3UrYF1jz4uppFy2O047TV9rFotyLH+nWsep/2YWPWCPrH99rVc6tWrkeWcVs0MYVVVeAUAAeYDAoInfHyG59U32Vjuw/Kbf10ftiti3x8hufVN9lY7sPym39dH7Yq1wOyq69FP2htqevVvL8j6Kz/oi95c/Gj+xq0B+R9FZ/0Re8ufjR/Y1clrYXPb5dt37i37/D76XPydv8d/ZFW/d7yW39TH7Arn3j3djvFRZGdQhJGggcxjjkGpO1t1jREX3qKFGe5Rio13KZs00esZpUWqovVVz5Tkq+6Xl20/Wx/Y1cPS1+Qg9afYNdW5UyvebSZTlTImCORxrHD6Kmt49347xESRnUK2oaCAeWOOQe+ts1xbvxVV6RHxDVFE3MNNNPrM/tL73W8jtvUx+yKyXfby65+OPYWtnsbVYo0jXOlFCjPE4UY41im90yve3DKQymTgRyOAAfrBrbgZzu1T15tPaEd2zRE7/8RFKUq1U5SlKDdd1/I7b1MfsipSovdfyO29TH7IqUrzdzXni9Tb1I4FKUqCbOenTyGD5ZF7ElfvTDE0cNnfoPGtLlGY9uh8Bh87BB85r36Z7CWazhWGN5WF3GxCKXIARwSQo5cRx89WjefZQurOe3P/iRMo8zYyp+ZgDQUze2Zb7a2yrVCGjjBvpPQB+LP0jH9qvzfH9INj/Fm9h64+hXYtwHnuruOSN1iitYhIhQhI1GQAw5YVBnvU+epXeuwlbbmyZVido0WXW4QlEyj41MBhc57aCY373sNisKRRdfc3D9XBFnAJGMsx7gWUfOOQyRS9+thX52dcXF/eliqqVtoBohBLqMOffSYz29uD2VOdKmzLjrLG/tozM1pIxeJRklX0kkAcT7zHAE+NnBxUDvhvPcbWtntbKyuVGkSTPKmjhH4/VpxOpiwAx9XaA0fc7yCy+SwfylrFN5prd9rSXqws9hFcxJdMvvHk8YF8dozz78H94M3q/2neLseyt7a3nF1NDHbn8Wy9ToURu7kjxOI4E9+eyrNsXc63g2eLAqHjKFZTyLsw8Z/Mc8u7A7qCX2h1klvJ4O6iRom6lzxUMy+Ix4HIzg8jWff0JvL8Ptfo/7apPo18Jtuu2dcpIRbn/Z5yh0SRE8AGxjUuR4vPBx+qavVBCbo217HAVv5Y5ptbENHwXTgYHvF45z2dtZp0Mbt2l1bXDXFvFMy3BVS6hiBoU4GezJNbNWb9B+zpoba5WaKSIm4JAkQoSOrUZAYcRkc6C87L2NbWwIt4IoQefVxqmfTpHH56jekP8ANd/8lm/lmrDUFv3Az7OvURWd2tplVVBZmJQgAAcST3UEf0bTKmx7R2OFWEsx7gpYk/RUHsvau09rhpbeRdn2Woqr6RJPJjgSM+Knd5j31NbnbKZtixW0itGz2zxMGBVl16l4g8QeNU7dLe6fZlv4BdWN080TMIupj1pIGYkYb0k8QDw8/Cg7Oimy6nae2ItbyaDCuuRtTtxk8Zm7Se+pDdv9Idqeog9hK4ejG1vIto3z3kDxvdRpNqCkxg6mbq9YGnUBJjGc+Kalt37GVdvbSlaNxG8MISQqQjEKmQrYwSMdlBy9Pf5qb10f+KnTYcWNu3Yt1CT3cA3OujptsZZtmMkMbyv1qHTGhdsDPHCgmpjpB3dN/s+a3X8oQrR5OPGQ5AJ7M8Vz56CyryqL2tdRyWly0bq4EMoJVgwyEORkdvmqkWvSRJHbiGWxvPDlUR9X1JKu4GA2ofqk8T8+M8CZLc3dyW02RLFIv4+VJ5ZFHE65UIC8ObaQo4dtBmmw93ZYdmW+2IXZ5oJdYjz4ohR2R0HpJZie5m4Z41udltAXVqs1uw/GxaoyewsvDVwPJuB9BqvdFezmXZEEM8bISJleORSpw0r8GVuPEH664OjW0nsZ7vZ0kchgRzLbTFToKvglNWMZGQeec66DkXYm8vw+1+j/ALarbubaX8ccg2hNHPIZMoYxgBdIGD+LXjq1HkedWClBl/Qj/wCp/LG/vr13e/SfafyaP+Xb169Duz5of6R62KSLVdFl1oV1DjxXUOI84r72Ds+Vd4tozNFIInt4wshQhGIjgGFbGCfFPLuNGX305fmmT1sP8wVcbnZ8Vxb9TMgeN0AZTyPAfQQeIPYQKq3TLZSzbMkSGN5XMsJCopduEgJOFGeArp3/ANl3c1ingckiTxMkoVHKdYFGDG2CM884PAlQKMK3PuxtHZOqXZsxubYEs1pLxIHM9We3+zg+ZjV23S3li2hai4jBXOVdDzRhzHnHEEHtBHoqrp0pDqsGwvfCsaepEDY1eZv2M9uM47Kkeizd+a1s38IASa4med0H6msABeHI4UHHZnFBH9A35pj9bJ9tedx+lEf9Xf5j1H9Fu2fAEGy7i3uFmFw6q4iJjIY8GLctPDnyxipmewl90kc3Vv1QsNBk0HRq1udOrGM8eVB8dJnl2xflZ/wVMdKP5qvfVf4hUR0swSqdn3ccTzLbXOuRY11NpODnA+Lj5xnFSF7eLtfZt2luksZZWjUTIYyWADDgf1ScDPpoJXcT827P+R238laq26J/3/tj4lv7Arh3Y39NrZw2ktjem6hRYRGsBIfQNKkNyAwBk+nGRX30YWF4u0dozXkLRvMkTk4OjLEtoV8YbQpCnBPKg6Yf0pf+rv8AMWtHrL957h7DbiX8kM0lvJadTqijMhVg2cEDlyHpzw5GtF2VfrPDHMqsqyKGCuulhnsYdhoOHfHyG59U32Vjuw/Kbf10ftiti3x8hufVN9lY7sPym39dH7Yq1wOyq69FP2htqevVvL8j6Kz/AKIveXPxo/satAfkfRWf9EXvLn40f2NXJa2Fz2+Xbd+4t+/w6OlK9ljW36uR48mTOhymcBeekjNZ7Jte4YENcTEHgQZXIPmILcavfS5722+NJ9i1m9WWDpibMTl1mq8dVMX6oz6yaJ0Rf+a/5X+Ou7pRvJI44DHI8ZLsCUcpnxe3SeNcPRF/5r/lf469+lv8lb+sb2a5aozxn16+jqpnLA/Tr6qC+2Lkgg3E5B4EGZyD6fGripSrSIiPJUzMz5lKUrLBSlKDdd1/I7b1MfsipSovdfyO29TH7IqUrzdzXni9Tb1I4FKUqCZSqzv/AL0nZ9usix9bLJKsMSZwCzAnjjswp+fA7a9N1LraT9Z4fBBCAFKdU5YknOQ2WOMcPpoLFSq/s7fC2mtZ7tC/VQ6w+UIb8WupsDt4VJbF2pHdQR3EWerkGpcjBxnHEdnKg7qUpQKUrP8AeHfy7iv5LG1sRdOkayfltBwQpJwVxwLAc+2g0ClZpN0lXdsQ1/suaCIkDrEcSgZ7/FA+bIJ7K0HZe0YriJJoWDxuupWHaPQeIPYQeIoOqlVrc/ehr17xTGI/BrhoQQ2rXpz4x4DHLlxqy0ClKUClKUClKUClKUClKUClKUClVnYe9Jn2hfWRjCi16vD6sl+sXPLHi49JqzUClKUClKUClKrW628z3VxfQtD1QtpurVtRPWDUw1cVGPe9hPOgstKrcu85G1U2f1Y0tbGfrNXEYYjTpx5ueaslApSlApSlApSlBDb4+Q3Pqm+ysSikKsGU4ZSCD3EHINbbvj5Dc+qb7Kw+rfs/ZzxUvae0p4Jn3V3vwmT6vurj2dteeDUIZGj1YzjHHHLmPPXFSu3+OjLLKHB/JXM596fy7do7Xnn0iaRpNOdOccM8+Q81cVKVKIiIyhGZmZzmc3bs7a08GrqZGj1Y1YxxxnHMec1+7R2xPOAJpWkCnIBxwzw7BXDSsdynPPL6s9+rLu5zkUpSpIlKUoFKUoN13X8jtvUx+yKlKi91/I7b1MfsipSvN3NeeL1NvUjgUpSoJsh6Z9pSl7SM20ipHeRskpK6ZjpzoQZyDxI4gDgavTbzulncXc9pLB1IY9U7IWcKoOQVJHaRx7qrHTb73Zvy+P2TVl6S/wA1X3yd/soPfdm1tJbFDFbpFBcxiRotIwetUZDAcCSOBrn2Bt2DwufZkMBiFrGrAjATDaThQOI9/Xt0efmuw+TRewKq+6/6RbU9TH9kdBN7xb/QWdxJbyo+UtRc6hjxtUnVLGo/aLH0V+bl74TXskiS2M9qFQOHkBCsCcADWqkk8TwBHA8uGa7tewSbei3DjISzWXHYSjyBc+hmB9IFajQKzOw/Sm4+Q/8ARrTKxzbN1dx7xXDWUKTzeCqNDtpGkiPLZJHEEKOfbQa3tC1jlikjlAMbqVcHlgjjnNZz/wDT/Kx2fICcqtw2k+lEY/WSfnr8v7beG+VoJFtrGFwQ7K2pyp5gYduY7tPpq8bq7vxWNtHbRZIXJLHm7NxZj6T2dgwOygqPRL+W2v8AL3/vqW3k336i5WztraS8uSutkQhVQdhdjwH/AMjvGYnol/LbX+Xv/fVm/o2ysprm+d1iafSJZJJML4vAAajgdgwO4UEdu3vuZro2VzbSWlzo6xVZg6uo5lWX0fUePAiuve7e9LIxRCKS4uJiRFBGPGbHMk/qqM8/T3HFKut47e929s17Zi6Is6NJpKqx0McKSBqA48Rw4139IQmsto221liaeCOEwTKvExjUx1+bIfmeHi4JGc0ElY7/ALrcRW9/ZyWTTHETs4kjYk4Cll5HJA+cZxkVPb4bxLYWr3Lo0iqyLpUgE62Cjnw5mosT7N23CqiQShHWXSrGOWMjIBIGGXmePI45muDpwONkTesg/nLQebdJMsoZ7HZ891Cg8eUEIuQMsqZBLkcuHHzcs/UXSnDNHD4LbzXNzKG/2dQA0ek4Jkbkq9x7fNVt3ZtEitLaNBpVYYwB/ZBJ9JPGqB0HWiD+kZcDV4W0Wf8AhQagPRlzQWDdffk3F09lc2z2lyqawjMGDr/wsB3fNwPHgQO7fDe+OxES9W888zaYoI/fPyBPmAyOPnqs7e/SbZ5//EYfz6uG0NhWxuo7+XhLDGUVmfCKp1ZJBOnPjnj6O6grtv0gyxzwQ39jJZidgkcmtZE1EgAMV5cSB5s92SLDvjvGthatcujSBWRdKkAnWwUc+HbWc9Ku9tndLbQ20omkju4ZC0Y1Rr75eL40knPAAnkasXTk2NkTHukhP/urQfp6Qppdclls6a6gQkNMGCBivvhEpGXwcjI5kGrHulvNDtCDrocjBKOjcGjYcSrfMQc+eunduyWC0t4lAASJF4fFGT85yapG5H4nbm2LdeCN1UwXsBZVcn5zL9lBC2u8iWW2trkxyTSytbxwwxrl5GEYJA7gBxJPZVng6QZY54Yb+xksxO2iOQusiZPABivLiQPn7skRu59srbw7XkIBaNYgp7usRc4/gA+eunptUeC2Z7r+HH8L0FnO8yDaA2eyMrtD10chI0uAcFR26hhj6BU9WedLKGBrHaajjaXCiQ//AGpvEb7v7VWDf3bgtdm3Fwp49ViM/wDFLhFI+dgfmoPDZO/ME1vdXTK0UFvI8etuPWaP1kA4nOQAO0nFQn4R7nqvChsq4NpjV1mtden9vq+enHHOcY45xxrxbcqRt3VsohiYxpKVJxly4mZCew/qj0Cu3c3pAtp0W0ucWt0qiJ4pRoDEDThdXDj+wePHt50Fw2LtaK6gjuIG1RyDKnkeBwQR2EEEEd4NRm7W9K3c97AsbIbWXqixIIfxmXIxy95299dm7e78FjCILcMsYYsAzFuLc+JqmdF/5w238rP8yWg9Lr9Jof6vb+Y1WHeLe1LaeC2SN7i4mPixRkAqva7k8FX7j3GqNvvt0WW3UnKNI3gGiNFBJd3kYKvDjxNTfRJapNFJtGSTrru4dxKxGOq0tgQoP1VAAPn4eag0AV+0pQKUpQKUpQQ2+PkNz6pvsrD63DfHyG59U32Vh9W/Z2pPFS9p7SOBSlKsFaUpSgUpSgUpSgUpSgUpSg3XdfyO29TH7IqUqL3X8jtvUx+yKlK83c154vU29SOBSlKgmzTpt97s35fH7Jqy9Jf5qvvk7/ZXpvjuqt+LcNI0fUTrMNIB1FQRg57ONTd/ZpNG8Ug1JIrIw7wwwfqNBCdHZ/3XY/JovYFVLc25WTeDarIcgRqmR3oURvoYEfNXTadHt9Cng8G15Y7XJwnUKZFBOSok1ZGc8wB6Kl90dwIdn3Ek0MjsHiWPQ+DjGCWLdpJBJ7ONBETfpQn9W/5rVo1QD7rqdpLtHrG1i36jq8DTjUW1Z5541P0CszsP0puPkP8A0a0yq5Buoq7Tk2j1jFnh6nq8DSB4nHPPPifXQWOlKUGddEv5ba/y9/76jti7Pj2ntnaLXn41LNkjghY/ixlnUsV7fyefPr48hi77rbsLZPdMsjP4ROZiCANJbsGOY41C7w7gvJdte2V29lO4AkIQSI+ABkqSOPAZzkcBwB40EZvI8Y3g2TEmldEUvijAADq+BgcveGro28dv4b4ASevMXWgFTpK+ZjwJ58B3HuqrWXRiEmgunvJZLuOXrXmZRiTgBo058VcAjgc+MfNiY3z3MS+aKZJntrmHPVTIMkZ7GGRqGePMcz2E5CrdJ+6sVrE207M+C3ELKx0eKj6nC8V5Z49nBuIIPDHR0s3Zm2AZWGkyC2cjuLOhx9ddEnR9dXLINpbRe6hRg3UpCsKsR+2VJyPmz3EVZd8N2kv7RrRnMSsUOVAOOrYMAAeHZigkdj+Tweqj9gVQOhD8ltD5fJ7C1otpBoREznSqrnv0jH91Qe5u6q7PWdVkaTrp2mJYAYLADAx2cKCsbf8A0l2f8lf/AD68N74/Dtt22zp2PgqwdeYwdIlfL8GxzGFHzBu+rdfbqrJtGDaBkYNDEYxHgaWzr4k8x+U+quTfTclb14p45mtrqHhHMo1cM50sMjIBJxxHM8wcUFa6YLeG3tLGCFEiU3kZCIoUYVWycDuJXj5xUn04rnZEw75IR/7q1yXPRW1yrtfX81xOQqxyhAgiAbJ0pkjJ5Z4ejPGvbpsVl2LIC2plaAFsYyRIvHHZmguO7N8s9pbyqch4UP8A/IyPmORVH3Ibrtu7YnXiiiKLUOWVVUIz3gwnNe8O4l3Gmmw2k9pBIAxhMKyhC4y3VsWDICc8B386s+5260Wz4OpiLOWYvJI3vnY9px5gAB9pySFU3K/P22/Rb+xXp02eS2ny6H2XqybH3XWC9vLwSMzXXV6kIAC9WMDB7a/d8d2Fv4oo2kaPq5kmBUA5KAjBz2eNQde8+yRd2k9u3/iRso8x5qfmYA/NWPWm1m2hb7G2YxPWLcMLleZCWecBvSn1rW61lnR7suN9s7VuowOrjkaJPjucykf2lP8AHQX7eXb8FjAZ5ywjDKviqWOW4DgOQ89ce8m6tntGIdcgYlcpKuA65GQVbtHmOQe6pTbOy4rqCSCZdUci6WHb3gg9hBAIPeBVHt9wtoxJ1EG2JEtxwVTbqzqv7KvqBHzYx2AUH30P7SmaO7tZn63wO4aBJOepVLLjPaAUyPMwHZXj0X/nDbfys/zJat26W7UOz4BBDqOSXd24s7HmzEegD0AV4bt7rLaT3k6yM5upetKkABPGZsDHMeP291BWb6JW3mg1AHTYFhkZwQ7DI7jgnj568tm/7r208B4Wu0dUsfcswOWUdwOSP7UY7Ktsm7CnaKbQ6xtSwGDq8DTgknVnnnjXzvpurHtCFI2donjkWWORMakZe7PmP04PZQWGlfEKkKoY6mAALYxk44nHZnur7oFKUoFKUoOHbliZ7eWEEKXQqCeQzWffgym/fx/wtWn0rfaxFy1GVMtF3DW7051wzD8GU37+P+Fqfgym/fx/wtWn0rZ469vadH2N3OWYfgym/fx/wtT8GU37+P8AhatPpTx17eaPsbucsw/BlN+/j/han4Mpv38f8LVp9KeOvbzR9jdzlmH4Mpv38f8AC1PwZTfv4/4WrT6U8de3mj7G7nLMPwZTfv4/4Wp+DKb9/H/C1afSnjr280fY3c5Zh+DKb9/H/C1PwZTfv4/4WrT6U8de3mj7G7nLk2RaGKCKIkEoiqSOR0jGa66Urlmc5zdkRlGUFKUrDJSlKBSlKBSlKBSlKBSlKBSlKBSlKBSlKBSlKBSlKBVb6Qt222hZSWqOsZZkOpgSBoYNyHoqyUoPO2j0oq9ygfQMV6UpQKUpQV3fC12i6p/R80UTeMJOtGQQQMFSFOCDn6abibsjZ9qIS/WSM7SSyYxqd+Z78AADj3VYqUClKUClKUClKUClKUClKUClKU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03740" y="5554011"/>
            <a:ext cx="3677481" cy="687763"/>
            <a:chOff x="6932540" y="5573889"/>
            <a:chExt cx="3677481" cy="687763"/>
          </a:xfrm>
        </p:grpSpPr>
        <p:pic>
          <p:nvPicPr>
            <p:cNvPr id="557062" name="Picture 6" descr="http://www.sciencenet-mv.de/data/image/original/1928_D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978" y="5573889"/>
              <a:ext cx="2932043" cy="687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7064" name="Picture 8" descr="https://www.mppmu.mpg.de/physik2000/minerva-1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540" y="5573919"/>
              <a:ext cx="667855" cy="667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SFINCS (Stellarator Fokker-Planck Iterative Neoclassical Conservative Solver)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462"/>
            <a:ext cx="8796130" cy="50527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Solves time-independent drift-kinetic equations </a:t>
            </a:r>
            <a:r>
              <a:rPr lang="en-US" sz="2000" dirty="0" smtClean="0"/>
              <a:t>for 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Symbol" panose="05050102010706020507" pitchFamily="18" charset="2"/>
              </a:rPr>
              <a:t>q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z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>
                <a:latin typeface="Symbol" panose="05050102010706020507" pitchFamily="18" charset="2"/>
                <a:sym typeface="Symbol"/>
              </a:rPr>
              <a:t>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).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terms in the kinetic equation involving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r</a:t>
            </a:r>
            <a:r>
              <a:rPr lang="en-US" sz="2000" dirty="0"/>
              <a:t> – “effective particle </a:t>
            </a:r>
            <a:r>
              <a:rPr lang="en-US" sz="2000" dirty="0" smtClean="0"/>
              <a:t>trajectories.”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collision operator, including full linearized Fokker-Planck.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Continuum </a:t>
            </a:r>
            <a:r>
              <a:rPr lang="en-US" sz="2000" dirty="0" smtClean="0"/>
              <a:t>discretization, with mix of finite-difference, spectral, and </a:t>
            </a:r>
            <a:r>
              <a:rPr lang="en-US" sz="2000" dirty="0" err="1" smtClean="0"/>
              <a:t>pseudospectral</a:t>
            </a:r>
            <a:r>
              <a:rPr lang="en-US" sz="2000" dirty="0" smtClean="0"/>
              <a:t> methods.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General nested flux surface geometry allowed, with interface to equilibrium data.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Multiple species.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Uses preconditioned GMRES </a:t>
            </a:r>
            <a:r>
              <a:rPr lang="en-US" sz="2000" dirty="0"/>
              <a:t>solver (via </a:t>
            </a:r>
            <a:r>
              <a:rPr lang="en-US" sz="2000" dirty="0" err="1"/>
              <a:t>PETSc</a:t>
            </a:r>
            <a:r>
              <a:rPr lang="en-US" sz="2000" dirty="0"/>
              <a:t> library).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Closely </a:t>
            </a:r>
            <a:r>
              <a:rPr lang="en-US" sz="2000" dirty="0" smtClean="0"/>
              <a:t>related to the tokamak code PERFECT for finite-orbit-width neoclassical calculations in tokamak </a:t>
            </a:r>
            <a:r>
              <a:rPr lang="en-US" sz="2000" dirty="0" smtClean="0"/>
              <a:t>pedestals: 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Symbol" panose="05050102010706020507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en-US" sz="2000" dirty="0" smtClean="0"/>
              <a:t>, </a:t>
            </a:r>
            <a:r>
              <a:rPr lang="en-US" sz="2000" i="1" dirty="0">
                <a:latin typeface="Symbol" panose="05050102010706020507" pitchFamily="18" charset="2"/>
              </a:rPr>
              <a:t>u</a:t>
            </a:r>
            <a:r>
              <a:rPr lang="en-US" sz="2000" baseline="-25000" dirty="0">
                <a:latin typeface="Symbol" panose="05050102010706020507" pitchFamily="18" charset="2"/>
                <a:sym typeface="Symbol"/>
              </a:rPr>
              <a:t></a:t>
            </a:r>
            <a:r>
              <a:rPr lang="en-US" sz="2000" dirty="0"/>
              <a:t>, </a:t>
            </a:r>
            <a:r>
              <a:rPr lang="en-US" sz="2000" i="1" dirty="0">
                <a:latin typeface="Symbol" panose="05050102010706020507" pitchFamily="18" charset="2"/>
              </a:rPr>
              <a:t>u</a:t>
            </a:r>
            <a:r>
              <a:rPr lang="en-US" sz="2000" baseline="-25000" dirty="0"/>
              <a:t>||</a:t>
            </a:r>
            <a:r>
              <a:rPr lang="en-US" sz="2000" dirty="0"/>
              <a:t>). </a:t>
            </a:r>
            <a:r>
              <a:rPr lang="en-US" sz="2000" dirty="0" smtClean="0"/>
              <a:t>   </a:t>
            </a:r>
            <a:r>
              <a:rPr lang="en-US" sz="2000" i="1" dirty="0" err="1" smtClean="0"/>
              <a:t>arXiv</a:t>
            </a:r>
            <a:r>
              <a:rPr lang="en-US" sz="2000" i="1" dirty="0" smtClean="0"/>
              <a:t>:</a:t>
            </a:r>
            <a:r>
              <a:rPr lang="en-GB" sz="2000" i="1" dirty="0" smtClean="0"/>
              <a:t>1312.2148 </a:t>
            </a:r>
            <a:r>
              <a:rPr lang="en-GB" sz="2000" i="1" dirty="0"/>
              <a:t>(2013</a:t>
            </a:r>
            <a:r>
              <a:rPr lang="en-GB" sz="2000" i="1" dirty="0" smtClean="0"/>
              <a:t>)</a:t>
            </a:r>
            <a:r>
              <a:rPr lang="en-US" sz="2000" i="1" dirty="0"/>
              <a:t>.</a:t>
            </a:r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964098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“DKES trajectories” (Incompressible </a:t>
            </a:r>
            <a:r>
              <a:rPr lang="en-US" dirty="0" err="1" smtClean="0"/>
              <a:t>ExB</a:t>
            </a:r>
            <a:r>
              <a:rPr lang="en-US" dirty="0" smtClean="0"/>
              <a:t> </a:t>
            </a:r>
            <a:r>
              <a:rPr lang="en-US" dirty="0" smtClean="0"/>
              <a:t>drift,   </a:t>
            </a:r>
            <a:r>
              <a:rPr lang="en-US" i="1" dirty="0" smtClean="0"/>
              <a:t>van </a:t>
            </a:r>
            <a:r>
              <a:rPr lang="en-US" i="1" dirty="0" err="1" smtClean="0"/>
              <a:t>Rij</a:t>
            </a:r>
            <a:r>
              <a:rPr lang="en-US" i="1" dirty="0" smtClean="0"/>
              <a:t> &amp; </a:t>
            </a:r>
            <a:r>
              <a:rPr lang="en-US" i="1" dirty="0" err="1" smtClean="0"/>
              <a:t>Hirshman</a:t>
            </a:r>
            <a:r>
              <a:rPr lang="en-US" i="1" dirty="0" smtClean="0"/>
              <a:t> </a:t>
            </a:r>
            <a:r>
              <a:rPr lang="en-US" i="1" dirty="0" smtClean="0"/>
              <a:t>(1989)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117683"/>
              </p:ext>
            </p:extLst>
          </p:nvPr>
        </p:nvGraphicFramePr>
        <p:xfrm>
          <a:off x="1371600" y="1497498"/>
          <a:ext cx="6280154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6" name="Equation" r:id="rId3" imgW="4673520" imgH="558720" progId="Equation.DSMT4">
                  <p:embed/>
                </p:oleObj>
              </mc:Choice>
              <mc:Fallback>
                <p:oleObj name="Equation" r:id="rId3" imgW="46735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497498"/>
                        <a:ext cx="6280154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772822"/>
              </p:ext>
            </p:extLst>
          </p:nvPr>
        </p:nvGraphicFramePr>
        <p:xfrm>
          <a:off x="8001000" y="2286000"/>
          <a:ext cx="94247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7" name="Equation" r:id="rId5" imgW="596880" imgH="241200" progId="Equation.DSMT4">
                  <p:embed/>
                </p:oleObj>
              </mc:Choice>
              <mc:Fallback>
                <p:oleObj name="Equation" r:id="rId5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0" y="2286000"/>
                        <a:ext cx="942474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800" dirty="0" smtClean="0"/>
              <a:t>Several choices are available for the 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r</a:t>
            </a:r>
            <a:r>
              <a:rPr lang="en-US" sz="2800" dirty="0" smtClean="0"/>
              <a:t> terms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74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964098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“DKES trajectories” (Incompressible </a:t>
            </a:r>
            <a:r>
              <a:rPr lang="en-US" dirty="0" err="1" smtClean="0"/>
              <a:t>ExB</a:t>
            </a:r>
            <a:r>
              <a:rPr lang="en-US" dirty="0" smtClean="0"/>
              <a:t> </a:t>
            </a:r>
            <a:r>
              <a:rPr lang="en-US" dirty="0" smtClean="0"/>
              <a:t>drift,   </a:t>
            </a:r>
            <a:r>
              <a:rPr lang="en-US" i="1" dirty="0" smtClean="0"/>
              <a:t>van </a:t>
            </a:r>
            <a:r>
              <a:rPr lang="en-US" i="1" dirty="0" err="1" smtClean="0"/>
              <a:t>Rij</a:t>
            </a:r>
            <a:r>
              <a:rPr lang="en-US" i="1" dirty="0" smtClean="0"/>
              <a:t> &amp; </a:t>
            </a:r>
            <a:r>
              <a:rPr lang="en-US" i="1" dirty="0" err="1" smtClean="0"/>
              <a:t>Hirshman</a:t>
            </a:r>
            <a:r>
              <a:rPr lang="en-US" i="1" dirty="0" smtClean="0"/>
              <a:t> </a:t>
            </a:r>
            <a:r>
              <a:rPr lang="en-US" i="1" dirty="0" smtClean="0"/>
              <a:t>(1989)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384766"/>
              </p:ext>
            </p:extLst>
          </p:nvPr>
        </p:nvGraphicFramePr>
        <p:xfrm>
          <a:off x="1371600" y="1497498"/>
          <a:ext cx="6280154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13" name="Equation" r:id="rId3" imgW="4673520" imgH="558720" progId="Equation.DSMT4">
                  <p:embed/>
                </p:oleObj>
              </mc:Choice>
              <mc:Fallback>
                <p:oleObj name="Equation" r:id="rId3" imgW="46735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497498"/>
                        <a:ext cx="6280154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862613"/>
              </p:ext>
            </p:extLst>
          </p:nvPr>
        </p:nvGraphicFramePr>
        <p:xfrm>
          <a:off x="8001000" y="2286000"/>
          <a:ext cx="94247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14" name="Equation" r:id="rId5" imgW="596880" imgH="241200" progId="Equation.DSMT4">
                  <p:embed/>
                </p:oleObj>
              </mc:Choice>
              <mc:Fallback>
                <p:oleObj name="Equation" r:id="rId5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0" y="2286000"/>
                        <a:ext cx="942474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2667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“Partial trajectories” (Correct </a:t>
            </a:r>
            <a:r>
              <a:rPr lang="en-US" dirty="0" err="1" smtClean="0"/>
              <a:t>ExB</a:t>
            </a:r>
            <a:r>
              <a:rPr lang="en-US" dirty="0" smtClean="0"/>
              <a:t> drift):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060991"/>
              </p:ext>
            </p:extLst>
          </p:nvPr>
        </p:nvGraphicFramePr>
        <p:xfrm>
          <a:off x="1531938" y="3165475"/>
          <a:ext cx="61102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15" name="Equation" r:id="rId7" imgW="4546440" imgH="495000" progId="Equation.DSMT4">
                  <p:embed/>
                </p:oleObj>
              </mc:Choice>
              <mc:Fallback>
                <p:oleObj name="Equation" r:id="rId7" imgW="4546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165475"/>
                        <a:ext cx="61102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800" dirty="0" smtClean="0"/>
              <a:t>Several choices are available for the 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r</a:t>
            </a:r>
            <a:r>
              <a:rPr lang="en-US" sz="2800" dirty="0" smtClean="0"/>
              <a:t> terms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11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964098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“DKES trajectories” (Incompressible </a:t>
            </a:r>
            <a:r>
              <a:rPr lang="en-US" dirty="0" err="1" smtClean="0"/>
              <a:t>ExB</a:t>
            </a:r>
            <a:r>
              <a:rPr lang="en-US" dirty="0" smtClean="0"/>
              <a:t> </a:t>
            </a:r>
            <a:r>
              <a:rPr lang="en-US" dirty="0" smtClean="0"/>
              <a:t>drift,   </a:t>
            </a:r>
            <a:r>
              <a:rPr lang="en-US" i="1" dirty="0" smtClean="0"/>
              <a:t>van </a:t>
            </a:r>
            <a:r>
              <a:rPr lang="en-US" i="1" dirty="0" err="1" smtClean="0"/>
              <a:t>Rij</a:t>
            </a:r>
            <a:r>
              <a:rPr lang="en-US" i="1" dirty="0" smtClean="0"/>
              <a:t> &amp; </a:t>
            </a:r>
            <a:r>
              <a:rPr lang="en-US" i="1" dirty="0" err="1" smtClean="0"/>
              <a:t>Hirshman</a:t>
            </a:r>
            <a:r>
              <a:rPr lang="en-US" i="1" dirty="0" smtClean="0"/>
              <a:t> </a:t>
            </a:r>
            <a:r>
              <a:rPr lang="en-US" i="1" dirty="0" smtClean="0"/>
              <a:t>(1989)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218338"/>
              </p:ext>
            </p:extLst>
          </p:nvPr>
        </p:nvGraphicFramePr>
        <p:xfrm>
          <a:off x="1371600" y="1497498"/>
          <a:ext cx="6280154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38" name="Equation" r:id="rId3" imgW="4673520" imgH="558720" progId="Equation.DSMT4">
                  <p:embed/>
                </p:oleObj>
              </mc:Choice>
              <mc:Fallback>
                <p:oleObj name="Equation" r:id="rId3" imgW="46735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497498"/>
                        <a:ext cx="6280154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421772"/>
              </p:ext>
            </p:extLst>
          </p:nvPr>
        </p:nvGraphicFramePr>
        <p:xfrm>
          <a:off x="8001000" y="2286000"/>
          <a:ext cx="94247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39" name="Equation" r:id="rId5" imgW="596880" imgH="241200" progId="Equation.DSMT4">
                  <p:embed/>
                </p:oleObj>
              </mc:Choice>
              <mc:Fallback>
                <p:oleObj name="Equation" r:id="rId5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0" y="2286000"/>
                        <a:ext cx="942474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2667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“Partial trajectories” (Correct </a:t>
            </a:r>
            <a:r>
              <a:rPr lang="en-US" dirty="0" err="1" smtClean="0"/>
              <a:t>ExB</a:t>
            </a:r>
            <a:r>
              <a:rPr lang="en-US" dirty="0" smtClean="0"/>
              <a:t> drift):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882081"/>
              </p:ext>
            </p:extLst>
          </p:nvPr>
        </p:nvGraphicFramePr>
        <p:xfrm>
          <a:off x="1531938" y="3165475"/>
          <a:ext cx="61102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40" name="Equation" r:id="rId7" imgW="4546440" imgH="495000" progId="Equation.DSMT4">
                  <p:embed/>
                </p:oleObj>
              </mc:Choice>
              <mc:Fallback>
                <p:oleObj name="Equation" r:id="rId7" imgW="4546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165475"/>
                        <a:ext cx="61102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433014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smtClean="0"/>
              <a:t>“Full trajectories” (Including </a:t>
            </a:r>
            <a:r>
              <a:rPr lang="en-US" dirty="0" smtClean="0"/>
              <a:t>other terms required to conserve </a:t>
            </a:r>
            <a:r>
              <a:rPr lang="en-US" dirty="0" smtClean="0">
                <a:latin typeface="Symbol" pitchFamily="18" charset="2"/>
              </a:rPr>
              <a:t>m):</a:t>
            </a:r>
            <a:endParaRPr lang="en-US" dirty="0">
              <a:latin typeface="Symbol" pitchFamily="18" charset="2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724190"/>
              </p:ext>
            </p:extLst>
          </p:nvPr>
        </p:nvGraphicFramePr>
        <p:xfrm>
          <a:off x="609600" y="4876800"/>
          <a:ext cx="82772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41" name="Equation" r:id="rId9" imgW="6159240" imgH="990360" progId="Equation.DSMT4">
                  <p:embed/>
                </p:oleObj>
              </mc:Choice>
              <mc:Fallback>
                <p:oleObj name="Equation" r:id="rId9" imgW="615924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827722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800" dirty="0" smtClean="0"/>
              <a:t>Several choices are available for the 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r</a:t>
            </a:r>
            <a:r>
              <a:rPr lang="en-US" sz="2800" dirty="0" smtClean="0"/>
              <a:t> terms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96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964098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“DKES trajectories” (Incompressible </a:t>
            </a:r>
            <a:r>
              <a:rPr lang="en-US" dirty="0" err="1" smtClean="0"/>
              <a:t>ExB</a:t>
            </a:r>
            <a:r>
              <a:rPr lang="en-US" dirty="0" smtClean="0"/>
              <a:t> </a:t>
            </a:r>
            <a:r>
              <a:rPr lang="en-US" dirty="0" smtClean="0"/>
              <a:t>drift,   </a:t>
            </a:r>
            <a:r>
              <a:rPr lang="en-US" i="1" dirty="0" smtClean="0"/>
              <a:t>van </a:t>
            </a:r>
            <a:r>
              <a:rPr lang="en-US" i="1" dirty="0" err="1" smtClean="0"/>
              <a:t>Rij</a:t>
            </a:r>
            <a:r>
              <a:rPr lang="en-US" i="1" dirty="0" smtClean="0"/>
              <a:t> &amp; </a:t>
            </a:r>
            <a:r>
              <a:rPr lang="en-US" i="1" dirty="0" err="1" smtClean="0"/>
              <a:t>Hirshman</a:t>
            </a:r>
            <a:r>
              <a:rPr lang="en-US" i="1" dirty="0" smtClean="0"/>
              <a:t> </a:t>
            </a:r>
            <a:r>
              <a:rPr lang="en-US" i="1" dirty="0" smtClean="0"/>
              <a:t>(1989)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8443"/>
              </p:ext>
            </p:extLst>
          </p:nvPr>
        </p:nvGraphicFramePr>
        <p:xfrm>
          <a:off x="1371600" y="1497498"/>
          <a:ext cx="6280154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51" name="Equation" r:id="rId3" imgW="4673520" imgH="558720" progId="Equation.DSMT4">
                  <p:embed/>
                </p:oleObj>
              </mc:Choice>
              <mc:Fallback>
                <p:oleObj name="Equation" r:id="rId3" imgW="46735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497498"/>
                        <a:ext cx="6280154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7433"/>
              </p:ext>
            </p:extLst>
          </p:nvPr>
        </p:nvGraphicFramePr>
        <p:xfrm>
          <a:off x="8001000" y="2286000"/>
          <a:ext cx="94247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52" name="Equation" r:id="rId5" imgW="596880" imgH="241200" progId="Equation.DSMT4">
                  <p:embed/>
                </p:oleObj>
              </mc:Choice>
              <mc:Fallback>
                <p:oleObj name="Equation" r:id="rId5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0" y="2286000"/>
                        <a:ext cx="942474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2667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“Partial trajectories” (Correct </a:t>
            </a:r>
            <a:r>
              <a:rPr lang="en-US" dirty="0" err="1" smtClean="0"/>
              <a:t>ExB</a:t>
            </a:r>
            <a:r>
              <a:rPr lang="en-US" dirty="0" smtClean="0"/>
              <a:t> drift):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78759"/>
              </p:ext>
            </p:extLst>
          </p:nvPr>
        </p:nvGraphicFramePr>
        <p:xfrm>
          <a:off x="1531938" y="3165475"/>
          <a:ext cx="61102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53" name="Equation" r:id="rId7" imgW="4546440" imgH="495000" progId="Equation.DSMT4">
                  <p:embed/>
                </p:oleObj>
              </mc:Choice>
              <mc:Fallback>
                <p:oleObj name="Equation" r:id="rId7" imgW="4546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165475"/>
                        <a:ext cx="61102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433014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smtClean="0"/>
              <a:t>“Full trajectories” (Including </a:t>
            </a:r>
            <a:r>
              <a:rPr lang="en-US" dirty="0" smtClean="0"/>
              <a:t>other terms required to conserve </a:t>
            </a:r>
            <a:r>
              <a:rPr lang="en-US" dirty="0" smtClean="0">
                <a:latin typeface="Symbol" pitchFamily="18" charset="2"/>
              </a:rPr>
              <a:t>m):</a:t>
            </a:r>
            <a:endParaRPr lang="en-US" dirty="0">
              <a:latin typeface="Symbol" pitchFamily="18" charset="2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94454"/>
              </p:ext>
            </p:extLst>
          </p:nvPr>
        </p:nvGraphicFramePr>
        <p:xfrm>
          <a:off x="609600" y="4876800"/>
          <a:ext cx="82772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54" name="Equation" r:id="rId9" imgW="6159240" imgH="990360" progId="Equation.DSMT4">
                  <p:embed/>
                </p:oleObj>
              </mc:Choice>
              <mc:Fallback>
                <p:oleObj name="Equation" r:id="rId9" imgW="615924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827722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800" dirty="0" smtClean="0"/>
              <a:t>Several choices are available for the 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r</a:t>
            </a:r>
            <a:r>
              <a:rPr lang="en-US" sz="2800" dirty="0" smtClean="0"/>
              <a:t> terms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7017" y="6370983"/>
            <a:ext cx="819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models are ordered from least to most accurate, in a sense, but care is required…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000" dirty="0" smtClean="0"/>
              <a:t>In the partial and full trajectory models, unphysical constraints will be imposed on </a:t>
            </a:r>
            <a:r>
              <a:rPr lang="en-US" sz="2000" i="1" dirty="0" smtClean="0"/>
              <a:t>f</a:t>
            </a:r>
            <a:r>
              <a:rPr lang="en-US" sz="2000" dirty="0" smtClean="0"/>
              <a:t>  unless you are careful.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8661" y="89452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partial trajectories: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555667"/>
              </p:ext>
            </p:extLst>
          </p:nvPr>
        </p:nvGraphicFramePr>
        <p:xfrm>
          <a:off x="4470689" y="2244518"/>
          <a:ext cx="3370640" cy="51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66" name="Equation" r:id="rId3" imgW="2145960" imgH="330120" progId="Equation.DSMT4">
                  <p:embed/>
                </p:oleObj>
              </mc:Choice>
              <mc:Fallback>
                <p:oleObj name="Equation" r:id="rId3" imgW="2145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0689" y="2244518"/>
                        <a:ext cx="3370640" cy="51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105318"/>
              </p:ext>
            </p:extLst>
          </p:nvPr>
        </p:nvGraphicFramePr>
        <p:xfrm>
          <a:off x="1688006" y="2690678"/>
          <a:ext cx="3615793" cy="77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67" name="Equation" r:id="rId5" imgW="2006280" imgH="431640" progId="Equation.DSMT4">
                  <p:embed/>
                </p:oleObj>
              </mc:Choice>
              <mc:Fallback>
                <p:oleObj name="Equation" r:id="rId5" imgW="2006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8006" y="2690678"/>
                        <a:ext cx="3615793" cy="778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528403" y="2186609"/>
            <a:ext cx="0" cy="57646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676072"/>
              </p:ext>
            </p:extLst>
          </p:nvPr>
        </p:nvGraphicFramePr>
        <p:xfrm>
          <a:off x="945530" y="1286979"/>
          <a:ext cx="7151432" cy="78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68" name="Equation" r:id="rId7" imgW="4546440" imgH="495000" progId="Equation.DSMT4">
                  <p:embed/>
                </p:oleObj>
              </mc:Choice>
              <mc:Fallback>
                <p:oleObj name="Equation" r:id="rId7" imgW="4546440" imgH="495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530" y="1286979"/>
                        <a:ext cx="7151432" cy="78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5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000" dirty="0" smtClean="0"/>
              <a:t>In the partial and full trajectory models, unphysical constraints will be imposed on </a:t>
            </a:r>
            <a:r>
              <a:rPr lang="en-US" sz="2000" i="1" dirty="0" smtClean="0"/>
              <a:t>f</a:t>
            </a:r>
            <a:r>
              <a:rPr lang="en-US" sz="2000" dirty="0" smtClean="0"/>
              <a:t>  unless you are careful.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8661" y="89452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partial trajectories: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92780"/>
              </p:ext>
            </p:extLst>
          </p:nvPr>
        </p:nvGraphicFramePr>
        <p:xfrm>
          <a:off x="4470689" y="2244518"/>
          <a:ext cx="3370640" cy="51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17" name="Equation" r:id="rId3" imgW="2145960" imgH="330120" progId="Equation.DSMT4">
                  <p:embed/>
                </p:oleObj>
              </mc:Choice>
              <mc:Fallback>
                <p:oleObj name="Equation" r:id="rId3" imgW="2145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0689" y="2244518"/>
                        <a:ext cx="3370640" cy="51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298547"/>
              </p:ext>
            </p:extLst>
          </p:nvPr>
        </p:nvGraphicFramePr>
        <p:xfrm>
          <a:off x="1688006" y="2690678"/>
          <a:ext cx="3615793" cy="77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18" name="Equation" r:id="rId5" imgW="2006280" imgH="431640" progId="Equation.DSMT4">
                  <p:embed/>
                </p:oleObj>
              </mc:Choice>
              <mc:Fallback>
                <p:oleObj name="Equation" r:id="rId5" imgW="2006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8006" y="2690678"/>
                        <a:ext cx="3615793" cy="778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341783" y="3647664"/>
            <a:ext cx="725569" cy="78518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404688"/>
              </p:ext>
            </p:extLst>
          </p:nvPr>
        </p:nvGraphicFramePr>
        <p:xfrm>
          <a:off x="418282" y="3601488"/>
          <a:ext cx="1171989" cy="65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19" name="Equation" r:id="rId7" imgW="749160" imgH="419040" progId="Equation.DSMT4">
                  <p:embed/>
                </p:oleObj>
              </mc:Choice>
              <mc:Fallback>
                <p:oleObj name="Equation" r:id="rId7" imgW="749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8282" y="3601488"/>
                        <a:ext cx="1171989" cy="65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920065"/>
              </p:ext>
            </p:extLst>
          </p:nvPr>
        </p:nvGraphicFramePr>
        <p:xfrm>
          <a:off x="187750" y="4524454"/>
          <a:ext cx="2575339" cy="412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20" name="Equation" r:id="rId9" imgW="1269720" imgH="203040" progId="Equation.DSMT4">
                  <p:embed/>
                </p:oleObj>
              </mc:Choice>
              <mc:Fallback>
                <p:oleObj name="Equation" r:id="rId9" imgW="1269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750" y="4524454"/>
                        <a:ext cx="2575339" cy="412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528403" y="2186609"/>
            <a:ext cx="0" cy="57646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676072"/>
              </p:ext>
            </p:extLst>
          </p:nvPr>
        </p:nvGraphicFramePr>
        <p:xfrm>
          <a:off x="946150" y="1287463"/>
          <a:ext cx="71501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21" name="Equation" r:id="rId11" imgW="4546440" imgH="495000" progId="Equation.DSMT4">
                  <p:embed/>
                </p:oleObj>
              </mc:Choice>
              <mc:Fallback>
                <p:oleObj name="Equation" r:id="rId11" imgW="4546440" imgH="495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287463"/>
                        <a:ext cx="71501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9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000" dirty="0" smtClean="0"/>
              <a:t>In the partial and full trajectory models, unphysical constraints will be imposed on </a:t>
            </a:r>
            <a:r>
              <a:rPr lang="en-US" sz="2000" i="1" dirty="0" smtClean="0"/>
              <a:t>f</a:t>
            </a:r>
            <a:r>
              <a:rPr lang="en-US" sz="2000" dirty="0" smtClean="0"/>
              <a:t>  unless you are careful.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8661" y="89452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partial trajectories: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92411"/>
              </p:ext>
            </p:extLst>
          </p:nvPr>
        </p:nvGraphicFramePr>
        <p:xfrm>
          <a:off x="4470689" y="2244518"/>
          <a:ext cx="3370640" cy="51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83" name="Equation" r:id="rId3" imgW="2145960" imgH="330120" progId="Equation.DSMT4">
                  <p:embed/>
                </p:oleObj>
              </mc:Choice>
              <mc:Fallback>
                <p:oleObj name="Equation" r:id="rId3" imgW="2145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0689" y="2244518"/>
                        <a:ext cx="3370640" cy="51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199981"/>
              </p:ext>
            </p:extLst>
          </p:nvPr>
        </p:nvGraphicFramePr>
        <p:xfrm>
          <a:off x="1688006" y="2690678"/>
          <a:ext cx="3615793" cy="77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84" name="Equation" r:id="rId5" imgW="2006280" imgH="431640" progId="Equation.DSMT4">
                  <p:embed/>
                </p:oleObj>
              </mc:Choice>
              <mc:Fallback>
                <p:oleObj name="Equation" r:id="rId5" imgW="2006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8006" y="2690678"/>
                        <a:ext cx="3615793" cy="778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59792"/>
              </p:ext>
            </p:extLst>
          </p:nvPr>
        </p:nvGraphicFramePr>
        <p:xfrm>
          <a:off x="3306626" y="5234272"/>
          <a:ext cx="57578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85" name="Equation" r:id="rId7" imgW="3936960" imgH="660240" progId="Equation.DSMT4">
                  <p:embed/>
                </p:oleObj>
              </mc:Choice>
              <mc:Fallback>
                <p:oleObj name="Equation" r:id="rId7" imgW="39369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6626" y="5234272"/>
                        <a:ext cx="5757862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341783" y="3647664"/>
            <a:ext cx="725569" cy="78518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78373" y="3670855"/>
            <a:ext cx="712288" cy="77193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70032"/>
              </p:ext>
            </p:extLst>
          </p:nvPr>
        </p:nvGraphicFramePr>
        <p:xfrm>
          <a:off x="418282" y="3601488"/>
          <a:ext cx="1171989" cy="65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86" name="Equation" r:id="rId9" imgW="749160" imgH="419040" progId="Equation.DSMT4">
                  <p:embed/>
                </p:oleObj>
              </mc:Choice>
              <mc:Fallback>
                <p:oleObj name="Equation" r:id="rId9" imgW="749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8282" y="3601488"/>
                        <a:ext cx="1171989" cy="65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367826"/>
              </p:ext>
            </p:extLst>
          </p:nvPr>
        </p:nvGraphicFramePr>
        <p:xfrm>
          <a:off x="187750" y="4524454"/>
          <a:ext cx="2575339" cy="412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87" name="Equation" r:id="rId11" imgW="1269720" imgH="203040" progId="Equation.DSMT4">
                  <p:embed/>
                </p:oleObj>
              </mc:Choice>
              <mc:Fallback>
                <p:oleObj name="Equation" r:id="rId11" imgW="1269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750" y="4524454"/>
                        <a:ext cx="2575339" cy="412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528403" y="2186609"/>
            <a:ext cx="0" cy="57646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36980"/>
              </p:ext>
            </p:extLst>
          </p:nvPr>
        </p:nvGraphicFramePr>
        <p:xfrm>
          <a:off x="4606251" y="3645041"/>
          <a:ext cx="11715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88" name="Equation" r:id="rId13" imgW="749160" imgH="419040" progId="Equation.DSMT4">
                  <p:embed/>
                </p:oleObj>
              </mc:Choice>
              <mc:Fallback>
                <p:oleObj name="Equation" r:id="rId13" imgW="749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251" y="3645041"/>
                        <a:ext cx="11715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643700"/>
              </p:ext>
            </p:extLst>
          </p:nvPr>
        </p:nvGraphicFramePr>
        <p:xfrm>
          <a:off x="3776541" y="4383855"/>
          <a:ext cx="31813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89" name="Equation" r:id="rId15" imgW="1765080" imgH="431640" progId="Equation.DSMT4">
                  <p:embed/>
                </p:oleObj>
              </mc:Choice>
              <mc:Fallback>
                <p:oleObj name="Equation" r:id="rId15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41" y="4383855"/>
                        <a:ext cx="31813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676072"/>
              </p:ext>
            </p:extLst>
          </p:nvPr>
        </p:nvGraphicFramePr>
        <p:xfrm>
          <a:off x="946150" y="1287463"/>
          <a:ext cx="71501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0" name="Equation" r:id="rId17" imgW="4546440" imgH="495000" progId="Equation.DSMT4">
                  <p:embed/>
                </p:oleObj>
              </mc:Choice>
              <mc:Fallback>
                <p:oleObj name="Equation" r:id="rId17" imgW="4546440" imgH="495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287463"/>
                        <a:ext cx="71501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4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000" dirty="0" smtClean="0"/>
              <a:t>In the partial and full trajectory models, unphysical constraints will be imposed on </a:t>
            </a:r>
            <a:r>
              <a:rPr lang="en-US" sz="2000" i="1" dirty="0" smtClean="0"/>
              <a:t>f</a:t>
            </a:r>
            <a:r>
              <a:rPr lang="en-US" sz="2000" dirty="0" smtClean="0"/>
              <a:t>  unless you are careful.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8661" y="89452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partial trajectories: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88589"/>
              </p:ext>
            </p:extLst>
          </p:nvPr>
        </p:nvGraphicFramePr>
        <p:xfrm>
          <a:off x="4470689" y="2244518"/>
          <a:ext cx="3370640" cy="51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04" name="Equation" r:id="rId3" imgW="2145960" imgH="330120" progId="Equation.DSMT4">
                  <p:embed/>
                </p:oleObj>
              </mc:Choice>
              <mc:Fallback>
                <p:oleObj name="Equation" r:id="rId3" imgW="2145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0689" y="2244518"/>
                        <a:ext cx="3370640" cy="51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76686"/>
              </p:ext>
            </p:extLst>
          </p:nvPr>
        </p:nvGraphicFramePr>
        <p:xfrm>
          <a:off x="1688006" y="2690678"/>
          <a:ext cx="3615793" cy="77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05" name="Equation" r:id="rId5" imgW="2006280" imgH="431640" progId="Equation.DSMT4">
                  <p:embed/>
                </p:oleObj>
              </mc:Choice>
              <mc:Fallback>
                <p:oleObj name="Equation" r:id="rId5" imgW="2006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8006" y="2690678"/>
                        <a:ext cx="3615793" cy="778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743934"/>
              </p:ext>
            </p:extLst>
          </p:nvPr>
        </p:nvGraphicFramePr>
        <p:xfrm>
          <a:off x="3306626" y="5234272"/>
          <a:ext cx="57578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06" name="Equation" r:id="rId7" imgW="3936960" imgH="660240" progId="Equation.DSMT4">
                  <p:embed/>
                </p:oleObj>
              </mc:Choice>
              <mc:Fallback>
                <p:oleObj name="Equation" r:id="rId7" imgW="39369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6626" y="5234272"/>
                        <a:ext cx="5757862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341783" y="3647664"/>
            <a:ext cx="725569" cy="78518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78373" y="3670855"/>
            <a:ext cx="712288" cy="77193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20818"/>
              </p:ext>
            </p:extLst>
          </p:nvPr>
        </p:nvGraphicFramePr>
        <p:xfrm>
          <a:off x="418282" y="3601488"/>
          <a:ext cx="1171989" cy="65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07" name="Equation" r:id="rId9" imgW="749160" imgH="419040" progId="Equation.DSMT4">
                  <p:embed/>
                </p:oleObj>
              </mc:Choice>
              <mc:Fallback>
                <p:oleObj name="Equation" r:id="rId9" imgW="749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8282" y="3601488"/>
                        <a:ext cx="1171989" cy="65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498820"/>
              </p:ext>
            </p:extLst>
          </p:nvPr>
        </p:nvGraphicFramePr>
        <p:xfrm>
          <a:off x="187750" y="4524454"/>
          <a:ext cx="2575339" cy="412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08" name="Equation" r:id="rId11" imgW="1269720" imgH="203040" progId="Equation.DSMT4">
                  <p:embed/>
                </p:oleObj>
              </mc:Choice>
              <mc:Fallback>
                <p:oleObj name="Equation" r:id="rId11" imgW="1269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750" y="4524454"/>
                        <a:ext cx="2575339" cy="412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528403" y="2186609"/>
            <a:ext cx="0" cy="57646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924206"/>
              </p:ext>
            </p:extLst>
          </p:nvPr>
        </p:nvGraphicFramePr>
        <p:xfrm>
          <a:off x="4606251" y="3645041"/>
          <a:ext cx="11715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09" name="Equation" r:id="rId13" imgW="749160" imgH="419040" progId="Equation.DSMT4">
                  <p:embed/>
                </p:oleObj>
              </mc:Choice>
              <mc:Fallback>
                <p:oleObj name="Equation" r:id="rId13" imgW="74916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251" y="3645041"/>
                        <a:ext cx="11715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575921"/>
              </p:ext>
            </p:extLst>
          </p:nvPr>
        </p:nvGraphicFramePr>
        <p:xfrm>
          <a:off x="3776541" y="4383855"/>
          <a:ext cx="31813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10" name="Equation" r:id="rId15" imgW="1765080" imgH="431640" progId="Equation.DSMT4">
                  <p:embed/>
                </p:oleObj>
              </mc:Choice>
              <mc:Fallback>
                <p:oleObj name="Equation" r:id="rId15" imgW="17650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41" y="4383855"/>
                        <a:ext cx="31813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58894"/>
              </p:ext>
            </p:extLst>
          </p:nvPr>
        </p:nvGraphicFramePr>
        <p:xfrm>
          <a:off x="1188481" y="6299132"/>
          <a:ext cx="68611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11" name="Equation" r:id="rId17" imgW="4368600" imgH="330120" progId="Equation.DSMT4">
                  <p:embed/>
                </p:oleObj>
              </mc:Choice>
              <mc:Fallback>
                <p:oleObj name="Equation" r:id="rId17" imgW="436860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481" y="6299132"/>
                        <a:ext cx="68611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676072"/>
              </p:ext>
            </p:extLst>
          </p:nvPr>
        </p:nvGraphicFramePr>
        <p:xfrm>
          <a:off x="946150" y="1287463"/>
          <a:ext cx="71501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12" name="Equation" r:id="rId19" imgW="4546440" imgH="495000" progId="Equation.DSMT4">
                  <p:embed/>
                </p:oleObj>
              </mc:Choice>
              <mc:Fallback>
                <p:oleObj name="Equation" r:id="rId19" imgW="4546440" imgH="495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287463"/>
                        <a:ext cx="71501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2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The partial and full trajectory models </a:t>
            </a:r>
            <a:r>
              <a:rPr lang="en-US" sz="2400" dirty="0" smtClean="0"/>
              <a:t>become </a:t>
            </a:r>
            <a:br>
              <a:rPr lang="en-US" sz="2400" dirty="0" smtClean="0"/>
            </a:br>
            <a:r>
              <a:rPr lang="en-US" sz="2400" dirty="0" smtClean="0"/>
              <a:t>well-behaved if you include sources.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866004"/>
              </p:ext>
            </p:extLst>
          </p:nvPr>
        </p:nvGraphicFramePr>
        <p:xfrm>
          <a:off x="417445" y="893280"/>
          <a:ext cx="8368609" cy="81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91" name="Equation" r:id="rId3" imgW="4965480" imgH="482400" progId="Equation.DSMT4">
                  <p:embed/>
                </p:oleObj>
              </mc:Choice>
              <mc:Fallback>
                <p:oleObj name="Equation" r:id="rId3" imgW="496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45" y="893280"/>
                        <a:ext cx="8368609" cy="813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9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2636"/>
            <a:ext cx="8497957" cy="492352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Overview of new stellarator drift-kinetic code SFINCS.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Variants of the drift-kinetic equation, differing in the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r</a:t>
            </a:r>
            <a:r>
              <a:rPr lang="en-US" dirty="0" smtClean="0"/>
              <a:t> terms.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Results: the different kinetic equations lead to indistinguishable predictions when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r</a:t>
            </a:r>
            <a:r>
              <a:rPr lang="en-US" dirty="0" smtClean="0"/>
              <a:t> &lt;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r</a:t>
            </a:r>
            <a:r>
              <a:rPr lang="en-US" baseline="30000" dirty="0" err="1" smtClean="0"/>
              <a:t>res</a:t>
            </a:r>
            <a:r>
              <a:rPr lang="en-US" baseline="30000" dirty="0" smtClean="0"/>
              <a:t> </a:t>
            </a:r>
            <a:r>
              <a:rPr lang="en-US" dirty="0" smtClean="0"/>
              <a:t>/ 3, but can differ substantially otherwise.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Comparison of collision operators.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The partial and full trajectory models </a:t>
            </a:r>
            <a:r>
              <a:rPr lang="en-US" sz="2400" dirty="0" smtClean="0"/>
              <a:t>become </a:t>
            </a:r>
            <a:br>
              <a:rPr lang="en-US" sz="2400" dirty="0" smtClean="0"/>
            </a:br>
            <a:r>
              <a:rPr lang="en-US" sz="2400" dirty="0" smtClean="0"/>
              <a:t>well-behaved if you include sources.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99748" y="2391440"/>
            <a:ext cx="6234546" cy="25457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98109"/>
              </p:ext>
            </p:extLst>
          </p:nvPr>
        </p:nvGraphicFramePr>
        <p:xfrm>
          <a:off x="1887952" y="2367113"/>
          <a:ext cx="5892800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86" name="Equation" r:id="rId3" imgW="3771720" imgH="1422360" progId="Equation.DSMT4">
                  <p:embed/>
                </p:oleObj>
              </mc:Choice>
              <mc:Fallback>
                <p:oleObj name="Equation" r:id="rId3" imgW="377172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952" y="2367113"/>
                        <a:ext cx="5892800" cy="222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92875" y="4303364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of </a:t>
            </a:r>
          </a:p>
          <a:p>
            <a:r>
              <a:rPr lang="en-US" dirty="0" smtClean="0"/>
              <a:t>unknowns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66124" y="2641089"/>
            <a:ext cx="592015" cy="509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29186" y="2605920"/>
            <a:ext cx="592015" cy="509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0509" y="2588335"/>
            <a:ext cx="592015" cy="509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54401" y="3121736"/>
            <a:ext cx="592015" cy="509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54401" y="3678581"/>
            <a:ext cx="592015" cy="509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95445"/>
              </p:ext>
            </p:extLst>
          </p:nvPr>
        </p:nvGraphicFramePr>
        <p:xfrm>
          <a:off x="417445" y="893280"/>
          <a:ext cx="8368609" cy="81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87" name="Equation" r:id="rId5" imgW="4965480" imgH="482400" progId="Equation.DSMT4">
                  <p:embed/>
                </p:oleObj>
              </mc:Choice>
              <mc:Fallback>
                <p:oleObj name="Equation" r:id="rId5" imgW="496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45" y="893280"/>
                        <a:ext cx="8368609" cy="813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027920"/>
              </p:ext>
            </p:extLst>
          </p:nvPr>
        </p:nvGraphicFramePr>
        <p:xfrm>
          <a:off x="2133260" y="1798982"/>
          <a:ext cx="5162061" cy="409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88" name="Equation" r:id="rId7" imgW="3517560" imgH="279360" progId="Equation.DSMT4">
                  <p:embed/>
                </p:oleObj>
              </mc:Choice>
              <mc:Fallback>
                <p:oleObj name="Equation" r:id="rId7" imgW="3517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260" y="1798982"/>
                        <a:ext cx="5162061" cy="409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2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The partial and full trajectory models </a:t>
            </a:r>
            <a:r>
              <a:rPr lang="en-US" sz="2400" dirty="0" smtClean="0"/>
              <a:t>become </a:t>
            </a:r>
            <a:br>
              <a:rPr lang="en-US" sz="2400" dirty="0" smtClean="0"/>
            </a:br>
            <a:r>
              <a:rPr lang="en-US" sz="2400" dirty="0" smtClean="0"/>
              <a:t>well-behaved if you include sources.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99748" y="2391440"/>
            <a:ext cx="6234546" cy="25457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475939"/>
              </p:ext>
            </p:extLst>
          </p:nvPr>
        </p:nvGraphicFramePr>
        <p:xfrm>
          <a:off x="1887952" y="2367113"/>
          <a:ext cx="5892800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4" name="Equation" r:id="rId3" imgW="3771720" imgH="1422360" progId="Equation.DSMT4">
                  <p:embed/>
                </p:oleObj>
              </mc:Choice>
              <mc:Fallback>
                <p:oleObj name="Equation" r:id="rId3" imgW="377172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952" y="2367113"/>
                        <a:ext cx="5892800" cy="222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92875" y="4303364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of </a:t>
            </a:r>
          </a:p>
          <a:p>
            <a:r>
              <a:rPr lang="en-US" dirty="0" smtClean="0"/>
              <a:t>unknowns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66124" y="2641089"/>
            <a:ext cx="592015" cy="509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29186" y="2605920"/>
            <a:ext cx="592015" cy="509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0509" y="2588335"/>
            <a:ext cx="592015" cy="509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54401" y="3121736"/>
            <a:ext cx="592015" cy="509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54401" y="3678581"/>
            <a:ext cx="592015" cy="509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63954"/>
              </p:ext>
            </p:extLst>
          </p:nvPr>
        </p:nvGraphicFramePr>
        <p:xfrm>
          <a:off x="417445" y="893280"/>
          <a:ext cx="8368609" cy="81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5" name="Equation" r:id="rId5" imgW="4965480" imgH="482400" progId="Equation.DSMT4">
                  <p:embed/>
                </p:oleObj>
              </mc:Choice>
              <mc:Fallback>
                <p:oleObj name="Equation" r:id="rId5" imgW="496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45" y="893280"/>
                        <a:ext cx="8368609" cy="813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258722"/>
              </p:ext>
            </p:extLst>
          </p:nvPr>
        </p:nvGraphicFramePr>
        <p:xfrm>
          <a:off x="1647825" y="5300663"/>
          <a:ext cx="61468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6" name="Equation" r:id="rId7" imgW="3873240" imgH="736560" progId="Equation.DSMT4">
                  <p:embed/>
                </p:oleObj>
              </mc:Choice>
              <mc:Fallback>
                <p:oleObj name="Equation" r:id="rId7" imgW="38732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7825" y="5300663"/>
                        <a:ext cx="6146800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02511"/>
              </p:ext>
            </p:extLst>
          </p:nvPr>
        </p:nvGraphicFramePr>
        <p:xfrm>
          <a:off x="2133260" y="1798982"/>
          <a:ext cx="5162061" cy="409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7" name="Equation" r:id="rId9" imgW="3517560" imgH="279360" progId="Equation.DSMT4">
                  <p:embed/>
                </p:oleObj>
              </mc:Choice>
              <mc:Fallback>
                <p:oleObj name="Equation" r:id="rId9" imgW="3517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260" y="1798982"/>
                        <a:ext cx="5162061" cy="409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9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-49695"/>
            <a:ext cx="8706677" cy="742950"/>
          </a:xfrm>
        </p:spPr>
        <p:txBody>
          <a:bodyPr/>
          <a:lstStyle/>
          <a:p>
            <a:pPr algn="l"/>
            <a:r>
              <a:rPr lang="en-US" sz="2400" dirty="0" smtClean="0"/>
              <a:t>Example: W7-X edge.                                 </a:t>
            </a:r>
            <a:br>
              <a:rPr lang="en-US" sz="2400" dirty="0" smtClean="0"/>
            </a:b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498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6"/>
          <a:stretch/>
        </p:blipFill>
        <p:spPr bwMode="auto">
          <a:xfrm>
            <a:off x="3906078" y="3636479"/>
            <a:ext cx="3796748" cy="282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9"/>
          <a:stretch/>
        </p:blipFill>
        <p:spPr bwMode="auto">
          <a:xfrm>
            <a:off x="4078357" y="817080"/>
            <a:ext cx="3793435" cy="282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431235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revisit the W7-X scenarios from </a:t>
            </a:r>
            <a:r>
              <a:rPr lang="en-US" dirty="0" err="1" smtClean="0"/>
              <a:t>Turkin</a:t>
            </a:r>
            <a:r>
              <a:rPr lang="en-US" dirty="0" smtClean="0"/>
              <a:t> et al, </a:t>
            </a:r>
            <a:r>
              <a:rPr lang="en-US" i="1" dirty="0" err="1" smtClean="0"/>
              <a:t>PoP</a:t>
            </a:r>
            <a:r>
              <a:rPr lang="en-US" dirty="0" smtClean="0"/>
              <a:t> </a:t>
            </a:r>
            <a:r>
              <a:rPr lang="en-US" b="1" dirty="0" smtClean="0"/>
              <a:t>18</a:t>
            </a:r>
            <a:r>
              <a:rPr lang="en-US" dirty="0" smtClean="0"/>
              <a:t>, 022505 (2011):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55565" y="1292087"/>
            <a:ext cx="0" cy="4631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13" y="1806528"/>
            <a:ext cx="4429963" cy="49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 smtClean="0"/>
              <a:t>Example: W7-X edge. Trajectory model has little impact on </a:t>
            </a:r>
            <a:r>
              <a:rPr lang="en-US" sz="2400" dirty="0" err="1" smtClean="0"/>
              <a:t>ambipolar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r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, modest effect on </a:t>
            </a:r>
            <a:r>
              <a:rPr lang="en-US" sz="2400" i="1" dirty="0" err="1" smtClean="0"/>
              <a:t>j</a:t>
            </a:r>
            <a:r>
              <a:rPr lang="en-US" sz="2400" i="1" baseline="-25000" dirty="0" err="1" smtClean="0"/>
              <a:t>bs</a:t>
            </a: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48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5" y="775253"/>
            <a:ext cx="4518790" cy="544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88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137413"/>
            <a:ext cx="3582010" cy="5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26239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93165" y="332298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86539" y="57514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03104" y="48635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8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13" y="1806528"/>
            <a:ext cx="4429963" cy="49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 smtClean="0"/>
              <a:t>Example: W7-X edge. Trajectory model has little impact on </a:t>
            </a:r>
            <a:r>
              <a:rPr lang="en-US" sz="2400" dirty="0" err="1" smtClean="0"/>
              <a:t>ambipolar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r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, modest effect on </a:t>
            </a:r>
            <a:r>
              <a:rPr lang="en-US" sz="2400" i="1" dirty="0" err="1" smtClean="0"/>
              <a:t>j</a:t>
            </a:r>
            <a:r>
              <a:rPr lang="en-US" sz="2400" i="1" baseline="-25000" dirty="0" err="1" smtClean="0"/>
              <a:t>bs</a:t>
            </a: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48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5" y="775253"/>
            <a:ext cx="4518790" cy="544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88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137413"/>
            <a:ext cx="3582010" cy="5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26239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93165" y="332298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86539" y="57514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03104" y="48635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ions</a:t>
            </a:r>
            <a:endParaRPr lang="en-US" dirty="0"/>
          </a:p>
        </p:txBody>
      </p:sp>
      <p:pic>
        <p:nvPicPr>
          <p:cNvPr id="5488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82799" y="684689"/>
            <a:ext cx="63398" cy="7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78912"/>
              </p:ext>
            </p:extLst>
          </p:nvPr>
        </p:nvGraphicFramePr>
        <p:xfrm>
          <a:off x="4543441" y="925927"/>
          <a:ext cx="2813726" cy="7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0" name="Equation" r:id="rId8" imgW="1777680" imgH="482400" progId="Equation.DSMT4">
                  <p:embed/>
                </p:oleObj>
              </mc:Choice>
              <mc:Fallback>
                <p:oleObj name="Equation" r:id="rId8" imgW="1777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43441" y="925927"/>
                        <a:ext cx="2813726" cy="76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2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For the next few slides, we will consider the ion transport matrix </a:t>
            </a:r>
            <a:r>
              <a:rPr lang="en-US" sz="2800" i="1" dirty="0" err="1" smtClean="0"/>
              <a:t>L</a:t>
            </a:r>
            <a:r>
              <a:rPr lang="en-US" sz="2800" i="1" baseline="-25000" dirty="0" err="1" smtClean="0"/>
              <a:t>jk</a:t>
            </a:r>
            <a:endParaRPr lang="en-US" sz="28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17943"/>
              </p:ext>
            </p:extLst>
          </p:nvPr>
        </p:nvGraphicFramePr>
        <p:xfrm>
          <a:off x="784225" y="1617663"/>
          <a:ext cx="72771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58" name="Equation" r:id="rId3" imgW="3733560" imgH="1523880" progId="Equation.DSMT4">
                  <p:embed/>
                </p:oleObj>
              </mc:Choice>
              <mc:Fallback>
                <p:oleObj name="Equation" r:id="rId3" imgW="373356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617663"/>
                        <a:ext cx="72771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9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 smtClean="0"/>
              <a:t>When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*</a:t>
            </a:r>
            <a:r>
              <a:rPr lang="en-US" sz="2400" dirty="0" smtClean="0"/>
              <a:t>=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r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/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r</a:t>
            </a:r>
            <a:r>
              <a:rPr lang="en-US" sz="2400" baseline="30000" dirty="0" err="1" smtClean="0"/>
              <a:t>res</a:t>
            </a:r>
            <a:r>
              <a:rPr lang="en-US" sz="2400" dirty="0" smtClean="0"/>
              <a:t> is &lt; 0.3, the 3 models are nearly identical; otherwise differences can be significant.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59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36" y="780997"/>
            <a:ext cx="8501972" cy="56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99738"/>
              </p:ext>
            </p:extLst>
          </p:nvPr>
        </p:nvGraphicFramePr>
        <p:xfrm>
          <a:off x="2652713" y="6430963"/>
          <a:ext cx="39798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28" name="Equation" r:id="rId5" imgW="2298600" imgH="253800" progId="Equation.DSMT4">
                  <p:embed/>
                </p:oleObj>
              </mc:Choice>
              <mc:Fallback>
                <p:oleObj name="Equation" r:id="rId5" imgW="22986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6430963"/>
                        <a:ext cx="39798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7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200" dirty="0" smtClean="0"/>
              <a:t>The same pattern is evident for LHD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61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1" y="786075"/>
            <a:ext cx="8256401" cy="566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84910"/>
              </p:ext>
            </p:extLst>
          </p:nvPr>
        </p:nvGraphicFramePr>
        <p:xfrm>
          <a:off x="2652713" y="6430963"/>
          <a:ext cx="39798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73" name="Equation" r:id="rId5" imgW="2298600" imgH="253800" progId="Equation.DSMT4">
                  <p:embed/>
                </p:oleObj>
              </mc:Choice>
              <mc:Fallback>
                <p:oleObj name="Equation" r:id="rId5" imgW="22986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6430963"/>
                        <a:ext cx="39798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2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05461" y="0"/>
            <a:ext cx="238539" cy="805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5645426" cy="742950"/>
          </a:xfrm>
        </p:spPr>
        <p:txBody>
          <a:bodyPr/>
          <a:lstStyle/>
          <a:p>
            <a:r>
              <a:rPr lang="en-US" sz="2400" dirty="0" smtClean="0"/>
              <a:t>SFINCS allows comparison between collision operators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25614"/>
              </p:ext>
            </p:extLst>
          </p:nvPr>
        </p:nvGraphicFramePr>
        <p:xfrm>
          <a:off x="622300" y="6440488"/>
          <a:ext cx="8039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10" name="Equation" r:id="rId4" imgW="4647960" imgH="241200" progId="Equation.DSMT4">
                  <p:embed/>
                </p:oleObj>
              </mc:Choice>
              <mc:Fallback>
                <p:oleObj name="Equation" r:id="rId4" imgW="4647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300" y="6440488"/>
                        <a:ext cx="803910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809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812800"/>
            <a:ext cx="82296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098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60" y="-1"/>
            <a:ext cx="3686642" cy="81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6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17435" y="0"/>
            <a:ext cx="3826565" cy="805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5466521" cy="742950"/>
          </a:xfrm>
        </p:spPr>
        <p:txBody>
          <a:bodyPr/>
          <a:lstStyle/>
          <a:p>
            <a:r>
              <a:rPr lang="en-US" sz="2400" dirty="0" smtClean="0"/>
              <a:t>Similar patterns are apparent </a:t>
            </a:r>
            <a:br>
              <a:rPr lang="en-US" sz="2400" dirty="0" smtClean="0"/>
            </a:br>
            <a:r>
              <a:rPr lang="en-US" sz="2400" dirty="0" smtClean="0"/>
              <a:t>for LHD geometry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63466"/>
              </p:ext>
            </p:extLst>
          </p:nvPr>
        </p:nvGraphicFramePr>
        <p:xfrm>
          <a:off x="2060575" y="6440488"/>
          <a:ext cx="51625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2" name="Equation" r:id="rId4" imgW="2984400" imgH="241200" progId="Equation.DSMT4">
                  <p:embed/>
                </p:oleObj>
              </mc:Choice>
              <mc:Fallback>
                <p:oleObj name="Equation" r:id="rId4" imgW="298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0575" y="6440488"/>
                        <a:ext cx="516255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8098" name="Picture 1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10"/>
          <a:stretch/>
        </p:blipFill>
        <p:spPr bwMode="auto">
          <a:xfrm>
            <a:off x="5322560" y="0"/>
            <a:ext cx="3686642" cy="60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13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02861"/>
            <a:ext cx="82296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3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SFINCS (Stellarator Fokker-Planck Iterative Neoclassical Conservative Solver)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462"/>
            <a:ext cx="8796130" cy="50527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Solves time-independent drift-kinetic equations </a:t>
            </a:r>
            <a:r>
              <a:rPr lang="en-US" sz="2000" dirty="0" smtClean="0"/>
              <a:t>for 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Symbol" panose="05050102010706020507" pitchFamily="18" charset="2"/>
              </a:rPr>
              <a:t>q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z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>
                <a:latin typeface="Symbol" panose="05050102010706020507" pitchFamily="18" charset="2"/>
                <a:sym typeface="Symbol"/>
              </a:rPr>
              <a:t>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730"/>
            <a:ext cx="8229600" cy="510243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smtClean="0"/>
              <a:t>Our new code SFINCS allows a comparison of several variants of the drift-kinetic equation, differing in the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r</a:t>
            </a:r>
            <a:r>
              <a:rPr lang="en-US" sz="2400" dirty="0" smtClean="0"/>
              <a:t> terms.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Below ~ 1/3 of the </a:t>
            </a:r>
            <a:r>
              <a:rPr lang="en-US" sz="2000" i="1" dirty="0" err="1" smtClean="0"/>
              <a:t>E</a:t>
            </a:r>
            <a:r>
              <a:rPr lang="en-US" sz="2000" i="1" baseline="-25000" dirty="0" err="1" smtClean="0"/>
              <a:t>r</a:t>
            </a:r>
            <a:r>
              <a:rPr lang="en-US" sz="2000" dirty="0" smtClean="0"/>
              <a:t> resonance, the variants give nearly identical results.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For larger </a:t>
            </a:r>
            <a:r>
              <a:rPr lang="en-US" sz="2000" i="1" dirty="0" err="1" smtClean="0"/>
              <a:t>E</a:t>
            </a:r>
            <a:r>
              <a:rPr lang="en-US" sz="2000" i="1" baseline="-25000" dirty="0" err="1" smtClean="0"/>
              <a:t>r</a:t>
            </a:r>
            <a:r>
              <a:rPr lang="en-US" sz="2000" dirty="0" smtClean="0"/>
              <a:t>/</a:t>
            </a:r>
            <a:r>
              <a:rPr lang="en-US" sz="2000" i="1" dirty="0" err="1" smtClean="0"/>
              <a:t>E</a:t>
            </a:r>
            <a:r>
              <a:rPr lang="en-US" sz="2000" i="1" baseline="-25000" dirty="0" err="1" smtClean="0"/>
              <a:t>r</a:t>
            </a:r>
            <a:r>
              <a:rPr lang="en-US" sz="2000" baseline="30000" dirty="0" err="1" smtClean="0"/>
              <a:t>res</a:t>
            </a:r>
            <a:r>
              <a:rPr lang="en-US" sz="2000" dirty="0" smtClean="0"/>
              <a:t>, there are substantial differences, especially in the flows and  </a:t>
            </a:r>
            <a:r>
              <a:rPr lang="en-US" sz="2000" i="1" dirty="0" err="1" smtClean="0"/>
              <a:t>j</a:t>
            </a:r>
            <a:r>
              <a:rPr lang="en-US" sz="2000" baseline="-25000" dirty="0" err="1" smtClean="0"/>
              <a:t>bs</a:t>
            </a:r>
            <a:r>
              <a:rPr lang="en-US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The “full trajectory” model is probably the best of the 3 models considered here, but radial coupling could also be important.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Momentum conservation in collisions is always important for parallel flow and current. The full linearized Fokker-Planck operator gives results quite close to a momentum-conserving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For the next few slides, we will consider the ion transport matrix </a:t>
            </a:r>
            <a:r>
              <a:rPr lang="en-US" sz="2800" i="1" dirty="0" err="1" smtClean="0"/>
              <a:t>L</a:t>
            </a:r>
            <a:r>
              <a:rPr lang="en-US" sz="2800" i="1" baseline="-25000" dirty="0" err="1" smtClean="0"/>
              <a:t>jk</a:t>
            </a:r>
            <a:endParaRPr lang="en-US" sz="28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801265"/>
              </p:ext>
            </p:extLst>
          </p:nvPr>
        </p:nvGraphicFramePr>
        <p:xfrm>
          <a:off x="169034" y="1459120"/>
          <a:ext cx="8842886" cy="240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60" name="Equation" r:id="rId3" imgW="5803560" imgH="1574640" progId="Equation.DSMT4">
                  <p:embed/>
                </p:oleObj>
              </mc:Choice>
              <mc:Fallback>
                <p:oleObj name="Equation" r:id="rId3" imgW="580356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34" y="1459120"/>
                        <a:ext cx="8842886" cy="2402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742541"/>
              </p:ext>
            </p:extLst>
          </p:nvPr>
        </p:nvGraphicFramePr>
        <p:xfrm>
          <a:off x="2621391" y="4525549"/>
          <a:ext cx="3709836" cy="45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61" name="Equation" r:id="rId5" imgW="2057400" imgH="253800" progId="Equation.DSMT4">
                  <p:embed/>
                </p:oleObj>
              </mc:Choice>
              <mc:Fallback>
                <p:oleObj name="Equation" r:id="rId5" imgW="2057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1391" y="4525549"/>
                        <a:ext cx="3709836" cy="458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9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800" dirty="0" smtClean="0"/>
              <a:t>New speed discretization is highly efficient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889829"/>
              </p:ext>
            </p:extLst>
          </p:nvPr>
        </p:nvGraphicFramePr>
        <p:xfrm>
          <a:off x="5344707" y="979721"/>
          <a:ext cx="29591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3" name="Equation" r:id="rId3" imgW="1803400" imgH="330200" progId="Equation.DSMT4">
                  <p:embed/>
                </p:oleObj>
              </mc:Choice>
              <mc:Fallback>
                <p:oleObj name="Equation" r:id="rId3" imgW="1803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707" y="979721"/>
                        <a:ext cx="29591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2509" y="1735197"/>
            <a:ext cx="881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Laguerre</a:t>
            </a:r>
            <a:r>
              <a:rPr lang="en-US" dirty="0" smtClean="0"/>
              <a:t>/</a:t>
            </a:r>
            <a:r>
              <a:rPr lang="en-US" dirty="0" err="1" smtClean="0"/>
              <a:t>Sonine</a:t>
            </a:r>
            <a:r>
              <a:rPr lang="en-US" dirty="0" smtClean="0"/>
              <a:t> polynomials lose accuracy because of nonanalytic </a:t>
            </a:r>
            <a:r>
              <a:rPr lang="en-US" dirty="0" smtClean="0">
                <a:sym typeface="Symbol"/>
              </a:rPr>
              <a:t>  in </a:t>
            </a:r>
            <a:r>
              <a:rPr lang="en-US" dirty="0" err="1" smtClean="0"/>
              <a:t>Jacobian</a:t>
            </a:r>
            <a:r>
              <a:rPr lang="en-US" dirty="0" smtClean="0"/>
              <a:t> at </a:t>
            </a:r>
            <a:r>
              <a:rPr lang="en-US" i="1" dirty="0" smtClean="0"/>
              <a:t>x</a:t>
            </a:r>
            <a:r>
              <a:rPr lang="en-US" dirty="0" smtClean="0"/>
              <a:t> = 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468" y="904669"/>
            <a:ext cx="514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Spectral collocation method based on non-standard orthogonal polynomials in v, not v</a:t>
            </a:r>
            <a:r>
              <a:rPr lang="en-US" baseline="30000" dirty="0" smtClean="0"/>
              <a:t>2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800" dirty="0" smtClean="0"/>
              <a:t>New speed discretization is highly efficient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4394" y="603572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speed grid points</a:t>
            </a:r>
            <a:endParaRPr lang="en-US" dirty="0"/>
          </a:p>
        </p:txBody>
      </p:sp>
      <p:pic>
        <p:nvPicPr>
          <p:cNvPr id="406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56" y="3276245"/>
            <a:ext cx="3910013" cy="253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 rot="16200000">
            <a:off x="-1688427" y="4084617"/>
            <a:ext cx="37208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Relative error in Spitzer resistivity</a:t>
            </a:r>
            <a:endParaRPr lang="en-US" sz="2000" dirty="0"/>
          </a:p>
        </p:txBody>
      </p:sp>
      <p:pic>
        <p:nvPicPr>
          <p:cNvPr id="406556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8" y="2352170"/>
            <a:ext cx="4633986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28795" y="2518451"/>
            <a:ext cx="4115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1D problem: Spitzer resistivity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672173"/>
              </p:ext>
            </p:extLst>
          </p:nvPr>
        </p:nvGraphicFramePr>
        <p:xfrm>
          <a:off x="5344707" y="979721"/>
          <a:ext cx="29591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14" name="Equation" r:id="rId5" imgW="1803400" imgH="330200" progId="Equation.DSMT4">
                  <p:embed/>
                </p:oleObj>
              </mc:Choice>
              <mc:Fallback>
                <p:oleObj name="Equation" r:id="rId5" imgW="1803400" imgH="33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707" y="979721"/>
                        <a:ext cx="29591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2509" y="1735197"/>
            <a:ext cx="881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Laguerre</a:t>
            </a:r>
            <a:r>
              <a:rPr lang="en-US" dirty="0" smtClean="0"/>
              <a:t>/</a:t>
            </a:r>
            <a:r>
              <a:rPr lang="en-US" dirty="0" err="1" smtClean="0"/>
              <a:t>Sonine</a:t>
            </a:r>
            <a:r>
              <a:rPr lang="en-US" dirty="0" smtClean="0"/>
              <a:t> polynomials lose accuracy because of nonanalytic </a:t>
            </a:r>
            <a:r>
              <a:rPr lang="en-US" dirty="0" smtClean="0">
                <a:sym typeface="Symbol"/>
              </a:rPr>
              <a:t>  in </a:t>
            </a:r>
            <a:r>
              <a:rPr lang="en-US" dirty="0" err="1" smtClean="0"/>
              <a:t>Jacobian</a:t>
            </a:r>
            <a:r>
              <a:rPr lang="en-US" dirty="0" smtClean="0"/>
              <a:t> at </a:t>
            </a:r>
            <a:r>
              <a:rPr lang="en-US" i="1" dirty="0" smtClean="0"/>
              <a:t>x</a:t>
            </a:r>
            <a:r>
              <a:rPr lang="en-US" dirty="0" smtClean="0"/>
              <a:t> = 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468" y="904669"/>
            <a:ext cx="514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Spectral collocation method based on non-standard orthogonal polynomials in v, not v</a:t>
            </a:r>
            <a:r>
              <a:rPr lang="en-US" baseline="30000" dirty="0" smtClean="0"/>
              <a:t>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73464" y="6436065"/>
            <a:ext cx="4907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66FF"/>
                </a:solidFill>
              </a:rPr>
              <a:t>J Comp. Phys. </a:t>
            </a:r>
            <a:r>
              <a:rPr lang="en-US" sz="1600" b="1" i="1" dirty="0" smtClean="0">
                <a:solidFill>
                  <a:srgbClr val="0066FF"/>
                </a:solidFill>
              </a:rPr>
              <a:t>243</a:t>
            </a:r>
            <a:r>
              <a:rPr lang="en-US" sz="1600" i="1" dirty="0" smtClean="0">
                <a:solidFill>
                  <a:srgbClr val="0066FF"/>
                </a:solidFill>
              </a:rPr>
              <a:t>, 130 (2013)</a:t>
            </a:r>
            <a:endParaRPr lang="en-US" sz="1600" i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800" dirty="0" smtClean="0"/>
              <a:t>SFINCS can use the full linearized </a:t>
            </a:r>
            <a:br>
              <a:rPr lang="en-US" sz="2800" dirty="0" smtClean="0"/>
            </a:br>
            <a:r>
              <a:rPr lang="en-US" sz="2800" dirty="0" smtClean="0"/>
              <a:t>Fokker-Planck </a:t>
            </a:r>
            <a:r>
              <a:rPr lang="en-US" sz="2800" dirty="0" err="1" smtClean="0"/>
              <a:t>collsion</a:t>
            </a:r>
            <a:r>
              <a:rPr lang="en-US" sz="2800" dirty="0" smtClean="0"/>
              <a:t> operator.</a:t>
            </a:r>
            <a:endParaRPr lang="en-US" sz="28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39155"/>
              </p:ext>
            </p:extLst>
          </p:nvPr>
        </p:nvGraphicFramePr>
        <p:xfrm>
          <a:off x="733425" y="4656138"/>
          <a:ext cx="19002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26" name="Equation" r:id="rId3" imgW="1015920" imgH="241200" progId="Equation.DSMT4">
                  <p:embed/>
                </p:oleObj>
              </mc:Choice>
              <mc:Fallback>
                <p:oleObj name="Equation" r:id="rId3" imgW="101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425" y="4656138"/>
                        <a:ext cx="1900238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57221"/>
              </p:ext>
            </p:extLst>
          </p:nvPr>
        </p:nvGraphicFramePr>
        <p:xfrm>
          <a:off x="763538" y="5229745"/>
          <a:ext cx="1687928" cy="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27" name="Equation" r:id="rId5" imgW="901440" imgH="241200" progId="Equation.DSMT4">
                  <p:embed/>
                </p:oleObj>
              </mc:Choice>
              <mc:Fallback>
                <p:oleObj name="Equation" r:id="rId5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38" y="5229745"/>
                        <a:ext cx="1687928" cy="457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09681"/>
              </p:ext>
            </p:extLst>
          </p:nvPr>
        </p:nvGraphicFramePr>
        <p:xfrm>
          <a:off x="922338" y="947738"/>
          <a:ext cx="69405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28" name="Equation" r:id="rId7" imgW="4216320" imgH="685800" progId="Equation.DSMT4">
                  <p:embed/>
                </p:oleObj>
              </mc:Choice>
              <mc:Fallback>
                <p:oleObj name="Equation" r:id="rId7" imgW="42163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2338" y="947738"/>
                        <a:ext cx="6940550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800" dirty="0" smtClean="0"/>
              <a:t>SFINCS can use the full linearized </a:t>
            </a:r>
            <a:br>
              <a:rPr lang="en-US" sz="2800" dirty="0" smtClean="0"/>
            </a:br>
            <a:r>
              <a:rPr lang="en-US" sz="2800" dirty="0" smtClean="0"/>
              <a:t>Fokker-Planck </a:t>
            </a:r>
            <a:r>
              <a:rPr lang="en-US" sz="2800" dirty="0" err="1" smtClean="0"/>
              <a:t>collsion</a:t>
            </a:r>
            <a:r>
              <a:rPr lang="en-US" sz="2800" dirty="0" smtClean="0"/>
              <a:t> operator.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95746" y="6029482"/>
            <a:ext cx="299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Vector of unknowns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2906070" y="2247902"/>
            <a:ext cx="3667679" cy="3564010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7875569" y="2247902"/>
            <a:ext cx="669652" cy="3564010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61378"/>
              </p:ext>
            </p:extLst>
          </p:nvPr>
        </p:nvGraphicFramePr>
        <p:xfrm>
          <a:off x="7338751" y="3838390"/>
          <a:ext cx="468150" cy="383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99" name="Equation" r:id="rId3" imgW="139680" imgH="114120" progId="Equation.DSMT4">
                  <p:embed/>
                </p:oleObj>
              </mc:Choice>
              <mc:Fallback>
                <p:oleObj name="Equation" r:id="rId3" imgW="13968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8751" y="3838390"/>
                        <a:ext cx="468150" cy="383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082589" y="4576278"/>
            <a:ext cx="33734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82589" y="5217911"/>
            <a:ext cx="33734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975736" y="4573474"/>
            <a:ext cx="498737" cy="644437"/>
            <a:chOff x="3223684" y="1597161"/>
            <a:chExt cx="162765" cy="21031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23684" y="1807476"/>
              <a:ext cx="1627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23684" y="1597161"/>
              <a:ext cx="1627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84972"/>
              </p:ext>
            </p:extLst>
          </p:nvPr>
        </p:nvGraphicFramePr>
        <p:xfrm>
          <a:off x="8080113" y="4673408"/>
          <a:ext cx="289538" cy="45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0113" y="4673408"/>
                        <a:ext cx="289538" cy="450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96341"/>
              </p:ext>
            </p:extLst>
          </p:nvPr>
        </p:nvGraphicFramePr>
        <p:xfrm>
          <a:off x="8080555" y="5281713"/>
          <a:ext cx="288652" cy="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1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555" y="5281713"/>
                        <a:ext cx="288652" cy="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5845256" y="2317955"/>
            <a:ext cx="0" cy="3493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141981" y="2317952"/>
            <a:ext cx="0" cy="3493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uble Bracket 16"/>
          <p:cNvSpPr/>
          <p:nvPr/>
        </p:nvSpPr>
        <p:spPr>
          <a:xfrm>
            <a:off x="6692531" y="2247902"/>
            <a:ext cx="648742" cy="3564010"/>
          </a:xfrm>
          <a:prstGeom prst="bracketPair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26054"/>
              </p:ext>
            </p:extLst>
          </p:nvPr>
        </p:nvGraphicFramePr>
        <p:xfrm>
          <a:off x="6835775" y="3208338"/>
          <a:ext cx="3444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2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5775" y="3208338"/>
                        <a:ext cx="3444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6693"/>
              </p:ext>
            </p:extLst>
          </p:nvPr>
        </p:nvGraphicFramePr>
        <p:xfrm>
          <a:off x="6847359" y="4726179"/>
          <a:ext cx="375242" cy="321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3" name="Equation" r:id="rId11" imgW="177480" imgH="152280" progId="Equation.DSMT4">
                  <p:embed/>
                </p:oleObj>
              </mc:Choice>
              <mc:Fallback>
                <p:oleObj name="Equation" r:id="rId11" imgW="1774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7359" y="4726179"/>
                        <a:ext cx="375242" cy="321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78102"/>
              </p:ext>
            </p:extLst>
          </p:nvPr>
        </p:nvGraphicFramePr>
        <p:xfrm>
          <a:off x="6847359" y="5320646"/>
          <a:ext cx="348602" cy="37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4" name="Equation" r:id="rId13" imgW="164880" imgH="177480" progId="Equation.DSMT4">
                  <p:embed/>
                </p:oleObj>
              </mc:Choice>
              <mc:Fallback>
                <p:oleObj name="Equation" r:id="rId13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47359" y="5320646"/>
                        <a:ext cx="348602" cy="37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7001336" y="2399204"/>
            <a:ext cx="0" cy="857380"/>
          </a:xfrm>
          <a:prstGeom prst="line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013942" y="3636239"/>
            <a:ext cx="0" cy="857380"/>
          </a:xfrm>
          <a:prstGeom prst="line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462290"/>
              </p:ext>
            </p:extLst>
          </p:nvPr>
        </p:nvGraphicFramePr>
        <p:xfrm>
          <a:off x="6033628" y="4659693"/>
          <a:ext cx="288652" cy="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5" name="Equation" r:id="rId15" imgW="114120" imgH="177480" progId="Equation.DSMT4">
                  <p:embed/>
                </p:oleObj>
              </mc:Choice>
              <mc:Fallback>
                <p:oleObj name="Equation" r:id="rId15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628" y="4659693"/>
                        <a:ext cx="288652" cy="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213621"/>
              </p:ext>
            </p:extLst>
          </p:nvPr>
        </p:nvGraphicFramePr>
        <p:xfrm>
          <a:off x="4167565" y="5290118"/>
          <a:ext cx="288652" cy="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6" name="Equation" r:id="rId17" imgW="114120" imgH="177480" progId="Equation.DSMT4">
                  <p:embed/>
                </p:oleObj>
              </mc:Choice>
              <mc:Fallback>
                <p:oleObj name="Equation" r:id="rId17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565" y="5290118"/>
                        <a:ext cx="288652" cy="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493551"/>
              </p:ext>
            </p:extLst>
          </p:nvPr>
        </p:nvGraphicFramePr>
        <p:xfrm>
          <a:off x="733425" y="4656138"/>
          <a:ext cx="19002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7" name="Equation" r:id="rId18" imgW="1015920" imgH="241200" progId="Equation.DSMT4">
                  <p:embed/>
                </p:oleObj>
              </mc:Choice>
              <mc:Fallback>
                <p:oleObj name="Equation" r:id="rId18" imgW="101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33425" y="4656138"/>
                        <a:ext cx="1900238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694210"/>
              </p:ext>
            </p:extLst>
          </p:nvPr>
        </p:nvGraphicFramePr>
        <p:xfrm>
          <a:off x="763538" y="5229745"/>
          <a:ext cx="1687928" cy="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8" name="Equation" r:id="rId20" imgW="901440" imgH="241200" progId="Equation.DSMT4">
                  <p:embed/>
                </p:oleObj>
              </mc:Choice>
              <mc:Fallback>
                <p:oleObj name="Equation" r:id="rId20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38" y="5229745"/>
                        <a:ext cx="1687928" cy="457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882157"/>
              </p:ext>
            </p:extLst>
          </p:nvPr>
        </p:nvGraphicFramePr>
        <p:xfrm>
          <a:off x="7842250" y="3228975"/>
          <a:ext cx="765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09" name="Equation" r:id="rId22" imgW="342720" imgH="177480" progId="Equation.DSMT4">
                  <p:embed/>
                </p:oleObj>
              </mc:Choice>
              <mc:Fallback>
                <p:oleObj name="Equation" r:id="rId22" imgW="342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842250" y="3228975"/>
                        <a:ext cx="765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715164"/>
              </p:ext>
            </p:extLst>
          </p:nvPr>
        </p:nvGraphicFramePr>
        <p:xfrm>
          <a:off x="2526087" y="2247899"/>
          <a:ext cx="516794" cy="232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10" name="Equation" r:id="rId24" imgW="203040" imgH="914400" progId="Equation.DSMT4">
                  <p:embed/>
                </p:oleObj>
              </mc:Choice>
              <mc:Fallback>
                <p:oleObj name="Equation" r:id="rId24" imgW="2030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26087" y="2247899"/>
                        <a:ext cx="516794" cy="2325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56069"/>
              </p:ext>
            </p:extLst>
          </p:nvPr>
        </p:nvGraphicFramePr>
        <p:xfrm>
          <a:off x="2554571" y="4493619"/>
          <a:ext cx="452385" cy="83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11" name="Equation" r:id="rId26" imgW="177480" imgH="253800" progId="Equation.DSMT4">
                  <p:embed/>
                </p:oleObj>
              </mc:Choice>
              <mc:Fallback>
                <p:oleObj name="Equation" r:id="rId26" imgW="177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571" y="4493619"/>
                        <a:ext cx="452385" cy="830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431296"/>
              </p:ext>
            </p:extLst>
          </p:nvPr>
        </p:nvGraphicFramePr>
        <p:xfrm>
          <a:off x="2554210" y="5098700"/>
          <a:ext cx="452382" cy="82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12" name="Equation" r:id="rId28" imgW="177480" imgH="253800" progId="Equation.DSMT4">
                  <p:embed/>
                </p:oleObj>
              </mc:Choice>
              <mc:Fallback>
                <p:oleObj name="Equation" r:id="rId28" imgW="177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10" y="5098700"/>
                        <a:ext cx="452382" cy="82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28675"/>
              </p:ext>
            </p:extLst>
          </p:nvPr>
        </p:nvGraphicFramePr>
        <p:xfrm>
          <a:off x="6617061" y="5565389"/>
          <a:ext cx="792883" cy="66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13" name="Equation" r:id="rId30" imgW="317160" imgH="317160" progId="Equation.DSMT4">
                  <p:embed/>
                </p:oleObj>
              </mc:Choice>
              <mc:Fallback>
                <p:oleObj name="Equation" r:id="rId30" imgW="317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617061" y="5565389"/>
                        <a:ext cx="792883" cy="663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6767222" y="4573474"/>
            <a:ext cx="498737" cy="644437"/>
            <a:chOff x="3376084" y="1749561"/>
            <a:chExt cx="162765" cy="21031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376084" y="1959876"/>
              <a:ext cx="1627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376084" y="1749561"/>
              <a:ext cx="1627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06902"/>
              </p:ext>
            </p:extLst>
          </p:nvPr>
        </p:nvGraphicFramePr>
        <p:xfrm>
          <a:off x="922338" y="947738"/>
          <a:ext cx="69405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14" name="Equation" r:id="rId32" imgW="4216320" imgH="685800" progId="Equation.DSMT4">
                  <p:embed/>
                </p:oleObj>
              </mc:Choice>
              <mc:Fallback>
                <p:oleObj name="Equation" r:id="rId32" imgW="42163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22338" y="947738"/>
                        <a:ext cx="6940550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574" y="6486525"/>
            <a:ext cx="703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Similar to independent work in Lyons et al, </a:t>
            </a:r>
            <a:r>
              <a:rPr lang="en-US" sz="1600" i="1" dirty="0" err="1" smtClean="0"/>
              <a:t>PoP</a:t>
            </a:r>
            <a:r>
              <a:rPr lang="en-US" sz="1600" dirty="0" smtClean="0"/>
              <a:t> </a:t>
            </a:r>
            <a:r>
              <a:rPr lang="en-US" sz="1600" b="1" dirty="0"/>
              <a:t>19</a:t>
            </a:r>
            <a:r>
              <a:rPr lang="en-US" sz="1600" dirty="0"/>
              <a:t>, 082515 (2012)</a:t>
            </a:r>
          </a:p>
          <a:p>
            <a:endParaRPr lang="en-US" sz="1600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365306"/>
              </p:ext>
            </p:extLst>
          </p:nvPr>
        </p:nvGraphicFramePr>
        <p:xfrm>
          <a:off x="457200" y="3189288"/>
          <a:ext cx="19875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15" name="Equation" r:id="rId34" imgW="1091880" imgH="203040" progId="Equation.DSMT4">
                  <p:embed/>
                </p:oleObj>
              </mc:Choice>
              <mc:Fallback>
                <p:oleObj name="Equation" r:id="rId34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89288"/>
                        <a:ext cx="19875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72391" y="5291847"/>
            <a:ext cx="4572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11174" y="5269149"/>
            <a:ext cx="402077" cy="40207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49693" y="4675761"/>
            <a:ext cx="4572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99880" y="4666034"/>
            <a:ext cx="1968231" cy="450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17658" y="2337881"/>
            <a:ext cx="541508" cy="21271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43207" y="2373549"/>
            <a:ext cx="541508" cy="2127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80945" y="2480553"/>
            <a:ext cx="1864467" cy="2000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3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Computed radial neoclassical diffusivity in the LHD stellarator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6" y="919798"/>
            <a:ext cx="5334000" cy="547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704490"/>
              </p:ext>
            </p:extLst>
          </p:nvPr>
        </p:nvGraphicFramePr>
        <p:xfrm>
          <a:off x="7569199" y="1182687"/>
          <a:ext cx="1274814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38" name="Equation" r:id="rId4" imgW="685800" imgH="393480" progId="Equation.DSMT4">
                  <p:embed/>
                </p:oleObj>
              </mc:Choice>
              <mc:Fallback>
                <p:oleObj name="Equation" r:id="rId4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9199" y="1182687"/>
                        <a:ext cx="1274814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790597"/>
              </p:ext>
            </p:extLst>
          </p:nvPr>
        </p:nvGraphicFramePr>
        <p:xfrm>
          <a:off x="4660899" y="5153025"/>
          <a:ext cx="12733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39" name="Equation" r:id="rId6" imgW="787320" imgH="203040" progId="Equation.DSMT4">
                  <p:embed/>
                </p:oleObj>
              </mc:Choice>
              <mc:Fallback>
                <p:oleObj name="Equation" r:id="rId6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60899" y="5153025"/>
                        <a:ext cx="1273375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947811"/>
              </p:ext>
            </p:extLst>
          </p:nvPr>
        </p:nvGraphicFramePr>
        <p:xfrm>
          <a:off x="4660899" y="4619625"/>
          <a:ext cx="12528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40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899" y="4619625"/>
                        <a:ext cx="12528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82535"/>
              </p:ext>
            </p:extLst>
          </p:nvPr>
        </p:nvGraphicFramePr>
        <p:xfrm>
          <a:off x="4660899" y="4029075"/>
          <a:ext cx="12733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41" name="Equation" r:id="rId10" imgW="787320" imgH="203040" progId="Equation.DSMT4">
                  <p:embed/>
                </p:oleObj>
              </mc:Choice>
              <mc:Fallback>
                <p:oleObj name="Equation" r:id="rId10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899" y="4029075"/>
                        <a:ext cx="12733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361635"/>
              </p:ext>
            </p:extLst>
          </p:nvPr>
        </p:nvGraphicFramePr>
        <p:xfrm>
          <a:off x="4660899" y="2571750"/>
          <a:ext cx="12528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42" name="Equation" r:id="rId12" imgW="774360" imgH="203040" progId="Equation.DSMT4">
                  <p:embed/>
                </p:oleObj>
              </mc:Choice>
              <mc:Fallback>
                <p:oleObj name="Equation" r:id="rId12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899" y="2571750"/>
                        <a:ext cx="12528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483568"/>
              </p:ext>
            </p:extLst>
          </p:nvPr>
        </p:nvGraphicFramePr>
        <p:xfrm>
          <a:off x="4660899" y="1933575"/>
          <a:ext cx="12733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43" name="Equation" r:id="rId14" imgW="787320" imgH="203040" progId="Equation.DSMT4">
                  <p:embed/>
                </p:oleObj>
              </mc:Choice>
              <mc:Fallback>
                <p:oleObj name="Equation" r:id="rId14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899" y="1933575"/>
                        <a:ext cx="12733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73804"/>
              </p:ext>
            </p:extLst>
          </p:nvPr>
        </p:nvGraphicFramePr>
        <p:xfrm>
          <a:off x="4660900" y="1342827"/>
          <a:ext cx="698302" cy="287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44" name="Equation" r:id="rId16" imgW="431640" imgH="177480" progId="Equation.DSMT4">
                  <p:embed/>
                </p:oleObj>
              </mc:Choice>
              <mc:Fallback>
                <p:oleObj name="Equation" r:id="rId16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342827"/>
                        <a:ext cx="698302" cy="287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 rot="19004002">
            <a:off x="2753749" y="4835039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“equivalent tokamak”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334250" y="5934670"/>
            <a:ext cx="169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Beidler</a:t>
            </a:r>
            <a:r>
              <a:rPr lang="en-US" dirty="0" smtClean="0"/>
              <a:t> et al, </a:t>
            </a:r>
            <a:r>
              <a:rPr lang="en-US" dirty="0" err="1" smtClean="0"/>
              <a:t>Nucl</a:t>
            </a:r>
            <a:r>
              <a:rPr lang="en-US" dirty="0" smtClean="0"/>
              <a:t> Fusion (2011)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09785"/>
              </p:ext>
            </p:extLst>
          </p:nvPr>
        </p:nvGraphicFramePr>
        <p:xfrm>
          <a:off x="1349374" y="2962275"/>
          <a:ext cx="460375" cy="49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45" name="Equation" r:id="rId18" imgW="152280" imgH="164880" progId="Equation.DSMT4">
                  <p:embed/>
                </p:oleObj>
              </mc:Choice>
              <mc:Fallback>
                <p:oleObj name="Equation" r:id="rId1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49374" y="2962275"/>
                        <a:ext cx="460375" cy="49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19425" y="610552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Collisionality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6124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7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511" y="1487489"/>
            <a:ext cx="7994322" cy="342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33375"/>
            <a:ext cx="8587409" cy="6276147"/>
          </a:xfrm>
        </p:spPr>
        <p:txBody>
          <a:bodyPr/>
          <a:lstStyle/>
          <a:p>
            <a:r>
              <a:rPr lang="en-US" sz="2000" dirty="0" smtClean="0"/>
              <a:t>Unlike in </a:t>
            </a:r>
            <a:r>
              <a:rPr lang="en-US" sz="2000" dirty="0" err="1" smtClean="0"/>
              <a:t>tokamaks</a:t>
            </a:r>
            <a:r>
              <a:rPr lang="en-US" sz="2000" dirty="0" smtClean="0"/>
              <a:t>, </a:t>
            </a:r>
            <a:r>
              <a:rPr lang="en-US" sz="2000" dirty="0" err="1" smtClean="0"/>
              <a:t>collisionless</a:t>
            </a:r>
            <a:r>
              <a:rPr lang="en-US" sz="2000" dirty="0" smtClean="0"/>
              <a:t> trapped particle orbits are not generally confined.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It’s important to retain </a:t>
            </a:r>
            <a:r>
              <a:rPr lang="en-US" sz="2000" b="1" dirty="0" err="1" smtClean="0"/>
              <a:t>v</a:t>
            </a:r>
            <a:r>
              <a:rPr lang="en-US" sz="2000" b="1" baseline="-25000" dirty="0" err="1" smtClean="0"/>
              <a:t>E</a:t>
            </a:r>
            <a:r>
              <a:rPr lang="en-US" sz="2000" baseline="-25000" dirty="0" err="1" smtClean="0"/>
              <a:t>×</a:t>
            </a:r>
            <a:r>
              <a:rPr lang="en-US" sz="2000" b="1" baseline="-25000" dirty="0" err="1" smtClean="0"/>
              <a:t>B</a:t>
            </a:r>
            <a:r>
              <a:rPr lang="en-US" sz="2000" dirty="0" smtClean="0"/>
              <a:t> in </a:t>
            </a:r>
            <a:r>
              <a:rPr lang="en-US" sz="2000" dirty="0" err="1" smtClean="0"/>
              <a:t>d</a:t>
            </a:r>
            <a:r>
              <a:rPr lang="en-US" sz="2000" b="1" dirty="0" err="1" smtClean="0"/>
              <a:t>r</a:t>
            </a:r>
            <a:r>
              <a:rPr lang="en-US" sz="2000" dirty="0" smtClean="0"/>
              <a:t>/</a:t>
            </a:r>
            <a:r>
              <a:rPr lang="en-US" sz="2000" dirty="0" err="1" smtClean="0"/>
              <a:t>dt</a:t>
            </a:r>
            <a:r>
              <a:rPr lang="en-US" sz="2000" dirty="0" smtClean="0"/>
              <a:t>; otherwise you lose poloidal precession &amp; </a:t>
            </a:r>
            <a:r>
              <a:rPr lang="en-US" sz="2000" dirty="0" err="1" smtClean="0"/>
              <a:t>collisionless</a:t>
            </a:r>
            <a:r>
              <a:rPr lang="en-US" sz="2000" dirty="0" smtClean="0"/>
              <a:t> </a:t>
            </a:r>
            <a:r>
              <a:rPr lang="en-US" sz="2000" dirty="0" err="1" smtClean="0"/>
              <a:t>detrapping</a:t>
            </a:r>
            <a:r>
              <a:rPr lang="en-US" sz="2000" dirty="0" smtClean="0"/>
              <a:t>. A little bit of </a:t>
            </a:r>
            <a:r>
              <a:rPr lang="en-US" sz="2000" i="1" dirty="0" err="1" smtClean="0"/>
              <a:t>E</a:t>
            </a:r>
            <a:r>
              <a:rPr lang="en-US" sz="2000" i="1" baseline="-25000" dirty="0" err="1" smtClean="0"/>
              <a:t>r</a:t>
            </a:r>
            <a:r>
              <a:rPr lang="en-US" sz="2000" dirty="0" smtClean="0"/>
              <a:t> (</a:t>
            </a:r>
            <a:r>
              <a:rPr lang="en-US" sz="2000" i="1" dirty="0" err="1" smtClean="0"/>
              <a:t>v</a:t>
            </a:r>
            <a:r>
              <a:rPr lang="en-US" sz="2000" baseline="-25000" dirty="0" err="1" smtClean="0"/>
              <a:t>E</a:t>
            </a:r>
            <a:r>
              <a:rPr lang="en-US" sz="2000" dirty="0" smtClean="0"/>
              <a:t> </a:t>
            </a:r>
            <a:r>
              <a:rPr lang="en-US" sz="2000" dirty="0" smtClean="0">
                <a:sym typeface="MT Extra"/>
              </a:rPr>
              <a:t> </a:t>
            </a:r>
            <a:r>
              <a:rPr lang="en-US" sz="2000" i="1" dirty="0" err="1" smtClean="0"/>
              <a:t>v</a:t>
            </a:r>
            <a:r>
              <a:rPr lang="en-US" sz="2000" baseline="-25000" dirty="0" err="1" smtClean="0"/>
              <a:t>th</a:t>
            </a:r>
            <a:r>
              <a:rPr lang="en-US" sz="2000" dirty="0" smtClean="0"/>
              <a:t>) makes a big difference.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3641" y="1414292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|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 on a flux surface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108" y="4514096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Toroidal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angle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429402" y="302028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Poloidal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angle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750" y="3445537"/>
            <a:ext cx="5457825" cy="108123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841540">
            <a:off x="819879" y="401343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of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21284603">
            <a:off x="3988505" y="1882006"/>
            <a:ext cx="1003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Trapped </a:t>
            </a:r>
          </a:p>
          <a:p>
            <a:pPr algn="ctr"/>
            <a:r>
              <a:rPr lang="en-US" dirty="0" smtClean="0"/>
              <a:t>particle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19675" y="2114550"/>
            <a:ext cx="465972" cy="7367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25"/>
          <p:cNvSpPr>
            <a:spLocks/>
          </p:cNvSpPr>
          <p:nvPr/>
        </p:nvSpPr>
        <p:spPr bwMode="auto">
          <a:xfrm>
            <a:off x="7706823" y="2531706"/>
            <a:ext cx="984250" cy="1635125"/>
          </a:xfrm>
          <a:custGeom>
            <a:avLst/>
            <a:gdLst>
              <a:gd name="T0" fmla="*/ 53 w 702"/>
              <a:gd name="T1" fmla="*/ 1332 h 1603"/>
              <a:gd name="T2" fmla="*/ 53 w 702"/>
              <a:gd name="T3" fmla="*/ 263 h 1603"/>
              <a:gd name="T4" fmla="*/ 255 w 702"/>
              <a:gd name="T5" fmla="*/ 0 h 1603"/>
              <a:gd name="T6" fmla="*/ 657 w 702"/>
              <a:gd name="T7" fmla="*/ 478 h 1603"/>
              <a:gd name="T8" fmla="*/ 657 w 702"/>
              <a:gd name="T9" fmla="*/ 1110 h 1603"/>
              <a:gd name="T10" fmla="*/ 255 w 702"/>
              <a:gd name="T11" fmla="*/ 1603 h 1603"/>
              <a:gd name="T12" fmla="*/ 53 w 702"/>
              <a:gd name="T13" fmla="*/ 1332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2" h="1603">
                <a:moveTo>
                  <a:pt x="53" y="1332"/>
                </a:moveTo>
                <a:cubicBezTo>
                  <a:pt x="0" y="1142"/>
                  <a:pt x="0" y="450"/>
                  <a:pt x="53" y="263"/>
                </a:cubicBezTo>
                <a:cubicBezTo>
                  <a:pt x="106" y="76"/>
                  <a:pt x="157" y="0"/>
                  <a:pt x="255" y="0"/>
                </a:cubicBezTo>
                <a:cubicBezTo>
                  <a:pt x="353" y="0"/>
                  <a:pt x="612" y="291"/>
                  <a:pt x="657" y="478"/>
                </a:cubicBezTo>
                <a:cubicBezTo>
                  <a:pt x="702" y="665"/>
                  <a:pt x="702" y="920"/>
                  <a:pt x="657" y="1110"/>
                </a:cubicBezTo>
                <a:cubicBezTo>
                  <a:pt x="612" y="1300"/>
                  <a:pt x="353" y="1603"/>
                  <a:pt x="255" y="1603"/>
                </a:cubicBezTo>
                <a:cubicBezTo>
                  <a:pt x="157" y="1603"/>
                  <a:pt x="106" y="1522"/>
                  <a:pt x="53" y="1332"/>
                </a:cubicBezTo>
                <a:close/>
              </a:path>
            </a:pathLst>
          </a:custGeom>
          <a:solidFill>
            <a:srgbClr val="FF9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7830648" y="2779357"/>
            <a:ext cx="698500" cy="1160462"/>
          </a:xfrm>
          <a:custGeom>
            <a:avLst/>
            <a:gdLst>
              <a:gd name="T0" fmla="*/ 53 w 702"/>
              <a:gd name="T1" fmla="*/ 1332 h 1603"/>
              <a:gd name="T2" fmla="*/ 53 w 702"/>
              <a:gd name="T3" fmla="*/ 263 h 1603"/>
              <a:gd name="T4" fmla="*/ 255 w 702"/>
              <a:gd name="T5" fmla="*/ 0 h 1603"/>
              <a:gd name="T6" fmla="*/ 657 w 702"/>
              <a:gd name="T7" fmla="*/ 478 h 1603"/>
              <a:gd name="T8" fmla="*/ 657 w 702"/>
              <a:gd name="T9" fmla="*/ 1110 h 1603"/>
              <a:gd name="T10" fmla="*/ 255 w 702"/>
              <a:gd name="T11" fmla="*/ 1603 h 1603"/>
              <a:gd name="T12" fmla="*/ 53 w 702"/>
              <a:gd name="T13" fmla="*/ 1332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2" h="1603">
                <a:moveTo>
                  <a:pt x="53" y="1332"/>
                </a:moveTo>
                <a:cubicBezTo>
                  <a:pt x="0" y="1142"/>
                  <a:pt x="0" y="450"/>
                  <a:pt x="53" y="263"/>
                </a:cubicBezTo>
                <a:cubicBezTo>
                  <a:pt x="106" y="76"/>
                  <a:pt x="157" y="0"/>
                  <a:pt x="255" y="0"/>
                </a:cubicBezTo>
                <a:cubicBezTo>
                  <a:pt x="353" y="0"/>
                  <a:pt x="612" y="291"/>
                  <a:pt x="657" y="478"/>
                </a:cubicBezTo>
                <a:cubicBezTo>
                  <a:pt x="702" y="665"/>
                  <a:pt x="702" y="920"/>
                  <a:pt x="657" y="1110"/>
                </a:cubicBezTo>
                <a:cubicBezTo>
                  <a:pt x="612" y="1300"/>
                  <a:pt x="353" y="1603"/>
                  <a:pt x="255" y="1603"/>
                </a:cubicBezTo>
                <a:cubicBezTo>
                  <a:pt x="157" y="1603"/>
                  <a:pt x="106" y="1522"/>
                  <a:pt x="53" y="1332"/>
                </a:cubicBezTo>
                <a:close/>
              </a:path>
            </a:pathLst>
          </a:custGeom>
          <a:solidFill>
            <a:srgbClr val="FF9F9F"/>
          </a:solidFill>
          <a:ln w="19050" cmpd="sng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7427423" y="2615844"/>
            <a:ext cx="241300" cy="1522413"/>
            <a:chOff x="4543" y="694"/>
            <a:chExt cx="0" cy="1477"/>
          </a:xfrm>
        </p:grpSpPr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4543" y="694"/>
              <a:ext cx="0" cy="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4543" y="1346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4543" y="1616"/>
              <a:ext cx="0" cy="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7560540" y="1486552"/>
            <a:ext cx="1030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Trapped</a:t>
            </a:r>
          </a:p>
          <a:p>
            <a:pPr algn="ctr"/>
            <a:r>
              <a:rPr lang="en-US" sz="2000" dirty="0" smtClean="0"/>
              <a:t>orbits:</a:t>
            </a:r>
            <a:endParaRPr lang="en-US" sz="2000" dirty="0"/>
          </a:p>
        </p:txBody>
      </p:sp>
      <p:graphicFrame>
        <p:nvGraphicFramePr>
          <p:cNvPr id="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362"/>
              </p:ext>
            </p:extLst>
          </p:nvPr>
        </p:nvGraphicFramePr>
        <p:xfrm>
          <a:off x="7498861" y="4209859"/>
          <a:ext cx="1100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7" name="Equation" r:id="rId4" imgW="558720" imgH="190440" progId="Equation.DSMT4">
                  <p:embed/>
                </p:oleObj>
              </mc:Choice>
              <mc:Fallback>
                <p:oleObj name="Equation" r:id="rId4" imgW="558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8861" y="4209859"/>
                        <a:ext cx="11001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30"/>
          <p:cNvSpPr/>
          <p:nvPr/>
        </p:nvSpPr>
        <p:spPr>
          <a:xfrm flipV="1">
            <a:off x="7858733" y="2346976"/>
            <a:ext cx="443776" cy="612987"/>
          </a:xfrm>
          <a:custGeom>
            <a:avLst/>
            <a:gdLst>
              <a:gd name="connsiteX0" fmla="*/ 16951 w 443785"/>
              <a:gd name="connsiteY0" fmla="*/ 0 h 612987"/>
              <a:gd name="connsiteX1" fmla="*/ 182897 w 443785"/>
              <a:gd name="connsiteY1" fmla="*/ 179493 h 612987"/>
              <a:gd name="connsiteX2" fmla="*/ 443671 w 443785"/>
              <a:gd name="connsiteY2" fmla="*/ 37253 h 612987"/>
              <a:gd name="connsiteX3" fmla="*/ 213377 w 443785"/>
              <a:gd name="connsiteY3" fmla="*/ 254000 h 612987"/>
              <a:gd name="connsiteX4" fmla="*/ 27111 w 443785"/>
              <a:gd name="connsiteY4" fmla="*/ 159173 h 612987"/>
              <a:gd name="connsiteX5" fmla="*/ 186284 w 443785"/>
              <a:gd name="connsiteY5" fmla="*/ 335280 h 612987"/>
              <a:gd name="connsiteX6" fmla="*/ 426737 w 443785"/>
              <a:gd name="connsiteY6" fmla="*/ 182880 h 612987"/>
              <a:gd name="connsiteX7" fmla="*/ 199831 w 443785"/>
              <a:gd name="connsiteY7" fmla="*/ 426720 h 612987"/>
              <a:gd name="connsiteX8" fmla="*/ 17 w 443785"/>
              <a:gd name="connsiteY8" fmla="*/ 287867 h 612987"/>
              <a:gd name="connsiteX9" fmla="*/ 189671 w 443785"/>
              <a:gd name="connsiteY9" fmla="*/ 511387 h 612987"/>
              <a:gd name="connsiteX10" fmla="*/ 426737 w 443785"/>
              <a:gd name="connsiteY10" fmla="*/ 369147 h 612987"/>
              <a:gd name="connsiteX11" fmla="*/ 233697 w 443785"/>
              <a:gd name="connsiteY11" fmla="*/ 612987 h 612987"/>
              <a:gd name="connsiteX0" fmla="*/ 16951 w 443785"/>
              <a:gd name="connsiteY0" fmla="*/ 0 h 612987"/>
              <a:gd name="connsiteX1" fmla="*/ 182897 w 443785"/>
              <a:gd name="connsiteY1" fmla="*/ 179493 h 612987"/>
              <a:gd name="connsiteX2" fmla="*/ 443671 w 443785"/>
              <a:gd name="connsiteY2" fmla="*/ 37253 h 612987"/>
              <a:gd name="connsiteX3" fmla="*/ 213377 w 443785"/>
              <a:gd name="connsiteY3" fmla="*/ 254000 h 612987"/>
              <a:gd name="connsiteX4" fmla="*/ 27111 w 443785"/>
              <a:gd name="connsiteY4" fmla="*/ 159173 h 612987"/>
              <a:gd name="connsiteX5" fmla="*/ 186284 w 443785"/>
              <a:gd name="connsiteY5" fmla="*/ 335280 h 612987"/>
              <a:gd name="connsiteX6" fmla="*/ 426737 w 443785"/>
              <a:gd name="connsiteY6" fmla="*/ 182880 h 612987"/>
              <a:gd name="connsiteX7" fmla="*/ 199831 w 443785"/>
              <a:gd name="connsiteY7" fmla="*/ 426720 h 612987"/>
              <a:gd name="connsiteX8" fmla="*/ 17 w 443785"/>
              <a:gd name="connsiteY8" fmla="*/ 287867 h 612987"/>
              <a:gd name="connsiteX9" fmla="*/ 189671 w 443785"/>
              <a:gd name="connsiteY9" fmla="*/ 511387 h 612987"/>
              <a:gd name="connsiteX10" fmla="*/ 392871 w 443785"/>
              <a:gd name="connsiteY10" fmla="*/ 348827 h 612987"/>
              <a:gd name="connsiteX11" fmla="*/ 426737 w 443785"/>
              <a:gd name="connsiteY11" fmla="*/ 369147 h 612987"/>
              <a:gd name="connsiteX12" fmla="*/ 233697 w 443785"/>
              <a:gd name="connsiteY12" fmla="*/ 612987 h 612987"/>
              <a:gd name="connsiteX0" fmla="*/ 16942 w 443776"/>
              <a:gd name="connsiteY0" fmla="*/ 0 h 612987"/>
              <a:gd name="connsiteX1" fmla="*/ 182888 w 443776"/>
              <a:gd name="connsiteY1" fmla="*/ 179493 h 612987"/>
              <a:gd name="connsiteX2" fmla="*/ 443662 w 443776"/>
              <a:gd name="connsiteY2" fmla="*/ 37253 h 612987"/>
              <a:gd name="connsiteX3" fmla="*/ 213368 w 443776"/>
              <a:gd name="connsiteY3" fmla="*/ 254000 h 612987"/>
              <a:gd name="connsiteX4" fmla="*/ 27102 w 443776"/>
              <a:gd name="connsiteY4" fmla="*/ 159173 h 612987"/>
              <a:gd name="connsiteX5" fmla="*/ 186275 w 443776"/>
              <a:gd name="connsiteY5" fmla="*/ 335280 h 612987"/>
              <a:gd name="connsiteX6" fmla="*/ 426728 w 443776"/>
              <a:gd name="connsiteY6" fmla="*/ 182880 h 612987"/>
              <a:gd name="connsiteX7" fmla="*/ 199822 w 443776"/>
              <a:gd name="connsiteY7" fmla="*/ 426720 h 612987"/>
              <a:gd name="connsiteX8" fmla="*/ 8 w 443776"/>
              <a:gd name="connsiteY8" fmla="*/ 287867 h 612987"/>
              <a:gd name="connsiteX9" fmla="*/ 206596 w 443776"/>
              <a:gd name="connsiteY9" fmla="*/ 487680 h 612987"/>
              <a:gd name="connsiteX10" fmla="*/ 392862 w 443776"/>
              <a:gd name="connsiteY10" fmla="*/ 348827 h 612987"/>
              <a:gd name="connsiteX11" fmla="*/ 426728 w 443776"/>
              <a:gd name="connsiteY11" fmla="*/ 369147 h 612987"/>
              <a:gd name="connsiteX12" fmla="*/ 233688 w 443776"/>
              <a:gd name="connsiteY12" fmla="*/ 612987 h 61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3776" h="612987">
                <a:moveTo>
                  <a:pt x="16942" y="0"/>
                </a:moveTo>
                <a:cubicBezTo>
                  <a:pt x="64355" y="86642"/>
                  <a:pt x="111768" y="173284"/>
                  <a:pt x="182888" y="179493"/>
                </a:cubicBezTo>
                <a:cubicBezTo>
                  <a:pt x="254008" y="185702"/>
                  <a:pt x="438582" y="24835"/>
                  <a:pt x="443662" y="37253"/>
                </a:cubicBezTo>
                <a:cubicBezTo>
                  <a:pt x="448742" y="49671"/>
                  <a:pt x="282795" y="233680"/>
                  <a:pt x="213368" y="254000"/>
                </a:cubicBezTo>
                <a:cubicBezTo>
                  <a:pt x="143941" y="274320"/>
                  <a:pt x="31618" y="145626"/>
                  <a:pt x="27102" y="159173"/>
                </a:cubicBezTo>
                <a:cubicBezTo>
                  <a:pt x="22587" y="172720"/>
                  <a:pt x="119671" y="331329"/>
                  <a:pt x="186275" y="335280"/>
                </a:cubicBezTo>
                <a:cubicBezTo>
                  <a:pt x="252879" y="339231"/>
                  <a:pt x="424470" y="167640"/>
                  <a:pt x="426728" y="182880"/>
                </a:cubicBezTo>
                <a:cubicBezTo>
                  <a:pt x="428986" y="198120"/>
                  <a:pt x="270942" y="409222"/>
                  <a:pt x="199822" y="426720"/>
                </a:cubicBezTo>
                <a:cubicBezTo>
                  <a:pt x="128702" y="444218"/>
                  <a:pt x="-1121" y="277707"/>
                  <a:pt x="8" y="287867"/>
                </a:cubicBezTo>
                <a:cubicBezTo>
                  <a:pt x="1137" y="298027"/>
                  <a:pt x="141121" y="477520"/>
                  <a:pt x="206596" y="487680"/>
                </a:cubicBezTo>
                <a:cubicBezTo>
                  <a:pt x="272071" y="497840"/>
                  <a:pt x="353351" y="372534"/>
                  <a:pt x="392862" y="348827"/>
                </a:cubicBezTo>
                <a:cubicBezTo>
                  <a:pt x="432373" y="325120"/>
                  <a:pt x="453257" y="325120"/>
                  <a:pt x="426728" y="369147"/>
                </a:cubicBezTo>
                <a:cubicBezTo>
                  <a:pt x="400199" y="413174"/>
                  <a:pt x="333877" y="499533"/>
                  <a:pt x="233688" y="61298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flipV="1">
            <a:off x="7850285" y="2571517"/>
            <a:ext cx="771800" cy="1565226"/>
          </a:xfrm>
          <a:custGeom>
            <a:avLst/>
            <a:gdLst>
              <a:gd name="connsiteX0" fmla="*/ 0 w 667542"/>
              <a:gd name="connsiteY0" fmla="*/ 1058057 h 1261071"/>
              <a:gd name="connsiteX1" fmla="*/ 128693 w 667542"/>
              <a:gd name="connsiteY1" fmla="*/ 1207070 h 1261071"/>
              <a:gd name="connsiteX2" fmla="*/ 399626 w 667542"/>
              <a:gd name="connsiteY2" fmla="*/ 1064830 h 1261071"/>
              <a:gd name="connsiteX3" fmla="*/ 284480 w 667542"/>
              <a:gd name="connsiteY3" fmla="*/ 1217230 h 1261071"/>
              <a:gd name="connsiteX4" fmla="*/ 159173 w 667542"/>
              <a:gd name="connsiteY4" fmla="*/ 1257870 h 1261071"/>
              <a:gd name="connsiteX5" fmla="*/ 433493 w 667542"/>
              <a:gd name="connsiteY5" fmla="*/ 1149497 h 1261071"/>
              <a:gd name="connsiteX6" fmla="*/ 579120 w 667542"/>
              <a:gd name="connsiteY6" fmla="*/ 770190 h 1261071"/>
              <a:gd name="connsiteX7" fmla="*/ 585893 w 667542"/>
              <a:gd name="connsiteY7" fmla="*/ 925977 h 1261071"/>
              <a:gd name="connsiteX8" fmla="*/ 552026 w 667542"/>
              <a:gd name="connsiteY8" fmla="*/ 1037737 h 1261071"/>
              <a:gd name="connsiteX9" fmla="*/ 667173 w 667542"/>
              <a:gd name="connsiteY9" fmla="*/ 753257 h 1261071"/>
              <a:gd name="connsiteX10" fmla="*/ 589280 w 667542"/>
              <a:gd name="connsiteY10" fmla="*/ 323150 h 1261071"/>
              <a:gd name="connsiteX11" fmla="*/ 606213 w 667542"/>
              <a:gd name="connsiteY11" fmla="*/ 556830 h 1261071"/>
              <a:gd name="connsiteX12" fmla="*/ 467360 w 667542"/>
              <a:gd name="connsiteY12" fmla="*/ 157204 h 1261071"/>
              <a:gd name="connsiteX13" fmla="*/ 254000 w 667542"/>
              <a:gd name="connsiteY13" fmla="*/ 14964 h 1261071"/>
              <a:gd name="connsiteX14" fmla="*/ 416560 w 667542"/>
              <a:gd name="connsiteY14" fmla="*/ 184297 h 1261071"/>
              <a:gd name="connsiteX15" fmla="*/ 172720 w 667542"/>
              <a:gd name="connsiteY15" fmla="*/ 18350 h 1261071"/>
              <a:gd name="connsiteX16" fmla="*/ 54186 w 667542"/>
              <a:gd name="connsiteY16" fmla="*/ 11577 h 1261071"/>
              <a:gd name="connsiteX0" fmla="*/ 0 w 667542"/>
              <a:gd name="connsiteY0" fmla="*/ 1050415 h 1253429"/>
              <a:gd name="connsiteX1" fmla="*/ 128693 w 667542"/>
              <a:gd name="connsiteY1" fmla="*/ 1199428 h 1253429"/>
              <a:gd name="connsiteX2" fmla="*/ 399626 w 667542"/>
              <a:gd name="connsiteY2" fmla="*/ 1057188 h 1253429"/>
              <a:gd name="connsiteX3" fmla="*/ 284480 w 667542"/>
              <a:gd name="connsiteY3" fmla="*/ 1209588 h 1253429"/>
              <a:gd name="connsiteX4" fmla="*/ 159173 w 667542"/>
              <a:gd name="connsiteY4" fmla="*/ 1250228 h 1253429"/>
              <a:gd name="connsiteX5" fmla="*/ 433493 w 667542"/>
              <a:gd name="connsiteY5" fmla="*/ 1141855 h 1253429"/>
              <a:gd name="connsiteX6" fmla="*/ 579120 w 667542"/>
              <a:gd name="connsiteY6" fmla="*/ 762548 h 1253429"/>
              <a:gd name="connsiteX7" fmla="*/ 585893 w 667542"/>
              <a:gd name="connsiteY7" fmla="*/ 918335 h 1253429"/>
              <a:gd name="connsiteX8" fmla="*/ 552026 w 667542"/>
              <a:gd name="connsiteY8" fmla="*/ 1030095 h 1253429"/>
              <a:gd name="connsiteX9" fmla="*/ 667173 w 667542"/>
              <a:gd name="connsiteY9" fmla="*/ 745615 h 1253429"/>
              <a:gd name="connsiteX10" fmla="*/ 589280 w 667542"/>
              <a:gd name="connsiteY10" fmla="*/ 315508 h 1253429"/>
              <a:gd name="connsiteX11" fmla="*/ 606213 w 667542"/>
              <a:gd name="connsiteY11" fmla="*/ 549188 h 1253429"/>
              <a:gd name="connsiteX12" fmla="*/ 467360 w 667542"/>
              <a:gd name="connsiteY12" fmla="*/ 149562 h 1253429"/>
              <a:gd name="connsiteX13" fmla="*/ 254000 w 667542"/>
              <a:gd name="connsiteY13" fmla="*/ 7322 h 1253429"/>
              <a:gd name="connsiteX14" fmla="*/ 416560 w 667542"/>
              <a:gd name="connsiteY14" fmla="*/ 176655 h 1253429"/>
              <a:gd name="connsiteX15" fmla="*/ 199813 w 667542"/>
              <a:gd name="connsiteY15" fmla="*/ 34414 h 1253429"/>
              <a:gd name="connsiteX16" fmla="*/ 54186 w 667542"/>
              <a:gd name="connsiteY16" fmla="*/ 3935 h 1253429"/>
              <a:gd name="connsiteX0" fmla="*/ 0 w 667542"/>
              <a:gd name="connsiteY0" fmla="*/ 1048542 h 1251556"/>
              <a:gd name="connsiteX1" fmla="*/ 128693 w 667542"/>
              <a:gd name="connsiteY1" fmla="*/ 1197555 h 1251556"/>
              <a:gd name="connsiteX2" fmla="*/ 399626 w 667542"/>
              <a:gd name="connsiteY2" fmla="*/ 1055315 h 1251556"/>
              <a:gd name="connsiteX3" fmla="*/ 284480 w 667542"/>
              <a:gd name="connsiteY3" fmla="*/ 1207715 h 1251556"/>
              <a:gd name="connsiteX4" fmla="*/ 159173 w 667542"/>
              <a:gd name="connsiteY4" fmla="*/ 1248355 h 1251556"/>
              <a:gd name="connsiteX5" fmla="*/ 433493 w 667542"/>
              <a:gd name="connsiteY5" fmla="*/ 1139982 h 1251556"/>
              <a:gd name="connsiteX6" fmla="*/ 579120 w 667542"/>
              <a:gd name="connsiteY6" fmla="*/ 760675 h 1251556"/>
              <a:gd name="connsiteX7" fmla="*/ 585893 w 667542"/>
              <a:gd name="connsiteY7" fmla="*/ 916462 h 1251556"/>
              <a:gd name="connsiteX8" fmla="*/ 552026 w 667542"/>
              <a:gd name="connsiteY8" fmla="*/ 1028222 h 1251556"/>
              <a:gd name="connsiteX9" fmla="*/ 667173 w 667542"/>
              <a:gd name="connsiteY9" fmla="*/ 743742 h 1251556"/>
              <a:gd name="connsiteX10" fmla="*/ 589280 w 667542"/>
              <a:gd name="connsiteY10" fmla="*/ 313635 h 1251556"/>
              <a:gd name="connsiteX11" fmla="*/ 606213 w 667542"/>
              <a:gd name="connsiteY11" fmla="*/ 547315 h 1251556"/>
              <a:gd name="connsiteX12" fmla="*/ 467360 w 667542"/>
              <a:gd name="connsiteY12" fmla="*/ 147689 h 1251556"/>
              <a:gd name="connsiteX13" fmla="*/ 254000 w 667542"/>
              <a:gd name="connsiteY13" fmla="*/ 5449 h 1251556"/>
              <a:gd name="connsiteX14" fmla="*/ 416560 w 667542"/>
              <a:gd name="connsiteY14" fmla="*/ 174782 h 1251556"/>
              <a:gd name="connsiteX15" fmla="*/ 199813 w 667542"/>
              <a:gd name="connsiteY15" fmla="*/ 32541 h 1251556"/>
              <a:gd name="connsiteX16" fmla="*/ 54186 w 667542"/>
              <a:gd name="connsiteY16" fmla="*/ 2062 h 1251556"/>
              <a:gd name="connsiteX0" fmla="*/ 0 w 667542"/>
              <a:gd name="connsiteY0" fmla="*/ 1046480 h 1249494"/>
              <a:gd name="connsiteX1" fmla="*/ 128693 w 667542"/>
              <a:gd name="connsiteY1" fmla="*/ 1195493 h 1249494"/>
              <a:gd name="connsiteX2" fmla="*/ 399626 w 667542"/>
              <a:gd name="connsiteY2" fmla="*/ 1053253 h 1249494"/>
              <a:gd name="connsiteX3" fmla="*/ 284480 w 667542"/>
              <a:gd name="connsiteY3" fmla="*/ 1205653 h 1249494"/>
              <a:gd name="connsiteX4" fmla="*/ 159173 w 667542"/>
              <a:gd name="connsiteY4" fmla="*/ 1246293 h 1249494"/>
              <a:gd name="connsiteX5" fmla="*/ 433493 w 667542"/>
              <a:gd name="connsiteY5" fmla="*/ 1137920 h 1249494"/>
              <a:gd name="connsiteX6" fmla="*/ 579120 w 667542"/>
              <a:gd name="connsiteY6" fmla="*/ 758613 h 1249494"/>
              <a:gd name="connsiteX7" fmla="*/ 585893 w 667542"/>
              <a:gd name="connsiteY7" fmla="*/ 914400 h 1249494"/>
              <a:gd name="connsiteX8" fmla="*/ 552026 w 667542"/>
              <a:gd name="connsiteY8" fmla="*/ 1026160 h 1249494"/>
              <a:gd name="connsiteX9" fmla="*/ 667173 w 667542"/>
              <a:gd name="connsiteY9" fmla="*/ 741680 h 1249494"/>
              <a:gd name="connsiteX10" fmla="*/ 589280 w 667542"/>
              <a:gd name="connsiteY10" fmla="*/ 311573 h 1249494"/>
              <a:gd name="connsiteX11" fmla="*/ 606213 w 667542"/>
              <a:gd name="connsiteY11" fmla="*/ 545253 h 1249494"/>
              <a:gd name="connsiteX12" fmla="*/ 467360 w 667542"/>
              <a:gd name="connsiteY12" fmla="*/ 145627 h 1249494"/>
              <a:gd name="connsiteX13" fmla="*/ 254000 w 667542"/>
              <a:gd name="connsiteY13" fmla="*/ 3387 h 1249494"/>
              <a:gd name="connsiteX14" fmla="*/ 416560 w 667542"/>
              <a:gd name="connsiteY14" fmla="*/ 172720 h 1249494"/>
              <a:gd name="connsiteX15" fmla="*/ 199813 w 667542"/>
              <a:gd name="connsiteY15" fmla="*/ 30479 h 1249494"/>
              <a:gd name="connsiteX16" fmla="*/ 121920 w 667542"/>
              <a:gd name="connsiteY16" fmla="*/ 16932 h 1249494"/>
              <a:gd name="connsiteX17" fmla="*/ 54186 w 667542"/>
              <a:gd name="connsiteY17" fmla="*/ 0 h 1249494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99813 w 667542"/>
              <a:gd name="connsiteY15" fmla="*/ 27345 h 1246360"/>
              <a:gd name="connsiteX16" fmla="*/ 121920 w 667542"/>
              <a:gd name="connsiteY16" fmla="*/ 13798 h 1246360"/>
              <a:gd name="connsiteX17" fmla="*/ 84666 w 667542"/>
              <a:gd name="connsiteY17" fmla="*/ 107081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99813 w 667542"/>
              <a:gd name="connsiteY15" fmla="*/ 27345 h 1246360"/>
              <a:gd name="connsiteX16" fmla="*/ 121920 w 667542"/>
              <a:gd name="connsiteY16" fmla="*/ 38685 h 1246360"/>
              <a:gd name="connsiteX17" fmla="*/ 84666 w 667542"/>
              <a:gd name="connsiteY17" fmla="*/ 107081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99813 w 667542"/>
              <a:gd name="connsiteY15" fmla="*/ 27345 h 1246360"/>
              <a:gd name="connsiteX16" fmla="*/ 121920 w 667542"/>
              <a:gd name="connsiteY16" fmla="*/ 38685 h 1246360"/>
              <a:gd name="connsiteX17" fmla="*/ 115146 w 667542"/>
              <a:gd name="connsiteY17" fmla="*/ 153300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99813 w 667542"/>
              <a:gd name="connsiteY15" fmla="*/ 27345 h 1246360"/>
              <a:gd name="connsiteX16" fmla="*/ 125730 w 667542"/>
              <a:gd name="connsiteY16" fmla="*/ 63572 h 1246360"/>
              <a:gd name="connsiteX17" fmla="*/ 115146 w 667542"/>
              <a:gd name="connsiteY17" fmla="*/ 153300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99813 w 667542"/>
              <a:gd name="connsiteY15" fmla="*/ 27345 h 1246360"/>
              <a:gd name="connsiteX16" fmla="*/ 148590 w 667542"/>
              <a:gd name="connsiteY16" fmla="*/ 92014 h 1246360"/>
              <a:gd name="connsiteX17" fmla="*/ 115146 w 667542"/>
              <a:gd name="connsiteY17" fmla="*/ 153300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99813 w 667542"/>
              <a:gd name="connsiteY15" fmla="*/ 27345 h 1246360"/>
              <a:gd name="connsiteX16" fmla="*/ 148590 w 667542"/>
              <a:gd name="connsiteY16" fmla="*/ 92014 h 1246360"/>
              <a:gd name="connsiteX17" fmla="*/ 149436 w 667542"/>
              <a:gd name="connsiteY17" fmla="*/ 153300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99813 w 667542"/>
              <a:gd name="connsiteY15" fmla="*/ 27345 h 1246360"/>
              <a:gd name="connsiteX16" fmla="*/ 148590 w 667542"/>
              <a:gd name="connsiteY16" fmla="*/ 92014 h 1246360"/>
              <a:gd name="connsiteX17" fmla="*/ 130386 w 667542"/>
              <a:gd name="connsiteY17" fmla="*/ 153300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99813 w 667542"/>
              <a:gd name="connsiteY15" fmla="*/ 27345 h 1246360"/>
              <a:gd name="connsiteX16" fmla="*/ 133350 w 667542"/>
              <a:gd name="connsiteY16" fmla="*/ 81349 h 1246360"/>
              <a:gd name="connsiteX17" fmla="*/ 130386 w 667542"/>
              <a:gd name="connsiteY17" fmla="*/ 153300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99813 w 667542"/>
              <a:gd name="connsiteY15" fmla="*/ 27345 h 1246360"/>
              <a:gd name="connsiteX16" fmla="*/ 133350 w 667542"/>
              <a:gd name="connsiteY16" fmla="*/ 35130 h 1246360"/>
              <a:gd name="connsiteX17" fmla="*/ 130386 w 667542"/>
              <a:gd name="connsiteY17" fmla="*/ 153300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99813 w 667542"/>
              <a:gd name="connsiteY15" fmla="*/ 27345 h 1246360"/>
              <a:gd name="connsiteX16" fmla="*/ 133350 w 667542"/>
              <a:gd name="connsiteY16" fmla="*/ 35130 h 1246360"/>
              <a:gd name="connsiteX17" fmla="*/ 130386 w 667542"/>
              <a:gd name="connsiteY17" fmla="*/ 153300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33350 w 667542"/>
              <a:gd name="connsiteY15" fmla="*/ 35130 h 1246360"/>
              <a:gd name="connsiteX16" fmla="*/ 130386 w 667542"/>
              <a:gd name="connsiteY16" fmla="*/ 153300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56210 w 667542"/>
              <a:gd name="connsiteY15" fmla="*/ 17354 h 1246360"/>
              <a:gd name="connsiteX16" fmla="*/ 130386 w 667542"/>
              <a:gd name="connsiteY16" fmla="*/ 153300 h 1246360"/>
              <a:gd name="connsiteX0" fmla="*/ 0 w 667542"/>
              <a:gd name="connsiteY0" fmla="*/ 1043346 h 1246360"/>
              <a:gd name="connsiteX1" fmla="*/ 128693 w 667542"/>
              <a:gd name="connsiteY1" fmla="*/ 1192359 h 1246360"/>
              <a:gd name="connsiteX2" fmla="*/ 399626 w 667542"/>
              <a:gd name="connsiteY2" fmla="*/ 1050119 h 1246360"/>
              <a:gd name="connsiteX3" fmla="*/ 284480 w 667542"/>
              <a:gd name="connsiteY3" fmla="*/ 1202519 h 1246360"/>
              <a:gd name="connsiteX4" fmla="*/ 159173 w 667542"/>
              <a:gd name="connsiteY4" fmla="*/ 1243159 h 1246360"/>
              <a:gd name="connsiteX5" fmla="*/ 433493 w 667542"/>
              <a:gd name="connsiteY5" fmla="*/ 1134786 h 1246360"/>
              <a:gd name="connsiteX6" fmla="*/ 579120 w 667542"/>
              <a:gd name="connsiteY6" fmla="*/ 755479 h 1246360"/>
              <a:gd name="connsiteX7" fmla="*/ 585893 w 667542"/>
              <a:gd name="connsiteY7" fmla="*/ 911266 h 1246360"/>
              <a:gd name="connsiteX8" fmla="*/ 552026 w 667542"/>
              <a:gd name="connsiteY8" fmla="*/ 1023026 h 1246360"/>
              <a:gd name="connsiteX9" fmla="*/ 667173 w 667542"/>
              <a:gd name="connsiteY9" fmla="*/ 738546 h 1246360"/>
              <a:gd name="connsiteX10" fmla="*/ 589280 w 667542"/>
              <a:gd name="connsiteY10" fmla="*/ 308439 h 1246360"/>
              <a:gd name="connsiteX11" fmla="*/ 606213 w 667542"/>
              <a:gd name="connsiteY11" fmla="*/ 542119 h 1246360"/>
              <a:gd name="connsiteX12" fmla="*/ 467360 w 667542"/>
              <a:gd name="connsiteY12" fmla="*/ 142493 h 1246360"/>
              <a:gd name="connsiteX13" fmla="*/ 254000 w 667542"/>
              <a:gd name="connsiteY13" fmla="*/ 253 h 1246360"/>
              <a:gd name="connsiteX14" fmla="*/ 416560 w 667542"/>
              <a:gd name="connsiteY14" fmla="*/ 169586 h 1246360"/>
              <a:gd name="connsiteX15" fmla="*/ 156210 w 667542"/>
              <a:gd name="connsiteY15" fmla="*/ 17354 h 1246360"/>
              <a:gd name="connsiteX16" fmla="*/ 130386 w 667542"/>
              <a:gd name="connsiteY16" fmla="*/ 153300 h 1246360"/>
              <a:gd name="connsiteX0" fmla="*/ 0 w 667542"/>
              <a:gd name="connsiteY0" fmla="*/ 1043346 h 1268059"/>
              <a:gd name="connsiteX1" fmla="*/ 128693 w 667542"/>
              <a:gd name="connsiteY1" fmla="*/ 1192359 h 1268059"/>
              <a:gd name="connsiteX2" fmla="*/ 399626 w 667542"/>
              <a:gd name="connsiteY2" fmla="*/ 1050119 h 1268059"/>
              <a:gd name="connsiteX3" fmla="*/ 298768 w 667542"/>
              <a:gd name="connsiteY3" fmla="*/ 1251405 h 1268059"/>
              <a:gd name="connsiteX4" fmla="*/ 159173 w 667542"/>
              <a:gd name="connsiteY4" fmla="*/ 1243159 h 1268059"/>
              <a:gd name="connsiteX5" fmla="*/ 433493 w 667542"/>
              <a:gd name="connsiteY5" fmla="*/ 1134786 h 1268059"/>
              <a:gd name="connsiteX6" fmla="*/ 579120 w 667542"/>
              <a:gd name="connsiteY6" fmla="*/ 755479 h 1268059"/>
              <a:gd name="connsiteX7" fmla="*/ 585893 w 667542"/>
              <a:gd name="connsiteY7" fmla="*/ 911266 h 1268059"/>
              <a:gd name="connsiteX8" fmla="*/ 552026 w 667542"/>
              <a:gd name="connsiteY8" fmla="*/ 1023026 h 1268059"/>
              <a:gd name="connsiteX9" fmla="*/ 667173 w 667542"/>
              <a:gd name="connsiteY9" fmla="*/ 738546 h 1268059"/>
              <a:gd name="connsiteX10" fmla="*/ 589280 w 667542"/>
              <a:gd name="connsiteY10" fmla="*/ 308439 h 1268059"/>
              <a:gd name="connsiteX11" fmla="*/ 606213 w 667542"/>
              <a:gd name="connsiteY11" fmla="*/ 542119 h 1268059"/>
              <a:gd name="connsiteX12" fmla="*/ 467360 w 667542"/>
              <a:gd name="connsiteY12" fmla="*/ 142493 h 1268059"/>
              <a:gd name="connsiteX13" fmla="*/ 254000 w 667542"/>
              <a:gd name="connsiteY13" fmla="*/ 253 h 1268059"/>
              <a:gd name="connsiteX14" fmla="*/ 416560 w 667542"/>
              <a:gd name="connsiteY14" fmla="*/ 169586 h 1268059"/>
              <a:gd name="connsiteX15" fmla="*/ 156210 w 667542"/>
              <a:gd name="connsiteY15" fmla="*/ 17354 h 1268059"/>
              <a:gd name="connsiteX16" fmla="*/ 130386 w 667542"/>
              <a:gd name="connsiteY16" fmla="*/ 153300 h 1268059"/>
              <a:gd name="connsiteX0" fmla="*/ 0 w 667542"/>
              <a:gd name="connsiteY0" fmla="*/ 1043346 h 1276653"/>
              <a:gd name="connsiteX1" fmla="*/ 128693 w 667542"/>
              <a:gd name="connsiteY1" fmla="*/ 1192359 h 1276653"/>
              <a:gd name="connsiteX2" fmla="*/ 399626 w 667542"/>
              <a:gd name="connsiteY2" fmla="*/ 1050119 h 1276653"/>
              <a:gd name="connsiteX3" fmla="*/ 298768 w 667542"/>
              <a:gd name="connsiteY3" fmla="*/ 1251405 h 1276653"/>
              <a:gd name="connsiteX4" fmla="*/ 11536 w 667542"/>
              <a:gd name="connsiteY4" fmla="*/ 1260935 h 1276653"/>
              <a:gd name="connsiteX5" fmla="*/ 433493 w 667542"/>
              <a:gd name="connsiteY5" fmla="*/ 1134786 h 1276653"/>
              <a:gd name="connsiteX6" fmla="*/ 579120 w 667542"/>
              <a:gd name="connsiteY6" fmla="*/ 755479 h 1276653"/>
              <a:gd name="connsiteX7" fmla="*/ 585893 w 667542"/>
              <a:gd name="connsiteY7" fmla="*/ 911266 h 1276653"/>
              <a:gd name="connsiteX8" fmla="*/ 552026 w 667542"/>
              <a:gd name="connsiteY8" fmla="*/ 1023026 h 1276653"/>
              <a:gd name="connsiteX9" fmla="*/ 667173 w 667542"/>
              <a:gd name="connsiteY9" fmla="*/ 738546 h 1276653"/>
              <a:gd name="connsiteX10" fmla="*/ 589280 w 667542"/>
              <a:gd name="connsiteY10" fmla="*/ 308439 h 1276653"/>
              <a:gd name="connsiteX11" fmla="*/ 606213 w 667542"/>
              <a:gd name="connsiteY11" fmla="*/ 542119 h 1276653"/>
              <a:gd name="connsiteX12" fmla="*/ 467360 w 667542"/>
              <a:gd name="connsiteY12" fmla="*/ 142493 h 1276653"/>
              <a:gd name="connsiteX13" fmla="*/ 254000 w 667542"/>
              <a:gd name="connsiteY13" fmla="*/ 253 h 1276653"/>
              <a:gd name="connsiteX14" fmla="*/ 416560 w 667542"/>
              <a:gd name="connsiteY14" fmla="*/ 169586 h 1276653"/>
              <a:gd name="connsiteX15" fmla="*/ 156210 w 667542"/>
              <a:gd name="connsiteY15" fmla="*/ 17354 h 1276653"/>
              <a:gd name="connsiteX16" fmla="*/ 130386 w 667542"/>
              <a:gd name="connsiteY16" fmla="*/ 153300 h 1276653"/>
              <a:gd name="connsiteX0" fmla="*/ 0 w 667542"/>
              <a:gd name="connsiteY0" fmla="*/ 1043346 h 1272692"/>
              <a:gd name="connsiteX1" fmla="*/ 128693 w 667542"/>
              <a:gd name="connsiteY1" fmla="*/ 1192359 h 1272692"/>
              <a:gd name="connsiteX2" fmla="*/ 409151 w 667542"/>
              <a:gd name="connsiteY2" fmla="*/ 1121225 h 1272692"/>
              <a:gd name="connsiteX3" fmla="*/ 298768 w 667542"/>
              <a:gd name="connsiteY3" fmla="*/ 1251405 h 1272692"/>
              <a:gd name="connsiteX4" fmla="*/ 11536 w 667542"/>
              <a:gd name="connsiteY4" fmla="*/ 1260935 h 1272692"/>
              <a:gd name="connsiteX5" fmla="*/ 433493 w 667542"/>
              <a:gd name="connsiteY5" fmla="*/ 1134786 h 1272692"/>
              <a:gd name="connsiteX6" fmla="*/ 579120 w 667542"/>
              <a:gd name="connsiteY6" fmla="*/ 755479 h 1272692"/>
              <a:gd name="connsiteX7" fmla="*/ 585893 w 667542"/>
              <a:gd name="connsiteY7" fmla="*/ 911266 h 1272692"/>
              <a:gd name="connsiteX8" fmla="*/ 552026 w 667542"/>
              <a:gd name="connsiteY8" fmla="*/ 1023026 h 1272692"/>
              <a:gd name="connsiteX9" fmla="*/ 667173 w 667542"/>
              <a:gd name="connsiteY9" fmla="*/ 738546 h 1272692"/>
              <a:gd name="connsiteX10" fmla="*/ 589280 w 667542"/>
              <a:gd name="connsiteY10" fmla="*/ 308439 h 1272692"/>
              <a:gd name="connsiteX11" fmla="*/ 606213 w 667542"/>
              <a:gd name="connsiteY11" fmla="*/ 542119 h 1272692"/>
              <a:gd name="connsiteX12" fmla="*/ 467360 w 667542"/>
              <a:gd name="connsiteY12" fmla="*/ 142493 h 1272692"/>
              <a:gd name="connsiteX13" fmla="*/ 254000 w 667542"/>
              <a:gd name="connsiteY13" fmla="*/ 253 h 1272692"/>
              <a:gd name="connsiteX14" fmla="*/ 416560 w 667542"/>
              <a:gd name="connsiteY14" fmla="*/ 169586 h 1272692"/>
              <a:gd name="connsiteX15" fmla="*/ 156210 w 667542"/>
              <a:gd name="connsiteY15" fmla="*/ 17354 h 1272692"/>
              <a:gd name="connsiteX16" fmla="*/ 130386 w 667542"/>
              <a:gd name="connsiteY16" fmla="*/ 153300 h 1272692"/>
              <a:gd name="connsiteX0" fmla="*/ 0 w 667542"/>
              <a:gd name="connsiteY0" fmla="*/ 1043346 h 1272692"/>
              <a:gd name="connsiteX1" fmla="*/ 171556 w 667542"/>
              <a:gd name="connsiteY1" fmla="*/ 1232356 h 1272692"/>
              <a:gd name="connsiteX2" fmla="*/ 409151 w 667542"/>
              <a:gd name="connsiteY2" fmla="*/ 1121225 h 1272692"/>
              <a:gd name="connsiteX3" fmla="*/ 298768 w 667542"/>
              <a:gd name="connsiteY3" fmla="*/ 1251405 h 1272692"/>
              <a:gd name="connsiteX4" fmla="*/ 11536 w 667542"/>
              <a:gd name="connsiteY4" fmla="*/ 1260935 h 1272692"/>
              <a:gd name="connsiteX5" fmla="*/ 433493 w 667542"/>
              <a:gd name="connsiteY5" fmla="*/ 1134786 h 1272692"/>
              <a:gd name="connsiteX6" fmla="*/ 579120 w 667542"/>
              <a:gd name="connsiteY6" fmla="*/ 755479 h 1272692"/>
              <a:gd name="connsiteX7" fmla="*/ 585893 w 667542"/>
              <a:gd name="connsiteY7" fmla="*/ 911266 h 1272692"/>
              <a:gd name="connsiteX8" fmla="*/ 552026 w 667542"/>
              <a:gd name="connsiteY8" fmla="*/ 1023026 h 1272692"/>
              <a:gd name="connsiteX9" fmla="*/ 667173 w 667542"/>
              <a:gd name="connsiteY9" fmla="*/ 738546 h 1272692"/>
              <a:gd name="connsiteX10" fmla="*/ 589280 w 667542"/>
              <a:gd name="connsiteY10" fmla="*/ 308439 h 1272692"/>
              <a:gd name="connsiteX11" fmla="*/ 606213 w 667542"/>
              <a:gd name="connsiteY11" fmla="*/ 542119 h 1272692"/>
              <a:gd name="connsiteX12" fmla="*/ 467360 w 667542"/>
              <a:gd name="connsiteY12" fmla="*/ 142493 h 1272692"/>
              <a:gd name="connsiteX13" fmla="*/ 254000 w 667542"/>
              <a:gd name="connsiteY13" fmla="*/ 253 h 1272692"/>
              <a:gd name="connsiteX14" fmla="*/ 416560 w 667542"/>
              <a:gd name="connsiteY14" fmla="*/ 169586 h 1272692"/>
              <a:gd name="connsiteX15" fmla="*/ 156210 w 667542"/>
              <a:gd name="connsiteY15" fmla="*/ 17354 h 1272692"/>
              <a:gd name="connsiteX16" fmla="*/ 130386 w 667542"/>
              <a:gd name="connsiteY16" fmla="*/ 153300 h 1272692"/>
              <a:gd name="connsiteX0" fmla="*/ 0 w 667542"/>
              <a:gd name="connsiteY0" fmla="*/ 1043346 h 1315513"/>
              <a:gd name="connsiteX1" fmla="*/ 171556 w 667542"/>
              <a:gd name="connsiteY1" fmla="*/ 1232356 h 1315513"/>
              <a:gd name="connsiteX2" fmla="*/ 409151 w 667542"/>
              <a:gd name="connsiteY2" fmla="*/ 1121225 h 1315513"/>
              <a:gd name="connsiteX3" fmla="*/ 298768 w 667542"/>
              <a:gd name="connsiteY3" fmla="*/ 1251405 h 1315513"/>
              <a:gd name="connsiteX4" fmla="*/ 11536 w 667542"/>
              <a:gd name="connsiteY4" fmla="*/ 1260935 h 1315513"/>
              <a:gd name="connsiteX5" fmla="*/ 433493 w 667542"/>
              <a:gd name="connsiteY5" fmla="*/ 1134786 h 1315513"/>
              <a:gd name="connsiteX6" fmla="*/ 79057 w 667542"/>
              <a:gd name="connsiteY6" fmla="*/ 1310996 h 1315513"/>
              <a:gd name="connsiteX7" fmla="*/ 585893 w 667542"/>
              <a:gd name="connsiteY7" fmla="*/ 911266 h 1315513"/>
              <a:gd name="connsiteX8" fmla="*/ 552026 w 667542"/>
              <a:gd name="connsiteY8" fmla="*/ 1023026 h 1315513"/>
              <a:gd name="connsiteX9" fmla="*/ 667173 w 667542"/>
              <a:gd name="connsiteY9" fmla="*/ 738546 h 1315513"/>
              <a:gd name="connsiteX10" fmla="*/ 589280 w 667542"/>
              <a:gd name="connsiteY10" fmla="*/ 308439 h 1315513"/>
              <a:gd name="connsiteX11" fmla="*/ 606213 w 667542"/>
              <a:gd name="connsiteY11" fmla="*/ 542119 h 1315513"/>
              <a:gd name="connsiteX12" fmla="*/ 467360 w 667542"/>
              <a:gd name="connsiteY12" fmla="*/ 142493 h 1315513"/>
              <a:gd name="connsiteX13" fmla="*/ 254000 w 667542"/>
              <a:gd name="connsiteY13" fmla="*/ 253 h 1315513"/>
              <a:gd name="connsiteX14" fmla="*/ 416560 w 667542"/>
              <a:gd name="connsiteY14" fmla="*/ 169586 h 1315513"/>
              <a:gd name="connsiteX15" fmla="*/ 156210 w 667542"/>
              <a:gd name="connsiteY15" fmla="*/ 17354 h 1315513"/>
              <a:gd name="connsiteX16" fmla="*/ 130386 w 667542"/>
              <a:gd name="connsiteY16" fmla="*/ 153300 h 1315513"/>
              <a:gd name="connsiteX0" fmla="*/ 0 w 667542"/>
              <a:gd name="connsiteY0" fmla="*/ 1043346 h 1313052"/>
              <a:gd name="connsiteX1" fmla="*/ 171556 w 667542"/>
              <a:gd name="connsiteY1" fmla="*/ 1232356 h 1313052"/>
              <a:gd name="connsiteX2" fmla="*/ 409151 w 667542"/>
              <a:gd name="connsiteY2" fmla="*/ 1121225 h 1313052"/>
              <a:gd name="connsiteX3" fmla="*/ 298768 w 667542"/>
              <a:gd name="connsiteY3" fmla="*/ 1251405 h 1313052"/>
              <a:gd name="connsiteX4" fmla="*/ 11536 w 667542"/>
              <a:gd name="connsiteY4" fmla="*/ 1260935 h 1313052"/>
              <a:gd name="connsiteX5" fmla="*/ 433493 w 667542"/>
              <a:gd name="connsiteY5" fmla="*/ 1134786 h 1313052"/>
              <a:gd name="connsiteX6" fmla="*/ 79057 w 667542"/>
              <a:gd name="connsiteY6" fmla="*/ 1310996 h 1313052"/>
              <a:gd name="connsiteX7" fmla="*/ 438256 w 667542"/>
              <a:gd name="connsiteY7" fmla="*/ 1217911 h 1313052"/>
              <a:gd name="connsiteX8" fmla="*/ 552026 w 667542"/>
              <a:gd name="connsiteY8" fmla="*/ 1023026 h 1313052"/>
              <a:gd name="connsiteX9" fmla="*/ 667173 w 667542"/>
              <a:gd name="connsiteY9" fmla="*/ 738546 h 1313052"/>
              <a:gd name="connsiteX10" fmla="*/ 589280 w 667542"/>
              <a:gd name="connsiteY10" fmla="*/ 308439 h 1313052"/>
              <a:gd name="connsiteX11" fmla="*/ 606213 w 667542"/>
              <a:gd name="connsiteY11" fmla="*/ 542119 h 1313052"/>
              <a:gd name="connsiteX12" fmla="*/ 467360 w 667542"/>
              <a:gd name="connsiteY12" fmla="*/ 142493 h 1313052"/>
              <a:gd name="connsiteX13" fmla="*/ 254000 w 667542"/>
              <a:gd name="connsiteY13" fmla="*/ 253 h 1313052"/>
              <a:gd name="connsiteX14" fmla="*/ 416560 w 667542"/>
              <a:gd name="connsiteY14" fmla="*/ 169586 h 1313052"/>
              <a:gd name="connsiteX15" fmla="*/ 156210 w 667542"/>
              <a:gd name="connsiteY15" fmla="*/ 17354 h 1313052"/>
              <a:gd name="connsiteX16" fmla="*/ 130386 w 667542"/>
              <a:gd name="connsiteY16" fmla="*/ 153300 h 1313052"/>
              <a:gd name="connsiteX0" fmla="*/ 0 w 667173"/>
              <a:gd name="connsiteY0" fmla="*/ 1043346 h 1313115"/>
              <a:gd name="connsiteX1" fmla="*/ 171556 w 667173"/>
              <a:gd name="connsiteY1" fmla="*/ 1232356 h 1313115"/>
              <a:gd name="connsiteX2" fmla="*/ 409151 w 667173"/>
              <a:gd name="connsiteY2" fmla="*/ 1121225 h 1313115"/>
              <a:gd name="connsiteX3" fmla="*/ 298768 w 667173"/>
              <a:gd name="connsiteY3" fmla="*/ 1251405 h 1313115"/>
              <a:gd name="connsiteX4" fmla="*/ 11536 w 667173"/>
              <a:gd name="connsiteY4" fmla="*/ 1260935 h 1313115"/>
              <a:gd name="connsiteX5" fmla="*/ 433493 w 667173"/>
              <a:gd name="connsiteY5" fmla="*/ 1134786 h 1313115"/>
              <a:gd name="connsiteX6" fmla="*/ 79057 w 667173"/>
              <a:gd name="connsiteY6" fmla="*/ 1310996 h 1313115"/>
              <a:gd name="connsiteX7" fmla="*/ 438256 w 667173"/>
              <a:gd name="connsiteY7" fmla="*/ 1217911 h 1313115"/>
              <a:gd name="connsiteX8" fmla="*/ 590126 w 667173"/>
              <a:gd name="connsiteY8" fmla="*/ 1009693 h 1313115"/>
              <a:gd name="connsiteX9" fmla="*/ 667173 w 667173"/>
              <a:gd name="connsiteY9" fmla="*/ 738546 h 1313115"/>
              <a:gd name="connsiteX10" fmla="*/ 589280 w 667173"/>
              <a:gd name="connsiteY10" fmla="*/ 308439 h 1313115"/>
              <a:gd name="connsiteX11" fmla="*/ 606213 w 667173"/>
              <a:gd name="connsiteY11" fmla="*/ 542119 h 1313115"/>
              <a:gd name="connsiteX12" fmla="*/ 467360 w 667173"/>
              <a:gd name="connsiteY12" fmla="*/ 142493 h 1313115"/>
              <a:gd name="connsiteX13" fmla="*/ 254000 w 667173"/>
              <a:gd name="connsiteY13" fmla="*/ 253 h 1313115"/>
              <a:gd name="connsiteX14" fmla="*/ 416560 w 667173"/>
              <a:gd name="connsiteY14" fmla="*/ 169586 h 1313115"/>
              <a:gd name="connsiteX15" fmla="*/ 156210 w 667173"/>
              <a:gd name="connsiteY15" fmla="*/ 17354 h 1313115"/>
              <a:gd name="connsiteX16" fmla="*/ 130386 w 667173"/>
              <a:gd name="connsiteY16" fmla="*/ 153300 h 1313115"/>
              <a:gd name="connsiteX0" fmla="*/ 0 w 667614"/>
              <a:gd name="connsiteY0" fmla="*/ 1160969 h 1430738"/>
              <a:gd name="connsiteX1" fmla="*/ 171556 w 667614"/>
              <a:gd name="connsiteY1" fmla="*/ 1349979 h 1430738"/>
              <a:gd name="connsiteX2" fmla="*/ 409151 w 667614"/>
              <a:gd name="connsiteY2" fmla="*/ 1238848 h 1430738"/>
              <a:gd name="connsiteX3" fmla="*/ 298768 w 667614"/>
              <a:gd name="connsiteY3" fmla="*/ 1369028 h 1430738"/>
              <a:gd name="connsiteX4" fmla="*/ 11536 w 667614"/>
              <a:gd name="connsiteY4" fmla="*/ 1378558 h 1430738"/>
              <a:gd name="connsiteX5" fmla="*/ 433493 w 667614"/>
              <a:gd name="connsiteY5" fmla="*/ 1252409 h 1430738"/>
              <a:gd name="connsiteX6" fmla="*/ 79057 w 667614"/>
              <a:gd name="connsiteY6" fmla="*/ 1428619 h 1430738"/>
              <a:gd name="connsiteX7" fmla="*/ 438256 w 667614"/>
              <a:gd name="connsiteY7" fmla="*/ 1335534 h 1430738"/>
              <a:gd name="connsiteX8" fmla="*/ 590126 w 667614"/>
              <a:gd name="connsiteY8" fmla="*/ 1127316 h 1430738"/>
              <a:gd name="connsiteX9" fmla="*/ 667173 w 667614"/>
              <a:gd name="connsiteY9" fmla="*/ 856169 h 1430738"/>
              <a:gd name="connsiteX10" fmla="*/ 589280 w 667614"/>
              <a:gd name="connsiteY10" fmla="*/ 426062 h 1430738"/>
              <a:gd name="connsiteX11" fmla="*/ 129963 w 667614"/>
              <a:gd name="connsiteY11" fmla="*/ 2010 h 1430738"/>
              <a:gd name="connsiteX12" fmla="*/ 467360 w 667614"/>
              <a:gd name="connsiteY12" fmla="*/ 260116 h 1430738"/>
              <a:gd name="connsiteX13" fmla="*/ 254000 w 667614"/>
              <a:gd name="connsiteY13" fmla="*/ 117876 h 1430738"/>
              <a:gd name="connsiteX14" fmla="*/ 416560 w 667614"/>
              <a:gd name="connsiteY14" fmla="*/ 287209 h 1430738"/>
              <a:gd name="connsiteX15" fmla="*/ 156210 w 667614"/>
              <a:gd name="connsiteY15" fmla="*/ 134977 h 1430738"/>
              <a:gd name="connsiteX16" fmla="*/ 130386 w 667614"/>
              <a:gd name="connsiteY16" fmla="*/ 270923 h 1430738"/>
              <a:gd name="connsiteX0" fmla="*/ 0 w 667614"/>
              <a:gd name="connsiteY0" fmla="*/ 1163465 h 1433234"/>
              <a:gd name="connsiteX1" fmla="*/ 171556 w 667614"/>
              <a:gd name="connsiteY1" fmla="*/ 1352475 h 1433234"/>
              <a:gd name="connsiteX2" fmla="*/ 409151 w 667614"/>
              <a:gd name="connsiteY2" fmla="*/ 1241344 h 1433234"/>
              <a:gd name="connsiteX3" fmla="*/ 298768 w 667614"/>
              <a:gd name="connsiteY3" fmla="*/ 1371524 h 1433234"/>
              <a:gd name="connsiteX4" fmla="*/ 11536 w 667614"/>
              <a:gd name="connsiteY4" fmla="*/ 1381054 h 1433234"/>
              <a:gd name="connsiteX5" fmla="*/ 433493 w 667614"/>
              <a:gd name="connsiteY5" fmla="*/ 1254905 h 1433234"/>
              <a:gd name="connsiteX6" fmla="*/ 79057 w 667614"/>
              <a:gd name="connsiteY6" fmla="*/ 1431115 h 1433234"/>
              <a:gd name="connsiteX7" fmla="*/ 438256 w 667614"/>
              <a:gd name="connsiteY7" fmla="*/ 1338030 h 1433234"/>
              <a:gd name="connsiteX8" fmla="*/ 590126 w 667614"/>
              <a:gd name="connsiteY8" fmla="*/ 1129812 h 1433234"/>
              <a:gd name="connsiteX9" fmla="*/ 667173 w 667614"/>
              <a:gd name="connsiteY9" fmla="*/ 858665 h 1433234"/>
              <a:gd name="connsiteX10" fmla="*/ 589280 w 667614"/>
              <a:gd name="connsiteY10" fmla="*/ 428558 h 1433234"/>
              <a:gd name="connsiteX11" fmla="*/ 129963 w 667614"/>
              <a:gd name="connsiteY11" fmla="*/ 4506 h 1433234"/>
              <a:gd name="connsiteX12" fmla="*/ 462598 w 667614"/>
              <a:gd name="connsiteY12" fmla="*/ 200394 h 1433234"/>
              <a:gd name="connsiteX13" fmla="*/ 254000 w 667614"/>
              <a:gd name="connsiteY13" fmla="*/ 120372 h 1433234"/>
              <a:gd name="connsiteX14" fmla="*/ 416560 w 667614"/>
              <a:gd name="connsiteY14" fmla="*/ 289705 h 1433234"/>
              <a:gd name="connsiteX15" fmla="*/ 156210 w 667614"/>
              <a:gd name="connsiteY15" fmla="*/ 137473 h 1433234"/>
              <a:gd name="connsiteX16" fmla="*/ 130386 w 667614"/>
              <a:gd name="connsiteY16" fmla="*/ 273419 h 1433234"/>
              <a:gd name="connsiteX0" fmla="*/ 0 w 667614"/>
              <a:gd name="connsiteY0" fmla="*/ 1163361 h 1433130"/>
              <a:gd name="connsiteX1" fmla="*/ 171556 w 667614"/>
              <a:gd name="connsiteY1" fmla="*/ 1352371 h 1433130"/>
              <a:gd name="connsiteX2" fmla="*/ 409151 w 667614"/>
              <a:gd name="connsiteY2" fmla="*/ 1241240 h 1433130"/>
              <a:gd name="connsiteX3" fmla="*/ 298768 w 667614"/>
              <a:gd name="connsiteY3" fmla="*/ 1371420 h 1433130"/>
              <a:gd name="connsiteX4" fmla="*/ 11536 w 667614"/>
              <a:gd name="connsiteY4" fmla="*/ 1380950 h 1433130"/>
              <a:gd name="connsiteX5" fmla="*/ 433493 w 667614"/>
              <a:gd name="connsiteY5" fmla="*/ 1254801 h 1433130"/>
              <a:gd name="connsiteX6" fmla="*/ 79057 w 667614"/>
              <a:gd name="connsiteY6" fmla="*/ 1431011 h 1433130"/>
              <a:gd name="connsiteX7" fmla="*/ 438256 w 667614"/>
              <a:gd name="connsiteY7" fmla="*/ 1337926 h 1433130"/>
              <a:gd name="connsiteX8" fmla="*/ 590126 w 667614"/>
              <a:gd name="connsiteY8" fmla="*/ 1129708 h 1433130"/>
              <a:gd name="connsiteX9" fmla="*/ 667173 w 667614"/>
              <a:gd name="connsiteY9" fmla="*/ 858561 h 1433130"/>
              <a:gd name="connsiteX10" fmla="*/ 589280 w 667614"/>
              <a:gd name="connsiteY10" fmla="*/ 428454 h 1433130"/>
              <a:gd name="connsiteX11" fmla="*/ 129963 w 667614"/>
              <a:gd name="connsiteY11" fmla="*/ 4402 h 1433130"/>
              <a:gd name="connsiteX12" fmla="*/ 462598 w 667614"/>
              <a:gd name="connsiteY12" fmla="*/ 200290 h 1433130"/>
              <a:gd name="connsiteX13" fmla="*/ 149225 w 667614"/>
              <a:gd name="connsiteY13" fmla="*/ 84715 h 1433130"/>
              <a:gd name="connsiteX14" fmla="*/ 416560 w 667614"/>
              <a:gd name="connsiteY14" fmla="*/ 289601 h 1433130"/>
              <a:gd name="connsiteX15" fmla="*/ 156210 w 667614"/>
              <a:gd name="connsiteY15" fmla="*/ 137369 h 1433130"/>
              <a:gd name="connsiteX16" fmla="*/ 130386 w 667614"/>
              <a:gd name="connsiteY16" fmla="*/ 273315 h 1433130"/>
              <a:gd name="connsiteX0" fmla="*/ 0 w 667614"/>
              <a:gd name="connsiteY0" fmla="*/ 1163361 h 1433130"/>
              <a:gd name="connsiteX1" fmla="*/ 171556 w 667614"/>
              <a:gd name="connsiteY1" fmla="*/ 1352371 h 1433130"/>
              <a:gd name="connsiteX2" fmla="*/ 409151 w 667614"/>
              <a:gd name="connsiteY2" fmla="*/ 1241240 h 1433130"/>
              <a:gd name="connsiteX3" fmla="*/ 298768 w 667614"/>
              <a:gd name="connsiteY3" fmla="*/ 1371420 h 1433130"/>
              <a:gd name="connsiteX4" fmla="*/ 182986 w 667614"/>
              <a:gd name="connsiteY4" fmla="*/ 1403170 h 1433130"/>
              <a:gd name="connsiteX5" fmla="*/ 433493 w 667614"/>
              <a:gd name="connsiteY5" fmla="*/ 1254801 h 1433130"/>
              <a:gd name="connsiteX6" fmla="*/ 79057 w 667614"/>
              <a:gd name="connsiteY6" fmla="*/ 1431011 h 1433130"/>
              <a:gd name="connsiteX7" fmla="*/ 438256 w 667614"/>
              <a:gd name="connsiteY7" fmla="*/ 1337926 h 1433130"/>
              <a:gd name="connsiteX8" fmla="*/ 590126 w 667614"/>
              <a:gd name="connsiteY8" fmla="*/ 1129708 h 1433130"/>
              <a:gd name="connsiteX9" fmla="*/ 667173 w 667614"/>
              <a:gd name="connsiteY9" fmla="*/ 858561 h 1433130"/>
              <a:gd name="connsiteX10" fmla="*/ 589280 w 667614"/>
              <a:gd name="connsiteY10" fmla="*/ 428454 h 1433130"/>
              <a:gd name="connsiteX11" fmla="*/ 129963 w 667614"/>
              <a:gd name="connsiteY11" fmla="*/ 4402 h 1433130"/>
              <a:gd name="connsiteX12" fmla="*/ 462598 w 667614"/>
              <a:gd name="connsiteY12" fmla="*/ 200290 h 1433130"/>
              <a:gd name="connsiteX13" fmla="*/ 149225 w 667614"/>
              <a:gd name="connsiteY13" fmla="*/ 84715 h 1433130"/>
              <a:gd name="connsiteX14" fmla="*/ 416560 w 667614"/>
              <a:gd name="connsiteY14" fmla="*/ 289601 h 1433130"/>
              <a:gd name="connsiteX15" fmla="*/ 156210 w 667614"/>
              <a:gd name="connsiteY15" fmla="*/ 137369 h 1433130"/>
              <a:gd name="connsiteX16" fmla="*/ 130386 w 667614"/>
              <a:gd name="connsiteY16" fmla="*/ 273315 h 1433130"/>
              <a:gd name="connsiteX0" fmla="*/ 0 w 667614"/>
              <a:gd name="connsiteY0" fmla="*/ 1163361 h 1596148"/>
              <a:gd name="connsiteX1" fmla="*/ 171556 w 667614"/>
              <a:gd name="connsiteY1" fmla="*/ 1352371 h 1596148"/>
              <a:gd name="connsiteX2" fmla="*/ 409151 w 667614"/>
              <a:gd name="connsiteY2" fmla="*/ 1241240 h 1596148"/>
              <a:gd name="connsiteX3" fmla="*/ 298768 w 667614"/>
              <a:gd name="connsiteY3" fmla="*/ 1371420 h 1596148"/>
              <a:gd name="connsiteX4" fmla="*/ 182986 w 667614"/>
              <a:gd name="connsiteY4" fmla="*/ 1403170 h 1596148"/>
              <a:gd name="connsiteX5" fmla="*/ 433493 w 667614"/>
              <a:gd name="connsiteY5" fmla="*/ 1254801 h 1596148"/>
              <a:gd name="connsiteX6" fmla="*/ 69532 w 667614"/>
              <a:gd name="connsiteY6" fmla="*/ 1595443 h 1596148"/>
              <a:gd name="connsiteX7" fmla="*/ 438256 w 667614"/>
              <a:gd name="connsiteY7" fmla="*/ 1337926 h 1596148"/>
              <a:gd name="connsiteX8" fmla="*/ 590126 w 667614"/>
              <a:gd name="connsiteY8" fmla="*/ 1129708 h 1596148"/>
              <a:gd name="connsiteX9" fmla="*/ 667173 w 667614"/>
              <a:gd name="connsiteY9" fmla="*/ 858561 h 1596148"/>
              <a:gd name="connsiteX10" fmla="*/ 589280 w 667614"/>
              <a:gd name="connsiteY10" fmla="*/ 428454 h 1596148"/>
              <a:gd name="connsiteX11" fmla="*/ 129963 w 667614"/>
              <a:gd name="connsiteY11" fmla="*/ 4402 h 1596148"/>
              <a:gd name="connsiteX12" fmla="*/ 462598 w 667614"/>
              <a:gd name="connsiteY12" fmla="*/ 200290 h 1596148"/>
              <a:gd name="connsiteX13" fmla="*/ 149225 w 667614"/>
              <a:gd name="connsiteY13" fmla="*/ 84715 h 1596148"/>
              <a:gd name="connsiteX14" fmla="*/ 416560 w 667614"/>
              <a:gd name="connsiteY14" fmla="*/ 289601 h 1596148"/>
              <a:gd name="connsiteX15" fmla="*/ 156210 w 667614"/>
              <a:gd name="connsiteY15" fmla="*/ 137369 h 1596148"/>
              <a:gd name="connsiteX16" fmla="*/ 130386 w 667614"/>
              <a:gd name="connsiteY16" fmla="*/ 273315 h 1596148"/>
              <a:gd name="connsiteX0" fmla="*/ 0 w 667614"/>
              <a:gd name="connsiteY0" fmla="*/ 1163361 h 1596148"/>
              <a:gd name="connsiteX1" fmla="*/ 171556 w 667614"/>
              <a:gd name="connsiteY1" fmla="*/ 1352371 h 1596148"/>
              <a:gd name="connsiteX2" fmla="*/ 409151 w 667614"/>
              <a:gd name="connsiteY2" fmla="*/ 1241240 h 1596148"/>
              <a:gd name="connsiteX3" fmla="*/ 298768 w 667614"/>
              <a:gd name="connsiteY3" fmla="*/ 1371420 h 1596148"/>
              <a:gd name="connsiteX4" fmla="*/ 311574 w 667614"/>
              <a:gd name="connsiteY4" fmla="*/ 1563159 h 1596148"/>
              <a:gd name="connsiteX5" fmla="*/ 433493 w 667614"/>
              <a:gd name="connsiteY5" fmla="*/ 1254801 h 1596148"/>
              <a:gd name="connsiteX6" fmla="*/ 69532 w 667614"/>
              <a:gd name="connsiteY6" fmla="*/ 1595443 h 1596148"/>
              <a:gd name="connsiteX7" fmla="*/ 438256 w 667614"/>
              <a:gd name="connsiteY7" fmla="*/ 1337926 h 1596148"/>
              <a:gd name="connsiteX8" fmla="*/ 590126 w 667614"/>
              <a:gd name="connsiteY8" fmla="*/ 1129708 h 1596148"/>
              <a:gd name="connsiteX9" fmla="*/ 667173 w 667614"/>
              <a:gd name="connsiteY9" fmla="*/ 858561 h 1596148"/>
              <a:gd name="connsiteX10" fmla="*/ 589280 w 667614"/>
              <a:gd name="connsiteY10" fmla="*/ 428454 h 1596148"/>
              <a:gd name="connsiteX11" fmla="*/ 129963 w 667614"/>
              <a:gd name="connsiteY11" fmla="*/ 4402 h 1596148"/>
              <a:gd name="connsiteX12" fmla="*/ 462598 w 667614"/>
              <a:gd name="connsiteY12" fmla="*/ 200290 h 1596148"/>
              <a:gd name="connsiteX13" fmla="*/ 149225 w 667614"/>
              <a:gd name="connsiteY13" fmla="*/ 84715 h 1596148"/>
              <a:gd name="connsiteX14" fmla="*/ 416560 w 667614"/>
              <a:gd name="connsiteY14" fmla="*/ 289601 h 1596148"/>
              <a:gd name="connsiteX15" fmla="*/ 156210 w 667614"/>
              <a:gd name="connsiteY15" fmla="*/ 137369 h 1596148"/>
              <a:gd name="connsiteX16" fmla="*/ 130386 w 667614"/>
              <a:gd name="connsiteY16" fmla="*/ 273315 h 1596148"/>
              <a:gd name="connsiteX0" fmla="*/ 0 w 667614"/>
              <a:gd name="connsiteY0" fmla="*/ 1163361 h 1596148"/>
              <a:gd name="connsiteX1" fmla="*/ 171556 w 667614"/>
              <a:gd name="connsiteY1" fmla="*/ 1352371 h 1596148"/>
              <a:gd name="connsiteX2" fmla="*/ 356763 w 667614"/>
              <a:gd name="connsiteY2" fmla="*/ 1161246 h 1596148"/>
              <a:gd name="connsiteX3" fmla="*/ 298768 w 667614"/>
              <a:gd name="connsiteY3" fmla="*/ 1371420 h 1596148"/>
              <a:gd name="connsiteX4" fmla="*/ 311574 w 667614"/>
              <a:gd name="connsiteY4" fmla="*/ 1563159 h 1596148"/>
              <a:gd name="connsiteX5" fmla="*/ 433493 w 667614"/>
              <a:gd name="connsiteY5" fmla="*/ 1254801 h 1596148"/>
              <a:gd name="connsiteX6" fmla="*/ 69532 w 667614"/>
              <a:gd name="connsiteY6" fmla="*/ 1595443 h 1596148"/>
              <a:gd name="connsiteX7" fmla="*/ 438256 w 667614"/>
              <a:gd name="connsiteY7" fmla="*/ 1337926 h 1596148"/>
              <a:gd name="connsiteX8" fmla="*/ 590126 w 667614"/>
              <a:gd name="connsiteY8" fmla="*/ 1129708 h 1596148"/>
              <a:gd name="connsiteX9" fmla="*/ 667173 w 667614"/>
              <a:gd name="connsiteY9" fmla="*/ 858561 h 1596148"/>
              <a:gd name="connsiteX10" fmla="*/ 589280 w 667614"/>
              <a:gd name="connsiteY10" fmla="*/ 428454 h 1596148"/>
              <a:gd name="connsiteX11" fmla="*/ 129963 w 667614"/>
              <a:gd name="connsiteY11" fmla="*/ 4402 h 1596148"/>
              <a:gd name="connsiteX12" fmla="*/ 462598 w 667614"/>
              <a:gd name="connsiteY12" fmla="*/ 200290 h 1596148"/>
              <a:gd name="connsiteX13" fmla="*/ 149225 w 667614"/>
              <a:gd name="connsiteY13" fmla="*/ 84715 h 1596148"/>
              <a:gd name="connsiteX14" fmla="*/ 416560 w 667614"/>
              <a:gd name="connsiteY14" fmla="*/ 289601 h 1596148"/>
              <a:gd name="connsiteX15" fmla="*/ 156210 w 667614"/>
              <a:gd name="connsiteY15" fmla="*/ 137369 h 1596148"/>
              <a:gd name="connsiteX16" fmla="*/ 130386 w 667614"/>
              <a:gd name="connsiteY16" fmla="*/ 273315 h 1596148"/>
              <a:gd name="connsiteX0" fmla="*/ 0 w 667614"/>
              <a:gd name="connsiteY0" fmla="*/ 1163361 h 1596148"/>
              <a:gd name="connsiteX1" fmla="*/ 171556 w 667614"/>
              <a:gd name="connsiteY1" fmla="*/ 1352371 h 1596148"/>
              <a:gd name="connsiteX2" fmla="*/ 356763 w 667614"/>
              <a:gd name="connsiteY2" fmla="*/ 1161246 h 1596148"/>
              <a:gd name="connsiteX3" fmla="*/ 189230 w 667614"/>
              <a:gd name="connsiteY3" fmla="*/ 1424749 h 1596148"/>
              <a:gd name="connsiteX4" fmla="*/ 311574 w 667614"/>
              <a:gd name="connsiteY4" fmla="*/ 1563159 h 1596148"/>
              <a:gd name="connsiteX5" fmla="*/ 433493 w 667614"/>
              <a:gd name="connsiteY5" fmla="*/ 1254801 h 1596148"/>
              <a:gd name="connsiteX6" fmla="*/ 69532 w 667614"/>
              <a:gd name="connsiteY6" fmla="*/ 1595443 h 1596148"/>
              <a:gd name="connsiteX7" fmla="*/ 438256 w 667614"/>
              <a:gd name="connsiteY7" fmla="*/ 1337926 h 1596148"/>
              <a:gd name="connsiteX8" fmla="*/ 590126 w 667614"/>
              <a:gd name="connsiteY8" fmla="*/ 1129708 h 1596148"/>
              <a:gd name="connsiteX9" fmla="*/ 667173 w 667614"/>
              <a:gd name="connsiteY9" fmla="*/ 858561 h 1596148"/>
              <a:gd name="connsiteX10" fmla="*/ 589280 w 667614"/>
              <a:gd name="connsiteY10" fmla="*/ 428454 h 1596148"/>
              <a:gd name="connsiteX11" fmla="*/ 129963 w 667614"/>
              <a:gd name="connsiteY11" fmla="*/ 4402 h 1596148"/>
              <a:gd name="connsiteX12" fmla="*/ 462598 w 667614"/>
              <a:gd name="connsiteY12" fmla="*/ 200290 h 1596148"/>
              <a:gd name="connsiteX13" fmla="*/ 149225 w 667614"/>
              <a:gd name="connsiteY13" fmla="*/ 84715 h 1596148"/>
              <a:gd name="connsiteX14" fmla="*/ 416560 w 667614"/>
              <a:gd name="connsiteY14" fmla="*/ 289601 h 1596148"/>
              <a:gd name="connsiteX15" fmla="*/ 156210 w 667614"/>
              <a:gd name="connsiteY15" fmla="*/ 137369 h 1596148"/>
              <a:gd name="connsiteX16" fmla="*/ 130386 w 667614"/>
              <a:gd name="connsiteY16" fmla="*/ 273315 h 1596148"/>
              <a:gd name="connsiteX0" fmla="*/ 69562 w 737176"/>
              <a:gd name="connsiteY0" fmla="*/ 1163361 h 1596148"/>
              <a:gd name="connsiteX1" fmla="*/ 241118 w 737176"/>
              <a:gd name="connsiteY1" fmla="*/ 1352371 h 1596148"/>
              <a:gd name="connsiteX2" fmla="*/ 426325 w 737176"/>
              <a:gd name="connsiteY2" fmla="*/ 1161246 h 1596148"/>
              <a:gd name="connsiteX3" fmla="*/ 258792 w 737176"/>
              <a:gd name="connsiteY3" fmla="*/ 1424749 h 1596148"/>
              <a:gd name="connsiteX4" fmla="*/ 4898 w 737176"/>
              <a:gd name="connsiteY4" fmla="*/ 1260958 h 1596148"/>
              <a:gd name="connsiteX5" fmla="*/ 503055 w 737176"/>
              <a:gd name="connsiteY5" fmla="*/ 1254801 h 1596148"/>
              <a:gd name="connsiteX6" fmla="*/ 139094 w 737176"/>
              <a:gd name="connsiteY6" fmla="*/ 1595443 h 1596148"/>
              <a:gd name="connsiteX7" fmla="*/ 507818 w 737176"/>
              <a:gd name="connsiteY7" fmla="*/ 1337926 h 1596148"/>
              <a:gd name="connsiteX8" fmla="*/ 659688 w 737176"/>
              <a:gd name="connsiteY8" fmla="*/ 1129708 h 1596148"/>
              <a:gd name="connsiteX9" fmla="*/ 736735 w 737176"/>
              <a:gd name="connsiteY9" fmla="*/ 858561 h 1596148"/>
              <a:gd name="connsiteX10" fmla="*/ 658842 w 737176"/>
              <a:gd name="connsiteY10" fmla="*/ 428454 h 1596148"/>
              <a:gd name="connsiteX11" fmla="*/ 199525 w 737176"/>
              <a:gd name="connsiteY11" fmla="*/ 4402 h 1596148"/>
              <a:gd name="connsiteX12" fmla="*/ 532160 w 737176"/>
              <a:gd name="connsiteY12" fmla="*/ 200290 h 1596148"/>
              <a:gd name="connsiteX13" fmla="*/ 218787 w 737176"/>
              <a:gd name="connsiteY13" fmla="*/ 84715 h 1596148"/>
              <a:gd name="connsiteX14" fmla="*/ 486122 w 737176"/>
              <a:gd name="connsiteY14" fmla="*/ 289601 h 1596148"/>
              <a:gd name="connsiteX15" fmla="*/ 225772 w 737176"/>
              <a:gd name="connsiteY15" fmla="*/ 137369 h 1596148"/>
              <a:gd name="connsiteX16" fmla="*/ 199948 w 737176"/>
              <a:gd name="connsiteY16" fmla="*/ 273315 h 1596148"/>
              <a:gd name="connsiteX0" fmla="*/ 64801 w 732415"/>
              <a:gd name="connsiteY0" fmla="*/ 1163361 h 1601546"/>
              <a:gd name="connsiteX1" fmla="*/ 236357 w 732415"/>
              <a:gd name="connsiteY1" fmla="*/ 1352371 h 1601546"/>
              <a:gd name="connsiteX2" fmla="*/ 421564 w 732415"/>
              <a:gd name="connsiteY2" fmla="*/ 1161246 h 1601546"/>
              <a:gd name="connsiteX3" fmla="*/ 254031 w 732415"/>
              <a:gd name="connsiteY3" fmla="*/ 1424749 h 1601546"/>
              <a:gd name="connsiteX4" fmla="*/ 137 w 732415"/>
              <a:gd name="connsiteY4" fmla="*/ 1260958 h 1601546"/>
              <a:gd name="connsiteX5" fmla="*/ 217307 w 732415"/>
              <a:gd name="connsiteY5" fmla="*/ 1499229 h 1601546"/>
              <a:gd name="connsiteX6" fmla="*/ 134333 w 732415"/>
              <a:gd name="connsiteY6" fmla="*/ 1595443 h 1601546"/>
              <a:gd name="connsiteX7" fmla="*/ 503057 w 732415"/>
              <a:gd name="connsiteY7" fmla="*/ 1337926 h 1601546"/>
              <a:gd name="connsiteX8" fmla="*/ 654927 w 732415"/>
              <a:gd name="connsiteY8" fmla="*/ 1129708 h 1601546"/>
              <a:gd name="connsiteX9" fmla="*/ 731974 w 732415"/>
              <a:gd name="connsiteY9" fmla="*/ 858561 h 1601546"/>
              <a:gd name="connsiteX10" fmla="*/ 654081 w 732415"/>
              <a:gd name="connsiteY10" fmla="*/ 428454 h 1601546"/>
              <a:gd name="connsiteX11" fmla="*/ 194764 w 732415"/>
              <a:gd name="connsiteY11" fmla="*/ 4402 h 1601546"/>
              <a:gd name="connsiteX12" fmla="*/ 527399 w 732415"/>
              <a:gd name="connsiteY12" fmla="*/ 200290 h 1601546"/>
              <a:gd name="connsiteX13" fmla="*/ 214026 w 732415"/>
              <a:gd name="connsiteY13" fmla="*/ 84715 h 1601546"/>
              <a:gd name="connsiteX14" fmla="*/ 481361 w 732415"/>
              <a:gd name="connsiteY14" fmla="*/ 289601 h 1601546"/>
              <a:gd name="connsiteX15" fmla="*/ 221011 w 732415"/>
              <a:gd name="connsiteY15" fmla="*/ 137369 h 1601546"/>
              <a:gd name="connsiteX16" fmla="*/ 195187 w 732415"/>
              <a:gd name="connsiteY16" fmla="*/ 273315 h 1601546"/>
              <a:gd name="connsiteX0" fmla="*/ 45763 w 713377"/>
              <a:gd name="connsiteY0" fmla="*/ 1163361 h 1601687"/>
              <a:gd name="connsiteX1" fmla="*/ 217319 w 713377"/>
              <a:gd name="connsiteY1" fmla="*/ 1352371 h 1601687"/>
              <a:gd name="connsiteX2" fmla="*/ 402526 w 713377"/>
              <a:gd name="connsiteY2" fmla="*/ 1161246 h 1601687"/>
              <a:gd name="connsiteX3" fmla="*/ 234993 w 713377"/>
              <a:gd name="connsiteY3" fmla="*/ 1424749 h 1601687"/>
              <a:gd name="connsiteX4" fmla="*/ 149 w 713377"/>
              <a:gd name="connsiteY4" fmla="*/ 1247625 h 1601687"/>
              <a:gd name="connsiteX5" fmla="*/ 198269 w 713377"/>
              <a:gd name="connsiteY5" fmla="*/ 1499229 h 1601687"/>
              <a:gd name="connsiteX6" fmla="*/ 115295 w 713377"/>
              <a:gd name="connsiteY6" fmla="*/ 1595443 h 1601687"/>
              <a:gd name="connsiteX7" fmla="*/ 484019 w 713377"/>
              <a:gd name="connsiteY7" fmla="*/ 1337926 h 1601687"/>
              <a:gd name="connsiteX8" fmla="*/ 635889 w 713377"/>
              <a:gd name="connsiteY8" fmla="*/ 1129708 h 1601687"/>
              <a:gd name="connsiteX9" fmla="*/ 712936 w 713377"/>
              <a:gd name="connsiteY9" fmla="*/ 858561 h 1601687"/>
              <a:gd name="connsiteX10" fmla="*/ 635043 w 713377"/>
              <a:gd name="connsiteY10" fmla="*/ 428454 h 1601687"/>
              <a:gd name="connsiteX11" fmla="*/ 175726 w 713377"/>
              <a:gd name="connsiteY11" fmla="*/ 4402 h 1601687"/>
              <a:gd name="connsiteX12" fmla="*/ 508361 w 713377"/>
              <a:gd name="connsiteY12" fmla="*/ 200290 h 1601687"/>
              <a:gd name="connsiteX13" fmla="*/ 194988 w 713377"/>
              <a:gd name="connsiteY13" fmla="*/ 84715 h 1601687"/>
              <a:gd name="connsiteX14" fmla="*/ 462323 w 713377"/>
              <a:gd name="connsiteY14" fmla="*/ 289601 h 1601687"/>
              <a:gd name="connsiteX15" fmla="*/ 201973 w 713377"/>
              <a:gd name="connsiteY15" fmla="*/ 137369 h 1601687"/>
              <a:gd name="connsiteX16" fmla="*/ 176149 w 713377"/>
              <a:gd name="connsiteY16" fmla="*/ 273315 h 1601687"/>
              <a:gd name="connsiteX0" fmla="*/ 45825 w 713439"/>
              <a:gd name="connsiteY0" fmla="*/ 1163361 h 1499231"/>
              <a:gd name="connsiteX1" fmla="*/ 217381 w 713439"/>
              <a:gd name="connsiteY1" fmla="*/ 1352371 h 1499231"/>
              <a:gd name="connsiteX2" fmla="*/ 402588 w 713439"/>
              <a:gd name="connsiteY2" fmla="*/ 1161246 h 1499231"/>
              <a:gd name="connsiteX3" fmla="*/ 235055 w 713439"/>
              <a:gd name="connsiteY3" fmla="*/ 1424749 h 1499231"/>
              <a:gd name="connsiteX4" fmla="*/ 211 w 713439"/>
              <a:gd name="connsiteY4" fmla="*/ 1247625 h 1499231"/>
              <a:gd name="connsiteX5" fmla="*/ 198331 w 713439"/>
              <a:gd name="connsiteY5" fmla="*/ 1499229 h 1499231"/>
              <a:gd name="connsiteX6" fmla="*/ 458257 w 713439"/>
              <a:gd name="connsiteY6" fmla="*/ 1253244 h 1499231"/>
              <a:gd name="connsiteX7" fmla="*/ 484081 w 713439"/>
              <a:gd name="connsiteY7" fmla="*/ 1337926 h 1499231"/>
              <a:gd name="connsiteX8" fmla="*/ 635951 w 713439"/>
              <a:gd name="connsiteY8" fmla="*/ 1129708 h 1499231"/>
              <a:gd name="connsiteX9" fmla="*/ 712998 w 713439"/>
              <a:gd name="connsiteY9" fmla="*/ 858561 h 1499231"/>
              <a:gd name="connsiteX10" fmla="*/ 635105 w 713439"/>
              <a:gd name="connsiteY10" fmla="*/ 428454 h 1499231"/>
              <a:gd name="connsiteX11" fmla="*/ 175788 w 713439"/>
              <a:gd name="connsiteY11" fmla="*/ 4402 h 1499231"/>
              <a:gd name="connsiteX12" fmla="*/ 508423 w 713439"/>
              <a:gd name="connsiteY12" fmla="*/ 200290 h 1499231"/>
              <a:gd name="connsiteX13" fmla="*/ 195050 w 713439"/>
              <a:gd name="connsiteY13" fmla="*/ 84715 h 1499231"/>
              <a:gd name="connsiteX14" fmla="*/ 462385 w 713439"/>
              <a:gd name="connsiteY14" fmla="*/ 289601 h 1499231"/>
              <a:gd name="connsiteX15" fmla="*/ 202035 w 713439"/>
              <a:gd name="connsiteY15" fmla="*/ 137369 h 1499231"/>
              <a:gd name="connsiteX16" fmla="*/ 176211 w 713439"/>
              <a:gd name="connsiteY16" fmla="*/ 273315 h 1499231"/>
              <a:gd name="connsiteX0" fmla="*/ 45825 w 713439"/>
              <a:gd name="connsiteY0" fmla="*/ 1163361 h 1574394"/>
              <a:gd name="connsiteX1" fmla="*/ 217381 w 713439"/>
              <a:gd name="connsiteY1" fmla="*/ 1352371 h 1574394"/>
              <a:gd name="connsiteX2" fmla="*/ 402588 w 713439"/>
              <a:gd name="connsiteY2" fmla="*/ 1161246 h 1574394"/>
              <a:gd name="connsiteX3" fmla="*/ 235055 w 713439"/>
              <a:gd name="connsiteY3" fmla="*/ 1424749 h 1574394"/>
              <a:gd name="connsiteX4" fmla="*/ 211 w 713439"/>
              <a:gd name="connsiteY4" fmla="*/ 1247625 h 1574394"/>
              <a:gd name="connsiteX5" fmla="*/ 198331 w 713439"/>
              <a:gd name="connsiteY5" fmla="*/ 1499229 h 1574394"/>
              <a:gd name="connsiteX6" fmla="*/ 458257 w 713439"/>
              <a:gd name="connsiteY6" fmla="*/ 1253244 h 1574394"/>
              <a:gd name="connsiteX7" fmla="*/ 207856 w 713439"/>
              <a:gd name="connsiteY7" fmla="*/ 1573466 h 1574394"/>
              <a:gd name="connsiteX8" fmla="*/ 635951 w 713439"/>
              <a:gd name="connsiteY8" fmla="*/ 1129708 h 1574394"/>
              <a:gd name="connsiteX9" fmla="*/ 712998 w 713439"/>
              <a:gd name="connsiteY9" fmla="*/ 858561 h 1574394"/>
              <a:gd name="connsiteX10" fmla="*/ 635105 w 713439"/>
              <a:gd name="connsiteY10" fmla="*/ 428454 h 1574394"/>
              <a:gd name="connsiteX11" fmla="*/ 175788 w 713439"/>
              <a:gd name="connsiteY11" fmla="*/ 4402 h 1574394"/>
              <a:gd name="connsiteX12" fmla="*/ 508423 w 713439"/>
              <a:gd name="connsiteY12" fmla="*/ 200290 h 1574394"/>
              <a:gd name="connsiteX13" fmla="*/ 195050 w 713439"/>
              <a:gd name="connsiteY13" fmla="*/ 84715 h 1574394"/>
              <a:gd name="connsiteX14" fmla="*/ 462385 w 713439"/>
              <a:gd name="connsiteY14" fmla="*/ 289601 h 1574394"/>
              <a:gd name="connsiteX15" fmla="*/ 202035 w 713439"/>
              <a:gd name="connsiteY15" fmla="*/ 137369 h 1574394"/>
              <a:gd name="connsiteX16" fmla="*/ 176211 w 713439"/>
              <a:gd name="connsiteY16" fmla="*/ 273315 h 1574394"/>
              <a:gd name="connsiteX0" fmla="*/ 89663 w 805635"/>
              <a:gd name="connsiteY0" fmla="*/ 1163361 h 1576607"/>
              <a:gd name="connsiteX1" fmla="*/ 261219 w 805635"/>
              <a:gd name="connsiteY1" fmla="*/ 1352371 h 1576607"/>
              <a:gd name="connsiteX2" fmla="*/ 446426 w 805635"/>
              <a:gd name="connsiteY2" fmla="*/ 1161246 h 1576607"/>
              <a:gd name="connsiteX3" fmla="*/ 278893 w 805635"/>
              <a:gd name="connsiteY3" fmla="*/ 1424749 h 1576607"/>
              <a:gd name="connsiteX4" fmla="*/ 44049 w 805635"/>
              <a:gd name="connsiteY4" fmla="*/ 1247625 h 1576607"/>
              <a:gd name="connsiteX5" fmla="*/ 242169 w 805635"/>
              <a:gd name="connsiteY5" fmla="*/ 1499229 h 1576607"/>
              <a:gd name="connsiteX6" fmla="*/ 502095 w 805635"/>
              <a:gd name="connsiteY6" fmla="*/ 1253244 h 1576607"/>
              <a:gd name="connsiteX7" fmla="*/ 251694 w 805635"/>
              <a:gd name="connsiteY7" fmla="*/ 1573466 h 1576607"/>
              <a:gd name="connsiteX8" fmla="*/ 17801 w 805635"/>
              <a:gd name="connsiteY8" fmla="*/ 1383024 h 1576607"/>
              <a:gd name="connsiteX9" fmla="*/ 756836 w 805635"/>
              <a:gd name="connsiteY9" fmla="*/ 858561 h 1576607"/>
              <a:gd name="connsiteX10" fmla="*/ 678943 w 805635"/>
              <a:gd name="connsiteY10" fmla="*/ 428454 h 1576607"/>
              <a:gd name="connsiteX11" fmla="*/ 219626 w 805635"/>
              <a:gd name="connsiteY11" fmla="*/ 4402 h 1576607"/>
              <a:gd name="connsiteX12" fmla="*/ 552261 w 805635"/>
              <a:gd name="connsiteY12" fmla="*/ 200290 h 1576607"/>
              <a:gd name="connsiteX13" fmla="*/ 238888 w 805635"/>
              <a:gd name="connsiteY13" fmla="*/ 84715 h 1576607"/>
              <a:gd name="connsiteX14" fmla="*/ 506223 w 805635"/>
              <a:gd name="connsiteY14" fmla="*/ 289601 h 1576607"/>
              <a:gd name="connsiteX15" fmla="*/ 245873 w 805635"/>
              <a:gd name="connsiteY15" fmla="*/ 137369 h 1576607"/>
              <a:gd name="connsiteX16" fmla="*/ 220049 w 805635"/>
              <a:gd name="connsiteY16" fmla="*/ 273315 h 1576607"/>
              <a:gd name="connsiteX0" fmla="*/ 81473 w 755199"/>
              <a:gd name="connsiteY0" fmla="*/ 1163361 h 1575326"/>
              <a:gd name="connsiteX1" fmla="*/ 253029 w 755199"/>
              <a:gd name="connsiteY1" fmla="*/ 1352371 h 1575326"/>
              <a:gd name="connsiteX2" fmla="*/ 438236 w 755199"/>
              <a:gd name="connsiteY2" fmla="*/ 1161246 h 1575326"/>
              <a:gd name="connsiteX3" fmla="*/ 270703 w 755199"/>
              <a:gd name="connsiteY3" fmla="*/ 1424749 h 1575326"/>
              <a:gd name="connsiteX4" fmla="*/ 35859 w 755199"/>
              <a:gd name="connsiteY4" fmla="*/ 1247625 h 1575326"/>
              <a:gd name="connsiteX5" fmla="*/ 233979 w 755199"/>
              <a:gd name="connsiteY5" fmla="*/ 1499229 h 1575326"/>
              <a:gd name="connsiteX6" fmla="*/ 493905 w 755199"/>
              <a:gd name="connsiteY6" fmla="*/ 1253244 h 1575326"/>
              <a:gd name="connsiteX7" fmla="*/ 243504 w 755199"/>
              <a:gd name="connsiteY7" fmla="*/ 1573466 h 1575326"/>
              <a:gd name="connsiteX8" fmla="*/ 9611 w 755199"/>
              <a:gd name="connsiteY8" fmla="*/ 1383024 h 1575326"/>
              <a:gd name="connsiteX9" fmla="*/ 584181 w 755199"/>
              <a:gd name="connsiteY9" fmla="*/ 1341057 h 1575326"/>
              <a:gd name="connsiteX10" fmla="*/ 748646 w 755199"/>
              <a:gd name="connsiteY10" fmla="*/ 858561 h 1575326"/>
              <a:gd name="connsiteX11" fmla="*/ 670753 w 755199"/>
              <a:gd name="connsiteY11" fmla="*/ 428454 h 1575326"/>
              <a:gd name="connsiteX12" fmla="*/ 211436 w 755199"/>
              <a:gd name="connsiteY12" fmla="*/ 4402 h 1575326"/>
              <a:gd name="connsiteX13" fmla="*/ 544071 w 755199"/>
              <a:gd name="connsiteY13" fmla="*/ 200290 h 1575326"/>
              <a:gd name="connsiteX14" fmla="*/ 230698 w 755199"/>
              <a:gd name="connsiteY14" fmla="*/ 84715 h 1575326"/>
              <a:gd name="connsiteX15" fmla="*/ 498033 w 755199"/>
              <a:gd name="connsiteY15" fmla="*/ 289601 h 1575326"/>
              <a:gd name="connsiteX16" fmla="*/ 237683 w 755199"/>
              <a:gd name="connsiteY16" fmla="*/ 137369 h 1575326"/>
              <a:gd name="connsiteX17" fmla="*/ 211859 w 755199"/>
              <a:gd name="connsiteY17" fmla="*/ 273315 h 1575326"/>
              <a:gd name="connsiteX0" fmla="*/ 73859 w 747585"/>
              <a:gd name="connsiteY0" fmla="*/ 1163361 h 1575041"/>
              <a:gd name="connsiteX1" fmla="*/ 245415 w 747585"/>
              <a:gd name="connsiteY1" fmla="*/ 1352371 h 1575041"/>
              <a:gd name="connsiteX2" fmla="*/ 430622 w 747585"/>
              <a:gd name="connsiteY2" fmla="*/ 1161246 h 1575041"/>
              <a:gd name="connsiteX3" fmla="*/ 263089 w 747585"/>
              <a:gd name="connsiteY3" fmla="*/ 1424749 h 1575041"/>
              <a:gd name="connsiteX4" fmla="*/ 28245 w 747585"/>
              <a:gd name="connsiteY4" fmla="*/ 1247625 h 1575041"/>
              <a:gd name="connsiteX5" fmla="*/ 226365 w 747585"/>
              <a:gd name="connsiteY5" fmla="*/ 1499229 h 1575041"/>
              <a:gd name="connsiteX6" fmla="*/ 486291 w 747585"/>
              <a:gd name="connsiteY6" fmla="*/ 1253244 h 1575041"/>
              <a:gd name="connsiteX7" fmla="*/ 235890 w 747585"/>
              <a:gd name="connsiteY7" fmla="*/ 1573466 h 1575041"/>
              <a:gd name="connsiteX8" fmla="*/ 1997 w 747585"/>
              <a:gd name="connsiteY8" fmla="*/ 1383024 h 1575041"/>
              <a:gd name="connsiteX9" fmla="*/ 371780 w 747585"/>
              <a:gd name="connsiteY9" fmla="*/ 1549932 h 1575041"/>
              <a:gd name="connsiteX10" fmla="*/ 576567 w 747585"/>
              <a:gd name="connsiteY10" fmla="*/ 1341057 h 1575041"/>
              <a:gd name="connsiteX11" fmla="*/ 741032 w 747585"/>
              <a:gd name="connsiteY11" fmla="*/ 858561 h 1575041"/>
              <a:gd name="connsiteX12" fmla="*/ 663139 w 747585"/>
              <a:gd name="connsiteY12" fmla="*/ 428454 h 1575041"/>
              <a:gd name="connsiteX13" fmla="*/ 203822 w 747585"/>
              <a:gd name="connsiteY13" fmla="*/ 4402 h 1575041"/>
              <a:gd name="connsiteX14" fmla="*/ 536457 w 747585"/>
              <a:gd name="connsiteY14" fmla="*/ 200290 h 1575041"/>
              <a:gd name="connsiteX15" fmla="*/ 223084 w 747585"/>
              <a:gd name="connsiteY15" fmla="*/ 84715 h 1575041"/>
              <a:gd name="connsiteX16" fmla="*/ 490419 w 747585"/>
              <a:gd name="connsiteY16" fmla="*/ 289601 h 1575041"/>
              <a:gd name="connsiteX17" fmla="*/ 230069 w 747585"/>
              <a:gd name="connsiteY17" fmla="*/ 137369 h 1575041"/>
              <a:gd name="connsiteX18" fmla="*/ 204245 w 747585"/>
              <a:gd name="connsiteY18" fmla="*/ 273315 h 1575041"/>
              <a:gd name="connsiteX0" fmla="*/ 73859 w 747585"/>
              <a:gd name="connsiteY0" fmla="*/ 1163361 h 1575041"/>
              <a:gd name="connsiteX1" fmla="*/ 245415 w 747585"/>
              <a:gd name="connsiteY1" fmla="*/ 1352371 h 1575041"/>
              <a:gd name="connsiteX2" fmla="*/ 497297 w 747585"/>
              <a:gd name="connsiteY2" fmla="*/ 1196799 h 1575041"/>
              <a:gd name="connsiteX3" fmla="*/ 263089 w 747585"/>
              <a:gd name="connsiteY3" fmla="*/ 1424749 h 1575041"/>
              <a:gd name="connsiteX4" fmla="*/ 28245 w 747585"/>
              <a:gd name="connsiteY4" fmla="*/ 1247625 h 1575041"/>
              <a:gd name="connsiteX5" fmla="*/ 226365 w 747585"/>
              <a:gd name="connsiteY5" fmla="*/ 1499229 h 1575041"/>
              <a:gd name="connsiteX6" fmla="*/ 486291 w 747585"/>
              <a:gd name="connsiteY6" fmla="*/ 1253244 h 1575041"/>
              <a:gd name="connsiteX7" fmla="*/ 235890 w 747585"/>
              <a:gd name="connsiteY7" fmla="*/ 1573466 h 1575041"/>
              <a:gd name="connsiteX8" fmla="*/ 1997 w 747585"/>
              <a:gd name="connsiteY8" fmla="*/ 1383024 h 1575041"/>
              <a:gd name="connsiteX9" fmla="*/ 371780 w 747585"/>
              <a:gd name="connsiteY9" fmla="*/ 1549932 h 1575041"/>
              <a:gd name="connsiteX10" fmla="*/ 576567 w 747585"/>
              <a:gd name="connsiteY10" fmla="*/ 1341057 h 1575041"/>
              <a:gd name="connsiteX11" fmla="*/ 741032 w 747585"/>
              <a:gd name="connsiteY11" fmla="*/ 858561 h 1575041"/>
              <a:gd name="connsiteX12" fmla="*/ 663139 w 747585"/>
              <a:gd name="connsiteY12" fmla="*/ 428454 h 1575041"/>
              <a:gd name="connsiteX13" fmla="*/ 203822 w 747585"/>
              <a:gd name="connsiteY13" fmla="*/ 4402 h 1575041"/>
              <a:gd name="connsiteX14" fmla="*/ 536457 w 747585"/>
              <a:gd name="connsiteY14" fmla="*/ 200290 h 1575041"/>
              <a:gd name="connsiteX15" fmla="*/ 223084 w 747585"/>
              <a:gd name="connsiteY15" fmla="*/ 84715 h 1575041"/>
              <a:gd name="connsiteX16" fmla="*/ 490419 w 747585"/>
              <a:gd name="connsiteY16" fmla="*/ 289601 h 1575041"/>
              <a:gd name="connsiteX17" fmla="*/ 230069 w 747585"/>
              <a:gd name="connsiteY17" fmla="*/ 137369 h 1575041"/>
              <a:gd name="connsiteX18" fmla="*/ 204245 w 747585"/>
              <a:gd name="connsiteY18" fmla="*/ 273315 h 1575041"/>
              <a:gd name="connsiteX0" fmla="*/ 73859 w 747585"/>
              <a:gd name="connsiteY0" fmla="*/ 1163361 h 1575041"/>
              <a:gd name="connsiteX1" fmla="*/ 221602 w 747585"/>
              <a:gd name="connsiteY1" fmla="*/ 1312374 h 1575041"/>
              <a:gd name="connsiteX2" fmla="*/ 497297 w 747585"/>
              <a:gd name="connsiteY2" fmla="*/ 1196799 h 1575041"/>
              <a:gd name="connsiteX3" fmla="*/ 263089 w 747585"/>
              <a:gd name="connsiteY3" fmla="*/ 1424749 h 1575041"/>
              <a:gd name="connsiteX4" fmla="*/ 28245 w 747585"/>
              <a:gd name="connsiteY4" fmla="*/ 1247625 h 1575041"/>
              <a:gd name="connsiteX5" fmla="*/ 226365 w 747585"/>
              <a:gd name="connsiteY5" fmla="*/ 1499229 h 1575041"/>
              <a:gd name="connsiteX6" fmla="*/ 486291 w 747585"/>
              <a:gd name="connsiteY6" fmla="*/ 1253244 h 1575041"/>
              <a:gd name="connsiteX7" fmla="*/ 235890 w 747585"/>
              <a:gd name="connsiteY7" fmla="*/ 1573466 h 1575041"/>
              <a:gd name="connsiteX8" fmla="*/ 1997 w 747585"/>
              <a:gd name="connsiteY8" fmla="*/ 1383024 h 1575041"/>
              <a:gd name="connsiteX9" fmla="*/ 371780 w 747585"/>
              <a:gd name="connsiteY9" fmla="*/ 1549932 h 1575041"/>
              <a:gd name="connsiteX10" fmla="*/ 576567 w 747585"/>
              <a:gd name="connsiteY10" fmla="*/ 1341057 h 1575041"/>
              <a:gd name="connsiteX11" fmla="*/ 741032 w 747585"/>
              <a:gd name="connsiteY11" fmla="*/ 858561 h 1575041"/>
              <a:gd name="connsiteX12" fmla="*/ 663139 w 747585"/>
              <a:gd name="connsiteY12" fmla="*/ 428454 h 1575041"/>
              <a:gd name="connsiteX13" fmla="*/ 203822 w 747585"/>
              <a:gd name="connsiteY13" fmla="*/ 4402 h 1575041"/>
              <a:gd name="connsiteX14" fmla="*/ 536457 w 747585"/>
              <a:gd name="connsiteY14" fmla="*/ 200290 h 1575041"/>
              <a:gd name="connsiteX15" fmla="*/ 223084 w 747585"/>
              <a:gd name="connsiteY15" fmla="*/ 84715 h 1575041"/>
              <a:gd name="connsiteX16" fmla="*/ 490419 w 747585"/>
              <a:gd name="connsiteY16" fmla="*/ 289601 h 1575041"/>
              <a:gd name="connsiteX17" fmla="*/ 230069 w 747585"/>
              <a:gd name="connsiteY17" fmla="*/ 137369 h 1575041"/>
              <a:gd name="connsiteX18" fmla="*/ 204245 w 747585"/>
              <a:gd name="connsiteY18" fmla="*/ 273315 h 1575041"/>
              <a:gd name="connsiteX0" fmla="*/ 45284 w 747585"/>
              <a:gd name="connsiteY0" fmla="*/ 1163361 h 1575041"/>
              <a:gd name="connsiteX1" fmla="*/ 221602 w 747585"/>
              <a:gd name="connsiteY1" fmla="*/ 1312374 h 1575041"/>
              <a:gd name="connsiteX2" fmla="*/ 497297 w 747585"/>
              <a:gd name="connsiteY2" fmla="*/ 1196799 h 1575041"/>
              <a:gd name="connsiteX3" fmla="*/ 263089 w 747585"/>
              <a:gd name="connsiteY3" fmla="*/ 1424749 h 1575041"/>
              <a:gd name="connsiteX4" fmla="*/ 28245 w 747585"/>
              <a:gd name="connsiteY4" fmla="*/ 1247625 h 1575041"/>
              <a:gd name="connsiteX5" fmla="*/ 226365 w 747585"/>
              <a:gd name="connsiteY5" fmla="*/ 1499229 h 1575041"/>
              <a:gd name="connsiteX6" fmla="*/ 486291 w 747585"/>
              <a:gd name="connsiteY6" fmla="*/ 1253244 h 1575041"/>
              <a:gd name="connsiteX7" fmla="*/ 235890 w 747585"/>
              <a:gd name="connsiteY7" fmla="*/ 1573466 h 1575041"/>
              <a:gd name="connsiteX8" fmla="*/ 1997 w 747585"/>
              <a:gd name="connsiteY8" fmla="*/ 1383024 h 1575041"/>
              <a:gd name="connsiteX9" fmla="*/ 371780 w 747585"/>
              <a:gd name="connsiteY9" fmla="*/ 1549932 h 1575041"/>
              <a:gd name="connsiteX10" fmla="*/ 576567 w 747585"/>
              <a:gd name="connsiteY10" fmla="*/ 1341057 h 1575041"/>
              <a:gd name="connsiteX11" fmla="*/ 741032 w 747585"/>
              <a:gd name="connsiteY11" fmla="*/ 858561 h 1575041"/>
              <a:gd name="connsiteX12" fmla="*/ 663139 w 747585"/>
              <a:gd name="connsiteY12" fmla="*/ 428454 h 1575041"/>
              <a:gd name="connsiteX13" fmla="*/ 203822 w 747585"/>
              <a:gd name="connsiteY13" fmla="*/ 4402 h 1575041"/>
              <a:gd name="connsiteX14" fmla="*/ 536457 w 747585"/>
              <a:gd name="connsiteY14" fmla="*/ 200290 h 1575041"/>
              <a:gd name="connsiteX15" fmla="*/ 223084 w 747585"/>
              <a:gd name="connsiteY15" fmla="*/ 84715 h 1575041"/>
              <a:gd name="connsiteX16" fmla="*/ 490419 w 747585"/>
              <a:gd name="connsiteY16" fmla="*/ 289601 h 1575041"/>
              <a:gd name="connsiteX17" fmla="*/ 230069 w 747585"/>
              <a:gd name="connsiteY17" fmla="*/ 137369 h 1575041"/>
              <a:gd name="connsiteX18" fmla="*/ 204245 w 747585"/>
              <a:gd name="connsiteY18" fmla="*/ 273315 h 1575041"/>
              <a:gd name="connsiteX0" fmla="*/ 45284 w 747585"/>
              <a:gd name="connsiteY0" fmla="*/ 1163361 h 1575041"/>
              <a:gd name="connsiteX1" fmla="*/ 221602 w 747585"/>
              <a:gd name="connsiteY1" fmla="*/ 1312374 h 1575041"/>
              <a:gd name="connsiteX2" fmla="*/ 497297 w 747585"/>
              <a:gd name="connsiteY2" fmla="*/ 1196799 h 1575041"/>
              <a:gd name="connsiteX3" fmla="*/ 220226 w 747585"/>
              <a:gd name="connsiteY3" fmla="*/ 1358087 h 1575041"/>
              <a:gd name="connsiteX4" fmla="*/ 28245 w 747585"/>
              <a:gd name="connsiteY4" fmla="*/ 1247625 h 1575041"/>
              <a:gd name="connsiteX5" fmla="*/ 226365 w 747585"/>
              <a:gd name="connsiteY5" fmla="*/ 1499229 h 1575041"/>
              <a:gd name="connsiteX6" fmla="*/ 486291 w 747585"/>
              <a:gd name="connsiteY6" fmla="*/ 1253244 h 1575041"/>
              <a:gd name="connsiteX7" fmla="*/ 235890 w 747585"/>
              <a:gd name="connsiteY7" fmla="*/ 1573466 h 1575041"/>
              <a:gd name="connsiteX8" fmla="*/ 1997 w 747585"/>
              <a:gd name="connsiteY8" fmla="*/ 1383024 h 1575041"/>
              <a:gd name="connsiteX9" fmla="*/ 371780 w 747585"/>
              <a:gd name="connsiteY9" fmla="*/ 1549932 h 1575041"/>
              <a:gd name="connsiteX10" fmla="*/ 576567 w 747585"/>
              <a:gd name="connsiteY10" fmla="*/ 1341057 h 1575041"/>
              <a:gd name="connsiteX11" fmla="*/ 741032 w 747585"/>
              <a:gd name="connsiteY11" fmla="*/ 858561 h 1575041"/>
              <a:gd name="connsiteX12" fmla="*/ 663139 w 747585"/>
              <a:gd name="connsiteY12" fmla="*/ 428454 h 1575041"/>
              <a:gd name="connsiteX13" fmla="*/ 203822 w 747585"/>
              <a:gd name="connsiteY13" fmla="*/ 4402 h 1575041"/>
              <a:gd name="connsiteX14" fmla="*/ 536457 w 747585"/>
              <a:gd name="connsiteY14" fmla="*/ 200290 h 1575041"/>
              <a:gd name="connsiteX15" fmla="*/ 223084 w 747585"/>
              <a:gd name="connsiteY15" fmla="*/ 84715 h 1575041"/>
              <a:gd name="connsiteX16" fmla="*/ 490419 w 747585"/>
              <a:gd name="connsiteY16" fmla="*/ 289601 h 1575041"/>
              <a:gd name="connsiteX17" fmla="*/ 230069 w 747585"/>
              <a:gd name="connsiteY17" fmla="*/ 137369 h 1575041"/>
              <a:gd name="connsiteX18" fmla="*/ 204245 w 747585"/>
              <a:gd name="connsiteY18" fmla="*/ 273315 h 1575041"/>
              <a:gd name="connsiteX0" fmla="*/ 45284 w 747585"/>
              <a:gd name="connsiteY0" fmla="*/ 1163361 h 1575041"/>
              <a:gd name="connsiteX1" fmla="*/ 221602 w 747585"/>
              <a:gd name="connsiteY1" fmla="*/ 1312374 h 1575041"/>
              <a:gd name="connsiteX2" fmla="*/ 497297 w 747585"/>
              <a:gd name="connsiteY2" fmla="*/ 1196799 h 1575041"/>
              <a:gd name="connsiteX3" fmla="*/ 220226 w 747585"/>
              <a:gd name="connsiteY3" fmla="*/ 1358087 h 1575041"/>
              <a:gd name="connsiteX4" fmla="*/ 28245 w 747585"/>
              <a:gd name="connsiteY4" fmla="*/ 1247625 h 1575041"/>
              <a:gd name="connsiteX5" fmla="*/ 212077 w 747585"/>
              <a:gd name="connsiteY5" fmla="*/ 1414790 h 1575041"/>
              <a:gd name="connsiteX6" fmla="*/ 486291 w 747585"/>
              <a:gd name="connsiteY6" fmla="*/ 1253244 h 1575041"/>
              <a:gd name="connsiteX7" fmla="*/ 235890 w 747585"/>
              <a:gd name="connsiteY7" fmla="*/ 1573466 h 1575041"/>
              <a:gd name="connsiteX8" fmla="*/ 1997 w 747585"/>
              <a:gd name="connsiteY8" fmla="*/ 1383024 h 1575041"/>
              <a:gd name="connsiteX9" fmla="*/ 371780 w 747585"/>
              <a:gd name="connsiteY9" fmla="*/ 1549932 h 1575041"/>
              <a:gd name="connsiteX10" fmla="*/ 576567 w 747585"/>
              <a:gd name="connsiteY10" fmla="*/ 1341057 h 1575041"/>
              <a:gd name="connsiteX11" fmla="*/ 741032 w 747585"/>
              <a:gd name="connsiteY11" fmla="*/ 858561 h 1575041"/>
              <a:gd name="connsiteX12" fmla="*/ 663139 w 747585"/>
              <a:gd name="connsiteY12" fmla="*/ 428454 h 1575041"/>
              <a:gd name="connsiteX13" fmla="*/ 203822 w 747585"/>
              <a:gd name="connsiteY13" fmla="*/ 4402 h 1575041"/>
              <a:gd name="connsiteX14" fmla="*/ 536457 w 747585"/>
              <a:gd name="connsiteY14" fmla="*/ 200290 h 1575041"/>
              <a:gd name="connsiteX15" fmla="*/ 223084 w 747585"/>
              <a:gd name="connsiteY15" fmla="*/ 84715 h 1575041"/>
              <a:gd name="connsiteX16" fmla="*/ 490419 w 747585"/>
              <a:gd name="connsiteY16" fmla="*/ 289601 h 1575041"/>
              <a:gd name="connsiteX17" fmla="*/ 230069 w 747585"/>
              <a:gd name="connsiteY17" fmla="*/ 137369 h 1575041"/>
              <a:gd name="connsiteX18" fmla="*/ 204245 w 747585"/>
              <a:gd name="connsiteY18" fmla="*/ 273315 h 1575041"/>
              <a:gd name="connsiteX0" fmla="*/ 45655 w 747956"/>
              <a:gd name="connsiteY0" fmla="*/ 1163361 h 1550153"/>
              <a:gd name="connsiteX1" fmla="*/ 221973 w 747956"/>
              <a:gd name="connsiteY1" fmla="*/ 1312374 h 1550153"/>
              <a:gd name="connsiteX2" fmla="*/ 497668 w 747956"/>
              <a:gd name="connsiteY2" fmla="*/ 1196799 h 1550153"/>
              <a:gd name="connsiteX3" fmla="*/ 220597 w 747956"/>
              <a:gd name="connsiteY3" fmla="*/ 1358087 h 1550153"/>
              <a:gd name="connsiteX4" fmla="*/ 28616 w 747956"/>
              <a:gd name="connsiteY4" fmla="*/ 1247625 h 1550153"/>
              <a:gd name="connsiteX5" fmla="*/ 212448 w 747956"/>
              <a:gd name="connsiteY5" fmla="*/ 1414790 h 1550153"/>
              <a:gd name="connsiteX6" fmla="*/ 486662 w 747956"/>
              <a:gd name="connsiteY6" fmla="*/ 1253244 h 1550153"/>
              <a:gd name="connsiteX7" fmla="*/ 226736 w 747956"/>
              <a:gd name="connsiteY7" fmla="*/ 1471251 h 1550153"/>
              <a:gd name="connsiteX8" fmla="*/ 2368 w 747956"/>
              <a:gd name="connsiteY8" fmla="*/ 1383024 h 1550153"/>
              <a:gd name="connsiteX9" fmla="*/ 372151 w 747956"/>
              <a:gd name="connsiteY9" fmla="*/ 1549932 h 1550153"/>
              <a:gd name="connsiteX10" fmla="*/ 576938 w 747956"/>
              <a:gd name="connsiteY10" fmla="*/ 1341057 h 1550153"/>
              <a:gd name="connsiteX11" fmla="*/ 741403 w 747956"/>
              <a:gd name="connsiteY11" fmla="*/ 858561 h 1550153"/>
              <a:gd name="connsiteX12" fmla="*/ 663510 w 747956"/>
              <a:gd name="connsiteY12" fmla="*/ 428454 h 1550153"/>
              <a:gd name="connsiteX13" fmla="*/ 204193 w 747956"/>
              <a:gd name="connsiteY13" fmla="*/ 4402 h 1550153"/>
              <a:gd name="connsiteX14" fmla="*/ 536828 w 747956"/>
              <a:gd name="connsiteY14" fmla="*/ 200290 h 1550153"/>
              <a:gd name="connsiteX15" fmla="*/ 223455 w 747956"/>
              <a:gd name="connsiteY15" fmla="*/ 84715 h 1550153"/>
              <a:gd name="connsiteX16" fmla="*/ 490790 w 747956"/>
              <a:gd name="connsiteY16" fmla="*/ 289601 h 1550153"/>
              <a:gd name="connsiteX17" fmla="*/ 230440 w 747956"/>
              <a:gd name="connsiteY17" fmla="*/ 137369 h 1550153"/>
              <a:gd name="connsiteX18" fmla="*/ 204616 w 747956"/>
              <a:gd name="connsiteY18" fmla="*/ 273315 h 1550153"/>
              <a:gd name="connsiteX0" fmla="*/ 43336 w 745637"/>
              <a:gd name="connsiteY0" fmla="*/ 1163361 h 1505775"/>
              <a:gd name="connsiteX1" fmla="*/ 219654 w 745637"/>
              <a:gd name="connsiteY1" fmla="*/ 1312374 h 1505775"/>
              <a:gd name="connsiteX2" fmla="*/ 495349 w 745637"/>
              <a:gd name="connsiteY2" fmla="*/ 1196799 h 1505775"/>
              <a:gd name="connsiteX3" fmla="*/ 218278 w 745637"/>
              <a:gd name="connsiteY3" fmla="*/ 1358087 h 1505775"/>
              <a:gd name="connsiteX4" fmla="*/ 26297 w 745637"/>
              <a:gd name="connsiteY4" fmla="*/ 1247625 h 1505775"/>
              <a:gd name="connsiteX5" fmla="*/ 210129 w 745637"/>
              <a:gd name="connsiteY5" fmla="*/ 1414790 h 1505775"/>
              <a:gd name="connsiteX6" fmla="*/ 484343 w 745637"/>
              <a:gd name="connsiteY6" fmla="*/ 1253244 h 1505775"/>
              <a:gd name="connsiteX7" fmla="*/ 224417 w 745637"/>
              <a:gd name="connsiteY7" fmla="*/ 1471251 h 1505775"/>
              <a:gd name="connsiteX8" fmla="*/ 49 w 745637"/>
              <a:gd name="connsiteY8" fmla="*/ 1383024 h 1505775"/>
              <a:gd name="connsiteX9" fmla="*/ 207907 w 745637"/>
              <a:gd name="connsiteY9" fmla="*/ 1505490 h 1505775"/>
              <a:gd name="connsiteX10" fmla="*/ 574619 w 745637"/>
              <a:gd name="connsiteY10" fmla="*/ 1341057 h 1505775"/>
              <a:gd name="connsiteX11" fmla="*/ 739084 w 745637"/>
              <a:gd name="connsiteY11" fmla="*/ 858561 h 1505775"/>
              <a:gd name="connsiteX12" fmla="*/ 661191 w 745637"/>
              <a:gd name="connsiteY12" fmla="*/ 428454 h 1505775"/>
              <a:gd name="connsiteX13" fmla="*/ 201874 w 745637"/>
              <a:gd name="connsiteY13" fmla="*/ 4402 h 1505775"/>
              <a:gd name="connsiteX14" fmla="*/ 534509 w 745637"/>
              <a:gd name="connsiteY14" fmla="*/ 200290 h 1505775"/>
              <a:gd name="connsiteX15" fmla="*/ 221136 w 745637"/>
              <a:gd name="connsiteY15" fmla="*/ 84715 h 1505775"/>
              <a:gd name="connsiteX16" fmla="*/ 488471 w 745637"/>
              <a:gd name="connsiteY16" fmla="*/ 289601 h 1505775"/>
              <a:gd name="connsiteX17" fmla="*/ 228121 w 745637"/>
              <a:gd name="connsiteY17" fmla="*/ 137369 h 1505775"/>
              <a:gd name="connsiteX18" fmla="*/ 202297 w 745637"/>
              <a:gd name="connsiteY18" fmla="*/ 273315 h 1505775"/>
              <a:gd name="connsiteX0" fmla="*/ 43295 w 745596"/>
              <a:gd name="connsiteY0" fmla="*/ 1163361 h 1514649"/>
              <a:gd name="connsiteX1" fmla="*/ 219613 w 745596"/>
              <a:gd name="connsiteY1" fmla="*/ 1312374 h 1514649"/>
              <a:gd name="connsiteX2" fmla="*/ 495308 w 745596"/>
              <a:gd name="connsiteY2" fmla="*/ 1196799 h 1514649"/>
              <a:gd name="connsiteX3" fmla="*/ 218237 w 745596"/>
              <a:gd name="connsiteY3" fmla="*/ 1358087 h 1514649"/>
              <a:gd name="connsiteX4" fmla="*/ 26256 w 745596"/>
              <a:gd name="connsiteY4" fmla="*/ 1247625 h 1514649"/>
              <a:gd name="connsiteX5" fmla="*/ 210088 w 745596"/>
              <a:gd name="connsiteY5" fmla="*/ 1414790 h 1514649"/>
              <a:gd name="connsiteX6" fmla="*/ 484302 w 745596"/>
              <a:gd name="connsiteY6" fmla="*/ 1253244 h 1514649"/>
              <a:gd name="connsiteX7" fmla="*/ 224376 w 745596"/>
              <a:gd name="connsiteY7" fmla="*/ 1471251 h 1514649"/>
              <a:gd name="connsiteX8" fmla="*/ 8 w 745596"/>
              <a:gd name="connsiteY8" fmla="*/ 1383024 h 1514649"/>
              <a:gd name="connsiteX9" fmla="*/ 231679 w 745596"/>
              <a:gd name="connsiteY9" fmla="*/ 1514379 h 1514649"/>
              <a:gd name="connsiteX10" fmla="*/ 574578 w 745596"/>
              <a:gd name="connsiteY10" fmla="*/ 1341057 h 1514649"/>
              <a:gd name="connsiteX11" fmla="*/ 739043 w 745596"/>
              <a:gd name="connsiteY11" fmla="*/ 858561 h 1514649"/>
              <a:gd name="connsiteX12" fmla="*/ 661150 w 745596"/>
              <a:gd name="connsiteY12" fmla="*/ 428454 h 1514649"/>
              <a:gd name="connsiteX13" fmla="*/ 201833 w 745596"/>
              <a:gd name="connsiteY13" fmla="*/ 4402 h 1514649"/>
              <a:gd name="connsiteX14" fmla="*/ 534468 w 745596"/>
              <a:gd name="connsiteY14" fmla="*/ 200290 h 1514649"/>
              <a:gd name="connsiteX15" fmla="*/ 221095 w 745596"/>
              <a:gd name="connsiteY15" fmla="*/ 84715 h 1514649"/>
              <a:gd name="connsiteX16" fmla="*/ 488430 w 745596"/>
              <a:gd name="connsiteY16" fmla="*/ 289601 h 1514649"/>
              <a:gd name="connsiteX17" fmla="*/ 228080 w 745596"/>
              <a:gd name="connsiteY17" fmla="*/ 137369 h 1514649"/>
              <a:gd name="connsiteX18" fmla="*/ 202256 w 745596"/>
              <a:gd name="connsiteY18" fmla="*/ 273315 h 1514649"/>
              <a:gd name="connsiteX0" fmla="*/ 29009 w 731310"/>
              <a:gd name="connsiteY0" fmla="*/ 1163361 h 1514598"/>
              <a:gd name="connsiteX1" fmla="*/ 205327 w 731310"/>
              <a:gd name="connsiteY1" fmla="*/ 1312374 h 1514598"/>
              <a:gd name="connsiteX2" fmla="*/ 481022 w 731310"/>
              <a:gd name="connsiteY2" fmla="*/ 1196799 h 1514598"/>
              <a:gd name="connsiteX3" fmla="*/ 203951 w 731310"/>
              <a:gd name="connsiteY3" fmla="*/ 1358087 h 1514598"/>
              <a:gd name="connsiteX4" fmla="*/ 11970 w 731310"/>
              <a:gd name="connsiteY4" fmla="*/ 1247625 h 1514598"/>
              <a:gd name="connsiteX5" fmla="*/ 195802 w 731310"/>
              <a:gd name="connsiteY5" fmla="*/ 1414790 h 1514598"/>
              <a:gd name="connsiteX6" fmla="*/ 470016 w 731310"/>
              <a:gd name="connsiteY6" fmla="*/ 1253244 h 1514598"/>
              <a:gd name="connsiteX7" fmla="*/ 210090 w 731310"/>
              <a:gd name="connsiteY7" fmla="*/ 1471251 h 1514598"/>
              <a:gd name="connsiteX8" fmla="*/ 9 w 731310"/>
              <a:gd name="connsiteY8" fmla="*/ 1351915 h 1514598"/>
              <a:gd name="connsiteX9" fmla="*/ 217393 w 731310"/>
              <a:gd name="connsiteY9" fmla="*/ 1514379 h 1514598"/>
              <a:gd name="connsiteX10" fmla="*/ 560292 w 731310"/>
              <a:gd name="connsiteY10" fmla="*/ 1341057 h 1514598"/>
              <a:gd name="connsiteX11" fmla="*/ 724757 w 731310"/>
              <a:gd name="connsiteY11" fmla="*/ 858561 h 1514598"/>
              <a:gd name="connsiteX12" fmla="*/ 646864 w 731310"/>
              <a:gd name="connsiteY12" fmla="*/ 428454 h 1514598"/>
              <a:gd name="connsiteX13" fmla="*/ 187547 w 731310"/>
              <a:gd name="connsiteY13" fmla="*/ 4402 h 1514598"/>
              <a:gd name="connsiteX14" fmla="*/ 520182 w 731310"/>
              <a:gd name="connsiteY14" fmla="*/ 200290 h 1514598"/>
              <a:gd name="connsiteX15" fmla="*/ 206809 w 731310"/>
              <a:gd name="connsiteY15" fmla="*/ 84715 h 1514598"/>
              <a:gd name="connsiteX16" fmla="*/ 474144 w 731310"/>
              <a:gd name="connsiteY16" fmla="*/ 289601 h 1514598"/>
              <a:gd name="connsiteX17" fmla="*/ 213794 w 731310"/>
              <a:gd name="connsiteY17" fmla="*/ 137369 h 1514598"/>
              <a:gd name="connsiteX18" fmla="*/ 187970 w 731310"/>
              <a:gd name="connsiteY18" fmla="*/ 273315 h 1514598"/>
              <a:gd name="connsiteX0" fmla="*/ 29009 w 732341"/>
              <a:gd name="connsiteY0" fmla="*/ 1163361 h 1514598"/>
              <a:gd name="connsiteX1" fmla="*/ 205327 w 732341"/>
              <a:gd name="connsiteY1" fmla="*/ 1312374 h 1514598"/>
              <a:gd name="connsiteX2" fmla="*/ 481022 w 732341"/>
              <a:gd name="connsiteY2" fmla="*/ 1196799 h 1514598"/>
              <a:gd name="connsiteX3" fmla="*/ 203951 w 732341"/>
              <a:gd name="connsiteY3" fmla="*/ 1358087 h 1514598"/>
              <a:gd name="connsiteX4" fmla="*/ 11970 w 732341"/>
              <a:gd name="connsiteY4" fmla="*/ 1247625 h 1514598"/>
              <a:gd name="connsiteX5" fmla="*/ 195802 w 732341"/>
              <a:gd name="connsiteY5" fmla="*/ 1414790 h 1514598"/>
              <a:gd name="connsiteX6" fmla="*/ 470016 w 732341"/>
              <a:gd name="connsiteY6" fmla="*/ 1253244 h 1514598"/>
              <a:gd name="connsiteX7" fmla="*/ 210090 w 732341"/>
              <a:gd name="connsiteY7" fmla="*/ 1471251 h 1514598"/>
              <a:gd name="connsiteX8" fmla="*/ 9 w 732341"/>
              <a:gd name="connsiteY8" fmla="*/ 1351915 h 1514598"/>
              <a:gd name="connsiteX9" fmla="*/ 217393 w 732341"/>
              <a:gd name="connsiteY9" fmla="*/ 1514379 h 1514598"/>
              <a:gd name="connsiteX10" fmla="*/ 546005 w 732341"/>
              <a:gd name="connsiteY10" fmla="*/ 1309948 h 1514598"/>
              <a:gd name="connsiteX11" fmla="*/ 724757 w 732341"/>
              <a:gd name="connsiteY11" fmla="*/ 858561 h 1514598"/>
              <a:gd name="connsiteX12" fmla="*/ 646864 w 732341"/>
              <a:gd name="connsiteY12" fmla="*/ 428454 h 1514598"/>
              <a:gd name="connsiteX13" fmla="*/ 187547 w 732341"/>
              <a:gd name="connsiteY13" fmla="*/ 4402 h 1514598"/>
              <a:gd name="connsiteX14" fmla="*/ 520182 w 732341"/>
              <a:gd name="connsiteY14" fmla="*/ 200290 h 1514598"/>
              <a:gd name="connsiteX15" fmla="*/ 206809 w 732341"/>
              <a:gd name="connsiteY15" fmla="*/ 84715 h 1514598"/>
              <a:gd name="connsiteX16" fmla="*/ 474144 w 732341"/>
              <a:gd name="connsiteY16" fmla="*/ 289601 h 1514598"/>
              <a:gd name="connsiteX17" fmla="*/ 213794 w 732341"/>
              <a:gd name="connsiteY17" fmla="*/ 137369 h 1514598"/>
              <a:gd name="connsiteX18" fmla="*/ 187970 w 732341"/>
              <a:gd name="connsiteY18" fmla="*/ 273315 h 1514598"/>
              <a:gd name="connsiteX0" fmla="*/ 29009 w 732341"/>
              <a:gd name="connsiteY0" fmla="*/ 1163361 h 1514598"/>
              <a:gd name="connsiteX1" fmla="*/ 205327 w 732341"/>
              <a:gd name="connsiteY1" fmla="*/ 1312374 h 1514598"/>
              <a:gd name="connsiteX2" fmla="*/ 481022 w 732341"/>
              <a:gd name="connsiteY2" fmla="*/ 1196799 h 1514598"/>
              <a:gd name="connsiteX3" fmla="*/ 203951 w 732341"/>
              <a:gd name="connsiteY3" fmla="*/ 1358087 h 1514598"/>
              <a:gd name="connsiteX4" fmla="*/ 11970 w 732341"/>
              <a:gd name="connsiteY4" fmla="*/ 1247625 h 1514598"/>
              <a:gd name="connsiteX5" fmla="*/ 195802 w 732341"/>
              <a:gd name="connsiteY5" fmla="*/ 1414790 h 1514598"/>
              <a:gd name="connsiteX6" fmla="*/ 484304 w 732341"/>
              <a:gd name="connsiteY6" fmla="*/ 1279908 h 1514598"/>
              <a:gd name="connsiteX7" fmla="*/ 210090 w 732341"/>
              <a:gd name="connsiteY7" fmla="*/ 1471251 h 1514598"/>
              <a:gd name="connsiteX8" fmla="*/ 9 w 732341"/>
              <a:gd name="connsiteY8" fmla="*/ 1351915 h 1514598"/>
              <a:gd name="connsiteX9" fmla="*/ 217393 w 732341"/>
              <a:gd name="connsiteY9" fmla="*/ 1514379 h 1514598"/>
              <a:gd name="connsiteX10" fmla="*/ 546005 w 732341"/>
              <a:gd name="connsiteY10" fmla="*/ 1309948 h 1514598"/>
              <a:gd name="connsiteX11" fmla="*/ 724757 w 732341"/>
              <a:gd name="connsiteY11" fmla="*/ 858561 h 1514598"/>
              <a:gd name="connsiteX12" fmla="*/ 646864 w 732341"/>
              <a:gd name="connsiteY12" fmla="*/ 428454 h 1514598"/>
              <a:gd name="connsiteX13" fmla="*/ 187547 w 732341"/>
              <a:gd name="connsiteY13" fmla="*/ 4402 h 1514598"/>
              <a:gd name="connsiteX14" fmla="*/ 520182 w 732341"/>
              <a:gd name="connsiteY14" fmla="*/ 200290 h 1514598"/>
              <a:gd name="connsiteX15" fmla="*/ 206809 w 732341"/>
              <a:gd name="connsiteY15" fmla="*/ 84715 h 1514598"/>
              <a:gd name="connsiteX16" fmla="*/ 474144 w 732341"/>
              <a:gd name="connsiteY16" fmla="*/ 289601 h 1514598"/>
              <a:gd name="connsiteX17" fmla="*/ 213794 w 732341"/>
              <a:gd name="connsiteY17" fmla="*/ 137369 h 1514598"/>
              <a:gd name="connsiteX18" fmla="*/ 187970 w 732341"/>
              <a:gd name="connsiteY18" fmla="*/ 273315 h 1514598"/>
              <a:gd name="connsiteX0" fmla="*/ 29009 w 771298"/>
              <a:gd name="connsiteY0" fmla="*/ 1163361 h 1514598"/>
              <a:gd name="connsiteX1" fmla="*/ 205327 w 771298"/>
              <a:gd name="connsiteY1" fmla="*/ 1312374 h 1514598"/>
              <a:gd name="connsiteX2" fmla="*/ 481022 w 771298"/>
              <a:gd name="connsiteY2" fmla="*/ 1196799 h 1514598"/>
              <a:gd name="connsiteX3" fmla="*/ 203951 w 771298"/>
              <a:gd name="connsiteY3" fmla="*/ 1358087 h 1514598"/>
              <a:gd name="connsiteX4" fmla="*/ 11970 w 771298"/>
              <a:gd name="connsiteY4" fmla="*/ 1247625 h 1514598"/>
              <a:gd name="connsiteX5" fmla="*/ 195802 w 771298"/>
              <a:gd name="connsiteY5" fmla="*/ 1414790 h 1514598"/>
              <a:gd name="connsiteX6" fmla="*/ 484304 w 771298"/>
              <a:gd name="connsiteY6" fmla="*/ 1279908 h 1514598"/>
              <a:gd name="connsiteX7" fmla="*/ 210090 w 771298"/>
              <a:gd name="connsiteY7" fmla="*/ 1471251 h 1514598"/>
              <a:gd name="connsiteX8" fmla="*/ 9 w 771298"/>
              <a:gd name="connsiteY8" fmla="*/ 1351915 h 1514598"/>
              <a:gd name="connsiteX9" fmla="*/ 217393 w 771298"/>
              <a:gd name="connsiteY9" fmla="*/ 1514379 h 1514598"/>
              <a:gd name="connsiteX10" fmla="*/ 546005 w 771298"/>
              <a:gd name="connsiteY10" fmla="*/ 1309948 h 1514598"/>
              <a:gd name="connsiteX11" fmla="*/ 767619 w 771298"/>
              <a:gd name="connsiteY11" fmla="*/ 867450 h 1514598"/>
              <a:gd name="connsiteX12" fmla="*/ 646864 w 771298"/>
              <a:gd name="connsiteY12" fmla="*/ 428454 h 1514598"/>
              <a:gd name="connsiteX13" fmla="*/ 187547 w 771298"/>
              <a:gd name="connsiteY13" fmla="*/ 4402 h 1514598"/>
              <a:gd name="connsiteX14" fmla="*/ 520182 w 771298"/>
              <a:gd name="connsiteY14" fmla="*/ 200290 h 1514598"/>
              <a:gd name="connsiteX15" fmla="*/ 206809 w 771298"/>
              <a:gd name="connsiteY15" fmla="*/ 84715 h 1514598"/>
              <a:gd name="connsiteX16" fmla="*/ 474144 w 771298"/>
              <a:gd name="connsiteY16" fmla="*/ 289601 h 1514598"/>
              <a:gd name="connsiteX17" fmla="*/ 213794 w 771298"/>
              <a:gd name="connsiteY17" fmla="*/ 137369 h 1514598"/>
              <a:gd name="connsiteX18" fmla="*/ 187970 w 771298"/>
              <a:gd name="connsiteY18" fmla="*/ 273315 h 1514598"/>
              <a:gd name="connsiteX0" fmla="*/ 29009 w 769449"/>
              <a:gd name="connsiteY0" fmla="*/ 1150236 h 1501473"/>
              <a:gd name="connsiteX1" fmla="*/ 205327 w 769449"/>
              <a:gd name="connsiteY1" fmla="*/ 1299249 h 1501473"/>
              <a:gd name="connsiteX2" fmla="*/ 481022 w 769449"/>
              <a:gd name="connsiteY2" fmla="*/ 1183674 h 1501473"/>
              <a:gd name="connsiteX3" fmla="*/ 203951 w 769449"/>
              <a:gd name="connsiteY3" fmla="*/ 1344962 h 1501473"/>
              <a:gd name="connsiteX4" fmla="*/ 11970 w 769449"/>
              <a:gd name="connsiteY4" fmla="*/ 1234500 h 1501473"/>
              <a:gd name="connsiteX5" fmla="*/ 195802 w 769449"/>
              <a:gd name="connsiteY5" fmla="*/ 1401665 h 1501473"/>
              <a:gd name="connsiteX6" fmla="*/ 484304 w 769449"/>
              <a:gd name="connsiteY6" fmla="*/ 1266783 h 1501473"/>
              <a:gd name="connsiteX7" fmla="*/ 210090 w 769449"/>
              <a:gd name="connsiteY7" fmla="*/ 1458126 h 1501473"/>
              <a:gd name="connsiteX8" fmla="*/ 9 w 769449"/>
              <a:gd name="connsiteY8" fmla="*/ 1338790 h 1501473"/>
              <a:gd name="connsiteX9" fmla="*/ 217393 w 769449"/>
              <a:gd name="connsiteY9" fmla="*/ 1501254 h 1501473"/>
              <a:gd name="connsiteX10" fmla="*/ 546005 w 769449"/>
              <a:gd name="connsiteY10" fmla="*/ 1296823 h 1501473"/>
              <a:gd name="connsiteX11" fmla="*/ 767619 w 769449"/>
              <a:gd name="connsiteY11" fmla="*/ 854325 h 1501473"/>
              <a:gd name="connsiteX12" fmla="*/ 646864 w 769449"/>
              <a:gd name="connsiteY12" fmla="*/ 415329 h 1501473"/>
              <a:gd name="connsiteX13" fmla="*/ 563784 w 769449"/>
              <a:gd name="connsiteY13" fmla="*/ 4610 h 1501473"/>
              <a:gd name="connsiteX14" fmla="*/ 520182 w 769449"/>
              <a:gd name="connsiteY14" fmla="*/ 187165 h 1501473"/>
              <a:gd name="connsiteX15" fmla="*/ 206809 w 769449"/>
              <a:gd name="connsiteY15" fmla="*/ 71590 h 1501473"/>
              <a:gd name="connsiteX16" fmla="*/ 474144 w 769449"/>
              <a:gd name="connsiteY16" fmla="*/ 276476 h 1501473"/>
              <a:gd name="connsiteX17" fmla="*/ 213794 w 769449"/>
              <a:gd name="connsiteY17" fmla="*/ 124244 h 1501473"/>
              <a:gd name="connsiteX18" fmla="*/ 187970 w 769449"/>
              <a:gd name="connsiteY18" fmla="*/ 260190 h 1501473"/>
              <a:gd name="connsiteX0" fmla="*/ 29009 w 769449"/>
              <a:gd name="connsiteY0" fmla="*/ 1161572 h 1512809"/>
              <a:gd name="connsiteX1" fmla="*/ 205327 w 769449"/>
              <a:gd name="connsiteY1" fmla="*/ 1310585 h 1512809"/>
              <a:gd name="connsiteX2" fmla="*/ 481022 w 769449"/>
              <a:gd name="connsiteY2" fmla="*/ 1195010 h 1512809"/>
              <a:gd name="connsiteX3" fmla="*/ 203951 w 769449"/>
              <a:gd name="connsiteY3" fmla="*/ 1356298 h 1512809"/>
              <a:gd name="connsiteX4" fmla="*/ 11970 w 769449"/>
              <a:gd name="connsiteY4" fmla="*/ 1245836 h 1512809"/>
              <a:gd name="connsiteX5" fmla="*/ 195802 w 769449"/>
              <a:gd name="connsiteY5" fmla="*/ 1413001 h 1512809"/>
              <a:gd name="connsiteX6" fmla="*/ 484304 w 769449"/>
              <a:gd name="connsiteY6" fmla="*/ 1278119 h 1512809"/>
              <a:gd name="connsiteX7" fmla="*/ 210090 w 769449"/>
              <a:gd name="connsiteY7" fmla="*/ 1469462 h 1512809"/>
              <a:gd name="connsiteX8" fmla="*/ 9 w 769449"/>
              <a:gd name="connsiteY8" fmla="*/ 1350126 h 1512809"/>
              <a:gd name="connsiteX9" fmla="*/ 217393 w 769449"/>
              <a:gd name="connsiteY9" fmla="*/ 1512590 h 1512809"/>
              <a:gd name="connsiteX10" fmla="*/ 546005 w 769449"/>
              <a:gd name="connsiteY10" fmla="*/ 1308159 h 1512809"/>
              <a:gd name="connsiteX11" fmla="*/ 767619 w 769449"/>
              <a:gd name="connsiteY11" fmla="*/ 865661 h 1512809"/>
              <a:gd name="connsiteX12" fmla="*/ 646864 w 769449"/>
              <a:gd name="connsiteY12" fmla="*/ 426665 h 1512809"/>
              <a:gd name="connsiteX13" fmla="*/ 563784 w 769449"/>
              <a:gd name="connsiteY13" fmla="*/ 15946 h 1512809"/>
              <a:gd name="connsiteX14" fmla="*/ 55466 w 769449"/>
              <a:gd name="connsiteY14" fmla="*/ 94912 h 1512809"/>
              <a:gd name="connsiteX15" fmla="*/ 520182 w 769449"/>
              <a:gd name="connsiteY15" fmla="*/ 198501 h 1512809"/>
              <a:gd name="connsiteX16" fmla="*/ 206809 w 769449"/>
              <a:gd name="connsiteY16" fmla="*/ 82926 h 1512809"/>
              <a:gd name="connsiteX17" fmla="*/ 474144 w 769449"/>
              <a:gd name="connsiteY17" fmla="*/ 287812 h 1512809"/>
              <a:gd name="connsiteX18" fmla="*/ 213794 w 769449"/>
              <a:gd name="connsiteY18" fmla="*/ 135580 h 1512809"/>
              <a:gd name="connsiteX19" fmla="*/ 187970 w 769449"/>
              <a:gd name="connsiteY19" fmla="*/ 271526 h 1512809"/>
              <a:gd name="connsiteX0" fmla="*/ 29009 w 770608"/>
              <a:gd name="connsiteY0" fmla="*/ 1131013 h 1482250"/>
              <a:gd name="connsiteX1" fmla="*/ 205327 w 770608"/>
              <a:gd name="connsiteY1" fmla="*/ 1280026 h 1482250"/>
              <a:gd name="connsiteX2" fmla="*/ 481022 w 770608"/>
              <a:gd name="connsiteY2" fmla="*/ 1164451 h 1482250"/>
              <a:gd name="connsiteX3" fmla="*/ 203951 w 770608"/>
              <a:gd name="connsiteY3" fmla="*/ 1325739 h 1482250"/>
              <a:gd name="connsiteX4" fmla="*/ 11970 w 770608"/>
              <a:gd name="connsiteY4" fmla="*/ 1215277 h 1482250"/>
              <a:gd name="connsiteX5" fmla="*/ 195802 w 770608"/>
              <a:gd name="connsiteY5" fmla="*/ 1382442 h 1482250"/>
              <a:gd name="connsiteX6" fmla="*/ 484304 w 770608"/>
              <a:gd name="connsiteY6" fmla="*/ 1247560 h 1482250"/>
              <a:gd name="connsiteX7" fmla="*/ 210090 w 770608"/>
              <a:gd name="connsiteY7" fmla="*/ 1438903 h 1482250"/>
              <a:gd name="connsiteX8" fmla="*/ 9 w 770608"/>
              <a:gd name="connsiteY8" fmla="*/ 1319567 h 1482250"/>
              <a:gd name="connsiteX9" fmla="*/ 217393 w 770608"/>
              <a:gd name="connsiteY9" fmla="*/ 1482031 h 1482250"/>
              <a:gd name="connsiteX10" fmla="*/ 546005 w 770608"/>
              <a:gd name="connsiteY10" fmla="*/ 1277600 h 1482250"/>
              <a:gd name="connsiteX11" fmla="*/ 767619 w 770608"/>
              <a:gd name="connsiteY11" fmla="*/ 835102 h 1482250"/>
              <a:gd name="connsiteX12" fmla="*/ 646864 w 770608"/>
              <a:gd name="connsiteY12" fmla="*/ 396106 h 1482250"/>
              <a:gd name="connsiteX13" fmla="*/ 278034 w 770608"/>
              <a:gd name="connsiteY13" fmla="*/ 20940 h 1482250"/>
              <a:gd name="connsiteX14" fmla="*/ 55466 w 770608"/>
              <a:gd name="connsiteY14" fmla="*/ 64353 h 1482250"/>
              <a:gd name="connsiteX15" fmla="*/ 520182 w 770608"/>
              <a:gd name="connsiteY15" fmla="*/ 167942 h 1482250"/>
              <a:gd name="connsiteX16" fmla="*/ 206809 w 770608"/>
              <a:gd name="connsiteY16" fmla="*/ 52367 h 1482250"/>
              <a:gd name="connsiteX17" fmla="*/ 474144 w 770608"/>
              <a:gd name="connsiteY17" fmla="*/ 257253 h 1482250"/>
              <a:gd name="connsiteX18" fmla="*/ 213794 w 770608"/>
              <a:gd name="connsiteY18" fmla="*/ 105021 h 1482250"/>
              <a:gd name="connsiteX19" fmla="*/ 187970 w 770608"/>
              <a:gd name="connsiteY19" fmla="*/ 240967 h 1482250"/>
              <a:gd name="connsiteX0" fmla="*/ 29009 w 770608"/>
              <a:gd name="connsiteY0" fmla="*/ 1131013 h 1482250"/>
              <a:gd name="connsiteX1" fmla="*/ 205327 w 770608"/>
              <a:gd name="connsiteY1" fmla="*/ 1280026 h 1482250"/>
              <a:gd name="connsiteX2" fmla="*/ 481022 w 770608"/>
              <a:gd name="connsiteY2" fmla="*/ 1164451 h 1482250"/>
              <a:gd name="connsiteX3" fmla="*/ 203951 w 770608"/>
              <a:gd name="connsiteY3" fmla="*/ 1325739 h 1482250"/>
              <a:gd name="connsiteX4" fmla="*/ 11970 w 770608"/>
              <a:gd name="connsiteY4" fmla="*/ 1215277 h 1482250"/>
              <a:gd name="connsiteX5" fmla="*/ 195802 w 770608"/>
              <a:gd name="connsiteY5" fmla="*/ 1382442 h 1482250"/>
              <a:gd name="connsiteX6" fmla="*/ 484304 w 770608"/>
              <a:gd name="connsiteY6" fmla="*/ 1247560 h 1482250"/>
              <a:gd name="connsiteX7" fmla="*/ 210090 w 770608"/>
              <a:gd name="connsiteY7" fmla="*/ 1438903 h 1482250"/>
              <a:gd name="connsiteX8" fmla="*/ 9 w 770608"/>
              <a:gd name="connsiteY8" fmla="*/ 1319567 h 1482250"/>
              <a:gd name="connsiteX9" fmla="*/ 217393 w 770608"/>
              <a:gd name="connsiteY9" fmla="*/ 1482031 h 1482250"/>
              <a:gd name="connsiteX10" fmla="*/ 546005 w 770608"/>
              <a:gd name="connsiteY10" fmla="*/ 1277600 h 1482250"/>
              <a:gd name="connsiteX11" fmla="*/ 767619 w 770608"/>
              <a:gd name="connsiteY11" fmla="*/ 835102 h 1482250"/>
              <a:gd name="connsiteX12" fmla="*/ 646864 w 770608"/>
              <a:gd name="connsiteY12" fmla="*/ 396106 h 1482250"/>
              <a:gd name="connsiteX13" fmla="*/ 278034 w 770608"/>
              <a:gd name="connsiteY13" fmla="*/ 20940 h 1482250"/>
              <a:gd name="connsiteX14" fmla="*/ 55466 w 770608"/>
              <a:gd name="connsiteY14" fmla="*/ 64353 h 1482250"/>
              <a:gd name="connsiteX15" fmla="*/ 520182 w 770608"/>
              <a:gd name="connsiteY15" fmla="*/ 167942 h 1482250"/>
              <a:gd name="connsiteX16" fmla="*/ 206809 w 770608"/>
              <a:gd name="connsiteY16" fmla="*/ 52367 h 1482250"/>
              <a:gd name="connsiteX17" fmla="*/ 474144 w 770608"/>
              <a:gd name="connsiteY17" fmla="*/ 257253 h 1482250"/>
              <a:gd name="connsiteX18" fmla="*/ 213794 w 770608"/>
              <a:gd name="connsiteY18" fmla="*/ 105021 h 1482250"/>
              <a:gd name="connsiteX19" fmla="*/ 202257 w 770608"/>
              <a:gd name="connsiteY19" fmla="*/ 645384 h 1482250"/>
              <a:gd name="connsiteX0" fmla="*/ 29009 w 770608"/>
              <a:gd name="connsiteY0" fmla="*/ 1131013 h 1482250"/>
              <a:gd name="connsiteX1" fmla="*/ 205327 w 770608"/>
              <a:gd name="connsiteY1" fmla="*/ 1280026 h 1482250"/>
              <a:gd name="connsiteX2" fmla="*/ 481022 w 770608"/>
              <a:gd name="connsiteY2" fmla="*/ 1164451 h 1482250"/>
              <a:gd name="connsiteX3" fmla="*/ 203951 w 770608"/>
              <a:gd name="connsiteY3" fmla="*/ 1325739 h 1482250"/>
              <a:gd name="connsiteX4" fmla="*/ 11970 w 770608"/>
              <a:gd name="connsiteY4" fmla="*/ 1215277 h 1482250"/>
              <a:gd name="connsiteX5" fmla="*/ 195802 w 770608"/>
              <a:gd name="connsiteY5" fmla="*/ 1382442 h 1482250"/>
              <a:gd name="connsiteX6" fmla="*/ 484304 w 770608"/>
              <a:gd name="connsiteY6" fmla="*/ 1247560 h 1482250"/>
              <a:gd name="connsiteX7" fmla="*/ 210090 w 770608"/>
              <a:gd name="connsiteY7" fmla="*/ 1438903 h 1482250"/>
              <a:gd name="connsiteX8" fmla="*/ 9 w 770608"/>
              <a:gd name="connsiteY8" fmla="*/ 1319567 h 1482250"/>
              <a:gd name="connsiteX9" fmla="*/ 217393 w 770608"/>
              <a:gd name="connsiteY9" fmla="*/ 1482031 h 1482250"/>
              <a:gd name="connsiteX10" fmla="*/ 546005 w 770608"/>
              <a:gd name="connsiteY10" fmla="*/ 1277600 h 1482250"/>
              <a:gd name="connsiteX11" fmla="*/ 767619 w 770608"/>
              <a:gd name="connsiteY11" fmla="*/ 835102 h 1482250"/>
              <a:gd name="connsiteX12" fmla="*/ 646864 w 770608"/>
              <a:gd name="connsiteY12" fmla="*/ 396106 h 1482250"/>
              <a:gd name="connsiteX13" fmla="*/ 278034 w 770608"/>
              <a:gd name="connsiteY13" fmla="*/ 20940 h 1482250"/>
              <a:gd name="connsiteX14" fmla="*/ 55466 w 770608"/>
              <a:gd name="connsiteY14" fmla="*/ 64353 h 1482250"/>
              <a:gd name="connsiteX15" fmla="*/ 520182 w 770608"/>
              <a:gd name="connsiteY15" fmla="*/ 167942 h 1482250"/>
              <a:gd name="connsiteX16" fmla="*/ 206809 w 770608"/>
              <a:gd name="connsiteY16" fmla="*/ 52367 h 1482250"/>
              <a:gd name="connsiteX17" fmla="*/ 474144 w 770608"/>
              <a:gd name="connsiteY17" fmla="*/ 257253 h 1482250"/>
              <a:gd name="connsiteX18" fmla="*/ 204269 w 770608"/>
              <a:gd name="connsiteY18" fmla="*/ 424998 h 1482250"/>
              <a:gd name="connsiteX19" fmla="*/ 202257 w 770608"/>
              <a:gd name="connsiteY19" fmla="*/ 645384 h 1482250"/>
              <a:gd name="connsiteX0" fmla="*/ 29009 w 770608"/>
              <a:gd name="connsiteY0" fmla="*/ 1131013 h 1482250"/>
              <a:gd name="connsiteX1" fmla="*/ 205327 w 770608"/>
              <a:gd name="connsiteY1" fmla="*/ 1280026 h 1482250"/>
              <a:gd name="connsiteX2" fmla="*/ 481022 w 770608"/>
              <a:gd name="connsiteY2" fmla="*/ 1164451 h 1482250"/>
              <a:gd name="connsiteX3" fmla="*/ 203951 w 770608"/>
              <a:gd name="connsiteY3" fmla="*/ 1325739 h 1482250"/>
              <a:gd name="connsiteX4" fmla="*/ 11970 w 770608"/>
              <a:gd name="connsiteY4" fmla="*/ 1215277 h 1482250"/>
              <a:gd name="connsiteX5" fmla="*/ 195802 w 770608"/>
              <a:gd name="connsiteY5" fmla="*/ 1382442 h 1482250"/>
              <a:gd name="connsiteX6" fmla="*/ 484304 w 770608"/>
              <a:gd name="connsiteY6" fmla="*/ 1247560 h 1482250"/>
              <a:gd name="connsiteX7" fmla="*/ 210090 w 770608"/>
              <a:gd name="connsiteY7" fmla="*/ 1438903 h 1482250"/>
              <a:gd name="connsiteX8" fmla="*/ 9 w 770608"/>
              <a:gd name="connsiteY8" fmla="*/ 1319567 h 1482250"/>
              <a:gd name="connsiteX9" fmla="*/ 217393 w 770608"/>
              <a:gd name="connsiteY9" fmla="*/ 1482031 h 1482250"/>
              <a:gd name="connsiteX10" fmla="*/ 546005 w 770608"/>
              <a:gd name="connsiteY10" fmla="*/ 1277600 h 1482250"/>
              <a:gd name="connsiteX11" fmla="*/ 767619 w 770608"/>
              <a:gd name="connsiteY11" fmla="*/ 835102 h 1482250"/>
              <a:gd name="connsiteX12" fmla="*/ 646864 w 770608"/>
              <a:gd name="connsiteY12" fmla="*/ 396106 h 1482250"/>
              <a:gd name="connsiteX13" fmla="*/ 278034 w 770608"/>
              <a:gd name="connsiteY13" fmla="*/ 20940 h 1482250"/>
              <a:gd name="connsiteX14" fmla="*/ 55466 w 770608"/>
              <a:gd name="connsiteY14" fmla="*/ 64353 h 1482250"/>
              <a:gd name="connsiteX15" fmla="*/ 520182 w 770608"/>
              <a:gd name="connsiteY15" fmla="*/ 167942 h 1482250"/>
              <a:gd name="connsiteX16" fmla="*/ 206809 w 770608"/>
              <a:gd name="connsiteY16" fmla="*/ 52367 h 1482250"/>
              <a:gd name="connsiteX17" fmla="*/ 236440 w 770608"/>
              <a:gd name="connsiteY17" fmla="*/ 175457 h 1482250"/>
              <a:gd name="connsiteX18" fmla="*/ 474144 w 770608"/>
              <a:gd name="connsiteY18" fmla="*/ 257253 h 1482250"/>
              <a:gd name="connsiteX19" fmla="*/ 204269 w 770608"/>
              <a:gd name="connsiteY19" fmla="*/ 424998 h 1482250"/>
              <a:gd name="connsiteX20" fmla="*/ 202257 w 770608"/>
              <a:gd name="connsiteY20" fmla="*/ 645384 h 1482250"/>
              <a:gd name="connsiteX0" fmla="*/ 29009 w 770608"/>
              <a:gd name="connsiteY0" fmla="*/ 1131013 h 1482250"/>
              <a:gd name="connsiteX1" fmla="*/ 205327 w 770608"/>
              <a:gd name="connsiteY1" fmla="*/ 1280026 h 1482250"/>
              <a:gd name="connsiteX2" fmla="*/ 481022 w 770608"/>
              <a:gd name="connsiteY2" fmla="*/ 1164451 h 1482250"/>
              <a:gd name="connsiteX3" fmla="*/ 203951 w 770608"/>
              <a:gd name="connsiteY3" fmla="*/ 1325739 h 1482250"/>
              <a:gd name="connsiteX4" fmla="*/ 11970 w 770608"/>
              <a:gd name="connsiteY4" fmla="*/ 1215277 h 1482250"/>
              <a:gd name="connsiteX5" fmla="*/ 195802 w 770608"/>
              <a:gd name="connsiteY5" fmla="*/ 1382442 h 1482250"/>
              <a:gd name="connsiteX6" fmla="*/ 484304 w 770608"/>
              <a:gd name="connsiteY6" fmla="*/ 1247560 h 1482250"/>
              <a:gd name="connsiteX7" fmla="*/ 210090 w 770608"/>
              <a:gd name="connsiteY7" fmla="*/ 1438903 h 1482250"/>
              <a:gd name="connsiteX8" fmla="*/ 9 w 770608"/>
              <a:gd name="connsiteY8" fmla="*/ 1319567 h 1482250"/>
              <a:gd name="connsiteX9" fmla="*/ 217393 w 770608"/>
              <a:gd name="connsiteY9" fmla="*/ 1482031 h 1482250"/>
              <a:gd name="connsiteX10" fmla="*/ 546005 w 770608"/>
              <a:gd name="connsiteY10" fmla="*/ 1277600 h 1482250"/>
              <a:gd name="connsiteX11" fmla="*/ 767619 w 770608"/>
              <a:gd name="connsiteY11" fmla="*/ 835102 h 1482250"/>
              <a:gd name="connsiteX12" fmla="*/ 646864 w 770608"/>
              <a:gd name="connsiteY12" fmla="*/ 396106 h 1482250"/>
              <a:gd name="connsiteX13" fmla="*/ 278034 w 770608"/>
              <a:gd name="connsiteY13" fmla="*/ 20940 h 1482250"/>
              <a:gd name="connsiteX14" fmla="*/ 55466 w 770608"/>
              <a:gd name="connsiteY14" fmla="*/ 64353 h 1482250"/>
              <a:gd name="connsiteX15" fmla="*/ 520182 w 770608"/>
              <a:gd name="connsiteY15" fmla="*/ 167942 h 1482250"/>
              <a:gd name="connsiteX16" fmla="*/ 87746 w 770608"/>
              <a:gd name="connsiteY16" fmla="*/ 194579 h 1482250"/>
              <a:gd name="connsiteX17" fmla="*/ 236440 w 770608"/>
              <a:gd name="connsiteY17" fmla="*/ 175457 h 1482250"/>
              <a:gd name="connsiteX18" fmla="*/ 474144 w 770608"/>
              <a:gd name="connsiteY18" fmla="*/ 257253 h 1482250"/>
              <a:gd name="connsiteX19" fmla="*/ 204269 w 770608"/>
              <a:gd name="connsiteY19" fmla="*/ 424998 h 1482250"/>
              <a:gd name="connsiteX20" fmla="*/ 202257 w 770608"/>
              <a:gd name="connsiteY20" fmla="*/ 645384 h 1482250"/>
              <a:gd name="connsiteX0" fmla="*/ 29009 w 770608"/>
              <a:gd name="connsiteY0" fmla="*/ 1129094 h 1480331"/>
              <a:gd name="connsiteX1" fmla="*/ 205327 w 770608"/>
              <a:gd name="connsiteY1" fmla="*/ 1278107 h 1480331"/>
              <a:gd name="connsiteX2" fmla="*/ 481022 w 770608"/>
              <a:gd name="connsiteY2" fmla="*/ 1162532 h 1480331"/>
              <a:gd name="connsiteX3" fmla="*/ 203951 w 770608"/>
              <a:gd name="connsiteY3" fmla="*/ 1323820 h 1480331"/>
              <a:gd name="connsiteX4" fmla="*/ 11970 w 770608"/>
              <a:gd name="connsiteY4" fmla="*/ 1213358 h 1480331"/>
              <a:gd name="connsiteX5" fmla="*/ 195802 w 770608"/>
              <a:gd name="connsiteY5" fmla="*/ 1380523 h 1480331"/>
              <a:gd name="connsiteX6" fmla="*/ 484304 w 770608"/>
              <a:gd name="connsiteY6" fmla="*/ 1245641 h 1480331"/>
              <a:gd name="connsiteX7" fmla="*/ 210090 w 770608"/>
              <a:gd name="connsiteY7" fmla="*/ 1436984 h 1480331"/>
              <a:gd name="connsiteX8" fmla="*/ 9 w 770608"/>
              <a:gd name="connsiteY8" fmla="*/ 1317648 h 1480331"/>
              <a:gd name="connsiteX9" fmla="*/ 217393 w 770608"/>
              <a:gd name="connsiteY9" fmla="*/ 1480112 h 1480331"/>
              <a:gd name="connsiteX10" fmla="*/ 546005 w 770608"/>
              <a:gd name="connsiteY10" fmla="*/ 1275681 h 1480331"/>
              <a:gd name="connsiteX11" fmla="*/ 767619 w 770608"/>
              <a:gd name="connsiteY11" fmla="*/ 833183 h 1480331"/>
              <a:gd name="connsiteX12" fmla="*/ 646864 w 770608"/>
              <a:gd name="connsiteY12" fmla="*/ 394187 h 1480331"/>
              <a:gd name="connsiteX13" fmla="*/ 278034 w 770608"/>
              <a:gd name="connsiteY13" fmla="*/ 19021 h 1480331"/>
              <a:gd name="connsiteX14" fmla="*/ 55466 w 770608"/>
              <a:gd name="connsiteY14" fmla="*/ 62434 h 1480331"/>
              <a:gd name="connsiteX15" fmla="*/ 236440 w 770608"/>
              <a:gd name="connsiteY15" fmla="*/ 57990 h 1480331"/>
              <a:gd name="connsiteX16" fmla="*/ 520182 w 770608"/>
              <a:gd name="connsiteY16" fmla="*/ 166023 h 1480331"/>
              <a:gd name="connsiteX17" fmla="*/ 87746 w 770608"/>
              <a:gd name="connsiteY17" fmla="*/ 192660 h 1480331"/>
              <a:gd name="connsiteX18" fmla="*/ 236440 w 770608"/>
              <a:gd name="connsiteY18" fmla="*/ 173538 h 1480331"/>
              <a:gd name="connsiteX19" fmla="*/ 474144 w 770608"/>
              <a:gd name="connsiteY19" fmla="*/ 255334 h 1480331"/>
              <a:gd name="connsiteX20" fmla="*/ 204269 w 770608"/>
              <a:gd name="connsiteY20" fmla="*/ 423079 h 1480331"/>
              <a:gd name="connsiteX21" fmla="*/ 202257 w 770608"/>
              <a:gd name="connsiteY21" fmla="*/ 643465 h 1480331"/>
              <a:gd name="connsiteX0" fmla="*/ 29009 w 770608"/>
              <a:gd name="connsiteY0" fmla="*/ 1129094 h 1480331"/>
              <a:gd name="connsiteX1" fmla="*/ 205327 w 770608"/>
              <a:gd name="connsiteY1" fmla="*/ 1278107 h 1480331"/>
              <a:gd name="connsiteX2" fmla="*/ 481022 w 770608"/>
              <a:gd name="connsiteY2" fmla="*/ 1162532 h 1480331"/>
              <a:gd name="connsiteX3" fmla="*/ 203951 w 770608"/>
              <a:gd name="connsiteY3" fmla="*/ 1323820 h 1480331"/>
              <a:gd name="connsiteX4" fmla="*/ 11970 w 770608"/>
              <a:gd name="connsiteY4" fmla="*/ 1213358 h 1480331"/>
              <a:gd name="connsiteX5" fmla="*/ 195802 w 770608"/>
              <a:gd name="connsiteY5" fmla="*/ 1380523 h 1480331"/>
              <a:gd name="connsiteX6" fmla="*/ 484304 w 770608"/>
              <a:gd name="connsiteY6" fmla="*/ 1245641 h 1480331"/>
              <a:gd name="connsiteX7" fmla="*/ 210090 w 770608"/>
              <a:gd name="connsiteY7" fmla="*/ 1436984 h 1480331"/>
              <a:gd name="connsiteX8" fmla="*/ 9 w 770608"/>
              <a:gd name="connsiteY8" fmla="*/ 1317648 h 1480331"/>
              <a:gd name="connsiteX9" fmla="*/ 217393 w 770608"/>
              <a:gd name="connsiteY9" fmla="*/ 1480112 h 1480331"/>
              <a:gd name="connsiteX10" fmla="*/ 546005 w 770608"/>
              <a:gd name="connsiteY10" fmla="*/ 1275681 h 1480331"/>
              <a:gd name="connsiteX11" fmla="*/ 767619 w 770608"/>
              <a:gd name="connsiteY11" fmla="*/ 833183 h 1480331"/>
              <a:gd name="connsiteX12" fmla="*/ 646864 w 770608"/>
              <a:gd name="connsiteY12" fmla="*/ 394187 h 1480331"/>
              <a:gd name="connsiteX13" fmla="*/ 278034 w 770608"/>
              <a:gd name="connsiteY13" fmla="*/ 19021 h 1480331"/>
              <a:gd name="connsiteX14" fmla="*/ 55466 w 770608"/>
              <a:gd name="connsiteY14" fmla="*/ 62434 h 1480331"/>
              <a:gd name="connsiteX15" fmla="*/ 236440 w 770608"/>
              <a:gd name="connsiteY15" fmla="*/ 57990 h 1480331"/>
              <a:gd name="connsiteX16" fmla="*/ 424932 w 770608"/>
              <a:gd name="connsiteY16" fmla="*/ 192687 h 1480331"/>
              <a:gd name="connsiteX17" fmla="*/ 87746 w 770608"/>
              <a:gd name="connsiteY17" fmla="*/ 192660 h 1480331"/>
              <a:gd name="connsiteX18" fmla="*/ 236440 w 770608"/>
              <a:gd name="connsiteY18" fmla="*/ 173538 h 1480331"/>
              <a:gd name="connsiteX19" fmla="*/ 474144 w 770608"/>
              <a:gd name="connsiteY19" fmla="*/ 255334 h 1480331"/>
              <a:gd name="connsiteX20" fmla="*/ 204269 w 770608"/>
              <a:gd name="connsiteY20" fmla="*/ 423079 h 1480331"/>
              <a:gd name="connsiteX21" fmla="*/ 202257 w 770608"/>
              <a:gd name="connsiteY21" fmla="*/ 643465 h 1480331"/>
              <a:gd name="connsiteX0" fmla="*/ 29009 w 770608"/>
              <a:gd name="connsiteY0" fmla="*/ 1129094 h 1480331"/>
              <a:gd name="connsiteX1" fmla="*/ 205327 w 770608"/>
              <a:gd name="connsiteY1" fmla="*/ 1278107 h 1480331"/>
              <a:gd name="connsiteX2" fmla="*/ 481022 w 770608"/>
              <a:gd name="connsiteY2" fmla="*/ 1162532 h 1480331"/>
              <a:gd name="connsiteX3" fmla="*/ 203951 w 770608"/>
              <a:gd name="connsiteY3" fmla="*/ 1323820 h 1480331"/>
              <a:gd name="connsiteX4" fmla="*/ 11970 w 770608"/>
              <a:gd name="connsiteY4" fmla="*/ 1213358 h 1480331"/>
              <a:gd name="connsiteX5" fmla="*/ 195802 w 770608"/>
              <a:gd name="connsiteY5" fmla="*/ 1380523 h 1480331"/>
              <a:gd name="connsiteX6" fmla="*/ 484304 w 770608"/>
              <a:gd name="connsiteY6" fmla="*/ 1245641 h 1480331"/>
              <a:gd name="connsiteX7" fmla="*/ 210090 w 770608"/>
              <a:gd name="connsiteY7" fmla="*/ 1436984 h 1480331"/>
              <a:gd name="connsiteX8" fmla="*/ 9 w 770608"/>
              <a:gd name="connsiteY8" fmla="*/ 1317648 h 1480331"/>
              <a:gd name="connsiteX9" fmla="*/ 217393 w 770608"/>
              <a:gd name="connsiteY9" fmla="*/ 1480112 h 1480331"/>
              <a:gd name="connsiteX10" fmla="*/ 546005 w 770608"/>
              <a:gd name="connsiteY10" fmla="*/ 1275681 h 1480331"/>
              <a:gd name="connsiteX11" fmla="*/ 767619 w 770608"/>
              <a:gd name="connsiteY11" fmla="*/ 833183 h 1480331"/>
              <a:gd name="connsiteX12" fmla="*/ 646864 w 770608"/>
              <a:gd name="connsiteY12" fmla="*/ 394187 h 1480331"/>
              <a:gd name="connsiteX13" fmla="*/ 278034 w 770608"/>
              <a:gd name="connsiteY13" fmla="*/ 19021 h 1480331"/>
              <a:gd name="connsiteX14" fmla="*/ 55466 w 770608"/>
              <a:gd name="connsiteY14" fmla="*/ 62434 h 1480331"/>
              <a:gd name="connsiteX15" fmla="*/ 236440 w 770608"/>
              <a:gd name="connsiteY15" fmla="*/ 57990 h 1480331"/>
              <a:gd name="connsiteX16" fmla="*/ 424932 w 770608"/>
              <a:gd name="connsiteY16" fmla="*/ 192687 h 1480331"/>
              <a:gd name="connsiteX17" fmla="*/ 206809 w 770608"/>
              <a:gd name="connsiteY17" fmla="*/ 108222 h 1480331"/>
              <a:gd name="connsiteX18" fmla="*/ 236440 w 770608"/>
              <a:gd name="connsiteY18" fmla="*/ 173538 h 1480331"/>
              <a:gd name="connsiteX19" fmla="*/ 474144 w 770608"/>
              <a:gd name="connsiteY19" fmla="*/ 255334 h 1480331"/>
              <a:gd name="connsiteX20" fmla="*/ 204269 w 770608"/>
              <a:gd name="connsiteY20" fmla="*/ 423079 h 1480331"/>
              <a:gd name="connsiteX21" fmla="*/ 202257 w 770608"/>
              <a:gd name="connsiteY21" fmla="*/ 643465 h 1480331"/>
              <a:gd name="connsiteX0" fmla="*/ 29009 w 770608"/>
              <a:gd name="connsiteY0" fmla="*/ 1129094 h 1480331"/>
              <a:gd name="connsiteX1" fmla="*/ 205327 w 770608"/>
              <a:gd name="connsiteY1" fmla="*/ 1278107 h 1480331"/>
              <a:gd name="connsiteX2" fmla="*/ 481022 w 770608"/>
              <a:gd name="connsiteY2" fmla="*/ 1162532 h 1480331"/>
              <a:gd name="connsiteX3" fmla="*/ 203951 w 770608"/>
              <a:gd name="connsiteY3" fmla="*/ 1323820 h 1480331"/>
              <a:gd name="connsiteX4" fmla="*/ 11970 w 770608"/>
              <a:gd name="connsiteY4" fmla="*/ 1213358 h 1480331"/>
              <a:gd name="connsiteX5" fmla="*/ 195802 w 770608"/>
              <a:gd name="connsiteY5" fmla="*/ 1380523 h 1480331"/>
              <a:gd name="connsiteX6" fmla="*/ 484304 w 770608"/>
              <a:gd name="connsiteY6" fmla="*/ 1245641 h 1480331"/>
              <a:gd name="connsiteX7" fmla="*/ 210090 w 770608"/>
              <a:gd name="connsiteY7" fmla="*/ 1436984 h 1480331"/>
              <a:gd name="connsiteX8" fmla="*/ 9 w 770608"/>
              <a:gd name="connsiteY8" fmla="*/ 1317648 h 1480331"/>
              <a:gd name="connsiteX9" fmla="*/ 217393 w 770608"/>
              <a:gd name="connsiteY9" fmla="*/ 1480112 h 1480331"/>
              <a:gd name="connsiteX10" fmla="*/ 546005 w 770608"/>
              <a:gd name="connsiteY10" fmla="*/ 1275681 h 1480331"/>
              <a:gd name="connsiteX11" fmla="*/ 767619 w 770608"/>
              <a:gd name="connsiteY11" fmla="*/ 833183 h 1480331"/>
              <a:gd name="connsiteX12" fmla="*/ 646864 w 770608"/>
              <a:gd name="connsiteY12" fmla="*/ 394187 h 1480331"/>
              <a:gd name="connsiteX13" fmla="*/ 278034 w 770608"/>
              <a:gd name="connsiteY13" fmla="*/ 19021 h 1480331"/>
              <a:gd name="connsiteX14" fmla="*/ 55466 w 770608"/>
              <a:gd name="connsiteY14" fmla="*/ 62434 h 1480331"/>
              <a:gd name="connsiteX15" fmla="*/ 236440 w 770608"/>
              <a:gd name="connsiteY15" fmla="*/ 57990 h 1480331"/>
              <a:gd name="connsiteX16" fmla="*/ 424932 w 770608"/>
              <a:gd name="connsiteY16" fmla="*/ 192687 h 1480331"/>
              <a:gd name="connsiteX17" fmla="*/ 206809 w 770608"/>
              <a:gd name="connsiteY17" fmla="*/ 108222 h 1480331"/>
              <a:gd name="connsiteX18" fmla="*/ 22128 w 770608"/>
              <a:gd name="connsiteY18" fmla="*/ 195759 h 1480331"/>
              <a:gd name="connsiteX19" fmla="*/ 474144 w 770608"/>
              <a:gd name="connsiteY19" fmla="*/ 255334 h 1480331"/>
              <a:gd name="connsiteX20" fmla="*/ 204269 w 770608"/>
              <a:gd name="connsiteY20" fmla="*/ 423079 h 1480331"/>
              <a:gd name="connsiteX21" fmla="*/ 202257 w 770608"/>
              <a:gd name="connsiteY21" fmla="*/ 643465 h 1480331"/>
              <a:gd name="connsiteX0" fmla="*/ 29009 w 770608"/>
              <a:gd name="connsiteY0" fmla="*/ 1129094 h 1480331"/>
              <a:gd name="connsiteX1" fmla="*/ 205327 w 770608"/>
              <a:gd name="connsiteY1" fmla="*/ 1278107 h 1480331"/>
              <a:gd name="connsiteX2" fmla="*/ 481022 w 770608"/>
              <a:gd name="connsiteY2" fmla="*/ 1162532 h 1480331"/>
              <a:gd name="connsiteX3" fmla="*/ 203951 w 770608"/>
              <a:gd name="connsiteY3" fmla="*/ 1323820 h 1480331"/>
              <a:gd name="connsiteX4" fmla="*/ 11970 w 770608"/>
              <a:gd name="connsiteY4" fmla="*/ 1213358 h 1480331"/>
              <a:gd name="connsiteX5" fmla="*/ 195802 w 770608"/>
              <a:gd name="connsiteY5" fmla="*/ 1380523 h 1480331"/>
              <a:gd name="connsiteX6" fmla="*/ 484304 w 770608"/>
              <a:gd name="connsiteY6" fmla="*/ 1245641 h 1480331"/>
              <a:gd name="connsiteX7" fmla="*/ 210090 w 770608"/>
              <a:gd name="connsiteY7" fmla="*/ 1436984 h 1480331"/>
              <a:gd name="connsiteX8" fmla="*/ 9 w 770608"/>
              <a:gd name="connsiteY8" fmla="*/ 1317648 h 1480331"/>
              <a:gd name="connsiteX9" fmla="*/ 217393 w 770608"/>
              <a:gd name="connsiteY9" fmla="*/ 1480112 h 1480331"/>
              <a:gd name="connsiteX10" fmla="*/ 546005 w 770608"/>
              <a:gd name="connsiteY10" fmla="*/ 1275681 h 1480331"/>
              <a:gd name="connsiteX11" fmla="*/ 767619 w 770608"/>
              <a:gd name="connsiteY11" fmla="*/ 833183 h 1480331"/>
              <a:gd name="connsiteX12" fmla="*/ 646864 w 770608"/>
              <a:gd name="connsiteY12" fmla="*/ 394187 h 1480331"/>
              <a:gd name="connsiteX13" fmla="*/ 278034 w 770608"/>
              <a:gd name="connsiteY13" fmla="*/ 19021 h 1480331"/>
              <a:gd name="connsiteX14" fmla="*/ 55466 w 770608"/>
              <a:gd name="connsiteY14" fmla="*/ 62434 h 1480331"/>
              <a:gd name="connsiteX15" fmla="*/ 236440 w 770608"/>
              <a:gd name="connsiteY15" fmla="*/ 57990 h 1480331"/>
              <a:gd name="connsiteX16" fmla="*/ 424932 w 770608"/>
              <a:gd name="connsiteY16" fmla="*/ 192687 h 1480331"/>
              <a:gd name="connsiteX17" fmla="*/ 206809 w 770608"/>
              <a:gd name="connsiteY17" fmla="*/ 108222 h 1480331"/>
              <a:gd name="connsiteX18" fmla="*/ 22128 w 770608"/>
              <a:gd name="connsiteY18" fmla="*/ 195759 h 1480331"/>
              <a:gd name="connsiteX19" fmla="*/ 207444 w 770608"/>
              <a:gd name="connsiteY19" fmla="*/ 179784 h 1480331"/>
              <a:gd name="connsiteX20" fmla="*/ 204269 w 770608"/>
              <a:gd name="connsiteY20" fmla="*/ 423079 h 1480331"/>
              <a:gd name="connsiteX21" fmla="*/ 202257 w 770608"/>
              <a:gd name="connsiteY21" fmla="*/ 643465 h 1480331"/>
              <a:gd name="connsiteX0" fmla="*/ 29009 w 770608"/>
              <a:gd name="connsiteY0" fmla="*/ 1129094 h 1480331"/>
              <a:gd name="connsiteX1" fmla="*/ 205327 w 770608"/>
              <a:gd name="connsiteY1" fmla="*/ 1278107 h 1480331"/>
              <a:gd name="connsiteX2" fmla="*/ 481022 w 770608"/>
              <a:gd name="connsiteY2" fmla="*/ 1162532 h 1480331"/>
              <a:gd name="connsiteX3" fmla="*/ 203951 w 770608"/>
              <a:gd name="connsiteY3" fmla="*/ 1323820 h 1480331"/>
              <a:gd name="connsiteX4" fmla="*/ 11970 w 770608"/>
              <a:gd name="connsiteY4" fmla="*/ 1213358 h 1480331"/>
              <a:gd name="connsiteX5" fmla="*/ 195802 w 770608"/>
              <a:gd name="connsiteY5" fmla="*/ 1380523 h 1480331"/>
              <a:gd name="connsiteX6" fmla="*/ 484304 w 770608"/>
              <a:gd name="connsiteY6" fmla="*/ 1245641 h 1480331"/>
              <a:gd name="connsiteX7" fmla="*/ 210090 w 770608"/>
              <a:gd name="connsiteY7" fmla="*/ 1436984 h 1480331"/>
              <a:gd name="connsiteX8" fmla="*/ 9 w 770608"/>
              <a:gd name="connsiteY8" fmla="*/ 1317648 h 1480331"/>
              <a:gd name="connsiteX9" fmla="*/ 217393 w 770608"/>
              <a:gd name="connsiteY9" fmla="*/ 1480112 h 1480331"/>
              <a:gd name="connsiteX10" fmla="*/ 546005 w 770608"/>
              <a:gd name="connsiteY10" fmla="*/ 1275681 h 1480331"/>
              <a:gd name="connsiteX11" fmla="*/ 767619 w 770608"/>
              <a:gd name="connsiteY11" fmla="*/ 833183 h 1480331"/>
              <a:gd name="connsiteX12" fmla="*/ 646864 w 770608"/>
              <a:gd name="connsiteY12" fmla="*/ 394187 h 1480331"/>
              <a:gd name="connsiteX13" fmla="*/ 278034 w 770608"/>
              <a:gd name="connsiteY13" fmla="*/ 19021 h 1480331"/>
              <a:gd name="connsiteX14" fmla="*/ 55466 w 770608"/>
              <a:gd name="connsiteY14" fmla="*/ 62434 h 1480331"/>
              <a:gd name="connsiteX15" fmla="*/ 236440 w 770608"/>
              <a:gd name="connsiteY15" fmla="*/ 57990 h 1480331"/>
              <a:gd name="connsiteX16" fmla="*/ 424932 w 770608"/>
              <a:gd name="connsiteY16" fmla="*/ 192687 h 1480331"/>
              <a:gd name="connsiteX17" fmla="*/ 206809 w 770608"/>
              <a:gd name="connsiteY17" fmla="*/ 108222 h 1480331"/>
              <a:gd name="connsiteX18" fmla="*/ 22128 w 770608"/>
              <a:gd name="connsiteY18" fmla="*/ 195759 h 1480331"/>
              <a:gd name="connsiteX19" fmla="*/ 207444 w 770608"/>
              <a:gd name="connsiteY19" fmla="*/ 179784 h 1480331"/>
              <a:gd name="connsiteX20" fmla="*/ 204269 w 770608"/>
              <a:gd name="connsiteY20" fmla="*/ 423079 h 1480331"/>
              <a:gd name="connsiteX21" fmla="*/ 202257 w 770608"/>
              <a:gd name="connsiteY21" fmla="*/ 643465 h 1480331"/>
              <a:gd name="connsiteX0" fmla="*/ 29009 w 770608"/>
              <a:gd name="connsiteY0" fmla="*/ 1129094 h 1480331"/>
              <a:gd name="connsiteX1" fmla="*/ 205327 w 770608"/>
              <a:gd name="connsiteY1" fmla="*/ 1278107 h 1480331"/>
              <a:gd name="connsiteX2" fmla="*/ 481022 w 770608"/>
              <a:gd name="connsiteY2" fmla="*/ 1162532 h 1480331"/>
              <a:gd name="connsiteX3" fmla="*/ 203951 w 770608"/>
              <a:gd name="connsiteY3" fmla="*/ 1323820 h 1480331"/>
              <a:gd name="connsiteX4" fmla="*/ 11970 w 770608"/>
              <a:gd name="connsiteY4" fmla="*/ 1213358 h 1480331"/>
              <a:gd name="connsiteX5" fmla="*/ 195802 w 770608"/>
              <a:gd name="connsiteY5" fmla="*/ 1380523 h 1480331"/>
              <a:gd name="connsiteX6" fmla="*/ 484304 w 770608"/>
              <a:gd name="connsiteY6" fmla="*/ 1245641 h 1480331"/>
              <a:gd name="connsiteX7" fmla="*/ 210090 w 770608"/>
              <a:gd name="connsiteY7" fmla="*/ 1436984 h 1480331"/>
              <a:gd name="connsiteX8" fmla="*/ 9 w 770608"/>
              <a:gd name="connsiteY8" fmla="*/ 1317648 h 1480331"/>
              <a:gd name="connsiteX9" fmla="*/ 217393 w 770608"/>
              <a:gd name="connsiteY9" fmla="*/ 1480112 h 1480331"/>
              <a:gd name="connsiteX10" fmla="*/ 546005 w 770608"/>
              <a:gd name="connsiteY10" fmla="*/ 1275681 h 1480331"/>
              <a:gd name="connsiteX11" fmla="*/ 767619 w 770608"/>
              <a:gd name="connsiteY11" fmla="*/ 833183 h 1480331"/>
              <a:gd name="connsiteX12" fmla="*/ 646864 w 770608"/>
              <a:gd name="connsiteY12" fmla="*/ 394187 h 1480331"/>
              <a:gd name="connsiteX13" fmla="*/ 278034 w 770608"/>
              <a:gd name="connsiteY13" fmla="*/ 19021 h 1480331"/>
              <a:gd name="connsiteX14" fmla="*/ 55466 w 770608"/>
              <a:gd name="connsiteY14" fmla="*/ 62434 h 1480331"/>
              <a:gd name="connsiteX15" fmla="*/ 236440 w 770608"/>
              <a:gd name="connsiteY15" fmla="*/ 57990 h 1480331"/>
              <a:gd name="connsiteX16" fmla="*/ 424932 w 770608"/>
              <a:gd name="connsiteY16" fmla="*/ 192687 h 1480331"/>
              <a:gd name="connsiteX17" fmla="*/ 206809 w 770608"/>
              <a:gd name="connsiteY17" fmla="*/ 108222 h 1480331"/>
              <a:gd name="connsiteX18" fmla="*/ 22128 w 770608"/>
              <a:gd name="connsiteY18" fmla="*/ 195759 h 1480331"/>
              <a:gd name="connsiteX19" fmla="*/ 207444 w 770608"/>
              <a:gd name="connsiteY19" fmla="*/ 179784 h 1480331"/>
              <a:gd name="connsiteX20" fmla="*/ 202257 w 770608"/>
              <a:gd name="connsiteY20" fmla="*/ 643465 h 1480331"/>
              <a:gd name="connsiteX0" fmla="*/ 29009 w 770608"/>
              <a:gd name="connsiteY0" fmla="*/ 1129094 h 1480331"/>
              <a:gd name="connsiteX1" fmla="*/ 205327 w 770608"/>
              <a:gd name="connsiteY1" fmla="*/ 1278107 h 1480331"/>
              <a:gd name="connsiteX2" fmla="*/ 481022 w 770608"/>
              <a:gd name="connsiteY2" fmla="*/ 1162532 h 1480331"/>
              <a:gd name="connsiteX3" fmla="*/ 203951 w 770608"/>
              <a:gd name="connsiteY3" fmla="*/ 1323820 h 1480331"/>
              <a:gd name="connsiteX4" fmla="*/ 11970 w 770608"/>
              <a:gd name="connsiteY4" fmla="*/ 1213358 h 1480331"/>
              <a:gd name="connsiteX5" fmla="*/ 195802 w 770608"/>
              <a:gd name="connsiteY5" fmla="*/ 1380523 h 1480331"/>
              <a:gd name="connsiteX6" fmla="*/ 484304 w 770608"/>
              <a:gd name="connsiteY6" fmla="*/ 1245641 h 1480331"/>
              <a:gd name="connsiteX7" fmla="*/ 210090 w 770608"/>
              <a:gd name="connsiteY7" fmla="*/ 1436984 h 1480331"/>
              <a:gd name="connsiteX8" fmla="*/ 9 w 770608"/>
              <a:gd name="connsiteY8" fmla="*/ 1317648 h 1480331"/>
              <a:gd name="connsiteX9" fmla="*/ 217393 w 770608"/>
              <a:gd name="connsiteY9" fmla="*/ 1480112 h 1480331"/>
              <a:gd name="connsiteX10" fmla="*/ 546005 w 770608"/>
              <a:gd name="connsiteY10" fmla="*/ 1275681 h 1480331"/>
              <a:gd name="connsiteX11" fmla="*/ 767619 w 770608"/>
              <a:gd name="connsiteY11" fmla="*/ 833183 h 1480331"/>
              <a:gd name="connsiteX12" fmla="*/ 646864 w 770608"/>
              <a:gd name="connsiteY12" fmla="*/ 394187 h 1480331"/>
              <a:gd name="connsiteX13" fmla="*/ 278034 w 770608"/>
              <a:gd name="connsiteY13" fmla="*/ 19021 h 1480331"/>
              <a:gd name="connsiteX14" fmla="*/ 55466 w 770608"/>
              <a:gd name="connsiteY14" fmla="*/ 62434 h 1480331"/>
              <a:gd name="connsiteX15" fmla="*/ 236440 w 770608"/>
              <a:gd name="connsiteY15" fmla="*/ 57990 h 1480331"/>
              <a:gd name="connsiteX16" fmla="*/ 424932 w 770608"/>
              <a:gd name="connsiteY16" fmla="*/ 192687 h 1480331"/>
              <a:gd name="connsiteX17" fmla="*/ 206809 w 770608"/>
              <a:gd name="connsiteY17" fmla="*/ 108222 h 1480331"/>
              <a:gd name="connsiteX18" fmla="*/ 22128 w 770608"/>
              <a:gd name="connsiteY18" fmla="*/ 195759 h 1480331"/>
              <a:gd name="connsiteX19" fmla="*/ 207444 w 770608"/>
              <a:gd name="connsiteY19" fmla="*/ 179784 h 1480331"/>
              <a:gd name="connsiteX20" fmla="*/ 211782 w 770608"/>
              <a:gd name="connsiteY20" fmla="*/ 287934 h 1480331"/>
              <a:gd name="connsiteX0" fmla="*/ 29009 w 770435"/>
              <a:gd name="connsiteY0" fmla="*/ 1110993 h 1462230"/>
              <a:gd name="connsiteX1" fmla="*/ 205327 w 770435"/>
              <a:gd name="connsiteY1" fmla="*/ 1260006 h 1462230"/>
              <a:gd name="connsiteX2" fmla="*/ 481022 w 770435"/>
              <a:gd name="connsiteY2" fmla="*/ 1144431 h 1462230"/>
              <a:gd name="connsiteX3" fmla="*/ 203951 w 770435"/>
              <a:gd name="connsiteY3" fmla="*/ 1305719 h 1462230"/>
              <a:gd name="connsiteX4" fmla="*/ 11970 w 770435"/>
              <a:gd name="connsiteY4" fmla="*/ 1195257 h 1462230"/>
              <a:gd name="connsiteX5" fmla="*/ 195802 w 770435"/>
              <a:gd name="connsiteY5" fmla="*/ 1362422 h 1462230"/>
              <a:gd name="connsiteX6" fmla="*/ 484304 w 770435"/>
              <a:gd name="connsiteY6" fmla="*/ 1227540 h 1462230"/>
              <a:gd name="connsiteX7" fmla="*/ 210090 w 770435"/>
              <a:gd name="connsiteY7" fmla="*/ 1418883 h 1462230"/>
              <a:gd name="connsiteX8" fmla="*/ 9 w 770435"/>
              <a:gd name="connsiteY8" fmla="*/ 1299547 h 1462230"/>
              <a:gd name="connsiteX9" fmla="*/ 217393 w 770435"/>
              <a:gd name="connsiteY9" fmla="*/ 1462011 h 1462230"/>
              <a:gd name="connsiteX10" fmla="*/ 546005 w 770435"/>
              <a:gd name="connsiteY10" fmla="*/ 1257580 h 1462230"/>
              <a:gd name="connsiteX11" fmla="*/ 767619 w 770435"/>
              <a:gd name="connsiteY11" fmla="*/ 815082 h 1462230"/>
              <a:gd name="connsiteX12" fmla="*/ 646864 w 770435"/>
              <a:gd name="connsiteY12" fmla="*/ 376086 h 1462230"/>
              <a:gd name="connsiteX13" fmla="*/ 306609 w 770435"/>
              <a:gd name="connsiteY13" fmla="*/ 23141 h 1462230"/>
              <a:gd name="connsiteX14" fmla="*/ 55466 w 770435"/>
              <a:gd name="connsiteY14" fmla="*/ 44333 h 1462230"/>
              <a:gd name="connsiteX15" fmla="*/ 236440 w 770435"/>
              <a:gd name="connsiteY15" fmla="*/ 39889 h 1462230"/>
              <a:gd name="connsiteX16" fmla="*/ 424932 w 770435"/>
              <a:gd name="connsiteY16" fmla="*/ 174586 h 1462230"/>
              <a:gd name="connsiteX17" fmla="*/ 206809 w 770435"/>
              <a:gd name="connsiteY17" fmla="*/ 90121 h 1462230"/>
              <a:gd name="connsiteX18" fmla="*/ 22128 w 770435"/>
              <a:gd name="connsiteY18" fmla="*/ 177658 h 1462230"/>
              <a:gd name="connsiteX19" fmla="*/ 207444 w 770435"/>
              <a:gd name="connsiteY19" fmla="*/ 161683 h 1462230"/>
              <a:gd name="connsiteX20" fmla="*/ 211782 w 770435"/>
              <a:gd name="connsiteY20" fmla="*/ 269833 h 1462230"/>
              <a:gd name="connsiteX0" fmla="*/ 29009 w 771800"/>
              <a:gd name="connsiteY0" fmla="*/ 1109356 h 1460593"/>
              <a:gd name="connsiteX1" fmla="*/ 205327 w 771800"/>
              <a:gd name="connsiteY1" fmla="*/ 1258369 h 1460593"/>
              <a:gd name="connsiteX2" fmla="*/ 481022 w 771800"/>
              <a:gd name="connsiteY2" fmla="*/ 1142794 h 1460593"/>
              <a:gd name="connsiteX3" fmla="*/ 203951 w 771800"/>
              <a:gd name="connsiteY3" fmla="*/ 1304082 h 1460593"/>
              <a:gd name="connsiteX4" fmla="*/ 11970 w 771800"/>
              <a:gd name="connsiteY4" fmla="*/ 1193620 h 1460593"/>
              <a:gd name="connsiteX5" fmla="*/ 195802 w 771800"/>
              <a:gd name="connsiteY5" fmla="*/ 1360785 h 1460593"/>
              <a:gd name="connsiteX6" fmla="*/ 484304 w 771800"/>
              <a:gd name="connsiteY6" fmla="*/ 1225903 h 1460593"/>
              <a:gd name="connsiteX7" fmla="*/ 210090 w 771800"/>
              <a:gd name="connsiteY7" fmla="*/ 1417246 h 1460593"/>
              <a:gd name="connsiteX8" fmla="*/ 9 w 771800"/>
              <a:gd name="connsiteY8" fmla="*/ 1297910 h 1460593"/>
              <a:gd name="connsiteX9" fmla="*/ 217393 w 771800"/>
              <a:gd name="connsiteY9" fmla="*/ 1460374 h 1460593"/>
              <a:gd name="connsiteX10" fmla="*/ 546005 w 771800"/>
              <a:gd name="connsiteY10" fmla="*/ 1255943 h 1460593"/>
              <a:gd name="connsiteX11" fmla="*/ 767619 w 771800"/>
              <a:gd name="connsiteY11" fmla="*/ 813445 h 1460593"/>
              <a:gd name="connsiteX12" fmla="*/ 661152 w 771800"/>
              <a:gd name="connsiteY12" fmla="*/ 352228 h 1460593"/>
              <a:gd name="connsiteX13" fmla="*/ 306609 w 771800"/>
              <a:gd name="connsiteY13" fmla="*/ 21504 h 1460593"/>
              <a:gd name="connsiteX14" fmla="*/ 55466 w 771800"/>
              <a:gd name="connsiteY14" fmla="*/ 42696 h 1460593"/>
              <a:gd name="connsiteX15" fmla="*/ 236440 w 771800"/>
              <a:gd name="connsiteY15" fmla="*/ 38252 h 1460593"/>
              <a:gd name="connsiteX16" fmla="*/ 424932 w 771800"/>
              <a:gd name="connsiteY16" fmla="*/ 172949 h 1460593"/>
              <a:gd name="connsiteX17" fmla="*/ 206809 w 771800"/>
              <a:gd name="connsiteY17" fmla="*/ 88484 h 1460593"/>
              <a:gd name="connsiteX18" fmla="*/ 22128 w 771800"/>
              <a:gd name="connsiteY18" fmla="*/ 176021 h 1460593"/>
              <a:gd name="connsiteX19" fmla="*/ 207444 w 771800"/>
              <a:gd name="connsiteY19" fmla="*/ 160046 h 1460593"/>
              <a:gd name="connsiteX20" fmla="*/ 211782 w 771800"/>
              <a:gd name="connsiteY20" fmla="*/ 268196 h 1460593"/>
              <a:gd name="connsiteX0" fmla="*/ 29009 w 771800"/>
              <a:gd name="connsiteY0" fmla="*/ 1109356 h 1460593"/>
              <a:gd name="connsiteX1" fmla="*/ 205327 w 771800"/>
              <a:gd name="connsiteY1" fmla="*/ 1258369 h 1460593"/>
              <a:gd name="connsiteX2" fmla="*/ 481022 w 771800"/>
              <a:gd name="connsiteY2" fmla="*/ 1142794 h 1460593"/>
              <a:gd name="connsiteX3" fmla="*/ 203951 w 771800"/>
              <a:gd name="connsiteY3" fmla="*/ 1304082 h 1460593"/>
              <a:gd name="connsiteX4" fmla="*/ 11970 w 771800"/>
              <a:gd name="connsiteY4" fmla="*/ 1193620 h 1460593"/>
              <a:gd name="connsiteX5" fmla="*/ 195802 w 771800"/>
              <a:gd name="connsiteY5" fmla="*/ 1360785 h 1460593"/>
              <a:gd name="connsiteX6" fmla="*/ 484304 w 771800"/>
              <a:gd name="connsiteY6" fmla="*/ 1225903 h 1460593"/>
              <a:gd name="connsiteX7" fmla="*/ 210090 w 771800"/>
              <a:gd name="connsiteY7" fmla="*/ 1417246 h 1460593"/>
              <a:gd name="connsiteX8" fmla="*/ 9 w 771800"/>
              <a:gd name="connsiteY8" fmla="*/ 1297910 h 1460593"/>
              <a:gd name="connsiteX9" fmla="*/ 217393 w 771800"/>
              <a:gd name="connsiteY9" fmla="*/ 1460374 h 1460593"/>
              <a:gd name="connsiteX10" fmla="*/ 546005 w 771800"/>
              <a:gd name="connsiteY10" fmla="*/ 1255943 h 1460593"/>
              <a:gd name="connsiteX11" fmla="*/ 767619 w 771800"/>
              <a:gd name="connsiteY11" fmla="*/ 813445 h 1460593"/>
              <a:gd name="connsiteX12" fmla="*/ 661152 w 771800"/>
              <a:gd name="connsiteY12" fmla="*/ 352228 h 1460593"/>
              <a:gd name="connsiteX13" fmla="*/ 306609 w 771800"/>
              <a:gd name="connsiteY13" fmla="*/ 21504 h 1460593"/>
              <a:gd name="connsiteX14" fmla="*/ 55466 w 771800"/>
              <a:gd name="connsiteY14" fmla="*/ 42696 h 1460593"/>
              <a:gd name="connsiteX15" fmla="*/ 236440 w 771800"/>
              <a:gd name="connsiteY15" fmla="*/ 38252 h 1460593"/>
              <a:gd name="connsiteX16" fmla="*/ 424932 w 771800"/>
              <a:gd name="connsiteY16" fmla="*/ 172949 h 1460593"/>
              <a:gd name="connsiteX17" fmla="*/ 206809 w 771800"/>
              <a:gd name="connsiteY17" fmla="*/ 88484 h 1460593"/>
              <a:gd name="connsiteX18" fmla="*/ 22128 w 771800"/>
              <a:gd name="connsiteY18" fmla="*/ 176021 h 1460593"/>
              <a:gd name="connsiteX19" fmla="*/ 221732 w 771800"/>
              <a:gd name="connsiteY19" fmla="*/ 128937 h 1460593"/>
              <a:gd name="connsiteX20" fmla="*/ 211782 w 771800"/>
              <a:gd name="connsiteY20" fmla="*/ 268196 h 146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71800" h="1460593">
                <a:moveTo>
                  <a:pt x="29009" y="1109356"/>
                </a:moveTo>
                <a:cubicBezTo>
                  <a:pt x="60053" y="1183298"/>
                  <a:pt x="129992" y="1252796"/>
                  <a:pt x="205327" y="1258369"/>
                </a:cubicBezTo>
                <a:cubicBezTo>
                  <a:pt x="280662" y="1263942"/>
                  <a:pt x="481251" y="1135175"/>
                  <a:pt x="481022" y="1142794"/>
                </a:cubicBezTo>
                <a:cubicBezTo>
                  <a:pt x="480793" y="1150413"/>
                  <a:pt x="282126" y="1295611"/>
                  <a:pt x="203951" y="1304082"/>
                </a:cubicBezTo>
                <a:cubicBezTo>
                  <a:pt x="125776" y="1312553"/>
                  <a:pt x="13328" y="1184170"/>
                  <a:pt x="11970" y="1193620"/>
                </a:cubicBezTo>
                <a:cubicBezTo>
                  <a:pt x="10612" y="1203070"/>
                  <a:pt x="117080" y="1355405"/>
                  <a:pt x="195802" y="1360785"/>
                </a:cubicBezTo>
                <a:cubicBezTo>
                  <a:pt x="274524" y="1366165"/>
                  <a:pt x="481923" y="1216493"/>
                  <a:pt x="484304" y="1225903"/>
                </a:cubicBezTo>
                <a:cubicBezTo>
                  <a:pt x="486685" y="1235313"/>
                  <a:pt x="290806" y="1405245"/>
                  <a:pt x="210090" y="1417246"/>
                </a:cubicBezTo>
                <a:cubicBezTo>
                  <a:pt x="129374" y="1429247"/>
                  <a:pt x="-1208" y="1290722"/>
                  <a:pt x="9" y="1297910"/>
                </a:cubicBezTo>
                <a:cubicBezTo>
                  <a:pt x="1226" y="1305098"/>
                  <a:pt x="121631" y="1467369"/>
                  <a:pt x="217393" y="1460374"/>
                </a:cubicBezTo>
                <a:cubicBezTo>
                  <a:pt x="313155" y="1453380"/>
                  <a:pt x="465413" y="1343025"/>
                  <a:pt x="546005" y="1255943"/>
                </a:cubicBezTo>
                <a:cubicBezTo>
                  <a:pt x="626597" y="1168861"/>
                  <a:pt x="748428" y="964064"/>
                  <a:pt x="767619" y="813445"/>
                </a:cubicBezTo>
                <a:cubicBezTo>
                  <a:pt x="786810" y="662826"/>
                  <a:pt x="737987" y="484218"/>
                  <a:pt x="661152" y="352228"/>
                </a:cubicBezTo>
                <a:cubicBezTo>
                  <a:pt x="584317" y="220238"/>
                  <a:pt x="407557" y="73093"/>
                  <a:pt x="306609" y="21504"/>
                </a:cubicBezTo>
                <a:cubicBezTo>
                  <a:pt x="205661" y="-30085"/>
                  <a:pt x="57636" y="25091"/>
                  <a:pt x="55466" y="42696"/>
                </a:cubicBezTo>
                <a:cubicBezTo>
                  <a:pt x="53296" y="60301"/>
                  <a:pt x="158987" y="20987"/>
                  <a:pt x="236440" y="38252"/>
                </a:cubicBezTo>
                <a:cubicBezTo>
                  <a:pt x="313893" y="55517"/>
                  <a:pt x="429871" y="164577"/>
                  <a:pt x="424932" y="172949"/>
                </a:cubicBezTo>
                <a:cubicBezTo>
                  <a:pt x="419994" y="181321"/>
                  <a:pt x="273943" y="87972"/>
                  <a:pt x="206809" y="88484"/>
                </a:cubicBezTo>
                <a:cubicBezTo>
                  <a:pt x="139675" y="88996"/>
                  <a:pt x="-22428" y="141873"/>
                  <a:pt x="22128" y="176021"/>
                </a:cubicBezTo>
                <a:cubicBezTo>
                  <a:pt x="66684" y="210169"/>
                  <a:pt x="190123" y="113575"/>
                  <a:pt x="221732" y="128937"/>
                </a:cubicBezTo>
                <a:cubicBezTo>
                  <a:pt x="253341" y="144299"/>
                  <a:pt x="212863" y="171596"/>
                  <a:pt x="211782" y="26819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114424" y="2128840"/>
            <a:ext cx="4286249" cy="1890712"/>
          </a:xfrm>
          <a:custGeom>
            <a:avLst/>
            <a:gdLst>
              <a:gd name="connsiteX0" fmla="*/ 4333875 w 4333875"/>
              <a:gd name="connsiteY0" fmla="*/ 0 h 1285875"/>
              <a:gd name="connsiteX1" fmla="*/ 3600450 w 4333875"/>
              <a:gd name="connsiteY1" fmla="*/ 171450 h 1285875"/>
              <a:gd name="connsiteX2" fmla="*/ 4305300 w 4333875"/>
              <a:gd name="connsiteY2" fmla="*/ 114300 h 1285875"/>
              <a:gd name="connsiteX3" fmla="*/ 3419475 w 4333875"/>
              <a:gd name="connsiteY3" fmla="*/ 323850 h 1285875"/>
              <a:gd name="connsiteX4" fmla="*/ 4229100 w 4333875"/>
              <a:gd name="connsiteY4" fmla="*/ 247650 h 1285875"/>
              <a:gd name="connsiteX5" fmla="*/ 3257550 w 4333875"/>
              <a:gd name="connsiteY5" fmla="*/ 438150 h 1285875"/>
              <a:gd name="connsiteX6" fmla="*/ 4171950 w 4333875"/>
              <a:gd name="connsiteY6" fmla="*/ 371475 h 1285875"/>
              <a:gd name="connsiteX7" fmla="*/ 0 w 4333875"/>
              <a:gd name="connsiteY7" fmla="*/ 1285875 h 1285875"/>
              <a:gd name="connsiteX0" fmla="*/ 4195762 w 4305300"/>
              <a:gd name="connsiteY0" fmla="*/ 0 h 1300162"/>
              <a:gd name="connsiteX1" fmla="*/ 3600450 w 4305300"/>
              <a:gd name="connsiteY1" fmla="*/ 185737 h 1300162"/>
              <a:gd name="connsiteX2" fmla="*/ 4305300 w 4305300"/>
              <a:gd name="connsiteY2" fmla="*/ 128587 h 1300162"/>
              <a:gd name="connsiteX3" fmla="*/ 3419475 w 4305300"/>
              <a:gd name="connsiteY3" fmla="*/ 338137 h 1300162"/>
              <a:gd name="connsiteX4" fmla="*/ 4229100 w 4305300"/>
              <a:gd name="connsiteY4" fmla="*/ 261937 h 1300162"/>
              <a:gd name="connsiteX5" fmla="*/ 3257550 w 4305300"/>
              <a:gd name="connsiteY5" fmla="*/ 452437 h 1300162"/>
              <a:gd name="connsiteX6" fmla="*/ 4171950 w 4305300"/>
              <a:gd name="connsiteY6" fmla="*/ 385762 h 1300162"/>
              <a:gd name="connsiteX7" fmla="*/ 0 w 4305300"/>
              <a:gd name="connsiteY7" fmla="*/ 1300162 h 1300162"/>
              <a:gd name="connsiteX0" fmla="*/ 4195762 w 4305300"/>
              <a:gd name="connsiteY0" fmla="*/ 0 h 1300162"/>
              <a:gd name="connsiteX1" fmla="*/ 3629025 w 4305300"/>
              <a:gd name="connsiteY1" fmla="*/ 157162 h 1300162"/>
              <a:gd name="connsiteX2" fmla="*/ 4305300 w 4305300"/>
              <a:gd name="connsiteY2" fmla="*/ 128587 h 1300162"/>
              <a:gd name="connsiteX3" fmla="*/ 3419475 w 4305300"/>
              <a:gd name="connsiteY3" fmla="*/ 338137 h 1300162"/>
              <a:gd name="connsiteX4" fmla="*/ 4229100 w 4305300"/>
              <a:gd name="connsiteY4" fmla="*/ 261937 h 1300162"/>
              <a:gd name="connsiteX5" fmla="*/ 3257550 w 4305300"/>
              <a:gd name="connsiteY5" fmla="*/ 452437 h 1300162"/>
              <a:gd name="connsiteX6" fmla="*/ 4171950 w 4305300"/>
              <a:gd name="connsiteY6" fmla="*/ 385762 h 1300162"/>
              <a:gd name="connsiteX7" fmla="*/ 0 w 4305300"/>
              <a:gd name="connsiteY7" fmla="*/ 1300162 h 1300162"/>
              <a:gd name="connsiteX0" fmla="*/ 4195762 w 4229100"/>
              <a:gd name="connsiteY0" fmla="*/ 0 h 1300162"/>
              <a:gd name="connsiteX1" fmla="*/ 3629025 w 4229100"/>
              <a:gd name="connsiteY1" fmla="*/ 157162 h 1300162"/>
              <a:gd name="connsiteX2" fmla="*/ 4191000 w 4229100"/>
              <a:gd name="connsiteY2" fmla="*/ 152400 h 1300162"/>
              <a:gd name="connsiteX3" fmla="*/ 3419475 w 4229100"/>
              <a:gd name="connsiteY3" fmla="*/ 338137 h 1300162"/>
              <a:gd name="connsiteX4" fmla="*/ 4229100 w 4229100"/>
              <a:gd name="connsiteY4" fmla="*/ 261937 h 1300162"/>
              <a:gd name="connsiteX5" fmla="*/ 3257550 w 4229100"/>
              <a:gd name="connsiteY5" fmla="*/ 452437 h 1300162"/>
              <a:gd name="connsiteX6" fmla="*/ 4171950 w 4229100"/>
              <a:gd name="connsiteY6" fmla="*/ 385762 h 1300162"/>
              <a:gd name="connsiteX7" fmla="*/ 0 w 4229100"/>
              <a:gd name="connsiteY7" fmla="*/ 1300162 h 1300162"/>
              <a:gd name="connsiteX0" fmla="*/ 4195762 w 4229100"/>
              <a:gd name="connsiteY0" fmla="*/ 0 h 1300162"/>
              <a:gd name="connsiteX1" fmla="*/ 3629025 w 4229100"/>
              <a:gd name="connsiteY1" fmla="*/ 157162 h 1300162"/>
              <a:gd name="connsiteX2" fmla="*/ 4191000 w 4229100"/>
              <a:gd name="connsiteY2" fmla="*/ 152400 h 1300162"/>
              <a:gd name="connsiteX3" fmla="*/ 3509963 w 4229100"/>
              <a:gd name="connsiteY3" fmla="*/ 271462 h 1300162"/>
              <a:gd name="connsiteX4" fmla="*/ 4229100 w 4229100"/>
              <a:gd name="connsiteY4" fmla="*/ 261937 h 1300162"/>
              <a:gd name="connsiteX5" fmla="*/ 3257550 w 4229100"/>
              <a:gd name="connsiteY5" fmla="*/ 452437 h 1300162"/>
              <a:gd name="connsiteX6" fmla="*/ 4171950 w 4229100"/>
              <a:gd name="connsiteY6" fmla="*/ 385762 h 1300162"/>
              <a:gd name="connsiteX7" fmla="*/ 0 w 4229100"/>
              <a:gd name="connsiteY7" fmla="*/ 1300162 h 1300162"/>
              <a:gd name="connsiteX0" fmla="*/ 4195762 w 4195762"/>
              <a:gd name="connsiteY0" fmla="*/ 0 h 1300162"/>
              <a:gd name="connsiteX1" fmla="*/ 3629025 w 4195762"/>
              <a:gd name="connsiteY1" fmla="*/ 157162 h 1300162"/>
              <a:gd name="connsiteX2" fmla="*/ 4191000 w 4195762"/>
              <a:gd name="connsiteY2" fmla="*/ 152400 h 1300162"/>
              <a:gd name="connsiteX3" fmla="*/ 3509963 w 4195762"/>
              <a:gd name="connsiteY3" fmla="*/ 271462 h 1300162"/>
              <a:gd name="connsiteX4" fmla="*/ 4167187 w 4195762"/>
              <a:gd name="connsiteY4" fmla="*/ 238125 h 1300162"/>
              <a:gd name="connsiteX5" fmla="*/ 3257550 w 4195762"/>
              <a:gd name="connsiteY5" fmla="*/ 452437 h 1300162"/>
              <a:gd name="connsiteX6" fmla="*/ 4171950 w 4195762"/>
              <a:gd name="connsiteY6" fmla="*/ 385762 h 1300162"/>
              <a:gd name="connsiteX7" fmla="*/ 0 w 4195762"/>
              <a:gd name="connsiteY7" fmla="*/ 1300162 h 1300162"/>
              <a:gd name="connsiteX0" fmla="*/ 4195762 w 4195762"/>
              <a:gd name="connsiteY0" fmla="*/ 0 h 1300162"/>
              <a:gd name="connsiteX1" fmla="*/ 3629025 w 4195762"/>
              <a:gd name="connsiteY1" fmla="*/ 157162 h 1300162"/>
              <a:gd name="connsiteX2" fmla="*/ 4191000 w 4195762"/>
              <a:gd name="connsiteY2" fmla="*/ 152400 h 1300162"/>
              <a:gd name="connsiteX3" fmla="*/ 3509963 w 4195762"/>
              <a:gd name="connsiteY3" fmla="*/ 271462 h 1300162"/>
              <a:gd name="connsiteX4" fmla="*/ 4167187 w 4195762"/>
              <a:gd name="connsiteY4" fmla="*/ 238125 h 1300162"/>
              <a:gd name="connsiteX5" fmla="*/ 3490913 w 4195762"/>
              <a:gd name="connsiteY5" fmla="*/ 361949 h 1300162"/>
              <a:gd name="connsiteX6" fmla="*/ 4171950 w 4195762"/>
              <a:gd name="connsiteY6" fmla="*/ 385762 h 1300162"/>
              <a:gd name="connsiteX7" fmla="*/ 0 w 4195762"/>
              <a:gd name="connsiteY7" fmla="*/ 1300162 h 1300162"/>
              <a:gd name="connsiteX0" fmla="*/ 4195762 w 4195762"/>
              <a:gd name="connsiteY0" fmla="*/ 0 h 1300162"/>
              <a:gd name="connsiteX1" fmla="*/ 3676650 w 4195762"/>
              <a:gd name="connsiteY1" fmla="*/ 157162 h 1300162"/>
              <a:gd name="connsiteX2" fmla="*/ 4191000 w 4195762"/>
              <a:gd name="connsiteY2" fmla="*/ 152400 h 1300162"/>
              <a:gd name="connsiteX3" fmla="*/ 3509963 w 4195762"/>
              <a:gd name="connsiteY3" fmla="*/ 271462 h 1300162"/>
              <a:gd name="connsiteX4" fmla="*/ 4167187 w 4195762"/>
              <a:gd name="connsiteY4" fmla="*/ 238125 h 1300162"/>
              <a:gd name="connsiteX5" fmla="*/ 3490913 w 4195762"/>
              <a:gd name="connsiteY5" fmla="*/ 361949 h 1300162"/>
              <a:gd name="connsiteX6" fmla="*/ 4171950 w 4195762"/>
              <a:gd name="connsiteY6" fmla="*/ 385762 h 1300162"/>
              <a:gd name="connsiteX7" fmla="*/ 0 w 4195762"/>
              <a:gd name="connsiteY7" fmla="*/ 1300162 h 1300162"/>
              <a:gd name="connsiteX0" fmla="*/ 4195762 w 4195762"/>
              <a:gd name="connsiteY0" fmla="*/ 0 h 1300162"/>
              <a:gd name="connsiteX1" fmla="*/ 3676650 w 4195762"/>
              <a:gd name="connsiteY1" fmla="*/ 157162 h 1300162"/>
              <a:gd name="connsiteX2" fmla="*/ 4191000 w 4195762"/>
              <a:gd name="connsiteY2" fmla="*/ 152400 h 1300162"/>
              <a:gd name="connsiteX3" fmla="*/ 3562350 w 4195762"/>
              <a:gd name="connsiteY3" fmla="*/ 271462 h 1300162"/>
              <a:gd name="connsiteX4" fmla="*/ 4167187 w 4195762"/>
              <a:gd name="connsiteY4" fmla="*/ 238125 h 1300162"/>
              <a:gd name="connsiteX5" fmla="*/ 3490913 w 4195762"/>
              <a:gd name="connsiteY5" fmla="*/ 361949 h 1300162"/>
              <a:gd name="connsiteX6" fmla="*/ 4171950 w 4195762"/>
              <a:gd name="connsiteY6" fmla="*/ 385762 h 1300162"/>
              <a:gd name="connsiteX7" fmla="*/ 0 w 4195762"/>
              <a:gd name="connsiteY7" fmla="*/ 1300162 h 1300162"/>
              <a:gd name="connsiteX0" fmla="*/ 4195762 w 4195762"/>
              <a:gd name="connsiteY0" fmla="*/ 0 h 1300162"/>
              <a:gd name="connsiteX1" fmla="*/ 3676650 w 4195762"/>
              <a:gd name="connsiteY1" fmla="*/ 157162 h 1300162"/>
              <a:gd name="connsiteX2" fmla="*/ 4129087 w 4195762"/>
              <a:gd name="connsiteY2" fmla="*/ 157162 h 1300162"/>
              <a:gd name="connsiteX3" fmla="*/ 3562350 w 4195762"/>
              <a:gd name="connsiteY3" fmla="*/ 271462 h 1300162"/>
              <a:gd name="connsiteX4" fmla="*/ 4167187 w 4195762"/>
              <a:gd name="connsiteY4" fmla="*/ 238125 h 1300162"/>
              <a:gd name="connsiteX5" fmla="*/ 3490913 w 4195762"/>
              <a:gd name="connsiteY5" fmla="*/ 361949 h 1300162"/>
              <a:gd name="connsiteX6" fmla="*/ 4171950 w 4195762"/>
              <a:gd name="connsiteY6" fmla="*/ 385762 h 1300162"/>
              <a:gd name="connsiteX7" fmla="*/ 0 w 4195762"/>
              <a:gd name="connsiteY7" fmla="*/ 1300162 h 1300162"/>
              <a:gd name="connsiteX0" fmla="*/ 4195762 w 4195762"/>
              <a:gd name="connsiteY0" fmla="*/ 0 h 1300162"/>
              <a:gd name="connsiteX1" fmla="*/ 3676650 w 4195762"/>
              <a:gd name="connsiteY1" fmla="*/ 157162 h 1300162"/>
              <a:gd name="connsiteX2" fmla="*/ 4129087 w 4195762"/>
              <a:gd name="connsiteY2" fmla="*/ 157162 h 1300162"/>
              <a:gd name="connsiteX3" fmla="*/ 3562350 w 4195762"/>
              <a:gd name="connsiteY3" fmla="*/ 271462 h 1300162"/>
              <a:gd name="connsiteX4" fmla="*/ 4124324 w 4195762"/>
              <a:gd name="connsiteY4" fmla="*/ 247650 h 1300162"/>
              <a:gd name="connsiteX5" fmla="*/ 3490913 w 4195762"/>
              <a:gd name="connsiteY5" fmla="*/ 361949 h 1300162"/>
              <a:gd name="connsiteX6" fmla="*/ 4171950 w 4195762"/>
              <a:gd name="connsiteY6" fmla="*/ 385762 h 1300162"/>
              <a:gd name="connsiteX7" fmla="*/ 0 w 4195762"/>
              <a:gd name="connsiteY7" fmla="*/ 1300162 h 1300162"/>
              <a:gd name="connsiteX0" fmla="*/ 4195762 w 4195762"/>
              <a:gd name="connsiteY0" fmla="*/ 0 h 1300162"/>
              <a:gd name="connsiteX1" fmla="*/ 3676650 w 4195762"/>
              <a:gd name="connsiteY1" fmla="*/ 157162 h 1300162"/>
              <a:gd name="connsiteX2" fmla="*/ 4129087 w 4195762"/>
              <a:gd name="connsiteY2" fmla="*/ 157162 h 1300162"/>
              <a:gd name="connsiteX3" fmla="*/ 3562350 w 4195762"/>
              <a:gd name="connsiteY3" fmla="*/ 271462 h 1300162"/>
              <a:gd name="connsiteX4" fmla="*/ 4124324 w 4195762"/>
              <a:gd name="connsiteY4" fmla="*/ 247650 h 1300162"/>
              <a:gd name="connsiteX5" fmla="*/ 3490913 w 4195762"/>
              <a:gd name="connsiteY5" fmla="*/ 361949 h 1300162"/>
              <a:gd name="connsiteX6" fmla="*/ 4124325 w 4195762"/>
              <a:gd name="connsiteY6" fmla="*/ 347662 h 1300162"/>
              <a:gd name="connsiteX7" fmla="*/ 0 w 4195762"/>
              <a:gd name="connsiteY7" fmla="*/ 1300162 h 1300162"/>
              <a:gd name="connsiteX0" fmla="*/ 4195762 w 4195762"/>
              <a:gd name="connsiteY0" fmla="*/ 0 h 1300162"/>
              <a:gd name="connsiteX1" fmla="*/ 3676650 w 4195762"/>
              <a:gd name="connsiteY1" fmla="*/ 157162 h 1300162"/>
              <a:gd name="connsiteX2" fmla="*/ 4129087 w 4195762"/>
              <a:gd name="connsiteY2" fmla="*/ 157162 h 1300162"/>
              <a:gd name="connsiteX3" fmla="*/ 3562350 w 4195762"/>
              <a:gd name="connsiteY3" fmla="*/ 271462 h 1300162"/>
              <a:gd name="connsiteX4" fmla="*/ 4124324 w 4195762"/>
              <a:gd name="connsiteY4" fmla="*/ 247650 h 1300162"/>
              <a:gd name="connsiteX5" fmla="*/ 3495676 w 4195762"/>
              <a:gd name="connsiteY5" fmla="*/ 347661 h 1300162"/>
              <a:gd name="connsiteX6" fmla="*/ 4124325 w 4195762"/>
              <a:gd name="connsiteY6" fmla="*/ 347662 h 1300162"/>
              <a:gd name="connsiteX7" fmla="*/ 0 w 4195762"/>
              <a:gd name="connsiteY7" fmla="*/ 1300162 h 1300162"/>
              <a:gd name="connsiteX0" fmla="*/ 4195762 w 4195762"/>
              <a:gd name="connsiteY0" fmla="*/ 0 h 1300162"/>
              <a:gd name="connsiteX1" fmla="*/ 3676650 w 4195762"/>
              <a:gd name="connsiteY1" fmla="*/ 157162 h 1300162"/>
              <a:gd name="connsiteX2" fmla="*/ 4129087 w 4195762"/>
              <a:gd name="connsiteY2" fmla="*/ 157162 h 1300162"/>
              <a:gd name="connsiteX3" fmla="*/ 3586162 w 4195762"/>
              <a:gd name="connsiteY3" fmla="*/ 261937 h 1300162"/>
              <a:gd name="connsiteX4" fmla="*/ 4124324 w 4195762"/>
              <a:gd name="connsiteY4" fmla="*/ 247650 h 1300162"/>
              <a:gd name="connsiteX5" fmla="*/ 3495676 w 4195762"/>
              <a:gd name="connsiteY5" fmla="*/ 347661 h 1300162"/>
              <a:gd name="connsiteX6" fmla="*/ 4124325 w 4195762"/>
              <a:gd name="connsiteY6" fmla="*/ 347662 h 1300162"/>
              <a:gd name="connsiteX7" fmla="*/ 0 w 4195762"/>
              <a:gd name="connsiteY7" fmla="*/ 1300162 h 1300162"/>
              <a:gd name="connsiteX0" fmla="*/ 4324350 w 4324350"/>
              <a:gd name="connsiteY0" fmla="*/ 0 h 1562099"/>
              <a:gd name="connsiteX1" fmla="*/ 3805238 w 4324350"/>
              <a:gd name="connsiteY1" fmla="*/ 157162 h 1562099"/>
              <a:gd name="connsiteX2" fmla="*/ 4257675 w 4324350"/>
              <a:gd name="connsiteY2" fmla="*/ 157162 h 1562099"/>
              <a:gd name="connsiteX3" fmla="*/ 3714750 w 4324350"/>
              <a:gd name="connsiteY3" fmla="*/ 261937 h 1562099"/>
              <a:gd name="connsiteX4" fmla="*/ 4252912 w 4324350"/>
              <a:gd name="connsiteY4" fmla="*/ 247650 h 1562099"/>
              <a:gd name="connsiteX5" fmla="*/ 3624264 w 4324350"/>
              <a:gd name="connsiteY5" fmla="*/ 347661 h 1562099"/>
              <a:gd name="connsiteX6" fmla="*/ 4252913 w 4324350"/>
              <a:gd name="connsiteY6" fmla="*/ 347662 h 1562099"/>
              <a:gd name="connsiteX7" fmla="*/ 0 w 4324350"/>
              <a:gd name="connsiteY7" fmla="*/ 1562099 h 1562099"/>
              <a:gd name="connsiteX0" fmla="*/ 4324350 w 4324350"/>
              <a:gd name="connsiteY0" fmla="*/ 0 h 1562099"/>
              <a:gd name="connsiteX1" fmla="*/ 3805238 w 4324350"/>
              <a:gd name="connsiteY1" fmla="*/ 157162 h 1562099"/>
              <a:gd name="connsiteX2" fmla="*/ 4257675 w 4324350"/>
              <a:gd name="connsiteY2" fmla="*/ 157162 h 1562099"/>
              <a:gd name="connsiteX3" fmla="*/ 3714750 w 4324350"/>
              <a:gd name="connsiteY3" fmla="*/ 261937 h 1562099"/>
              <a:gd name="connsiteX4" fmla="*/ 4252912 w 4324350"/>
              <a:gd name="connsiteY4" fmla="*/ 247650 h 1562099"/>
              <a:gd name="connsiteX5" fmla="*/ 3624264 w 4324350"/>
              <a:gd name="connsiteY5" fmla="*/ 347661 h 1562099"/>
              <a:gd name="connsiteX6" fmla="*/ 4133850 w 4324350"/>
              <a:gd name="connsiteY6" fmla="*/ 552450 h 1562099"/>
              <a:gd name="connsiteX7" fmla="*/ 0 w 4324350"/>
              <a:gd name="connsiteY7" fmla="*/ 1562099 h 1562099"/>
              <a:gd name="connsiteX0" fmla="*/ 4324350 w 4324350"/>
              <a:gd name="connsiteY0" fmla="*/ 0 h 1562099"/>
              <a:gd name="connsiteX1" fmla="*/ 3805238 w 4324350"/>
              <a:gd name="connsiteY1" fmla="*/ 157162 h 1562099"/>
              <a:gd name="connsiteX2" fmla="*/ 4257675 w 4324350"/>
              <a:gd name="connsiteY2" fmla="*/ 157162 h 1562099"/>
              <a:gd name="connsiteX3" fmla="*/ 3714750 w 4324350"/>
              <a:gd name="connsiteY3" fmla="*/ 261937 h 1562099"/>
              <a:gd name="connsiteX4" fmla="*/ 4252912 w 4324350"/>
              <a:gd name="connsiteY4" fmla="*/ 247650 h 1562099"/>
              <a:gd name="connsiteX5" fmla="*/ 3548064 w 4324350"/>
              <a:gd name="connsiteY5" fmla="*/ 519111 h 1562099"/>
              <a:gd name="connsiteX6" fmla="*/ 4133850 w 4324350"/>
              <a:gd name="connsiteY6" fmla="*/ 552450 h 1562099"/>
              <a:gd name="connsiteX7" fmla="*/ 0 w 4324350"/>
              <a:gd name="connsiteY7" fmla="*/ 1562099 h 1562099"/>
              <a:gd name="connsiteX0" fmla="*/ 4324350 w 4324350"/>
              <a:gd name="connsiteY0" fmla="*/ 0 h 1562099"/>
              <a:gd name="connsiteX1" fmla="*/ 3805238 w 4324350"/>
              <a:gd name="connsiteY1" fmla="*/ 157162 h 1562099"/>
              <a:gd name="connsiteX2" fmla="*/ 4257675 w 4324350"/>
              <a:gd name="connsiteY2" fmla="*/ 157162 h 1562099"/>
              <a:gd name="connsiteX3" fmla="*/ 3714750 w 4324350"/>
              <a:gd name="connsiteY3" fmla="*/ 261937 h 1562099"/>
              <a:gd name="connsiteX4" fmla="*/ 4133850 w 4324350"/>
              <a:gd name="connsiteY4" fmla="*/ 423862 h 1562099"/>
              <a:gd name="connsiteX5" fmla="*/ 3548064 w 4324350"/>
              <a:gd name="connsiteY5" fmla="*/ 519111 h 1562099"/>
              <a:gd name="connsiteX6" fmla="*/ 4133850 w 4324350"/>
              <a:gd name="connsiteY6" fmla="*/ 552450 h 1562099"/>
              <a:gd name="connsiteX7" fmla="*/ 0 w 4324350"/>
              <a:gd name="connsiteY7" fmla="*/ 1562099 h 1562099"/>
              <a:gd name="connsiteX0" fmla="*/ 4324350 w 4324350"/>
              <a:gd name="connsiteY0" fmla="*/ 0 h 1562099"/>
              <a:gd name="connsiteX1" fmla="*/ 3805238 w 4324350"/>
              <a:gd name="connsiteY1" fmla="*/ 157162 h 1562099"/>
              <a:gd name="connsiteX2" fmla="*/ 4257675 w 4324350"/>
              <a:gd name="connsiteY2" fmla="*/ 157162 h 1562099"/>
              <a:gd name="connsiteX3" fmla="*/ 3648075 w 4324350"/>
              <a:gd name="connsiteY3" fmla="*/ 414337 h 1562099"/>
              <a:gd name="connsiteX4" fmla="*/ 4133850 w 4324350"/>
              <a:gd name="connsiteY4" fmla="*/ 423862 h 1562099"/>
              <a:gd name="connsiteX5" fmla="*/ 3548064 w 4324350"/>
              <a:gd name="connsiteY5" fmla="*/ 519111 h 1562099"/>
              <a:gd name="connsiteX6" fmla="*/ 4133850 w 4324350"/>
              <a:gd name="connsiteY6" fmla="*/ 552450 h 1562099"/>
              <a:gd name="connsiteX7" fmla="*/ 0 w 4324350"/>
              <a:gd name="connsiteY7" fmla="*/ 1562099 h 1562099"/>
              <a:gd name="connsiteX0" fmla="*/ 4324350 w 4324350"/>
              <a:gd name="connsiteY0" fmla="*/ 0 h 1562099"/>
              <a:gd name="connsiteX1" fmla="*/ 3805238 w 4324350"/>
              <a:gd name="connsiteY1" fmla="*/ 157162 h 1562099"/>
              <a:gd name="connsiteX2" fmla="*/ 4167188 w 4324350"/>
              <a:gd name="connsiteY2" fmla="*/ 314324 h 1562099"/>
              <a:gd name="connsiteX3" fmla="*/ 3648075 w 4324350"/>
              <a:gd name="connsiteY3" fmla="*/ 414337 h 1562099"/>
              <a:gd name="connsiteX4" fmla="*/ 4133850 w 4324350"/>
              <a:gd name="connsiteY4" fmla="*/ 423862 h 1562099"/>
              <a:gd name="connsiteX5" fmla="*/ 3548064 w 4324350"/>
              <a:gd name="connsiteY5" fmla="*/ 519111 h 1562099"/>
              <a:gd name="connsiteX6" fmla="*/ 4133850 w 4324350"/>
              <a:gd name="connsiteY6" fmla="*/ 552450 h 1562099"/>
              <a:gd name="connsiteX7" fmla="*/ 0 w 4324350"/>
              <a:gd name="connsiteY7" fmla="*/ 1562099 h 1562099"/>
              <a:gd name="connsiteX0" fmla="*/ 4324350 w 4324350"/>
              <a:gd name="connsiteY0" fmla="*/ 0 h 1562099"/>
              <a:gd name="connsiteX1" fmla="*/ 3709988 w 4324350"/>
              <a:gd name="connsiteY1" fmla="*/ 333375 h 1562099"/>
              <a:gd name="connsiteX2" fmla="*/ 4167188 w 4324350"/>
              <a:gd name="connsiteY2" fmla="*/ 314324 h 1562099"/>
              <a:gd name="connsiteX3" fmla="*/ 3648075 w 4324350"/>
              <a:gd name="connsiteY3" fmla="*/ 414337 h 1562099"/>
              <a:gd name="connsiteX4" fmla="*/ 4133850 w 4324350"/>
              <a:gd name="connsiteY4" fmla="*/ 423862 h 1562099"/>
              <a:gd name="connsiteX5" fmla="*/ 3548064 w 4324350"/>
              <a:gd name="connsiteY5" fmla="*/ 519111 h 1562099"/>
              <a:gd name="connsiteX6" fmla="*/ 4133850 w 4324350"/>
              <a:gd name="connsiteY6" fmla="*/ 552450 h 1562099"/>
              <a:gd name="connsiteX7" fmla="*/ 0 w 4324350"/>
              <a:gd name="connsiteY7" fmla="*/ 1562099 h 1562099"/>
              <a:gd name="connsiteX0" fmla="*/ 4324350 w 4324350"/>
              <a:gd name="connsiteY0" fmla="*/ 0 h 1562099"/>
              <a:gd name="connsiteX1" fmla="*/ 4191001 w 4324350"/>
              <a:gd name="connsiteY1" fmla="*/ 214312 h 1562099"/>
              <a:gd name="connsiteX2" fmla="*/ 3709988 w 4324350"/>
              <a:gd name="connsiteY2" fmla="*/ 333375 h 1562099"/>
              <a:gd name="connsiteX3" fmla="*/ 4167188 w 4324350"/>
              <a:gd name="connsiteY3" fmla="*/ 314324 h 1562099"/>
              <a:gd name="connsiteX4" fmla="*/ 3648075 w 4324350"/>
              <a:gd name="connsiteY4" fmla="*/ 414337 h 1562099"/>
              <a:gd name="connsiteX5" fmla="*/ 4133850 w 4324350"/>
              <a:gd name="connsiteY5" fmla="*/ 423862 h 1562099"/>
              <a:gd name="connsiteX6" fmla="*/ 3548064 w 4324350"/>
              <a:gd name="connsiteY6" fmla="*/ 519111 h 1562099"/>
              <a:gd name="connsiteX7" fmla="*/ 4133850 w 4324350"/>
              <a:gd name="connsiteY7" fmla="*/ 552450 h 1562099"/>
              <a:gd name="connsiteX8" fmla="*/ 0 w 4324350"/>
              <a:gd name="connsiteY8" fmla="*/ 1562099 h 1562099"/>
              <a:gd name="connsiteX0" fmla="*/ 4324350 w 4324350"/>
              <a:gd name="connsiteY0" fmla="*/ 0 h 1562099"/>
              <a:gd name="connsiteX1" fmla="*/ 3833813 w 4324350"/>
              <a:gd name="connsiteY1" fmla="*/ 190500 h 1562099"/>
              <a:gd name="connsiteX2" fmla="*/ 4191001 w 4324350"/>
              <a:gd name="connsiteY2" fmla="*/ 214312 h 1562099"/>
              <a:gd name="connsiteX3" fmla="*/ 3709988 w 4324350"/>
              <a:gd name="connsiteY3" fmla="*/ 333375 h 1562099"/>
              <a:gd name="connsiteX4" fmla="*/ 4167188 w 4324350"/>
              <a:gd name="connsiteY4" fmla="*/ 314324 h 1562099"/>
              <a:gd name="connsiteX5" fmla="*/ 3648075 w 4324350"/>
              <a:gd name="connsiteY5" fmla="*/ 414337 h 1562099"/>
              <a:gd name="connsiteX6" fmla="*/ 4133850 w 4324350"/>
              <a:gd name="connsiteY6" fmla="*/ 423862 h 1562099"/>
              <a:gd name="connsiteX7" fmla="*/ 3548064 w 4324350"/>
              <a:gd name="connsiteY7" fmla="*/ 519111 h 1562099"/>
              <a:gd name="connsiteX8" fmla="*/ 4133850 w 4324350"/>
              <a:gd name="connsiteY8" fmla="*/ 552450 h 1562099"/>
              <a:gd name="connsiteX9" fmla="*/ 0 w 4324350"/>
              <a:gd name="connsiteY9" fmla="*/ 1562099 h 1562099"/>
              <a:gd name="connsiteX0" fmla="*/ 4243387 w 4243387"/>
              <a:gd name="connsiteY0" fmla="*/ 0 h 1533524"/>
              <a:gd name="connsiteX1" fmla="*/ 3833813 w 4243387"/>
              <a:gd name="connsiteY1" fmla="*/ 161925 h 1533524"/>
              <a:gd name="connsiteX2" fmla="*/ 4191001 w 4243387"/>
              <a:gd name="connsiteY2" fmla="*/ 185737 h 1533524"/>
              <a:gd name="connsiteX3" fmla="*/ 3709988 w 4243387"/>
              <a:gd name="connsiteY3" fmla="*/ 304800 h 1533524"/>
              <a:gd name="connsiteX4" fmla="*/ 4167188 w 4243387"/>
              <a:gd name="connsiteY4" fmla="*/ 285749 h 1533524"/>
              <a:gd name="connsiteX5" fmla="*/ 3648075 w 4243387"/>
              <a:gd name="connsiteY5" fmla="*/ 385762 h 1533524"/>
              <a:gd name="connsiteX6" fmla="*/ 4133850 w 4243387"/>
              <a:gd name="connsiteY6" fmla="*/ 395287 h 1533524"/>
              <a:gd name="connsiteX7" fmla="*/ 3548064 w 4243387"/>
              <a:gd name="connsiteY7" fmla="*/ 490536 h 1533524"/>
              <a:gd name="connsiteX8" fmla="*/ 4133850 w 4243387"/>
              <a:gd name="connsiteY8" fmla="*/ 523875 h 1533524"/>
              <a:gd name="connsiteX9" fmla="*/ 0 w 4243387"/>
              <a:gd name="connsiteY9" fmla="*/ 1533524 h 1533524"/>
              <a:gd name="connsiteX0" fmla="*/ 4243387 w 4243387"/>
              <a:gd name="connsiteY0" fmla="*/ 0 h 1533524"/>
              <a:gd name="connsiteX1" fmla="*/ 3795713 w 4243387"/>
              <a:gd name="connsiteY1" fmla="*/ 214313 h 1533524"/>
              <a:gd name="connsiteX2" fmla="*/ 4191001 w 4243387"/>
              <a:gd name="connsiteY2" fmla="*/ 185737 h 1533524"/>
              <a:gd name="connsiteX3" fmla="*/ 3709988 w 4243387"/>
              <a:gd name="connsiteY3" fmla="*/ 304800 h 1533524"/>
              <a:gd name="connsiteX4" fmla="*/ 4167188 w 4243387"/>
              <a:gd name="connsiteY4" fmla="*/ 285749 h 1533524"/>
              <a:gd name="connsiteX5" fmla="*/ 3648075 w 4243387"/>
              <a:gd name="connsiteY5" fmla="*/ 385762 h 1533524"/>
              <a:gd name="connsiteX6" fmla="*/ 4133850 w 4243387"/>
              <a:gd name="connsiteY6" fmla="*/ 395287 h 1533524"/>
              <a:gd name="connsiteX7" fmla="*/ 3548064 w 4243387"/>
              <a:gd name="connsiteY7" fmla="*/ 490536 h 1533524"/>
              <a:gd name="connsiteX8" fmla="*/ 4133850 w 4243387"/>
              <a:gd name="connsiteY8" fmla="*/ 523875 h 1533524"/>
              <a:gd name="connsiteX9" fmla="*/ 0 w 4243387"/>
              <a:gd name="connsiteY9" fmla="*/ 1533524 h 1533524"/>
              <a:gd name="connsiteX0" fmla="*/ 4243387 w 4243387"/>
              <a:gd name="connsiteY0" fmla="*/ 0 h 1533524"/>
              <a:gd name="connsiteX1" fmla="*/ 3795713 w 4243387"/>
              <a:gd name="connsiteY1" fmla="*/ 214313 h 1533524"/>
              <a:gd name="connsiteX2" fmla="*/ 4191001 w 4243387"/>
              <a:gd name="connsiteY2" fmla="*/ 185737 h 1533524"/>
              <a:gd name="connsiteX3" fmla="*/ 3709988 w 4243387"/>
              <a:gd name="connsiteY3" fmla="*/ 304800 h 1533524"/>
              <a:gd name="connsiteX4" fmla="*/ 4167188 w 4243387"/>
              <a:gd name="connsiteY4" fmla="*/ 285749 h 1533524"/>
              <a:gd name="connsiteX5" fmla="*/ 3671888 w 4243387"/>
              <a:gd name="connsiteY5" fmla="*/ 366712 h 1533524"/>
              <a:gd name="connsiteX6" fmla="*/ 4133850 w 4243387"/>
              <a:gd name="connsiteY6" fmla="*/ 395287 h 1533524"/>
              <a:gd name="connsiteX7" fmla="*/ 3548064 w 4243387"/>
              <a:gd name="connsiteY7" fmla="*/ 490536 h 1533524"/>
              <a:gd name="connsiteX8" fmla="*/ 4133850 w 4243387"/>
              <a:gd name="connsiteY8" fmla="*/ 523875 h 1533524"/>
              <a:gd name="connsiteX9" fmla="*/ 0 w 4243387"/>
              <a:gd name="connsiteY9" fmla="*/ 1533524 h 1533524"/>
              <a:gd name="connsiteX0" fmla="*/ 4243387 w 4243387"/>
              <a:gd name="connsiteY0" fmla="*/ 0 h 1533524"/>
              <a:gd name="connsiteX1" fmla="*/ 3862388 w 4243387"/>
              <a:gd name="connsiteY1" fmla="*/ 128588 h 1533524"/>
              <a:gd name="connsiteX2" fmla="*/ 4191001 w 4243387"/>
              <a:gd name="connsiteY2" fmla="*/ 185737 h 1533524"/>
              <a:gd name="connsiteX3" fmla="*/ 3709988 w 4243387"/>
              <a:gd name="connsiteY3" fmla="*/ 304800 h 1533524"/>
              <a:gd name="connsiteX4" fmla="*/ 4167188 w 4243387"/>
              <a:gd name="connsiteY4" fmla="*/ 285749 h 1533524"/>
              <a:gd name="connsiteX5" fmla="*/ 3671888 w 4243387"/>
              <a:gd name="connsiteY5" fmla="*/ 366712 h 1533524"/>
              <a:gd name="connsiteX6" fmla="*/ 4133850 w 4243387"/>
              <a:gd name="connsiteY6" fmla="*/ 395287 h 1533524"/>
              <a:gd name="connsiteX7" fmla="*/ 3548064 w 4243387"/>
              <a:gd name="connsiteY7" fmla="*/ 490536 h 1533524"/>
              <a:gd name="connsiteX8" fmla="*/ 4133850 w 4243387"/>
              <a:gd name="connsiteY8" fmla="*/ 523875 h 1533524"/>
              <a:gd name="connsiteX9" fmla="*/ 0 w 4243387"/>
              <a:gd name="connsiteY9" fmla="*/ 1533524 h 1533524"/>
              <a:gd name="connsiteX0" fmla="*/ 4243387 w 4243387"/>
              <a:gd name="connsiteY0" fmla="*/ 0 h 1533524"/>
              <a:gd name="connsiteX1" fmla="*/ 3862388 w 4243387"/>
              <a:gd name="connsiteY1" fmla="*/ 128588 h 1533524"/>
              <a:gd name="connsiteX2" fmla="*/ 4171951 w 4243387"/>
              <a:gd name="connsiteY2" fmla="*/ 109537 h 1533524"/>
              <a:gd name="connsiteX3" fmla="*/ 3709988 w 4243387"/>
              <a:gd name="connsiteY3" fmla="*/ 304800 h 1533524"/>
              <a:gd name="connsiteX4" fmla="*/ 4167188 w 4243387"/>
              <a:gd name="connsiteY4" fmla="*/ 285749 h 1533524"/>
              <a:gd name="connsiteX5" fmla="*/ 3671888 w 4243387"/>
              <a:gd name="connsiteY5" fmla="*/ 366712 h 1533524"/>
              <a:gd name="connsiteX6" fmla="*/ 4133850 w 4243387"/>
              <a:gd name="connsiteY6" fmla="*/ 395287 h 1533524"/>
              <a:gd name="connsiteX7" fmla="*/ 3548064 w 4243387"/>
              <a:gd name="connsiteY7" fmla="*/ 490536 h 1533524"/>
              <a:gd name="connsiteX8" fmla="*/ 4133850 w 4243387"/>
              <a:gd name="connsiteY8" fmla="*/ 523875 h 1533524"/>
              <a:gd name="connsiteX9" fmla="*/ 0 w 4243387"/>
              <a:gd name="connsiteY9" fmla="*/ 1533524 h 1533524"/>
              <a:gd name="connsiteX0" fmla="*/ 4243387 w 4243387"/>
              <a:gd name="connsiteY0" fmla="*/ 0 h 1533524"/>
              <a:gd name="connsiteX1" fmla="*/ 3862388 w 4243387"/>
              <a:gd name="connsiteY1" fmla="*/ 128588 h 1533524"/>
              <a:gd name="connsiteX2" fmla="*/ 4171951 w 4243387"/>
              <a:gd name="connsiteY2" fmla="*/ 109537 h 1533524"/>
              <a:gd name="connsiteX3" fmla="*/ 3781426 w 4243387"/>
              <a:gd name="connsiteY3" fmla="*/ 247650 h 1533524"/>
              <a:gd name="connsiteX4" fmla="*/ 4167188 w 4243387"/>
              <a:gd name="connsiteY4" fmla="*/ 285749 h 1533524"/>
              <a:gd name="connsiteX5" fmla="*/ 3671888 w 4243387"/>
              <a:gd name="connsiteY5" fmla="*/ 366712 h 1533524"/>
              <a:gd name="connsiteX6" fmla="*/ 4133850 w 4243387"/>
              <a:gd name="connsiteY6" fmla="*/ 395287 h 1533524"/>
              <a:gd name="connsiteX7" fmla="*/ 3548064 w 4243387"/>
              <a:gd name="connsiteY7" fmla="*/ 490536 h 1533524"/>
              <a:gd name="connsiteX8" fmla="*/ 4133850 w 4243387"/>
              <a:gd name="connsiteY8" fmla="*/ 523875 h 1533524"/>
              <a:gd name="connsiteX9" fmla="*/ 0 w 4243387"/>
              <a:gd name="connsiteY9" fmla="*/ 1533524 h 1533524"/>
              <a:gd name="connsiteX0" fmla="*/ 4243387 w 4243387"/>
              <a:gd name="connsiteY0" fmla="*/ 0 h 1533524"/>
              <a:gd name="connsiteX1" fmla="*/ 3862388 w 4243387"/>
              <a:gd name="connsiteY1" fmla="*/ 128588 h 1533524"/>
              <a:gd name="connsiteX2" fmla="*/ 4171951 w 4243387"/>
              <a:gd name="connsiteY2" fmla="*/ 109537 h 1533524"/>
              <a:gd name="connsiteX3" fmla="*/ 3781426 w 4243387"/>
              <a:gd name="connsiteY3" fmla="*/ 247650 h 1533524"/>
              <a:gd name="connsiteX4" fmla="*/ 4171950 w 4243387"/>
              <a:gd name="connsiteY4" fmla="*/ 233361 h 1533524"/>
              <a:gd name="connsiteX5" fmla="*/ 3671888 w 4243387"/>
              <a:gd name="connsiteY5" fmla="*/ 366712 h 1533524"/>
              <a:gd name="connsiteX6" fmla="*/ 4133850 w 4243387"/>
              <a:gd name="connsiteY6" fmla="*/ 395287 h 1533524"/>
              <a:gd name="connsiteX7" fmla="*/ 3548064 w 4243387"/>
              <a:gd name="connsiteY7" fmla="*/ 490536 h 1533524"/>
              <a:gd name="connsiteX8" fmla="*/ 4133850 w 4243387"/>
              <a:gd name="connsiteY8" fmla="*/ 523875 h 1533524"/>
              <a:gd name="connsiteX9" fmla="*/ 0 w 4243387"/>
              <a:gd name="connsiteY9" fmla="*/ 1533524 h 1533524"/>
              <a:gd name="connsiteX0" fmla="*/ 4243387 w 4243387"/>
              <a:gd name="connsiteY0" fmla="*/ 0 h 1533524"/>
              <a:gd name="connsiteX1" fmla="*/ 3862388 w 4243387"/>
              <a:gd name="connsiteY1" fmla="*/ 128588 h 1533524"/>
              <a:gd name="connsiteX2" fmla="*/ 4171951 w 4243387"/>
              <a:gd name="connsiteY2" fmla="*/ 123824 h 1533524"/>
              <a:gd name="connsiteX3" fmla="*/ 3781426 w 4243387"/>
              <a:gd name="connsiteY3" fmla="*/ 247650 h 1533524"/>
              <a:gd name="connsiteX4" fmla="*/ 4171950 w 4243387"/>
              <a:gd name="connsiteY4" fmla="*/ 233361 h 1533524"/>
              <a:gd name="connsiteX5" fmla="*/ 3671888 w 4243387"/>
              <a:gd name="connsiteY5" fmla="*/ 366712 h 1533524"/>
              <a:gd name="connsiteX6" fmla="*/ 4133850 w 4243387"/>
              <a:gd name="connsiteY6" fmla="*/ 395287 h 1533524"/>
              <a:gd name="connsiteX7" fmla="*/ 3548064 w 4243387"/>
              <a:gd name="connsiteY7" fmla="*/ 490536 h 1533524"/>
              <a:gd name="connsiteX8" fmla="*/ 4133850 w 4243387"/>
              <a:gd name="connsiteY8" fmla="*/ 523875 h 1533524"/>
              <a:gd name="connsiteX9" fmla="*/ 0 w 4243387"/>
              <a:gd name="connsiteY9" fmla="*/ 1533524 h 1533524"/>
              <a:gd name="connsiteX0" fmla="*/ 4243387 w 4243387"/>
              <a:gd name="connsiteY0" fmla="*/ 0 h 1533524"/>
              <a:gd name="connsiteX1" fmla="*/ 3862388 w 4243387"/>
              <a:gd name="connsiteY1" fmla="*/ 128588 h 1533524"/>
              <a:gd name="connsiteX2" fmla="*/ 4171951 w 4243387"/>
              <a:gd name="connsiteY2" fmla="*/ 123824 h 1533524"/>
              <a:gd name="connsiteX3" fmla="*/ 3781426 w 4243387"/>
              <a:gd name="connsiteY3" fmla="*/ 247650 h 1533524"/>
              <a:gd name="connsiteX4" fmla="*/ 4171950 w 4243387"/>
              <a:gd name="connsiteY4" fmla="*/ 233361 h 1533524"/>
              <a:gd name="connsiteX5" fmla="*/ 3671888 w 4243387"/>
              <a:gd name="connsiteY5" fmla="*/ 366712 h 1533524"/>
              <a:gd name="connsiteX6" fmla="*/ 4148137 w 4243387"/>
              <a:gd name="connsiteY6" fmla="*/ 338137 h 1533524"/>
              <a:gd name="connsiteX7" fmla="*/ 3548064 w 4243387"/>
              <a:gd name="connsiteY7" fmla="*/ 490536 h 1533524"/>
              <a:gd name="connsiteX8" fmla="*/ 4133850 w 4243387"/>
              <a:gd name="connsiteY8" fmla="*/ 523875 h 1533524"/>
              <a:gd name="connsiteX9" fmla="*/ 0 w 4243387"/>
              <a:gd name="connsiteY9" fmla="*/ 1533524 h 1533524"/>
              <a:gd name="connsiteX0" fmla="*/ 4243387 w 4243387"/>
              <a:gd name="connsiteY0" fmla="*/ 0 h 1533524"/>
              <a:gd name="connsiteX1" fmla="*/ 3862388 w 4243387"/>
              <a:gd name="connsiteY1" fmla="*/ 128588 h 1533524"/>
              <a:gd name="connsiteX2" fmla="*/ 4171951 w 4243387"/>
              <a:gd name="connsiteY2" fmla="*/ 123824 h 1533524"/>
              <a:gd name="connsiteX3" fmla="*/ 3781426 w 4243387"/>
              <a:gd name="connsiteY3" fmla="*/ 247650 h 1533524"/>
              <a:gd name="connsiteX4" fmla="*/ 4171950 w 4243387"/>
              <a:gd name="connsiteY4" fmla="*/ 233361 h 1533524"/>
              <a:gd name="connsiteX5" fmla="*/ 3671888 w 4243387"/>
              <a:gd name="connsiteY5" fmla="*/ 366712 h 1533524"/>
              <a:gd name="connsiteX6" fmla="*/ 4148137 w 4243387"/>
              <a:gd name="connsiteY6" fmla="*/ 338137 h 1533524"/>
              <a:gd name="connsiteX7" fmla="*/ 3548064 w 4243387"/>
              <a:gd name="connsiteY7" fmla="*/ 490536 h 1533524"/>
              <a:gd name="connsiteX8" fmla="*/ 4143375 w 4243387"/>
              <a:gd name="connsiteY8" fmla="*/ 490538 h 1533524"/>
              <a:gd name="connsiteX9" fmla="*/ 0 w 4243387"/>
              <a:gd name="connsiteY9" fmla="*/ 1533524 h 1533524"/>
              <a:gd name="connsiteX0" fmla="*/ 4243387 w 4243387"/>
              <a:gd name="connsiteY0" fmla="*/ 0 h 1533524"/>
              <a:gd name="connsiteX1" fmla="*/ 3862388 w 4243387"/>
              <a:gd name="connsiteY1" fmla="*/ 128588 h 1533524"/>
              <a:gd name="connsiteX2" fmla="*/ 4171951 w 4243387"/>
              <a:gd name="connsiteY2" fmla="*/ 123824 h 1533524"/>
              <a:gd name="connsiteX3" fmla="*/ 3781426 w 4243387"/>
              <a:gd name="connsiteY3" fmla="*/ 247650 h 1533524"/>
              <a:gd name="connsiteX4" fmla="*/ 4171950 w 4243387"/>
              <a:gd name="connsiteY4" fmla="*/ 233361 h 1533524"/>
              <a:gd name="connsiteX5" fmla="*/ 3671888 w 4243387"/>
              <a:gd name="connsiteY5" fmla="*/ 366712 h 1533524"/>
              <a:gd name="connsiteX6" fmla="*/ 4148137 w 4243387"/>
              <a:gd name="connsiteY6" fmla="*/ 357187 h 1533524"/>
              <a:gd name="connsiteX7" fmla="*/ 3548064 w 4243387"/>
              <a:gd name="connsiteY7" fmla="*/ 490536 h 1533524"/>
              <a:gd name="connsiteX8" fmla="*/ 4143375 w 4243387"/>
              <a:gd name="connsiteY8" fmla="*/ 490538 h 1533524"/>
              <a:gd name="connsiteX9" fmla="*/ 0 w 4243387"/>
              <a:gd name="connsiteY9" fmla="*/ 1533524 h 1533524"/>
              <a:gd name="connsiteX0" fmla="*/ 4243387 w 4243387"/>
              <a:gd name="connsiteY0" fmla="*/ 0 h 1624011"/>
              <a:gd name="connsiteX1" fmla="*/ 3862388 w 4243387"/>
              <a:gd name="connsiteY1" fmla="*/ 128588 h 1624011"/>
              <a:gd name="connsiteX2" fmla="*/ 4171951 w 4243387"/>
              <a:gd name="connsiteY2" fmla="*/ 123824 h 1624011"/>
              <a:gd name="connsiteX3" fmla="*/ 3781426 w 4243387"/>
              <a:gd name="connsiteY3" fmla="*/ 247650 h 1624011"/>
              <a:gd name="connsiteX4" fmla="*/ 4171950 w 4243387"/>
              <a:gd name="connsiteY4" fmla="*/ 233361 h 1624011"/>
              <a:gd name="connsiteX5" fmla="*/ 3671888 w 4243387"/>
              <a:gd name="connsiteY5" fmla="*/ 366712 h 1624011"/>
              <a:gd name="connsiteX6" fmla="*/ 4148137 w 4243387"/>
              <a:gd name="connsiteY6" fmla="*/ 357187 h 1624011"/>
              <a:gd name="connsiteX7" fmla="*/ 3548064 w 4243387"/>
              <a:gd name="connsiteY7" fmla="*/ 490536 h 1624011"/>
              <a:gd name="connsiteX8" fmla="*/ 4143375 w 4243387"/>
              <a:gd name="connsiteY8" fmla="*/ 490538 h 1624011"/>
              <a:gd name="connsiteX9" fmla="*/ 85727 w 4243387"/>
              <a:gd name="connsiteY9" fmla="*/ 1624011 h 1624011"/>
              <a:gd name="connsiteX10" fmla="*/ 0 w 4243387"/>
              <a:gd name="connsiteY10" fmla="*/ 1533524 h 1624011"/>
              <a:gd name="connsiteX0" fmla="*/ 4157660 w 4157660"/>
              <a:gd name="connsiteY0" fmla="*/ 0 h 1624011"/>
              <a:gd name="connsiteX1" fmla="*/ 3776661 w 4157660"/>
              <a:gd name="connsiteY1" fmla="*/ 128588 h 1624011"/>
              <a:gd name="connsiteX2" fmla="*/ 4086224 w 4157660"/>
              <a:gd name="connsiteY2" fmla="*/ 123824 h 1624011"/>
              <a:gd name="connsiteX3" fmla="*/ 3695699 w 4157660"/>
              <a:gd name="connsiteY3" fmla="*/ 247650 h 1624011"/>
              <a:gd name="connsiteX4" fmla="*/ 4086223 w 4157660"/>
              <a:gd name="connsiteY4" fmla="*/ 233361 h 1624011"/>
              <a:gd name="connsiteX5" fmla="*/ 3586161 w 4157660"/>
              <a:gd name="connsiteY5" fmla="*/ 366712 h 1624011"/>
              <a:gd name="connsiteX6" fmla="*/ 4062410 w 4157660"/>
              <a:gd name="connsiteY6" fmla="*/ 357187 h 1624011"/>
              <a:gd name="connsiteX7" fmla="*/ 3462337 w 4157660"/>
              <a:gd name="connsiteY7" fmla="*/ 490536 h 1624011"/>
              <a:gd name="connsiteX8" fmla="*/ 4057648 w 4157660"/>
              <a:gd name="connsiteY8" fmla="*/ 490538 h 1624011"/>
              <a:gd name="connsiteX9" fmla="*/ 0 w 4157660"/>
              <a:gd name="connsiteY9" fmla="*/ 1624011 h 1624011"/>
              <a:gd name="connsiteX10" fmla="*/ 476248 w 4157660"/>
              <a:gd name="connsiteY10" fmla="*/ 1576386 h 1624011"/>
              <a:gd name="connsiteX0" fmla="*/ 4243385 w 4243385"/>
              <a:gd name="connsiteY0" fmla="*/ 0 h 1576386"/>
              <a:gd name="connsiteX1" fmla="*/ 3862386 w 4243385"/>
              <a:gd name="connsiteY1" fmla="*/ 128588 h 1576386"/>
              <a:gd name="connsiteX2" fmla="*/ 4171949 w 4243385"/>
              <a:gd name="connsiteY2" fmla="*/ 123824 h 1576386"/>
              <a:gd name="connsiteX3" fmla="*/ 3781424 w 4243385"/>
              <a:gd name="connsiteY3" fmla="*/ 247650 h 1576386"/>
              <a:gd name="connsiteX4" fmla="*/ 4171948 w 4243385"/>
              <a:gd name="connsiteY4" fmla="*/ 233361 h 1576386"/>
              <a:gd name="connsiteX5" fmla="*/ 3671886 w 4243385"/>
              <a:gd name="connsiteY5" fmla="*/ 366712 h 1576386"/>
              <a:gd name="connsiteX6" fmla="*/ 4148135 w 4243385"/>
              <a:gd name="connsiteY6" fmla="*/ 357187 h 1576386"/>
              <a:gd name="connsiteX7" fmla="*/ 3548062 w 4243385"/>
              <a:gd name="connsiteY7" fmla="*/ 490536 h 1576386"/>
              <a:gd name="connsiteX8" fmla="*/ 4143373 w 4243385"/>
              <a:gd name="connsiteY8" fmla="*/ 490538 h 1576386"/>
              <a:gd name="connsiteX9" fmla="*/ 0 w 4243385"/>
              <a:gd name="connsiteY9" fmla="*/ 1571624 h 1576386"/>
              <a:gd name="connsiteX10" fmla="*/ 561973 w 4243385"/>
              <a:gd name="connsiteY10" fmla="*/ 1576386 h 1576386"/>
              <a:gd name="connsiteX0" fmla="*/ 4243385 w 4243385"/>
              <a:gd name="connsiteY0" fmla="*/ 0 h 1633564"/>
              <a:gd name="connsiteX1" fmla="*/ 3862386 w 4243385"/>
              <a:gd name="connsiteY1" fmla="*/ 128588 h 1633564"/>
              <a:gd name="connsiteX2" fmla="*/ 4171949 w 4243385"/>
              <a:gd name="connsiteY2" fmla="*/ 123824 h 1633564"/>
              <a:gd name="connsiteX3" fmla="*/ 3781424 w 4243385"/>
              <a:gd name="connsiteY3" fmla="*/ 247650 h 1633564"/>
              <a:gd name="connsiteX4" fmla="*/ 4171948 w 4243385"/>
              <a:gd name="connsiteY4" fmla="*/ 233361 h 1633564"/>
              <a:gd name="connsiteX5" fmla="*/ 3671886 w 4243385"/>
              <a:gd name="connsiteY5" fmla="*/ 366712 h 1633564"/>
              <a:gd name="connsiteX6" fmla="*/ 4148135 w 4243385"/>
              <a:gd name="connsiteY6" fmla="*/ 357187 h 1633564"/>
              <a:gd name="connsiteX7" fmla="*/ 3548062 w 4243385"/>
              <a:gd name="connsiteY7" fmla="*/ 490536 h 1633564"/>
              <a:gd name="connsiteX8" fmla="*/ 4143373 w 4243385"/>
              <a:gd name="connsiteY8" fmla="*/ 490538 h 1633564"/>
              <a:gd name="connsiteX9" fmla="*/ 0 w 4243385"/>
              <a:gd name="connsiteY9" fmla="*/ 1571624 h 1633564"/>
              <a:gd name="connsiteX10" fmla="*/ 442912 w 4243385"/>
              <a:gd name="connsiteY10" fmla="*/ 1633536 h 1633564"/>
              <a:gd name="connsiteX11" fmla="*/ 561973 w 4243385"/>
              <a:gd name="connsiteY11" fmla="*/ 1576386 h 1633564"/>
              <a:gd name="connsiteX0" fmla="*/ 4276725 w 4276725"/>
              <a:gd name="connsiteY0" fmla="*/ 0 h 1719261"/>
              <a:gd name="connsiteX1" fmla="*/ 3895726 w 4276725"/>
              <a:gd name="connsiteY1" fmla="*/ 128588 h 1719261"/>
              <a:gd name="connsiteX2" fmla="*/ 4205289 w 4276725"/>
              <a:gd name="connsiteY2" fmla="*/ 123824 h 1719261"/>
              <a:gd name="connsiteX3" fmla="*/ 3814764 w 4276725"/>
              <a:gd name="connsiteY3" fmla="*/ 247650 h 1719261"/>
              <a:gd name="connsiteX4" fmla="*/ 4205288 w 4276725"/>
              <a:gd name="connsiteY4" fmla="*/ 233361 h 1719261"/>
              <a:gd name="connsiteX5" fmla="*/ 3705226 w 4276725"/>
              <a:gd name="connsiteY5" fmla="*/ 366712 h 1719261"/>
              <a:gd name="connsiteX6" fmla="*/ 4181475 w 4276725"/>
              <a:gd name="connsiteY6" fmla="*/ 357187 h 1719261"/>
              <a:gd name="connsiteX7" fmla="*/ 3581402 w 4276725"/>
              <a:gd name="connsiteY7" fmla="*/ 490536 h 1719261"/>
              <a:gd name="connsiteX8" fmla="*/ 4176713 w 4276725"/>
              <a:gd name="connsiteY8" fmla="*/ 490538 h 1719261"/>
              <a:gd name="connsiteX9" fmla="*/ 33340 w 4276725"/>
              <a:gd name="connsiteY9" fmla="*/ 1571624 h 1719261"/>
              <a:gd name="connsiteX10" fmla="*/ 476252 w 4276725"/>
              <a:gd name="connsiteY10" fmla="*/ 1633536 h 1719261"/>
              <a:gd name="connsiteX11" fmla="*/ 0 w 4276725"/>
              <a:gd name="connsiteY11" fmla="*/ 1719261 h 1719261"/>
              <a:gd name="connsiteX0" fmla="*/ 4276725 w 4276725"/>
              <a:gd name="connsiteY0" fmla="*/ 0 h 1719261"/>
              <a:gd name="connsiteX1" fmla="*/ 3895726 w 4276725"/>
              <a:gd name="connsiteY1" fmla="*/ 128588 h 1719261"/>
              <a:gd name="connsiteX2" fmla="*/ 4205289 w 4276725"/>
              <a:gd name="connsiteY2" fmla="*/ 123824 h 1719261"/>
              <a:gd name="connsiteX3" fmla="*/ 3814764 w 4276725"/>
              <a:gd name="connsiteY3" fmla="*/ 247650 h 1719261"/>
              <a:gd name="connsiteX4" fmla="*/ 4205288 w 4276725"/>
              <a:gd name="connsiteY4" fmla="*/ 233361 h 1719261"/>
              <a:gd name="connsiteX5" fmla="*/ 3705226 w 4276725"/>
              <a:gd name="connsiteY5" fmla="*/ 366712 h 1719261"/>
              <a:gd name="connsiteX6" fmla="*/ 4181475 w 4276725"/>
              <a:gd name="connsiteY6" fmla="*/ 357187 h 1719261"/>
              <a:gd name="connsiteX7" fmla="*/ 3581402 w 4276725"/>
              <a:gd name="connsiteY7" fmla="*/ 490536 h 1719261"/>
              <a:gd name="connsiteX8" fmla="*/ 4176713 w 4276725"/>
              <a:gd name="connsiteY8" fmla="*/ 490538 h 1719261"/>
              <a:gd name="connsiteX9" fmla="*/ 33340 w 4276725"/>
              <a:gd name="connsiteY9" fmla="*/ 1571624 h 1719261"/>
              <a:gd name="connsiteX10" fmla="*/ 633415 w 4276725"/>
              <a:gd name="connsiteY10" fmla="*/ 1533523 h 1719261"/>
              <a:gd name="connsiteX11" fmla="*/ 0 w 4276725"/>
              <a:gd name="connsiteY11" fmla="*/ 1719261 h 1719261"/>
              <a:gd name="connsiteX0" fmla="*/ 4276725 w 4276725"/>
              <a:gd name="connsiteY0" fmla="*/ 0 h 1738311"/>
              <a:gd name="connsiteX1" fmla="*/ 3895726 w 4276725"/>
              <a:gd name="connsiteY1" fmla="*/ 128588 h 1738311"/>
              <a:gd name="connsiteX2" fmla="*/ 4205289 w 4276725"/>
              <a:gd name="connsiteY2" fmla="*/ 123824 h 1738311"/>
              <a:gd name="connsiteX3" fmla="*/ 3814764 w 4276725"/>
              <a:gd name="connsiteY3" fmla="*/ 247650 h 1738311"/>
              <a:gd name="connsiteX4" fmla="*/ 4205288 w 4276725"/>
              <a:gd name="connsiteY4" fmla="*/ 233361 h 1738311"/>
              <a:gd name="connsiteX5" fmla="*/ 3705226 w 4276725"/>
              <a:gd name="connsiteY5" fmla="*/ 366712 h 1738311"/>
              <a:gd name="connsiteX6" fmla="*/ 4181475 w 4276725"/>
              <a:gd name="connsiteY6" fmla="*/ 357187 h 1738311"/>
              <a:gd name="connsiteX7" fmla="*/ 3581402 w 4276725"/>
              <a:gd name="connsiteY7" fmla="*/ 490536 h 1738311"/>
              <a:gd name="connsiteX8" fmla="*/ 4176713 w 4276725"/>
              <a:gd name="connsiteY8" fmla="*/ 490538 h 1738311"/>
              <a:gd name="connsiteX9" fmla="*/ 33340 w 4276725"/>
              <a:gd name="connsiteY9" fmla="*/ 1571624 h 1738311"/>
              <a:gd name="connsiteX10" fmla="*/ 633415 w 4276725"/>
              <a:gd name="connsiteY10" fmla="*/ 1533523 h 1738311"/>
              <a:gd name="connsiteX11" fmla="*/ 195265 w 4276725"/>
              <a:gd name="connsiteY11" fmla="*/ 1738311 h 1738311"/>
              <a:gd name="connsiteX12" fmla="*/ 0 w 4276725"/>
              <a:gd name="connsiteY12" fmla="*/ 1719261 h 1738311"/>
              <a:gd name="connsiteX0" fmla="*/ 4243385 w 4243385"/>
              <a:gd name="connsiteY0" fmla="*/ 0 h 1738311"/>
              <a:gd name="connsiteX1" fmla="*/ 3862386 w 4243385"/>
              <a:gd name="connsiteY1" fmla="*/ 128588 h 1738311"/>
              <a:gd name="connsiteX2" fmla="*/ 4171949 w 4243385"/>
              <a:gd name="connsiteY2" fmla="*/ 123824 h 1738311"/>
              <a:gd name="connsiteX3" fmla="*/ 3781424 w 4243385"/>
              <a:gd name="connsiteY3" fmla="*/ 247650 h 1738311"/>
              <a:gd name="connsiteX4" fmla="*/ 4171948 w 4243385"/>
              <a:gd name="connsiteY4" fmla="*/ 233361 h 1738311"/>
              <a:gd name="connsiteX5" fmla="*/ 3671886 w 4243385"/>
              <a:gd name="connsiteY5" fmla="*/ 366712 h 1738311"/>
              <a:gd name="connsiteX6" fmla="*/ 4148135 w 4243385"/>
              <a:gd name="connsiteY6" fmla="*/ 357187 h 1738311"/>
              <a:gd name="connsiteX7" fmla="*/ 3548062 w 4243385"/>
              <a:gd name="connsiteY7" fmla="*/ 490536 h 1738311"/>
              <a:gd name="connsiteX8" fmla="*/ 4143373 w 4243385"/>
              <a:gd name="connsiteY8" fmla="*/ 490538 h 1738311"/>
              <a:gd name="connsiteX9" fmla="*/ 0 w 4243385"/>
              <a:gd name="connsiteY9" fmla="*/ 1571624 h 1738311"/>
              <a:gd name="connsiteX10" fmla="*/ 600075 w 4243385"/>
              <a:gd name="connsiteY10" fmla="*/ 1533523 h 1738311"/>
              <a:gd name="connsiteX11" fmla="*/ 161925 w 4243385"/>
              <a:gd name="connsiteY11" fmla="*/ 1738311 h 1738311"/>
              <a:gd name="connsiteX12" fmla="*/ 395285 w 4243385"/>
              <a:gd name="connsiteY12" fmla="*/ 1724024 h 1738311"/>
              <a:gd name="connsiteX0" fmla="*/ 4243385 w 4243385"/>
              <a:gd name="connsiteY0" fmla="*/ 0 h 1724024"/>
              <a:gd name="connsiteX1" fmla="*/ 3862386 w 4243385"/>
              <a:gd name="connsiteY1" fmla="*/ 128588 h 1724024"/>
              <a:gd name="connsiteX2" fmla="*/ 4171949 w 4243385"/>
              <a:gd name="connsiteY2" fmla="*/ 123824 h 1724024"/>
              <a:gd name="connsiteX3" fmla="*/ 3781424 w 4243385"/>
              <a:gd name="connsiteY3" fmla="*/ 247650 h 1724024"/>
              <a:gd name="connsiteX4" fmla="*/ 4171948 w 4243385"/>
              <a:gd name="connsiteY4" fmla="*/ 233361 h 1724024"/>
              <a:gd name="connsiteX5" fmla="*/ 3671886 w 4243385"/>
              <a:gd name="connsiteY5" fmla="*/ 366712 h 1724024"/>
              <a:gd name="connsiteX6" fmla="*/ 4148135 w 4243385"/>
              <a:gd name="connsiteY6" fmla="*/ 357187 h 1724024"/>
              <a:gd name="connsiteX7" fmla="*/ 3548062 w 4243385"/>
              <a:gd name="connsiteY7" fmla="*/ 490536 h 1724024"/>
              <a:gd name="connsiteX8" fmla="*/ 4143373 w 4243385"/>
              <a:gd name="connsiteY8" fmla="*/ 490538 h 1724024"/>
              <a:gd name="connsiteX9" fmla="*/ 0 w 4243385"/>
              <a:gd name="connsiteY9" fmla="*/ 1571624 h 1724024"/>
              <a:gd name="connsiteX10" fmla="*/ 600075 w 4243385"/>
              <a:gd name="connsiteY10" fmla="*/ 1533523 h 1724024"/>
              <a:gd name="connsiteX11" fmla="*/ 0 w 4243385"/>
              <a:gd name="connsiteY11" fmla="*/ 1676399 h 1724024"/>
              <a:gd name="connsiteX12" fmla="*/ 395285 w 4243385"/>
              <a:gd name="connsiteY12" fmla="*/ 1724024 h 1724024"/>
              <a:gd name="connsiteX0" fmla="*/ 4243385 w 4243385"/>
              <a:gd name="connsiteY0" fmla="*/ 0 h 1676399"/>
              <a:gd name="connsiteX1" fmla="*/ 3862386 w 4243385"/>
              <a:gd name="connsiteY1" fmla="*/ 128588 h 1676399"/>
              <a:gd name="connsiteX2" fmla="*/ 4171949 w 4243385"/>
              <a:gd name="connsiteY2" fmla="*/ 123824 h 1676399"/>
              <a:gd name="connsiteX3" fmla="*/ 3781424 w 4243385"/>
              <a:gd name="connsiteY3" fmla="*/ 247650 h 1676399"/>
              <a:gd name="connsiteX4" fmla="*/ 4171948 w 4243385"/>
              <a:gd name="connsiteY4" fmla="*/ 233361 h 1676399"/>
              <a:gd name="connsiteX5" fmla="*/ 3671886 w 4243385"/>
              <a:gd name="connsiteY5" fmla="*/ 366712 h 1676399"/>
              <a:gd name="connsiteX6" fmla="*/ 4148135 w 4243385"/>
              <a:gd name="connsiteY6" fmla="*/ 357187 h 1676399"/>
              <a:gd name="connsiteX7" fmla="*/ 3548062 w 4243385"/>
              <a:gd name="connsiteY7" fmla="*/ 490536 h 1676399"/>
              <a:gd name="connsiteX8" fmla="*/ 4143373 w 4243385"/>
              <a:gd name="connsiteY8" fmla="*/ 490538 h 1676399"/>
              <a:gd name="connsiteX9" fmla="*/ 0 w 4243385"/>
              <a:gd name="connsiteY9" fmla="*/ 1571624 h 1676399"/>
              <a:gd name="connsiteX10" fmla="*/ 600075 w 4243385"/>
              <a:gd name="connsiteY10" fmla="*/ 1533523 h 1676399"/>
              <a:gd name="connsiteX11" fmla="*/ 0 w 4243385"/>
              <a:gd name="connsiteY11" fmla="*/ 1676399 h 1676399"/>
              <a:gd name="connsiteX12" fmla="*/ 461960 w 4243385"/>
              <a:gd name="connsiteY12" fmla="*/ 1666874 h 1676399"/>
              <a:gd name="connsiteX0" fmla="*/ 4243385 w 4243385"/>
              <a:gd name="connsiteY0" fmla="*/ 0 h 1757446"/>
              <a:gd name="connsiteX1" fmla="*/ 3862386 w 4243385"/>
              <a:gd name="connsiteY1" fmla="*/ 128588 h 1757446"/>
              <a:gd name="connsiteX2" fmla="*/ 4171949 w 4243385"/>
              <a:gd name="connsiteY2" fmla="*/ 123824 h 1757446"/>
              <a:gd name="connsiteX3" fmla="*/ 3781424 w 4243385"/>
              <a:gd name="connsiteY3" fmla="*/ 247650 h 1757446"/>
              <a:gd name="connsiteX4" fmla="*/ 4171948 w 4243385"/>
              <a:gd name="connsiteY4" fmla="*/ 233361 h 1757446"/>
              <a:gd name="connsiteX5" fmla="*/ 3671886 w 4243385"/>
              <a:gd name="connsiteY5" fmla="*/ 366712 h 1757446"/>
              <a:gd name="connsiteX6" fmla="*/ 4148135 w 4243385"/>
              <a:gd name="connsiteY6" fmla="*/ 357187 h 1757446"/>
              <a:gd name="connsiteX7" fmla="*/ 3548062 w 4243385"/>
              <a:gd name="connsiteY7" fmla="*/ 490536 h 1757446"/>
              <a:gd name="connsiteX8" fmla="*/ 4143373 w 4243385"/>
              <a:gd name="connsiteY8" fmla="*/ 490538 h 1757446"/>
              <a:gd name="connsiteX9" fmla="*/ 0 w 4243385"/>
              <a:gd name="connsiteY9" fmla="*/ 1571624 h 1757446"/>
              <a:gd name="connsiteX10" fmla="*/ 600075 w 4243385"/>
              <a:gd name="connsiteY10" fmla="*/ 1533523 h 1757446"/>
              <a:gd name="connsiteX11" fmla="*/ 0 w 4243385"/>
              <a:gd name="connsiteY11" fmla="*/ 1676399 h 1757446"/>
              <a:gd name="connsiteX12" fmla="*/ 376237 w 4243385"/>
              <a:gd name="connsiteY12" fmla="*/ 1757362 h 1757446"/>
              <a:gd name="connsiteX13" fmla="*/ 461960 w 4243385"/>
              <a:gd name="connsiteY13" fmla="*/ 1666874 h 1757446"/>
              <a:gd name="connsiteX0" fmla="*/ 4262437 w 4262437"/>
              <a:gd name="connsiteY0" fmla="*/ 0 h 1790699"/>
              <a:gd name="connsiteX1" fmla="*/ 3881438 w 4262437"/>
              <a:gd name="connsiteY1" fmla="*/ 128588 h 1790699"/>
              <a:gd name="connsiteX2" fmla="*/ 4191001 w 4262437"/>
              <a:gd name="connsiteY2" fmla="*/ 123824 h 1790699"/>
              <a:gd name="connsiteX3" fmla="*/ 3800476 w 4262437"/>
              <a:gd name="connsiteY3" fmla="*/ 247650 h 1790699"/>
              <a:gd name="connsiteX4" fmla="*/ 4191000 w 4262437"/>
              <a:gd name="connsiteY4" fmla="*/ 233361 h 1790699"/>
              <a:gd name="connsiteX5" fmla="*/ 3690938 w 4262437"/>
              <a:gd name="connsiteY5" fmla="*/ 366712 h 1790699"/>
              <a:gd name="connsiteX6" fmla="*/ 4167187 w 4262437"/>
              <a:gd name="connsiteY6" fmla="*/ 357187 h 1790699"/>
              <a:gd name="connsiteX7" fmla="*/ 3567114 w 4262437"/>
              <a:gd name="connsiteY7" fmla="*/ 490536 h 1790699"/>
              <a:gd name="connsiteX8" fmla="*/ 4162425 w 4262437"/>
              <a:gd name="connsiteY8" fmla="*/ 490538 h 1790699"/>
              <a:gd name="connsiteX9" fmla="*/ 19052 w 4262437"/>
              <a:gd name="connsiteY9" fmla="*/ 1571624 h 1790699"/>
              <a:gd name="connsiteX10" fmla="*/ 619127 w 4262437"/>
              <a:gd name="connsiteY10" fmla="*/ 1533523 h 1790699"/>
              <a:gd name="connsiteX11" fmla="*/ 19052 w 4262437"/>
              <a:gd name="connsiteY11" fmla="*/ 1676399 h 1790699"/>
              <a:gd name="connsiteX12" fmla="*/ 395289 w 4262437"/>
              <a:gd name="connsiteY12" fmla="*/ 1757362 h 1790699"/>
              <a:gd name="connsiteX13" fmla="*/ 0 w 4262437"/>
              <a:gd name="connsiteY13" fmla="*/ 1790699 h 1790699"/>
              <a:gd name="connsiteX0" fmla="*/ 4262437 w 4262437"/>
              <a:gd name="connsiteY0" fmla="*/ 0 h 1790699"/>
              <a:gd name="connsiteX1" fmla="*/ 3881438 w 4262437"/>
              <a:gd name="connsiteY1" fmla="*/ 128588 h 1790699"/>
              <a:gd name="connsiteX2" fmla="*/ 4191001 w 4262437"/>
              <a:gd name="connsiteY2" fmla="*/ 123824 h 1790699"/>
              <a:gd name="connsiteX3" fmla="*/ 3800476 w 4262437"/>
              <a:gd name="connsiteY3" fmla="*/ 247650 h 1790699"/>
              <a:gd name="connsiteX4" fmla="*/ 4191000 w 4262437"/>
              <a:gd name="connsiteY4" fmla="*/ 233361 h 1790699"/>
              <a:gd name="connsiteX5" fmla="*/ 3690938 w 4262437"/>
              <a:gd name="connsiteY5" fmla="*/ 366712 h 1790699"/>
              <a:gd name="connsiteX6" fmla="*/ 4167187 w 4262437"/>
              <a:gd name="connsiteY6" fmla="*/ 357187 h 1790699"/>
              <a:gd name="connsiteX7" fmla="*/ 3567114 w 4262437"/>
              <a:gd name="connsiteY7" fmla="*/ 490536 h 1790699"/>
              <a:gd name="connsiteX8" fmla="*/ 4162425 w 4262437"/>
              <a:gd name="connsiteY8" fmla="*/ 490538 h 1790699"/>
              <a:gd name="connsiteX9" fmla="*/ 19052 w 4262437"/>
              <a:gd name="connsiteY9" fmla="*/ 1571624 h 1790699"/>
              <a:gd name="connsiteX10" fmla="*/ 619127 w 4262437"/>
              <a:gd name="connsiteY10" fmla="*/ 1533523 h 1790699"/>
              <a:gd name="connsiteX11" fmla="*/ 19052 w 4262437"/>
              <a:gd name="connsiteY11" fmla="*/ 1676399 h 1790699"/>
              <a:gd name="connsiteX12" fmla="*/ 476251 w 4262437"/>
              <a:gd name="connsiteY12" fmla="*/ 1681162 h 1790699"/>
              <a:gd name="connsiteX13" fmla="*/ 0 w 4262437"/>
              <a:gd name="connsiteY13" fmla="*/ 1790699 h 1790699"/>
              <a:gd name="connsiteX0" fmla="*/ 4262437 w 4262437"/>
              <a:gd name="connsiteY0" fmla="*/ 0 h 1862136"/>
              <a:gd name="connsiteX1" fmla="*/ 3881438 w 4262437"/>
              <a:gd name="connsiteY1" fmla="*/ 128588 h 1862136"/>
              <a:gd name="connsiteX2" fmla="*/ 4191001 w 4262437"/>
              <a:gd name="connsiteY2" fmla="*/ 123824 h 1862136"/>
              <a:gd name="connsiteX3" fmla="*/ 3800476 w 4262437"/>
              <a:gd name="connsiteY3" fmla="*/ 247650 h 1862136"/>
              <a:gd name="connsiteX4" fmla="*/ 4191000 w 4262437"/>
              <a:gd name="connsiteY4" fmla="*/ 233361 h 1862136"/>
              <a:gd name="connsiteX5" fmla="*/ 3690938 w 4262437"/>
              <a:gd name="connsiteY5" fmla="*/ 366712 h 1862136"/>
              <a:gd name="connsiteX6" fmla="*/ 4167187 w 4262437"/>
              <a:gd name="connsiteY6" fmla="*/ 357187 h 1862136"/>
              <a:gd name="connsiteX7" fmla="*/ 3567114 w 4262437"/>
              <a:gd name="connsiteY7" fmla="*/ 490536 h 1862136"/>
              <a:gd name="connsiteX8" fmla="*/ 4162425 w 4262437"/>
              <a:gd name="connsiteY8" fmla="*/ 490538 h 1862136"/>
              <a:gd name="connsiteX9" fmla="*/ 19052 w 4262437"/>
              <a:gd name="connsiteY9" fmla="*/ 1571624 h 1862136"/>
              <a:gd name="connsiteX10" fmla="*/ 619127 w 4262437"/>
              <a:gd name="connsiteY10" fmla="*/ 1533523 h 1862136"/>
              <a:gd name="connsiteX11" fmla="*/ 19052 w 4262437"/>
              <a:gd name="connsiteY11" fmla="*/ 1676399 h 1862136"/>
              <a:gd name="connsiteX12" fmla="*/ 476251 w 4262437"/>
              <a:gd name="connsiteY12" fmla="*/ 1681162 h 1862136"/>
              <a:gd name="connsiteX13" fmla="*/ 38102 w 4262437"/>
              <a:gd name="connsiteY13" fmla="*/ 1862136 h 1862136"/>
              <a:gd name="connsiteX14" fmla="*/ 0 w 4262437"/>
              <a:gd name="connsiteY14" fmla="*/ 1790699 h 1862136"/>
              <a:gd name="connsiteX0" fmla="*/ 4243385 w 4243385"/>
              <a:gd name="connsiteY0" fmla="*/ 0 h 1862136"/>
              <a:gd name="connsiteX1" fmla="*/ 3862386 w 4243385"/>
              <a:gd name="connsiteY1" fmla="*/ 128588 h 1862136"/>
              <a:gd name="connsiteX2" fmla="*/ 4171949 w 4243385"/>
              <a:gd name="connsiteY2" fmla="*/ 123824 h 1862136"/>
              <a:gd name="connsiteX3" fmla="*/ 3781424 w 4243385"/>
              <a:gd name="connsiteY3" fmla="*/ 247650 h 1862136"/>
              <a:gd name="connsiteX4" fmla="*/ 4171948 w 4243385"/>
              <a:gd name="connsiteY4" fmla="*/ 233361 h 1862136"/>
              <a:gd name="connsiteX5" fmla="*/ 3671886 w 4243385"/>
              <a:gd name="connsiteY5" fmla="*/ 366712 h 1862136"/>
              <a:gd name="connsiteX6" fmla="*/ 4148135 w 4243385"/>
              <a:gd name="connsiteY6" fmla="*/ 357187 h 1862136"/>
              <a:gd name="connsiteX7" fmla="*/ 3548062 w 4243385"/>
              <a:gd name="connsiteY7" fmla="*/ 490536 h 1862136"/>
              <a:gd name="connsiteX8" fmla="*/ 4143373 w 4243385"/>
              <a:gd name="connsiteY8" fmla="*/ 490538 h 1862136"/>
              <a:gd name="connsiteX9" fmla="*/ 0 w 4243385"/>
              <a:gd name="connsiteY9" fmla="*/ 1571624 h 1862136"/>
              <a:gd name="connsiteX10" fmla="*/ 600075 w 4243385"/>
              <a:gd name="connsiteY10" fmla="*/ 1533523 h 1862136"/>
              <a:gd name="connsiteX11" fmla="*/ 0 w 4243385"/>
              <a:gd name="connsiteY11" fmla="*/ 1676399 h 1862136"/>
              <a:gd name="connsiteX12" fmla="*/ 457199 w 4243385"/>
              <a:gd name="connsiteY12" fmla="*/ 1681162 h 1862136"/>
              <a:gd name="connsiteX13" fmla="*/ 19050 w 4243385"/>
              <a:gd name="connsiteY13" fmla="*/ 1862136 h 1862136"/>
              <a:gd name="connsiteX14" fmla="*/ 314323 w 4243385"/>
              <a:gd name="connsiteY14" fmla="*/ 1833562 h 1862136"/>
              <a:gd name="connsiteX0" fmla="*/ 4276723 w 4276723"/>
              <a:gd name="connsiteY0" fmla="*/ 0 h 1833562"/>
              <a:gd name="connsiteX1" fmla="*/ 3895724 w 4276723"/>
              <a:gd name="connsiteY1" fmla="*/ 128588 h 1833562"/>
              <a:gd name="connsiteX2" fmla="*/ 4205287 w 4276723"/>
              <a:gd name="connsiteY2" fmla="*/ 123824 h 1833562"/>
              <a:gd name="connsiteX3" fmla="*/ 3814762 w 4276723"/>
              <a:gd name="connsiteY3" fmla="*/ 247650 h 1833562"/>
              <a:gd name="connsiteX4" fmla="*/ 4205286 w 4276723"/>
              <a:gd name="connsiteY4" fmla="*/ 233361 h 1833562"/>
              <a:gd name="connsiteX5" fmla="*/ 3705224 w 4276723"/>
              <a:gd name="connsiteY5" fmla="*/ 366712 h 1833562"/>
              <a:gd name="connsiteX6" fmla="*/ 4181473 w 4276723"/>
              <a:gd name="connsiteY6" fmla="*/ 357187 h 1833562"/>
              <a:gd name="connsiteX7" fmla="*/ 3581400 w 4276723"/>
              <a:gd name="connsiteY7" fmla="*/ 490536 h 1833562"/>
              <a:gd name="connsiteX8" fmla="*/ 4176711 w 4276723"/>
              <a:gd name="connsiteY8" fmla="*/ 490538 h 1833562"/>
              <a:gd name="connsiteX9" fmla="*/ 33338 w 4276723"/>
              <a:gd name="connsiteY9" fmla="*/ 1571624 h 1833562"/>
              <a:gd name="connsiteX10" fmla="*/ 633413 w 4276723"/>
              <a:gd name="connsiteY10" fmla="*/ 1533523 h 1833562"/>
              <a:gd name="connsiteX11" fmla="*/ 33338 w 4276723"/>
              <a:gd name="connsiteY11" fmla="*/ 1676399 h 1833562"/>
              <a:gd name="connsiteX12" fmla="*/ 490537 w 4276723"/>
              <a:gd name="connsiteY12" fmla="*/ 1681162 h 1833562"/>
              <a:gd name="connsiteX13" fmla="*/ 0 w 4276723"/>
              <a:gd name="connsiteY13" fmla="*/ 1781174 h 1833562"/>
              <a:gd name="connsiteX14" fmla="*/ 347661 w 4276723"/>
              <a:gd name="connsiteY14" fmla="*/ 1833562 h 1833562"/>
              <a:gd name="connsiteX0" fmla="*/ 4276723 w 4276723"/>
              <a:gd name="connsiteY0" fmla="*/ 0 h 1795462"/>
              <a:gd name="connsiteX1" fmla="*/ 3895724 w 4276723"/>
              <a:gd name="connsiteY1" fmla="*/ 128588 h 1795462"/>
              <a:gd name="connsiteX2" fmla="*/ 4205287 w 4276723"/>
              <a:gd name="connsiteY2" fmla="*/ 123824 h 1795462"/>
              <a:gd name="connsiteX3" fmla="*/ 3814762 w 4276723"/>
              <a:gd name="connsiteY3" fmla="*/ 247650 h 1795462"/>
              <a:gd name="connsiteX4" fmla="*/ 4205286 w 4276723"/>
              <a:gd name="connsiteY4" fmla="*/ 233361 h 1795462"/>
              <a:gd name="connsiteX5" fmla="*/ 3705224 w 4276723"/>
              <a:gd name="connsiteY5" fmla="*/ 366712 h 1795462"/>
              <a:gd name="connsiteX6" fmla="*/ 4181473 w 4276723"/>
              <a:gd name="connsiteY6" fmla="*/ 357187 h 1795462"/>
              <a:gd name="connsiteX7" fmla="*/ 3581400 w 4276723"/>
              <a:gd name="connsiteY7" fmla="*/ 490536 h 1795462"/>
              <a:gd name="connsiteX8" fmla="*/ 4176711 w 4276723"/>
              <a:gd name="connsiteY8" fmla="*/ 490538 h 1795462"/>
              <a:gd name="connsiteX9" fmla="*/ 33338 w 4276723"/>
              <a:gd name="connsiteY9" fmla="*/ 1571624 h 1795462"/>
              <a:gd name="connsiteX10" fmla="*/ 633413 w 4276723"/>
              <a:gd name="connsiteY10" fmla="*/ 1533523 h 1795462"/>
              <a:gd name="connsiteX11" fmla="*/ 33338 w 4276723"/>
              <a:gd name="connsiteY11" fmla="*/ 1676399 h 1795462"/>
              <a:gd name="connsiteX12" fmla="*/ 490537 w 4276723"/>
              <a:gd name="connsiteY12" fmla="*/ 1681162 h 1795462"/>
              <a:gd name="connsiteX13" fmla="*/ 0 w 4276723"/>
              <a:gd name="connsiteY13" fmla="*/ 1781174 h 1795462"/>
              <a:gd name="connsiteX14" fmla="*/ 371474 w 4276723"/>
              <a:gd name="connsiteY14" fmla="*/ 1795462 h 1795462"/>
              <a:gd name="connsiteX0" fmla="*/ 4276723 w 4276723"/>
              <a:gd name="connsiteY0" fmla="*/ 0 h 1852610"/>
              <a:gd name="connsiteX1" fmla="*/ 3895724 w 4276723"/>
              <a:gd name="connsiteY1" fmla="*/ 128588 h 1852610"/>
              <a:gd name="connsiteX2" fmla="*/ 4205287 w 4276723"/>
              <a:gd name="connsiteY2" fmla="*/ 123824 h 1852610"/>
              <a:gd name="connsiteX3" fmla="*/ 3814762 w 4276723"/>
              <a:gd name="connsiteY3" fmla="*/ 247650 h 1852610"/>
              <a:gd name="connsiteX4" fmla="*/ 4205286 w 4276723"/>
              <a:gd name="connsiteY4" fmla="*/ 233361 h 1852610"/>
              <a:gd name="connsiteX5" fmla="*/ 3705224 w 4276723"/>
              <a:gd name="connsiteY5" fmla="*/ 366712 h 1852610"/>
              <a:gd name="connsiteX6" fmla="*/ 4181473 w 4276723"/>
              <a:gd name="connsiteY6" fmla="*/ 357187 h 1852610"/>
              <a:gd name="connsiteX7" fmla="*/ 3581400 w 4276723"/>
              <a:gd name="connsiteY7" fmla="*/ 490536 h 1852610"/>
              <a:gd name="connsiteX8" fmla="*/ 4176711 w 4276723"/>
              <a:gd name="connsiteY8" fmla="*/ 490538 h 1852610"/>
              <a:gd name="connsiteX9" fmla="*/ 33338 w 4276723"/>
              <a:gd name="connsiteY9" fmla="*/ 1571624 h 1852610"/>
              <a:gd name="connsiteX10" fmla="*/ 633413 w 4276723"/>
              <a:gd name="connsiteY10" fmla="*/ 1533523 h 1852610"/>
              <a:gd name="connsiteX11" fmla="*/ 33338 w 4276723"/>
              <a:gd name="connsiteY11" fmla="*/ 1676399 h 1852610"/>
              <a:gd name="connsiteX12" fmla="*/ 490537 w 4276723"/>
              <a:gd name="connsiteY12" fmla="*/ 1681162 h 1852610"/>
              <a:gd name="connsiteX13" fmla="*/ 0 w 4276723"/>
              <a:gd name="connsiteY13" fmla="*/ 1781174 h 1852610"/>
              <a:gd name="connsiteX14" fmla="*/ 280988 w 4276723"/>
              <a:gd name="connsiteY14" fmla="*/ 1852610 h 1852610"/>
              <a:gd name="connsiteX15" fmla="*/ 371474 w 4276723"/>
              <a:gd name="connsiteY15" fmla="*/ 1795462 h 1852610"/>
              <a:gd name="connsiteX0" fmla="*/ 4286249 w 4286249"/>
              <a:gd name="connsiteY0" fmla="*/ 0 h 1890712"/>
              <a:gd name="connsiteX1" fmla="*/ 3905250 w 4286249"/>
              <a:gd name="connsiteY1" fmla="*/ 128588 h 1890712"/>
              <a:gd name="connsiteX2" fmla="*/ 4214813 w 4286249"/>
              <a:gd name="connsiteY2" fmla="*/ 123824 h 1890712"/>
              <a:gd name="connsiteX3" fmla="*/ 3824288 w 4286249"/>
              <a:gd name="connsiteY3" fmla="*/ 247650 h 1890712"/>
              <a:gd name="connsiteX4" fmla="*/ 4214812 w 4286249"/>
              <a:gd name="connsiteY4" fmla="*/ 233361 h 1890712"/>
              <a:gd name="connsiteX5" fmla="*/ 3714750 w 4286249"/>
              <a:gd name="connsiteY5" fmla="*/ 366712 h 1890712"/>
              <a:gd name="connsiteX6" fmla="*/ 4190999 w 4286249"/>
              <a:gd name="connsiteY6" fmla="*/ 357187 h 1890712"/>
              <a:gd name="connsiteX7" fmla="*/ 3590926 w 4286249"/>
              <a:gd name="connsiteY7" fmla="*/ 490536 h 1890712"/>
              <a:gd name="connsiteX8" fmla="*/ 4186237 w 4286249"/>
              <a:gd name="connsiteY8" fmla="*/ 490538 h 1890712"/>
              <a:gd name="connsiteX9" fmla="*/ 42864 w 4286249"/>
              <a:gd name="connsiteY9" fmla="*/ 1571624 h 1890712"/>
              <a:gd name="connsiteX10" fmla="*/ 642939 w 4286249"/>
              <a:gd name="connsiteY10" fmla="*/ 1533523 h 1890712"/>
              <a:gd name="connsiteX11" fmla="*/ 42864 w 4286249"/>
              <a:gd name="connsiteY11" fmla="*/ 1676399 h 1890712"/>
              <a:gd name="connsiteX12" fmla="*/ 500063 w 4286249"/>
              <a:gd name="connsiteY12" fmla="*/ 1681162 h 1890712"/>
              <a:gd name="connsiteX13" fmla="*/ 9526 w 4286249"/>
              <a:gd name="connsiteY13" fmla="*/ 1781174 h 1890712"/>
              <a:gd name="connsiteX14" fmla="*/ 290514 w 4286249"/>
              <a:gd name="connsiteY14" fmla="*/ 1852610 h 1890712"/>
              <a:gd name="connsiteX15" fmla="*/ 0 w 4286249"/>
              <a:gd name="connsiteY15" fmla="*/ 1890712 h 1890712"/>
              <a:gd name="connsiteX0" fmla="*/ 4286249 w 4286249"/>
              <a:gd name="connsiteY0" fmla="*/ 0 h 1890712"/>
              <a:gd name="connsiteX1" fmla="*/ 3905250 w 4286249"/>
              <a:gd name="connsiteY1" fmla="*/ 128588 h 1890712"/>
              <a:gd name="connsiteX2" fmla="*/ 4214813 w 4286249"/>
              <a:gd name="connsiteY2" fmla="*/ 123824 h 1890712"/>
              <a:gd name="connsiteX3" fmla="*/ 3824288 w 4286249"/>
              <a:gd name="connsiteY3" fmla="*/ 247650 h 1890712"/>
              <a:gd name="connsiteX4" fmla="*/ 4214812 w 4286249"/>
              <a:gd name="connsiteY4" fmla="*/ 233361 h 1890712"/>
              <a:gd name="connsiteX5" fmla="*/ 3714750 w 4286249"/>
              <a:gd name="connsiteY5" fmla="*/ 366712 h 1890712"/>
              <a:gd name="connsiteX6" fmla="*/ 4190999 w 4286249"/>
              <a:gd name="connsiteY6" fmla="*/ 357187 h 1890712"/>
              <a:gd name="connsiteX7" fmla="*/ 3590926 w 4286249"/>
              <a:gd name="connsiteY7" fmla="*/ 490536 h 1890712"/>
              <a:gd name="connsiteX8" fmla="*/ 4186237 w 4286249"/>
              <a:gd name="connsiteY8" fmla="*/ 490538 h 1890712"/>
              <a:gd name="connsiteX9" fmla="*/ 42864 w 4286249"/>
              <a:gd name="connsiteY9" fmla="*/ 1571624 h 1890712"/>
              <a:gd name="connsiteX10" fmla="*/ 642939 w 4286249"/>
              <a:gd name="connsiteY10" fmla="*/ 1533523 h 1890712"/>
              <a:gd name="connsiteX11" fmla="*/ 42864 w 4286249"/>
              <a:gd name="connsiteY11" fmla="*/ 1676399 h 1890712"/>
              <a:gd name="connsiteX12" fmla="*/ 500063 w 4286249"/>
              <a:gd name="connsiteY12" fmla="*/ 1681162 h 1890712"/>
              <a:gd name="connsiteX13" fmla="*/ 9526 w 4286249"/>
              <a:gd name="connsiteY13" fmla="*/ 1781174 h 1890712"/>
              <a:gd name="connsiteX14" fmla="*/ 385764 w 4286249"/>
              <a:gd name="connsiteY14" fmla="*/ 1804985 h 1890712"/>
              <a:gd name="connsiteX15" fmla="*/ 0 w 4286249"/>
              <a:gd name="connsiteY15" fmla="*/ 1890712 h 189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86249" h="1890712">
                <a:moveTo>
                  <a:pt x="4286249" y="0"/>
                </a:moveTo>
                <a:cubicBezTo>
                  <a:pt x="4276724" y="14287"/>
                  <a:pt x="3927475" y="92869"/>
                  <a:pt x="3905250" y="128588"/>
                </a:cubicBezTo>
                <a:cubicBezTo>
                  <a:pt x="3883025" y="164307"/>
                  <a:pt x="4307682" y="82549"/>
                  <a:pt x="4214813" y="123824"/>
                </a:cubicBezTo>
                <a:lnTo>
                  <a:pt x="3824288" y="247650"/>
                </a:lnTo>
                <a:lnTo>
                  <a:pt x="4214812" y="233361"/>
                </a:lnTo>
                <a:lnTo>
                  <a:pt x="3714750" y="366712"/>
                </a:lnTo>
                <a:lnTo>
                  <a:pt x="4190999" y="357187"/>
                </a:lnTo>
                <a:lnTo>
                  <a:pt x="3590926" y="490536"/>
                </a:lnTo>
                <a:lnTo>
                  <a:pt x="4186237" y="490538"/>
                </a:lnTo>
                <a:cubicBezTo>
                  <a:pt x="2949575" y="800100"/>
                  <a:pt x="1279526" y="1262062"/>
                  <a:pt x="42864" y="1571624"/>
                </a:cubicBezTo>
                <a:cubicBezTo>
                  <a:pt x="163514" y="1570036"/>
                  <a:pt x="522289" y="1535111"/>
                  <a:pt x="642939" y="1533523"/>
                </a:cubicBezTo>
                <a:cubicBezTo>
                  <a:pt x="506414" y="1571623"/>
                  <a:pt x="179389" y="1638299"/>
                  <a:pt x="42864" y="1676399"/>
                </a:cubicBezTo>
                <a:cubicBezTo>
                  <a:pt x="115889" y="1673224"/>
                  <a:pt x="427038" y="1684337"/>
                  <a:pt x="500063" y="1681162"/>
                </a:cubicBezTo>
                <a:cubicBezTo>
                  <a:pt x="392113" y="1706562"/>
                  <a:pt x="117476" y="1755774"/>
                  <a:pt x="9526" y="1781174"/>
                </a:cubicBezTo>
                <a:lnTo>
                  <a:pt x="385764" y="1804985"/>
                </a:lnTo>
                <a:lnTo>
                  <a:pt x="0" y="189071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58391" y="27289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1037652">
            <a:off x="2031268" y="2652048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↓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2800" b="1" baseline="-25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sz="2800" b="1" baseline="-25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256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21" grpId="0" animBg="1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124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6250" y="220876"/>
            <a:ext cx="8271973" cy="3109977"/>
            <a:chOff x="-207961" y="620714"/>
            <a:chExt cx="9108584" cy="3424514"/>
          </a:xfrm>
        </p:grpSpPr>
        <p:pic>
          <p:nvPicPr>
            <p:cNvPr id="27750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7961" y="620714"/>
              <a:ext cx="7994322" cy="3424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20658" y="3647321"/>
              <a:ext cx="1521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Toroidal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angle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219852" y="2153505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Poloidal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angle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876300" y="2578762"/>
              <a:ext cx="5457825" cy="108123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20841540">
              <a:off x="1029429" y="314666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Direction of </a:t>
              </a:r>
              <a:r>
                <a:rPr lang="en-US" b="1" dirty="0" smtClean="0"/>
                <a:t>B</a:t>
              </a:r>
              <a:endParaRPr lang="en-US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048250" y="1402197"/>
              <a:ext cx="590550" cy="1097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7916373" y="1664931"/>
              <a:ext cx="984250" cy="1635125"/>
            </a:xfrm>
            <a:custGeom>
              <a:avLst/>
              <a:gdLst>
                <a:gd name="T0" fmla="*/ 53 w 702"/>
                <a:gd name="T1" fmla="*/ 1332 h 1603"/>
                <a:gd name="T2" fmla="*/ 53 w 702"/>
                <a:gd name="T3" fmla="*/ 263 h 1603"/>
                <a:gd name="T4" fmla="*/ 255 w 702"/>
                <a:gd name="T5" fmla="*/ 0 h 1603"/>
                <a:gd name="T6" fmla="*/ 657 w 702"/>
                <a:gd name="T7" fmla="*/ 478 h 1603"/>
                <a:gd name="T8" fmla="*/ 657 w 702"/>
                <a:gd name="T9" fmla="*/ 1110 h 1603"/>
                <a:gd name="T10" fmla="*/ 255 w 702"/>
                <a:gd name="T11" fmla="*/ 1603 h 1603"/>
                <a:gd name="T12" fmla="*/ 53 w 702"/>
                <a:gd name="T13" fmla="*/ 1332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1603">
                  <a:moveTo>
                    <a:pt x="53" y="1332"/>
                  </a:moveTo>
                  <a:cubicBezTo>
                    <a:pt x="0" y="1142"/>
                    <a:pt x="0" y="450"/>
                    <a:pt x="53" y="263"/>
                  </a:cubicBezTo>
                  <a:cubicBezTo>
                    <a:pt x="106" y="76"/>
                    <a:pt x="157" y="0"/>
                    <a:pt x="255" y="0"/>
                  </a:cubicBezTo>
                  <a:cubicBezTo>
                    <a:pt x="353" y="0"/>
                    <a:pt x="612" y="291"/>
                    <a:pt x="657" y="478"/>
                  </a:cubicBezTo>
                  <a:cubicBezTo>
                    <a:pt x="702" y="665"/>
                    <a:pt x="702" y="920"/>
                    <a:pt x="657" y="1110"/>
                  </a:cubicBezTo>
                  <a:cubicBezTo>
                    <a:pt x="612" y="1300"/>
                    <a:pt x="353" y="1603"/>
                    <a:pt x="255" y="1603"/>
                  </a:cubicBezTo>
                  <a:cubicBezTo>
                    <a:pt x="157" y="1603"/>
                    <a:pt x="106" y="1522"/>
                    <a:pt x="53" y="1332"/>
                  </a:cubicBez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8040198" y="1912582"/>
              <a:ext cx="698500" cy="1160462"/>
            </a:xfrm>
            <a:custGeom>
              <a:avLst/>
              <a:gdLst>
                <a:gd name="T0" fmla="*/ 53 w 702"/>
                <a:gd name="T1" fmla="*/ 1332 h 1603"/>
                <a:gd name="T2" fmla="*/ 53 w 702"/>
                <a:gd name="T3" fmla="*/ 263 h 1603"/>
                <a:gd name="T4" fmla="*/ 255 w 702"/>
                <a:gd name="T5" fmla="*/ 0 h 1603"/>
                <a:gd name="T6" fmla="*/ 657 w 702"/>
                <a:gd name="T7" fmla="*/ 478 h 1603"/>
                <a:gd name="T8" fmla="*/ 657 w 702"/>
                <a:gd name="T9" fmla="*/ 1110 h 1603"/>
                <a:gd name="T10" fmla="*/ 255 w 702"/>
                <a:gd name="T11" fmla="*/ 1603 h 1603"/>
                <a:gd name="T12" fmla="*/ 53 w 702"/>
                <a:gd name="T13" fmla="*/ 1332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1603">
                  <a:moveTo>
                    <a:pt x="53" y="1332"/>
                  </a:moveTo>
                  <a:cubicBezTo>
                    <a:pt x="0" y="1142"/>
                    <a:pt x="0" y="450"/>
                    <a:pt x="53" y="263"/>
                  </a:cubicBezTo>
                  <a:cubicBezTo>
                    <a:pt x="106" y="76"/>
                    <a:pt x="157" y="0"/>
                    <a:pt x="255" y="0"/>
                  </a:cubicBezTo>
                  <a:cubicBezTo>
                    <a:pt x="353" y="0"/>
                    <a:pt x="612" y="291"/>
                    <a:pt x="657" y="478"/>
                  </a:cubicBezTo>
                  <a:cubicBezTo>
                    <a:pt x="702" y="665"/>
                    <a:pt x="702" y="920"/>
                    <a:pt x="657" y="1110"/>
                  </a:cubicBezTo>
                  <a:cubicBezTo>
                    <a:pt x="612" y="1300"/>
                    <a:pt x="353" y="1603"/>
                    <a:pt x="255" y="1603"/>
                  </a:cubicBezTo>
                  <a:cubicBezTo>
                    <a:pt x="157" y="1603"/>
                    <a:pt x="106" y="1522"/>
                    <a:pt x="53" y="1332"/>
                  </a:cubicBezTo>
                  <a:close/>
                </a:path>
              </a:pathLst>
            </a:custGeom>
            <a:solidFill>
              <a:srgbClr val="FF9F9F"/>
            </a:solidFill>
            <a:ln w="190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7636973" y="1749069"/>
              <a:ext cx="241300" cy="1522413"/>
              <a:chOff x="4543" y="694"/>
              <a:chExt cx="0" cy="1477"/>
            </a:xfrm>
          </p:grpSpPr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>
                <a:off x="4543" y="694"/>
                <a:ext cx="0" cy="5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4543" y="1346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>
                <a:off x="4543" y="1616"/>
                <a:ext cx="0" cy="5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29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9742890"/>
                </p:ext>
              </p:extLst>
            </p:nvPr>
          </p:nvGraphicFramePr>
          <p:xfrm>
            <a:off x="7708411" y="3343084"/>
            <a:ext cx="1100137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36" name="Equation" r:id="rId4" imgW="558720" imgH="190440" progId="Equation.DSMT4">
                    <p:embed/>
                  </p:oleObj>
                </mc:Choice>
                <mc:Fallback>
                  <p:oleObj name="Equation" r:id="rId4" imgW="558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8411" y="3343084"/>
                          <a:ext cx="1100137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Freeform 30"/>
            <p:cNvSpPr/>
            <p:nvPr/>
          </p:nvSpPr>
          <p:spPr>
            <a:xfrm flipV="1">
              <a:off x="8068283" y="1480201"/>
              <a:ext cx="443776" cy="612987"/>
            </a:xfrm>
            <a:custGeom>
              <a:avLst/>
              <a:gdLst>
                <a:gd name="connsiteX0" fmla="*/ 16951 w 443785"/>
                <a:gd name="connsiteY0" fmla="*/ 0 h 612987"/>
                <a:gd name="connsiteX1" fmla="*/ 182897 w 443785"/>
                <a:gd name="connsiteY1" fmla="*/ 179493 h 612987"/>
                <a:gd name="connsiteX2" fmla="*/ 443671 w 443785"/>
                <a:gd name="connsiteY2" fmla="*/ 37253 h 612987"/>
                <a:gd name="connsiteX3" fmla="*/ 213377 w 443785"/>
                <a:gd name="connsiteY3" fmla="*/ 254000 h 612987"/>
                <a:gd name="connsiteX4" fmla="*/ 27111 w 443785"/>
                <a:gd name="connsiteY4" fmla="*/ 159173 h 612987"/>
                <a:gd name="connsiteX5" fmla="*/ 186284 w 443785"/>
                <a:gd name="connsiteY5" fmla="*/ 335280 h 612987"/>
                <a:gd name="connsiteX6" fmla="*/ 426737 w 443785"/>
                <a:gd name="connsiteY6" fmla="*/ 182880 h 612987"/>
                <a:gd name="connsiteX7" fmla="*/ 199831 w 443785"/>
                <a:gd name="connsiteY7" fmla="*/ 426720 h 612987"/>
                <a:gd name="connsiteX8" fmla="*/ 17 w 443785"/>
                <a:gd name="connsiteY8" fmla="*/ 287867 h 612987"/>
                <a:gd name="connsiteX9" fmla="*/ 189671 w 443785"/>
                <a:gd name="connsiteY9" fmla="*/ 511387 h 612987"/>
                <a:gd name="connsiteX10" fmla="*/ 426737 w 443785"/>
                <a:gd name="connsiteY10" fmla="*/ 369147 h 612987"/>
                <a:gd name="connsiteX11" fmla="*/ 233697 w 443785"/>
                <a:gd name="connsiteY11" fmla="*/ 612987 h 612987"/>
                <a:gd name="connsiteX0" fmla="*/ 16951 w 443785"/>
                <a:gd name="connsiteY0" fmla="*/ 0 h 612987"/>
                <a:gd name="connsiteX1" fmla="*/ 182897 w 443785"/>
                <a:gd name="connsiteY1" fmla="*/ 179493 h 612987"/>
                <a:gd name="connsiteX2" fmla="*/ 443671 w 443785"/>
                <a:gd name="connsiteY2" fmla="*/ 37253 h 612987"/>
                <a:gd name="connsiteX3" fmla="*/ 213377 w 443785"/>
                <a:gd name="connsiteY3" fmla="*/ 254000 h 612987"/>
                <a:gd name="connsiteX4" fmla="*/ 27111 w 443785"/>
                <a:gd name="connsiteY4" fmla="*/ 159173 h 612987"/>
                <a:gd name="connsiteX5" fmla="*/ 186284 w 443785"/>
                <a:gd name="connsiteY5" fmla="*/ 335280 h 612987"/>
                <a:gd name="connsiteX6" fmla="*/ 426737 w 443785"/>
                <a:gd name="connsiteY6" fmla="*/ 182880 h 612987"/>
                <a:gd name="connsiteX7" fmla="*/ 199831 w 443785"/>
                <a:gd name="connsiteY7" fmla="*/ 426720 h 612987"/>
                <a:gd name="connsiteX8" fmla="*/ 17 w 443785"/>
                <a:gd name="connsiteY8" fmla="*/ 287867 h 612987"/>
                <a:gd name="connsiteX9" fmla="*/ 189671 w 443785"/>
                <a:gd name="connsiteY9" fmla="*/ 511387 h 612987"/>
                <a:gd name="connsiteX10" fmla="*/ 392871 w 443785"/>
                <a:gd name="connsiteY10" fmla="*/ 348827 h 612987"/>
                <a:gd name="connsiteX11" fmla="*/ 426737 w 443785"/>
                <a:gd name="connsiteY11" fmla="*/ 369147 h 612987"/>
                <a:gd name="connsiteX12" fmla="*/ 233697 w 443785"/>
                <a:gd name="connsiteY12" fmla="*/ 612987 h 612987"/>
                <a:gd name="connsiteX0" fmla="*/ 16942 w 443776"/>
                <a:gd name="connsiteY0" fmla="*/ 0 h 612987"/>
                <a:gd name="connsiteX1" fmla="*/ 182888 w 443776"/>
                <a:gd name="connsiteY1" fmla="*/ 179493 h 612987"/>
                <a:gd name="connsiteX2" fmla="*/ 443662 w 443776"/>
                <a:gd name="connsiteY2" fmla="*/ 37253 h 612987"/>
                <a:gd name="connsiteX3" fmla="*/ 213368 w 443776"/>
                <a:gd name="connsiteY3" fmla="*/ 254000 h 612987"/>
                <a:gd name="connsiteX4" fmla="*/ 27102 w 443776"/>
                <a:gd name="connsiteY4" fmla="*/ 159173 h 612987"/>
                <a:gd name="connsiteX5" fmla="*/ 186275 w 443776"/>
                <a:gd name="connsiteY5" fmla="*/ 335280 h 612987"/>
                <a:gd name="connsiteX6" fmla="*/ 426728 w 443776"/>
                <a:gd name="connsiteY6" fmla="*/ 182880 h 612987"/>
                <a:gd name="connsiteX7" fmla="*/ 199822 w 443776"/>
                <a:gd name="connsiteY7" fmla="*/ 426720 h 612987"/>
                <a:gd name="connsiteX8" fmla="*/ 8 w 443776"/>
                <a:gd name="connsiteY8" fmla="*/ 287867 h 612987"/>
                <a:gd name="connsiteX9" fmla="*/ 206596 w 443776"/>
                <a:gd name="connsiteY9" fmla="*/ 487680 h 612987"/>
                <a:gd name="connsiteX10" fmla="*/ 392862 w 443776"/>
                <a:gd name="connsiteY10" fmla="*/ 348827 h 612987"/>
                <a:gd name="connsiteX11" fmla="*/ 426728 w 443776"/>
                <a:gd name="connsiteY11" fmla="*/ 369147 h 612987"/>
                <a:gd name="connsiteX12" fmla="*/ 233688 w 443776"/>
                <a:gd name="connsiteY12" fmla="*/ 612987 h 61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3776" h="612987">
                  <a:moveTo>
                    <a:pt x="16942" y="0"/>
                  </a:moveTo>
                  <a:cubicBezTo>
                    <a:pt x="64355" y="86642"/>
                    <a:pt x="111768" y="173284"/>
                    <a:pt x="182888" y="179493"/>
                  </a:cubicBezTo>
                  <a:cubicBezTo>
                    <a:pt x="254008" y="185702"/>
                    <a:pt x="438582" y="24835"/>
                    <a:pt x="443662" y="37253"/>
                  </a:cubicBezTo>
                  <a:cubicBezTo>
                    <a:pt x="448742" y="49671"/>
                    <a:pt x="282795" y="233680"/>
                    <a:pt x="213368" y="254000"/>
                  </a:cubicBezTo>
                  <a:cubicBezTo>
                    <a:pt x="143941" y="274320"/>
                    <a:pt x="31618" y="145626"/>
                    <a:pt x="27102" y="159173"/>
                  </a:cubicBezTo>
                  <a:cubicBezTo>
                    <a:pt x="22587" y="172720"/>
                    <a:pt x="119671" y="331329"/>
                    <a:pt x="186275" y="335280"/>
                  </a:cubicBezTo>
                  <a:cubicBezTo>
                    <a:pt x="252879" y="339231"/>
                    <a:pt x="424470" y="167640"/>
                    <a:pt x="426728" y="182880"/>
                  </a:cubicBezTo>
                  <a:cubicBezTo>
                    <a:pt x="428986" y="198120"/>
                    <a:pt x="270942" y="409222"/>
                    <a:pt x="199822" y="426720"/>
                  </a:cubicBezTo>
                  <a:cubicBezTo>
                    <a:pt x="128702" y="444218"/>
                    <a:pt x="-1121" y="277707"/>
                    <a:pt x="8" y="287867"/>
                  </a:cubicBezTo>
                  <a:cubicBezTo>
                    <a:pt x="1137" y="298027"/>
                    <a:pt x="141121" y="477520"/>
                    <a:pt x="206596" y="487680"/>
                  </a:cubicBezTo>
                  <a:cubicBezTo>
                    <a:pt x="272071" y="497840"/>
                    <a:pt x="353351" y="372534"/>
                    <a:pt x="392862" y="348827"/>
                  </a:cubicBezTo>
                  <a:cubicBezTo>
                    <a:pt x="432373" y="325120"/>
                    <a:pt x="453257" y="325120"/>
                    <a:pt x="426728" y="369147"/>
                  </a:cubicBezTo>
                  <a:cubicBezTo>
                    <a:pt x="400199" y="413174"/>
                    <a:pt x="333877" y="499533"/>
                    <a:pt x="233688" y="612987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67941" y="186221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9100" y="104775"/>
            <a:ext cx="804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+mj-lt"/>
              </a:rPr>
              <a:t>Helically trapped orbit</a:t>
            </a:r>
            <a:endParaRPr lang="en-US" u="sng" dirty="0">
              <a:latin typeface="+mj-lt"/>
            </a:endParaRP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48023"/>
            <a:ext cx="7260054" cy="310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298460" y="6496640"/>
            <a:ext cx="1381759" cy="33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Toroidal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angle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446401" y="5140029"/>
            <a:ext cx="1373081" cy="33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Poloidal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angle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41873" y="5526227"/>
            <a:ext cx="4956531" cy="98192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841540">
            <a:off x="1580937" y="6041965"/>
            <a:ext cx="1378904" cy="33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of </a:t>
            </a:r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50" y="4447909"/>
            <a:ext cx="4391025" cy="8160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25"/>
          <p:cNvSpPr>
            <a:spLocks/>
          </p:cNvSpPr>
          <p:nvPr/>
        </p:nvSpPr>
        <p:spPr bwMode="auto">
          <a:xfrm>
            <a:off x="7835325" y="4696330"/>
            <a:ext cx="893848" cy="1484941"/>
          </a:xfrm>
          <a:custGeom>
            <a:avLst/>
            <a:gdLst>
              <a:gd name="T0" fmla="*/ 53 w 702"/>
              <a:gd name="T1" fmla="*/ 1332 h 1603"/>
              <a:gd name="T2" fmla="*/ 53 w 702"/>
              <a:gd name="T3" fmla="*/ 263 h 1603"/>
              <a:gd name="T4" fmla="*/ 255 w 702"/>
              <a:gd name="T5" fmla="*/ 0 h 1603"/>
              <a:gd name="T6" fmla="*/ 657 w 702"/>
              <a:gd name="T7" fmla="*/ 478 h 1603"/>
              <a:gd name="T8" fmla="*/ 657 w 702"/>
              <a:gd name="T9" fmla="*/ 1110 h 1603"/>
              <a:gd name="T10" fmla="*/ 255 w 702"/>
              <a:gd name="T11" fmla="*/ 1603 h 1603"/>
              <a:gd name="T12" fmla="*/ 53 w 702"/>
              <a:gd name="T13" fmla="*/ 1332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2" h="1603">
                <a:moveTo>
                  <a:pt x="53" y="1332"/>
                </a:moveTo>
                <a:cubicBezTo>
                  <a:pt x="0" y="1142"/>
                  <a:pt x="0" y="450"/>
                  <a:pt x="53" y="263"/>
                </a:cubicBezTo>
                <a:cubicBezTo>
                  <a:pt x="106" y="76"/>
                  <a:pt x="157" y="0"/>
                  <a:pt x="255" y="0"/>
                </a:cubicBezTo>
                <a:cubicBezTo>
                  <a:pt x="353" y="0"/>
                  <a:pt x="612" y="291"/>
                  <a:pt x="657" y="478"/>
                </a:cubicBezTo>
                <a:cubicBezTo>
                  <a:pt x="702" y="665"/>
                  <a:pt x="702" y="920"/>
                  <a:pt x="657" y="1110"/>
                </a:cubicBezTo>
                <a:cubicBezTo>
                  <a:pt x="612" y="1300"/>
                  <a:pt x="353" y="1603"/>
                  <a:pt x="255" y="1603"/>
                </a:cubicBezTo>
                <a:cubicBezTo>
                  <a:pt x="157" y="1603"/>
                  <a:pt x="106" y="1522"/>
                  <a:pt x="53" y="1332"/>
                </a:cubicBezTo>
                <a:close/>
              </a:path>
            </a:pathLst>
          </a:custGeom>
          <a:solidFill>
            <a:srgbClr val="FF9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26"/>
          <p:cNvSpPr>
            <a:spLocks/>
          </p:cNvSpPr>
          <p:nvPr/>
        </p:nvSpPr>
        <p:spPr bwMode="auto">
          <a:xfrm>
            <a:off x="7947777" y="4921235"/>
            <a:ext cx="634344" cy="1053875"/>
          </a:xfrm>
          <a:custGeom>
            <a:avLst/>
            <a:gdLst>
              <a:gd name="T0" fmla="*/ 53 w 702"/>
              <a:gd name="T1" fmla="*/ 1332 h 1603"/>
              <a:gd name="T2" fmla="*/ 53 w 702"/>
              <a:gd name="T3" fmla="*/ 263 h 1603"/>
              <a:gd name="T4" fmla="*/ 255 w 702"/>
              <a:gd name="T5" fmla="*/ 0 h 1603"/>
              <a:gd name="T6" fmla="*/ 657 w 702"/>
              <a:gd name="T7" fmla="*/ 478 h 1603"/>
              <a:gd name="T8" fmla="*/ 657 w 702"/>
              <a:gd name="T9" fmla="*/ 1110 h 1603"/>
              <a:gd name="T10" fmla="*/ 255 w 702"/>
              <a:gd name="T11" fmla="*/ 1603 h 1603"/>
              <a:gd name="T12" fmla="*/ 53 w 702"/>
              <a:gd name="T13" fmla="*/ 1332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2" h="1603">
                <a:moveTo>
                  <a:pt x="53" y="1332"/>
                </a:moveTo>
                <a:cubicBezTo>
                  <a:pt x="0" y="1142"/>
                  <a:pt x="0" y="450"/>
                  <a:pt x="53" y="263"/>
                </a:cubicBezTo>
                <a:cubicBezTo>
                  <a:pt x="106" y="76"/>
                  <a:pt x="157" y="0"/>
                  <a:pt x="255" y="0"/>
                </a:cubicBezTo>
                <a:cubicBezTo>
                  <a:pt x="353" y="0"/>
                  <a:pt x="612" y="291"/>
                  <a:pt x="657" y="478"/>
                </a:cubicBezTo>
                <a:cubicBezTo>
                  <a:pt x="702" y="665"/>
                  <a:pt x="702" y="920"/>
                  <a:pt x="657" y="1110"/>
                </a:cubicBezTo>
                <a:cubicBezTo>
                  <a:pt x="612" y="1300"/>
                  <a:pt x="353" y="1603"/>
                  <a:pt x="255" y="1603"/>
                </a:cubicBezTo>
                <a:cubicBezTo>
                  <a:pt x="157" y="1603"/>
                  <a:pt x="106" y="1522"/>
                  <a:pt x="53" y="1332"/>
                </a:cubicBezTo>
                <a:close/>
              </a:path>
            </a:pathLst>
          </a:custGeom>
          <a:solidFill>
            <a:srgbClr val="FF9F9F"/>
          </a:solidFill>
          <a:ln w="19050" cmpd="sng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" name="Group 28"/>
          <p:cNvGrpSpPr>
            <a:grpSpLocks/>
          </p:cNvGrpSpPr>
          <p:nvPr/>
        </p:nvGrpSpPr>
        <p:grpSpPr bwMode="auto">
          <a:xfrm>
            <a:off x="7581588" y="4772740"/>
            <a:ext cx="219137" cy="1382581"/>
            <a:chOff x="4543" y="694"/>
            <a:chExt cx="0" cy="1477"/>
          </a:xfrm>
        </p:grpSpPr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4543" y="694"/>
              <a:ext cx="0" cy="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4543" y="1346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1"/>
            <p:cNvSpPr>
              <a:spLocks noChangeShapeType="1"/>
            </p:cNvSpPr>
            <p:nvPr/>
          </p:nvSpPr>
          <p:spPr bwMode="auto">
            <a:xfrm>
              <a:off x="4543" y="1616"/>
              <a:ext cx="0" cy="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735659"/>
              </p:ext>
            </p:extLst>
          </p:nvPr>
        </p:nvGraphicFramePr>
        <p:xfrm>
          <a:off x="7646464" y="6220347"/>
          <a:ext cx="999091" cy="33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7" name="Equation" r:id="rId6" imgW="558720" imgH="190440" progId="Equation.DSMT4">
                  <p:embed/>
                </p:oleObj>
              </mc:Choice>
              <mc:Fallback>
                <p:oleObj name="Equation" r:id="rId6" imgW="558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464" y="6220347"/>
                        <a:ext cx="999091" cy="338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883190" y="4875496"/>
            <a:ext cx="295812" cy="33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900" y="3593822"/>
            <a:ext cx="804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 smtClean="0">
                <a:latin typeface="+mj-lt"/>
              </a:rPr>
              <a:t>Toroidally</a:t>
            </a:r>
            <a:r>
              <a:rPr lang="en-US" u="sng" dirty="0" smtClean="0">
                <a:latin typeface="+mj-lt"/>
              </a:rPr>
              <a:t> trapped orbit</a:t>
            </a:r>
            <a:endParaRPr lang="en-US" u="sng" dirty="0">
              <a:latin typeface="+mj-lt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352675" y="5295929"/>
            <a:ext cx="4128644" cy="76733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8048051" y="4863837"/>
            <a:ext cx="589734" cy="1183484"/>
          </a:xfrm>
          <a:custGeom>
            <a:avLst/>
            <a:gdLst>
              <a:gd name="connsiteX0" fmla="*/ 573 w 615740"/>
              <a:gd name="connsiteY0" fmla="*/ 89164 h 1182073"/>
              <a:gd name="connsiteX1" fmla="*/ 67248 w 615740"/>
              <a:gd name="connsiteY1" fmla="*/ 174889 h 1182073"/>
              <a:gd name="connsiteX2" fmla="*/ 429198 w 615740"/>
              <a:gd name="connsiteY2" fmla="*/ 565414 h 1182073"/>
              <a:gd name="connsiteX3" fmla="*/ 57723 w 615740"/>
              <a:gd name="connsiteY3" fmla="*/ 1089289 h 1182073"/>
              <a:gd name="connsiteX4" fmla="*/ 152973 w 615740"/>
              <a:gd name="connsiteY4" fmla="*/ 1165489 h 1182073"/>
              <a:gd name="connsiteX5" fmla="*/ 543498 w 615740"/>
              <a:gd name="connsiteY5" fmla="*/ 898789 h 1182073"/>
              <a:gd name="connsiteX6" fmla="*/ 572073 w 615740"/>
              <a:gd name="connsiteY6" fmla="*/ 251089 h 1182073"/>
              <a:gd name="connsiteX7" fmla="*/ 76773 w 615740"/>
              <a:gd name="connsiteY7" fmla="*/ 3439 h 1182073"/>
              <a:gd name="connsiteX8" fmla="*/ 573 w 615740"/>
              <a:gd name="connsiteY8" fmla="*/ 89164 h 1182073"/>
              <a:gd name="connsiteX0" fmla="*/ 573 w 564909"/>
              <a:gd name="connsiteY0" fmla="*/ 87594 h 1180503"/>
              <a:gd name="connsiteX1" fmla="*/ 67248 w 564909"/>
              <a:gd name="connsiteY1" fmla="*/ 173319 h 1180503"/>
              <a:gd name="connsiteX2" fmla="*/ 429198 w 564909"/>
              <a:gd name="connsiteY2" fmla="*/ 563844 h 1180503"/>
              <a:gd name="connsiteX3" fmla="*/ 57723 w 564909"/>
              <a:gd name="connsiteY3" fmla="*/ 1087719 h 1180503"/>
              <a:gd name="connsiteX4" fmla="*/ 152973 w 564909"/>
              <a:gd name="connsiteY4" fmla="*/ 1163919 h 1180503"/>
              <a:gd name="connsiteX5" fmla="*/ 543498 w 564909"/>
              <a:gd name="connsiteY5" fmla="*/ 897219 h 1180503"/>
              <a:gd name="connsiteX6" fmla="*/ 467298 w 564909"/>
              <a:gd name="connsiteY6" fmla="*/ 173319 h 1180503"/>
              <a:gd name="connsiteX7" fmla="*/ 76773 w 564909"/>
              <a:gd name="connsiteY7" fmla="*/ 1869 h 1180503"/>
              <a:gd name="connsiteX8" fmla="*/ 573 w 564909"/>
              <a:gd name="connsiteY8" fmla="*/ 87594 h 1180503"/>
              <a:gd name="connsiteX0" fmla="*/ 573 w 600651"/>
              <a:gd name="connsiteY0" fmla="*/ 87594 h 1180503"/>
              <a:gd name="connsiteX1" fmla="*/ 67248 w 600651"/>
              <a:gd name="connsiteY1" fmla="*/ 173319 h 1180503"/>
              <a:gd name="connsiteX2" fmla="*/ 429198 w 600651"/>
              <a:gd name="connsiteY2" fmla="*/ 563844 h 1180503"/>
              <a:gd name="connsiteX3" fmla="*/ 57723 w 600651"/>
              <a:gd name="connsiteY3" fmla="*/ 1087719 h 1180503"/>
              <a:gd name="connsiteX4" fmla="*/ 152973 w 600651"/>
              <a:gd name="connsiteY4" fmla="*/ 1163919 h 1180503"/>
              <a:gd name="connsiteX5" fmla="*/ 543498 w 600651"/>
              <a:gd name="connsiteY5" fmla="*/ 897219 h 1180503"/>
              <a:gd name="connsiteX6" fmla="*/ 467298 w 600651"/>
              <a:gd name="connsiteY6" fmla="*/ 173319 h 1180503"/>
              <a:gd name="connsiteX7" fmla="*/ 76773 w 600651"/>
              <a:gd name="connsiteY7" fmla="*/ 1869 h 1180503"/>
              <a:gd name="connsiteX8" fmla="*/ 573 w 600651"/>
              <a:gd name="connsiteY8" fmla="*/ 87594 h 1180503"/>
              <a:gd name="connsiteX0" fmla="*/ 573 w 583446"/>
              <a:gd name="connsiteY0" fmla="*/ 87594 h 1181914"/>
              <a:gd name="connsiteX1" fmla="*/ 67248 w 583446"/>
              <a:gd name="connsiteY1" fmla="*/ 173319 h 1181914"/>
              <a:gd name="connsiteX2" fmla="*/ 429198 w 583446"/>
              <a:gd name="connsiteY2" fmla="*/ 563844 h 1181914"/>
              <a:gd name="connsiteX3" fmla="*/ 57723 w 583446"/>
              <a:gd name="connsiteY3" fmla="*/ 1087719 h 1181914"/>
              <a:gd name="connsiteX4" fmla="*/ 152973 w 583446"/>
              <a:gd name="connsiteY4" fmla="*/ 1163919 h 1181914"/>
              <a:gd name="connsiteX5" fmla="*/ 505398 w 583446"/>
              <a:gd name="connsiteY5" fmla="*/ 878169 h 1181914"/>
              <a:gd name="connsiteX6" fmla="*/ 467298 w 583446"/>
              <a:gd name="connsiteY6" fmla="*/ 173319 h 1181914"/>
              <a:gd name="connsiteX7" fmla="*/ 76773 w 583446"/>
              <a:gd name="connsiteY7" fmla="*/ 1869 h 1181914"/>
              <a:gd name="connsiteX8" fmla="*/ 573 w 583446"/>
              <a:gd name="connsiteY8" fmla="*/ 87594 h 1181914"/>
              <a:gd name="connsiteX0" fmla="*/ 573 w 589734"/>
              <a:gd name="connsiteY0" fmla="*/ 89164 h 1183484"/>
              <a:gd name="connsiteX1" fmla="*/ 67248 w 589734"/>
              <a:gd name="connsiteY1" fmla="*/ 174889 h 1183484"/>
              <a:gd name="connsiteX2" fmla="*/ 429198 w 589734"/>
              <a:gd name="connsiteY2" fmla="*/ 565414 h 1183484"/>
              <a:gd name="connsiteX3" fmla="*/ 57723 w 589734"/>
              <a:gd name="connsiteY3" fmla="*/ 1089289 h 1183484"/>
              <a:gd name="connsiteX4" fmla="*/ 152973 w 589734"/>
              <a:gd name="connsiteY4" fmla="*/ 1165489 h 1183484"/>
              <a:gd name="connsiteX5" fmla="*/ 505398 w 589734"/>
              <a:gd name="connsiteY5" fmla="*/ 879739 h 1183484"/>
              <a:gd name="connsiteX6" fmla="*/ 476823 w 589734"/>
              <a:gd name="connsiteY6" fmla="*/ 212989 h 1183484"/>
              <a:gd name="connsiteX7" fmla="*/ 76773 w 589734"/>
              <a:gd name="connsiteY7" fmla="*/ 3439 h 1183484"/>
              <a:gd name="connsiteX8" fmla="*/ 573 w 589734"/>
              <a:gd name="connsiteY8" fmla="*/ 89164 h 1183484"/>
              <a:gd name="connsiteX0" fmla="*/ 573 w 589734"/>
              <a:gd name="connsiteY0" fmla="*/ 89164 h 1183484"/>
              <a:gd name="connsiteX1" fmla="*/ 67248 w 589734"/>
              <a:gd name="connsiteY1" fmla="*/ 174889 h 1183484"/>
              <a:gd name="connsiteX2" fmla="*/ 429198 w 589734"/>
              <a:gd name="connsiteY2" fmla="*/ 565414 h 1183484"/>
              <a:gd name="connsiteX3" fmla="*/ 57723 w 589734"/>
              <a:gd name="connsiteY3" fmla="*/ 1089289 h 1183484"/>
              <a:gd name="connsiteX4" fmla="*/ 152973 w 589734"/>
              <a:gd name="connsiteY4" fmla="*/ 1165489 h 1183484"/>
              <a:gd name="connsiteX5" fmla="*/ 505398 w 589734"/>
              <a:gd name="connsiteY5" fmla="*/ 879739 h 1183484"/>
              <a:gd name="connsiteX6" fmla="*/ 476823 w 589734"/>
              <a:gd name="connsiteY6" fmla="*/ 212989 h 1183484"/>
              <a:gd name="connsiteX7" fmla="*/ 76773 w 589734"/>
              <a:gd name="connsiteY7" fmla="*/ 3439 h 1183484"/>
              <a:gd name="connsiteX8" fmla="*/ 573 w 589734"/>
              <a:gd name="connsiteY8" fmla="*/ 89164 h 118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34" h="1183484">
                <a:moveTo>
                  <a:pt x="573" y="89164"/>
                </a:moveTo>
                <a:cubicBezTo>
                  <a:pt x="-1015" y="117739"/>
                  <a:pt x="-4189" y="95514"/>
                  <a:pt x="67248" y="174889"/>
                </a:cubicBezTo>
                <a:cubicBezTo>
                  <a:pt x="138685" y="254264"/>
                  <a:pt x="421260" y="241564"/>
                  <a:pt x="429198" y="565414"/>
                </a:cubicBezTo>
                <a:cubicBezTo>
                  <a:pt x="437136" y="889264"/>
                  <a:pt x="103760" y="989277"/>
                  <a:pt x="57723" y="1089289"/>
                </a:cubicBezTo>
                <a:cubicBezTo>
                  <a:pt x="11686" y="1189301"/>
                  <a:pt x="78361" y="1200414"/>
                  <a:pt x="152973" y="1165489"/>
                </a:cubicBezTo>
                <a:cubicBezTo>
                  <a:pt x="227585" y="1130564"/>
                  <a:pt x="451423" y="1038489"/>
                  <a:pt x="505398" y="879739"/>
                </a:cubicBezTo>
                <a:cubicBezTo>
                  <a:pt x="559373" y="720989"/>
                  <a:pt x="678436" y="486039"/>
                  <a:pt x="476823" y="212989"/>
                </a:cubicBezTo>
                <a:cubicBezTo>
                  <a:pt x="399035" y="63764"/>
                  <a:pt x="156148" y="24076"/>
                  <a:pt x="76773" y="3439"/>
                </a:cubicBezTo>
                <a:cubicBezTo>
                  <a:pt x="-2602" y="-17198"/>
                  <a:pt x="2161" y="60589"/>
                  <a:pt x="573" y="89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SFINCS (Stellarator Fokker-Planck Iterative Neoclassical Conservative Solver)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462"/>
            <a:ext cx="8796130" cy="50527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Solves time-independent drift-kinetic equations </a:t>
            </a:r>
            <a:r>
              <a:rPr lang="en-US" sz="2000" dirty="0" smtClean="0"/>
              <a:t>for 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Symbol" panose="05050102010706020507" pitchFamily="18" charset="2"/>
              </a:rPr>
              <a:t>q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z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>
                <a:latin typeface="Symbol" panose="05050102010706020507" pitchFamily="18" charset="2"/>
                <a:sym typeface="Symbol"/>
              </a:rPr>
              <a:t>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).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terms in the kinetic equation involving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r</a:t>
            </a:r>
            <a:r>
              <a:rPr lang="en-US" sz="2000" dirty="0"/>
              <a:t> – “effective particle </a:t>
            </a:r>
            <a:r>
              <a:rPr lang="en-US" sz="2000" dirty="0" smtClean="0"/>
              <a:t>trajectories.”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46035"/>
            <a:ext cx="9144000" cy="1311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191250"/>
            <a:ext cx="3714750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829563" cy="2753139"/>
          </a:xfrm>
        </p:spPr>
        <p:txBody>
          <a:bodyPr/>
          <a:lstStyle/>
          <a:p>
            <a:r>
              <a:rPr lang="en-US" sz="3400" dirty="0"/>
              <a:t>Comparison of particle trajectories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and </a:t>
            </a:r>
            <a:r>
              <a:rPr lang="en-US" sz="3400" dirty="0"/>
              <a:t>collision operators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for collisional </a:t>
            </a:r>
            <a:r>
              <a:rPr lang="en-US" sz="3400" dirty="0"/>
              <a:t>transport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in </a:t>
            </a:r>
            <a:r>
              <a:rPr lang="en-US" sz="3400" dirty="0"/>
              <a:t>nonaxisymmetric plasmas</a:t>
            </a:r>
            <a:endParaRPr lang="en-US" sz="3400" b="1" i="1" baseline="-25000" dirty="0">
              <a:latin typeface="Symbol" pitchFamily="18" charset="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7942" y="4111451"/>
            <a:ext cx="8553451" cy="194775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Matt </a:t>
            </a:r>
            <a:r>
              <a:rPr lang="en-US" sz="2800" dirty="0" smtClean="0"/>
              <a:t>Landreman, </a:t>
            </a:r>
            <a:r>
              <a:rPr lang="en-US" sz="2000" dirty="0" smtClean="0"/>
              <a:t>(University </a:t>
            </a:r>
            <a:r>
              <a:rPr lang="en-US" sz="2000" dirty="0" smtClean="0"/>
              <a:t>of </a:t>
            </a:r>
            <a:r>
              <a:rPr lang="en-US" sz="2000" dirty="0" smtClean="0"/>
              <a:t>Maryland, MIT, ORISE)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err="1" smtClean="0"/>
              <a:t>Håkan</a:t>
            </a:r>
            <a:r>
              <a:rPr lang="en-US" sz="2000" dirty="0" smtClean="0"/>
              <a:t> </a:t>
            </a:r>
            <a:r>
              <a:rPr lang="en-US" sz="2000" dirty="0" smtClean="0"/>
              <a:t>Smith, Per Helander (IPP Greifswald)</a:t>
            </a:r>
            <a:endParaRPr lang="en-US" sz="2800" dirty="0" smtClean="0"/>
          </a:p>
        </p:txBody>
      </p:sp>
      <p:grpSp>
        <p:nvGrpSpPr>
          <p:cNvPr id="2068" name="Group 20"/>
          <p:cNvGrpSpPr>
            <a:grpSpLocks/>
          </p:cNvGrpSpPr>
          <p:nvPr/>
        </p:nvGrpSpPr>
        <p:grpSpPr bwMode="auto">
          <a:xfrm>
            <a:off x="5599475" y="6211745"/>
            <a:ext cx="1805181" cy="616438"/>
            <a:chOff x="5129" y="3384"/>
            <a:chExt cx="1383" cy="437"/>
          </a:xfrm>
        </p:grpSpPr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5129" y="3384"/>
              <a:ext cx="1383" cy="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063" name="Picture 15" descr="psfclogo_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" y="3471"/>
              <a:ext cx="576" cy="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mit-redgrey-footer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" y="3439"/>
              <a:ext cx="582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2405158" y="4967670"/>
            <a:ext cx="42755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arXiv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 smtClean="0">
                <a:solidFill>
                  <a:schemeClr val="bg1"/>
                </a:solidFill>
              </a:rPr>
              <a:t>1312.6058 (2013)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20" y="6298742"/>
            <a:ext cx="2847568" cy="450131"/>
          </a:xfrm>
          <a:prstGeom prst="rect">
            <a:avLst/>
          </a:prstGeom>
        </p:spPr>
      </p:pic>
      <p:pic>
        <p:nvPicPr>
          <p:cNvPr id="502786" name="Picture 2" descr="http://www.adea.org/uploadedImages/adea/content_conversion/adeacci/Campus-Liaisons/Liaison-Ledger/PublishingImages/UMD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5" y="5627688"/>
            <a:ext cx="2843930" cy="52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MTEhMTExQWFBUXFRcWFxcYFh8XGhkgFRYeGB4aGR0YHCoiGh0lHBgcITEhJSorLi4uHB8zODMsNyktLisBCgoKDgwOGhAQGCwfHyQtNyw0Nyw3NywsLywsLiw3NCw0Nys0LCwsLCwvLCwsLCwsLCwsLDcsLC8sNywsLCwsLP/AABEIAGwB0AMBIgACEQEDEQH/xAAcAAEAAwEBAQEBAAAAAAAAAAAABQYHBAMCAQj/xABUEAACAQMBBAQHCgoHBgUFAAABAgMABBESBQYhMQcTQVEUIjRhcXOyFjJUcnSBkaGx0RcjMzU2QlJTkrMVdYLBwsPSJCVig9PkQ0RFo+EIY2STov/EABoBAQACAwEAAAAAAAAAAAAAAAACBQEDBAb/xAAvEQEAAQICBwcEAwEAAAAAAAAAAQIDBBEVMjNRcaHwBRIUMUGBsSE0kbITU8FS/9oADAMBAAIRAxEAPwDbLq4WNGdyFVRlieQA7aiPdfY/CE+v7q+98fIbn1TfZWJQxFmVVGWYhQO8k4AruwuFpvUzNU5K/F4uuzVFNMRLavdfY/CE+v7qe6+x+EJ9f3VlvuQvvg7/AEr/AKq49mbGnuAxhjMmnGrBAxnlzI7q3+DsTGff5w0TjsRE5dzlLXvdfY/CE+v7qe6+x+EJ9f3Vl3uQvvg7/Sv+qviXdS9UFjbvgcTjB+oEmseEsf8AfODxuI/r5S1T3X2PwhPr+6nuvsfhCfX91ZBszY89xq6mMyacasEDGc45kdxru9yF98Hf6V/1VmcHYicpr5wRjsRVGcUZ+0tR919j8IT6/up7r7H4Qn1/dWVybp3qgk274Hdg/UDk1DVmnA2qvKrP8I1doXqdanL8tt919j8IT6/up7r7H4Qn1/dWJUqWjre+UdJ3N0Nt919j8IT6/up7r7H4Qn1/dWJUpo63vk0nc3Q/oW3nV1V0OpWAKkdoPI16VF7r+R23qY/ZFSlVNUZVTC5onvUxJSlKikUrnvr+KFQ0siRqTgM7BRkjOMnt4H6K+7a4SRQ6MrqwyGUgg+gjnQetKVxf0vb9b1PXR9bnHV6115xnGnOeXGg7aUpQKUpQKUpQKUqJ909l8Lt//wByffQS1K57O9ilGqKRJB3owYfUa9J5lRWd2CqoJZmOAAOZJPIUHpSvK2uEkUPGyujcQykEH0Ec69aBSlKBSlKBSlfMjhQSSAACSTwAA7TQfVK8bS7jlQPG6yIc4ZWDKcHBwRw5ivagUpSgUrms9oRS6uqkSTSdLaGDaT3HB4GumgUpSgUpSgUpXOb6LrBD1idaV1CPUNeO/Tzxw50HRSlKBSlKBSlKCG3x8hufVN9lY7sPym39dH7YrYt8fIbn1TfZWO7D8pt/XR+2KtcDsquvRT9obanr1by/I+is/wCiL3lz8aP7GrQH5H0Vn/RF7y5+NH9jVyWthc9vl23fuLfv8LNvRvItksbMjPrJA0kDGBntqWs7gSRpIucOoYZ54YZ41Rulz8nb/Hf2RVv3e8lt/Ux+wKjXbpizTXHnOaVF2qb9VE+UZIDc9AL3aYAwOtTgPPrP21K70bwrZIjsjPqbSApAxwz2+iozdLy7afrY/sauHpa/IQetPsGtvciu/FNW6P1hq7828NNVPnEz+0rns+7EsUcqggOqsAeY1DPGsX3zQC+uQBgdZn6VBP1mtc3W8jtvUx+yKyXfby65+OPYWtuBjK7VHXm09oTnZomd/wDiEpSlWqnKUpQbruv5Hbepj9kVKVF7r+R23qY/ZFSlebua88XqbepHApSlQTZv07rmwhHfdxj6Y5BXv0N3DLb3Fk+ddncyR8f2WYsD6C2rHmxXl06eQwfLIvYkr5hPgm8RHKPaFtkeeSEf6UPzvQaLNKFVmY4CgknuAGSa/nzdEtLtiwvWz/tlxdyqDzCqJEA+b3v9mtV6WtqmDZkwX382LdAOZMvAgefQGPzVUrnZfgu1d3rf91buhPewifUfnbJ+eg16uaDaELtpSWNm/ZVwT9ANVjpJ2Pd3cUFtbkrE8y+FMGCkRjmOJ4g5zgfsjs4VWekPcKytdnvcWkXg81voZJEZtfvgpySeJ45zzzQarmv2qRvNsI7U2ZBIvi3IiiuYH96VkKBsZHIHl5jg9grx2N0jRnZb3c/izQDq5ovesZRwCgHlqPHzce40F8zX7VE6L933RJNoXQzeXnjuSOKIeKoM8V4YJHZhR+rV7oFYp0ObqWd3b3D3MCSss5VS2eA0KccD3k1tdY10L7xWlrbXK3FxFCzXBYLI4UkdWoyATxGQaD1383LTZiDaWzGaB4mXWmosrKzBf1jkjJGVJwQTyIq5bz7QFxsO4nAwJbB5AO7XDqx9dVLpF3yiv4hs7Z2bmaZl1MgOhVVg3MjtIGTyAzx5Va95NnC22FcW4Oeq2e8ee/RDpz9VB79F35qsvVf4jVhub6KPAkkRCeWpwufRk1W+jQkbItCoyepOByycnAqC3T6OUkSS42tEJ7uZ2La31hFzhQmk4Hfw5AgcMUGkIwIBBBB5EcQaFhWbdE46i62rYKzGG3mQxBjnSJNeQM9nir8+T2moS73f8N3gvoGdkgMcTXAQ6TIqxx6YyRxwWPHzCg123vopCQkiORzCuGI9ODXRWQ9Ju69rs2CC/so/B5oJkGUJGtTnIbJ48uPeCQedWvpY21JbbNkaElZZSkKEHBHWHiVI4g6QcHsOD2UFq8Pi19X1qa+WjWNX0ZzXhvB5Lc+ol9g1TvwTWHgnVdX+P0Z8I1HrOsxnXnPLVx08q6d1Ly5k2K/hausyQzxsZFIZginS3jDJyuOPaQaD66GPzPa/83+e9XXNZJulvR4HsOzSJetu52ljt4hxLMZ3Go9yLzJ+zmLpuLuoLKN3lbrbuc67iY8SzHjpBP6g7Pp8wC0UpSgy/oQH5z+WN/fWn5rMOhH/ANT+WN/fULfbA8N3jvoC7JEY4jPoOlpEWCD8XkcQC+nPmBoNit7+JyVSRHI5hXDEekA10VkXSbula7Ptor6yjFvNbzR4ZCRqDHThsnjxI49oyDkGrH0t7Vli2YWiYxmR4o3deBRX98QRxGcafnoLil/EX0CRC/7IcauHmzmvdzgH0Vnl30W7OezAtYwsoTXDcK51lsZVi2cEE/MM8MYFTVhsJ7rZ0MG1Y9cqjLjrDxZMhWLRkZJXBPnJoODoZ2jLcbNE08jSSPNKWZjknj9QHYBwA5VNybtwnaK3/WN1wg6kJldOnJOcY1Z49+Ko3Qbu9bPaQ3rR5uVklAk1Nyxp96Dp5E9lSFx+lMX9Xf5j0Hf0h7RljutkxpIyJLdYkVTjWFK4DduOPLlV4zWTdJm7Nr/SGz26vxru50znW3jgBFH63i8P2cVYd99jQWmxLuCBNEYjJC6i3FpAx4sSeZNBea/M1Cbifm3Z/wAjtv5K1Vt0R/v/AGx8S39gUHQu05TvEYDI3UrYF1jz4uppFy2O047TV9rFotyLH+nWsep/2YWPWCPrH99rVc6tWrkeWcVs0MYVVVeAUAAeYDAoInfHyG59U32Vjuw/Kbf10ftiti3x8hufVN9lY7sPym39dH7Yq1wOyq69FP2htqevVvL8j6Kz/oi95c/Gj+xq0B+R9FZ/0Re8ufjR/Y1clrYXPb5dt37i37/D76XPydv8d/ZFW/d7yW39TH7Arn3j3djvFRZGdQhJGggcxjjkGpO1t1jREX3qKFGe5Rio13KZs00esZpUWqovVVz5Tkq+6Xl20/Wx/Y1cPS1+Qg9afYNdW5UyvebSZTlTImCORxrHD6Kmt49347xESRnUK2oaCAeWOOQe+ts1xbvxVV6RHxDVFE3MNNNPrM/tL73W8jtvUx+yKyXfby65+OPYWtnsbVYo0jXOlFCjPE4UY41im90yve3DKQymTgRyOAAfrBrbgZzu1T15tPaEd2zRE7/8RFKUq1U5SlKDdd1/I7b1MfsipSovdfyO29TH7IqUrzdzXni9Tb1I4FKUqCbOenTyGD5ZF7ElfvTDE0cNnfoPGtLlGY9uh8Bh87BB85r36Z7CWazhWGN5WF3GxCKXIARwSQo5cRx89WjefZQurOe3P/iRMo8zYyp+ZgDQUze2Zb7a2yrVCGjjBvpPQB+LP0jH9qvzfH9INj/Fm9h64+hXYtwHnuruOSN1iitYhIhQhI1GQAw5YVBnvU+epXeuwlbbmyZVido0WXW4QlEyj41MBhc57aCY373sNisKRRdfc3D9XBFnAJGMsx7gWUfOOQyRS9+thX52dcXF/eliqqVtoBohBLqMOffSYz29uD2VOdKmzLjrLG/tozM1pIxeJRklX0kkAcT7zHAE+NnBxUDvhvPcbWtntbKyuVGkSTPKmjhH4/VpxOpiwAx9XaA0fc7yCy+SwfylrFN5prd9rSXqws9hFcxJdMvvHk8YF8dozz78H94M3q/2neLseyt7a3nF1NDHbn8Wy9ToURu7kjxOI4E9+eyrNsXc63g2eLAqHjKFZTyLsw8Z/Mc8u7A7qCX2h1klvJ4O6iRom6lzxUMy+Ix4HIzg8jWff0JvL8Ptfo/7apPo18Jtuu2dcpIRbn/Z5yh0SRE8AGxjUuR4vPBx+qavVBCbo217HAVv5Y5ptbENHwXTgYHvF45z2dtZp0Mbt2l1bXDXFvFMy3BVS6hiBoU4GezJNbNWb9B+zpoba5WaKSIm4JAkQoSOrUZAYcRkc6C87L2NbWwIt4IoQefVxqmfTpHH56jekP8ANd/8lm/lmrDUFv3Az7OvURWd2tplVVBZmJQgAAcST3UEf0bTKmx7R2OFWEsx7gpYk/RUHsvau09rhpbeRdn2Woqr6RJPJjgSM+Knd5j31NbnbKZtixW0itGz2zxMGBVl16l4g8QeNU7dLe6fZlv4BdWN080TMIupj1pIGYkYb0k8QDw8/Cg7Oimy6nae2ItbyaDCuuRtTtxk8Zm7Se+pDdv9Idqeog9hK4ejG1vIto3z3kDxvdRpNqCkxg6mbq9YGnUBJjGc+Kalt37GVdvbSlaNxG8MISQqQjEKmQrYwSMdlBy9Pf5qb10f+KnTYcWNu3Yt1CT3cA3OujptsZZtmMkMbyv1qHTGhdsDPHCgmpjpB3dN/s+a3X8oQrR5OPGQ5AJ7M8Vz56CyryqL2tdRyWly0bq4EMoJVgwyEORkdvmqkWvSRJHbiGWxvPDlUR9X1JKu4GA2ofqk8T8+M8CZLc3dyW02RLFIv4+VJ5ZFHE65UIC8ObaQo4dtBmmw93ZYdmW+2IXZ5oJdYjz4ohR2R0HpJZie5m4Z41udltAXVqs1uw/GxaoyewsvDVwPJuB9BqvdFezmXZEEM8bISJleORSpw0r8GVuPEH664OjW0nsZ7vZ0kchgRzLbTFToKvglNWMZGQeec66DkXYm8vw+1+j/ALarbubaX8ccg2hNHPIZMoYxgBdIGD+LXjq1HkedWClBl/Qj/wCp/LG/vr13e/SfafyaP+Xb169Duz5of6R62KSLVdFl1oV1DjxXUOI84r72Ds+Vd4tozNFIInt4wshQhGIjgGFbGCfFPLuNGX305fmmT1sP8wVcbnZ8Vxb9TMgeN0AZTyPAfQQeIPYQKq3TLZSzbMkSGN5XMsJCopduEgJOFGeArp3/ANl3c1ingckiTxMkoVHKdYFGDG2CM884PAlQKMK3PuxtHZOqXZsxubYEs1pLxIHM9We3+zg+ZjV23S3li2hai4jBXOVdDzRhzHnHEEHtBHoqrp0pDqsGwvfCsaepEDY1eZv2M9uM47Kkeizd+a1s38IASa4med0H6msABeHI4UHHZnFBH9A35pj9bJ9tedx+lEf9Xf5j1H9Fu2fAEGy7i3uFmFw6q4iJjIY8GLctPDnyxipmewl90kc3Vv1QsNBk0HRq1udOrGM8eVB8dJnl2xflZ/wVMdKP5qvfVf4hUR0swSqdn3ccTzLbXOuRY11NpODnA+Lj5xnFSF7eLtfZt2luksZZWjUTIYyWADDgf1ScDPpoJXcT827P+R238laq26J/3/tj4lv7Arh3Y39NrZw2ktjem6hRYRGsBIfQNKkNyAwBk+nGRX30YWF4u0dozXkLRvMkTk4OjLEtoV8YbQpCnBPKg6Yf0pf+rv8AMWtHrL957h7DbiX8kM0lvJadTqijMhVg2cEDlyHpzw5GtF2VfrPDHMqsqyKGCuulhnsYdhoOHfHyG59U32Vjuw/Kbf10ftiti3x8hufVN9lY7sPym39dH7Yq1wOyq69FP2htqevVvL8j6Kz/AKIveXPxo/satAfkfRWf9EXvLn40f2NXJa2Fz2+Xbd+4t+/w6OlK9ljW36uR48mTOhymcBeekjNZ7Jte4YENcTEHgQZXIPmILcavfS5722+NJ9i1m9WWDpibMTl1mq8dVMX6oz6yaJ0Rf+a/5X+Ou7pRvJI44DHI8ZLsCUcpnxe3SeNcPRF/5r/lf469+lv8lb+sb2a5aozxn16+jqpnLA/Tr6qC+2Lkgg3E5B4EGZyD6fGripSrSIiPJUzMz5lKUrLBSlKDdd1/I7b1MfsipSovdfyO29TH7IqUrzdzXni9Tb1I4FKUqCZSqzv/AL0nZ9usix9bLJKsMSZwCzAnjjswp+fA7a9N1LraT9Z4fBBCAFKdU5YknOQ2WOMcPpoLFSq/s7fC2mtZ7tC/VQ6w+UIb8WupsDt4VJbF2pHdQR3EWerkGpcjBxnHEdnKg7qUpQKUrP8AeHfy7iv5LG1sRdOkayfltBwQpJwVxwLAc+2g0ClZpN0lXdsQ1/suaCIkDrEcSgZ7/FA+bIJ7K0HZe0YriJJoWDxuupWHaPQeIPYQeIoOqlVrc/ehr17xTGI/BrhoQQ2rXpz4x4DHLlxqy0ClKUClKUClKUClKUClKUClKUClVnYe9Jn2hfWRjCi16vD6sl+sXPLHi49JqzUClKUClKUClKrW628z3VxfQtD1QtpurVtRPWDUw1cVGPe9hPOgstKrcu85G1U2f1Y0tbGfrNXEYYjTpx5ueaslApSlApSlApSlBDb4+Q3Pqm+ysSikKsGU4ZSCD3EHINbbvj5Dc+qb7Kw+rfs/ZzxUvae0p4Jn3V3vwmT6vurj2dteeDUIZGj1YzjHHHLmPPXFSu3+OjLLKHB/JXM596fy7do7Xnn0iaRpNOdOccM8+Q81cVKVKIiIyhGZmZzmc3bs7a08GrqZGj1Y1YxxxnHMec1+7R2xPOAJpWkCnIBxwzw7BXDSsdynPPL6s9+rLu5zkUpSpIlKUoFKUoN13X8jtvUx+yKlKi91/I7b1MfsipSvN3NeeL1NvUjgUpSoJsh6Z9pSl7SM20ipHeRskpK6ZjpzoQZyDxI4gDgavTbzulncXc9pLB1IY9U7IWcKoOQVJHaRx7qrHTb73Zvy+P2TVl6S/wA1X3yd/soPfdm1tJbFDFbpFBcxiRotIwetUZDAcCSOBrn2Bt2DwufZkMBiFrGrAjATDaThQOI9/Xt0efmuw+TRewKq+6/6RbU9TH9kdBN7xb/QWdxJbyo+UtRc6hjxtUnVLGo/aLH0V+bl74TXskiS2M9qFQOHkBCsCcADWqkk8TwBHA8uGa7tewSbei3DjISzWXHYSjyBc+hmB9IFajQKzOw/Sm4+Q/8ARrTKxzbN1dx7xXDWUKTzeCqNDtpGkiPLZJHEEKOfbQa3tC1jlikjlAMbqVcHlgjjnNZz/wDT/Kx2fICcqtw2k+lEY/WSfnr8v7beG+VoJFtrGFwQ7K2pyp5gYduY7tPpq8bq7vxWNtHbRZIXJLHm7NxZj6T2dgwOygqPRL+W2v8AL3/vqW3k336i5WztraS8uSutkQhVQdhdjwH/AMjvGYnol/LbX+Xv/fVm/o2ysprm+d1iafSJZJJML4vAAajgdgwO4UEdu3vuZro2VzbSWlzo6xVZg6uo5lWX0fUePAiuve7e9LIxRCKS4uJiRFBGPGbHMk/qqM8/T3HFKut47e929s17Zi6Is6NJpKqx0McKSBqA48Rw4139IQmsto221liaeCOEwTKvExjUx1+bIfmeHi4JGc0ElY7/ALrcRW9/ZyWTTHETs4kjYk4Cll5HJA+cZxkVPb4bxLYWr3Lo0iqyLpUgE62Cjnw5mosT7N23CqiQShHWXSrGOWMjIBIGGXmePI45muDpwONkTesg/nLQebdJMsoZ7HZ891Cg8eUEIuQMsqZBLkcuHHzcs/UXSnDNHD4LbzXNzKG/2dQA0ek4Jkbkq9x7fNVt3ZtEitLaNBpVYYwB/ZBJ9JPGqB0HWiD+kZcDV4W0Wf8AhQagPRlzQWDdffk3F09lc2z2lyqawjMGDr/wsB3fNwPHgQO7fDe+OxES9W888zaYoI/fPyBPmAyOPnqs7e/SbZ5//EYfz6uG0NhWxuo7+XhLDGUVmfCKp1ZJBOnPjnj6O6grtv0gyxzwQ39jJZidgkcmtZE1EgAMV5cSB5s92SLDvjvGthatcujSBWRdKkAnWwUc+HbWc9Ku9tndLbQ20omkju4ZC0Y1Rr75eL40knPAAnkasXTk2NkTHukhP/urQfp6Qppdclls6a6gQkNMGCBivvhEpGXwcjI5kGrHulvNDtCDrocjBKOjcGjYcSrfMQc+eunduyWC0t4lAASJF4fFGT85yapG5H4nbm2LdeCN1UwXsBZVcn5zL9lBC2u8iWW2trkxyTSytbxwwxrl5GEYJA7gBxJPZVng6QZY54Yb+xksxO2iOQusiZPABivLiQPn7skRu59srbw7XkIBaNYgp7usRc4/gA+eunptUeC2Z7r+HH8L0FnO8yDaA2eyMrtD10chI0uAcFR26hhj6BU9WedLKGBrHaajjaXCiQ//AGpvEb7v7VWDf3bgtdm3Fwp49ViM/wDFLhFI+dgfmoPDZO/ME1vdXTK0UFvI8etuPWaP1kA4nOQAO0nFQn4R7nqvChsq4NpjV1mtden9vq+enHHOcY45xxrxbcqRt3VsohiYxpKVJxly4mZCew/qj0Cu3c3pAtp0W0ucWt0qiJ4pRoDEDThdXDj+wePHt50Fw2LtaK6gjuIG1RyDKnkeBwQR2EEEEd4NRm7W9K3c97AsbIbWXqixIIfxmXIxy95299dm7e78FjCILcMsYYsAzFuLc+JqmdF/5w238rP8yWg9Lr9Jof6vb+Y1WHeLe1LaeC2SN7i4mPixRkAqva7k8FX7j3GqNvvt0WW3UnKNI3gGiNFBJd3kYKvDjxNTfRJapNFJtGSTrru4dxKxGOq0tgQoP1VAAPn4eag0AV+0pQKUpQKUpQQ2+PkNz6pvsrD63DfHyG59U32Vh9W/Z2pPFS9p7SOBSlKsFaUpSgUpSgUpSgUpSgUpSg3XdfyO29TH7IqUqL3X8jtvUx+yKlK83c154vU29SOBSlKgmzTpt97s35fH7Jqy9Jf5qvvk7/ZXpvjuqt+LcNI0fUTrMNIB1FQRg57ONTd/ZpNG8Ug1JIrIw7wwwfqNBCdHZ/3XY/JovYFVLc25WTeDarIcgRqmR3oURvoYEfNXTadHt9Cng8G15Y7XJwnUKZFBOSok1ZGc8wB6Kl90dwIdn3Ek0MjsHiWPQ+DjGCWLdpJBJ7ONBETfpQn9W/5rVo1QD7rqdpLtHrG1i36jq8DTjUW1Z5541P0CszsP0puPkP8A0a0yq5Buoq7Tk2j1jFnh6nq8DSB4nHPPPifXQWOlKUGddEv5ba/y9/76jti7Pj2ntnaLXn41LNkjghY/ixlnUsV7fyefPr48hi77rbsLZPdMsjP4ROZiCANJbsGOY41C7w7gvJdte2V29lO4AkIQSI+ABkqSOPAZzkcBwB40EZvI8Y3g2TEmldEUvijAADq+BgcveGro28dv4b4ASevMXWgFTpK+ZjwJ58B3HuqrWXRiEmgunvJZLuOXrXmZRiTgBo058VcAjgc+MfNiY3z3MS+aKZJntrmHPVTIMkZ7GGRqGePMcz2E5CrdJ+6sVrE207M+C3ELKx0eKj6nC8V5Z49nBuIIPDHR0s3Zm2AZWGkyC2cjuLOhx9ddEnR9dXLINpbRe6hRg3UpCsKsR+2VJyPmz3EVZd8N2kv7RrRnMSsUOVAOOrYMAAeHZigkdj+Tweqj9gVQOhD8ltD5fJ7C1otpBoREznSqrnv0jH91Qe5u6q7PWdVkaTrp2mJYAYLADAx2cKCsbf8A0l2f8lf/AD68N74/Dtt22zp2PgqwdeYwdIlfL8GxzGFHzBu+rdfbqrJtGDaBkYNDEYxHgaWzr4k8x+U+quTfTclb14p45mtrqHhHMo1cM50sMjIBJxxHM8wcUFa6YLeG3tLGCFEiU3kZCIoUYVWycDuJXj5xUn04rnZEw75IR/7q1yXPRW1yrtfX81xOQqxyhAgiAbJ0pkjJ5Z4ejPGvbpsVl2LIC2plaAFsYyRIvHHZmguO7N8s9pbyqch4UP8A/IyPmORVH3Ibrtu7YnXiiiKLUOWVVUIz3gwnNe8O4l3Gmmw2k9pBIAxhMKyhC4y3VsWDICc8B386s+5260Wz4OpiLOWYvJI3vnY9px5gAB9pySFU3K/P22/Rb+xXp02eS2ny6H2XqybH3XWC9vLwSMzXXV6kIAC9WMDB7a/d8d2Fv4oo2kaPq5kmBUA5KAjBz2eNQde8+yRd2k9u3/iRso8x5qfmYA/NWPWm1m2hb7G2YxPWLcMLleZCWecBvSn1rW61lnR7suN9s7VuowOrjkaJPjucykf2lP8AHQX7eXb8FjAZ5ywjDKviqWOW4DgOQ89ce8m6tntGIdcgYlcpKuA65GQVbtHmOQe6pTbOy4rqCSCZdUci6WHb3gg9hBAIPeBVHt9wtoxJ1EG2JEtxwVTbqzqv7KvqBHzYx2AUH30P7SmaO7tZn63wO4aBJOepVLLjPaAUyPMwHZXj0X/nDbfys/zJat26W7UOz4BBDqOSXd24s7HmzEegD0AV4bt7rLaT3k6yM5upetKkABPGZsDHMeP291BWb6JW3mg1AHTYFhkZwQ7DI7jgnj568tm/7r208B4Wu0dUsfcswOWUdwOSP7UY7Ktsm7CnaKbQ6xtSwGDq8DTgknVnnnjXzvpurHtCFI2donjkWWORMakZe7PmP04PZQWGlfEKkKoY6mAALYxk44nHZnur7oFKUoFKUoOHbliZ7eWEEKXQqCeQzWffgym/fx/wtWn0rfaxFy1GVMtF3DW7051wzD8GU37+P+Fqfgym/fx/wtWn0rZ469vadH2N3OWYfgym/fx/wtT8GU37+P8AhatPpTx17eaPsbucsw/BlN+/j/han4Mpv38f8LVp9KeOvbzR9jdzlmH4Mpv38f8AC1PwZTfv4/4WrT6U8de3mj7G7nLMPwZTfv4/4Wp+DKb9/H/C1afSnjr280fY3c5Zh+DKb9/H/C1PwZTfv4/4WrT6U8de3mj7G7nLk2RaGKCKIkEoiqSOR0jGa66Urlmc5zdkRlGUFKUrDJSlKBSlKBSlKBSlKBSlKBSlKBSlKBSlKBSlKBSlKBVb6Qt222hZSWqOsZZkOpgSBoYNyHoqyUoPO2j0oq9ygfQMV6UpQKUpQV3fC12i6p/R80UTeMJOtGQQQMFSFOCDn6abibsjZ9qIS/WSM7SSyYxqd+Z78AADj3VYqUClKUClKUClKUClKUClKUClK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MTEhMTExQWFBUXFRcWFxcYFh8XGhkgFRYeGB4aGR0YHCoiGh0lHBgcITEhJSorLi4uHB8zODMsNyktLisBCgoKDgwOGhAQGCwfHyQtNyw0Nyw3NywsLywsLiw3NCw0Nys0LCwsLCwvLCwsLCwsLCwsLDcsLC8sNywsLCwsLP/AABEIAGwB0AMBIgACEQEDEQH/xAAcAAEAAwEBAQEBAAAAAAAAAAAABQYHBAMCAQj/xABUEAACAQMBBAQHCgoHBgUFAAABAgMABBESBQYhMQcTQVEUIjRhcXOyFjJUcnSBkaGx0RcjMzU2QlJTkrMVdYLBwsPSJCVig9PkQ0RFo+EIY2STov/EABoBAQACAwEAAAAAAAAAAAAAAAACBQEDBAb/xAAvEQEAAQICBwcEAwEAAAAAAAAAAQIDBBEVMjNRcaHwBRIUMUGBsSE0kbITU8FS/9oADAMBAAIRAxEAPwDbLq4WNGdyFVRlieQA7aiPdfY/CE+v7q+98fIbn1TfZWJQxFmVVGWYhQO8k4AruwuFpvUzNU5K/F4uuzVFNMRLavdfY/CE+v7qe6+x+EJ9f3VlvuQvvg7/AEr/AKq49mbGnuAxhjMmnGrBAxnlzI7q3+DsTGff5w0TjsRE5dzlLXvdfY/CE+v7qe6+x+EJ9f3Vl3uQvvg7/Sv+qviXdS9UFjbvgcTjB+oEmseEsf8AfODxuI/r5S1T3X2PwhPr+6nuvsfhCfX91ZBszY89xq6mMyacasEDGc45kdxru9yF98Hf6V/1VmcHYicpr5wRjsRVGcUZ+0tR919j8IT6/up7r7H4Qn1/dWVybp3qgk274Hdg/UDk1DVmnA2qvKrP8I1doXqdanL8tt919j8IT6/up7r7H4Qn1/dWJUqWjre+UdJ3N0Nt919j8IT6/up7r7H4Qn1/dWJUpo63vk0nc3Q/oW3nV1V0OpWAKkdoPI16VF7r+R23qY/ZFSlVNUZVTC5onvUxJSlKikUrnvr+KFQ0siRqTgM7BRkjOMnt4H6K+7a4SRQ6MrqwyGUgg+gjnQetKVxf0vb9b1PXR9bnHV6115xnGnOeXGg7aUpQKUpQKUpQKUqJ909l8Lt//wByffQS1K57O9ilGqKRJB3owYfUa9J5lRWd2CqoJZmOAAOZJPIUHpSvK2uEkUPGyujcQykEH0Ec69aBSlKBSlKBSlfMjhQSSAACSTwAA7TQfVK8bS7jlQPG6yIc4ZWDKcHBwRw5ivagUpSgUrms9oRS6uqkSTSdLaGDaT3HB4GumgUpSgUpSgUpXOb6LrBD1idaV1CPUNeO/Tzxw50HRSlKBSlKBSlKCG3x8hufVN9lY7sPym39dH7YrYt8fIbn1TfZWO7D8pt/XR+2KtcDsquvRT9obanr1by/I+is/wCiL3lz8aP7GrQH5H0Vn/RF7y5+NH9jVyWthc9vl23fuLfv8LNvRvItksbMjPrJA0kDGBntqWs7gSRpIucOoYZ54YZ41Rulz8nb/Hf2RVv3e8lt/Ux+wKjXbpizTXHnOaVF2qb9VE+UZIDc9AL3aYAwOtTgPPrP21K70bwrZIjsjPqbSApAxwz2+iozdLy7afrY/sauHpa/IQetPsGtvciu/FNW6P1hq7828NNVPnEz+0rns+7EsUcqggOqsAeY1DPGsX3zQC+uQBgdZn6VBP1mtc3W8jtvUx+yKyXfby65+OPYWtuBjK7VHXm09oTnZomd/wDiEpSlWqnKUpQbruv5Hbepj9kVKVF7r+R23qY/ZFSlebua88XqbepHApSlQTZv07rmwhHfdxj6Y5BXv0N3DLb3Fk+ddncyR8f2WYsD6C2rHmxXl06eQwfLIvYkr5hPgm8RHKPaFtkeeSEf6UPzvQaLNKFVmY4CgknuAGSa/nzdEtLtiwvWz/tlxdyqDzCqJEA+b3v9mtV6WtqmDZkwX382LdAOZMvAgefQGPzVUrnZfgu1d3rf91buhPewifUfnbJ+eg16uaDaELtpSWNm/ZVwT9ANVjpJ2Pd3cUFtbkrE8y+FMGCkRjmOJ4g5zgfsjs4VWekPcKytdnvcWkXg81voZJEZtfvgpySeJ45zzzQarmv2qRvNsI7U2ZBIvi3IiiuYH96VkKBsZHIHl5jg9grx2N0jRnZb3c/izQDq5ovesZRwCgHlqPHzce40F8zX7VE6L933RJNoXQzeXnjuSOKIeKoM8V4YJHZhR+rV7oFYp0ObqWd3b3D3MCSss5VS2eA0KccD3k1tdY10L7xWlrbXK3FxFCzXBYLI4UkdWoyATxGQaD1383LTZiDaWzGaB4mXWmosrKzBf1jkjJGVJwQTyIq5bz7QFxsO4nAwJbB5AO7XDqx9dVLpF3yiv4hs7Z2bmaZl1MgOhVVg3MjtIGTyAzx5Va95NnC22FcW4Oeq2e8ee/RDpz9VB79F35qsvVf4jVhub6KPAkkRCeWpwufRk1W+jQkbItCoyepOByycnAqC3T6OUkSS42tEJ7uZ2La31hFzhQmk4Hfw5AgcMUGkIwIBBBB5EcQaFhWbdE46i62rYKzGG3mQxBjnSJNeQM9nir8+T2moS73f8N3gvoGdkgMcTXAQ6TIqxx6YyRxwWPHzCg123vopCQkiORzCuGI9ODXRWQ9Ju69rs2CC/so/B5oJkGUJGtTnIbJ48uPeCQedWvpY21JbbNkaElZZSkKEHBHWHiVI4g6QcHsOD2UFq8Pi19X1qa+WjWNX0ZzXhvB5Lc+ol9g1TvwTWHgnVdX+P0Z8I1HrOsxnXnPLVx08q6d1Ly5k2K/hausyQzxsZFIZginS3jDJyuOPaQaD66GPzPa/83+e9XXNZJulvR4HsOzSJetu52ljt4hxLMZ3Go9yLzJ+zmLpuLuoLKN3lbrbuc67iY8SzHjpBP6g7Pp8wC0UpSgy/oQH5z+WN/fWn5rMOhH/ANT+WN/fULfbA8N3jvoC7JEY4jPoOlpEWCD8XkcQC+nPmBoNit7+JyVSRHI5hXDEekA10VkXSbula7Ptor6yjFvNbzR4ZCRqDHThsnjxI49oyDkGrH0t7Vli2YWiYxmR4o3deBRX98QRxGcafnoLil/EX0CRC/7IcauHmzmvdzgH0Vnl30W7OezAtYwsoTXDcK51lsZVi2cEE/MM8MYFTVhsJ7rZ0MG1Y9cqjLjrDxZMhWLRkZJXBPnJoODoZ2jLcbNE08jSSPNKWZjknj9QHYBwA5VNybtwnaK3/WN1wg6kJldOnJOcY1Z49+Ko3Qbu9bPaQ3rR5uVklAk1Nyxp96Dp5E9lSFx+lMX9Xf5j0Hf0h7RljutkxpIyJLdYkVTjWFK4DduOPLlV4zWTdJm7Nr/SGz26vxru50znW3jgBFH63i8P2cVYd99jQWmxLuCBNEYjJC6i3FpAx4sSeZNBea/M1Cbifm3Z/wAjtv5K1Vt0R/v/AGx8S39gUHQu05TvEYDI3UrYF1jz4uppFy2O047TV9rFotyLH+nWsep/2YWPWCPrH99rVc6tWrkeWcVs0MYVVVeAUAAeYDAoInfHyG59U32Vjuw/Kbf10ftiti3x8hufVN9lY7sPym39dH7Yq1wOyq69FP2htqevVvL8j6Kz/oi95c/Gj+xq0B+R9FZ/0Re8ufjR/Y1clrYXPb5dt37i37/D76XPydv8d/ZFW/d7yW39TH7Arn3j3djvFRZGdQhJGggcxjjkGpO1t1jREX3qKFGe5Rio13KZs00esZpUWqovVVz5Tkq+6Xl20/Wx/Y1cPS1+Qg9afYNdW5UyvebSZTlTImCORxrHD6Kmt49347xESRnUK2oaCAeWOOQe+ts1xbvxVV6RHxDVFE3MNNNPrM/tL73W8jtvUx+yKyXfby65+OPYWtnsbVYo0jXOlFCjPE4UY41im90yve3DKQymTgRyOAAfrBrbgZzu1T15tPaEd2zRE7/8RFKUq1U5SlKDdd1/I7b1MfsipSovdfyO29TH7IqUrzdzXni9Tb1I4FKUqCbOenTyGD5ZF7ElfvTDE0cNnfoPGtLlGY9uh8Bh87BB85r36Z7CWazhWGN5WF3GxCKXIARwSQo5cRx89WjefZQurOe3P/iRMo8zYyp+ZgDQUze2Zb7a2yrVCGjjBvpPQB+LP0jH9qvzfH9INj/Fm9h64+hXYtwHnuruOSN1iitYhIhQhI1GQAw5YVBnvU+epXeuwlbbmyZVido0WXW4QlEyj41MBhc57aCY373sNisKRRdfc3D9XBFnAJGMsx7gWUfOOQyRS9+thX52dcXF/eliqqVtoBohBLqMOffSYz29uD2VOdKmzLjrLG/tozM1pIxeJRklX0kkAcT7zHAE+NnBxUDvhvPcbWtntbKyuVGkSTPKmjhH4/VpxOpiwAx9XaA0fc7yCy+SwfylrFN5prd9rSXqws9hFcxJdMvvHk8YF8dozz78H94M3q/2neLseyt7a3nF1NDHbn8Wy9ToURu7kjxOI4E9+eyrNsXc63g2eLAqHjKFZTyLsw8Z/Mc8u7A7qCX2h1klvJ4O6iRom6lzxUMy+Ix4HIzg8jWff0JvL8Ptfo/7apPo18Jtuu2dcpIRbn/Z5yh0SRE8AGxjUuR4vPBx+qavVBCbo217HAVv5Y5ptbENHwXTgYHvF45z2dtZp0Mbt2l1bXDXFvFMy3BVS6hiBoU4GezJNbNWb9B+zpoba5WaKSIm4JAkQoSOrUZAYcRkc6C87L2NbWwIt4IoQefVxqmfTpHH56jekP8ANd/8lm/lmrDUFv3Az7OvURWd2tplVVBZmJQgAAcST3UEf0bTKmx7R2OFWEsx7gpYk/RUHsvau09rhpbeRdn2Woqr6RJPJjgSM+Knd5j31NbnbKZtixW0itGz2zxMGBVl16l4g8QeNU7dLe6fZlv4BdWN080TMIupj1pIGYkYb0k8QDw8/Cg7Oimy6nae2ItbyaDCuuRtTtxk8Zm7Se+pDdv9Idqeog9hK4ejG1vIto3z3kDxvdRpNqCkxg6mbq9YGnUBJjGc+Kalt37GVdvbSlaNxG8MISQqQjEKmQrYwSMdlBy9Pf5qb10f+KnTYcWNu3Yt1CT3cA3OujptsZZtmMkMbyv1qHTGhdsDPHCgmpjpB3dN/s+a3X8oQrR5OPGQ5AJ7M8Vz56CyryqL2tdRyWly0bq4EMoJVgwyEORkdvmqkWvSRJHbiGWxvPDlUR9X1JKu4GA2ofqk8T8+M8CZLc3dyW02RLFIv4+VJ5ZFHE65UIC8ObaQo4dtBmmw93ZYdmW+2IXZ5oJdYjz4ohR2R0HpJZie5m4Z41udltAXVqs1uw/GxaoyewsvDVwPJuB9BqvdFezmXZEEM8bISJleORSpw0r8GVuPEH664OjW0nsZ7vZ0kchgRzLbTFToKvglNWMZGQeec66DkXYm8vw+1+j/ALarbubaX8ccg2hNHPIZMoYxgBdIGD+LXjq1HkedWClBl/Qj/wCp/LG/vr13e/SfafyaP+Xb169Duz5of6R62KSLVdFl1oV1DjxXUOI84r72Ds+Vd4tozNFIInt4wshQhGIjgGFbGCfFPLuNGX305fmmT1sP8wVcbnZ8Vxb9TMgeN0AZTyPAfQQeIPYQKq3TLZSzbMkSGN5XMsJCopduEgJOFGeArp3/ANl3c1ingckiTxMkoVHKdYFGDG2CM884PAlQKMK3PuxtHZOqXZsxubYEs1pLxIHM9We3+zg+ZjV23S3li2hai4jBXOVdDzRhzHnHEEHtBHoqrp0pDqsGwvfCsaepEDY1eZv2M9uM47Kkeizd+a1s38IASa4med0H6msABeHI4UHHZnFBH9A35pj9bJ9tedx+lEf9Xf5j1H9Fu2fAEGy7i3uFmFw6q4iJjIY8GLctPDnyxipmewl90kc3Vv1QsNBk0HRq1udOrGM8eVB8dJnl2xflZ/wVMdKP5qvfVf4hUR0swSqdn3ccTzLbXOuRY11NpODnA+Lj5xnFSF7eLtfZt2luksZZWjUTIYyWADDgf1ScDPpoJXcT827P+R238laq26J/3/tj4lv7Arh3Y39NrZw2ktjem6hRYRGsBIfQNKkNyAwBk+nGRX30YWF4u0dozXkLRvMkTk4OjLEtoV8YbQpCnBPKg6Yf0pf+rv8AMWtHrL957h7DbiX8kM0lvJadTqijMhVg2cEDlyHpzw5GtF2VfrPDHMqsqyKGCuulhnsYdhoOHfHyG59U32Vjuw/Kbf10ftiti3x8hufVN9lY7sPym39dH7Yq1wOyq69FP2htqevVvL8j6Kz/AKIveXPxo/satAfkfRWf9EXvLn40f2NXJa2Fz2+Xbd+4t+/w6OlK9ljW36uR48mTOhymcBeekjNZ7Jte4YENcTEHgQZXIPmILcavfS5722+NJ9i1m9WWDpibMTl1mq8dVMX6oz6yaJ0Rf+a/5X+Ou7pRvJI44DHI8ZLsCUcpnxe3SeNcPRF/5r/lf469+lv8lb+sb2a5aozxn16+jqpnLA/Tr6qC+2Lkgg3E5B4EGZyD6fGripSrSIiPJUzMz5lKUrLBSlKDdd1/I7b1MfsipSovdfyO29TH7IqUrzdzXni9Tb1I4FKUqCZSqzv/AL0nZ9usix9bLJKsMSZwCzAnjjswp+fA7a9N1LraT9Z4fBBCAFKdU5YknOQ2WOMcPpoLFSq/s7fC2mtZ7tC/VQ6w+UIb8WupsDt4VJbF2pHdQR3EWerkGpcjBxnHEdnKg7qUpQKUrP8AeHfy7iv5LG1sRdOkayfltBwQpJwVxwLAc+2g0ClZpN0lXdsQ1/suaCIkDrEcSgZ7/FA+bIJ7K0HZe0YriJJoWDxuupWHaPQeIPYQeIoOqlVrc/ehr17xTGI/BrhoQQ2rXpz4x4DHLlxqy0ClKUClKUClKUClKUClKUClKUClVnYe9Jn2hfWRjCi16vD6sl+sXPLHi49JqzUClKUClKUClKrW628z3VxfQtD1QtpurVtRPWDUw1cVGPe9hPOgstKrcu85G1U2f1Y0tbGfrNXEYYjTpx5ueaslApSlApSlApSlBDb4+Q3Pqm+ysSikKsGU4ZSCD3EHINbbvj5Dc+qb7Kw+rfs/ZzxUvae0p4Jn3V3vwmT6vurj2dteeDUIZGj1YzjHHHLmPPXFSu3+OjLLKHB/JXM596fy7do7Xnn0iaRpNOdOccM8+Q81cVKVKIiIyhGZmZzmc3bs7a08GrqZGj1Y1YxxxnHMec1+7R2xPOAJpWkCnIBxwzw7BXDSsdynPPL6s9+rLu5zkUpSpIlKUoFKUoN13X8jtvUx+yKlKi91/I7b1MfsipSvN3NeeL1NvUjgUpSoJsh6Z9pSl7SM20ipHeRskpK6ZjpzoQZyDxI4gDgavTbzulncXc9pLB1IY9U7IWcKoOQVJHaRx7qrHTb73Zvy+P2TVl6S/wA1X3yd/soPfdm1tJbFDFbpFBcxiRotIwetUZDAcCSOBrn2Bt2DwufZkMBiFrGrAjATDaThQOI9/Xt0efmuw+TRewKq+6/6RbU9TH9kdBN7xb/QWdxJbyo+UtRc6hjxtUnVLGo/aLH0V+bl74TXskiS2M9qFQOHkBCsCcADWqkk8TwBHA8uGa7tewSbei3DjISzWXHYSjyBc+hmB9IFajQKzOw/Sm4+Q/8ARrTKxzbN1dx7xXDWUKTzeCqNDtpGkiPLZJHEEKOfbQa3tC1jlikjlAMbqVcHlgjjnNZz/wDT/Kx2fICcqtw2k+lEY/WSfnr8v7beG+VoJFtrGFwQ7K2pyp5gYduY7tPpq8bq7vxWNtHbRZIXJLHm7NxZj6T2dgwOygqPRL+W2v8AL3/vqW3k336i5WztraS8uSutkQhVQdhdjwH/AMjvGYnol/LbX+Xv/fVm/o2ysprm+d1iafSJZJJML4vAAajgdgwO4UEdu3vuZro2VzbSWlzo6xVZg6uo5lWX0fUePAiuve7e9LIxRCKS4uJiRFBGPGbHMk/qqM8/T3HFKut47e929s17Zi6Is6NJpKqx0McKSBqA48Rw4139IQmsto221liaeCOEwTKvExjUx1+bIfmeHi4JGc0ElY7/ALrcRW9/ZyWTTHETs4kjYk4Cll5HJA+cZxkVPb4bxLYWr3Lo0iqyLpUgE62Cjnw5mosT7N23CqiQShHWXSrGOWMjIBIGGXmePI45muDpwONkTesg/nLQebdJMsoZ7HZ891Cg8eUEIuQMsqZBLkcuHHzcs/UXSnDNHD4LbzXNzKG/2dQA0ek4Jkbkq9x7fNVt3ZtEitLaNBpVYYwB/ZBJ9JPGqB0HWiD+kZcDV4W0Wf8AhQagPRlzQWDdffk3F09lc2z2lyqawjMGDr/wsB3fNwPHgQO7fDe+OxES9W888zaYoI/fPyBPmAyOPnqs7e/SbZ5//EYfz6uG0NhWxuo7+XhLDGUVmfCKp1ZJBOnPjnj6O6grtv0gyxzwQ39jJZidgkcmtZE1EgAMV5cSB5s92SLDvjvGthatcujSBWRdKkAnWwUc+HbWc9Ku9tndLbQ20omkju4ZC0Y1Rr75eL40knPAAnkasXTk2NkTHukhP/urQfp6Qppdclls6a6gQkNMGCBivvhEpGXwcjI5kGrHulvNDtCDrocjBKOjcGjYcSrfMQc+eunduyWC0t4lAASJF4fFGT85yapG5H4nbm2LdeCN1UwXsBZVcn5zL9lBC2u8iWW2trkxyTSytbxwwxrl5GEYJA7gBxJPZVng6QZY54Yb+xksxO2iOQusiZPABivLiQPn7skRu59srbw7XkIBaNYgp7usRc4/gA+eunptUeC2Z7r+HH8L0FnO8yDaA2eyMrtD10chI0uAcFR26hhj6BU9WedLKGBrHaajjaXCiQ//AGpvEb7v7VWDf3bgtdm3Fwp49ViM/wDFLhFI+dgfmoPDZO/ME1vdXTK0UFvI8etuPWaP1kA4nOQAO0nFQn4R7nqvChsq4NpjV1mtden9vq+enHHOcY45xxrxbcqRt3VsohiYxpKVJxly4mZCew/qj0Cu3c3pAtp0W0ucWt0qiJ4pRoDEDThdXDj+wePHt50Fw2LtaK6gjuIG1RyDKnkeBwQR2EEEEd4NRm7W9K3c97AsbIbWXqixIIfxmXIxy95299dm7e78FjCILcMsYYsAzFuLc+JqmdF/5w238rP8yWg9Lr9Jof6vb+Y1WHeLe1LaeC2SN7i4mPixRkAqva7k8FX7j3GqNvvt0WW3UnKNI3gGiNFBJd3kYKvDjxNTfRJapNFJtGSTrru4dxKxGOq0tgQoP1VAAPn4eag0AV+0pQKUpQKUpQQ2+PkNz6pvsrD63DfHyG59U32Vh9W/Z2pPFS9p7SOBSlKsFaUpSgUpSgUpSgUpSgUpSg3XdfyO29TH7IqUqL3X8jtvUx+yKlK83c154vU29SOBSlKgmzTpt97s35fH7Jqy9Jf5qvvk7/ZXpvjuqt+LcNI0fUTrMNIB1FQRg57ONTd/ZpNG8Ug1JIrIw7wwwfqNBCdHZ/3XY/JovYFVLc25WTeDarIcgRqmR3oURvoYEfNXTadHt9Cng8G15Y7XJwnUKZFBOSok1ZGc8wB6Kl90dwIdn3Ek0MjsHiWPQ+DjGCWLdpJBJ7ONBETfpQn9W/5rVo1QD7rqdpLtHrG1i36jq8DTjUW1Z5541P0CszsP0puPkP8A0a0yq5Buoq7Tk2j1jFnh6nq8DSB4nHPPPifXQWOlKUGddEv5ba/y9/76jti7Pj2ntnaLXn41LNkjghY/ixlnUsV7fyefPr48hi77rbsLZPdMsjP4ROZiCANJbsGOY41C7w7gvJdte2V29lO4AkIQSI+ABkqSOPAZzkcBwB40EZvI8Y3g2TEmldEUvijAADq+BgcveGro28dv4b4ASevMXWgFTpK+ZjwJ58B3HuqrWXRiEmgunvJZLuOXrXmZRiTgBo058VcAjgc+MfNiY3z3MS+aKZJntrmHPVTIMkZ7GGRqGePMcz2E5CrdJ+6sVrE207M+C3ELKx0eKj6nC8V5Z49nBuIIPDHR0s3Zm2AZWGkyC2cjuLOhx9ddEnR9dXLINpbRe6hRg3UpCsKsR+2VJyPmz3EVZd8N2kv7RrRnMSsUOVAOOrYMAAeHZigkdj+Tweqj9gVQOhD8ltD5fJ7C1otpBoREznSqrnv0jH91Qe5u6q7PWdVkaTrp2mJYAYLADAx2cKCsbf8A0l2f8lf/AD68N74/Dtt22zp2PgqwdeYwdIlfL8GxzGFHzBu+rdfbqrJtGDaBkYNDEYxHgaWzr4k8x+U+quTfTclb14p45mtrqHhHMo1cM50sMjIBJxxHM8wcUFa6YLeG3tLGCFEiU3kZCIoUYVWycDuJXj5xUn04rnZEw75IR/7q1yXPRW1yrtfX81xOQqxyhAgiAbJ0pkjJ5Z4ejPGvbpsVl2LIC2plaAFsYyRIvHHZmguO7N8s9pbyqch4UP8A/IyPmORVH3Ibrtu7YnXiiiKLUOWVVUIz3gwnNe8O4l3Gmmw2k9pBIAxhMKyhC4y3VsWDICc8B386s+5260Wz4OpiLOWYvJI3vnY9px5gAB9pySFU3K/P22/Rb+xXp02eS2ny6H2XqybH3XWC9vLwSMzXXV6kIAC9WMDB7a/d8d2Fv4oo2kaPq5kmBUA5KAjBz2eNQde8+yRd2k9u3/iRso8x5qfmYA/NWPWm1m2hb7G2YxPWLcMLleZCWecBvSn1rW61lnR7suN9s7VuowOrjkaJPjucykf2lP8AHQX7eXb8FjAZ5ywjDKviqWOW4DgOQ89ce8m6tntGIdcgYlcpKuA65GQVbtHmOQe6pTbOy4rqCSCZdUci6WHb3gg9hBAIPeBVHt9wtoxJ1EG2JEtxwVTbqzqv7KvqBHzYx2AUH30P7SmaO7tZn63wO4aBJOepVLLjPaAUyPMwHZXj0X/nDbfys/zJat26W7UOz4BBDqOSXd24s7HmzEegD0AV4bt7rLaT3k6yM5upetKkABPGZsDHMeP291BWb6JW3mg1AHTYFhkZwQ7DI7jgnj568tm/7r208B4Wu0dUsfcswOWUdwOSP7UY7Ktsm7CnaKbQ6xtSwGDq8DTgknVnnnjXzvpurHtCFI2donjkWWORMakZe7PmP04PZQWGlfEKkKoY6mAALYxk44nHZnur7oFKUoFKUoOHbliZ7eWEEKXQqCeQzWffgym/fx/wtWn0rfaxFy1GVMtF3DW7051wzD8GU37+P+Fqfgym/fx/wtWn0rZ469vadH2N3OWYfgym/fx/wtT8GU37+P8AhatPpTx17eaPsbucsw/BlN+/j/han4Mpv38f8LVp9KeOvbzR9jdzlmH4Mpv38f8AC1PwZTfv4/4WrT6U8de3mj7G7nLMPwZTfv4/4Wp+DKb9/H/C1afSnjr280fY3c5Zh+DKb9/H/C1PwZTfv4/4WrT6U8de3mj7G7nLk2RaGKCKIkEoiqSOR0jGa66Urlmc5zdkRlGUFKUrDJSlKBSlKBSlKBSlKBSlKBSlKBSlKBSlKBSlKBSlKBVb6Qt222hZSWqOsZZkOpgSBoYNyHoqyUoPO2j0oq9ygfQMV6UpQKUpQV3fC12i6p/R80UTeMJOtGQQQMFSFOCDn6abibsjZ9qIS/WSM7SSyYxqd+Z78AADj3VYqUClKUClKUClKUClKUClKUClKU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03740" y="5554011"/>
            <a:ext cx="3677481" cy="687763"/>
            <a:chOff x="6932540" y="5573889"/>
            <a:chExt cx="3677481" cy="687763"/>
          </a:xfrm>
        </p:grpSpPr>
        <p:pic>
          <p:nvPicPr>
            <p:cNvPr id="557062" name="Picture 6" descr="http://www.sciencenet-mv.de/data/image/original/1928_D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978" y="5573889"/>
              <a:ext cx="2932043" cy="687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7064" name="Picture 8" descr="https://www.mppmu.mpg.de/physik2000/minerva-1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540" y="5573919"/>
              <a:ext cx="667855" cy="667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7066" name="Picture 10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7" t="8351" r="9926" b="11932"/>
          <a:stretch/>
        </p:blipFill>
        <p:spPr bwMode="auto">
          <a:xfrm>
            <a:off x="0" y="2564295"/>
            <a:ext cx="9144000" cy="142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1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SFINCS (Stellarator Fokker-Planck Iterative Neoclassical Conservative Solver)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462"/>
            <a:ext cx="8796130" cy="50527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Solves time-independent drift-kinetic equations </a:t>
            </a:r>
            <a:r>
              <a:rPr lang="en-US" sz="2000" dirty="0" smtClean="0"/>
              <a:t>for 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Symbol" panose="05050102010706020507" pitchFamily="18" charset="2"/>
              </a:rPr>
              <a:t>q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z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>
                <a:latin typeface="Symbol" panose="05050102010706020507" pitchFamily="18" charset="2"/>
                <a:sym typeface="Symbol"/>
              </a:rPr>
              <a:t>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).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terms in the kinetic equation involving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r</a:t>
            </a:r>
            <a:r>
              <a:rPr lang="en-US" sz="2000" dirty="0"/>
              <a:t> – “effective particle </a:t>
            </a:r>
            <a:r>
              <a:rPr lang="en-US" sz="2000" dirty="0" smtClean="0"/>
              <a:t>trajectories.”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collision operator, including full linearized Fokker-Planck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SFINCS (Stellarator Fokker-Planck Iterative Neoclassical Conservative Solver)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462"/>
            <a:ext cx="8796130" cy="50527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Solves time-independent drift-kinetic equations </a:t>
            </a:r>
            <a:r>
              <a:rPr lang="en-US" sz="2000" dirty="0" smtClean="0"/>
              <a:t>for 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Symbol" panose="05050102010706020507" pitchFamily="18" charset="2"/>
              </a:rPr>
              <a:t>q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z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>
                <a:latin typeface="Symbol" panose="05050102010706020507" pitchFamily="18" charset="2"/>
                <a:sym typeface="Symbol"/>
              </a:rPr>
              <a:t>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).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terms in the kinetic equation involving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r</a:t>
            </a:r>
            <a:r>
              <a:rPr lang="en-US" sz="2000" dirty="0"/>
              <a:t> – “effective particle </a:t>
            </a:r>
            <a:r>
              <a:rPr lang="en-US" sz="2000" dirty="0" smtClean="0"/>
              <a:t>trajectories.”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collision operator, including full linearized Fokker-Planck.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Continuum </a:t>
            </a:r>
            <a:r>
              <a:rPr lang="en-US" sz="2000" dirty="0" smtClean="0"/>
              <a:t>discretization, with mix of finite-difference, spectral, and </a:t>
            </a:r>
            <a:r>
              <a:rPr lang="en-US" sz="2000" dirty="0" err="1" smtClean="0"/>
              <a:t>pseudospectral</a:t>
            </a:r>
            <a:r>
              <a:rPr lang="en-US" sz="2000" dirty="0" smtClean="0"/>
              <a:t> methods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SFINCS (Stellarator Fokker-Planck Iterative Neoclassical Conservative Solver)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462"/>
            <a:ext cx="8796130" cy="50527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Solves time-independent drift-kinetic equations </a:t>
            </a:r>
            <a:r>
              <a:rPr lang="en-US" sz="2000" dirty="0" smtClean="0"/>
              <a:t>for 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Symbol" panose="05050102010706020507" pitchFamily="18" charset="2"/>
              </a:rPr>
              <a:t>q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z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>
                <a:latin typeface="Symbol" panose="05050102010706020507" pitchFamily="18" charset="2"/>
                <a:sym typeface="Symbol"/>
              </a:rPr>
              <a:t>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).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terms in the kinetic equation involving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r</a:t>
            </a:r>
            <a:r>
              <a:rPr lang="en-US" sz="2000" dirty="0"/>
              <a:t> – “effective particle </a:t>
            </a:r>
            <a:r>
              <a:rPr lang="en-US" sz="2000" dirty="0" smtClean="0"/>
              <a:t>trajectories.”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collision operator, including full linearized Fokker-Planck.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Continuum </a:t>
            </a:r>
            <a:r>
              <a:rPr lang="en-US" sz="2000" dirty="0" smtClean="0"/>
              <a:t>discretization, with mix of finite-difference, spectral, and </a:t>
            </a:r>
            <a:r>
              <a:rPr lang="en-US" sz="2000" dirty="0" err="1" smtClean="0"/>
              <a:t>pseudospectral</a:t>
            </a:r>
            <a:r>
              <a:rPr lang="en-US" sz="2000" dirty="0" smtClean="0"/>
              <a:t> methods.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General nested flux surface geometry allowed, with interface to equilibrium data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SFINCS (Stellarator Fokker-Planck Iterative Neoclassical Conservative Solver)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462"/>
            <a:ext cx="8796130" cy="50527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Solves time-independent drift-kinetic equations </a:t>
            </a:r>
            <a:r>
              <a:rPr lang="en-US" sz="2000" dirty="0" smtClean="0"/>
              <a:t>for 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Symbol" panose="05050102010706020507" pitchFamily="18" charset="2"/>
              </a:rPr>
              <a:t>q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z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>
                <a:latin typeface="Symbol" panose="05050102010706020507" pitchFamily="18" charset="2"/>
                <a:sym typeface="Symbol"/>
              </a:rPr>
              <a:t>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).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terms in the kinetic equation involving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r</a:t>
            </a:r>
            <a:r>
              <a:rPr lang="en-US" sz="2000" dirty="0"/>
              <a:t> – “effective particle </a:t>
            </a:r>
            <a:r>
              <a:rPr lang="en-US" sz="2000" dirty="0" smtClean="0"/>
              <a:t>trajectories.”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collision operator, including full linearized Fokker-Planck.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Continuum </a:t>
            </a:r>
            <a:r>
              <a:rPr lang="en-US" sz="2000" dirty="0" smtClean="0"/>
              <a:t>discretization, with mix of finite-difference, spectral, and </a:t>
            </a:r>
            <a:r>
              <a:rPr lang="en-US" sz="2000" dirty="0" err="1" smtClean="0"/>
              <a:t>pseudospectral</a:t>
            </a:r>
            <a:r>
              <a:rPr lang="en-US" sz="2000" dirty="0" smtClean="0"/>
              <a:t> methods.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General nested flux surface geometry allowed, with interface to equilibrium data.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Multiple species</a:t>
            </a:r>
            <a:r>
              <a:rPr lang="en-US" sz="2000" dirty="0" smtClean="0"/>
              <a:t>.</a:t>
            </a:r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SFINCS (Stellarator Fokker-Planck Iterative Neoclassical Conservative Solver)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462"/>
            <a:ext cx="8796130" cy="50527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Solves time-independent drift-kinetic equations </a:t>
            </a:r>
            <a:r>
              <a:rPr lang="en-US" sz="2000" dirty="0" smtClean="0"/>
              <a:t>for 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Symbol" panose="05050102010706020507" pitchFamily="18" charset="2"/>
              </a:rPr>
              <a:t>q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z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>
                <a:latin typeface="Symbol" panose="05050102010706020507" pitchFamily="18" charset="2"/>
                <a:sym typeface="Symbol"/>
              </a:rPr>
              <a:t></a:t>
            </a:r>
            <a:r>
              <a:rPr lang="en-US" sz="2000" dirty="0" smtClean="0"/>
              <a:t>, </a:t>
            </a:r>
            <a:r>
              <a:rPr lang="en-US" sz="2000" i="1" dirty="0" smtClean="0">
                <a:latin typeface="Symbol" panose="05050102010706020507" pitchFamily="18" charset="2"/>
              </a:rPr>
              <a:t>u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).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terms in the kinetic equation involving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r</a:t>
            </a:r>
            <a:r>
              <a:rPr lang="en-US" sz="2000" dirty="0"/>
              <a:t> – “effective particle </a:t>
            </a:r>
            <a:r>
              <a:rPr lang="en-US" sz="2000" dirty="0" smtClean="0"/>
              <a:t>trajectories.”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Several options for collision operator, including full linearized Fokker-Planck.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Continuum </a:t>
            </a:r>
            <a:r>
              <a:rPr lang="en-US" sz="2000" dirty="0" smtClean="0"/>
              <a:t>discretization, with mix of finite-difference, spectral, and </a:t>
            </a:r>
            <a:r>
              <a:rPr lang="en-US" sz="2000" dirty="0" err="1" smtClean="0"/>
              <a:t>pseudospectral</a:t>
            </a:r>
            <a:r>
              <a:rPr lang="en-US" sz="2000" dirty="0" smtClean="0"/>
              <a:t> methods.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General nested flux surface geometry allowed, with interface to equilibrium data.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Multiple species.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Uses preconditioned GMRES </a:t>
            </a:r>
            <a:r>
              <a:rPr lang="en-US" sz="2000" dirty="0" smtClean="0"/>
              <a:t>solver (via </a:t>
            </a:r>
            <a:r>
              <a:rPr lang="en-US" sz="2000" dirty="0" err="1" smtClean="0"/>
              <a:t>PETSc</a:t>
            </a:r>
            <a:r>
              <a:rPr lang="en-US" sz="2000" dirty="0" smtClean="0"/>
              <a:t> library).</a:t>
            </a:r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FC85-2876-4327-A5D2-5674859145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357655</TotalTime>
  <Words>1519</Words>
  <Application>Microsoft Office PowerPoint</Application>
  <PresentationFormat>On-screen Show (4:3)</PresentationFormat>
  <Paragraphs>210</Paragraphs>
  <Slides>40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Default Design</vt:lpstr>
      <vt:lpstr>Equation</vt:lpstr>
      <vt:lpstr>MathType 6.0 Equation</vt:lpstr>
      <vt:lpstr>Comparison of particle trajectories  and collision operators  for collisional transport  in nonaxisymmetric plasmas</vt:lpstr>
      <vt:lpstr>Outline</vt:lpstr>
      <vt:lpstr>SFINCS (Stellarator Fokker-Planck Iterative Neoclassical Conservative Solver)</vt:lpstr>
      <vt:lpstr>SFINCS (Stellarator Fokker-Planck Iterative Neoclassical Conservative Solver)</vt:lpstr>
      <vt:lpstr>SFINCS (Stellarator Fokker-Planck Iterative Neoclassical Conservative Solver)</vt:lpstr>
      <vt:lpstr>SFINCS (Stellarator Fokker-Planck Iterative Neoclassical Conservative Solver)</vt:lpstr>
      <vt:lpstr>SFINCS (Stellarator Fokker-Planck Iterative Neoclassical Conservative Solver)</vt:lpstr>
      <vt:lpstr>SFINCS (Stellarator Fokker-Planck Iterative Neoclassical Conservative Solver)</vt:lpstr>
      <vt:lpstr>SFINCS (Stellarator Fokker-Planck Iterative Neoclassical Conservative Solver)</vt:lpstr>
      <vt:lpstr>SFINCS (Stellarator Fokker-Planck Iterative Neoclassical Conservative Solver)</vt:lpstr>
      <vt:lpstr>Several choices are available for the Er terms</vt:lpstr>
      <vt:lpstr>Several choices are available for the Er terms</vt:lpstr>
      <vt:lpstr>Several choices are available for the Er terms</vt:lpstr>
      <vt:lpstr>Several choices are available for the Er terms</vt:lpstr>
      <vt:lpstr>In the partial and full trajectory models, unphysical constraints will be imposed on f  unless you are careful.</vt:lpstr>
      <vt:lpstr>In the partial and full trajectory models, unphysical constraints will be imposed on f  unless you are careful.</vt:lpstr>
      <vt:lpstr>In the partial and full trajectory models, unphysical constraints will be imposed on f  unless you are careful.</vt:lpstr>
      <vt:lpstr>In the partial and full trajectory models, unphysical constraints will be imposed on f  unless you are careful.</vt:lpstr>
      <vt:lpstr>The partial and full trajectory models become  well-behaved if you include sources.</vt:lpstr>
      <vt:lpstr>The partial and full trajectory models become  well-behaved if you include sources.</vt:lpstr>
      <vt:lpstr>The partial and full trajectory models become  well-behaved if you include sources.</vt:lpstr>
      <vt:lpstr>Example: W7-X edge.                                  </vt:lpstr>
      <vt:lpstr>Example: W7-X edge. Trajectory model has little impact on ambipolar Er , modest effect on jbs</vt:lpstr>
      <vt:lpstr>Example: W7-X edge. Trajectory model has little impact on ambipolar Er , modest effect on jbs</vt:lpstr>
      <vt:lpstr>For the next few slides, we will consider the ion transport matrix Ljk</vt:lpstr>
      <vt:lpstr>When E*=Er /Erres is &lt; 0.3, the 3 models are nearly identical; otherwise differences can be significant.</vt:lpstr>
      <vt:lpstr>The same pattern is evident for LHD</vt:lpstr>
      <vt:lpstr>SFINCS allows comparison between collision operators</vt:lpstr>
      <vt:lpstr>Similar patterns are apparent  for LHD geometry</vt:lpstr>
      <vt:lpstr>Summary</vt:lpstr>
      <vt:lpstr>Extra slides</vt:lpstr>
      <vt:lpstr>For the next few slides, we will consider the ion transport matrix Ljk</vt:lpstr>
      <vt:lpstr>New speed discretization is highly efficient</vt:lpstr>
      <vt:lpstr>New speed discretization is highly efficient</vt:lpstr>
      <vt:lpstr>SFINCS can use the full linearized  Fokker-Planck collsion operator.</vt:lpstr>
      <vt:lpstr>SFINCS can use the full linearized  Fokker-Planck collsion operator.</vt:lpstr>
      <vt:lpstr>Computed radial neoclassical diffusivity in the LHD stellarator</vt:lpstr>
      <vt:lpstr>PowerPoint Presentation</vt:lpstr>
      <vt:lpstr>PowerPoint Presentation</vt:lpstr>
      <vt:lpstr>Comparison of particle trajectories  and collision operators  for collisional transport  in nonaxisymmetric plasmas</vt:lpstr>
    </vt:vector>
  </TitlesOfParts>
  <Company>Plasma Science &amp; Fusion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the equilibrium radial electric field on zonal flow in tokamaks &amp; quasisymmetric stellarators</dc:title>
  <dc:creator>Matt Landreman</dc:creator>
  <cp:lastModifiedBy>PSFC</cp:lastModifiedBy>
  <cp:revision>975</cp:revision>
  <cp:lastPrinted>2013-12-26T23:51:19Z</cp:lastPrinted>
  <dcterms:created xsi:type="dcterms:W3CDTF">2009-10-15T15:26:47Z</dcterms:created>
  <dcterms:modified xsi:type="dcterms:W3CDTF">2013-12-27T17:10:09Z</dcterms:modified>
</cp:coreProperties>
</file>