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  <p:sldMasterId id="2147483654" r:id="rId2"/>
    <p:sldMasterId id="2147483652" r:id="rId3"/>
    <p:sldMasterId id="2147483718" r:id="rId4"/>
  </p:sldMasterIdLst>
  <p:notesMasterIdLst>
    <p:notesMasterId r:id="rId82"/>
  </p:notesMasterIdLst>
  <p:handoutMasterIdLst>
    <p:handoutMasterId r:id="rId83"/>
  </p:handoutMasterIdLst>
  <p:sldIdLst>
    <p:sldId id="272" r:id="rId5"/>
    <p:sldId id="383" r:id="rId6"/>
    <p:sldId id="294" r:id="rId7"/>
    <p:sldId id="340" r:id="rId8"/>
    <p:sldId id="341" r:id="rId9"/>
    <p:sldId id="342" r:id="rId10"/>
    <p:sldId id="343" r:id="rId11"/>
    <p:sldId id="344" r:id="rId12"/>
    <p:sldId id="339" r:id="rId13"/>
    <p:sldId id="286" r:id="rId14"/>
    <p:sldId id="301" r:id="rId15"/>
    <p:sldId id="374" r:id="rId16"/>
    <p:sldId id="375" r:id="rId17"/>
    <p:sldId id="378" r:id="rId18"/>
    <p:sldId id="377" r:id="rId19"/>
    <p:sldId id="379" r:id="rId20"/>
    <p:sldId id="347" r:id="rId21"/>
    <p:sldId id="380" r:id="rId22"/>
    <p:sldId id="350" r:id="rId23"/>
    <p:sldId id="349" r:id="rId24"/>
    <p:sldId id="348" r:id="rId25"/>
    <p:sldId id="392" r:id="rId26"/>
    <p:sldId id="384" r:id="rId27"/>
    <p:sldId id="408" r:id="rId28"/>
    <p:sldId id="406" r:id="rId29"/>
    <p:sldId id="409" r:id="rId30"/>
    <p:sldId id="412" r:id="rId31"/>
    <p:sldId id="413" r:id="rId32"/>
    <p:sldId id="411" r:id="rId33"/>
    <p:sldId id="414" r:id="rId34"/>
    <p:sldId id="415" r:id="rId35"/>
    <p:sldId id="416" r:id="rId36"/>
    <p:sldId id="417" r:id="rId37"/>
    <p:sldId id="418" r:id="rId38"/>
    <p:sldId id="419" r:id="rId39"/>
    <p:sldId id="405" r:id="rId40"/>
    <p:sldId id="302" r:id="rId41"/>
    <p:sldId id="303" r:id="rId42"/>
    <p:sldId id="306" r:id="rId43"/>
    <p:sldId id="310" r:id="rId44"/>
    <p:sldId id="311" r:id="rId45"/>
    <p:sldId id="351" r:id="rId46"/>
    <p:sldId id="355" r:id="rId47"/>
    <p:sldId id="354" r:id="rId48"/>
    <p:sldId id="353" r:id="rId49"/>
    <p:sldId id="352" r:id="rId50"/>
    <p:sldId id="394" r:id="rId51"/>
    <p:sldId id="395" r:id="rId52"/>
    <p:sldId id="402" r:id="rId53"/>
    <p:sldId id="399" r:id="rId54"/>
    <p:sldId id="368" r:id="rId55"/>
    <p:sldId id="400" r:id="rId56"/>
    <p:sldId id="401" r:id="rId57"/>
    <p:sldId id="385" r:id="rId58"/>
    <p:sldId id="356" r:id="rId59"/>
    <p:sldId id="388" r:id="rId60"/>
    <p:sldId id="390" r:id="rId61"/>
    <p:sldId id="389" r:id="rId62"/>
    <p:sldId id="370" r:id="rId63"/>
    <p:sldId id="360" r:id="rId64"/>
    <p:sldId id="318" r:id="rId65"/>
    <p:sldId id="361" r:id="rId66"/>
    <p:sldId id="362" r:id="rId67"/>
    <p:sldId id="319" r:id="rId68"/>
    <p:sldId id="404" r:id="rId69"/>
    <p:sldId id="403" r:id="rId70"/>
    <p:sldId id="371" r:id="rId71"/>
    <p:sldId id="372" r:id="rId72"/>
    <p:sldId id="391" r:id="rId73"/>
    <p:sldId id="381" r:id="rId74"/>
    <p:sldId id="386" r:id="rId75"/>
    <p:sldId id="397" r:id="rId76"/>
    <p:sldId id="396" r:id="rId77"/>
    <p:sldId id="398" r:id="rId78"/>
    <p:sldId id="328" r:id="rId79"/>
    <p:sldId id="329" r:id="rId80"/>
    <p:sldId id="387" r:id="rId81"/>
  </p:sldIdLst>
  <p:sldSz cx="9144000" cy="6858000" type="screen4x3"/>
  <p:notesSz cx="6889750" cy="10018713"/>
  <p:defaultTextStyle>
    <a:defPPr>
      <a:defRPr lang="fr-FR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B26"/>
    <a:srgbClr val="4CBC38"/>
    <a:srgbClr val="69BE28"/>
    <a:srgbClr val="69BE65"/>
    <a:srgbClr val="5F6365"/>
    <a:srgbClr val="000000"/>
    <a:srgbClr val="2E3135"/>
    <a:srgbClr val="449535"/>
    <a:srgbClr val="41A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167" autoAdjust="0"/>
  </p:normalViewPr>
  <p:slideViewPr>
    <p:cSldViewPr snapToGrid="0" snapToObjects="1">
      <p:cViewPr>
        <p:scale>
          <a:sx n="116" d="100"/>
          <a:sy n="116" d="100"/>
        </p:scale>
        <p:origin x="17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780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A6A3CBE-81A0-4D4A-9346-743ECEE5B13F}" type="datetimeFigureOut">
              <a:rPr lang="fr-FR"/>
              <a:pPr>
                <a:defRPr/>
              </a:pPr>
              <a:t>13/11/2020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15475"/>
            <a:ext cx="2986088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02075" y="9515475"/>
            <a:ext cx="2986088" cy="501650"/>
          </a:xfrm>
          <a:prstGeom prst="rect">
            <a:avLst/>
          </a:prstGeom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4A3331FB-86CD-4A55-B37C-7A5432D59D6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7F612409-2C18-435A-AB87-578EC51AC322}" type="datetimeFigureOut">
              <a:rPr lang="fr-FR"/>
              <a:pPr>
                <a:defRPr/>
              </a:pPr>
              <a:t>13/11/2020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1800" cy="394493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5EB79965-9F72-4C94-B1DD-A990D8104F2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5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90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3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40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29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857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Overlapping</a:t>
            </a:r>
            <a:r>
              <a:rPr lang="fr-FR" baseline="0" dirty="0" smtClean="0"/>
              <a:t> / </a:t>
            </a:r>
            <a:r>
              <a:rPr lang="fr-FR" baseline="0" dirty="0" err="1" smtClean="0"/>
              <a:t>redundancy</a:t>
            </a:r>
            <a:r>
              <a:rPr lang="fr-FR" baseline="0" dirty="0" smtClean="0"/>
              <a:t> / data duplication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254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349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16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959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77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676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850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22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656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477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0091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904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770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2571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957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318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908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690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55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208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422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9970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998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141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313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-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rules</a:t>
            </a:r>
            <a:r>
              <a:rPr lang="fr-FR" dirty="0" smtClean="0"/>
              <a:t> in </a:t>
            </a:r>
            <a:r>
              <a:rPr lang="fr-FR" dirty="0" err="1" smtClean="0"/>
              <a:t>order</a:t>
            </a:r>
            <a:r>
              <a:rPr lang="fr-FR" dirty="0" smtClean="0"/>
              <a:t> to </a:t>
            </a:r>
            <a:r>
              <a:rPr lang="fr-FR" dirty="0" err="1" smtClean="0"/>
              <a:t>represent</a:t>
            </a:r>
            <a:r>
              <a:rPr lang="fr-FR" dirty="0" smtClean="0"/>
              <a:t> the </a:t>
            </a:r>
            <a:r>
              <a:rPr lang="fr-FR" dirty="0" err="1" smtClean="0"/>
              <a:t>differnet</a:t>
            </a:r>
            <a:r>
              <a:rPr lang="fr-FR" dirty="0" smtClean="0"/>
              <a:t> data </a:t>
            </a:r>
            <a:r>
              <a:rPr lang="fr-FR" dirty="0" err="1" smtClean="0"/>
              <a:t>modelling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961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9999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399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95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4193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9797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4150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476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3113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37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2947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92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324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Research</a:t>
            </a:r>
            <a:r>
              <a:rPr lang="fr-FR" baseline="0" dirty="0" smtClean="0"/>
              <a:t> questions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3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22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Hybrid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databases</a:t>
            </a:r>
            <a:r>
              <a:rPr lang="fr-FR" baseline="0" dirty="0" smtClean="0"/>
              <a:t> system </a:t>
            </a:r>
            <a:r>
              <a:rPr lang="fr-FR" baseline="0" dirty="0" err="1" smtClean="0"/>
              <a:t>example</a:t>
            </a:r>
            <a:endParaRPr lang="fr-FR" baseline="0" dirty="0" smtClean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smtClean="0"/>
              <a:t>Evolution scenario and artefact to </a:t>
            </a:r>
            <a:r>
              <a:rPr lang="fr-FR" baseline="0" dirty="0" err="1" smtClean="0"/>
              <a:t>modify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7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Separated</a:t>
            </a:r>
            <a:r>
              <a:rPr lang="fr-FR" baseline="0" dirty="0" smtClean="0"/>
              <a:t> DB but not </a:t>
            </a:r>
            <a:r>
              <a:rPr lang="fr-FR" baseline="0" dirty="0" err="1" smtClean="0"/>
              <a:t>independent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55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 err="1" smtClean="0"/>
              <a:t>They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rely</a:t>
            </a:r>
            <a:r>
              <a:rPr lang="fr-FR" baseline="0" dirty="0" smtClean="0"/>
              <a:t> on an </a:t>
            </a:r>
            <a:r>
              <a:rPr lang="fr-FR" baseline="0" dirty="0" err="1" smtClean="0"/>
              <a:t>implicit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Conceptual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schema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B79965-9F72-4C94-B1DD-A990D8104F27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77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4"/>
          <p:cNvGrpSpPr>
            <a:grpSpLocks/>
          </p:cNvGrpSpPr>
          <p:nvPr userDrawn="1"/>
        </p:nvGrpSpPr>
        <p:grpSpPr bwMode="auto">
          <a:xfrm>
            <a:off x="1131088" y="2017335"/>
            <a:ext cx="7010400" cy="1655762"/>
            <a:chOff x="1144454" y="2526669"/>
            <a:chExt cx="7183892" cy="1343315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144454" y="2526669"/>
              <a:ext cx="7183892" cy="1343315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ZoneTexte 2"/>
            <p:cNvSpPr txBox="1">
              <a:spLocks noChangeArrowheads="1"/>
            </p:cNvSpPr>
            <p:nvPr/>
          </p:nvSpPr>
          <p:spPr bwMode="auto">
            <a:xfrm>
              <a:off x="1375465" y="2911174"/>
              <a:ext cx="6371771" cy="574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fr-FR" altLang="fr-FR" sz="4000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522116" y="2384999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75227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879" y="2569134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  <p:pic>
        <p:nvPicPr>
          <p:cNvPr id="3" name="Image 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" y="647551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784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799" y="2683279"/>
            <a:ext cx="6944783" cy="1470025"/>
          </a:xfrm>
          <a:prstGeom prst="rect">
            <a:avLst/>
          </a:prstGeom>
        </p:spPr>
        <p:txBody>
          <a:bodyPr anchor="ctr" anchorCtr="0"/>
          <a:lstStyle>
            <a:lvl1pPr algn="r">
              <a:defRPr sz="30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025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6375" y="6254750"/>
            <a:ext cx="2133600" cy="365125"/>
          </a:xfrm>
          <a:prstGeom prst="rect">
            <a:avLst/>
          </a:prstGeom>
        </p:spPr>
        <p:txBody>
          <a:bodyPr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30529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Imag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38875"/>
            <a:ext cx="705485" cy="323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952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50" y="4572000"/>
            <a:ext cx="13652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2000" b="0" i="0">
                <a:solidFill>
                  <a:srgbClr val="2E3135"/>
                </a:solidFill>
                <a:latin typeface="Verdana"/>
                <a:cs typeface="Verdana"/>
              </a:defRPr>
            </a:lvl1pPr>
          </a:lstStyle>
          <a:p>
            <a:r>
              <a:rPr lang="nl-BE" dirty="0" smtClean="0"/>
              <a:t>Cliquez et modifiez le titre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460283" y="1565233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rgbClr val="305291"/>
              </a:buClr>
              <a:buFont typeface="Arial"/>
              <a:buNone/>
              <a:defRPr sz="2700">
                <a:solidFill>
                  <a:srgbClr val="474746"/>
                </a:solidFill>
                <a:latin typeface="+mj-lt"/>
              </a:defRPr>
            </a:lvl1pPr>
            <a:lvl2pPr marL="720000" indent="-285750" algn="l">
              <a:buClr>
                <a:srgbClr val="41A336"/>
              </a:buClr>
              <a:buFont typeface="Arial"/>
              <a:buChar char="•"/>
              <a:defRPr sz="1600" b="0" i="0">
                <a:solidFill>
                  <a:srgbClr val="2E3135"/>
                </a:solidFill>
                <a:latin typeface="Verdana"/>
                <a:cs typeface="Verdana"/>
              </a:defRPr>
            </a:lvl2pPr>
            <a:lvl3pPr marL="990000" indent="-228600" algn="l">
              <a:buClr>
                <a:srgbClr val="41A336"/>
              </a:buClr>
              <a:buFont typeface="Arial"/>
              <a:buChar char="•"/>
              <a:defRPr sz="1400" b="0" i="0">
                <a:solidFill>
                  <a:srgbClr val="2E3135"/>
                </a:solidFill>
                <a:latin typeface="Verdana"/>
                <a:cs typeface="Verdana"/>
              </a:defRPr>
            </a:lvl3pPr>
            <a:lvl4pPr marL="1260000" indent="-228600" algn="l">
              <a:buClr>
                <a:srgbClr val="41A336"/>
              </a:buClr>
              <a:buFont typeface="Arial"/>
              <a:buChar char="•"/>
              <a:defRPr sz="1200" b="0" i="0">
                <a:solidFill>
                  <a:srgbClr val="2E3135"/>
                </a:solidFill>
                <a:latin typeface="Verdana"/>
                <a:cs typeface="Verdana"/>
              </a:defRPr>
            </a:lvl4pPr>
            <a:lvl5pPr marL="1530000" indent="-228600" algn="l">
              <a:buClr>
                <a:srgbClr val="41A336"/>
              </a:buClr>
              <a:buFont typeface="Arial"/>
              <a:buChar char="•"/>
              <a:defRPr sz="1000" b="0" i="0">
                <a:solidFill>
                  <a:srgbClr val="2E3135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6556375" y="6238875"/>
            <a:ext cx="2133600" cy="365125"/>
          </a:xfrm>
          <a:prstGeom prst="rect">
            <a:avLst/>
          </a:prstGeom>
        </p:spPr>
        <p:txBody>
          <a:bodyPr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srgbClr val="305291"/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" name="Image 9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8" y="4698524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78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41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fr-BE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628650" y="1457325"/>
            <a:ext cx="7886700" cy="360045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517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" y="647551"/>
            <a:ext cx="2745105" cy="125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29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 userDrawn="1"/>
        </p:nvSpPr>
        <p:spPr>
          <a:xfrm>
            <a:off x="0" y="-3505"/>
            <a:ext cx="9144000" cy="5636871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prstClr val="white"/>
                </a:solidFill>
              </a:rPr>
              <a:t>              </a:t>
            </a:r>
          </a:p>
        </p:txBody>
      </p:sp>
      <p:grpSp>
        <p:nvGrpSpPr>
          <p:cNvPr id="3075" name="Grouper 13"/>
          <p:cNvGrpSpPr>
            <a:grpSpLocks/>
          </p:cNvGrpSpPr>
          <p:nvPr userDrawn="1"/>
        </p:nvGrpSpPr>
        <p:grpSpPr bwMode="auto">
          <a:xfrm>
            <a:off x="7384324" y="5548838"/>
            <a:ext cx="492515" cy="434243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prstClr val="white"/>
                </a:solidFill>
              </a:endParaRPr>
            </a:p>
          </p:txBody>
        </p:sp>
      </p:grpSp>
      <p:pic>
        <p:nvPicPr>
          <p:cNvPr id="3076" name="Image 15" descr="UNamu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03" y="5636870"/>
            <a:ext cx="954782" cy="105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4" descr="PICTOS_blan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94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us 6"/>
          <p:cNvSpPr/>
          <p:nvPr userDrawn="1"/>
        </p:nvSpPr>
        <p:spPr>
          <a:xfrm>
            <a:off x="0" y="0"/>
            <a:ext cx="9144000" cy="5497513"/>
          </a:xfrm>
          <a:prstGeom prst="flowChartProcess">
            <a:avLst/>
          </a:prstGeom>
          <a:solidFill>
            <a:srgbClr val="55A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latin typeface="Verdana"/>
                <a:cs typeface="Verdana"/>
              </a:rPr>
              <a:t>               </a:t>
            </a:r>
          </a:p>
        </p:txBody>
      </p:sp>
      <p:pic>
        <p:nvPicPr>
          <p:cNvPr id="1027" name="Image 4" descr="PICTOS_blan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49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er 12"/>
          <p:cNvGrpSpPr>
            <a:grpSpLocks/>
          </p:cNvGrpSpPr>
          <p:nvPr userDrawn="1"/>
        </p:nvGrpSpPr>
        <p:grpSpPr bwMode="auto">
          <a:xfrm>
            <a:off x="6948488" y="5353050"/>
            <a:ext cx="1384300" cy="814388"/>
            <a:chOff x="6948948" y="5525435"/>
            <a:chExt cx="1384302" cy="813222"/>
          </a:xfrm>
        </p:grpSpPr>
        <p:sp>
          <p:nvSpPr>
            <p:cNvPr id="9" name="Processus 8"/>
            <p:cNvSpPr/>
            <p:nvPr userDrawn="1"/>
          </p:nvSpPr>
          <p:spPr>
            <a:xfrm>
              <a:off x="7298199" y="5525435"/>
              <a:ext cx="682626" cy="507273"/>
            </a:xfrm>
            <a:prstGeom prst="flowChartProcess">
              <a:avLst/>
            </a:prstGeom>
            <a:solidFill>
              <a:srgbClr val="55AB2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latin typeface="Verdana"/>
                  <a:cs typeface="Verdana"/>
                </a:rPr>
                <a:t>     </a:t>
              </a:r>
            </a:p>
          </p:txBody>
        </p:sp>
        <p:sp>
          <p:nvSpPr>
            <p:cNvPr id="10" name="Connecteur 10"/>
            <p:cNvSpPr/>
            <p:nvPr userDrawn="1"/>
          </p:nvSpPr>
          <p:spPr>
            <a:xfrm>
              <a:off x="6948948" y="5669691"/>
              <a:ext cx="1384302" cy="668966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latin typeface="Verdana"/>
                <a:cs typeface="Verdana"/>
              </a:endParaRPr>
            </a:p>
          </p:txBody>
        </p:sp>
      </p:grpSp>
      <p:pic>
        <p:nvPicPr>
          <p:cNvPr id="1029" name="Image 11" descr="UNamu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761038"/>
            <a:ext cx="9540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rgbClr val="2E3135"/>
                </a:solidFill>
                <a:latin typeface="Verdana"/>
                <a:cs typeface="Verdana"/>
              </a:rPr>
              <a:t>www.unamur.be – Maxime Gobert</a:t>
            </a:r>
            <a:endParaRPr lang="fr-FR" sz="800" dirty="0">
              <a:solidFill>
                <a:srgbClr val="2E3135"/>
              </a:solidFill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1300"/>
            <a:ext cx="914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2"/>
          <p:cNvSpPr txBox="1">
            <a:spLocks/>
          </p:cNvSpPr>
          <p:nvPr userDrawn="1"/>
        </p:nvSpPr>
        <p:spPr>
          <a:xfrm>
            <a:off x="457200" y="6516688"/>
            <a:ext cx="8229600" cy="233362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marL="342900" indent="-342900" algn="r" defTabSz="457200" rtl="0" eaLnBrk="1" latinLnBrk="0" hangingPunct="1">
              <a:spcBef>
                <a:spcPct val="20000"/>
              </a:spcBef>
              <a:spcAft>
                <a:spcPts val="0"/>
              </a:spcAft>
              <a:buClr>
                <a:srgbClr val="FF6600"/>
              </a:buClr>
              <a:buFont typeface="Arial"/>
              <a:buNone/>
              <a:defRPr sz="2500" b="0" i="0" kern="1200">
                <a:solidFill>
                  <a:srgbClr val="211D61"/>
                </a:solidFill>
                <a:latin typeface="+mj-lt"/>
                <a:ea typeface="+mn-ea"/>
                <a:cs typeface="Frutiger LT Std 55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8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FF6600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Frutiger LT Std 45 Light"/>
                <a:ea typeface="+mn-ea"/>
                <a:cs typeface="Frutiger LT Std 45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defRPr/>
            </a:pPr>
            <a:r>
              <a:rPr lang="nl-BE" sz="800" dirty="0" smtClean="0">
                <a:solidFill>
                  <a:schemeClr val="bg1"/>
                </a:solidFill>
                <a:latin typeface="Verdana"/>
                <a:cs typeface="Verdana"/>
              </a:rPr>
              <a:t>www.unamur.be</a:t>
            </a:r>
            <a:r>
              <a:rPr lang="nl-BE" sz="800" baseline="0" dirty="0" smtClean="0">
                <a:solidFill>
                  <a:schemeClr val="bg1"/>
                </a:solidFill>
                <a:latin typeface="Verdana"/>
                <a:cs typeface="Verdana"/>
              </a:rPr>
              <a:t> – Maxime Gobert</a:t>
            </a:r>
            <a:endParaRPr lang="fr-FR" sz="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4" r:id="rId2"/>
    <p:sldLayoutId id="2147483768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cessus 8"/>
          <p:cNvSpPr/>
          <p:nvPr/>
        </p:nvSpPr>
        <p:spPr>
          <a:xfrm>
            <a:off x="0" y="0"/>
            <a:ext cx="9144000" cy="4554538"/>
          </a:xfrm>
          <a:prstGeom prst="flowChartProcess">
            <a:avLst/>
          </a:prstGeom>
          <a:solidFill>
            <a:srgbClr val="2E31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dirty="0">
                <a:solidFill>
                  <a:prstClr val="white"/>
                </a:solidFill>
              </a:rPr>
              <a:t>              </a:t>
            </a:r>
          </a:p>
        </p:txBody>
      </p:sp>
      <p:grpSp>
        <p:nvGrpSpPr>
          <p:cNvPr id="3075" name="Grouper 13"/>
          <p:cNvGrpSpPr>
            <a:grpSpLocks/>
          </p:cNvGrpSpPr>
          <p:nvPr userDrawn="1"/>
        </p:nvGrpSpPr>
        <p:grpSpPr bwMode="auto">
          <a:xfrm>
            <a:off x="6948488" y="4391025"/>
            <a:ext cx="1384300" cy="831850"/>
            <a:chOff x="6948948" y="4391742"/>
            <a:chExt cx="1384302" cy="830915"/>
          </a:xfrm>
        </p:grpSpPr>
        <p:sp>
          <p:nvSpPr>
            <p:cNvPr id="10" name="Processus 9"/>
            <p:cNvSpPr/>
            <p:nvPr userDrawn="1"/>
          </p:nvSpPr>
          <p:spPr>
            <a:xfrm>
              <a:off x="7298199" y="4391742"/>
              <a:ext cx="682626" cy="507429"/>
            </a:xfrm>
            <a:prstGeom prst="flowChartProcess">
              <a:avLst/>
            </a:prstGeom>
            <a:solidFill>
              <a:srgbClr val="2E31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dirty="0">
                  <a:solidFill>
                    <a:prstClr val="white"/>
                  </a:solidFill>
                </a:rPr>
                <a:t>     </a:t>
              </a:r>
            </a:p>
          </p:txBody>
        </p:sp>
        <p:sp>
          <p:nvSpPr>
            <p:cNvPr id="11" name="Connecteur 10"/>
            <p:cNvSpPr/>
            <p:nvPr userDrawn="1"/>
          </p:nvSpPr>
          <p:spPr>
            <a:xfrm>
              <a:off x="6948948" y="4553485"/>
              <a:ext cx="1384302" cy="669172"/>
            </a:xfrm>
            <a:custGeom>
              <a:avLst/>
              <a:gdLst/>
              <a:ahLst/>
              <a:cxnLst/>
              <a:rect l="l" t="t" r="r" b="b"/>
              <a:pathLst>
                <a:path w="1384302" h="668657">
                  <a:moveTo>
                    <a:pt x="350838" y="0"/>
                  </a:moveTo>
                  <a:cubicBezTo>
                    <a:pt x="496159" y="0"/>
                    <a:pt x="620845" y="84197"/>
                    <a:pt x="674105" y="204193"/>
                  </a:cubicBezTo>
                  <a:lnTo>
                    <a:pt x="692151" y="259591"/>
                  </a:lnTo>
                  <a:lnTo>
                    <a:pt x="710197" y="204194"/>
                  </a:lnTo>
                  <a:cubicBezTo>
                    <a:pt x="763457" y="84198"/>
                    <a:pt x="888143" y="1"/>
                    <a:pt x="1033464" y="1"/>
                  </a:cubicBezTo>
                  <a:cubicBezTo>
                    <a:pt x="1227226" y="1"/>
                    <a:pt x="1384302" y="149685"/>
                    <a:pt x="1384302" y="334329"/>
                  </a:cubicBezTo>
                  <a:cubicBezTo>
                    <a:pt x="1384302" y="518973"/>
                    <a:pt x="1227226" y="668657"/>
                    <a:pt x="1033464" y="668657"/>
                  </a:cubicBezTo>
                  <a:cubicBezTo>
                    <a:pt x="888143" y="668657"/>
                    <a:pt x="763457" y="584460"/>
                    <a:pt x="710197" y="464465"/>
                  </a:cubicBezTo>
                  <a:lnTo>
                    <a:pt x="692151" y="409067"/>
                  </a:lnTo>
                  <a:lnTo>
                    <a:pt x="674105" y="464464"/>
                  </a:lnTo>
                  <a:cubicBezTo>
                    <a:pt x="620845" y="584459"/>
                    <a:pt x="496159" y="668656"/>
                    <a:pt x="350838" y="668656"/>
                  </a:cubicBezTo>
                  <a:cubicBezTo>
                    <a:pt x="157076" y="668656"/>
                    <a:pt x="0" y="518972"/>
                    <a:pt x="0" y="334328"/>
                  </a:cubicBezTo>
                  <a:cubicBezTo>
                    <a:pt x="0" y="149684"/>
                    <a:pt x="157076" y="0"/>
                    <a:pt x="3508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>
                <a:solidFill>
                  <a:prstClr val="white"/>
                </a:solidFill>
              </a:endParaRPr>
            </a:p>
          </p:txBody>
        </p:sp>
      </p:grpSp>
      <p:pic>
        <p:nvPicPr>
          <p:cNvPr id="3076" name="Image 15" descr="UNamu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00600"/>
            <a:ext cx="1709738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4"/>
          <p:cNvGrpSpPr>
            <a:grpSpLocks/>
          </p:cNvGrpSpPr>
          <p:nvPr/>
        </p:nvGrpSpPr>
        <p:grpSpPr bwMode="auto">
          <a:xfrm>
            <a:off x="1138989" y="2478314"/>
            <a:ext cx="7148668" cy="1209431"/>
            <a:chOff x="1277937" y="2699657"/>
            <a:chExt cx="7183892" cy="1343315"/>
          </a:xfrm>
          <a:solidFill>
            <a:srgbClr val="69BE28"/>
          </a:solidFill>
        </p:grpSpPr>
        <p:sp>
          <p:nvSpPr>
            <p:cNvPr id="5" name="Rectangle à coins arrondis 4"/>
            <p:cNvSpPr/>
            <p:nvPr/>
          </p:nvSpPr>
          <p:spPr>
            <a:xfrm>
              <a:off x="1277937" y="2699657"/>
              <a:ext cx="7183892" cy="1343315"/>
            </a:xfrm>
            <a:prstGeom prst="roundRect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6" name="ZoneTexte 2"/>
            <p:cNvSpPr txBox="1">
              <a:spLocks noChangeArrowheads="1"/>
            </p:cNvSpPr>
            <p:nvPr/>
          </p:nvSpPr>
          <p:spPr bwMode="auto">
            <a:xfrm>
              <a:off x="1683997" y="3046559"/>
              <a:ext cx="6371772" cy="6495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fr-FR" sz="3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Hybri</a:t>
              </a:r>
              <a:r>
                <a:rPr lang="en-US" altLang="fr-FR" sz="3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 </a:t>
              </a:r>
              <a:r>
                <a:rPr lang="en-US" altLang="fr-FR" sz="3200" dirty="0" err="1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Polystore</a:t>
              </a:r>
              <a:r>
                <a:rPr lang="en-US" altLang="fr-FR" sz="3200" dirty="0" smtClean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Framework</a:t>
              </a:r>
              <a:endParaRPr lang="fr-FR" altLang="fr-FR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38989" y="4763731"/>
            <a:ext cx="243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i="1" dirty="0" smtClean="0"/>
              <a:t>Maxime Gobert</a:t>
            </a:r>
          </a:p>
          <a:p>
            <a:r>
              <a:rPr lang="fr-BE" sz="1400" i="1" dirty="0" smtClean="0"/>
              <a:t>Loup </a:t>
            </a:r>
            <a:r>
              <a:rPr lang="fr-BE" sz="1400" i="1" dirty="0" err="1" smtClean="0"/>
              <a:t>Meurice</a:t>
            </a:r>
            <a:endParaRPr lang="fr-BE" sz="1400" i="1" dirty="0" smtClean="0"/>
          </a:p>
          <a:p>
            <a:r>
              <a:rPr lang="fr-BE" sz="1400" i="1" dirty="0" err="1" smtClean="0"/>
              <a:t>Supervised</a:t>
            </a:r>
            <a:r>
              <a:rPr lang="fr-BE" sz="1400" i="1" dirty="0" smtClean="0"/>
              <a:t> </a:t>
            </a:r>
            <a:r>
              <a:rPr lang="fr-BE" sz="1400" i="1" dirty="0" smtClean="0"/>
              <a:t>by Anthony </a:t>
            </a:r>
            <a:r>
              <a:rPr lang="fr-BE" sz="1400" i="1" dirty="0" smtClean="0"/>
              <a:t>Cleve</a:t>
            </a:r>
            <a:endParaRPr lang="fr-BE" sz="1400" i="1" dirty="0" smtClean="0"/>
          </a:p>
        </p:txBody>
      </p:sp>
      <p:pic>
        <p:nvPicPr>
          <p:cNvPr id="1030" name="Picture 6" descr="https://raw.githubusercontent.com/secoassist/secoassist.github.io/sources/static/assets/logo/secoassist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75" y="5675281"/>
            <a:ext cx="933079" cy="7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02" y="70597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4" y="1668997"/>
            <a:ext cx="8668318" cy="3724383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309080" y="1566911"/>
            <a:ext cx="906393" cy="2909749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6" y="62348"/>
            <a:ext cx="2238375" cy="1933575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2341266" y="1029136"/>
            <a:ext cx="4994031" cy="390845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2341266" y="1487660"/>
            <a:ext cx="4994031" cy="268356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230734" y="1611500"/>
            <a:ext cx="984739" cy="3754320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2371764" y="1204999"/>
            <a:ext cx="757695" cy="338822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2309080" y="1566911"/>
            <a:ext cx="906393" cy="2909749"/>
          </a:xfrm>
          <a:prstGeom prst="straightConnector1">
            <a:avLst/>
          </a:prstGeom>
          <a:ln>
            <a:solidFill>
              <a:srgbClr val="4CBC38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4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fr-FR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5636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437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7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Hybrid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0" y="2252714"/>
            <a:ext cx="3461845" cy="22941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1229191"/>
            <a:ext cx="4681992" cy="201164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13" y="3143250"/>
            <a:ext cx="3754686" cy="28067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41950" y="4387850"/>
            <a:ext cx="425450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8077200" y="4419733"/>
            <a:ext cx="863600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83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2116" y="2210432"/>
            <a:ext cx="7886700" cy="1325563"/>
          </a:xfrm>
        </p:spPr>
        <p:txBody>
          <a:bodyPr/>
          <a:lstStyle/>
          <a:p>
            <a:r>
              <a:rPr lang="fr-FR" dirty="0" err="1" smtClean="0"/>
              <a:t>Hybrid</a:t>
            </a:r>
            <a:r>
              <a:rPr lang="fr-FR" dirty="0" smtClean="0"/>
              <a:t> </a:t>
            </a:r>
            <a:r>
              <a:rPr lang="fr-FR" dirty="0" err="1" smtClean="0"/>
              <a:t>Polystore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Framework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855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819" y="322743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Our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1932" y="1259180"/>
            <a:ext cx="7058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Focuses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possibly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heterogeneous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such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our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framework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will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help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: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design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physical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structure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them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generation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ready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use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access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of artefacts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when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evolve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Design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8678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5979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b="1" dirty="0" err="1" smtClean="0"/>
              <a:t>Conceptual</a:t>
            </a:r>
            <a:endParaRPr lang="fr-FR" b="1" dirty="0"/>
          </a:p>
          <a:p>
            <a:r>
              <a:rPr lang="fr-FR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04" y="1434670"/>
            <a:ext cx="2921858" cy="36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8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b="1" dirty="0" smtClean="0"/>
              <a:t>Physical</a:t>
            </a:r>
          </a:p>
          <a:p>
            <a:r>
              <a:rPr lang="fr-FR" dirty="0" err="1" smtClean="0"/>
              <a:t>Mapping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97141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0" y="1039255"/>
            <a:ext cx="4305300" cy="526732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969" y="181491"/>
            <a:ext cx="4100364" cy="63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7106" y="2688637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Hybrid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 or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Unified</a:t>
            </a:r>
            <a:r>
              <a:rPr lang="fr-FR" dirty="0" smtClean="0"/>
              <a:t> Model</a:t>
            </a:r>
            <a:endParaRPr lang="fr-BE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28650" y="1127812"/>
            <a:ext cx="7886700" cy="3600450"/>
          </a:xfrm>
        </p:spPr>
        <p:txBody>
          <a:bodyPr/>
          <a:lstStyle/>
          <a:p>
            <a:r>
              <a:rPr lang="fr-FR" dirty="0" err="1" smtClean="0"/>
              <a:t>Conceptual</a:t>
            </a:r>
            <a:endParaRPr lang="fr-FR" dirty="0"/>
          </a:p>
          <a:p>
            <a:r>
              <a:rPr lang="fr-FR" dirty="0" smtClean="0"/>
              <a:t>Physical</a:t>
            </a:r>
          </a:p>
          <a:p>
            <a:r>
              <a:rPr lang="fr-FR" b="1" dirty="0" err="1" smtClean="0"/>
              <a:t>Mapping</a:t>
            </a:r>
            <a:endParaRPr lang="fr-BE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3288056"/>
            <a:ext cx="65817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10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Code </a:t>
            </a:r>
            <a:r>
              <a:rPr lang="fr-FR" dirty="0" err="1" smtClean="0"/>
              <a:t>generation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9060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28650" y="1457325"/>
            <a:ext cx="2551155" cy="387951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 err="1" smtClean="0"/>
              <a:t>Polystore</a:t>
            </a:r>
            <a:r>
              <a:rPr lang="fr-FR" sz="1800" dirty="0" smtClean="0"/>
              <a:t> Model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40294"/>
            <a:ext cx="2609850" cy="3276600"/>
          </a:xfrm>
          <a:prstGeom prst="rect">
            <a:avLst/>
          </a:prstGeom>
        </p:spPr>
      </p:pic>
      <p:sp>
        <p:nvSpPr>
          <p:cNvPr id="5" name="Flèche droite 4"/>
          <p:cNvSpPr/>
          <p:nvPr/>
        </p:nvSpPr>
        <p:spPr>
          <a:xfrm>
            <a:off x="3179805" y="2718485"/>
            <a:ext cx="1507525" cy="131805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Acceleo</a:t>
            </a:r>
            <a:r>
              <a:rPr lang="fr-FR" sz="1400" dirty="0" smtClean="0"/>
              <a:t> Code </a:t>
            </a:r>
            <a:r>
              <a:rPr lang="fr-FR" sz="1400" dirty="0" err="1" smtClean="0"/>
              <a:t>Generation</a:t>
            </a:r>
            <a:endParaRPr lang="fr-BE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55" y="2232454"/>
            <a:ext cx="2247900" cy="25908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51755" y="3130378"/>
            <a:ext cx="110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Access Services</a:t>
            </a:r>
            <a:endParaRPr lang="fr-B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351755" y="4131275"/>
            <a:ext cx="1100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fr-FR" sz="16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objects</a:t>
            </a:r>
            <a:endParaRPr lang="fr-BE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04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Service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56" y="365126"/>
            <a:ext cx="6005473" cy="590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4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mapping</a:t>
            </a:r>
            <a:r>
              <a:rPr lang="fr-FR" dirty="0" smtClean="0"/>
              <a:t> the </a:t>
            </a:r>
            <a:r>
              <a:rPr lang="fr-FR" dirty="0" err="1" smtClean="0"/>
              <a:t>implementation</a:t>
            </a:r>
            <a:r>
              <a:rPr lang="fr-FR" dirty="0" smtClean="0"/>
              <a:t> of services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48000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Implementation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Depending</a:t>
            </a:r>
            <a:r>
              <a:rPr lang="fr-FR" dirty="0" smtClean="0"/>
              <a:t> on the </a:t>
            </a:r>
            <a:r>
              <a:rPr lang="fr-FR" dirty="0" err="1" smtClean="0"/>
              <a:t>mapping</a:t>
            </a:r>
            <a:r>
              <a:rPr lang="fr-FR" dirty="0" smtClean="0"/>
              <a:t> the </a:t>
            </a:r>
            <a:r>
              <a:rPr lang="fr-FR" dirty="0" err="1" smtClean="0"/>
              <a:t>implementation</a:t>
            </a:r>
            <a:r>
              <a:rPr lang="fr-FR" dirty="0" smtClean="0"/>
              <a:t> of services </a:t>
            </a:r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corresponding</a:t>
            </a:r>
            <a:r>
              <a:rPr lang="fr-FR" dirty="0" smtClean="0"/>
              <a:t> </a:t>
            </a:r>
            <a:r>
              <a:rPr lang="fr-FR" dirty="0" err="1" smtClean="0"/>
              <a:t>queries</a:t>
            </a:r>
            <a:endParaRPr lang="fr-BE" dirty="0"/>
          </a:p>
        </p:txBody>
      </p:sp>
      <p:sp>
        <p:nvSpPr>
          <p:cNvPr id="4" name="Rectangle 3"/>
          <p:cNvSpPr/>
          <p:nvPr/>
        </p:nvSpPr>
        <p:spPr>
          <a:xfrm>
            <a:off x="2688324" y="3113668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5" name="Rectangle 4"/>
          <p:cNvSpPr/>
          <p:nvPr/>
        </p:nvSpPr>
        <p:spPr>
          <a:xfrm>
            <a:off x="808848" y="3636888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88324" y="4911645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591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Scenario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945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25" y="1785306"/>
            <a:ext cx="6257879" cy="224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32"/>
            <a:ext cx="9144000" cy="39287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2902" y="705971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629349" y="2481943"/>
            <a:ext cx="137015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9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1033096"/>
            <a:ext cx="3754315" cy="5178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185388" y="319455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092338" y="1903535"/>
            <a:ext cx="186100" cy="33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2885344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37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7292592" y="4119824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62" y="321546"/>
            <a:ext cx="8326735" cy="624505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63" y="321546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Impact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144379" y="1426866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7292592" y="4119824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3250642" y="5737609"/>
            <a:ext cx="1115367" cy="22106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3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108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66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/>
          <p:cNvSpPr/>
          <p:nvPr/>
        </p:nvSpPr>
        <p:spPr>
          <a:xfrm>
            <a:off x="1722153" y="4626470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81354" y="1229191"/>
            <a:ext cx="68655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"_id": "5df8b60952264a01b6a8a2fc",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"product0",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productName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"SuperCleaner3",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review_id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"review1",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user_ref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"user55",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"Serena",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"rating": 1,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buy!!!",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reviewText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"I dropped it from a 5 stories building and it broke!",</a:t>
            </a:r>
          </a:p>
          <a:p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": []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]</a:t>
            </a:r>
          </a:p>
          <a:p>
            <a:r>
              <a:rPr lang="fr-BE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r-BE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2378" y="3706792"/>
            <a:ext cx="5409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DocumentDB</a:t>
            </a:r>
            <a:r>
              <a:rPr lang="fr-BE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BE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dbcollection.find</a:t>
            </a:r>
            <a:r>
              <a:rPr lang="fr-BE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({productName:"SuperCleaner3"})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2902" y="4230012"/>
            <a:ext cx="4489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GraphDB</a:t>
            </a:r>
            <a:endParaRPr lang="en-US" sz="1400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match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:“SuperCleaner3"})&lt;--(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o:Order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)--&gt;(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otherProducts:Product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n,o,otherProducts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82378" y="5504769"/>
            <a:ext cx="6207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Relational DB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userid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from Orders O JOIN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Order_Product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OP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O.Id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OP.OrderId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JOIN Product P ON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OP.ProductId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where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P.productName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=“SuperClean3”   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32498" y="1700573"/>
            <a:ext cx="2973474" cy="288339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Ellipse 10"/>
          <p:cNvSpPr/>
          <p:nvPr/>
        </p:nvSpPr>
        <p:spPr>
          <a:xfrm>
            <a:off x="4460297" y="3845939"/>
            <a:ext cx="3162592" cy="44614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Ellipse 11"/>
          <p:cNvSpPr/>
          <p:nvPr/>
        </p:nvSpPr>
        <p:spPr>
          <a:xfrm>
            <a:off x="1722153" y="4626470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llipse 12"/>
          <p:cNvSpPr/>
          <p:nvPr/>
        </p:nvSpPr>
        <p:spPr>
          <a:xfrm>
            <a:off x="3152980" y="6122604"/>
            <a:ext cx="3057863" cy="348508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32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6137" y="285364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50311" y="828715"/>
            <a:ext cx="7058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Schema evolution is the ability to change deployed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schemas, i.e., metadata structures formally describing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complex artifacts such as databases, messages, application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programs or workflows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.[1]</a:t>
            </a:r>
            <a:endParaRPr lang="fr-FR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44340" y="5702158"/>
            <a:ext cx="79937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100" dirty="0" smtClean="0"/>
              <a:t>[1]Erhard </a:t>
            </a:r>
            <a:r>
              <a:rPr lang="fr-BE" sz="1100" dirty="0" err="1"/>
              <a:t>Rahm</a:t>
            </a:r>
            <a:r>
              <a:rPr lang="fr-BE" sz="1100" dirty="0"/>
              <a:t> and Philip A. Bernstein. 2006. An online </a:t>
            </a:r>
            <a:r>
              <a:rPr lang="fr-BE" sz="1100" dirty="0" err="1"/>
              <a:t>bibliography</a:t>
            </a:r>
            <a:r>
              <a:rPr lang="fr-BE" sz="1100" dirty="0"/>
              <a:t> on </a:t>
            </a:r>
            <a:r>
              <a:rPr lang="fr-BE" sz="1100" dirty="0" err="1"/>
              <a:t>schema</a:t>
            </a:r>
            <a:r>
              <a:rPr lang="fr-BE" sz="1100" dirty="0"/>
              <a:t> </a:t>
            </a:r>
            <a:r>
              <a:rPr lang="fr-BE" sz="1100" dirty="0" err="1"/>
              <a:t>evolution</a:t>
            </a:r>
            <a:r>
              <a:rPr lang="fr-BE" sz="1100" dirty="0"/>
              <a:t>. SIGMOD Rec. 35, 4 (</a:t>
            </a:r>
            <a:r>
              <a:rPr lang="fr-BE" sz="1100" dirty="0" err="1"/>
              <a:t>December</a:t>
            </a:r>
            <a:r>
              <a:rPr lang="fr-BE" sz="1100" dirty="0"/>
              <a:t> 2006), 30–31. </a:t>
            </a:r>
            <a:r>
              <a:rPr lang="fr-BE" sz="1100" dirty="0" err="1"/>
              <a:t>DOI:https</a:t>
            </a:r>
            <a:r>
              <a:rPr lang="fr-BE" sz="1100" dirty="0"/>
              <a:t>://</a:t>
            </a:r>
            <a:r>
              <a:rPr lang="fr-BE" sz="1100" dirty="0" smtClean="0"/>
              <a:t>doi.org/10.1145/1228268.1228273</a:t>
            </a:r>
          </a:p>
          <a:p>
            <a:endParaRPr lang="en-US" sz="1100" dirty="0"/>
          </a:p>
          <a:p>
            <a:endParaRPr lang="fr-BE" sz="1100" dirty="0"/>
          </a:p>
        </p:txBody>
      </p:sp>
    </p:spTree>
    <p:extLst>
      <p:ext uri="{BB962C8B-B14F-4D97-AF65-F5344CB8AC3E}">
        <p14:creationId xmlns:p14="http://schemas.microsoft.com/office/powerpoint/2010/main" val="399308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6137" y="285364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50311" y="828715"/>
            <a:ext cx="7058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Schema evolution is the ability to change deployed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schemas, i.e., metadata structures formally describing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complex artifacts such as databases, messages, application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programs or workflows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.[1]</a:t>
            </a:r>
            <a:endParaRPr lang="fr-FR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4340" y="5702158"/>
            <a:ext cx="799378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100" dirty="0" smtClean="0"/>
              <a:t>[1]Erhard </a:t>
            </a:r>
            <a:r>
              <a:rPr lang="fr-BE" sz="1100" dirty="0" err="1"/>
              <a:t>Rahm</a:t>
            </a:r>
            <a:r>
              <a:rPr lang="fr-BE" sz="1100" dirty="0"/>
              <a:t> and Philip A. Bernstein. 2006. An online </a:t>
            </a:r>
            <a:r>
              <a:rPr lang="fr-BE" sz="1100" dirty="0" err="1"/>
              <a:t>bibliography</a:t>
            </a:r>
            <a:r>
              <a:rPr lang="fr-BE" sz="1100" dirty="0"/>
              <a:t> on </a:t>
            </a:r>
            <a:r>
              <a:rPr lang="fr-BE" sz="1100" dirty="0" err="1"/>
              <a:t>schema</a:t>
            </a:r>
            <a:r>
              <a:rPr lang="fr-BE" sz="1100" dirty="0"/>
              <a:t> </a:t>
            </a:r>
            <a:r>
              <a:rPr lang="fr-BE" sz="1100" dirty="0" err="1"/>
              <a:t>evolution</a:t>
            </a:r>
            <a:r>
              <a:rPr lang="fr-BE" sz="1100" dirty="0"/>
              <a:t>. SIGMOD Rec. 35, 4 (</a:t>
            </a:r>
            <a:r>
              <a:rPr lang="fr-BE" sz="1100" dirty="0" err="1"/>
              <a:t>December</a:t>
            </a:r>
            <a:r>
              <a:rPr lang="fr-BE" sz="1100" dirty="0"/>
              <a:t> 2006), 30–31. </a:t>
            </a:r>
            <a:r>
              <a:rPr lang="fr-BE" sz="1100" dirty="0" err="1"/>
              <a:t>DOI:https</a:t>
            </a:r>
            <a:r>
              <a:rPr lang="fr-BE" sz="1100" dirty="0"/>
              <a:t>://</a:t>
            </a:r>
            <a:r>
              <a:rPr lang="fr-BE" sz="1100" dirty="0" smtClean="0"/>
              <a:t>doi.org/10.1145/1228268.1228273</a:t>
            </a:r>
          </a:p>
          <a:p>
            <a:r>
              <a:rPr lang="fr-FR" sz="1100" dirty="0" smtClean="0"/>
              <a:t>[2]</a:t>
            </a:r>
            <a:r>
              <a:rPr lang="en-US" sz="1100" dirty="0" smtClean="0"/>
              <a:t> </a:t>
            </a:r>
            <a:r>
              <a:rPr lang="en-US" sz="1100" dirty="0" err="1"/>
              <a:t>Curino</a:t>
            </a:r>
            <a:r>
              <a:rPr lang="en-US" sz="1100" dirty="0"/>
              <a:t>, C., Moon, H. J., Deutsch, A., &amp; </a:t>
            </a:r>
            <a:r>
              <a:rPr lang="en-US" sz="1100" dirty="0" err="1"/>
              <a:t>Zaniolo</a:t>
            </a:r>
            <a:r>
              <a:rPr lang="en-US" sz="1100" dirty="0"/>
              <a:t>, C. (2013). Automating the database schema evolution process. </a:t>
            </a:r>
            <a:r>
              <a:rPr lang="en-US" sz="1100" i="1" dirty="0"/>
              <a:t>The VLDB Journal</a:t>
            </a:r>
            <a:r>
              <a:rPr lang="en-US" sz="1100" dirty="0"/>
              <a:t>, </a:t>
            </a:r>
            <a:r>
              <a:rPr lang="en-US" sz="1100" i="1" dirty="0"/>
              <a:t>22</a:t>
            </a:r>
            <a:r>
              <a:rPr lang="en-US" sz="1100" dirty="0"/>
              <a:t>(1), </a:t>
            </a:r>
            <a:r>
              <a:rPr lang="en-US" sz="1100" dirty="0" smtClean="0"/>
              <a:t>73-98. process</a:t>
            </a:r>
            <a:r>
              <a:rPr lang="en-US" sz="1100" dirty="0"/>
              <a:t>. The VLDB Journal, 22(1):73–98, February </a:t>
            </a:r>
            <a:r>
              <a:rPr lang="en-US" sz="1100" dirty="0" smtClean="0"/>
              <a:t>2013</a:t>
            </a:r>
          </a:p>
          <a:p>
            <a:endParaRPr lang="en-US" sz="1100" dirty="0"/>
          </a:p>
          <a:p>
            <a:endParaRPr lang="fr-BE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756137" y="2380274"/>
            <a:ext cx="705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Very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large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litterature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e.g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PRISM++ by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Curino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[2])</a:t>
            </a:r>
          </a:p>
          <a:p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0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6137" y="285364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50311" y="828715"/>
            <a:ext cx="7058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Schema evolution is the ability to change deployed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schemas, i.e., metadata structures formally describing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complex artifacts such as databases, messages, application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programs or workflows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.[1]</a:t>
            </a:r>
            <a:endParaRPr lang="fr-FR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4340" y="5702158"/>
            <a:ext cx="799378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100" dirty="0" smtClean="0"/>
              <a:t>[1]Erhard </a:t>
            </a:r>
            <a:r>
              <a:rPr lang="fr-BE" sz="1100" dirty="0" err="1"/>
              <a:t>Rahm</a:t>
            </a:r>
            <a:r>
              <a:rPr lang="fr-BE" sz="1100" dirty="0"/>
              <a:t> and Philip A. Bernstein. 2006. An online </a:t>
            </a:r>
            <a:r>
              <a:rPr lang="fr-BE" sz="1100" dirty="0" err="1"/>
              <a:t>bibliography</a:t>
            </a:r>
            <a:r>
              <a:rPr lang="fr-BE" sz="1100" dirty="0"/>
              <a:t> on </a:t>
            </a:r>
            <a:r>
              <a:rPr lang="fr-BE" sz="1100" dirty="0" err="1"/>
              <a:t>schema</a:t>
            </a:r>
            <a:r>
              <a:rPr lang="fr-BE" sz="1100" dirty="0"/>
              <a:t> </a:t>
            </a:r>
            <a:r>
              <a:rPr lang="fr-BE" sz="1100" dirty="0" err="1"/>
              <a:t>evolution</a:t>
            </a:r>
            <a:r>
              <a:rPr lang="fr-BE" sz="1100" dirty="0"/>
              <a:t>. SIGMOD Rec. 35, 4 (</a:t>
            </a:r>
            <a:r>
              <a:rPr lang="fr-BE" sz="1100" dirty="0" err="1"/>
              <a:t>December</a:t>
            </a:r>
            <a:r>
              <a:rPr lang="fr-BE" sz="1100" dirty="0"/>
              <a:t> 2006), 30–31. </a:t>
            </a:r>
            <a:r>
              <a:rPr lang="fr-BE" sz="1100" dirty="0" err="1"/>
              <a:t>DOI:https</a:t>
            </a:r>
            <a:r>
              <a:rPr lang="fr-BE" sz="1100" dirty="0"/>
              <a:t>://</a:t>
            </a:r>
            <a:r>
              <a:rPr lang="fr-BE" sz="1100" dirty="0" smtClean="0"/>
              <a:t>doi.org/10.1145/1228268.1228273</a:t>
            </a:r>
          </a:p>
          <a:p>
            <a:r>
              <a:rPr lang="fr-FR" sz="1100" dirty="0" smtClean="0"/>
              <a:t>[2]</a:t>
            </a:r>
            <a:r>
              <a:rPr lang="en-US" sz="1100" dirty="0" smtClean="0"/>
              <a:t> </a:t>
            </a:r>
            <a:r>
              <a:rPr lang="en-US" sz="1100" dirty="0" err="1"/>
              <a:t>Curino</a:t>
            </a:r>
            <a:r>
              <a:rPr lang="en-US" sz="1100" dirty="0"/>
              <a:t>, C., Moon, H. J., Deutsch, A., &amp; </a:t>
            </a:r>
            <a:r>
              <a:rPr lang="en-US" sz="1100" dirty="0" err="1"/>
              <a:t>Zaniolo</a:t>
            </a:r>
            <a:r>
              <a:rPr lang="en-US" sz="1100" dirty="0"/>
              <a:t>, C. (2013). Automating the database schema evolution process. </a:t>
            </a:r>
            <a:r>
              <a:rPr lang="en-US" sz="1100" i="1" dirty="0"/>
              <a:t>The VLDB Journal</a:t>
            </a:r>
            <a:r>
              <a:rPr lang="en-US" sz="1100" dirty="0"/>
              <a:t>, </a:t>
            </a:r>
            <a:r>
              <a:rPr lang="en-US" sz="1100" i="1" dirty="0"/>
              <a:t>22</a:t>
            </a:r>
            <a:r>
              <a:rPr lang="en-US" sz="1100" dirty="0"/>
              <a:t>(1), </a:t>
            </a:r>
            <a:r>
              <a:rPr lang="en-US" sz="1100" dirty="0" smtClean="0"/>
              <a:t>73-98. process</a:t>
            </a:r>
            <a:r>
              <a:rPr lang="en-US" sz="1100" dirty="0"/>
              <a:t>. The VLDB Journal, 22(1):73–98, February </a:t>
            </a:r>
            <a:r>
              <a:rPr lang="en-US" sz="1100" dirty="0" smtClean="0"/>
              <a:t>2013</a:t>
            </a:r>
          </a:p>
          <a:p>
            <a:r>
              <a:rPr lang="en-US" sz="1100" dirty="0" smtClean="0"/>
              <a:t>[3] </a:t>
            </a:r>
            <a:r>
              <a:rPr lang="fr-BE" sz="1100" dirty="0" err="1"/>
              <a:t>Scherzinger</a:t>
            </a:r>
            <a:r>
              <a:rPr lang="fr-BE" sz="1100" dirty="0"/>
              <a:t>, S., </a:t>
            </a:r>
            <a:r>
              <a:rPr lang="fr-BE" sz="1100" dirty="0" err="1"/>
              <a:t>Klettke</a:t>
            </a:r>
            <a:r>
              <a:rPr lang="fr-BE" sz="1100" dirty="0"/>
              <a:t>, M., &amp; </a:t>
            </a:r>
            <a:r>
              <a:rPr lang="fr-BE" sz="1100" dirty="0" err="1"/>
              <a:t>Störl</a:t>
            </a:r>
            <a:r>
              <a:rPr lang="fr-BE" sz="1100" dirty="0"/>
              <a:t>, U. (2013). </a:t>
            </a:r>
            <a:r>
              <a:rPr lang="fr-BE" sz="1100" dirty="0" err="1"/>
              <a:t>Managing</a:t>
            </a:r>
            <a:r>
              <a:rPr lang="fr-BE" sz="1100" dirty="0"/>
              <a:t> </a:t>
            </a:r>
            <a:r>
              <a:rPr lang="fr-BE" sz="1100" dirty="0" err="1"/>
              <a:t>schema</a:t>
            </a:r>
            <a:r>
              <a:rPr lang="fr-BE" sz="1100" dirty="0"/>
              <a:t> </a:t>
            </a:r>
            <a:r>
              <a:rPr lang="fr-BE" sz="1100" dirty="0" err="1"/>
              <a:t>evolution</a:t>
            </a:r>
            <a:r>
              <a:rPr lang="fr-BE" sz="1100" dirty="0"/>
              <a:t> in </a:t>
            </a:r>
            <a:r>
              <a:rPr lang="fr-BE" sz="1100" dirty="0" err="1"/>
              <a:t>NoSQL</a:t>
            </a:r>
            <a:r>
              <a:rPr lang="fr-BE" sz="1100" dirty="0"/>
              <a:t> data stores. </a:t>
            </a:r>
            <a:r>
              <a:rPr lang="fr-BE" sz="1100" i="1" dirty="0" err="1"/>
              <a:t>arXiv</a:t>
            </a:r>
            <a:r>
              <a:rPr lang="fr-BE" sz="1100" i="1" dirty="0"/>
              <a:t> </a:t>
            </a:r>
            <a:r>
              <a:rPr lang="fr-BE" sz="1100" i="1" dirty="0" err="1"/>
              <a:t>preprint</a:t>
            </a:r>
            <a:r>
              <a:rPr lang="fr-BE" sz="1100" i="1" dirty="0"/>
              <a:t> arXiv:1308.0514</a:t>
            </a:r>
            <a:r>
              <a:rPr lang="fr-BE" sz="1100" dirty="0"/>
              <a:t>.</a:t>
            </a:r>
          </a:p>
          <a:p>
            <a:endParaRPr lang="en-US" sz="1100" dirty="0"/>
          </a:p>
          <a:p>
            <a:endParaRPr lang="fr-BE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756137" y="2380274"/>
            <a:ext cx="7058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Very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large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litterature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e.g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PRISM++ by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Curino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[2])</a:t>
            </a:r>
          </a:p>
          <a:p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New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NoSQL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problems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listing and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early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solutions (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e.g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Scherzinger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[3])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25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6181054" y="319455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092338" y="1903535"/>
            <a:ext cx="186100" cy="337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2885344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25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6137" y="285364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150311" y="828715"/>
            <a:ext cx="7058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Schema evolution is the ability to change deployed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schemas, i.e., metadata structures formally describing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complex artifacts such as databases, messages, application</a:t>
            </a:r>
          </a:p>
          <a:p>
            <a:r>
              <a:rPr lang="en-US" sz="1600" i="1" dirty="0">
                <a:latin typeface="Verdana" panose="020B0604030504040204" pitchFamily="34" charset="0"/>
                <a:ea typeface="Verdana" panose="020B0604030504040204" pitchFamily="34" charset="0"/>
              </a:rPr>
              <a:t>programs or workflows</a:t>
            </a:r>
            <a:r>
              <a:rPr lang="en-US" sz="16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.[1]</a:t>
            </a:r>
            <a:endParaRPr lang="fr-FR" sz="1600" i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4340" y="5702158"/>
            <a:ext cx="799378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100" dirty="0" smtClean="0"/>
              <a:t>[1]Erhard </a:t>
            </a:r>
            <a:r>
              <a:rPr lang="fr-BE" sz="1100" dirty="0" err="1"/>
              <a:t>Rahm</a:t>
            </a:r>
            <a:r>
              <a:rPr lang="fr-BE" sz="1100" dirty="0"/>
              <a:t> and Philip A. Bernstein. 2006. An online </a:t>
            </a:r>
            <a:r>
              <a:rPr lang="fr-BE" sz="1100" dirty="0" err="1"/>
              <a:t>bibliography</a:t>
            </a:r>
            <a:r>
              <a:rPr lang="fr-BE" sz="1100" dirty="0"/>
              <a:t> on </a:t>
            </a:r>
            <a:r>
              <a:rPr lang="fr-BE" sz="1100" dirty="0" err="1"/>
              <a:t>schema</a:t>
            </a:r>
            <a:r>
              <a:rPr lang="fr-BE" sz="1100" dirty="0"/>
              <a:t> </a:t>
            </a:r>
            <a:r>
              <a:rPr lang="fr-BE" sz="1100" dirty="0" err="1"/>
              <a:t>evolution</a:t>
            </a:r>
            <a:r>
              <a:rPr lang="fr-BE" sz="1100" dirty="0"/>
              <a:t>. SIGMOD Rec. 35, 4 (</a:t>
            </a:r>
            <a:r>
              <a:rPr lang="fr-BE" sz="1100" dirty="0" err="1"/>
              <a:t>December</a:t>
            </a:r>
            <a:r>
              <a:rPr lang="fr-BE" sz="1100" dirty="0"/>
              <a:t> 2006), 30–31. </a:t>
            </a:r>
            <a:r>
              <a:rPr lang="fr-BE" sz="1100" dirty="0" err="1"/>
              <a:t>DOI:https</a:t>
            </a:r>
            <a:r>
              <a:rPr lang="fr-BE" sz="1100" dirty="0"/>
              <a:t>://</a:t>
            </a:r>
            <a:r>
              <a:rPr lang="fr-BE" sz="1100" dirty="0" smtClean="0"/>
              <a:t>doi.org/10.1145/1228268.1228273</a:t>
            </a:r>
          </a:p>
          <a:p>
            <a:r>
              <a:rPr lang="fr-FR" sz="1100" dirty="0" smtClean="0"/>
              <a:t>[2]</a:t>
            </a:r>
            <a:r>
              <a:rPr lang="en-US" sz="1100" dirty="0" smtClean="0"/>
              <a:t> </a:t>
            </a:r>
            <a:r>
              <a:rPr lang="en-US" sz="1100" dirty="0" err="1"/>
              <a:t>Curino</a:t>
            </a:r>
            <a:r>
              <a:rPr lang="en-US" sz="1100" dirty="0"/>
              <a:t>, C., Moon, H. J., Deutsch, A., &amp; </a:t>
            </a:r>
            <a:r>
              <a:rPr lang="en-US" sz="1100" dirty="0" err="1"/>
              <a:t>Zaniolo</a:t>
            </a:r>
            <a:r>
              <a:rPr lang="en-US" sz="1100" dirty="0"/>
              <a:t>, C. (2013). Automating the database schema evolution process. </a:t>
            </a:r>
            <a:r>
              <a:rPr lang="en-US" sz="1100" i="1" dirty="0"/>
              <a:t>The VLDB Journal</a:t>
            </a:r>
            <a:r>
              <a:rPr lang="en-US" sz="1100" dirty="0"/>
              <a:t>, </a:t>
            </a:r>
            <a:r>
              <a:rPr lang="en-US" sz="1100" i="1" dirty="0"/>
              <a:t>22</a:t>
            </a:r>
            <a:r>
              <a:rPr lang="en-US" sz="1100" dirty="0"/>
              <a:t>(1), </a:t>
            </a:r>
            <a:r>
              <a:rPr lang="en-US" sz="1100" dirty="0" smtClean="0"/>
              <a:t>73-98. process</a:t>
            </a:r>
            <a:r>
              <a:rPr lang="en-US" sz="1100" dirty="0"/>
              <a:t>. The VLDB Journal, 22(1):73–98, February </a:t>
            </a:r>
            <a:r>
              <a:rPr lang="en-US" sz="1100" dirty="0" smtClean="0"/>
              <a:t>2013</a:t>
            </a:r>
          </a:p>
          <a:p>
            <a:r>
              <a:rPr lang="en-US" sz="1100" dirty="0" smtClean="0"/>
              <a:t>[3] </a:t>
            </a:r>
            <a:r>
              <a:rPr lang="fr-BE" sz="1100" dirty="0" err="1"/>
              <a:t>Scherzinger</a:t>
            </a:r>
            <a:r>
              <a:rPr lang="fr-BE" sz="1100" dirty="0"/>
              <a:t>, S., </a:t>
            </a:r>
            <a:r>
              <a:rPr lang="fr-BE" sz="1100" dirty="0" err="1"/>
              <a:t>Klettke</a:t>
            </a:r>
            <a:r>
              <a:rPr lang="fr-BE" sz="1100" dirty="0"/>
              <a:t>, M., &amp; </a:t>
            </a:r>
            <a:r>
              <a:rPr lang="fr-BE" sz="1100" dirty="0" err="1"/>
              <a:t>Störl</a:t>
            </a:r>
            <a:r>
              <a:rPr lang="fr-BE" sz="1100" dirty="0"/>
              <a:t>, U. (2013). </a:t>
            </a:r>
            <a:r>
              <a:rPr lang="fr-BE" sz="1100" dirty="0" err="1"/>
              <a:t>Managing</a:t>
            </a:r>
            <a:r>
              <a:rPr lang="fr-BE" sz="1100" dirty="0"/>
              <a:t> </a:t>
            </a:r>
            <a:r>
              <a:rPr lang="fr-BE" sz="1100" dirty="0" err="1"/>
              <a:t>schema</a:t>
            </a:r>
            <a:r>
              <a:rPr lang="fr-BE" sz="1100" dirty="0"/>
              <a:t> </a:t>
            </a:r>
            <a:r>
              <a:rPr lang="fr-BE" sz="1100" dirty="0" err="1"/>
              <a:t>evolution</a:t>
            </a:r>
            <a:r>
              <a:rPr lang="fr-BE" sz="1100" dirty="0"/>
              <a:t> in </a:t>
            </a:r>
            <a:r>
              <a:rPr lang="fr-BE" sz="1100" dirty="0" err="1"/>
              <a:t>NoSQL</a:t>
            </a:r>
            <a:r>
              <a:rPr lang="fr-BE" sz="1100" dirty="0"/>
              <a:t> data stores. </a:t>
            </a:r>
            <a:r>
              <a:rPr lang="fr-BE" sz="1100" i="1" dirty="0" err="1"/>
              <a:t>arXiv</a:t>
            </a:r>
            <a:r>
              <a:rPr lang="fr-BE" sz="1100" i="1" dirty="0"/>
              <a:t> </a:t>
            </a:r>
            <a:r>
              <a:rPr lang="fr-BE" sz="1100" i="1" dirty="0" err="1"/>
              <a:t>preprint</a:t>
            </a:r>
            <a:r>
              <a:rPr lang="fr-BE" sz="1100" i="1" dirty="0"/>
              <a:t> arXiv:1308.0514</a:t>
            </a:r>
            <a:r>
              <a:rPr lang="fr-BE" sz="1100" dirty="0"/>
              <a:t>.</a:t>
            </a:r>
          </a:p>
          <a:p>
            <a:endParaRPr lang="en-US" sz="1100" dirty="0"/>
          </a:p>
          <a:p>
            <a:endParaRPr lang="fr-BE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756137" y="2380274"/>
            <a:ext cx="7058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Very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large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litterature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e.g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PRISM++ by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Curino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[2])</a:t>
            </a:r>
          </a:p>
          <a:p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New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NoSQL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problems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listing and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early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solutions (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e.g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Scherzinger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[3])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1090387" y="4008964"/>
            <a:ext cx="614131" cy="3496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3"/>
          <p:cNvSpPr txBox="1"/>
          <p:nvPr/>
        </p:nvSpPr>
        <p:spPr>
          <a:xfrm>
            <a:off x="1873624" y="4008964"/>
            <a:ext cx="37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Mono store </a:t>
            </a:r>
            <a:r>
              <a:rPr lang="fr-FR" dirty="0" err="1" smtClean="0"/>
              <a:t>systems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30269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819" y="322743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Our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aims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to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1932" y="1250215"/>
            <a:ext cx="7058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Evolve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possibly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heterogeneous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819" y="322743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Our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aims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to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1932" y="1259180"/>
            <a:ext cx="7058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Evolve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possibly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heterogeneous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Specify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generic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at 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1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819" y="322743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Our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aims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to 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041932" y="1250215"/>
            <a:ext cx="70589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Evolve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multi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systems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or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polystores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possibly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heterogeneous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Specify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generic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at 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level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Those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will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simultaneously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manipulate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the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physical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them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and the </a:t>
            </a:r>
            <a:r>
              <a:rPr lang="fr-FR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and </a:t>
            </a:r>
            <a:r>
              <a:rPr lang="fr-FR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FR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A single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imply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one or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several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of one or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several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heterogeneous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97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Framework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615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66" y="226252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999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55" y="462031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2207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3350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8497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1681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9619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40384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err="1" smtClean="0"/>
              <a:t>Mapping</a:t>
            </a:r>
            <a:r>
              <a:rPr lang="fr-FR" sz="1000" dirty="0" smtClean="0"/>
              <a:t> </a:t>
            </a:r>
            <a:r>
              <a:rPr lang="fr-FR" sz="1000" dirty="0" err="1" smtClean="0"/>
              <a:t>rules</a:t>
            </a:r>
            <a:r>
              <a:rPr lang="fr-FR" sz="1000" dirty="0" smtClean="0"/>
              <a:t> </a:t>
            </a:r>
            <a:r>
              <a:rPr lang="fr-FR" sz="1000" dirty="0" err="1" smtClean="0"/>
              <a:t>between</a:t>
            </a:r>
            <a:r>
              <a:rPr lang="fr-FR" sz="1000" dirty="0" smtClean="0"/>
              <a:t> </a:t>
            </a:r>
            <a:r>
              <a:rPr lang="fr-FR" sz="1000" dirty="0" err="1" smtClean="0"/>
              <a:t>them</a:t>
            </a:r>
            <a:r>
              <a:rPr lang="fr-FR" sz="1000" dirty="0" smtClean="0"/>
              <a:t> </a:t>
            </a:r>
          </a:p>
          <a:p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0258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360" y="4548364"/>
            <a:ext cx="3037485" cy="198802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64" y="488061"/>
            <a:ext cx="3719936" cy="155704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6" y="2254905"/>
            <a:ext cx="2768777" cy="203367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67" y="602377"/>
            <a:ext cx="3091825" cy="132841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55" y="4612691"/>
            <a:ext cx="2753330" cy="18246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20690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0690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fr-BE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446366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Source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50887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ZoneTexte 19"/>
          <p:cNvSpPr txBox="1"/>
          <p:nvPr/>
        </p:nvSpPr>
        <p:spPr>
          <a:xfrm>
            <a:off x="5350887" y="27735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350887" y="2009196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Physical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476563" y="4288579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</a:rPr>
              <a:t>Target Data </a:t>
            </a:r>
            <a:r>
              <a:rPr lang="fr-F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&amp; </a:t>
            </a:r>
            <a:r>
              <a:rPr lang="fr-FR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BE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590" y="2309108"/>
            <a:ext cx="2760553" cy="1925269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558647" y="2769893"/>
            <a:ext cx="13470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err="1" smtClean="0"/>
              <a:t>Mapping</a:t>
            </a:r>
            <a:r>
              <a:rPr lang="fr-FR" sz="1000" dirty="0" smtClean="0"/>
              <a:t> </a:t>
            </a:r>
            <a:r>
              <a:rPr lang="fr-FR" sz="1000" dirty="0" err="1" smtClean="0"/>
              <a:t>rules</a:t>
            </a:r>
            <a:r>
              <a:rPr lang="fr-FR" sz="1000" dirty="0" smtClean="0"/>
              <a:t> </a:t>
            </a:r>
            <a:r>
              <a:rPr lang="fr-FR" sz="1000" dirty="0" err="1" smtClean="0"/>
              <a:t>between</a:t>
            </a:r>
            <a:r>
              <a:rPr lang="fr-FR" sz="1000" dirty="0" smtClean="0"/>
              <a:t> </a:t>
            </a:r>
            <a:r>
              <a:rPr lang="fr-FR" sz="1000" dirty="0" err="1" smtClean="0"/>
              <a:t>them</a:t>
            </a:r>
            <a:r>
              <a:rPr lang="fr-FR" sz="10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Evolution </a:t>
            </a:r>
            <a:r>
              <a:rPr lang="fr-FR" sz="1000" dirty="0" err="1" smtClean="0"/>
              <a:t>Operators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5084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6092338" y="3271039"/>
            <a:ext cx="1585544" cy="26919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682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" name="Flèche droite 26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3558647" y="2769893"/>
            <a:ext cx="13470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100" b="1" dirty="0" smtClean="0">
                <a:solidFill>
                  <a:srgbClr val="55AB26"/>
                </a:solidFill>
              </a:rPr>
              <a:t>Model </a:t>
            </a:r>
            <a:r>
              <a:rPr lang="fr-FR" sz="1100" b="1" dirty="0" err="1" smtClean="0">
                <a:solidFill>
                  <a:srgbClr val="55AB26"/>
                </a:solidFill>
              </a:rPr>
              <a:t>language</a:t>
            </a:r>
            <a:r>
              <a:rPr lang="fr-FR" sz="1100" b="1" dirty="0" smtClean="0">
                <a:solidFill>
                  <a:srgbClr val="55AB26"/>
                </a:solidFill>
              </a:rPr>
              <a:t> for </a:t>
            </a:r>
            <a:r>
              <a:rPr lang="fr-FR" sz="1100" b="1" dirty="0" err="1" smtClean="0">
                <a:solidFill>
                  <a:srgbClr val="55AB26"/>
                </a:solidFill>
              </a:rPr>
              <a:t>conceptual</a:t>
            </a:r>
            <a:r>
              <a:rPr lang="fr-FR" sz="1100" b="1" dirty="0" smtClean="0">
                <a:solidFill>
                  <a:srgbClr val="55AB26"/>
                </a:solidFill>
              </a:rPr>
              <a:t> &amp; </a:t>
            </a:r>
            <a:r>
              <a:rPr lang="fr-FR" sz="1100" b="1" dirty="0" err="1" smtClean="0">
                <a:solidFill>
                  <a:srgbClr val="55AB26"/>
                </a:solidFill>
              </a:rPr>
              <a:t>physical</a:t>
            </a:r>
            <a:r>
              <a:rPr lang="fr-FR" sz="1100" b="1" dirty="0" smtClean="0">
                <a:solidFill>
                  <a:srgbClr val="55AB26"/>
                </a:solidFill>
              </a:rPr>
              <a:t> </a:t>
            </a:r>
            <a:r>
              <a:rPr lang="fr-FR" sz="1100" b="1" dirty="0" err="1" smtClean="0">
                <a:solidFill>
                  <a:srgbClr val="55AB26"/>
                </a:solidFill>
              </a:rPr>
              <a:t>schema</a:t>
            </a:r>
            <a:endParaRPr lang="fr-FR" sz="1100" b="1" dirty="0" smtClean="0">
              <a:solidFill>
                <a:srgbClr val="55AB26"/>
              </a:solidFill>
            </a:endParaRPr>
          </a:p>
          <a:p>
            <a:pPr marL="171450" indent="-171450">
              <a:buFontTx/>
              <a:buChar char="-"/>
            </a:pPr>
            <a:r>
              <a:rPr lang="fr-FR" sz="1100" b="1" dirty="0" err="1" smtClean="0">
                <a:solidFill>
                  <a:srgbClr val="55AB26"/>
                </a:solidFill>
              </a:rPr>
              <a:t>Mapping</a:t>
            </a:r>
            <a:r>
              <a:rPr lang="fr-FR" sz="1100" b="1" dirty="0" smtClean="0">
                <a:solidFill>
                  <a:srgbClr val="55AB26"/>
                </a:solidFill>
              </a:rPr>
              <a:t> </a:t>
            </a:r>
            <a:r>
              <a:rPr lang="fr-FR" sz="1100" b="1" dirty="0" err="1" smtClean="0">
                <a:solidFill>
                  <a:srgbClr val="55AB26"/>
                </a:solidFill>
              </a:rPr>
              <a:t>rules</a:t>
            </a:r>
            <a:r>
              <a:rPr lang="fr-FR" sz="1100" b="1" dirty="0" smtClean="0">
                <a:solidFill>
                  <a:srgbClr val="55AB26"/>
                </a:solidFill>
              </a:rPr>
              <a:t> </a:t>
            </a:r>
            <a:r>
              <a:rPr lang="fr-FR" sz="1100" b="1" dirty="0" err="1" smtClean="0">
                <a:solidFill>
                  <a:srgbClr val="55AB26"/>
                </a:solidFill>
              </a:rPr>
              <a:t>between</a:t>
            </a:r>
            <a:r>
              <a:rPr lang="fr-FR" sz="1100" b="1" dirty="0" smtClean="0">
                <a:solidFill>
                  <a:srgbClr val="55AB26"/>
                </a:solidFill>
              </a:rPr>
              <a:t> </a:t>
            </a:r>
            <a:r>
              <a:rPr lang="fr-FR" sz="1100" b="1" dirty="0" err="1" smtClean="0">
                <a:solidFill>
                  <a:srgbClr val="55AB26"/>
                </a:solidFill>
              </a:rPr>
              <a:t>them</a:t>
            </a:r>
            <a:r>
              <a:rPr lang="fr-FR" sz="1100" b="1" dirty="0" smtClean="0">
                <a:solidFill>
                  <a:srgbClr val="55AB26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Evolution </a:t>
            </a:r>
            <a:r>
              <a:rPr lang="fr-FR" sz="1000" dirty="0" err="1" smtClean="0"/>
              <a:t>Operators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14862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383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BE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8" y="1231776"/>
            <a:ext cx="2620678" cy="2008911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3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383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BE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8" y="1231776"/>
            <a:ext cx="2620678" cy="200891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743" y="708556"/>
            <a:ext cx="2516118" cy="577895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48933" y="1654736"/>
            <a:ext cx="1204754" cy="4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3648933" y="2587912"/>
            <a:ext cx="1204754" cy="4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566738" y="1354887"/>
            <a:ext cx="1456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Transformation </a:t>
            </a:r>
            <a:r>
              <a:rPr lang="fr-FR" sz="1100" dirty="0" err="1" smtClean="0"/>
              <a:t>rules</a:t>
            </a:r>
            <a:endParaRPr lang="fr-BE" sz="1100" dirty="0"/>
          </a:p>
        </p:txBody>
      </p:sp>
      <p:sp>
        <p:nvSpPr>
          <p:cNvPr id="11" name="Rectangle 10"/>
          <p:cNvSpPr/>
          <p:nvPr/>
        </p:nvSpPr>
        <p:spPr>
          <a:xfrm>
            <a:off x="5023405" y="208419"/>
            <a:ext cx="38391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model</a:t>
            </a:r>
          </a:p>
        </p:txBody>
      </p:sp>
    </p:spTree>
    <p:extLst>
      <p:ext uri="{BB962C8B-B14F-4D97-AF65-F5344CB8AC3E}">
        <p14:creationId xmlns:p14="http://schemas.microsoft.com/office/powerpoint/2010/main" val="1241611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7010400" y="6554961"/>
            <a:ext cx="21336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690" y="6214453"/>
            <a:ext cx="953403" cy="3553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2605245" y="6325884"/>
            <a:ext cx="953403" cy="191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Flèche droite 6"/>
          <p:cNvSpPr/>
          <p:nvPr/>
        </p:nvSpPr>
        <p:spPr>
          <a:xfrm>
            <a:off x="3584225" y="2039501"/>
            <a:ext cx="1521111" cy="25731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BE" sz="9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558647" y="2769893"/>
            <a:ext cx="13470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Model </a:t>
            </a:r>
            <a:r>
              <a:rPr lang="fr-FR" sz="1000" dirty="0" err="1" smtClean="0"/>
              <a:t>language</a:t>
            </a:r>
            <a:r>
              <a:rPr lang="fr-FR" sz="1000" dirty="0" smtClean="0"/>
              <a:t> for </a:t>
            </a:r>
            <a:r>
              <a:rPr lang="fr-FR" sz="1000" dirty="0" err="1" smtClean="0"/>
              <a:t>conceptual</a:t>
            </a:r>
            <a:r>
              <a:rPr lang="fr-FR" sz="1000" dirty="0" smtClean="0"/>
              <a:t> &amp; </a:t>
            </a:r>
            <a:r>
              <a:rPr lang="fr-FR" sz="1000" dirty="0" err="1" smtClean="0"/>
              <a:t>physical</a:t>
            </a:r>
            <a:r>
              <a:rPr lang="fr-FR" sz="1000" dirty="0" smtClean="0"/>
              <a:t> </a:t>
            </a:r>
            <a:r>
              <a:rPr lang="fr-FR" sz="1000" dirty="0" err="1" smtClean="0"/>
              <a:t>schema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err="1" smtClean="0"/>
              <a:t>Mapping</a:t>
            </a:r>
            <a:r>
              <a:rPr lang="fr-FR" sz="1000" dirty="0" smtClean="0"/>
              <a:t> </a:t>
            </a:r>
            <a:r>
              <a:rPr lang="fr-FR" sz="1000" dirty="0" err="1" smtClean="0"/>
              <a:t>rules</a:t>
            </a:r>
            <a:r>
              <a:rPr lang="fr-FR" sz="1000" dirty="0" smtClean="0"/>
              <a:t> </a:t>
            </a:r>
            <a:r>
              <a:rPr lang="fr-FR" sz="1000" dirty="0" err="1" smtClean="0"/>
              <a:t>between</a:t>
            </a:r>
            <a:r>
              <a:rPr lang="fr-FR" sz="1000" dirty="0" smtClean="0"/>
              <a:t> </a:t>
            </a:r>
            <a:r>
              <a:rPr lang="fr-FR" sz="1000" dirty="0" err="1" smtClean="0"/>
              <a:t>them</a:t>
            </a:r>
            <a:r>
              <a:rPr lang="fr-FR" sz="100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fr-FR" sz="1200" b="1" dirty="0" smtClean="0">
                <a:solidFill>
                  <a:srgbClr val="55AB26"/>
                </a:solidFill>
              </a:rPr>
              <a:t>Evolution </a:t>
            </a:r>
            <a:r>
              <a:rPr lang="fr-FR" sz="1200" b="1" dirty="0" err="1" smtClean="0">
                <a:solidFill>
                  <a:srgbClr val="55AB26"/>
                </a:solidFill>
              </a:rPr>
              <a:t>Operators</a:t>
            </a:r>
            <a:endParaRPr lang="fr-FR" sz="1200" b="1" dirty="0" smtClean="0">
              <a:solidFill>
                <a:srgbClr val="55A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968489"/>
            <a:ext cx="3381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55170" y="1423283"/>
            <a:ext cx="566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Operations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91586" y="3864316"/>
            <a:ext cx="5208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That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specify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the manipulations to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perform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on artefacts :</a:t>
            </a: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structures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them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</a:p>
          <a:p>
            <a:pPr marL="285750" indent="-285750">
              <a:buFontTx/>
              <a:buChar char="-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467397" y="2620594"/>
            <a:ext cx="480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entity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rename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attribute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fr-FR" sz="14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relationship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sz="1400" i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migrate</a:t>
            </a:r>
            <a:r>
              <a:rPr lang="fr-FR" sz="1400" i="1" dirty="0" smtClean="0">
                <a:latin typeface="Verdana" panose="020B0604030504040204" pitchFamily="34" charset="0"/>
                <a:ea typeface="Verdana" panose="020B0604030504040204" pitchFamily="34" charset="0"/>
              </a:rPr>
              <a:t>, ...</a:t>
            </a:r>
            <a:endParaRPr lang="fr-BE" sz="1400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600" y="1968489"/>
            <a:ext cx="33813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671066"/>
              </p:ext>
            </p:extLst>
          </p:nvPr>
        </p:nvGraphicFramePr>
        <p:xfrm>
          <a:off x="575999" y="1306565"/>
          <a:ext cx="8114330" cy="1193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1714">
                  <a:extLst>
                    <a:ext uri="{9D8B030D-6E8A-4147-A177-3AD203B41FA5}">
                      <a16:colId xmlns:a16="http://schemas.microsoft.com/office/drawing/2014/main" val="34063760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36364125"/>
                    </a:ext>
                  </a:extLst>
                </a:gridCol>
                <a:gridCol w="1810830">
                  <a:extLst>
                    <a:ext uri="{9D8B030D-6E8A-4147-A177-3AD203B41FA5}">
                      <a16:colId xmlns:a16="http://schemas.microsoft.com/office/drawing/2014/main" val="4223793037"/>
                    </a:ext>
                  </a:extLst>
                </a:gridCol>
                <a:gridCol w="1029746">
                  <a:extLst>
                    <a:ext uri="{9D8B030D-6E8A-4147-A177-3AD203B41FA5}">
                      <a16:colId xmlns:a16="http://schemas.microsoft.com/office/drawing/2014/main" val="3594092669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26583975"/>
                    </a:ext>
                  </a:extLst>
                </a:gridCol>
                <a:gridCol w="1848612">
                  <a:extLst>
                    <a:ext uri="{9D8B030D-6E8A-4147-A177-3AD203B41FA5}">
                      <a16:colId xmlns:a16="http://schemas.microsoft.com/office/drawing/2014/main" val="13307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Model</a:t>
                      </a:r>
                      <a:r>
                        <a:rPr lang="fr-FR" sz="1600" b="1" baseline="0" dirty="0" smtClean="0"/>
                        <a:t> Object</a:t>
                      </a:r>
                      <a:endParaRPr lang="fr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Operator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Conceptual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Physical </a:t>
                      </a:r>
                      <a:r>
                        <a:rPr lang="fr-FR" sz="1600" dirty="0" err="1" smtClean="0"/>
                        <a:t>Schema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Data</a:t>
                      </a:r>
                      <a:r>
                        <a:rPr lang="fr-FR" sz="1600" baseline="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Queries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Entity</a:t>
                      </a:r>
                      <a:r>
                        <a:rPr lang="fr-FR" sz="1600" dirty="0" smtClean="0"/>
                        <a:t> Type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addEntity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chemeClr val="accent2"/>
                          </a:solidFill>
                        </a:rPr>
                        <a:t>rel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b="1" dirty="0" err="1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rgbClr val="C00000"/>
                          </a:solidFill>
                        </a:rPr>
                        <a:t>doc</a:t>
                      </a:r>
                      <a:endParaRPr lang="fr-BE" sz="16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81298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5999" y="3466681"/>
            <a:ext cx="79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2"/>
                </a:solidFill>
              </a:rPr>
              <a:t>A</a:t>
            </a:r>
            <a:r>
              <a:rPr lang="fr-FR" b="1" baseline="-25000" dirty="0" err="1">
                <a:solidFill>
                  <a:schemeClr val="accent2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</a:t>
            </a:r>
            <a:r>
              <a:rPr lang="fr-FR" dirty="0" err="1" smtClean="0"/>
              <a:t>Create</a:t>
            </a:r>
            <a:r>
              <a:rPr lang="fr-FR" dirty="0" smtClean="0"/>
              <a:t>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chemeClr val="accent2"/>
                </a:solidFill>
              </a:rPr>
              <a:t>A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doc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collection </a:t>
            </a:r>
            <a:r>
              <a:rPr lang="fr-FR" dirty="0" err="1" smtClean="0"/>
              <a:t>statement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521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9431"/>
              </p:ext>
            </p:extLst>
          </p:nvPr>
        </p:nvGraphicFramePr>
        <p:xfrm>
          <a:off x="575999" y="1306565"/>
          <a:ext cx="8114330" cy="1564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1714">
                  <a:extLst>
                    <a:ext uri="{9D8B030D-6E8A-4147-A177-3AD203B41FA5}">
                      <a16:colId xmlns:a16="http://schemas.microsoft.com/office/drawing/2014/main" val="34063760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36364125"/>
                    </a:ext>
                  </a:extLst>
                </a:gridCol>
                <a:gridCol w="1810830">
                  <a:extLst>
                    <a:ext uri="{9D8B030D-6E8A-4147-A177-3AD203B41FA5}">
                      <a16:colId xmlns:a16="http://schemas.microsoft.com/office/drawing/2014/main" val="4223793037"/>
                    </a:ext>
                  </a:extLst>
                </a:gridCol>
                <a:gridCol w="1029746">
                  <a:extLst>
                    <a:ext uri="{9D8B030D-6E8A-4147-A177-3AD203B41FA5}">
                      <a16:colId xmlns:a16="http://schemas.microsoft.com/office/drawing/2014/main" val="3594092669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26583975"/>
                    </a:ext>
                  </a:extLst>
                </a:gridCol>
                <a:gridCol w="1848612">
                  <a:extLst>
                    <a:ext uri="{9D8B030D-6E8A-4147-A177-3AD203B41FA5}">
                      <a16:colId xmlns:a16="http://schemas.microsoft.com/office/drawing/2014/main" val="13307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Model</a:t>
                      </a:r>
                      <a:r>
                        <a:rPr lang="fr-FR" sz="1600" b="1" baseline="0" dirty="0" smtClean="0"/>
                        <a:t> Object</a:t>
                      </a:r>
                      <a:endParaRPr lang="fr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Operator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Conceptual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Physical </a:t>
                      </a:r>
                      <a:r>
                        <a:rPr lang="fr-FR" sz="1600" dirty="0" err="1" smtClean="0"/>
                        <a:t>Schema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Data</a:t>
                      </a:r>
                      <a:r>
                        <a:rPr lang="fr-FR" sz="1600" baseline="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Queries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Entity</a:t>
                      </a:r>
                      <a:r>
                        <a:rPr lang="fr-FR" sz="1600" dirty="0" smtClean="0"/>
                        <a:t> Type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addEntity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chemeClr val="accent2"/>
                          </a:solidFill>
                        </a:rPr>
                        <a:t>rel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b="1" dirty="0" err="1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rgbClr val="C00000"/>
                          </a:solidFill>
                        </a:rPr>
                        <a:t>doc</a:t>
                      </a:r>
                      <a:endParaRPr lang="fr-BE" sz="16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Attribute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renameAtt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rel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col</a:t>
                      </a:r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3255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5999" y="3466681"/>
            <a:ext cx="79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2"/>
                </a:solidFill>
              </a:rPr>
              <a:t>A</a:t>
            </a:r>
            <a:r>
              <a:rPr lang="fr-FR" b="1" baseline="-25000" dirty="0" err="1">
                <a:solidFill>
                  <a:schemeClr val="accent2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</a:t>
            </a:r>
            <a:r>
              <a:rPr lang="fr-FR" dirty="0" err="1" smtClean="0"/>
              <a:t>Create</a:t>
            </a:r>
            <a:r>
              <a:rPr lang="fr-FR" dirty="0" smtClean="0"/>
              <a:t>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chemeClr val="accent2"/>
                </a:solidFill>
              </a:rPr>
              <a:t>A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doc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collection </a:t>
            </a:r>
            <a:r>
              <a:rPr lang="fr-FR" dirty="0" err="1" smtClean="0"/>
              <a:t>statement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555171" y="4234788"/>
            <a:ext cx="79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55AB26"/>
                </a:solidFill>
              </a:rPr>
              <a:t>U</a:t>
            </a:r>
            <a:r>
              <a:rPr lang="fr-FR" b="1" baseline="-25000" dirty="0" err="1">
                <a:solidFill>
                  <a:srgbClr val="55AB26"/>
                </a:solidFill>
              </a:rPr>
              <a:t>rel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alter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rgbClr val="55AB26"/>
                </a:solidFill>
              </a:rPr>
              <a:t>U</a:t>
            </a:r>
            <a:r>
              <a:rPr lang="fr-FR" b="1" baseline="-25000" dirty="0" err="1">
                <a:solidFill>
                  <a:srgbClr val="55AB26"/>
                </a:solidFill>
              </a:rPr>
              <a:t>col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CQL alter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3257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75999" y="1306565"/>
          <a:ext cx="8114330" cy="1772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1714">
                  <a:extLst>
                    <a:ext uri="{9D8B030D-6E8A-4147-A177-3AD203B41FA5}">
                      <a16:colId xmlns:a16="http://schemas.microsoft.com/office/drawing/2014/main" val="34063760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36364125"/>
                    </a:ext>
                  </a:extLst>
                </a:gridCol>
                <a:gridCol w="1810830">
                  <a:extLst>
                    <a:ext uri="{9D8B030D-6E8A-4147-A177-3AD203B41FA5}">
                      <a16:colId xmlns:a16="http://schemas.microsoft.com/office/drawing/2014/main" val="4223793037"/>
                    </a:ext>
                  </a:extLst>
                </a:gridCol>
                <a:gridCol w="1029746">
                  <a:extLst>
                    <a:ext uri="{9D8B030D-6E8A-4147-A177-3AD203B41FA5}">
                      <a16:colId xmlns:a16="http://schemas.microsoft.com/office/drawing/2014/main" val="3594092669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26583975"/>
                    </a:ext>
                  </a:extLst>
                </a:gridCol>
                <a:gridCol w="1848612">
                  <a:extLst>
                    <a:ext uri="{9D8B030D-6E8A-4147-A177-3AD203B41FA5}">
                      <a16:colId xmlns:a16="http://schemas.microsoft.com/office/drawing/2014/main" val="13307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Model</a:t>
                      </a:r>
                      <a:r>
                        <a:rPr lang="fr-FR" sz="1600" b="1" baseline="0" dirty="0" smtClean="0"/>
                        <a:t> Object</a:t>
                      </a:r>
                      <a:endParaRPr lang="fr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Operator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Conceptual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Physical </a:t>
                      </a:r>
                      <a:r>
                        <a:rPr lang="fr-FR" sz="1600" dirty="0" err="1" smtClean="0"/>
                        <a:t>Schema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Data</a:t>
                      </a:r>
                      <a:r>
                        <a:rPr lang="fr-FR" sz="1600" baseline="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Queries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Entity</a:t>
                      </a:r>
                      <a:r>
                        <a:rPr lang="fr-FR" sz="1600" dirty="0" smtClean="0"/>
                        <a:t> Type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addEntity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chemeClr val="accent2"/>
                          </a:solidFill>
                        </a:rPr>
                        <a:t>rel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b="1" dirty="0" err="1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rgbClr val="C00000"/>
                          </a:solidFill>
                        </a:rPr>
                        <a:t>doc</a:t>
                      </a:r>
                      <a:endParaRPr lang="fr-BE" sz="16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Attribute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renameAtt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rel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col</a:t>
                      </a:r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doc</a:t>
                      </a:r>
                      <a:r>
                        <a:rPr lang="fr-FR" sz="1600" b="1" baseline="-25000" dirty="0" smtClean="0">
                          <a:solidFill>
                            <a:srgbClr val="55AB26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key</a:t>
                      </a:r>
                      <a:r>
                        <a:rPr lang="fr-FR" sz="1600" b="1" baseline="0" dirty="0" smtClean="0">
                          <a:solidFill>
                            <a:srgbClr val="55AB26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graph</a:t>
                      </a:r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renameAtt</a:t>
                      </a:r>
                      <a:r>
                        <a:rPr lang="fr-FR" sz="1600" dirty="0" smtClean="0"/>
                        <a:t>(</a:t>
                      </a:r>
                      <a:r>
                        <a:rPr lang="fr-FR" sz="1600" dirty="0" err="1" smtClean="0"/>
                        <a:t>queries</a:t>
                      </a:r>
                      <a:r>
                        <a:rPr lang="fr-FR" sz="1600" dirty="0" smtClean="0"/>
                        <a:t>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3255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5999" y="3466681"/>
            <a:ext cx="79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2"/>
                </a:solidFill>
              </a:rPr>
              <a:t>A</a:t>
            </a:r>
            <a:r>
              <a:rPr lang="fr-FR" b="1" baseline="-25000" dirty="0" err="1">
                <a:solidFill>
                  <a:schemeClr val="accent2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</a:t>
            </a:r>
            <a:r>
              <a:rPr lang="fr-FR" dirty="0" err="1" smtClean="0"/>
              <a:t>Create</a:t>
            </a:r>
            <a:r>
              <a:rPr lang="fr-FR" dirty="0" smtClean="0"/>
              <a:t>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chemeClr val="accent2"/>
                </a:solidFill>
              </a:rPr>
              <a:t>A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doc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collection </a:t>
            </a:r>
            <a:r>
              <a:rPr lang="fr-FR" dirty="0" err="1" smtClean="0"/>
              <a:t>statement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555171" y="4234788"/>
            <a:ext cx="79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55AB26"/>
                </a:solidFill>
              </a:rPr>
              <a:t>U</a:t>
            </a:r>
            <a:r>
              <a:rPr lang="fr-FR" b="1" baseline="-25000" dirty="0" err="1">
                <a:solidFill>
                  <a:srgbClr val="55AB26"/>
                </a:solidFill>
              </a:rPr>
              <a:t>rel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alter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rgbClr val="55AB26"/>
                </a:solidFill>
              </a:rPr>
              <a:t>U</a:t>
            </a:r>
            <a:r>
              <a:rPr lang="fr-FR" b="1" baseline="-25000" dirty="0" err="1">
                <a:solidFill>
                  <a:srgbClr val="55AB26"/>
                </a:solidFill>
              </a:rPr>
              <a:t>col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CQL alter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doc</a:t>
            </a:r>
            <a:r>
              <a:rPr lang="fr-FR" b="1" baseline="-25000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rename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endParaRPr lang="fr-FR" b="1" baseline="-25000" dirty="0" smtClean="0">
              <a:solidFill>
                <a:srgbClr val="55AB26"/>
              </a:solidFill>
            </a:endParaRPr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key</a:t>
            </a:r>
            <a:r>
              <a:rPr lang="fr-FR" b="1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and </a:t>
            </a:r>
            <a:r>
              <a:rPr lang="fr-FR" dirty="0" err="1" smtClean="0"/>
              <a:t>add</a:t>
            </a:r>
            <a:r>
              <a:rPr lang="fr-FR" dirty="0" smtClean="0"/>
              <a:t> new key value pairs</a:t>
            </a:r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graph</a:t>
            </a:r>
            <a:r>
              <a:rPr lang="fr-FR" b="1" baseline="-25000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BE" b="1" baseline="-25000" dirty="0">
              <a:solidFill>
                <a:srgbClr val="55AB26"/>
              </a:solidFill>
            </a:endParaRPr>
          </a:p>
          <a:p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574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14400" y="2669528"/>
            <a:ext cx="3754315" cy="3542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766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Operators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575999" y="1306565"/>
          <a:ext cx="8114330" cy="2143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41714">
                  <a:extLst>
                    <a:ext uri="{9D8B030D-6E8A-4147-A177-3AD203B41FA5}">
                      <a16:colId xmlns:a16="http://schemas.microsoft.com/office/drawing/2014/main" val="34063760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36364125"/>
                    </a:ext>
                  </a:extLst>
                </a:gridCol>
                <a:gridCol w="1810830">
                  <a:extLst>
                    <a:ext uri="{9D8B030D-6E8A-4147-A177-3AD203B41FA5}">
                      <a16:colId xmlns:a16="http://schemas.microsoft.com/office/drawing/2014/main" val="4223793037"/>
                    </a:ext>
                  </a:extLst>
                </a:gridCol>
                <a:gridCol w="1029746">
                  <a:extLst>
                    <a:ext uri="{9D8B030D-6E8A-4147-A177-3AD203B41FA5}">
                      <a16:colId xmlns:a16="http://schemas.microsoft.com/office/drawing/2014/main" val="3594092669"/>
                    </a:ext>
                  </a:extLst>
                </a:gridCol>
                <a:gridCol w="1141714">
                  <a:extLst>
                    <a:ext uri="{9D8B030D-6E8A-4147-A177-3AD203B41FA5}">
                      <a16:colId xmlns:a16="http://schemas.microsoft.com/office/drawing/2014/main" val="3126583975"/>
                    </a:ext>
                  </a:extLst>
                </a:gridCol>
                <a:gridCol w="1848612">
                  <a:extLst>
                    <a:ext uri="{9D8B030D-6E8A-4147-A177-3AD203B41FA5}">
                      <a16:colId xmlns:a16="http://schemas.microsoft.com/office/drawing/2014/main" val="13307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1" dirty="0" smtClean="0"/>
                        <a:t>Model</a:t>
                      </a:r>
                      <a:r>
                        <a:rPr lang="fr-FR" sz="1600" b="1" baseline="0" dirty="0" smtClean="0"/>
                        <a:t> Object</a:t>
                      </a:r>
                      <a:endParaRPr lang="fr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Operator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Conceptual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Physical </a:t>
                      </a:r>
                      <a:r>
                        <a:rPr lang="fr-FR" sz="1600" dirty="0" err="1" smtClean="0"/>
                        <a:t>Schema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Data</a:t>
                      </a:r>
                      <a:r>
                        <a:rPr lang="fr-FR" sz="1600" baseline="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Queries</a:t>
                      </a:r>
                      <a:r>
                        <a:rPr lang="fr-FR" sz="1600" dirty="0" smtClean="0"/>
                        <a:t> Impact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Entity</a:t>
                      </a:r>
                      <a:r>
                        <a:rPr lang="fr-FR" sz="1600" dirty="0" smtClean="0"/>
                        <a:t> Type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addEntity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chemeClr val="accent2"/>
                          </a:solidFill>
                        </a:rPr>
                        <a:t>rel</a:t>
                      </a:r>
                      <a:r>
                        <a:rPr lang="fr-FR" sz="1600" dirty="0" smtClean="0"/>
                        <a:t> </a:t>
                      </a:r>
                      <a:r>
                        <a:rPr lang="fr-FR" sz="1600" b="1" dirty="0" err="1" smtClean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fr-FR" sz="1600" b="1" baseline="-25000" dirty="0" err="1" smtClean="0">
                          <a:solidFill>
                            <a:srgbClr val="C00000"/>
                          </a:solidFill>
                        </a:rPr>
                        <a:t>doc</a:t>
                      </a:r>
                      <a:endParaRPr lang="fr-BE" sz="16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-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Attribute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renameAtt</a:t>
                      </a:r>
                      <a:r>
                        <a:rPr lang="fr-FR" sz="1600" dirty="0" smtClean="0"/>
                        <a:t>(...)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rel</a:t>
                      </a:r>
                      <a:r>
                        <a:rPr lang="fr-FR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col</a:t>
                      </a:r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b="1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doc</a:t>
                      </a:r>
                      <a:r>
                        <a:rPr lang="fr-FR" sz="1600" b="1" baseline="-25000" dirty="0" smtClean="0">
                          <a:solidFill>
                            <a:srgbClr val="55AB26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key</a:t>
                      </a:r>
                      <a:r>
                        <a:rPr lang="fr-FR" sz="1600" b="1" baseline="0" dirty="0" smtClean="0">
                          <a:solidFill>
                            <a:srgbClr val="55AB26"/>
                          </a:solidFill>
                        </a:rPr>
                        <a:t> </a:t>
                      </a:r>
                      <a:r>
                        <a:rPr lang="fr-FR" sz="1600" b="1" baseline="0" dirty="0" err="1" smtClean="0">
                          <a:solidFill>
                            <a:srgbClr val="55AB26"/>
                          </a:solidFill>
                        </a:rPr>
                        <a:t>UD</a:t>
                      </a:r>
                      <a:r>
                        <a:rPr lang="fr-FR" sz="1600" b="1" baseline="-25000" dirty="0" err="1" smtClean="0">
                          <a:solidFill>
                            <a:srgbClr val="55AB26"/>
                          </a:solidFill>
                        </a:rPr>
                        <a:t>graph</a:t>
                      </a:r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renameAtt</a:t>
                      </a:r>
                      <a:r>
                        <a:rPr lang="fr-FR" sz="1600" dirty="0" smtClean="0"/>
                        <a:t>(</a:t>
                      </a:r>
                      <a:r>
                        <a:rPr lang="fr-FR" sz="1600" dirty="0" err="1" smtClean="0"/>
                        <a:t>queries</a:t>
                      </a:r>
                      <a:r>
                        <a:rPr lang="fr-FR" sz="1600" dirty="0" smtClean="0"/>
                        <a:t>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2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...</a:t>
                      </a:r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b="1" baseline="-25000" dirty="0">
                        <a:solidFill>
                          <a:srgbClr val="55AB2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280349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575999" y="3466681"/>
            <a:ext cx="79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solidFill>
                  <a:schemeClr val="accent2"/>
                </a:solidFill>
              </a:rPr>
              <a:t>A</a:t>
            </a:r>
            <a:r>
              <a:rPr lang="fr-FR" b="1" baseline="-25000" dirty="0" err="1">
                <a:solidFill>
                  <a:schemeClr val="accent2"/>
                </a:solidFill>
              </a:rPr>
              <a:t>r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</a:t>
            </a:r>
            <a:r>
              <a:rPr lang="fr-FR" dirty="0" err="1" smtClean="0"/>
              <a:t>Create</a:t>
            </a:r>
            <a:r>
              <a:rPr lang="fr-FR" dirty="0" smtClean="0"/>
              <a:t>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chemeClr val="accent2"/>
                </a:solidFill>
              </a:rPr>
              <a:t>A</a:t>
            </a:r>
            <a:r>
              <a:rPr lang="fr-FR" b="1" baseline="-25000" dirty="0" err="1" smtClean="0">
                <a:solidFill>
                  <a:schemeClr val="accent2"/>
                </a:solidFill>
              </a:rPr>
              <a:t>doc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collection </a:t>
            </a:r>
            <a:r>
              <a:rPr lang="fr-FR" dirty="0" err="1" smtClean="0"/>
              <a:t>statement</a:t>
            </a:r>
            <a:endParaRPr lang="fr-BE" dirty="0"/>
          </a:p>
        </p:txBody>
      </p:sp>
      <p:sp>
        <p:nvSpPr>
          <p:cNvPr id="12" name="ZoneTexte 11"/>
          <p:cNvSpPr txBox="1"/>
          <p:nvPr/>
        </p:nvSpPr>
        <p:spPr>
          <a:xfrm>
            <a:off x="555171" y="4234788"/>
            <a:ext cx="79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55AB26"/>
                </a:solidFill>
              </a:rPr>
              <a:t>U</a:t>
            </a:r>
            <a:r>
              <a:rPr lang="fr-FR" b="1" baseline="-25000" dirty="0" err="1">
                <a:solidFill>
                  <a:srgbClr val="55AB26"/>
                </a:solidFill>
              </a:rPr>
              <a:t>rel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b="1" dirty="0" smtClean="0"/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SQL alter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>
                <a:solidFill>
                  <a:srgbClr val="55AB26"/>
                </a:solidFill>
              </a:rPr>
              <a:t>U</a:t>
            </a:r>
            <a:r>
              <a:rPr lang="fr-FR" b="1" baseline="-25000" dirty="0" err="1">
                <a:solidFill>
                  <a:srgbClr val="55AB26"/>
                </a:solidFill>
              </a:rPr>
              <a:t>col</a:t>
            </a:r>
            <a:r>
              <a:rPr lang="fr-FR" b="1" baseline="-25000" dirty="0" smtClean="0">
                <a:solidFill>
                  <a:schemeClr val="accent2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CQL alter table </a:t>
            </a:r>
            <a:r>
              <a:rPr lang="fr-FR" dirty="0" err="1" smtClean="0"/>
              <a:t>statement</a:t>
            </a:r>
            <a:endParaRPr lang="fr-FR" dirty="0" smtClean="0"/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doc</a:t>
            </a:r>
            <a:r>
              <a:rPr lang="fr-FR" b="1" baseline="-25000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rename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endParaRPr lang="fr-FR" b="1" baseline="-25000" dirty="0" smtClean="0">
              <a:solidFill>
                <a:srgbClr val="55AB26"/>
              </a:solidFill>
            </a:endParaRPr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key</a:t>
            </a:r>
            <a:r>
              <a:rPr lang="fr-FR" b="1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Delete</a:t>
            </a:r>
            <a:r>
              <a:rPr lang="fr-FR" dirty="0" smtClean="0"/>
              <a:t> and </a:t>
            </a:r>
            <a:r>
              <a:rPr lang="fr-FR" dirty="0" err="1" smtClean="0"/>
              <a:t>add</a:t>
            </a:r>
            <a:r>
              <a:rPr lang="fr-FR" dirty="0" smtClean="0"/>
              <a:t> new key value pairs</a:t>
            </a:r>
          </a:p>
          <a:p>
            <a:r>
              <a:rPr lang="fr-FR" b="1" dirty="0" err="1" smtClean="0">
                <a:solidFill>
                  <a:srgbClr val="55AB26"/>
                </a:solidFill>
              </a:rPr>
              <a:t>UD</a:t>
            </a:r>
            <a:r>
              <a:rPr lang="fr-FR" b="1" baseline="-25000" dirty="0" err="1" smtClean="0">
                <a:solidFill>
                  <a:srgbClr val="55AB26"/>
                </a:solidFill>
              </a:rPr>
              <a:t>graph</a:t>
            </a:r>
            <a:r>
              <a:rPr lang="fr-FR" b="1" baseline="-25000" dirty="0" smtClean="0">
                <a:solidFill>
                  <a:srgbClr val="55AB26"/>
                </a:solidFill>
              </a:rPr>
              <a:t> </a:t>
            </a:r>
            <a:r>
              <a:rPr lang="fr-FR" dirty="0" err="1" smtClean="0"/>
              <a:t>Modify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endParaRPr lang="fr-BE" b="1" baseline="-25000" dirty="0">
              <a:solidFill>
                <a:srgbClr val="55AB26"/>
              </a:solidFill>
            </a:endParaRPr>
          </a:p>
          <a:p>
            <a:endParaRPr lang="fr-FR" dirty="0" smtClean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997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Wrap-up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959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5596" y="1536174"/>
            <a:ext cx="6698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Developers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 multiple/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heterogenous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Contribution of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0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5596" y="1536174"/>
            <a:ext cx="66989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Developers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 multiple/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heterogenous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physical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allows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specific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representation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strategies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allows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multi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persistency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entities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overlapping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splitting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duplication)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Contribution of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72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5596" y="1536174"/>
            <a:ext cx="669897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Developers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can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model multiple/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heterogenous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between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conceptual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physical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allows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specific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representation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strategies</a:t>
            </a: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Mapping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allows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multi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persistency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of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entities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overlapping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splitting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, duplication)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Evolution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done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via a unique entry 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Software artefacts are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kept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consistent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the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evolution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each</a:t>
            </a:r>
            <a:r>
              <a:rPr lang="fr-FR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other</a:t>
            </a: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Contribution of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approach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6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Current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status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555171" y="1160890"/>
            <a:ext cx="7785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18 </a:t>
            </a:r>
            <a:r>
              <a:rPr lang="fr-FR" dirty="0" err="1" smtClean="0"/>
              <a:t>evolution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and </a:t>
            </a:r>
            <a:r>
              <a:rPr lang="fr-FR" dirty="0" err="1" smtClean="0"/>
              <a:t>implemented</a:t>
            </a:r>
            <a:r>
              <a:rPr lang="fr-FR" dirty="0" smtClean="0"/>
              <a:t> in EU H2020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</a:t>
            </a:r>
            <a:r>
              <a:rPr lang="fr-FR" dirty="0" err="1"/>
              <a:t>relational</a:t>
            </a:r>
            <a:r>
              <a:rPr lang="fr-FR" dirty="0"/>
              <a:t> and document </a:t>
            </a:r>
            <a:r>
              <a:rPr lang="fr-FR" dirty="0" err="1"/>
              <a:t>oriented</a:t>
            </a:r>
            <a:r>
              <a:rPr lang="fr-FR" dirty="0"/>
              <a:t> data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 smtClean="0"/>
              <a:t>only</a:t>
            </a:r>
            <a:endParaRPr lang="fr-B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0448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233486" y="708556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171" y="508502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Current</a:t>
            </a:r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status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55171" y="1160890"/>
            <a:ext cx="7785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18 </a:t>
            </a:r>
            <a:r>
              <a:rPr lang="fr-FR" dirty="0" err="1" smtClean="0"/>
              <a:t>evolution</a:t>
            </a:r>
            <a:r>
              <a:rPr lang="fr-FR" dirty="0" smtClean="0"/>
              <a:t> </a:t>
            </a:r>
            <a:r>
              <a:rPr lang="fr-FR" dirty="0" err="1" smtClean="0"/>
              <a:t>operators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r>
              <a:rPr lang="fr-FR" dirty="0" smtClean="0"/>
              <a:t> and </a:t>
            </a:r>
            <a:r>
              <a:rPr lang="fr-FR" dirty="0" err="1" smtClean="0"/>
              <a:t>implemented</a:t>
            </a:r>
            <a:r>
              <a:rPr lang="fr-FR" dirty="0" smtClean="0"/>
              <a:t> in EU H2020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</a:t>
            </a:r>
            <a:r>
              <a:rPr lang="fr-FR" dirty="0" err="1"/>
              <a:t>relational</a:t>
            </a:r>
            <a:r>
              <a:rPr lang="fr-FR" dirty="0"/>
              <a:t> and document </a:t>
            </a:r>
            <a:r>
              <a:rPr lang="fr-FR" dirty="0" err="1"/>
              <a:t>oriented</a:t>
            </a:r>
            <a:r>
              <a:rPr lang="fr-FR" dirty="0"/>
              <a:t> data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431220" y="2304203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Future </a:t>
            </a:r>
            <a:r>
              <a:rPr lang="fr-FR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work</a:t>
            </a:r>
            <a:endParaRPr lang="fr-BE" sz="2800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55170" y="3033535"/>
            <a:ext cx="7785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industrial</a:t>
            </a:r>
            <a:r>
              <a:rPr lang="fr-FR" dirty="0" smtClean="0"/>
              <a:t> </a:t>
            </a:r>
            <a:r>
              <a:rPr lang="fr-FR" dirty="0" err="1" smtClean="0"/>
              <a:t>partner</a:t>
            </a:r>
            <a:r>
              <a:rPr lang="fr-FR" dirty="0" smtClean="0"/>
              <a:t> of the </a:t>
            </a:r>
            <a:r>
              <a:rPr lang="fr-FR" dirty="0" err="1" smtClean="0"/>
              <a:t>project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Further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r>
              <a:rPr lang="fr-FR" dirty="0" smtClean="0"/>
              <a:t> for </a:t>
            </a:r>
            <a:r>
              <a:rPr lang="fr-FR" dirty="0" err="1" smtClean="0"/>
              <a:t>other</a:t>
            </a:r>
            <a:r>
              <a:rPr lang="fr-FR" dirty="0" smtClean="0"/>
              <a:t> data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Investigate</a:t>
            </a:r>
            <a:r>
              <a:rPr lang="fr-FR" dirty="0" smtClean="0"/>
              <a:t> the </a:t>
            </a:r>
            <a:r>
              <a:rPr lang="fr-FR" dirty="0" err="1" smtClean="0"/>
              <a:t>integration</a:t>
            </a:r>
            <a:r>
              <a:rPr lang="fr-FR" dirty="0" smtClean="0"/>
              <a:t> of </a:t>
            </a:r>
            <a:r>
              <a:rPr lang="fr-FR" dirty="0" err="1" smtClean="0"/>
              <a:t>other</a:t>
            </a:r>
            <a:r>
              <a:rPr lang="fr-FR" dirty="0" smtClean="0"/>
              <a:t> data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strategies</a:t>
            </a:r>
            <a:r>
              <a:rPr lang="fr-FR" dirty="0" smtClean="0"/>
              <a:t> and data migration </a:t>
            </a:r>
            <a:r>
              <a:rPr lang="fr-FR" dirty="0" err="1" smtClean="0"/>
              <a:t>strategies</a:t>
            </a:r>
            <a:r>
              <a:rPr lang="fr-FR" dirty="0" smtClean="0"/>
              <a:t>, extension of the </a:t>
            </a:r>
            <a:r>
              <a:rPr lang="fr-FR" dirty="0" err="1" smtClean="0"/>
              <a:t>unified</a:t>
            </a:r>
            <a:r>
              <a:rPr lang="fr-FR" dirty="0" smtClean="0"/>
              <a:t>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Generation</a:t>
            </a:r>
            <a:r>
              <a:rPr lang="fr-FR" dirty="0" smtClean="0"/>
              <a:t> of simple data </a:t>
            </a:r>
            <a:r>
              <a:rPr lang="fr-FR" dirty="0" err="1" smtClean="0"/>
              <a:t>access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endParaRPr lang="fr-BE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9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01050" y="892107"/>
            <a:ext cx="2291007" cy="1470025"/>
          </a:xfrm>
        </p:spPr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BE" dirty="0"/>
          </a:p>
        </p:txBody>
      </p:sp>
      <p:pic>
        <p:nvPicPr>
          <p:cNvPr id="5" name="Picture 6" descr="https://raw.githubusercontent.com/secoassist/secoassist.github.io/sources/static/assets/logo/secoassist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1" y="5818462"/>
            <a:ext cx="933079" cy="77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999618" y="3865585"/>
            <a:ext cx="7135333" cy="1520790"/>
          </a:xfrm>
          <a:prstGeom prst="rect">
            <a:avLst/>
          </a:prstGeom>
        </p:spPr>
        <p:txBody>
          <a:bodyPr anchor="ctr" anchorCtr="0"/>
          <a:lstStyle>
            <a:lvl1pPr algn="r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/>
            <a:endParaRPr lang="fr-BE" sz="1050" dirty="0"/>
          </a:p>
          <a:p>
            <a:pPr algn="l"/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223637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14" y="967581"/>
            <a:ext cx="6803781" cy="50584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2902" y="705971"/>
            <a:ext cx="8033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133" y="583965"/>
            <a:ext cx="8033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28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Physical </a:t>
            </a:r>
            <a:r>
              <a:rPr lang="fr-BE" sz="2800" b="1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endParaRPr lang="fr-BE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ion Noir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tion vert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16187</TotalTime>
  <Words>2938</Words>
  <Application>Microsoft Office PowerPoint</Application>
  <PresentationFormat>Affichage à l'écran (4:3)</PresentationFormat>
  <Paragraphs>620</Paragraphs>
  <Slides>77</Slides>
  <Notes>50</Notes>
  <HiddenSlides>15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77</vt:i4>
      </vt:variant>
    </vt:vector>
  </HeadingPairs>
  <TitlesOfParts>
    <vt:vector size="85" baseType="lpstr">
      <vt:lpstr>Arial</vt:lpstr>
      <vt:lpstr>Calibri</vt:lpstr>
      <vt:lpstr>Courier New</vt:lpstr>
      <vt:lpstr>Verdana</vt:lpstr>
      <vt:lpstr>Section Noir</vt:lpstr>
      <vt:lpstr>Section vert</vt:lpstr>
      <vt:lpstr>Contenu</vt:lpstr>
      <vt:lpstr>Titre</vt:lpstr>
      <vt:lpstr>Présentation PowerPoint</vt:lpstr>
      <vt:lpstr>Context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Hybrid Polystore  Framework</vt:lpstr>
      <vt:lpstr>Présentation PowerPoint</vt:lpstr>
      <vt:lpstr>Design</vt:lpstr>
      <vt:lpstr>Unified Model</vt:lpstr>
      <vt:lpstr>Unified Model</vt:lpstr>
      <vt:lpstr>Unified Model</vt:lpstr>
      <vt:lpstr>Unified Model</vt:lpstr>
      <vt:lpstr>Unified Model</vt:lpstr>
      <vt:lpstr>Code generation</vt:lpstr>
      <vt:lpstr>Example</vt:lpstr>
      <vt:lpstr>Service</vt:lpstr>
      <vt:lpstr>Implementation</vt:lpstr>
      <vt:lpstr>Implementation</vt:lpstr>
      <vt:lpstr>Evolution Scenario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Evolution Framework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Wrap-up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</vt:lpstr>
    </vt:vector>
  </TitlesOfParts>
  <Company>Hello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aaaaaa aaaaaaa</dc:creator>
  <cp:lastModifiedBy>Maxime Gobert</cp:lastModifiedBy>
  <cp:revision>260</cp:revision>
  <cp:lastPrinted>2017-11-17T14:44:22Z</cp:lastPrinted>
  <dcterms:created xsi:type="dcterms:W3CDTF">2012-08-22T10:00:01Z</dcterms:created>
  <dcterms:modified xsi:type="dcterms:W3CDTF">2020-11-13T14:38:07Z</dcterms:modified>
</cp:coreProperties>
</file>