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  <p:sldMasterId id="2147483654" r:id="rId2"/>
    <p:sldMasterId id="2147483652" r:id="rId3"/>
    <p:sldMasterId id="2147483718" r:id="rId4"/>
  </p:sldMasterIdLst>
  <p:notesMasterIdLst>
    <p:notesMasterId r:id="rId63"/>
  </p:notesMasterIdLst>
  <p:handoutMasterIdLst>
    <p:handoutMasterId r:id="rId64"/>
  </p:handoutMasterIdLst>
  <p:sldIdLst>
    <p:sldId id="272" r:id="rId5"/>
    <p:sldId id="383" r:id="rId6"/>
    <p:sldId id="294" r:id="rId7"/>
    <p:sldId id="340" r:id="rId8"/>
    <p:sldId id="341" r:id="rId9"/>
    <p:sldId id="342" r:id="rId10"/>
    <p:sldId id="343" r:id="rId11"/>
    <p:sldId id="344" r:id="rId12"/>
    <p:sldId id="339" r:id="rId13"/>
    <p:sldId id="286" r:id="rId14"/>
    <p:sldId id="301" r:id="rId15"/>
    <p:sldId id="374" r:id="rId16"/>
    <p:sldId id="375" r:id="rId17"/>
    <p:sldId id="378" r:id="rId18"/>
    <p:sldId id="377" r:id="rId19"/>
    <p:sldId id="379" r:id="rId20"/>
    <p:sldId id="347" r:id="rId21"/>
    <p:sldId id="380" r:id="rId22"/>
    <p:sldId id="350" r:id="rId23"/>
    <p:sldId id="349" r:id="rId24"/>
    <p:sldId id="348" r:id="rId25"/>
    <p:sldId id="392" r:id="rId26"/>
    <p:sldId id="384" r:id="rId27"/>
    <p:sldId id="408" r:id="rId28"/>
    <p:sldId id="406" r:id="rId29"/>
    <p:sldId id="409" r:id="rId30"/>
    <p:sldId id="412" r:id="rId31"/>
    <p:sldId id="413" r:id="rId32"/>
    <p:sldId id="411" r:id="rId33"/>
    <p:sldId id="414" r:id="rId34"/>
    <p:sldId id="415" r:id="rId35"/>
    <p:sldId id="416" r:id="rId36"/>
    <p:sldId id="417" r:id="rId37"/>
    <p:sldId id="418" r:id="rId38"/>
    <p:sldId id="419" r:id="rId39"/>
    <p:sldId id="405" r:id="rId40"/>
    <p:sldId id="302" r:id="rId41"/>
    <p:sldId id="303" r:id="rId42"/>
    <p:sldId id="306" r:id="rId43"/>
    <p:sldId id="310" r:id="rId44"/>
    <p:sldId id="311" r:id="rId45"/>
    <p:sldId id="351" r:id="rId46"/>
    <p:sldId id="355" r:id="rId47"/>
    <p:sldId id="354" r:id="rId48"/>
    <p:sldId id="353" r:id="rId49"/>
    <p:sldId id="352" r:id="rId50"/>
    <p:sldId id="319" r:id="rId51"/>
    <p:sldId id="404" r:id="rId52"/>
    <p:sldId id="403" r:id="rId53"/>
    <p:sldId id="356" r:id="rId54"/>
    <p:sldId id="388" r:id="rId55"/>
    <p:sldId id="390" r:id="rId56"/>
    <p:sldId id="389" r:id="rId57"/>
    <p:sldId id="370" r:id="rId58"/>
    <p:sldId id="386" r:id="rId59"/>
    <p:sldId id="329" r:id="rId60"/>
    <p:sldId id="420" r:id="rId61"/>
    <p:sldId id="387" r:id="rId62"/>
  </p:sldIdLst>
  <p:sldSz cx="9144000" cy="6858000" type="screen4x3"/>
  <p:notesSz cx="6889750" cy="10018713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B26"/>
    <a:srgbClr val="4CBC38"/>
    <a:srgbClr val="69BE28"/>
    <a:srgbClr val="69BE65"/>
    <a:srgbClr val="5F6365"/>
    <a:srgbClr val="000000"/>
    <a:srgbClr val="2E3135"/>
    <a:srgbClr val="449535"/>
    <a:srgbClr val="41A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167" autoAdjust="0"/>
  </p:normalViewPr>
  <p:slideViewPr>
    <p:cSldViewPr snapToGrid="0" snapToObjects="1">
      <p:cViewPr>
        <p:scale>
          <a:sx n="115" d="100"/>
          <a:sy n="115" d="100"/>
        </p:scale>
        <p:origin x="16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78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A6A3CBE-81A0-4D4A-9346-743ECEE5B13F}" type="datetimeFigureOut">
              <a:rPr lang="fr-FR"/>
              <a:pPr>
                <a:defRPr/>
              </a:pPr>
              <a:t>16/11/2020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6088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6088" cy="501650"/>
          </a:xfrm>
          <a:prstGeom prst="rect">
            <a:avLst/>
          </a:prstGeom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A3331FB-86CD-4A55-B37C-7A5432D59D6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7F612409-2C18-435A-AB87-578EC51AC322}" type="datetimeFigureOut">
              <a:rPr lang="fr-FR"/>
              <a:pPr>
                <a:defRPr/>
              </a:pPr>
              <a:t>16/11/2020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1800" cy="394493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5EB79965-9F72-4C94-B1DD-A990D8104F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54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09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134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40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29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85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254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349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416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59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77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676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50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24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656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77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091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904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770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57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95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18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90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690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419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79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415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represent</a:t>
            </a:r>
            <a:r>
              <a:rPr lang="fr-FR" dirty="0" smtClean="0"/>
              <a:t> the </a:t>
            </a:r>
            <a:r>
              <a:rPr lang="fr-FR" dirty="0" err="1" smtClean="0"/>
              <a:t>differnet</a:t>
            </a:r>
            <a:r>
              <a:rPr lang="fr-FR" dirty="0" smtClean="0"/>
              <a:t> data </a:t>
            </a:r>
            <a:r>
              <a:rPr lang="fr-FR" dirty="0" err="1" smtClean="0"/>
              <a:t>modelling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61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35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55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99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32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7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Separated</a:t>
            </a:r>
            <a:r>
              <a:rPr lang="fr-FR" baseline="0" dirty="0" smtClean="0"/>
              <a:t> DB but not </a:t>
            </a:r>
            <a:r>
              <a:rPr lang="fr-FR" baseline="0" dirty="0" err="1" smtClean="0"/>
              <a:t>independent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5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rely</a:t>
            </a:r>
            <a:r>
              <a:rPr lang="fr-FR" baseline="0" dirty="0" smtClean="0"/>
              <a:t> on an </a:t>
            </a:r>
            <a:r>
              <a:rPr lang="fr-FR" baseline="0" dirty="0" err="1" smtClean="0"/>
              <a:t>implicit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Conceptual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schema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77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4"/>
          <p:cNvGrpSpPr>
            <a:grpSpLocks/>
          </p:cNvGrpSpPr>
          <p:nvPr userDrawn="1"/>
        </p:nvGrpSpPr>
        <p:grpSpPr bwMode="auto">
          <a:xfrm>
            <a:off x="1131088" y="2017335"/>
            <a:ext cx="7010400" cy="1655762"/>
            <a:chOff x="1144454" y="2526669"/>
            <a:chExt cx="7183892" cy="1343315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144454" y="2526669"/>
              <a:ext cx="7183892" cy="1343315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ZoneTexte 2"/>
            <p:cNvSpPr txBox="1">
              <a:spLocks noChangeArrowheads="1"/>
            </p:cNvSpPr>
            <p:nvPr/>
          </p:nvSpPr>
          <p:spPr bwMode="auto">
            <a:xfrm>
              <a:off x="1375465" y="2911174"/>
              <a:ext cx="6371771" cy="57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fr-FR" altLang="fr-FR" sz="4000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22116" y="2384999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7522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879" y="2569134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Cliquez et modifiez le titre</a:t>
            </a:r>
            <a:endParaRPr lang="fr-FR" dirty="0"/>
          </a:p>
        </p:txBody>
      </p:sp>
      <p:pic>
        <p:nvPicPr>
          <p:cNvPr id="3" name="Image 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" y="647551"/>
            <a:ext cx="2745105" cy="125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78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25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6375" y="6254750"/>
            <a:ext cx="2133600" cy="365125"/>
          </a:xfrm>
          <a:prstGeom prst="rect">
            <a:avLst/>
          </a:prstGeom>
        </p:spPr>
        <p:txBody>
          <a:bodyPr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srgbClr val="30529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Imag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38875"/>
            <a:ext cx="705485" cy="32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5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4572000"/>
            <a:ext cx="13652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Cliquez et modifiez le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0283" y="1565233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720000" indent="-285750" algn="l">
              <a:buClr>
                <a:srgbClr val="41A336"/>
              </a:buClr>
              <a:buFont typeface="Arial"/>
              <a:buChar char="•"/>
              <a:defRPr sz="16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990000" indent="-228600" algn="l">
              <a:buClr>
                <a:srgbClr val="41A336"/>
              </a:buClr>
              <a:buFont typeface="Arial"/>
              <a:buChar char="•"/>
              <a:defRPr sz="14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1260000" indent="-228600" algn="l">
              <a:buClr>
                <a:srgbClr val="41A336"/>
              </a:buClr>
              <a:buFont typeface="Arial"/>
              <a:buChar char="•"/>
              <a:defRPr sz="12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6556375" y="6238875"/>
            <a:ext cx="2133600" cy="365125"/>
          </a:xfrm>
          <a:prstGeom prst="rect">
            <a:avLst/>
          </a:prstGeom>
        </p:spPr>
        <p:txBody>
          <a:bodyPr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srgbClr val="30529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age 9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8" y="4698524"/>
            <a:ext cx="2745105" cy="125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78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416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BE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628650" y="1457325"/>
            <a:ext cx="7886700" cy="360045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517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" y="647551"/>
            <a:ext cx="2745105" cy="125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29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 userDrawn="1"/>
        </p:nvSpPr>
        <p:spPr>
          <a:xfrm>
            <a:off x="0" y="-3505"/>
            <a:ext cx="9144000" cy="5636871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prstClr val="white"/>
                </a:solidFill>
              </a:rPr>
              <a:t>              </a:t>
            </a:r>
          </a:p>
        </p:txBody>
      </p:sp>
      <p:grpSp>
        <p:nvGrpSpPr>
          <p:cNvPr id="3075" name="Grouper 13"/>
          <p:cNvGrpSpPr>
            <a:grpSpLocks/>
          </p:cNvGrpSpPr>
          <p:nvPr userDrawn="1"/>
        </p:nvGrpSpPr>
        <p:grpSpPr bwMode="auto">
          <a:xfrm>
            <a:off x="7384324" y="5548838"/>
            <a:ext cx="492515" cy="434243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prstClr val="white"/>
                </a:solidFill>
              </a:endParaRPr>
            </a:p>
          </p:txBody>
        </p:sp>
      </p:grpSp>
      <p:pic>
        <p:nvPicPr>
          <p:cNvPr id="3076" name="Image 15" descr="UNamu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03" y="5636870"/>
            <a:ext cx="954782" cy="105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4" descr="PICTOS_blan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0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1027" name="Image 4" descr="PICTOS_blan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er 12"/>
          <p:cNvGrpSpPr>
            <a:grpSpLocks/>
          </p:cNvGrpSpPr>
          <p:nvPr userDrawn="1"/>
        </p:nvGrpSpPr>
        <p:grpSpPr bwMode="auto">
          <a:xfrm>
            <a:off x="6948488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Verdana"/>
                <a:cs typeface="Verdana"/>
              </a:endParaRPr>
            </a:p>
          </p:txBody>
        </p:sp>
      </p:grpSp>
      <p:pic>
        <p:nvPicPr>
          <p:cNvPr id="1029" name="Image 11" descr="UNamu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38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 – Maxime Gobert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r>
              <a:rPr lang="nl-BE" sz="800" baseline="0" dirty="0" smtClean="0">
                <a:solidFill>
                  <a:schemeClr val="bg1"/>
                </a:solidFill>
                <a:latin typeface="Verdana"/>
                <a:cs typeface="Verdana"/>
              </a:rPr>
              <a:t> – Maxime Gobert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4" r:id="rId2"/>
    <p:sldLayoutId id="21474837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/>
        </p:nvSpPr>
        <p:spPr>
          <a:xfrm>
            <a:off x="0" y="0"/>
            <a:ext cx="9144000" cy="4554538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prstClr val="white"/>
                </a:solidFill>
              </a:rPr>
              <a:t>              </a:t>
            </a:r>
          </a:p>
        </p:txBody>
      </p:sp>
      <p:grpSp>
        <p:nvGrpSpPr>
          <p:cNvPr id="3075" name="Grouper 13"/>
          <p:cNvGrpSpPr>
            <a:grpSpLocks/>
          </p:cNvGrpSpPr>
          <p:nvPr userDrawn="1"/>
        </p:nvGrpSpPr>
        <p:grpSpPr bwMode="auto">
          <a:xfrm>
            <a:off x="6948488" y="4391025"/>
            <a:ext cx="1384300" cy="831850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prstClr val="white"/>
                </a:solidFill>
              </a:endParaRPr>
            </a:p>
          </p:txBody>
        </p:sp>
      </p:grpSp>
      <p:pic>
        <p:nvPicPr>
          <p:cNvPr id="3076" name="Image 15" descr="UNamu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00600"/>
            <a:ext cx="1709738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4"/>
          <p:cNvGrpSpPr>
            <a:grpSpLocks/>
          </p:cNvGrpSpPr>
          <p:nvPr/>
        </p:nvGrpSpPr>
        <p:grpSpPr bwMode="auto">
          <a:xfrm>
            <a:off x="1138989" y="2478314"/>
            <a:ext cx="7148668" cy="1209431"/>
            <a:chOff x="1277937" y="2699657"/>
            <a:chExt cx="7183892" cy="1343315"/>
          </a:xfrm>
          <a:solidFill>
            <a:srgbClr val="69BE28"/>
          </a:solidFill>
        </p:grpSpPr>
        <p:sp>
          <p:nvSpPr>
            <p:cNvPr id="5" name="Rectangle à coins arrondis 4"/>
            <p:cNvSpPr/>
            <p:nvPr/>
          </p:nvSpPr>
          <p:spPr>
            <a:xfrm>
              <a:off x="1277937" y="2699657"/>
              <a:ext cx="7183892" cy="1343315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ZoneTexte 2"/>
            <p:cNvSpPr txBox="1">
              <a:spLocks noChangeArrowheads="1"/>
            </p:cNvSpPr>
            <p:nvPr/>
          </p:nvSpPr>
          <p:spPr bwMode="auto">
            <a:xfrm>
              <a:off x="1683997" y="3046559"/>
              <a:ext cx="6371772" cy="6495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fr-FR" sz="3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Hybrid </a:t>
              </a:r>
              <a:r>
                <a:rPr lang="en-US" altLang="fr-FR" sz="32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Polystore</a:t>
              </a:r>
              <a:r>
                <a:rPr lang="en-US" altLang="fr-FR" sz="3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Framework</a:t>
              </a:r>
              <a:endParaRPr lang="fr-FR" altLang="fr-FR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38989" y="4763731"/>
            <a:ext cx="24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i="1" dirty="0" smtClean="0"/>
              <a:t>Maxime Gobert</a:t>
            </a:r>
          </a:p>
          <a:p>
            <a:r>
              <a:rPr lang="fr-BE" sz="1400" i="1" dirty="0" smtClean="0"/>
              <a:t>Loup </a:t>
            </a:r>
            <a:r>
              <a:rPr lang="fr-BE" sz="1400" i="1" dirty="0" err="1" smtClean="0"/>
              <a:t>Meurice</a:t>
            </a:r>
            <a:endParaRPr lang="fr-BE" sz="1400" i="1" dirty="0" smtClean="0"/>
          </a:p>
          <a:p>
            <a:r>
              <a:rPr lang="fr-BE" sz="1400" i="1" dirty="0" err="1" smtClean="0"/>
              <a:t>Supervised</a:t>
            </a:r>
            <a:r>
              <a:rPr lang="fr-BE" sz="1400" i="1" dirty="0" smtClean="0"/>
              <a:t> by Anthony Cleve</a:t>
            </a:r>
          </a:p>
        </p:txBody>
      </p:sp>
      <p:pic>
        <p:nvPicPr>
          <p:cNvPr id="1030" name="Picture 6" descr="https://raw.githubusercontent.com/secoassist/secoassist.github.io/sources/static/assets/logo/secoassis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75" y="5675281"/>
            <a:ext cx="933079" cy="7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902" y="705971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4" y="1668997"/>
            <a:ext cx="8668318" cy="372438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341266" y="1487660"/>
            <a:ext cx="4994031" cy="268356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341266" y="1487660"/>
            <a:ext cx="4994031" cy="268356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309080" y="1566911"/>
            <a:ext cx="906393" cy="2909749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341266" y="1487660"/>
            <a:ext cx="4994031" cy="268356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230734" y="1611500"/>
            <a:ext cx="984739" cy="375432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309080" y="1566911"/>
            <a:ext cx="906393" cy="2909749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63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Hybrid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system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2252714"/>
            <a:ext cx="3461845" cy="22941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229191"/>
            <a:ext cx="4681992" cy="201164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13" y="3143250"/>
            <a:ext cx="3754686" cy="2806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41950" y="4387850"/>
            <a:ext cx="425450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8077200" y="4419733"/>
            <a:ext cx="863600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83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116" y="2210432"/>
            <a:ext cx="7886700" cy="1325563"/>
          </a:xfrm>
        </p:spPr>
        <p:txBody>
          <a:bodyPr/>
          <a:lstStyle/>
          <a:p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Polystore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Framework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85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819" y="322743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Our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1932" y="1259180"/>
            <a:ext cx="7058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Focuses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or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polystores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possibly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heterogeneous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endParaRPr lang="fr-FR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such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our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framework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will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help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design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physical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structure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them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generation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ready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use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access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management of system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67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dirty="0" err="1" smtClean="0"/>
              <a:t>Conceptual</a:t>
            </a:r>
            <a:endParaRPr lang="fr-FR" dirty="0"/>
          </a:p>
          <a:p>
            <a:r>
              <a:rPr lang="fr-FR" dirty="0" smtClean="0"/>
              <a:t>Physical</a:t>
            </a:r>
          </a:p>
          <a:p>
            <a:r>
              <a:rPr lang="fr-FR" dirty="0" err="1" smtClean="0"/>
              <a:t>Mapping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5979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b="1" dirty="0" err="1" smtClean="0"/>
              <a:t>Conceptual</a:t>
            </a:r>
            <a:endParaRPr lang="fr-FR" b="1" dirty="0"/>
          </a:p>
          <a:p>
            <a:r>
              <a:rPr lang="fr-FR" dirty="0" smtClean="0"/>
              <a:t>Physical</a:t>
            </a:r>
          </a:p>
          <a:p>
            <a:r>
              <a:rPr lang="fr-FR" dirty="0" err="1" smtClean="0"/>
              <a:t>Mapping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04" y="1434670"/>
            <a:ext cx="2921858" cy="36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dirty="0" err="1" smtClean="0"/>
              <a:t>Conceptual</a:t>
            </a:r>
            <a:endParaRPr lang="fr-FR" dirty="0"/>
          </a:p>
          <a:p>
            <a:r>
              <a:rPr lang="fr-FR" b="1" dirty="0" smtClean="0"/>
              <a:t>Physical</a:t>
            </a:r>
          </a:p>
          <a:p>
            <a:r>
              <a:rPr lang="fr-FR" dirty="0" err="1" smtClean="0"/>
              <a:t>Mapping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97141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0" y="1039255"/>
            <a:ext cx="4305300" cy="52673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69" y="181491"/>
            <a:ext cx="4100364" cy="63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106" y="2688637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Hybrid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system or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polystore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dirty="0" err="1" smtClean="0"/>
              <a:t>Conceptual</a:t>
            </a:r>
            <a:endParaRPr lang="fr-FR" dirty="0"/>
          </a:p>
          <a:p>
            <a:r>
              <a:rPr lang="fr-FR" dirty="0" smtClean="0"/>
              <a:t>Physical</a:t>
            </a:r>
          </a:p>
          <a:p>
            <a:r>
              <a:rPr lang="fr-FR" b="1" dirty="0" err="1" smtClean="0"/>
              <a:t>Mapping</a:t>
            </a:r>
            <a:endParaRPr lang="fr-BE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288056"/>
            <a:ext cx="6581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10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</a:t>
            </a:r>
            <a:r>
              <a:rPr lang="fr-FR" dirty="0" err="1" smtClean="0"/>
              <a:t>generation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9060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28650" y="1457325"/>
            <a:ext cx="2551155" cy="387951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err="1" smtClean="0"/>
              <a:t>Polystore</a:t>
            </a:r>
            <a:r>
              <a:rPr lang="fr-FR" sz="1800" dirty="0" smtClean="0"/>
              <a:t> Model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40294"/>
            <a:ext cx="2609850" cy="3276600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3179805" y="2718485"/>
            <a:ext cx="1507525" cy="13180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Acceleo</a:t>
            </a:r>
            <a:r>
              <a:rPr lang="fr-FR" sz="1400" dirty="0" smtClean="0"/>
              <a:t> Code </a:t>
            </a:r>
            <a:r>
              <a:rPr lang="fr-FR" sz="1400" dirty="0" err="1" smtClean="0"/>
              <a:t>Generation</a:t>
            </a:r>
            <a:endParaRPr lang="fr-BE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55" y="2232454"/>
            <a:ext cx="2247900" cy="25908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51755" y="3130378"/>
            <a:ext cx="110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Access Services</a:t>
            </a:r>
            <a:endParaRPr lang="fr-B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51755" y="4131275"/>
            <a:ext cx="110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objects</a:t>
            </a:r>
            <a:endParaRPr lang="fr-B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0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56" y="365126"/>
            <a:ext cx="6005473" cy="59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4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Depending</a:t>
            </a:r>
            <a:r>
              <a:rPr lang="fr-FR" dirty="0" smtClean="0"/>
              <a:t> on the </a:t>
            </a:r>
            <a:r>
              <a:rPr lang="fr-FR" dirty="0" err="1" smtClean="0"/>
              <a:t>mapping</a:t>
            </a:r>
            <a:r>
              <a:rPr lang="fr-FR" dirty="0" smtClean="0"/>
              <a:t> the </a:t>
            </a:r>
            <a:r>
              <a:rPr lang="fr-FR" dirty="0" err="1" smtClean="0"/>
              <a:t>implementation</a:t>
            </a:r>
            <a:r>
              <a:rPr lang="fr-FR" dirty="0" smtClean="0"/>
              <a:t> of services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48000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Depending</a:t>
            </a:r>
            <a:r>
              <a:rPr lang="fr-FR" dirty="0" smtClean="0"/>
              <a:t> on the </a:t>
            </a:r>
            <a:r>
              <a:rPr lang="fr-FR" dirty="0" err="1" smtClean="0"/>
              <a:t>mapping</a:t>
            </a:r>
            <a:r>
              <a:rPr lang="fr-FR" dirty="0" smtClean="0"/>
              <a:t> the </a:t>
            </a:r>
            <a:r>
              <a:rPr lang="fr-FR" dirty="0" err="1" smtClean="0"/>
              <a:t>implementation</a:t>
            </a:r>
            <a:r>
              <a:rPr lang="fr-FR" dirty="0" smtClean="0"/>
              <a:t> of services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688324" y="3113668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5" name="Rectangle 4"/>
          <p:cNvSpPr/>
          <p:nvPr/>
        </p:nvSpPr>
        <p:spPr>
          <a:xfrm>
            <a:off x="808848" y="3636888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8324" y="4911645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94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25" y="1785306"/>
            <a:ext cx="6257879" cy="22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32"/>
            <a:ext cx="9144000" cy="3928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902" y="705971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629349" y="2481943"/>
            <a:ext cx="137015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3" y="321546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144379" y="1426866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1033096"/>
            <a:ext cx="3754315" cy="5178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185388" y="319455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092338" y="1903535"/>
            <a:ext cx="186100" cy="33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92338" y="2885344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37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3" y="321546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144379" y="1426866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7292592" y="4119824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3" y="321546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144379" y="1426866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7292592" y="4119824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/>
          <p:cNvSpPr/>
          <p:nvPr/>
        </p:nvSpPr>
        <p:spPr>
          <a:xfrm>
            <a:off x="3250642" y="5737609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10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4460297" y="3845939"/>
            <a:ext cx="3162592" cy="4461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66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4460297" y="3845939"/>
            <a:ext cx="3162592" cy="4461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/>
          <p:cNvSpPr/>
          <p:nvPr/>
        </p:nvSpPr>
        <p:spPr>
          <a:xfrm>
            <a:off x="1722153" y="4626470"/>
            <a:ext cx="3057863" cy="3485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4460297" y="3845939"/>
            <a:ext cx="3162592" cy="4461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/>
          <p:cNvSpPr/>
          <p:nvPr/>
        </p:nvSpPr>
        <p:spPr>
          <a:xfrm>
            <a:off x="1722153" y="4626470"/>
            <a:ext cx="3057863" cy="3485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llipse 12"/>
          <p:cNvSpPr/>
          <p:nvPr/>
        </p:nvSpPr>
        <p:spPr>
          <a:xfrm>
            <a:off x="3152980" y="6122604"/>
            <a:ext cx="3057863" cy="3485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32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170" y="1423283"/>
            <a:ext cx="56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Operations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397" y="2620594"/>
            <a:ext cx="48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entity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rename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migrate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...</a:t>
            </a:r>
            <a:endParaRPr lang="fr-BE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170" y="1423283"/>
            <a:ext cx="56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Operations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397" y="2620594"/>
            <a:ext cx="48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entity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rename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migrate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...</a:t>
            </a:r>
            <a:endParaRPr lang="fr-BE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968489"/>
            <a:ext cx="3381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170" y="1423283"/>
            <a:ext cx="56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Operations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1586" y="3864316"/>
            <a:ext cx="5208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That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specify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the manipulations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artefacts :</a:t>
            </a: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structures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them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397" y="2620594"/>
            <a:ext cx="48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entity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rename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migrate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...</a:t>
            </a:r>
            <a:endParaRPr lang="fr-BE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968489"/>
            <a:ext cx="3381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2669528"/>
            <a:ext cx="3754315" cy="3542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181054" y="319455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092338" y="1903535"/>
            <a:ext cx="186100" cy="33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92338" y="2885344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2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6" y="226252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999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55" y="462031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2207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3350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8497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1681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9619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558647" y="2769893"/>
            <a:ext cx="1347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14038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558647" y="2769893"/>
            <a:ext cx="1347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err="1" smtClean="0"/>
              <a:t>Mapping</a:t>
            </a:r>
            <a:r>
              <a:rPr lang="fr-FR" sz="1000" dirty="0" smtClean="0"/>
              <a:t> </a:t>
            </a:r>
            <a:r>
              <a:rPr lang="fr-FR" sz="1000" dirty="0" err="1" smtClean="0"/>
              <a:t>rules</a:t>
            </a:r>
            <a:r>
              <a:rPr lang="fr-FR" sz="1000" dirty="0" smtClean="0"/>
              <a:t> </a:t>
            </a:r>
            <a:r>
              <a:rPr lang="fr-FR" sz="1000" dirty="0" err="1" smtClean="0"/>
              <a:t>between</a:t>
            </a:r>
            <a:r>
              <a:rPr lang="fr-FR" sz="1000" dirty="0" smtClean="0"/>
              <a:t> </a:t>
            </a:r>
            <a:r>
              <a:rPr lang="fr-FR" sz="1000" dirty="0" err="1" smtClean="0"/>
              <a:t>them</a:t>
            </a:r>
            <a:r>
              <a:rPr lang="fr-FR" sz="1000" dirty="0" smtClean="0"/>
              <a:t> </a:t>
            </a:r>
          </a:p>
          <a:p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10258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558647" y="2769893"/>
            <a:ext cx="1347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err="1" smtClean="0"/>
              <a:t>Mapping</a:t>
            </a:r>
            <a:r>
              <a:rPr lang="fr-FR" sz="1000" dirty="0" smtClean="0"/>
              <a:t> </a:t>
            </a:r>
            <a:r>
              <a:rPr lang="fr-FR" sz="1000" dirty="0" err="1" smtClean="0"/>
              <a:t>rules</a:t>
            </a:r>
            <a:r>
              <a:rPr lang="fr-FR" sz="1000" dirty="0" smtClean="0"/>
              <a:t> </a:t>
            </a:r>
            <a:r>
              <a:rPr lang="fr-FR" sz="1000" dirty="0" err="1" smtClean="0"/>
              <a:t>between</a:t>
            </a:r>
            <a:r>
              <a:rPr lang="fr-FR" sz="1000" dirty="0" smtClean="0"/>
              <a:t> </a:t>
            </a:r>
            <a:r>
              <a:rPr lang="fr-FR" sz="1000" dirty="0" err="1" smtClean="0"/>
              <a:t>them</a:t>
            </a:r>
            <a:r>
              <a:rPr lang="fr-FR" sz="10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Evolution </a:t>
            </a:r>
            <a:r>
              <a:rPr lang="fr-FR" sz="1000" dirty="0" err="1" smtClean="0"/>
              <a:t>Operators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5084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Wrap-up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595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Current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status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5171" y="1160890"/>
            <a:ext cx="7785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Conceptual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, </a:t>
            </a:r>
            <a:r>
              <a:rPr lang="fr-FR" dirty="0" err="1" smtClean="0"/>
              <a:t>physical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and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 </a:t>
            </a:r>
            <a:r>
              <a:rPr lang="fr-FR" dirty="0" err="1" smtClean="0"/>
              <a:t>designed</a:t>
            </a:r>
            <a:r>
              <a:rPr lang="fr-FR" dirty="0" smtClean="0"/>
              <a:t> and </a:t>
            </a:r>
            <a:r>
              <a:rPr lang="fr-FR" dirty="0" err="1" smtClean="0"/>
              <a:t>implemented</a:t>
            </a:r>
            <a:r>
              <a:rPr lang="fr-FR" dirty="0" smtClean="0"/>
              <a:t> (</a:t>
            </a:r>
            <a:r>
              <a:rPr lang="fr-FR" dirty="0" err="1" smtClean="0"/>
              <a:t>Relational</a:t>
            </a:r>
            <a:r>
              <a:rPr lang="fr-FR" dirty="0" smtClean="0"/>
              <a:t>, document, </a:t>
            </a:r>
            <a:r>
              <a:rPr lang="fr-FR" dirty="0" err="1" smtClean="0"/>
              <a:t>column</a:t>
            </a:r>
            <a:r>
              <a:rPr lang="fr-FR" dirty="0" smtClean="0"/>
              <a:t> </a:t>
            </a:r>
            <a:r>
              <a:rPr lang="fr-FR" dirty="0" err="1" smtClean="0"/>
              <a:t>oriented</a:t>
            </a:r>
            <a:r>
              <a:rPr lang="fr-FR" dirty="0" smtClean="0"/>
              <a:t>, graph and key value data </a:t>
            </a:r>
            <a:r>
              <a:rPr lang="fr-FR" dirty="0" err="1" smtClean="0"/>
              <a:t>models</a:t>
            </a:r>
            <a:r>
              <a:rPr lang="fr-FR" dirty="0" smtClean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Code </a:t>
            </a:r>
            <a:r>
              <a:rPr lang="fr-FR" dirty="0" err="1" smtClean="0"/>
              <a:t>generation</a:t>
            </a:r>
            <a:r>
              <a:rPr lang="fr-FR" dirty="0" smtClean="0"/>
              <a:t> of </a:t>
            </a:r>
            <a:r>
              <a:rPr lang="fr-FR" dirty="0" err="1" smtClean="0"/>
              <a:t>domain</a:t>
            </a:r>
            <a:r>
              <a:rPr lang="fr-FR" dirty="0" smtClean="0"/>
              <a:t> model </a:t>
            </a:r>
            <a:r>
              <a:rPr lang="fr-FR" dirty="0" err="1" smtClean="0"/>
              <a:t>objects</a:t>
            </a:r>
            <a:r>
              <a:rPr lang="fr-FR" dirty="0" smtClean="0"/>
              <a:t> and abstract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Design of </a:t>
            </a:r>
            <a:r>
              <a:rPr lang="fr-FR" dirty="0" err="1" smtClean="0"/>
              <a:t>evolution</a:t>
            </a:r>
            <a:r>
              <a:rPr lang="fr-FR" dirty="0" smtClean="0"/>
              <a:t> </a:t>
            </a:r>
            <a:r>
              <a:rPr lang="fr-FR" dirty="0" err="1" smtClean="0"/>
              <a:t>operators</a:t>
            </a:r>
            <a:r>
              <a:rPr lang="fr-FR" dirty="0" smtClean="0"/>
              <a:t> and impact matrix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431220" y="2782774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Future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work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5170" y="3512106"/>
            <a:ext cx="7785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Evaluation of model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Generation</a:t>
            </a:r>
            <a:r>
              <a:rPr lang="fr-FR" dirty="0" smtClean="0"/>
              <a:t> of code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Physical </a:t>
            </a:r>
            <a:r>
              <a:rPr lang="fr-FR" dirty="0" err="1" smtClean="0"/>
              <a:t>storage</a:t>
            </a:r>
            <a:r>
              <a:rPr lang="fr-FR" dirty="0" smtClean="0"/>
              <a:t> information to </a:t>
            </a:r>
            <a:r>
              <a:rPr lang="fr-FR" dirty="0" err="1" smtClean="0"/>
              <a:t>add</a:t>
            </a:r>
            <a:r>
              <a:rPr lang="fr-FR" dirty="0" smtClean="0"/>
              <a:t> in model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Evolution handling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Recommandation of </a:t>
            </a:r>
            <a:r>
              <a:rPr lang="fr-FR" dirty="0" err="1" smtClean="0"/>
              <a:t>evolution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 to </a:t>
            </a:r>
            <a:r>
              <a:rPr lang="fr-FR" dirty="0" err="1" smtClean="0"/>
              <a:t>apply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Tests &amp; </a:t>
            </a:r>
            <a:r>
              <a:rPr lang="fr-FR" dirty="0" err="1" smtClean="0"/>
              <a:t>evaluation</a:t>
            </a:r>
            <a:r>
              <a:rPr lang="fr-FR" dirty="0" smtClean="0"/>
              <a:t>!</a:t>
            </a:r>
            <a:r>
              <a:rPr lang="fr-FR" dirty="0" smtClean="0"/>
              <a:t> </a:t>
            </a:r>
            <a:endParaRPr lang="fr-BE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9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Challenges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5171" y="1160890"/>
            <a:ext cx="7785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Choice</a:t>
            </a:r>
            <a:r>
              <a:rPr lang="fr-FR" dirty="0" smtClean="0"/>
              <a:t> of cod</a:t>
            </a:r>
            <a:r>
              <a:rPr lang="fr-FR" dirty="0" smtClean="0"/>
              <a:t>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technology</a:t>
            </a:r>
            <a:r>
              <a:rPr lang="fr-FR" dirty="0" smtClean="0"/>
              <a:t>, java code 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r>
              <a:rPr lang="fr-FR" dirty="0" smtClean="0"/>
              <a:t> or REST API,...?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benefit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numbers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(Pol)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Reconciliation</a:t>
            </a:r>
            <a:r>
              <a:rPr lang="fr-FR" dirty="0" smtClean="0"/>
              <a:t> of data on multiple </a:t>
            </a:r>
            <a:r>
              <a:rPr lang="fr-FR" dirty="0" err="1" smtClean="0"/>
              <a:t>database</a:t>
            </a:r>
            <a:r>
              <a:rPr lang="fr-FR" dirty="0" smtClean="0"/>
              <a:t> (</a:t>
            </a:r>
            <a:r>
              <a:rPr lang="fr-FR" dirty="0" err="1" smtClean="0"/>
              <a:t>identity</a:t>
            </a:r>
            <a:r>
              <a:rPr lang="fr-FR" dirty="0" smtClean="0"/>
              <a:t> </a:t>
            </a:r>
            <a:r>
              <a:rPr lang="fr-FR" dirty="0" err="1" smtClean="0"/>
              <a:t>merging</a:t>
            </a:r>
            <a:r>
              <a:rPr lang="fr-FR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Big</a:t>
            </a:r>
            <a:r>
              <a:rPr lang="fr-FR" dirty="0" smtClean="0"/>
              <a:t> data aspect and </a:t>
            </a:r>
            <a:r>
              <a:rPr lang="fr-FR" dirty="0" err="1" smtClean="0"/>
              <a:t>scalability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Integration</a:t>
            </a:r>
            <a:r>
              <a:rPr lang="fr-FR" dirty="0" smtClean="0"/>
              <a:t> of the </a:t>
            </a:r>
            <a:r>
              <a:rPr lang="fr-FR" dirty="0" err="1" smtClean="0"/>
              <a:t>different</a:t>
            </a:r>
            <a:r>
              <a:rPr lang="fr-FR" dirty="0" smtClean="0"/>
              <a:t> data migration </a:t>
            </a:r>
            <a:r>
              <a:rPr lang="fr-FR" dirty="0" err="1" smtClean="0"/>
              <a:t>strategies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...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1050" y="892107"/>
            <a:ext cx="2291007" cy="1470025"/>
          </a:xfrm>
        </p:spPr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BE" dirty="0"/>
          </a:p>
        </p:txBody>
      </p:sp>
      <p:pic>
        <p:nvPicPr>
          <p:cNvPr id="5" name="Picture 6" descr="https://raw.githubusercontent.com/secoassist/secoassist.github.io/sources/static/assets/logo/secoassis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1" y="5818462"/>
            <a:ext cx="933079" cy="7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999618" y="3865585"/>
            <a:ext cx="7135333" cy="1520790"/>
          </a:xfrm>
          <a:prstGeom prst="rect">
            <a:avLst/>
          </a:prstGeom>
        </p:spPr>
        <p:txBody>
          <a:bodyPr anchor="ctr" anchorCtr="0"/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endParaRPr lang="fr-BE" sz="1050" dirty="0"/>
          </a:p>
          <a:p>
            <a:pPr algn="l"/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22363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2669528"/>
            <a:ext cx="3754315" cy="3542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92338" y="3271039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68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2669528"/>
            <a:ext cx="3754315" cy="3542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76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133" y="583965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Noir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tion ver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16499</TotalTime>
  <Words>2013</Words>
  <Application>Microsoft Office PowerPoint</Application>
  <PresentationFormat>Affichage à l'écran (4:3)</PresentationFormat>
  <Paragraphs>432</Paragraphs>
  <Slides>58</Slides>
  <Notes>37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Courier New</vt:lpstr>
      <vt:lpstr>Verdana</vt:lpstr>
      <vt:lpstr>Section Noir</vt:lpstr>
      <vt:lpstr>Section vert</vt:lpstr>
      <vt:lpstr>Contenu</vt:lpstr>
      <vt:lpstr>Titre</vt:lpstr>
      <vt:lpstr>Présentation PowerPoint</vt:lpstr>
      <vt:lpstr>Context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Hybrid Polystore  Framework</vt:lpstr>
      <vt:lpstr>Présentation PowerPoint</vt:lpstr>
      <vt:lpstr>Design</vt:lpstr>
      <vt:lpstr>Unified Model</vt:lpstr>
      <vt:lpstr>Unified Model</vt:lpstr>
      <vt:lpstr>Unified Model</vt:lpstr>
      <vt:lpstr>Unified Model</vt:lpstr>
      <vt:lpstr>Unified Model</vt:lpstr>
      <vt:lpstr>Code generation</vt:lpstr>
      <vt:lpstr>Example</vt:lpstr>
      <vt:lpstr>Service</vt:lpstr>
      <vt:lpstr>Implementation</vt:lpstr>
      <vt:lpstr>Implementation</vt:lpstr>
      <vt:lpstr>Evolution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Wrap-up</vt:lpstr>
      <vt:lpstr>Présentation PowerPoint</vt:lpstr>
      <vt:lpstr>Présentation PowerPoint</vt:lpstr>
      <vt:lpstr>Thank you</vt:lpstr>
    </vt:vector>
  </TitlesOfParts>
  <Company>Hello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aaaaaa aaaaaaa</dc:creator>
  <cp:lastModifiedBy>Maxime Gobert</cp:lastModifiedBy>
  <cp:revision>270</cp:revision>
  <cp:lastPrinted>2017-11-17T14:44:22Z</cp:lastPrinted>
  <dcterms:created xsi:type="dcterms:W3CDTF">2012-08-22T10:00:01Z</dcterms:created>
  <dcterms:modified xsi:type="dcterms:W3CDTF">2020-11-16T14:03:00Z</dcterms:modified>
</cp:coreProperties>
</file>