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64" r:id="rId3"/>
    <p:sldId id="265" r:id="rId4"/>
    <p:sldId id="266" r:id="rId5"/>
    <p:sldId id="267" r:id="rId6"/>
    <p:sldId id="268" r:id="rId7"/>
    <p:sldId id="256" r:id="rId8"/>
    <p:sldId id="26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ACF12-E249-4ED5-A531-33CFAB316C1B}" type="datetimeFigureOut">
              <a:rPr lang="fr-FR" smtClean="0"/>
              <a:t>06/06/2024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701DE-D360-4A1E-84EE-F329823037B7}" type="slidenum">
              <a:rPr lang="fr-FR" smtClean="0"/>
              <a:t>‹#›</a:t>
            </a:fld>
            <a:endParaRPr lang="fr-FR"/>
          </a:p>
        </p:txBody>
      </p:sp>
    </p:spTree>
    <p:extLst>
      <p:ext uri="{BB962C8B-B14F-4D97-AF65-F5344CB8AC3E}">
        <p14:creationId xmlns:p14="http://schemas.microsoft.com/office/powerpoint/2010/main" val="40866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7D18D-2EE6-26FD-44E8-643E7C992D4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842338A-D541-79A7-F151-1C90BEC91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9686F93-26D6-AF4F-B1BD-BA0FB5C3A212}"/>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5" name="Espace réservé du pied de page 4">
            <a:extLst>
              <a:ext uri="{FF2B5EF4-FFF2-40B4-BE49-F238E27FC236}">
                <a16:creationId xmlns:a16="http://schemas.microsoft.com/office/drawing/2014/main" id="{EF9786E4-7845-9851-035D-B0EEA941D9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1E751B-5FA1-33FD-A3F5-3F2367A4D61C}"/>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241099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8373D-CF94-9EF7-70F5-0D03317C5AB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A4D712C-4963-0AF4-AA02-2327D02D7B0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ECF827-8B60-AB30-DC30-AABCE125D03F}"/>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5" name="Espace réservé du pied de page 4">
            <a:extLst>
              <a:ext uri="{FF2B5EF4-FFF2-40B4-BE49-F238E27FC236}">
                <a16:creationId xmlns:a16="http://schemas.microsoft.com/office/drawing/2014/main" id="{59537415-9E55-EC52-72F8-0DFD6E4588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B4CBC2-DCF0-4A2F-3BC7-E497AA63BE3A}"/>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268371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9E52838-CA37-1DF9-A40B-BE9A47E18B5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0EDB6DC-168E-0AF8-B9E0-826B25BA70C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270D86-B0E4-4E0A-BFC5-8E2483D2961A}"/>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5" name="Espace réservé du pied de page 4">
            <a:extLst>
              <a:ext uri="{FF2B5EF4-FFF2-40B4-BE49-F238E27FC236}">
                <a16:creationId xmlns:a16="http://schemas.microsoft.com/office/drawing/2014/main" id="{3FF3F451-AB8F-3E73-3D1F-875A8F06043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5C570D-B65D-EB07-848C-6F2898DC195B}"/>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314055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CC18F-F6E1-3FFA-2554-0C9B4E7C812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9DE6C6-6FFC-4CE9-1047-4D1414C29BF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9B2A93-A545-C3EB-B7D7-91AC97C8D26A}"/>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5" name="Espace réservé du pied de page 4">
            <a:extLst>
              <a:ext uri="{FF2B5EF4-FFF2-40B4-BE49-F238E27FC236}">
                <a16:creationId xmlns:a16="http://schemas.microsoft.com/office/drawing/2014/main" id="{4262A1A6-A97F-96C8-880A-8C71428B96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6EE6F0-0CE6-1790-9CB9-8B00F083CEB3}"/>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4092464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65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9BA65-699A-BCDC-7363-8C2E65C1CEA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E71449D-D09F-CD93-57B1-5616905C89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0CCDA4D-58A2-052C-53B9-CF9E890CCE5B}"/>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5" name="Espace réservé du pied de page 4">
            <a:extLst>
              <a:ext uri="{FF2B5EF4-FFF2-40B4-BE49-F238E27FC236}">
                <a16:creationId xmlns:a16="http://schemas.microsoft.com/office/drawing/2014/main" id="{9462995E-9574-1BDE-2DB5-8764D75656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A988E1-7905-9CE8-E2D2-65C9D0606DBB}"/>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326896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B3E4B-5F58-3CED-7101-58EB9591BC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987271-883E-9C38-D5E8-E3988B53E8C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CE056B5-2BF8-F420-E712-8DAD52CAC88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D1FE262-AAEA-BC95-751C-042863FD252E}"/>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6" name="Espace réservé du pied de page 5">
            <a:extLst>
              <a:ext uri="{FF2B5EF4-FFF2-40B4-BE49-F238E27FC236}">
                <a16:creationId xmlns:a16="http://schemas.microsoft.com/office/drawing/2014/main" id="{4E0DCCE0-E09A-F3E7-EE70-1A16F67E22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35DEA23-A5A3-2DA6-6E71-3C5CBE92D7AE}"/>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339608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45ECF-CF2F-D0CA-9C94-3907351B6CC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5EBADA3-7CCC-7C65-1CDA-351417D61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C17EFA1-6235-FB01-87D2-4AB6A83445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22DBDA3-8D0D-D614-316E-4F748C725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71048AF-A589-9968-7A09-AFE297AD0B1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9D9AD22-B912-1900-3792-2644800B4547}"/>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8" name="Espace réservé du pied de page 7">
            <a:extLst>
              <a:ext uri="{FF2B5EF4-FFF2-40B4-BE49-F238E27FC236}">
                <a16:creationId xmlns:a16="http://schemas.microsoft.com/office/drawing/2014/main" id="{06E6D60A-EA90-D3F2-2295-3DA516591CB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BFBBB11-2DF0-A02E-5A3E-B2FA3FC84A8C}"/>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110511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E9895-81AB-F2DC-D446-6F607FFA951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22D6794-FEBA-8E45-6B1D-5C92AE00774B}"/>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4" name="Espace réservé du pied de page 3">
            <a:extLst>
              <a:ext uri="{FF2B5EF4-FFF2-40B4-BE49-F238E27FC236}">
                <a16:creationId xmlns:a16="http://schemas.microsoft.com/office/drawing/2014/main" id="{125E5302-665C-579F-2790-72C884DC323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1A3F54B-73F9-29BB-EE6F-094FBFC2CE72}"/>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421951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0587936-D6BC-67D8-E396-BEF5C9722ACA}"/>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3" name="Espace réservé du pied de page 2">
            <a:extLst>
              <a:ext uri="{FF2B5EF4-FFF2-40B4-BE49-F238E27FC236}">
                <a16:creationId xmlns:a16="http://schemas.microsoft.com/office/drawing/2014/main" id="{2054F0F8-1A92-50E4-C761-FD65251AA1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6A1B7C7-408A-FFFF-89CB-080D6DE28BEA}"/>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223249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CBD00-8B00-DA79-9210-729D268F589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B05C58F-228B-FBA1-F9CE-40E6CF10C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4404FC0-F1BE-7B94-F845-37D031359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73A166-E6A8-5046-D019-1CF70DBE6839}"/>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6" name="Espace réservé du pied de page 5">
            <a:extLst>
              <a:ext uri="{FF2B5EF4-FFF2-40B4-BE49-F238E27FC236}">
                <a16:creationId xmlns:a16="http://schemas.microsoft.com/office/drawing/2014/main" id="{177635CF-258A-163F-6444-2A346EEF6A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1343FC-942C-FF99-4EE3-AFD228A73AD3}"/>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144022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D8FA0-2007-1B24-E5A2-1CF5228295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60B37F-C0EB-7EC5-B8D3-0D30DBA1C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892705F-288D-7DF6-ADBB-13159E35B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3227A2-95BA-62C9-84EA-4E336FFD4E22}"/>
              </a:ext>
            </a:extLst>
          </p:cNvPr>
          <p:cNvSpPr>
            <a:spLocks noGrp="1"/>
          </p:cNvSpPr>
          <p:nvPr>
            <p:ph type="dt" sz="half" idx="10"/>
          </p:nvPr>
        </p:nvSpPr>
        <p:spPr/>
        <p:txBody>
          <a:bodyPr/>
          <a:lstStyle/>
          <a:p>
            <a:fld id="{3E5FC451-CB73-484A-AE63-8BF6CE45A1D0}" type="datetimeFigureOut">
              <a:rPr lang="fr-FR" smtClean="0"/>
              <a:t>06/06/2024</a:t>
            </a:fld>
            <a:endParaRPr lang="fr-FR"/>
          </a:p>
        </p:txBody>
      </p:sp>
      <p:sp>
        <p:nvSpPr>
          <p:cNvPr id="6" name="Espace réservé du pied de page 5">
            <a:extLst>
              <a:ext uri="{FF2B5EF4-FFF2-40B4-BE49-F238E27FC236}">
                <a16:creationId xmlns:a16="http://schemas.microsoft.com/office/drawing/2014/main" id="{C2AD7A7B-60E5-A425-30B9-C479C35646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16DDBE-3D71-C61A-A73A-5D27F024C5A4}"/>
              </a:ext>
            </a:extLst>
          </p:cNvPr>
          <p:cNvSpPr>
            <a:spLocks noGrp="1"/>
          </p:cNvSpPr>
          <p:nvPr>
            <p:ph type="sldNum" sz="quarter" idx="12"/>
          </p:nvPr>
        </p:nvSpPr>
        <p:spPr/>
        <p:txBody>
          <a:bodyPr/>
          <a:lstStyle/>
          <a:p>
            <a:fld id="{427F4D4A-BF16-485D-B2BB-D7E334C8A23E}" type="slidenum">
              <a:rPr lang="fr-FR" smtClean="0"/>
              <a:t>‹#›</a:t>
            </a:fld>
            <a:endParaRPr lang="fr-FR"/>
          </a:p>
        </p:txBody>
      </p:sp>
    </p:spTree>
    <p:extLst>
      <p:ext uri="{BB962C8B-B14F-4D97-AF65-F5344CB8AC3E}">
        <p14:creationId xmlns:p14="http://schemas.microsoft.com/office/powerpoint/2010/main" val="256640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1B5339-4C58-003C-4258-CE8265CC7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CDF567C-5130-984B-A1C5-EEE55E9D4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A2C2A2-1ED2-323A-6C6F-99FAB487E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FC451-CB73-484A-AE63-8BF6CE45A1D0}" type="datetimeFigureOut">
              <a:rPr lang="fr-FR" smtClean="0"/>
              <a:t>06/06/2024</a:t>
            </a:fld>
            <a:endParaRPr lang="fr-FR"/>
          </a:p>
        </p:txBody>
      </p:sp>
      <p:sp>
        <p:nvSpPr>
          <p:cNvPr id="5" name="Espace réservé du pied de page 4">
            <a:extLst>
              <a:ext uri="{FF2B5EF4-FFF2-40B4-BE49-F238E27FC236}">
                <a16:creationId xmlns:a16="http://schemas.microsoft.com/office/drawing/2014/main" id="{5395D19B-F8F7-05B0-9AF1-FEC76C4CB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E30C360-3B1E-C436-EF91-DB53000B4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F4D4A-BF16-485D-B2BB-D7E334C8A23E}" type="slidenum">
              <a:rPr lang="fr-FR" smtClean="0"/>
              <a:t>‹#›</a:t>
            </a:fld>
            <a:endParaRPr lang="fr-FR"/>
          </a:p>
        </p:txBody>
      </p:sp>
    </p:spTree>
    <p:extLst>
      <p:ext uri="{BB962C8B-B14F-4D97-AF65-F5344CB8AC3E}">
        <p14:creationId xmlns:p14="http://schemas.microsoft.com/office/powerpoint/2010/main" val="39323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6/6/2024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fr-FR"/>
              <a:t>Gestion d'une bibliothèque en langage C</a:t>
            </a:r>
            <a:endParaRPr lang="en-US" dirty="0"/>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p:txBody>
          <a:bodyPr/>
          <a:lstStyle/>
          <a:p>
            <a:r>
              <a:rPr lang="en-US" dirty="0"/>
              <a:t>Ayman Annous</a:t>
            </a:r>
          </a:p>
        </p:txBody>
      </p:sp>
      <p:pic>
        <p:nvPicPr>
          <p:cNvPr id="3" name="Picture Placeholder 2">
            <a:extLst>
              <a:ext uri="{FF2B5EF4-FFF2-40B4-BE49-F238E27FC236}">
                <a16:creationId xmlns:a16="http://schemas.microsoft.com/office/drawing/2014/main" id="{A31A442A-F27F-8CF2-0A6E-E0556AD01393}"/>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9795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792C-F22F-4289-29C9-5BD227CD9317}"/>
              </a:ext>
            </a:extLst>
          </p:cNvPr>
          <p:cNvSpPr>
            <a:spLocks noGrp="1"/>
          </p:cNvSpPr>
          <p:nvPr>
            <p:ph type="title"/>
          </p:nvPr>
        </p:nvSpPr>
        <p:spPr/>
        <p:txBody>
          <a:bodyPr/>
          <a:lstStyle/>
          <a:p>
            <a:r>
              <a:rPr lang="fr-FR"/>
              <a:t>Nécessité de la gestion d'une bibliothèque</a:t>
            </a:r>
          </a:p>
        </p:txBody>
      </p:sp>
      <p:sp>
        <p:nvSpPr>
          <p:cNvPr id="3" name="Text Placeholder 2">
            <a:extLst>
              <a:ext uri="{FF2B5EF4-FFF2-40B4-BE49-F238E27FC236}">
                <a16:creationId xmlns:a16="http://schemas.microsoft.com/office/drawing/2014/main" id="{04D6C211-DF03-A3EE-EF9C-3F6DEE637446}"/>
              </a:ext>
            </a:extLst>
          </p:cNvPr>
          <p:cNvSpPr>
            <a:spLocks noGrp="1"/>
          </p:cNvSpPr>
          <p:nvPr>
            <p:ph type="body" sz="quarter" idx="13"/>
          </p:nvPr>
        </p:nvSpPr>
        <p:spPr/>
        <p:txBody>
          <a:bodyPr/>
          <a:lstStyle/>
          <a:p>
            <a:r>
              <a:rPr lang="fr-FR"/>
              <a:t>Optimisation de l'accès aux livres</a:t>
            </a:r>
          </a:p>
        </p:txBody>
      </p:sp>
      <p:sp>
        <p:nvSpPr>
          <p:cNvPr id="4" name="Text Placeholder 3">
            <a:extLst>
              <a:ext uri="{FF2B5EF4-FFF2-40B4-BE49-F238E27FC236}">
                <a16:creationId xmlns:a16="http://schemas.microsoft.com/office/drawing/2014/main" id="{C49F425C-68C5-E9AE-9CC6-3450EA1A269E}"/>
              </a:ext>
            </a:extLst>
          </p:cNvPr>
          <p:cNvSpPr>
            <a:spLocks noGrp="1"/>
          </p:cNvSpPr>
          <p:nvPr>
            <p:ph type="body" sz="quarter" idx="14"/>
          </p:nvPr>
        </p:nvSpPr>
        <p:spPr/>
        <p:txBody>
          <a:bodyPr/>
          <a:lstStyle/>
          <a:p>
            <a:r>
              <a:rPr lang="fr-FR"/>
              <a:t>Contrôle des prêts et des retours</a:t>
            </a:r>
          </a:p>
        </p:txBody>
      </p:sp>
      <p:sp>
        <p:nvSpPr>
          <p:cNvPr id="5" name="Text Placeholder 4">
            <a:extLst>
              <a:ext uri="{FF2B5EF4-FFF2-40B4-BE49-F238E27FC236}">
                <a16:creationId xmlns:a16="http://schemas.microsoft.com/office/drawing/2014/main" id="{7DF55BF7-D8CE-2AC1-88A8-D41A0D420A7B}"/>
              </a:ext>
            </a:extLst>
          </p:cNvPr>
          <p:cNvSpPr>
            <a:spLocks noGrp="1"/>
          </p:cNvSpPr>
          <p:nvPr>
            <p:ph type="body" sz="quarter" idx="15"/>
          </p:nvPr>
        </p:nvSpPr>
        <p:spPr/>
        <p:txBody>
          <a:bodyPr/>
          <a:lstStyle/>
          <a:p>
            <a:r>
              <a:rPr lang="fr-FR"/>
              <a:t>Gestion des données</a:t>
            </a:r>
          </a:p>
        </p:txBody>
      </p:sp>
      <p:sp>
        <p:nvSpPr>
          <p:cNvPr id="6" name="Text Placeholder 5">
            <a:extLst>
              <a:ext uri="{FF2B5EF4-FFF2-40B4-BE49-F238E27FC236}">
                <a16:creationId xmlns:a16="http://schemas.microsoft.com/office/drawing/2014/main" id="{D77F19A8-7092-DECF-C43C-06C15CAA1AA7}"/>
              </a:ext>
            </a:extLst>
          </p:cNvPr>
          <p:cNvSpPr>
            <a:spLocks noGrp="1"/>
          </p:cNvSpPr>
          <p:nvPr>
            <p:ph type="body" sz="quarter" idx="16"/>
          </p:nvPr>
        </p:nvSpPr>
        <p:spPr/>
        <p:txBody>
          <a:bodyPr/>
          <a:lstStyle/>
          <a:p>
            <a:r>
              <a:rPr lang="fr-FR"/>
              <a:t>La gestion d'une bibliothèque en langage C permet d'optimiser l'accès aux livres en devant gérer efficacement leur emplacement et leur disponibilité, assurant ainsi une meilleure expérience aux utilisateurs.</a:t>
            </a:r>
          </a:p>
        </p:txBody>
      </p:sp>
      <p:sp>
        <p:nvSpPr>
          <p:cNvPr id="7" name="Text Placeholder 6">
            <a:extLst>
              <a:ext uri="{FF2B5EF4-FFF2-40B4-BE49-F238E27FC236}">
                <a16:creationId xmlns:a16="http://schemas.microsoft.com/office/drawing/2014/main" id="{3E3A38AC-97E2-3899-38DA-C1FD0D0B36F0}"/>
              </a:ext>
            </a:extLst>
          </p:cNvPr>
          <p:cNvSpPr>
            <a:spLocks noGrp="1"/>
          </p:cNvSpPr>
          <p:nvPr>
            <p:ph type="body" sz="quarter" idx="17"/>
          </p:nvPr>
        </p:nvSpPr>
        <p:spPr/>
        <p:txBody>
          <a:bodyPr/>
          <a:lstStyle/>
          <a:p>
            <a:r>
              <a:rPr lang="fr-FR"/>
              <a:t>Elle permet également de contrôler les prêts et les retours de manière efficace, garantissant que les livres sont disponibles lorsque nécessaire et évitant les conflits de prêt.</a:t>
            </a:r>
          </a:p>
        </p:txBody>
      </p:sp>
      <p:sp>
        <p:nvSpPr>
          <p:cNvPr id="8" name="Text Placeholder 7">
            <a:extLst>
              <a:ext uri="{FF2B5EF4-FFF2-40B4-BE49-F238E27FC236}">
                <a16:creationId xmlns:a16="http://schemas.microsoft.com/office/drawing/2014/main" id="{C24DFCEC-A495-89A5-209D-3ACEBA8EE99D}"/>
              </a:ext>
            </a:extLst>
          </p:cNvPr>
          <p:cNvSpPr>
            <a:spLocks noGrp="1"/>
          </p:cNvSpPr>
          <p:nvPr>
            <p:ph type="body" sz="quarter" idx="18"/>
          </p:nvPr>
        </p:nvSpPr>
        <p:spPr/>
        <p:txBody>
          <a:bodyPr/>
          <a:lstStyle/>
          <a:p>
            <a:r>
              <a:rPr lang="fr-FR"/>
              <a:t>La gestion d'une bibliothèque en langage C assure une gestion efficace des données relatives aux livres, tels que les informations sur les auteurs, les catégories, les emprunteurs, etc., facilitant ainsi la recherche et la gestion globale de la bibliothèque.</a:t>
            </a:r>
          </a:p>
        </p:txBody>
      </p:sp>
    </p:spTree>
    <p:extLst>
      <p:ext uri="{BB962C8B-B14F-4D97-AF65-F5344CB8AC3E}">
        <p14:creationId xmlns:p14="http://schemas.microsoft.com/office/powerpoint/2010/main" val="388723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06B2-D73F-847D-AE26-FDE2B7E06C18}"/>
              </a:ext>
            </a:extLst>
          </p:cNvPr>
          <p:cNvSpPr>
            <a:spLocks noGrp="1"/>
          </p:cNvSpPr>
          <p:nvPr>
            <p:ph type="title"/>
          </p:nvPr>
        </p:nvSpPr>
        <p:spPr/>
        <p:txBody>
          <a:bodyPr/>
          <a:lstStyle/>
          <a:p>
            <a:r>
              <a:rPr lang="fr-FR"/>
              <a:t>Fonctionnalités clés de la gestion de bibliothèque</a:t>
            </a:r>
          </a:p>
        </p:txBody>
      </p:sp>
      <p:sp>
        <p:nvSpPr>
          <p:cNvPr id="3" name="Text Placeholder 2">
            <a:extLst>
              <a:ext uri="{FF2B5EF4-FFF2-40B4-BE49-F238E27FC236}">
                <a16:creationId xmlns:a16="http://schemas.microsoft.com/office/drawing/2014/main" id="{CAE7A6F6-A679-9F67-29D0-A5466CB56F09}"/>
              </a:ext>
            </a:extLst>
          </p:cNvPr>
          <p:cNvSpPr>
            <a:spLocks noGrp="1"/>
          </p:cNvSpPr>
          <p:nvPr>
            <p:ph type="body" sz="quarter" idx="13"/>
          </p:nvPr>
        </p:nvSpPr>
        <p:spPr/>
        <p:txBody>
          <a:bodyPr/>
          <a:lstStyle/>
          <a:p>
            <a:r>
              <a:rPr lang="fr-FR"/>
              <a:t>Automatisation des tâches administratives</a:t>
            </a:r>
          </a:p>
        </p:txBody>
      </p:sp>
      <p:sp>
        <p:nvSpPr>
          <p:cNvPr id="4" name="Text Placeholder 3">
            <a:extLst>
              <a:ext uri="{FF2B5EF4-FFF2-40B4-BE49-F238E27FC236}">
                <a16:creationId xmlns:a16="http://schemas.microsoft.com/office/drawing/2014/main" id="{969963BD-CE56-9118-B0FF-9A5A620B40A3}"/>
              </a:ext>
            </a:extLst>
          </p:cNvPr>
          <p:cNvSpPr>
            <a:spLocks noGrp="1"/>
          </p:cNvSpPr>
          <p:nvPr>
            <p:ph type="body" sz="quarter" idx="16"/>
          </p:nvPr>
        </p:nvSpPr>
        <p:spPr/>
        <p:txBody>
          <a:bodyPr/>
          <a:lstStyle/>
          <a:p>
            <a:r>
              <a:rPr lang="fr-FR"/>
              <a:t>La gestion d'une bibliothèque en langage C offre des fonctionnalités d'automatisation des tâches administratives telles que la gestion des emprunts, des retours, des notifications de retard, ce qui libère du temps pour d'autres tâches importantes.</a:t>
            </a:r>
          </a:p>
        </p:txBody>
      </p:sp>
      <p:pic>
        <p:nvPicPr>
          <p:cNvPr id="7" name="Picture Placeholder 6">
            <a:extLst>
              <a:ext uri="{FF2B5EF4-FFF2-40B4-BE49-F238E27FC236}">
                <a16:creationId xmlns:a16="http://schemas.microsoft.com/office/drawing/2014/main" id="{0A0D3E22-32BF-D789-2F95-2D4A245B62C1}"/>
              </a:ext>
            </a:extLst>
          </p:cNvPr>
          <p:cNvPicPr>
            <a:picLocks noGrp="1" noChangeAspect="1"/>
          </p:cNvPicPr>
          <p:nvPr>
            <p:ph type="pic" sz="quarter" idx="19"/>
          </p:nvPr>
        </p:nvPicPr>
        <p:blipFill>
          <a:blip r:embed="rId2"/>
          <a:srcRect l="28137" r="28137"/>
          <a:stretch>
            <a:fillRect/>
          </a:stretch>
        </p:blipFill>
        <p:spPr/>
      </p:pic>
      <p:sp>
        <p:nvSpPr>
          <p:cNvPr id="6" name="Text Placeholder 5">
            <a:extLst>
              <a:ext uri="{FF2B5EF4-FFF2-40B4-BE49-F238E27FC236}">
                <a16:creationId xmlns:a16="http://schemas.microsoft.com/office/drawing/2014/main" id="{15C0B4FC-8F79-1BDD-9D74-EBBFBFA063B8}"/>
              </a:ext>
            </a:extLst>
          </p:cNvPr>
          <p:cNvSpPr>
            <a:spLocks noGrp="1"/>
          </p:cNvSpPr>
          <p:nvPr>
            <p:ph type="body" sz="quarter" idx="20"/>
          </p:nvPr>
        </p:nvSpPr>
        <p:spPr/>
        <p:txBody>
          <a:bodyPr/>
          <a:lstStyle/>
          <a:p>
            <a:r>
              <a:rPr lang="fr-FR"/>
              <a:t>Photos provided by Pexels</a:t>
            </a:r>
          </a:p>
        </p:txBody>
      </p:sp>
    </p:spTree>
    <p:extLst>
      <p:ext uri="{BB962C8B-B14F-4D97-AF65-F5344CB8AC3E}">
        <p14:creationId xmlns:p14="http://schemas.microsoft.com/office/powerpoint/2010/main" val="173190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8317-617B-913D-00BF-425B42924541}"/>
              </a:ext>
            </a:extLst>
          </p:cNvPr>
          <p:cNvSpPr>
            <a:spLocks noGrp="1"/>
          </p:cNvSpPr>
          <p:nvPr>
            <p:ph type="title"/>
          </p:nvPr>
        </p:nvSpPr>
        <p:spPr/>
        <p:txBody>
          <a:bodyPr/>
          <a:lstStyle/>
          <a:p>
            <a:r>
              <a:rPr lang="fr-FR"/>
              <a:t>Structures de données utilisées</a:t>
            </a:r>
          </a:p>
        </p:txBody>
      </p:sp>
      <p:pic>
        <p:nvPicPr>
          <p:cNvPr id="9" name="Picture Placeholder 8">
            <a:extLst>
              <a:ext uri="{FF2B5EF4-FFF2-40B4-BE49-F238E27FC236}">
                <a16:creationId xmlns:a16="http://schemas.microsoft.com/office/drawing/2014/main" id="{64C55ACE-A677-6063-6C64-216E57A6C2A2}"/>
              </a:ext>
            </a:extLst>
          </p:cNvPr>
          <p:cNvPicPr>
            <a:picLocks noGrp="1" noChangeAspect="1"/>
          </p:cNvPicPr>
          <p:nvPr>
            <p:ph type="pic" sz="quarter" idx="19"/>
          </p:nvPr>
        </p:nvPicPr>
        <p:blipFill>
          <a:blip r:embed="rId2"/>
          <a:srcRect l="6556" r="6556"/>
          <a:stretch>
            <a:fillRect/>
          </a:stretch>
        </p:blipFill>
        <p:spPr/>
      </p:pic>
      <p:sp>
        <p:nvSpPr>
          <p:cNvPr id="4" name="Text Placeholder 3">
            <a:extLst>
              <a:ext uri="{FF2B5EF4-FFF2-40B4-BE49-F238E27FC236}">
                <a16:creationId xmlns:a16="http://schemas.microsoft.com/office/drawing/2014/main" id="{23362E00-86C5-9C84-524E-F8DEB0132DAB}"/>
              </a:ext>
            </a:extLst>
          </p:cNvPr>
          <p:cNvSpPr>
            <a:spLocks noGrp="1"/>
          </p:cNvSpPr>
          <p:nvPr>
            <p:ph type="body" sz="quarter" idx="21"/>
          </p:nvPr>
        </p:nvSpPr>
        <p:spPr/>
        <p:txBody>
          <a:bodyPr/>
          <a:lstStyle/>
          <a:p>
            <a:r>
              <a:rPr lang="fr-FR"/>
              <a:t>Arbres binaires</a:t>
            </a:r>
          </a:p>
        </p:txBody>
      </p:sp>
      <p:sp>
        <p:nvSpPr>
          <p:cNvPr id="5" name="Text Placeholder 4">
            <a:extLst>
              <a:ext uri="{FF2B5EF4-FFF2-40B4-BE49-F238E27FC236}">
                <a16:creationId xmlns:a16="http://schemas.microsoft.com/office/drawing/2014/main" id="{11562E5A-57E6-2E6B-EE45-8D4878AAFA3E}"/>
              </a:ext>
            </a:extLst>
          </p:cNvPr>
          <p:cNvSpPr>
            <a:spLocks noGrp="1"/>
          </p:cNvSpPr>
          <p:nvPr>
            <p:ph type="body" sz="quarter" idx="17"/>
          </p:nvPr>
        </p:nvSpPr>
        <p:spPr/>
        <p:txBody>
          <a:bodyPr/>
          <a:lstStyle/>
          <a:p>
            <a:r>
              <a:rPr lang="fr-FR"/>
              <a:t>Les arbres binaires sont utilisés pour maintenir un ordre dans la bibliothèque, que ce soit pour organiser les livres par catégories, auteurs ou pour gérer les prêts et les retours de manière efficace.</a:t>
            </a:r>
          </a:p>
        </p:txBody>
      </p:sp>
      <p:sp>
        <p:nvSpPr>
          <p:cNvPr id="6" name="Text Placeholder 5">
            <a:extLst>
              <a:ext uri="{FF2B5EF4-FFF2-40B4-BE49-F238E27FC236}">
                <a16:creationId xmlns:a16="http://schemas.microsoft.com/office/drawing/2014/main" id="{09A02179-634A-DB06-A212-7E8B12AAF33F}"/>
              </a:ext>
            </a:extLst>
          </p:cNvPr>
          <p:cNvSpPr>
            <a:spLocks noGrp="1"/>
          </p:cNvSpPr>
          <p:nvPr>
            <p:ph type="body" sz="quarter" idx="18"/>
          </p:nvPr>
        </p:nvSpPr>
        <p:spPr/>
        <p:txBody>
          <a:bodyPr/>
          <a:lstStyle/>
          <a:p>
            <a:r>
              <a:rPr lang="fr-FR"/>
              <a:t>Les tableaux de hachage sont employés pour optimiser la recherche et l'accès aux livres, en offrant des temps de recherche réduits grâce à une organisation sophistiquée des données.</a:t>
            </a:r>
          </a:p>
        </p:txBody>
      </p:sp>
      <p:sp>
        <p:nvSpPr>
          <p:cNvPr id="7" name="Text Placeholder 6">
            <a:extLst>
              <a:ext uri="{FF2B5EF4-FFF2-40B4-BE49-F238E27FC236}">
                <a16:creationId xmlns:a16="http://schemas.microsoft.com/office/drawing/2014/main" id="{F1C777B4-901A-2EC9-91C5-9A6E3ED2B18A}"/>
              </a:ext>
            </a:extLst>
          </p:cNvPr>
          <p:cNvSpPr>
            <a:spLocks noGrp="1"/>
          </p:cNvSpPr>
          <p:nvPr>
            <p:ph type="body" sz="quarter" idx="20"/>
          </p:nvPr>
        </p:nvSpPr>
        <p:spPr/>
        <p:txBody>
          <a:bodyPr/>
          <a:lstStyle/>
          <a:p>
            <a:r>
              <a:rPr lang="fr-FR"/>
              <a:t>Photos provided by Pexels</a:t>
            </a:r>
          </a:p>
        </p:txBody>
      </p:sp>
      <p:sp>
        <p:nvSpPr>
          <p:cNvPr id="8" name="Text Placeholder 7">
            <a:extLst>
              <a:ext uri="{FF2B5EF4-FFF2-40B4-BE49-F238E27FC236}">
                <a16:creationId xmlns:a16="http://schemas.microsoft.com/office/drawing/2014/main" id="{C7619250-455D-D292-2649-9D6441553502}"/>
              </a:ext>
            </a:extLst>
          </p:cNvPr>
          <p:cNvSpPr>
            <a:spLocks noGrp="1"/>
          </p:cNvSpPr>
          <p:nvPr>
            <p:ph type="body" sz="quarter" idx="22"/>
          </p:nvPr>
        </p:nvSpPr>
        <p:spPr/>
        <p:txBody>
          <a:bodyPr/>
          <a:lstStyle/>
          <a:p>
            <a:r>
              <a:rPr lang="fr-FR"/>
              <a:t>Tableaux de hachage</a:t>
            </a:r>
          </a:p>
        </p:txBody>
      </p:sp>
    </p:spTree>
    <p:extLst>
      <p:ext uri="{BB962C8B-B14F-4D97-AF65-F5344CB8AC3E}">
        <p14:creationId xmlns:p14="http://schemas.microsoft.com/office/powerpoint/2010/main" val="64653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6B8-A2AE-B11B-C02B-B7E2ABFB7098}"/>
              </a:ext>
            </a:extLst>
          </p:cNvPr>
          <p:cNvSpPr>
            <a:spLocks noGrp="1"/>
          </p:cNvSpPr>
          <p:nvPr>
            <p:ph type="title"/>
          </p:nvPr>
        </p:nvSpPr>
        <p:spPr/>
        <p:txBody>
          <a:bodyPr/>
          <a:lstStyle/>
          <a:p>
            <a:r>
              <a:rPr lang="fr-FR"/>
              <a:t>Gestion des prêts et des retours</a:t>
            </a:r>
          </a:p>
        </p:txBody>
      </p:sp>
      <p:sp>
        <p:nvSpPr>
          <p:cNvPr id="3" name="Text Placeholder 2">
            <a:extLst>
              <a:ext uri="{FF2B5EF4-FFF2-40B4-BE49-F238E27FC236}">
                <a16:creationId xmlns:a16="http://schemas.microsoft.com/office/drawing/2014/main" id="{22E24FEB-50E8-4F72-A4FF-F1FCE306AAA9}"/>
              </a:ext>
            </a:extLst>
          </p:cNvPr>
          <p:cNvSpPr>
            <a:spLocks noGrp="1"/>
          </p:cNvSpPr>
          <p:nvPr>
            <p:ph type="body" sz="quarter" idx="13"/>
          </p:nvPr>
        </p:nvSpPr>
        <p:spPr/>
        <p:txBody>
          <a:bodyPr/>
          <a:lstStyle/>
          <a:p>
            <a:r>
              <a:rPr lang="fr-FR"/>
              <a:t>Validation des emprunts</a:t>
            </a:r>
          </a:p>
        </p:txBody>
      </p:sp>
      <p:sp>
        <p:nvSpPr>
          <p:cNvPr id="4" name="Text Placeholder 3">
            <a:extLst>
              <a:ext uri="{FF2B5EF4-FFF2-40B4-BE49-F238E27FC236}">
                <a16:creationId xmlns:a16="http://schemas.microsoft.com/office/drawing/2014/main" id="{B77FECB4-2C2A-3336-9BBB-81F34A23557B}"/>
              </a:ext>
            </a:extLst>
          </p:cNvPr>
          <p:cNvSpPr>
            <a:spLocks noGrp="1"/>
          </p:cNvSpPr>
          <p:nvPr>
            <p:ph type="body" sz="quarter" idx="14"/>
          </p:nvPr>
        </p:nvSpPr>
        <p:spPr/>
        <p:txBody>
          <a:bodyPr/>
          <a:lstStyle/>
          <a:p>
            <a:r>
              <a:rPr lang="fr-FR"/>
              <a:t>Enregistrement des retours</a:t>
            </a:r>
          </a:p>
        </p:txBody>
      </p:sp>
      <p:sp>
        <p:nvSpPr>
          <p:cNvPr id="5" name="Text Placeholder 4">
            <a:extLst>
              <a:ext uri="{FF2B5EF4-FFF2-40B4-BE49-F238E27FC236}">
                <a16:creationId xmlns:a16="http://schemas.microsoft.com/office/drawing/2014/main" id="{3754AF77-BD8C-6F87-571D-739849B4AA7A}"/>
              </a:ext>
            </a:extLst>
          </p:cNvPr>
          <p:cNvSpPr>
            <a:spLocks noGrp="1"/>
          </p:cNvSpPr>
          <p:nvPr>
            <p:ph type="body" sz="quarter" idx="15"/>
          </p:nvPr>
        </p:nvSpPr>
        <p:spPr/>
        <p:txBody>
          <a:bodyPr/>
          <a:lstStyle/>
          <a:p>
            <a:r>
              <a:rPr lang="fr-FR"/>
              <a:t>Gestion des amendes</a:t>
            </a:r>
          </a:p>
        </p:txBody>
      </p:sp>
      <p:sp>
        <p:nvSpPr>
          <p:cNvPr id="6" name="Text Placeholder 5">
            <a:extLst>
              <a:ext uri="{FF2B5EF4-FFF2-40B4-BE49-F238E27FC236}">
                <a16:creationId xmlns:a16="http://schemas.microsoft.com/office/drawing/2014/main" id="{272E2589-A65D-606D-1554-4325A7BA6DA2}"/>
              </a:ext>
            </a:extLst>
          </p:cNvPr>
          <p:cNvSpPr>
            <a:spLocks noGrp="1"/>
          </p:cNvSpPr>
          <p:nvPr>
            <p:ph type="body" sz="quarter" idx="16"/>
          </p:nvPr>
        </p:nvSpPr>
        <p:spPr/>
        <p:txBody>
          <a:bodyPr/>
          <a:lstStyle/>
          <a:p>
            <a:r>
              <a:rPr lang="fr-FR"/>
              <a:t>Un système de gestion en langage C permet de valider les emprunts en fonction des règles préétablies, vérifiant notamment la disponibilité des livres et le respect des délais d'emprunt.</a:t>
            </a:r>
          </a:p>
        </p:txBody>
      </p:sp>
      <p:sp>
        <p:nvSpPr>
          <p:cNvPr id="7" name="Text Placeholder 6">
            <a:extLst>
              <a:ext uri="{FF2B5EF4-FFF2-40B4-BE49-F238E27FC236}">
                <a16:creationId xmlns:a16="http://schemas.microsoft.com/office/drawing/2014/main" id="{6C4EC232-0351-4061-9E26-595C37C73370}"/>
              </a:ext>
            </a:extLst>
          </p:cNvPr>
          <p:cNvSpPr>
            <a:spLocks noGrp="1"/>
          </p:cNvSpPr>
          <p:nvPr>
            <p:ph type="body" sz="quarter" idx="17"/>
          </p:nvPr>
        </p:nvSpPr>
        <p:spPr/>
        <p:txBody>
          <a:bodyPr/>
          <a:lstStyle/>
          <a:p>
            <a:r>
              <a:rPr lang="fr-FR"/>
              <a:t>Elle assure l'enregistrement précis des retours, mettant à jour les données de disponibilité des livres et notifiant les usagers en cas de retard ou d'absence de retour.</a:t>
            </a:r>
          </a:p>
        </p:txBody>
      </p:sp>
      <p:sp>
        <p:nvSpPr>
          <p:cNvPr id="8" name="Text Placeholder 7">
            <a:extLst>
              <a:ext uri="{FF2B5EF4-FFF2-40B4-BE49-F238E27FC236}">
                <a16:creationId xmlns:a16="http://schemas.microsoft.com/office/drawing/2014/main" id="{B64428B7-500A-66C9-E20F-ED5D13D6CE51}"/>
              </a:ext>
            </a:extLst>
          </p:cNvPr>
          <p:cNvSpPr>
            <a:spLocks noGrp="1"/>
          </p:cNvSpPr>
          <p:nvPr>
            <p:ph type="body" sz="quarter" idx="18"/>
          </p:nvPr>
        </p:nvSpPr>
        <p:spPr/>
        <p:txBody>
          <a:bodyPr/>
          <a:lstStyle/>
          <a:p>
            <a:r>
              <a:rPr lang="fr-FR"/>
              <a:t>La gestion des prêts et des retours inclut la gestion automatisée des amendes, garantissant une régulation efficace des retards et des oublis de retour.</a:t>
            </a:r>
          </a:p>
        </p:txBody>
      </p:sp>
    </p:spTree>
    <p:extLst>
      <p:ext uri="{BB962C8B-B14F-4D97-AF65-F5344CB8AC3E}">
        <p14:creationId xmlns:p14="http://schemas.microsoft.com/office/powerpoint/2010/main" val="167546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Fonctionnalité</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Avantages</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Limitations</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Logiciel A</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Interface conviviale, Rapports détaillés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Coût élevé, Mises à jour fréquentes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Logiciel B</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Personnalisable, Intégration facile</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Complexité, Besoin de formation</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Solution interne</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Contrôle total, Coût maîtrisé</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Développement long, Maintenance nécessaire</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3"/>
                  </a:ext>
                </a:extLst>
              </a:tr>
            </a:tbl>
          </a:graphicData>
        </a:graphic>
      </p:graphicFrame>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fr-FR" sz="4800">
                <a:latin typeface="Poppins"/>
                <a:cs typeface="Poppins"/>
              </a:rPr>
              <a:t>Analyse comparative des méthodes de gestion</a:t>
            </a:r>
            <a:endParaRPr lang="en-US" sz="4800" dirty="0">
              <a:latin typeface="Poppins"/>
              <a:cs typeface="Poppins"/>
            </a:endParaRPr>
          </a:p>
        </p:txBody>
      </p:sp>
      <p:sp>
        <p:nvSpPr>
          <p:cNvPr id="4" name="Text 1"/>
          <p:cNvSpPr/>
          <p:nvPr/>
        </p:nvSpPr>
        <p:spPr>
          <a:xfrm>
            <a:off x="0" y="0"/>
            <a:ext cx="9144000" cy="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1050" dirty="0"/>
          </a:p>
        </p:txBody>
      </p:sp>
      <p:sp>
        <p:nvSpPr>
          <p:cNvPr id="5" name="Shape 2"/>
          <p:cNvSpPr/>
          <p:nvPr/>
        </p:nvSpPr>
        <p:spPr>
          <a:xfrm>
            <a:off x="1219200" y="1219200"/>
            <a:ext cx="1219200" cy="1219200"/>
          </a:xfrm>
          <a:prstGeom prst="line">
            <a:avLst/>
          </a:prstGeom>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F1E3-CCAC-523C-960E-7661E32425FF}"/>
              </a:ext>
            </a:extLst>
          </p:cNvPr>
          <p:cNvSpPr>
            <a:spLocks noGrp="1"/>
          </p:cNvSpPr>
          <p:nvPr>
            <p:ph type="title"/>
          </p:nvPr>
        </p:nvSpPr>
        <p:spPr/>
        <p:txBody>
          <a:bodyPr/>
          <a:lstStyle/>
          <a:p>
            <a:r>
              <a:rPr lang="fr-FR"/>
              <a:t>Conseils pour une gestion efficace</a:t>
            </a:r>
          </a:p>
        </p:txBody>
      </p:sp>
      <p:sp>
        <p:nvSpPr>
          <p:cNvPr id="3" name="Text Placeholder 2">
            <a:extLst>
              <a:ext uri="{FF2B5EF4-FFF2-40B4-BE49-F238E27FC236}">
                <a16:creationId xmlns:a16="http://schemas.microsoft.com/office/drawing/2014/main" id="{9F999923-59E4-88BA-A89B-943EFD3105F8}"/>
              </a:ext>
            </a:extLst>
          </p:cNvPr>
          <p:cNvSpPr>
            <a:spLocks noGrp="1"/>
          </p:cNvSpPr>
          <p:nvPr>
            <p:ph type="body" sz="quarter" idx="13"/>
          </p:nvPr>
        </p:nvSpPr>
        <p:spPr/>
        <p:txBody>
          <a:bodyPr/>
          <a:lstStyle/>
          <a:p>
            <a:r>
              <a:rPr lang="fr-FR"/>
              <a:t>Automatisation progressive</a:t>
            </a:r>
          </a:p>
        </p:txBody>
      </p:sp>
      <p:sp>
        <p:nvSpPr>
          <p:cNvPr id="4" name="Text Placeholder 3">
            <a:extLst>
              <a:ext uri="{FF2B5EF4-FFF2-40B4-BE49-F238E27FC236}">
                <a16:creationId xmlns:a16="http://schemas.microsoft.com/office/drawing/2014/main" id="{DBBC515E-378B-833C-5B5C-47C1B6048BD8}"/>
              </a:ext>
            </a:extLst>
          </p:cNvPr>
          <p:cNvSpPr>
            <a:spLocks noGrp="1"/>
          </p:cNvSpPr>
          <p:nvPr>
            <p:ph type="body" sz="quarter" idx="16"/>
          </p:nvPr>
        </p:nvSpPr>
        <p:spPr/>
        <p:txBody>
          <a:bodyPr/>
          <a:lstStyle/>
          <a:p>
            <a:r>
              <a:rPr lang="fr-FR"/>
              <a:t>Il est recommandé de mettre en place une automatisation progressive, en commençant par les tâches les plus récurrentes et à fort impact, tout en surveillant attentivement le bon fonctionnement du système.</a:t>
            </a:r>
          </a:p>
        </p:txBody>
      </p:sp>
      <p:pic>
        <p:nvPicPr>
          <p:cNvPr id="7" name="Picture Placeholder 6">
            <a:extLst>
              <a:ext uri="{FF2B5EF4-FFF2-40B4-BE49-F238E27FC236}">
                <a16:creationId xmlns:a16="http://schemas.microsoft.com/office/drawing/2014/main" id="{E191986D-162A-A9AC-C873-25FA6DAA40DE}"/>
              </a:ext>
            </a:extLst>
          </p:cNvPr>
          <p:cNvPicPr>
            <a:picLocks noGrp="1" noChangeAspect="1"/>
          </p:cNvPicPr>
          <p:nvPr>
            <p:ph type="pic" sz="quarter" idx="19"/>
          </p:nvPr>
        </p:nvPicPr>
        <p:blipFill>
          <a:blip r:embed="rId2"/>
          <a:srcRect l="28137" r="28137"/>
          <a:stretch>
            <a:fillRect/>
          </a:stretch>
        </p:blipFill>
        <p:spPr/>
      </p:pic>
      <p:sp>
        <p:nvSpPr>
          <p:cNvPr id="6" name="Text Placeholder 5">
            <a:extLst>
              <a:ext uri="{FF2B5EF4-FFF2-40B4-BE49-F238E27FC236}">
                <a16:creationId xmlns:a16="http://schemas.microsoft.com/office/drawing/2014/main" id="{CF965AAC-669B-3F6F-6076-65D89856F4C5}"/>
              </a:ext>
            </a:extLst>
          </p:cNvPr>
          <p:cNvSpPr>
            <a:spLocks noGrp="1"/>
          </p:cNvSpPr>
          <p:nvPr>
            <p:ph type="body" sz="quarter" idx="20"/>
          </p:nvPr>
        </p:nvSpPr>
        <p:spPr/>
        <p:txBody>
          <a:bodyPr/>
          <a:lstStyle/>
          <a:p>
            <a:r>
              <a:rPr lang="fr-FR"/>
              <a:t>Photos provided by Pexels</a:t>
            </a:r>
          </a:p>
        </p:txBody>
      </p:sp>
    </p:spTree>
    <p:extLst>
      <p:ext uri="{BB962C8B-B14F-4D97-AF65-F5344CB8AC3E}">
        <p14:creationId xmlns:p14="http://schemas.microsoft.com/office/powerpoint/2010/main" val="7497267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 dockstate="right" visibility="0" width="350" row="2">
    <wetp:webextensionref xmlns:r="http://schemas.openxmlformats.org/officeDocument/2006/relationships" r:id="rId3"/>
  </wetp:taskpane>
  <wetp:taskpane dockstate="right" visibility="0" width="350" row="4">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ED9FD74B-572C-454A-A436-C50910566E6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D9F65E3-0A45-4F20-B9EF-70489322C119}">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3EBB047-E430-4B7E-8545-93A9B5873CBB}">
  <we:reference id="wa200006435" version="1.0.0.0" store="en-US" storeType="OMEX"/>
  <we:alternateReferences>
    <we:reference id="wa200006435" version="1.0.0.0" store="wa200006435"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FB40EDB3-3178-4B4E-B377-0DD6FF51D9AB}">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50</TotalTime>
  <Words>458</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Poppins</vt:lpstr>
      <vt:lpstr>Poppins SemiBold</vt:lpstr>
      <vt:lpstr>Thème Office</vt:lpstr>
      <vt:lpstr>Terra</vt:lpstr>
      <vt:lpstr>Gestion d'une bibliothèque en langage C</vt:lpstr>
      <vt:lpstr>Nécessité de la gestion d'une bibliothèque</vt:lpstr>
      <vt:lpstr>Fonctionnalités clés de la gestion de bibliothèque</vt:lpstr>
      <vt:lpstr>Structures de données utilisées</vt:lpstr>
      <vt:lpstr>Gestion des prêts et des retours</vt:lpstr>
      <vt:lpstr>PowerPoint Presentation</vt:lpstr>
      <vt:lpstr>Conseils pour une gestion efficace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Ayman Annous</dc:creator>
  <cp:lastModifiedBy>Ayman Annous</cp:lastModifiedBy>
  <cp:revision>4</cp:revision>
  <dcterms:created xsi:type="dcterms:W3CDTF">2024-06-06T14:31:29Z</dcterms:created>
  <dcterms:modified xsi:type="dcterms:W3CDTF">2024-06-06T16:56:43Z</dcterms:modified>
</cp:coreProperties>
</file>