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7" r:id="rId8"/>
    <p:sldId id="268" r:id="rId9"/>
    <p:sldId id="269" r:id="rId10"/>
    <p:sldId id="270" r:id="rId11"/>
    <p:sldId id="271" r:id="rId12"/>
    <p:sldId id="272" r:id="rId13"/>
    <p:sldId id="273" r:id="rId14"/>
    <p:sldId id="274" r:id="rId15"/>
    <p:sldId id="262" r:id="rId16"/>
    <p:sldId id="263" r:id="rId17"/>
    <p:sldId id="264" r:id="rId18"/>
    <p:sldId id="265" r:id="rId19"/>
    <p:sldId id="266" r:id="rId20"/>
    <p:sldId id="275" r:id="rId21"/>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1860" y="3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BC63CB47-1680-4CD1-A9F2-B2754445E6C1}" type="datetimeFigureOut">
              <a:rPr lang="en-US" smtClean="0"/>
              <a:t>1/10/2025</a:t>
            </a:fld>
            <a:endParaRPr lang="en-US"/>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19422302-8BE7-4DC1-97A4-FE73C2FFA560}" type="slidenum">
              <a:rPr lang="en-US" smtClean="0"/>
              <a:t>‹#›</a:t>
            </a:fld>
            <a:endParaRPr lang="en-US"/>
          </a:p>
        </p:txBody>
      </p:sp>
    </p:spTree>
    <p:extLst>
      <p:ext uri="{BB962C8B-B14F-4D97-AF65-F5344CB8AC3E}">
        <p14:creationId xmlns:p14="http://schemas.microsoft.com/office/powerpoint/2010/main" val="304047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422302-8BE7-4DC1-97A4-FE73C2FFA560}" type="slidenum">
              <a:rPr lang="en-US" smtClean="0"/>
              <a:t>7</a:t>
            </a:fld>
            <a:endParaRPr lang="en-US"/>
          </a:p>
        </p:txBody>
      </p:sp>
    </p:spTree>
    <p:extLst>
      <p:ext uri="{BB962C8B-B14F-4D97-AF65-F5344CB8AC3E}">
        <p14:creationId xmlns:p14="http://schemas.microsoft.com/office/powerpoint/2010/main" val="4099932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200921"/>
            <a:ext cx="932180" cy="288290"/>
          </a:xfrm>
          <a:prstGeom prst="rect">
            <a:avLst/>
          </a:prstGeom>
        </p:spPr>
        <p:txBody>
          <a:bodyPr wrap="square" lIns="0" tIns="0" rIns="0" bIns="0">
            <a:spAutoFit/>
          </a:bodyPr>
          <a:lstStyle>
            <a:lvl1pPr>
              <a:defRPr sz="1700" b="0" i="0">
                <a:solidFill>
                  <a:srgbClr val="CC0000"/>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2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8E0000"/>
                </a:solidFill>
                <a:latin typeface="Tahoma"/>
                <a:cs typeface="Tahoma"/>
              </a:defRPr>
            </a:lvl1pPr>
          </a:lstStyle>
          <a:p>
            <a:pPr marL="12700">
              <a:lnSpc>
                <a:spcPts val="675"/>
              </a:lnSpc>
            </a:pPr>
            <a:r>
              <a:rPr dirty="0"/>
              <a:t>Your</a:t>
            </a:r>
            <a:r>
              <a:rPr spc="20" dirty="0"/>
              <a:t> </a:t>
            </a:r>
            <a:r>
              <a:rPr spc="-10" dirty="0"/>
              <a:t>University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6" name="Holder 6"/>
          <p:cNvSpPr>
            <a:spLocks noGrp="1"/>
          </p:cNvSpPr>
          <p:nvPr>
            <p:ph type="sldNum" sz="quarter" idx="7"/>
          </p:nvPr>
        </p:nvSpPr>
        <p:spPr/>
        <p:txBody>
          <a:bodyPr lIns="0" tIns="0" rIns="0" bIns="0"/>
          <a:lstStyle>
            <a:lvl1pPr>
              <a:defRPr sz="600" b="0" i="0">
                <a:solidFill>
                  <a:srgbClr val="7A0000"/>
                </a:solidFill>
                <a:latin typeface="Tahoma"/>
                <a:cs typeface="Tahoma"/>
              </a:defRPr>
            </a:lvl1pPr>
          </a:lstStyle>
          <a:p>
            <a:pPr marL="17780">
              <a:lnSpc>
                <a:spcPts val="675"/>
              </a:lnSpc>
            </a:pPr>
            <a:fld id="{81D60167-4931-47E6-BA6A-407CBD079E47}" type="slidenum">
              <a:rPr spc="-10" dirty="0"/>
              <a:t>‹#›</a:t>
            </a:fld>
            <a:r>
              <a:rPr spc="-10" dirty="0"/>
              <a:t>/11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CC000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8E0000"/>
                </a:solidFill>
                <a:latin typeface="Tahoma"/>
                <a:cs typeface="Tahoma"/>
              </a:defRPr>
            </a:lvl1pPr>
          </a:lstStyle>
          <a:p>
            <a:pPr marL="12700">
              <a:lnSpc>
                <a:spcPts val="675"/>
              </a:lnSpc>
            </a:pPr>
            <a:r>
              <a:rPr dirty="0"/>
              <a:t>Your</a:t>
            </a:r>
            <a:r>
              <a:rPr spc="20" dirty="0"/>
              <a:t> </a:t>
            </a:r>
            <a:r>
              <a:rPr spc="-10" dirty="0"/>
              <a:t>University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6" name="Holder 6"/>
          <p:cNvSpPr>
            <a:spLocks noGrp="1"/>
          </p:cNvSpPr>
          <p:nvPr>
            <p:ph type="sldNum" sz="quarter" idx="7"/>
          </p:nvPr>
        </p:nvSpPr>
        <p:spPr/>
        <p:txBody>
          <a:bodyPr lIns="0" tIns="0" rIns="0" bIns="0"/>
          <a:lstStyle>
            <a:lvl1pPr>
              <a:defRPr sz="600" b="0" i="0">
                <a:solidFill>
                  <a:srgbClr val="7A0000"/>
                </a:solidFill>
                <a:latin typeface="Tahoma"/>
                <a:cs typeface="Tahoma"/>
              </a:defRPr>
            </a:lvl1pPr>
          </a:lstStyle>
          <a:p>
            <a:pPr marL="17780">
              <a:lnSpc>
                <a:spcPts val="675"/>
              </a:lnSpc>
            </a:pPr>
            <a:fld id="{81D60167-4931-47E6-BA6A-407CBD079E47}" type="slidenum">
              <a:rPr spc="-10" dirty="0"/>
              <a:t>‹#›</a:t>
            </a:fld>
            <a:r>
              <a:rPr spc="-10" dirty="0"/>
              <a:t>/11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CC0000"/>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rgbClr val="8E0000"/>
                </a:solidFill>
                <a:latin typeface="Tahoma"/>
                <a:cs typeface="Tahoma"/>
              </a:defRPr>
            </a:lvl1pPr>
          </a:lstStyle>
          <a:p>
            <a:pPr marL="12700">
              <a:lnSpc>
                <a:spcPts val="675"/>
              </a:lnSpc>
            </a:pPr>
            <a:r>
              <a:rPr dirty="0"/>
              <a:t>Your</a:t>
            </a:r>
            <a:r>
              <a:rPr spc="20" dirty="0"/>
              <a:t> </a:t>
            </a:r>
            <a:r>
              <a:rPr spc="-10" dirty="0"/>
              <a:t>University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7" name="Holder 7"/>
          <p:cNvSpPr>
            <a:spLocks noGrp="1"/>
          </p:cNvSpPr>
          <p:nvPr>
            <p:ph type="sldNum" sz="quarter" idx="7"/>
          </p:nvPr>
        </p:nvSpPr>
        <p:spPr/>
        <p:txBody>
          <a:bodyPr lIns="0" tIns="0" rIns="0" bIns="0"/>
          <a:lstStyle>
            <a:lvl1pPr>
              <a:defRPr sz="600" b="0" i="0">
                <a:solidFill>
                  <a:srgbClr val="7A0000"/>
                </a:solidFill>
                <a:latin typeface="Tahoma"/>
                <a:cs typeface="Tahoma"/>
              </a:defRPr>
            </a:lvl1pPr>
          </a:lstStyle>
          <a:p>
            <a:pPr marL="17780">
              <a:lnSpc>
                <a:spcPts val="675"/>
              </a:lnSpc>
            </a:pPr>
            <a:fld id="{81D60167-4931-47E6-BA6A-407CBD079E47}" type="slidenum">
              <a:rPr spc="-10" dirty="0"/>
              <a:t>‹#›</a:t>
            </a:fld>
            <a:r>
              <a:rPr spc="-10" dirty="0"/>
              <a:t>/11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CC000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600" b="0" i="0">
                <a:solidFill>
                  <a:srgbClr val="8E0000"/>
                </a:solidFill>
                <a:latin typeface="Tahoma"/>
                <a:cs typeface="Tahoma"/>
              </a:defRPr>
            </a:lvl1pPr>
          </a:lstStyle>
          <a:p>
            <a:pPr marL="12700">
              <a:lnSpc>
                <a:spcPts val="675"/>
              </a:lnSpc>
            </a:pPr>
            <a:r>
              <a:rPr dirty="0"/>
              <a:t>Your</a:t>
            </a:r>
            <a:r>
              <a:rPr spc="20" dirty="0"/>
              <a:t> </a:t>
            </a:r>
            <a:r>
              <a:rPr spc="-10" dirty="0"/>
              <a:t>University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5" name="Holder 5"/>
          <p:cNvSpPr>
            <a:spLocks noGrp="1"/>
          </p:cNvSpPr>
          <p:nvPr>
            <p:ph type="sldNum" sz="quarter" idx="7"/>
          </p:nvPr>
        </p:nvSpPr>
        <p:spPr/>
        <p:txBody>
          <a:bodyPr lIns="0" tIns="0" rIns="0" bIns="0"/>
          <a:lstStyle>
            <a:lvl1pPr>
              <a:defRPr sz="600" b="0" i="0">
                <a:solidFill>
                  <a:srgbClr val="7A0000"/>
                </a:solidFill>
                <a:latin typeface="Tahoma"/>
                <a:cs typeface="Tahoma"/>
              </a:defRPr>
            </a:lvl1pPr>
          </a:lstStyle>
          <a:p>
            <a:pPr marL="17780">
              <a:lnSpc>
                <a:spcPts val="675"/>
              </a:lnSpc>
            </a:pPr>
            <a:fld id="{81D60167-4931-47E6-BA6A-407CBD079E47}" type="slidenum">
              <a:rPr spc="-10" dirty="0"/>
              <a:t>‹#›</a:t>
            </a:fld>
            <a:r>
              <a:rPr spc="-10" dirty="0"/>
              <a:t>/11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rgbClr val="8E0000"/>
                </a:solidFill>
                <a:latin typeface="Tahoma"/>
                <a:cs typeface="Tahoma"/>
              </a:defRPr>
            </a:lvl1pPr>
          </a:lstStyle>
          <a:p>
            <a:pPr marL="12700">
              <a:lnSpc>
                <a:spcPts val="675"/>
              </a:lnSpc>
            </a:pPr>
            <a:r>
              <a:rPr dirty="0"/>
              <a:t>Your</a:t>
            </a:r>
            <a:r>
              <a:rPr spc="20" dirty="0"/>
              <a:t> </a:t>
            </a:r>
            <a:r>
              <a:rPr spc="-10" dirty="0"/>
              <a:t>University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4" name="Holder 4"/>
          <p:cNvSpPr>
            <a:spLocks noGrp="1"/>
          </p:cNvSpPr>
          <p:nvPr>
            <p:ph type="sldNum" sz="quarter" idx="7"/>
          </p:nvPr>
        </p:nvSpPr>
        <p:spPr/>
        <p:txBody>
          <a:bodyPr lIns="0" tIns="0" rIns="0" bIns="0"/>
          <a:lstStyle>
            <a:lvl1pPr>
              <a:defRPr sz="600" b="0" i="0">
                <a:solidFill>
                  <a:srgbClr val="7A0000"/>
                </a:solidFill>
                <a:latin typeface="Tahoma"/>
                <a:cs typeface="Tahoma"/>
              </a:defRPr>
            </a:lvl1pPr>
          </a:lstStyle>
          <a:p>
            <a:pPr marL="17780">
              <a:lnSpc>
                <a:spcPts val="675"/>
              </a:lnSpc>
            </a:pPr>
            <a:fld id="{81D60167-4931-47E6-BA6A-407CBD079E47}" type="slidenum">
              <a:rPr spc="-10" dirty="0"/>
              <a:t>‹#›</a:t>
            </a:fld>
            <a:r>
              <a:rPr spc="-10" dirty="0"/>
              <a:t>/11</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304415" cy="140335"/>
          </a:xfrm>
          <a:custGeom>
            <a:avLst/>
            <a:gdLst/>
            <a:ahLst/>
            <a:cxnLst/>
            <a:rect l="l" t="t" r="r" b="b"/>
            <a:pathLst>
              <a:path w="2304415" h="140335">
                <a:moveTo>
                  <a:pt x="2303995" y="0"/>
                </a:moveTo>
                <a:lnTo>
                  <a:pt x="0" y="0"/>
                </a:lnTo>
                <a:lnTo>
                  <a:pt x="0" y="140017"/>
                </a:lnTo>
                <a:lnTo>
                  <a:pt x="2303995" y="140017"/>
                </a:lnTo>
                <a:lnTo>
                  <a:pt x="2303995" y="0"/>
                </a:lnTo>
                <a:close/>
              </a:path>
            </a:pathLst>
          </a:custGeom>
          <a:solidFill>
            <a:srgbClr val="A30000"/>
          </a:solidFill>
        </p:spPr>
        <p:txBody>
          <a:bodyPr wrap="square" lIns="0" tIns="0" rIns="0" bIns="0" rtlCol="0"/>
          <a:lstStyle/>
          <a:p>
            <a:endParaRPr/>
          </a:p>
        </p:txBody>
      </p:sp>
      <p:sp>
        <p:nvSpPr>
          <p:cNvPr id="2" name="Holder 2"/>
          <p:cNvSpPr>
            <a:spLocks noGrp="1"/>
          </p:cNvSpPr>
          <p:nvPr>
            <p:ph type="title"/>
          </p:nvPr>
        </p:nvSpPr>
        <p:spPr>
          <a:xfrm>
            <a:off x="95300" y="200921"/>
            <a:ext cx="1717039" cy="288290"/>
          </a:xfrm>
          <a:prstGeom prst="rect">
            <a:avLst/>
          </a:prstGeom>
        </p:spPr>
        <p:txBody>
          <a:bodyPr wrap="square" lIns="0" tIns="0" rIns="0" bIns="0">
            <a:spAutoFit/>
          </a:bodyPr>
          <a:lstStyle>
            <a:lvl1pPr>
              <a:defRPr sz="1700" b="0" i="0">
                <a:solidFill>
                  <a:srgbClr val="CC0000"/>
                </a:solidFill>
                <a:latin typeface="Tahoma"/>
                <a:cs typeface="Tahoma"/>
              </a:defRPr>
            </a:lvl1pPr>
          </a:lstStyle>
          <a:p>
            <a:endParaRPr/>
          </a:p>
        </p:txBody>
      </p:sp>
      <p:sp>
        <p:nvSpPr>
          <p:cNvPr id="3" name="Holder 3"/>
          <p:cNvSpPr>
            <a:spLocks noGrp="1"/>
          </p:cNvSpPr>
          <p:nvPr>
            <p:ph type="body" idx="1"/>
          </p:nvPr>
        </p:nvSpPr>
        <p:spPr>
          <a:xfrm>
            <a:off x="433298" y="1109294"/>
            <a:ext cx="4039235" cy="1391920"/>
          </a:xfrm>
          <a:prstGeom prst="rect">
            <a:avLst/>
          </a:prstGeom>
        </p:spPr>
        <p:txBody>
          <a:bodyPr wrap="square" lIns="0" tIns="0" rIns="0" bIns="0">
            <a:spAutoFit/>
          </a:bodyPr>
          <a:lstStyle>
            <a:lvl1pPr>
              <a:defRPr sz="12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2011032" y="3351784"/>
            <a:ext cx="540385" cy="102235"/>
          </a:xfrm>
          <a:prstGeom prst="rect">
            <a:avLst/>
          </a:prstGeom>
        </p:spPr>
        <p:txBody>
          <a:bodyPr wrap="square" lIns="0" tIns="0" rIns="0" bIns="0">
            <a:spAutoFit/>
          </a:bodyPr>
          <a:lstStyle>
            <a:lvl1pPr>
              <a:defRPr sz="600" b="0" i="0">
                <a:solidFill>
                  <a:srgbClr val="8E0000"/>
                </a:solidFill>
                <a:latin typeface="Tahoma"/>
                <a:cs typeface="Tahoma"/>
              </a:defRPr>
            </a:lvl1pPr>
          </a:lstStyle>
          <a:p>
            <a:pPr marL="12700">
              <a:lnSpc>
                <a:spcPts val="675"/>
              </a:lnSpc>
            </a:pPr>
            <a:r>
              <a:rPr dirty="0"/>
              <a:t>Your</a:t>
            </a:r>
            <a:r>
              <a:rPr spc="20" dirty="0"/>
              <a:t> </a:t>
            </a:r>
            <a:r>
              <a:rPr spc="-10" dirty="0"/>
              <a:t>University</a:t>
            </a: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6" name="Holder 6"/>
          <p:cNvSpPr>
            <a:spLocks noGrp="1"/>
          </p:cNvSpPr>
          <p:nvPr>
            <p:ph type="sldNum" sz="quarter" idx="7"/>
          </p:nvPr>
        </p:nvSpPr>
        <p:spPr>
          <a:xfrm>
            <a:off x="3682860" y="3351784"/>
            <a:ext cx="232410" cy="102235"/>
          </a:xfrm>
          <a:prstGeom prst="rect">
            <a:avLst/>
          </a:prstGeom>
        </p:spPr>
        <p:txBody>
          <a:bodyPr wrap="square" lIns="0" tIns="0" rIns="0" bIns="0">
            <a:spAutoFit/>
          </a:bodyPr>
          <a:lstStyle>
            <a:lvl1pPr>
              <a:defRPr sz="600" b="0" i="0">
                <a:solidFill>
                  <a:srgbClr val="7A0000"/>
                </a:solidFill>
                <a:latin typeface="Tahoma"/>
                <a:cs typeface="Tahoma"/>
              </a:defRPr>
            </a:lvl1pPr>
          </a:lstStyle>
          <a:p>
            <a:pPr marL="17780">
              <a:lnSpc>
                <a:spcPts val="675"/>
              </a:lnSpc>
            </a:pPr>
            <a:fld id="{81D60167-4931-47E6-BA6A-407CBD079E47}" type="slidenum">
              <a:rPr spc="-10" dirty="0"/>
              <a:t>‹#›</a:t>
            </a:fld>
            <a:r>
              <a:rPr spc="-10" dirty="0"/>
              <a:t>/11</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1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18.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19.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18.xml"/><Relationship Id="rId3" Type="http://schemas.openxmlformats.org/officeDocument/2006/relationships/slide" Target="slide3.xml"/><Relationship Id="rId7" Type="http://schemas.openxmlformats.org/officeDocument/2006/relationships/slide" Target="slide5.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slide" Target="slide17.xml"/><Relationship Id="rId5" Type="http://schemas.openxmlformats.org/officeDocument/2006/relationships/slide" Target="slide4.xml"/><Relationship Id="rId15" Type="http://schemas.openxmlformats.org/officeDocument/2006/relationships/slide" Target="slide19.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16.xml"/><Relationship Id="rId1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03995" y="0"/>
            <a:ext cx="2304415" cy="140335"/>
          </a:xfrm>
          <a:custGeom>
            <a:avLst/>
            <a:gdLst/>
            <a:ahLst/>
            <a:cxnLst/>
            <a:rect l="l" t="t" r="r" b="b"/>
            <a:pathLst>
              <a:path w="2304415" h="140335">
                <a:moveTo>
                  <a:pt x="2303995" y="0"/>
                </a:moveTo>
                <a:lnTo>
                  <a:pt x="0" y="0"/>
                </a:lnTo>
                <a:lnTo>
                  <a:pt x="0" y="140017"/>
                </a:lnTo>
                <a:lnTo>
                  <a:pt x="2303995" y="140017"/>
                </a:lnTo>
                <a:lnTo>
                  <a:pt x="2303995" y="0"/>
                </a:lnTo>
                <a:close/>
              </a:path>
            </a:pathLst>
          </a:custGeom>
          <a:solidFill>
            <a:srgbClr val="D8D8D8"/>
          </a:solidFill>
        </p:spPr>
        <p:txBody>
          <a:bodyPr wrap="square" lIns="0" tIns="0" rIns="0" bIns="0" rtlCol="0"/>
          <a:lstStyle/>
          <a:p>
            <a:endParaRPr/>
          </a:p>
        </p:txBody>
      </p:sp>
      <p:grpSp>
        <p:nvGrpSpPr>
          <p:cNvPr id="3" name="object 3"/>
          <p:cNvGrpSpPr/>
          <p:nvPr/>
        </p:nvGrpSpPr>
        <p:grpSpPr>
          <a:xfrm>
            <a:off x="97865" y="739870"/>
            <a:ext cx="4463415" cy="1017905"/>
            <a:chOff x="97865" y="739870"/>
            <a:chExt cx="4463415" cy="1017905"/>
          </a:xfrm>
        </p:grpSpPr>
        <p:sp>
          <p:nvSpPr>
            <p:cNvPr id="4" name="object 4"/>
            <p:cNvSpPr/>
            <p:nvPr/>
          </p:nvSpPr>
          <p:spPr>
            <a:xfrm>
              <a:off x="148666" y="758706"/>
              <a:ext cx="4412615" cy="998855"/>
            </a:xfrm>
            <a:custGeom>
              <a:avLst/>
              <a:gdLst/>
              <a:ahLst/>
              <a:cxnLst/>
              <a:rect l="l" t="t" r="r" b="b"/>
              <a:pathLst>
                <a:path w="4412615" h="998855">
                  <a:moveTo>
                    <a:pt x="4412325" y="0"/>
                  </a:moveTo>
                  <a:lnTo>
                    <a:pt x="0" y="0"/>
                  </a:lnTo>
                  <a:lnTo>
                    <a:pt x="0" y="998720"/>
                  </a:lnTo>
                  <a:lnTo>
                    <a:pt x="4412325" y="998720"/>
                  </a:lnTo>
                  <a:lnTo>
                    <a:pt x="4412325" y="0"/>
                  </a:lnTo>
                  <a:close/>
                </a:path>
              </a:pathLst>
            </a:custGeom>
            <a:solidFill>
              <a:srgbClr val="000000"/>
            </a:solidFill>
          </p:spPr>
          <p:txBody>
            <a:bodyPr wrap="square" lIns="0" tIns="0" rIns="0" bIns="0" rtlCol="0"/>
            <a:lstStyle/>
            <a:p>
              <a:endParaRPr/>
            </a:p>
          </p:txBody>
        </p:sp>
        <p:sp>
          <p:nvSpPr>
            <p:cNvPr id="5" name="object 5"/>
            <p:cNvSpPr/>
            <p:nvPr/>
          </p:nvSpPr>
          <p:spPr>
            <a:xfrm>
              <a:off x="97865" y="739870"/>
              <a:ext cx="4412615" cy="967105"/>
            </a:xfrm>
            <a:custGeom>
              <a:avLst/>
              <a:gdLst/>
              <a:ahLst/>
              <a:cxnLst/>
              <a:rect l="l" t="t" r="r" b="b"/>
              <a:pathLst>
                <a:path w="4412615" h="967105">
                  <a:moveTo>
                    <a:pt x="4412325" y="0"/>
                  </a:moveTo>
                  <a:lnTo>
                    <a:pt x="0" y="0"/>
                  </a:lnTo>
                  <a:lnTo>
                    <a:pt x="0" y="915955"/>
                  </a:lnTo>
                  <a:lnTo>
                    <a:pt x="4008" y="935680"/>
                  </a:lnTo>
                  <a:lnTo>
                    <a:pt x="14922" y="951833"/>
                  </a:lnTo>
                  <a:lnTo>
                    <a:pt x="31075" y="962747"/>
                  </a:lnTo>
                  <a:lnTo>
                    <a:pt x="50800" y="966756"/>
                  </a:lnTo>
                  <a:lnTo>
                    <a:pt x="4361525" y="966756"/>
                  </a:lnTo>
                  <a:lnTo>
                    <a:pt x="4381250" y="962747"/>
                  </a:lnTo>
                  <a:lnTo>
                    <a:pt x="4397403" y="951833"/>
                  </a:lnTo>
                  <a:lnTo>
                    <a:pt x="4408317" y="935680"/>
                  </a:lnTo>
                  <a:lnTo>
                    <a:pt x="4412325" y="915955"/>
                  </a:lnTo>
                  <a:lnTo>
                    <a:pt x="4412325"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48666" y="758706"/>
            <a:ext cx="4412615" cy="998855"/>
          </a:xfrm>
          <a:prstGeom prst="rect">
            <a:avLst/>
          </a:prstGeom>
        </p:spPr>
        <p:txBody>
          <a:bodyPr vert="horz" wrap="square" lIns="0" tIns="24130" rIns="0" bIns="0" rtlCol="0">
            <a:spAutoFit/>
          </a:bodyPr>
          <a:lstStyle/>
          <a:p>
            <a:pPr marL="483234" marR="577850" algn="ctr">
              <a:lnSpc>
                <a:spcPct val="107400"/>
              </a:lnSpc>
              <a:spcBef>
                <a:spcPts val="190"/>
              </a:spcBef>
            </a:pPr>
            <a:r>
              <a:rPr sz="1700" spc="-105" dirty="0">
                <a:solidFill>
                  <a:srgbClr val="CC0000"/>
                </a:solidFill>
                <a:latin typeface="Tahoma"/>
                <a:cs typeface="Tahoma"/>
              </a:rPr>
              <a:t>Firmware</a:t>
            </a:r>
            <a:r>
              <a:rPr sz="1700" spc="-30" dirty="0">
                <a:solidFill>
                  <a:srgbClr val="CC0000"/>
                </a:solidFill>
                <a:latin typeface="Tahoma"/>
                <a:cs typeface="Tahoma"/>
              </a:rPr>
              <a:t> </a:t>
            </a:r>
            <a:r>
              <a:rPr sz="1700" spc="-100" dirty="0">
                <a:solidFill>
                  <a:srgbClr val="CC0000"/>
                </a:solidFill>
                <a:latin typeface="Tahoma"/>
                <a:cs typeface="Tahoma"/>
              </a:rPr>
              <a:t>Design</a:t>
            </a:r>
            <a:r>
              <a:rPr sz="1700" spc="-35" dirty="0">
                <a:solidFill>
                  <a:srgbClr val="CC0000"/>
                </a:solidFill>
                <a:latin typeface="Tahoma"/>
                <a:cs typeface="Tahoma"/>
              </a:rPr>
              <a:t> </a:t>
            </a:r>
            <a:r>
              <a:rPr sz="1700" spc="-80" dirty="0">
                <a:solidFill>
                  <a:srgbClr val="CC0000"/>
                </a:solidFill>
                <a:latin typeface="Tahoma"/>
                <a:cs typeface="Tahoma"/>
              </a:rPr>
              <a:t>for</a:t>
            </a:r>
            <a:r>
              <a:rPr sz="1700" spc="-45" dirty="0">
                <a:solidFill>
                  <a:srgbClr val="CC0000"/>
                </a:solidFill>
                <a:latin typeface="Tahoma"/>
                <a:cs typeface="Tahoma"/>
              </a:rPr>
              <a:t> </a:t>
            </a:r>
            <a:r>
              <a:rPr sz="1700" dirty="0">
                <a:solidFill>
                  <a:srgbClr val="CC0000"/>
                </a:solidFill>
                <a:latin typeface="Tahoma"/>
                <a:cs typeface="Tahoma"/>
              </a:rPr>
              <a:t>a</a:t>
            </a:r>
            <a:r>
              <a:rPr sz="1700" spc="-40" dirty="0">
                <a:solidFill>
                  <a:srgbClr val="CC0000"/>
                </a:solidFill>
                <a:latin typeface="Tahoma"/>
                <a:cs typeface="Tahoma"/>
              </a:rPr>
              <a:t> </a:t>
            </a:r>
            <a:r>
              <a:rPr sz="1700" spc="-70" dirty="0">
                <a:solidFill>
                  <a:srgbClr val="CC0000"/>
                </a:solidFill>
                <a:latin typeface="Tahoma"/>
                <a:cs typeface="Tahoma"/>
              </a:rPr>
              <a:t>4-</a:t>
            </a:r>
            <a:r>
              <a:rPr sz="1700" spc="-60" dirty="0">
                <a:solidFill>
                  <a:srgbClr val="CC0000"/>
                </a:solidFill>
                <a:latin typeface="Tahoma"/>
                <a:cs typeface="Tahoma"/>
              </a:rPr>
              <a:t>Floor</a:t>
            </a:r>
            <a:r>
              <a:rPr sz="1700" spc="-35" dirty="0">
                <a:solidFill>
                  <a:srgbClr val="CC0000"/>
                </a:solidFill>
                <a:latin typeface="Tahoma"/>
                <a:cs typeface="Tahoma"/>
              </a:rPr>
              <a:t> </a:t>
            </a:r>
            <a:r>
              <a:rPr sz="1700" spc="-65" dirty="0">
                <a:solidFill>
                  <a:srgbClr val="CC0000"/>
                </a:solidFill>
                <a:latin typeface="Tahoma"/>
                <a:cs typeface="Tahoma"/>
              </a:rPr>
              <a:t>Elevator </a:t>
            </a:r>
            <a:r>
              <a:rPr sz="1700" spc="-10" dirty="0">
                <a:solidFill>
                  <a:srgbClr val="CC0000"/>
                </a:solidFill>
                <a:latin typeface="Tahoma"/>
                <a:cs typeface="Tahoma"/>
              </a:rPr>
              <a:t>Controller</a:t>
            </a:r>
            <a:endParaRPr sz="1700">
              <a:latin typeface="Tahoma"/>
              <a:cs typeface="Tahoma"/>
            </a:endParaRPr>
          </a:p>
          <a:p>
            <a:pPr marR="93980" algn="ctr">
              <a:lnSpc>
                <a:spcPct val="100000"/>
              </a:lnSpc>
              <a:spcBef>
                <a:spcPts val="310"/>
              </a:spcBef>
            </a:pPr>
            <a:r>
              <a:rPr sz="1200" spc="-10" dirty="0">
                <a:solidFill>
                  <a:srgbClr val="CC0000"/>
                </a:solidFill>
                <a:latin typeface="Tahoma"/>
                <a:cs typeface="Tahoma"/>
              </a:rPr>
              <a:t>Final</a:t>
            </a:r>
            <a:r>
              <a:rPr sz="1200" spc="-45" dirty="0">
                <a:solidFill>
                  <a:srgbClr val="CC0000"/>
                </a:solidFill>
                <a:latin typeface="Tahoma"/>
                <a:cs typeface="Tahoma"/>
              </a:rPr>
              <a:t> </a:t>
            </a:r>
            <a:r>
              <a:rPr sz="1200" spc="-20" dirty="0">
                <a:solidFill>
                  <a:srgbClr val="CC0000"/>
                </a:solidFill>
                <a:latin typeface="Tahoma"/>
                <a:cs typeface="Tahoma"/>
              </a:rPr>
              <a:t>Project</a:t>
            </a:r>
            <a:r>
              <a:rPr sz="1200" spc="-45" dirty="0">
                <a:solidFill>
                  <a:srgbClr val="CC0000"/>
                </a:solidFill>
                <a:latin typeface="Tahoma"/>
                <a:cs typeface="Tahoma"/>
              </a:rPr>
              <a:t> </a:t>
            </a:r>
            <a:r>
              <a:rPr sz="1200" spc="-10" dirty="0">
                <a:solidFill>
                  <a:srgbClr val="CC0000"/>
                </a:solidFill>
                <a:latin typeface="Tahoma"/>
                <a:cs typeface="Tahoma"/>
              </a:rPr>
              <a:t>Presentation</a:t>
            </a:r>
            <a:endParaRPr sz="1200">
              <a:latin typeface="Tahoma"/>
              <a:cs typeface="Tahoma"/>
            </a:endParaRPr>
          </a:p>
        </p:txBody>
      </p:sp>
      <p:sp>
        <p:nvSpPr>
          <p:cNvPr id="7" name="object 7"/>
          <p:cNvSpPr txBox="1"/>
          <p:nvPr/>
        </p:nvSpPr>
        <p:spPr>
          <a:xfrm>
            <a:off x="1122235" y="2203245"/>
            <a:ext cx="2364105" cy="147320"/>
          </a:xfrm>
          <a:prstGeom prst="rect">
            <a:avLst/>
          </a:prstGeom>
        </p:spPr>
        <p:txBody>
          <a:bodyPr vert="horz" wrap="square" lIns="0" tIns="12065" rIns="0" bIns="0" rtlCol="0">
            <a:spAutoFit/>
          </a:bodyPr>
          <a:lstStyle/>
          <a:p>
            <a:pPr marL="12700">
              <a:lnSpc>
                <a:spcPct val="100000"/>
              </a:lnSpc>
              <a:spcBef>
                <a:spcPts val="95"/>
              </a:spcBef>
            </a:pPr>
            <a:r>
              <a:rPr sz="800" dirty="0">
                <a:latin typeface="Tahoma"/>
                <a:cs typeface="Tahoma"/>
              </a:rPr>
              <a:t>Department</a:t>
            </a:r>
            <a:r>
              <a:rPr sz="800" spc="30" dirty="0">
                <a:latin typeface="Tahoma"/>
                <a:cs typeface="Tahoma"/>
              </a:rPr>
              <a:t> </a:t>
            </a:r>
            <a:r>
              <a:rPr sz="800" dirty="0">
                <a:latin typeface="Tahoma"/>
                <a:cs typeface="Tahoma"/>
              </a:rPr>
              <a:t>of</a:t>
            </a:r>
            <a:r>
              <a:rPr sz="800" spc="30" dirty="0">
                <a:latin typeface="Tahoma"/>
                <a:cs typeface="Tahoma"/>
              </a:rPr>
              <a:t> </a:t>
            </a:r>
            <a:r>
              <a:rPr sz="800" dirty="0">
                <a:latin typeface="Tahoma"/>
                <a:cs typeface="Tahoma"/>
              </a:rPr>
              <a:t>Electrical</a:t>
            </a:r>
            <a:r>
              <a:rPr sz="800" spc="30" dirty="0">
                <a:latin typeface="Tahoma"/>
                <a:cs typeface="Tahoma"/>
              </a:rPr>
              <a:t> </a:t>
            </a:r>
            <a:r>
              <a:rPr sz="800" dirty="0">
                <a:latin typeface="Tahoma"/>
                <a:cs typeface="Tahoma"/>
              </a:rPr>
              <a:t>and</a:t>
            </a:r>
            <a:r>
              <a:rPr sz="800" spc="30" dirty="0">
                <a:latin typeface="Tahoma"/>
                <a:cs typeface="Tahoma"/>
              </a:rPr>
              <a:t> </a:t>
            </a:r>
            <a:r>
              <a:rPr sz="800" dirty="0">
                <a:latin typeface="Tahoma"/>
                <a:cs typeface="Tahoma"/>
              </a:rPr>
              <a:t>Computer</a:t>
            </a:r>
            <a:r>
              <a:rPr sz="800" spc="30" dirty="0">
                <a:latin typeface="Tahoma"/>
                <a:cs typeface="Tahoma"/>
              </a:rPr>
              <a:t> </a:t>
            </a:r>
            <a:r>
              <a:rPr sz="800" spc="-10" dirty="0">
                <a:latin typeface="Tahoma"/>
                <a:cs typeface="Tahoma"/>
              </a:rPr>
              <a:t>Engineering</a:t>
            </a:r>
            <a:endParaRPr sz="800">
              <a:latin typeface="Tahoma"/>
              <a:cs typeface="Tahoma"/>
            </a:endParaRPr>
          </a:p>
        </p:txBody>
      </p:sp>
      <p:sp>
        <p:nvSpPr>
          <p:cNvPr id="8" name="object 8"/>
          <p:cNvSpPr txBox="1"/>
          <p:nvPr/>
        </p:nvSpPr>
        <p:spPr>
          <a:xfrm>
            <a:off x="1758581" y="2492842"/>
            <a:ext cx="1091565" cy="207645"/>
          </a:xfrm>
          <a:prstGeom prst="rect">
            <a:avLst/>
          </a:prstGeom>
        </p:spPr>
        <p:txBody>
          <a:bodyPr vert="horz" wrap="square" lIns="0" tIns="12065" rIns="0" bIns="0" rtlCol="0">
            <a:spAutoFit/>
          </a:bodyPr>
          <a:lstStyle/>
          <a:p>
            <a:pPr marL="12700">
              <a:lnSpc>
                <a:spcPct val="100000"/>
              </a:lnSpc>
              <a:spcBef>
                <a:spcPts val="95"/>
              </a:spcBef>
            </a:pPr>
            <a:r>
              <a:rPr sz="1200" spc="-50" dirty="0">
                <a:latin typeface="Tahoma"/>
                <a:cs typeface="Tahoma"/>
              </a:rPr>
              <a:t>January </a:t>
            </a:r>
            <a:r>
              <a:rPr sz="1200" spc="-40" dirty="0">
                <a:latin typeface="Tahoma"/>
                <a:cs typeface="Tahoma"/>
              </a:rPr>
              <a:t>10, </a:t>
            </a:r>
            <a:r>
              <a:rPr sz="1200" spc="-45" dirty="0">
                <a:latin typeface="Tahoma"/>
                <a:cs typeface="Tahoma"/>
              </a:rPr>
              <a:t>2025</a:t>
            </a:r>
            <a:endParaRPr sz="1200">
              <a:latin typeface="Tahoma"/>
              <a:cs typeface="Tahoma"/>
            </a:endParaRPr>
          </a:p>
        </p:txBody>
      </p:sp>
      <p:grpSp>
        <p:nvGrpSpPr>
          <p:cNvPr id="9" name="object 9"/>
          <p:cNvGrpSpPr/>
          <p:nvPr/>
        </p:nvGrpSpPr>
        <p:grpSpPr>
          <a:xfrm>
            <a:off x="0" y="3346348"/>
            <a:ext cx="4562475" cy="109855"/>
            <a:chOff x="0" y="3346348"/>
            <a:chExt cx="4562475" cy="109855"/>
          </a:xfrm>
        </p:grpSpPr>
        <p:sp>
          <p:nvSpPr>
            <p:cNvPr id="10" name="object 10"/>
            <p:cNvSpPr/>
            <p:nvPr/>
          </p:nvSpPr>
          <p:spPr>
            <a:xfrm>
              <a:off x="0"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A30000"/>
            </a:solidFill>
          </p:spPr>
          <p:txBody>
            <a:bodyPr wrap="square" lIns="0" tIns="0" rIns="0" bIns="0" rtlCol="0"/>
            <a:lstStyle/>
            <a:p>
              <a:endParaRPr/>
            </a:p>
          </p:txBody>
        </p:sp>
        <p:sp>
          <p:nvSpPr>
            <p:cNvPr id="11" name="object 11"/>
            <p:cNvSpPr/>
            <p:nvPr/>
          </p:nvSpPr>
          <p:spPr>
            <a:xfrm>
              <a:off x="1520647"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EBEBEB"/>
            </a:solidFill>
          </p:spPr>
          <p:txBody>
            <a:bodyPr wrap="square" lIns="0" tIns="0" rIns="0" bIns="0" rtlCol="0"/>
            <a:lstStyle/>
            <a:p>
              <a:endParaRPr/>
            </a:p>
          </p:txBody>
        </p:sp>
        <p:sp>
          <p:nvSpPr>
            <p:cNvPr id="12" name="object 12"/>
            <p:cNvSpPr/>
            <p:nvPr/>
          </p:nvSpPr>
          <p:spPr>
            <a:xfrm>
              <a:off x="3041294"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Your</a:t>
            </a:r>
            <a:r>
              <a:rPr spc="20" dirty="0"/>
              <a:t> </a:t>
            </a:r>
            <a:r>
              <a:rPr spc="-10" dirty="0"/>
              <a:t>University</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7780">
              <a:lnSpc>
                <a:spcPts val="675"/>
              </a:lnSpc>
            </a:pPr>
            <a:fld id="{81D60167-4931-47E6-BA6A-407CBD079E47}" type="slidenum">
              <a:rPr spc="-10" dirty="0"/>
              <a:t>1</a:t>
            </a:fld>
            <a:r>
              <a:rPr spc="-10" dirty="0"/>
              <a:t>/11</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0233-099D-30B2-F075-90509C2925ED}"/>
              </a:ext>
            </a:extLst>
          </p:cNvPr>
          <p:cNvSpPr>
            <a:spLocks noGrp="1"/>
          </p:cNvSpPr>
          <p:nvPr>
            <p:ph type="title"/>
          </p:nvPr>
        </p:nvSpPr>
        <p:spPr>
          <a:xfrm>
            <a:off x="95300" y="200921"/>
            <a:ext cx="2971750" cy="310254"/>
          </a:xfrm>
        </p:spPr>
        <p:txBody>
          <a:bodyPr/>
          <a:lstStyle/>
          <a:p>
            <a:r>
              <a:rPr lang="en-US" sz="1800" dirty="0"/>
              <a:t>The motor &amp; it’s components</a:t>
            </a:r>
            <a:endParaRPr lang="en-US" dirty="0"/>
          </a:p>
        </p:txBody>
      </p:sp>
      <p:sp>
        <p:nvSpPr>
          <p:cNvPr id="3" name="Text Placeholder 2">
            <a:extLst>
              <a:ext uri="{FF2B5EF4-FFF2-40B4-BE49-F238E27FC236}">
                <a16:creationId xmlns:a16="http://schemas.microsoft.com/office/drawing/2014/main" id="{8007B587-48F0-8AB0-B7E4-857A1BFB577B}"/>
              </a:ext>
            </a:extLst>
          </p:cNvPr>
          <p:cNvSpPr>
            <a:spLocks noGrp="1"/>
          </p:cNvSpPr>
          <p:nvPr>
            <p:ph type="body" idx="1"/>
          </p:nvPr>
        </p:nvSpPr>
        <p:spPr>
          <a:xfrm>
            <a:off x="247650" y="2111375"/>
            <a:ext cx="4039235" cy="849681"/>
          </a:xfrm>
        </p:spPr>
        <p:txBody>
          <a:bodyPr/>
          <a:lstStyle/>
          <a:p>
            <a:r>
              <a:rPr lang="en-US" sz="1200" dirty="0"/>
              <a:t>You’ve got the motor which is responsible of the elevator movement which is controlled by the Sub.</a:t>
            </a:r>
            <a:br>
              <a:rPr lang="en-US" sz="1200" dirty="0"/>
            </a:br>
            <a:r>
              <a:rPr lang="en-US" sz="1200" dirty="0"/>
              <a:t>The Sub has multiple controls like the 2 speeds and the elevator’s direction</a:t>
            </a:r>
            <a:br>
              <a:rPr lang="en-US" sz="1200" dirty="0"/>
            </a:br>
            <a:endParaRPr lang="en-US" sz="1200" dirty="0"/>
          </a:p>
          <a:p>
            <a:endParaRPr lang="en-US" dirty="0"/>
          </a:p>
        </p:txBody>
      </p:sp>
      <p:pic>
        <p:nvPicPr>
          <p:cNvPr id="5" name="Picture 4">
            <a:extLst>
              <a:ext uri="{FF2B5EF4-FFF2-40B4-BE49-F238E27FC236}">
                <a16:creationId xmlns:a16="http://schemas.microsoft.com/office/drawing/2014/main" id="{12CF4790-A614-700D-2800-8726C3D5D745}"/>
              </a:ext>
            </a:extLst>
          </p:cNvPr>
          <p:cNvPicPr>
            <a:picLocks noChangeAspect="1"/>
          </p:cNvPicPr>
          <p:nvPr/>
        </p:nvPicPr>
        <p:blipFill>
          <a:blip r:embed="rId2"/>
          <a:stretch>
            <a:fillRect/>
          </a:stretch>
        </p:blipFill>
        <p:spPr>
          <a:xfrm>
            <a:off x="-8164" y="564968"/>
            <a:ext cx="4610100" cy="1492614"/>
          </a:xfrm>
          <a:prstGeom prst="rect">
            <a:avLst/>
          </a:prstGeom>
        </p:spPr>
      </p:pic>
    </p:spTree>
    <p:extLst>
      <p:ext uri="{BB962C8B-B14F-4D97-AF65-F5344CB8AC3E}">
        <p14:creationId xmlns:p14="http://schemas.microsoft.com/office/powerpoint/2010/main" val="426704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1E1A-CA3E-884D-17B9-CB80D2AF7C1E}"/>
              </a:ext>
            </a:extLst>
          </p:cNvPr>
          <p:cNvSpPr>
            <a:spLocks noGrp="1"/>
          </p:cNvSpPr>
          <p:nvPr>
            <p:ph type="title"/>
          </p:nvPr>
        </p:nvSpPr>
        <p:spPr>
          <a:xfrm>
            <a:off x="95300" y="200921"/>
            <a:ext cx="2209750" cy="488541"/>
          </a:xfrm>
        </p:spPr>
        <p:txBody>
          <a:bodyPr/>
          <a:lstStyle/>
          <a:p>
            <a:r>
              <a:rPr lang="en-US" sz="1800" dirty="0"/>
              <a:t>The buttons &amp; displays on Each floor </a:t>
            </a:r>
            <a:endParaRPr lang="en-US" dirty="0"/>
          </a:p>
        </p:txBody>
      </p:sp>
      <p:sp>
        <p:nvSpPr>
          <p:cNvPr id="3" name="Text Placeholder 2">
            <a:extLst>
              <a:ext uri="{FF2B5EF4-FFF2-40B4-BE49-F238E27FC236}">
                <a16:creationId xmlns:a16="http://schemas.microsoft.com/office/drawing/2014/main" id="{80A7C0B4-55AC-93BC-A461-0577ED4AB811}"/>
              </a:ext>
            </a:extLst>
          </p:cNvPr>
          <p:cNvSpPr>
            <a:spLocks noGrp="1"/>
          </p:cNvSpPr>
          <p:nvPr>
            <p:ph type="body" idx="1"/>
          </p:nvPr>
        </p:nvSpPr>
        <p:spPr>
          <a:xfrm>
            <a:off x="22607" y="899377"/>
            <a:ext cx="3349244" cy="1846659"/>
          </a:xfrm>
        </p:spPr>
        <p:txBody>
          <a:bodyPr/>
          <a:lstStyle/>
          <a:p>
            <a:pPr rtl="0"/>
            <a:r>
              <a:rPr kumimoji="0" lang="en-US" altLang="en-US" b="0" i="0" u="none" strike="noStrike" cap="none" normalizeH="0" baseline="0" dirty="0">
                <a:ln>
                  <a:noFill/>
                </a:ln>
                <a:effectLst/>
                <a:latin typeface="Arial" panose="020B0604020202020204" pitchFamily="34" charset="0"/>
              </a:rPr>
              <a:t>When a button (</a:t>
            </a:r>
            <a:r>
              <a:rPr kumimoji="0" lang="en-US" altLang="en-US" b="0" i="0" u="none" strike="noStrike" cap="none" normalizeH="0" baseline="0" dirty="0" err="1">
                <a:ln>
                  <a:noFill/>
                </a:ln>
                <a:effectLst/>
                <a:latin typeface="Arial Unicode MS"/>
              </a:rPr>
              <a:t>FlrX_Btn_Up</a:t>
            </a:r>
            <a:r>
              <a:rPr kumimoji="0" lang="en-US" altLang="en-US" b="0" i="0" u="none" strike="noStrike" cap="none" normalizeH="0" baseline="0" dirty="0">
                <a:ln>
                  <a:noFill/>
                </a:ln>
                <a:effectLst/>
              </a:rPr>
              <a:t> or </a:t>
            </a:r>
            <a:r>
              <a:rPr kumimoji="0" lang="en-US" altLang="en-US" b="0" i="0" u="none" strike="noStrike" cap="none" normalizeH="0" baseline="0" dirty="0" err="1">
                <a:ln>
                  <a:noFill/>
                </a:ln>
                <a:effectLst/>
                <a:latin typeface="Arial Unicode MS"/>
              </a:rPr>
              <a:t>FlrX_Btn_Dn</a:t>
            </a:r>
            <a:r>
              <a:rPr kumimoji="0" lang="en-US" altLang="en-US" b="0" i="0" u="none" strike="noStrike" cap="none" normalizeH="0" baseline="0" dirty="0">
                <a:ln>
                  <a:noFill/>
                </a:ln>
                <a:effectLst/>
              </a:rPr>
              <a:t>) is pressed, it sends a signal to the microcontroller to request the elevator to move in the desired direction. The system activates the motor control logic (</a:t>
            </a:r>
            <a:r>
              <a:rPr kumimoji="0" lang="en-US" altLang="en-US" b="0" i="0" u="none" strike="noStrike" cap="none" normalizeH="0" baseline="0" dirty="0" err="1">
                <a:ln>
                  <a:noFill/>
                </a:ln>
                <a:effectLst/>
                <a:latin typeface="Arial Unicode MS"/>
              </a:rPr>
              <a:t>M_Speed_High</a:t>
            </a:r>
            <a:r>
              <a:rPr kumimoji="0" lang="en-US" altLang="en-US" b="0" i="0" u="none" strike="noStrike" cap="none" normalizeH="0" baseline="0" dirty="0">
                <a:ln>
                  <a:noFill/>
                </a:ln>
                <a:effectLst/>
              </a:rPr>
              <a:t>, </a:t>
            </a:r>
            <a:r>
              <a:rPr kumimoji="0" lang="en-US" altLang="en-US" b="0" i="0" u="none" strike="noStrike" cap="none" normalizeH="0" baseline="0" dirty="0" err="1">
                <a:ln>
                  <a:noFill/>
                </a:ln>
                <a:effectLst/>
                <a:latin typeface="Arial Unicode MS"/>
              </a:rPr>
              <a:t>M_Speed_Low</a:t>
            </a:r>
            <a:r>
              <a:rPr kumimoji="0" lang="en-US" altLang="en-US" b="0" i="0" u="none" strike="noStrike" cap="none" normalizeH="0" baseline="0" dirty="0">
                <a:ln>
                  <a:noFill/>
                </a:ln>
                <a:effectLst/>
              </a:rPr>
              <a:t>, </a:t>
            </a:r>
            <a:r>
              <a:rPr kumimoji="0" lang="en-US" altLang="en-US" b="0" i="0" u="none" strike="noStrike" cap="none" normalizeH="0" baseline="0" dirty="0">
                <a:ln>
                  <a:noFill/>
                </a:ln>
                <a:effectLst/>
                <a:latin typeface="Arial Unicode MS"/>
              </a:rPr>
              <a:t>M_Dir_1</a:t>
            </a:r>
            <a:r>
              <a:rPr kumimoji="0" lang="en-US" altLang="en-US" b="0" i="0" u="none" strike="noStrike" cap="none" normalizeH="0" baseline="0" dirty="0">
                <a:ln>
                  <a:noFill/>
                </a:ln>
                <a:effectLst/>
              </a:rPr>
              <a:t>, </a:t>
            </a:r>
            <a:r>
              <a:rPr kumimoji="0" lang="en-US" altLang="en-US" b="0" i="0" u="none" strike="noStrike" cap="none" normalizeH="0" baseline="0" dirty="0">
                <a:ln>
                  <a:noFill/>
                </a:ln>
                <a:effectLst/>
                <a:latin typeface="Arial Unicode MS"/>
              </a:rPr>
              <a:t>M_Dir_2</a:t>
            </a:r>
            <a:r>
              <a:rPr kumimoji="0" lang="en-US" altLang="en-US" b="0" i="0" u="none" strike="noStrike" cap="none" normalizeH="0" baseline="0" dirty="0">
                <a:ln>
                  <a:noFill/>
                </a:ln>
                <a:effectLst/>
              </a:rPr>
              <a:t>) to move the elevator. Upon approaching the target floor, the motor slows down and stops at the correct position, and the </a:t>
            </a:r>
            <a:r>
              <a:rPr lang="en-US" altLang="en-US" dirty="0"/>
              <a:t>floor</a:t>
            </a:r>
            <a:r>
              <a:rPr kumimoji="0" lang="en-US" altLang="en-US" b="0" i="0" u="none" strike="noStrike" cap="none" normalizeH="0" baseline="0" dirty="0">
                <a:ln>
                  <a:noFill/>
                </a:ln>
                <a:effectLst/>
              </a:rPr>
              <a:t> display updates to show the current floor.</a:t>
            </a:r>
            <a:endParaRPr kumimoji="0" lang="en-US" altLang="en-US" b="0" i="0" u="none" strike="noStrike" cap="none" normalizeH="0" baseline="0" dirty="0">
              <a:ln>
                <a:noFill/>
              </a:ln>
              <a:effectLst/>
              <a:latin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2DD45F4C-EDB3-FECC-010C-647148BEC2B7}"/>
              </a:ext>
            </a:extLst>
          </p:cNvPr>
          <p:cNvPicPr>
            <a:picLocks noChangeAspect="1"/>
          </p:cNvPicPr>
          <p:nvPr/>
        </p:nvPicPr>
        <p:blipFill>
          <a:blip r:embed="rId2"/>
          <a:stretch>
            <a:fillRect/>
          </a:stretch>
        </p:blipFill>
        <p:spPr>
          <a:xfrm>
            <a:off x="3371850" y="0"/>
            <a:ext cx="1215643" cy="3460750"/>
          </a:xfrm>
          <a:prstGeom prst="rect">
            <a:avLst/>
          </a:prstGeom>
        </p:spPr>
      </p:pic>
    </p:spTree>
    <p:extLst>
      <p:ext uri="{BB962C8B-B14F-4D97-AF65-F5344CB8AC3E}">
        <p14:creationId xmlns:p14="http://schemas.microsoft.com/office/powerpoint/2010/main" val="98189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B013-093B-6CBC-4BFB-09B34C1130F4}"/>
              </a:ext>
            </a:extLst>
          </p:cNvPr>
          <p:cNvSpPr>
            <a:spLocks noGrp="1"/>
          </p:cNvSpPr>
          <p:nvPr>
            <p:ph type="title"/>
          </p:nvPr>
        </p:nvSpPr>
        <p:spPr>
          <a:xfrm>
            <a:off x="95300" y="200921"/>
            <a:ext cx="1717039" cy="288290"/>
          </a:xfrm>
        </p:spPr>
        <p:txBody>
          <a:bodyPr wrap="square">
            <a:normAutofit/>
          </a:bodyPr>
          <a:lstStyle/>
          <a:p>
            <a:r>
              <a:rPr lang="en-US"/>
              <a:t>Floor </a:t>
            </a:r>
            <a:r>
              <a:rPr lang="en-US" err="1"/>
              <a:t>Leds</a:t>
            </a:r>
            <a:endParaRPr lang="en-US" dirty="0"/>
          </a:p>
        </p:txBody>
      </p:sp>
      <p:sp>
        <p:nvSpPr>
          <p:cNvPr id="3" name="Text Placeholder 2">
            <a:extLst>
              <a:ext uri="{FF2B5EF4-FFF2-40B4-BE49-F238E27FC236}">
                <a16:creationId xmlns:a16="http://schemas.microsoft.com/office/drawing/2014/main" id="{012743DF-0DEC-025A-9A62-573964D0DA94}"/>
              </a:ext>
            </a:extLst>
          </p:cNvPr>
          <p:cNvSpPr>
            <a:spLocks noGrp="1"/>
          </p:cNvSpPr>
          <p:nvPr>
            <p:ph sz="half" idx="2"/>
          </p:nvPr>
        </p:nvSpPr>
        <p:spPr>
          <a:xfrm>
            <a:off x="230505" y="795972"/>
            <a:ext cx="2005393" cy="2284095"/>
          </a:xfrm>
        </p:spPr>
        <p:txBody>
          <a:bodyPr wrap="square">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err="1">
                <a:ln>
                  <a:noFill/>
                </a:ln>
                <a:effectLst/>
              </a:rPr>
              <a:t>Flr_LED_Up</a:t>
            </a:r>
            <a:r>
              <a:rPr kumimoji="0" lang="en-US" altLang="en-US" b="0" i="0" u="none" strike="noStrike" cap="none" normalizeH="0" baseline="0">
                <a:ln>
                  <a:noFill/>
                </a:ln>
                <a:effectLst/>
              </a:rPr>
              <a:t>: Indicates the elevator is moving </a:t>
            </a:r>
            <a:r>
              <a:rPr kumimoji="0" lang="en-US" altLang="en-US" b="1" i="0" u="none" strike="noStrike" cap="none" normalizeH="0" baseline="0">
                <a:ln>
                  <a:noFill/>
                </a:ln>
                <a:effectLst/>
              </a:rPr>
              <a:t>upward</a:t>
            </a:r>
            <a:r>
              <a:rPr kumimoji="0" lang="en-US" altLang="en-US" b="0" i="0" u="none" strike="noStrike" cap="none" normalizeH="0" baseline="0">
                <a:ln>
                  <a:noFill/>
                </a:ln>
                <a:effectLst/>
              </a:rPr>
              <a:t> from this floor.</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err="1">
                <a:ln>
                  <a:noFill/>
                </a:ln>
                <a:effectLst/>
              </a:rPr>
              <a:t>Flr_LED_Dn</a:t>
            </a:r>
            <a:r>
              <a:rPr kumimoji="0" lang="en-US" altLang="en-US" b="0" i="0" u="none" strike="noStrike" cap="none" normalizeH="0" baseline="0">
                <a:ln>
                  <a:noFill/>
                </a:ln>
                <a:effectLst/>
              </a:rPr>
              <a:t>: Indicates the elevator is moving </a:t>
            </a:r>
            <a:r>
              <a:rPr kumimoji="0" lang="en-US" altLang="en-US" b="1" i="0" u="none" strike="noStrike" cap="none" normalizeH="0" baseline="0">
                <a:ln>
                  <a:noFill/>
                </a:ln>
                <a:effectLst/>
              </a:rPr>
              <a:t>downward</a:t>
            </a:r>
            <a:r>
              <a:rPr kumimoji="0" lang="en-US" altLang="en-US" b="0" i="0" u="none" strike="noStrike" cap="none" normalizeH="0" baseline="0">
                <a:ln>
                  <a:noFill/>
                </a:ln>
                <a:effectLst/>
              </a:rPr>
              <a:t> from this floor.</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err="1">
                <a:ln>
                  <a:noFill/>
                </a:ln>
                <a:effectLst/>
              </a:rPr>
              <a:t>Flr_LED_Md</a:t>
            </a:r>
            <a:r>
              <a:rPr kumimoji="0" lang="en-US" altLang="en-US" b="0" i="0" u="none" strike="noStrike" cap="none" normalizeH="0" baseline="0">
                <a:ln>
                  <a:noFill/>
                </a:ln>
                <a:effectLst/>
              </a:rPr>
              <a:t>: Possibly indicates the elevator is currently </a:t>
            </a:r>
            <a:r>
              <a:rPr kumimoji="0" lang="en-US" altLang="en-US" b="1" i="0" u="none" strike="noStrike" cap="none" normalizeH="0" baseline="0">
                <a:ln>
                  <a:noFill/>
                </a:ln>
                <a:effectLst/>
              </a:rPr>
              <a:t>at this floor</a:t>
            </a:r>
            <a:r>
              <a:rPr kumimoji="0" lang="en-US" altLang="en-US" b="0" i="0" u="none" strike="noStrike" cap="none" normalizeH="0" baseline="0">
                <a:ln>
                  <a:noFill/>
                </a:ln>
                <a:effectLst/>
              </a:rPr>
              <a:t>. </a:t>
            </a:r>
          </a:p>
          <a:p>
            <a:endParaRPr lang="en-US" dirty="0"/>
          </a:p>
        </p:txBody>
      </p:sp>
      <p:pic>
        <p:nvPicPr>
          <p:cNvPr id="5" name="Picture 4">
            <a:extLst>
              <a:ext uri="{FF2B5EF4-FFF2-40B4-BE49-F238E27FC236}">
                <a16:creationId xmlns:a16="http://schemas.microsoft.com/office/drawing/2014/main" id="{7AFC6172-51CB-0E75-E469-78FF601ED950}"/>
              </a:ext>
            </a:extLst>
          </p:cNvPr>
          <p:cNvPicPr>
            <a:picLocks noChangeAspect="1"/>
          </p:cNvPicPr>
          <p:nvPr/>
        </p:nvPicPr>
        <p:blipFill>
          <a:blip r:embed="rId2"/>
          <a:stretch>
            <a:fillRect/>
          </a:stretch>
        </p:blipFill>
        <p:spPr>
          <a:xfrm>
            <a:off x="2533650" y="282576"/>
            <a:ext cx="1845945" cy="2797492"/>
          </a:xfrm>
          <a:prstGeom prst="rect">
            <a:avLst/>
          </a:prstGeom>
          <a:noFill/>
        </p:spPr>
      </p:pic>
    </p:spTree>
    <p:extLst>
      <p:ext uri="{BB962C8B-B14F-4D97-AF65-F5344CB8AC3E}">
        <p14:creationId xmlns:p14="http://schemas.microsoft.com/office/powerpoint/2010/main" val="1536411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BDEE-6D39-D311-49C3-A3C9D75D45BC}"/>
              </a:ext>
            </a:extLst>
          </p:cNvPr>
          <p:cNvSpPr>
            <a:spLocks noGrp="1"/>
          </p:cNvSpPr>
          <p:nvPr>
            <p:ph type="title"/>
          </p:nvPr>
        </p:nvSpPr>
        <p:spPr>
          <a:xfrm>
            <a:off x="95300" y="200921"/>
            <a:ext cx="2590750" cy="310254"/>
          </a:xfrm>
        </p:spPr>
        <p:txBody>
          <a:bodyPr/>
          <a:lstStyle/>
          <a:p>
            <a:r>
              <a:rPr lang="en-US" sz="1800" dirty="0"/>
              <a:t>The Elevator Cab Display</a:t>
            </a:r>
            <a:endParaRPr lang="en-US" dirty="0"/>
          </a:p>
        </p:txBody>
      </p:sp>
      <p:sp>
        <p:nvSpPr>
          <p:cNvPr id="3" name="Text Placeholder 2">
            <a:extLst>
              <a:ext uri="{FF2B5EF4-FFF2-40B4-BE49-F238E27FC236}">
                <a16:creationId xmlns:a16="http://schemas.microsoft.com/office/drawing/2014/main" id="{F5118B34-F740-049E-2382-B68A2BC2511E}"/>
              </a:ext>
            </a:extLst>
          </p:cNvPr>
          <p:cNvSpPr>
            <a:spLocks noGrp="1"/>
          </p:cNvSpPr>
          <p:nvPr>
            <p:ph type="body" idx="1"/>
          </p:nvPr>
        </p:nvSpPr>
        <p:spPr>
          <a:xfrm>
            <a:off x="0" y="542472"/>
            <a:ext cx="2609850" cy="2731517"/>
          </a:xfrm>
        </p:spPr>
        <p:txBody>
          <a:bodyPr/>
          <a:lstStyle/>
          <a:p>
            <a:r>
              <a:rPr lang="en-US" sz="1050" dirty="0"/>
              <a:t>You’ve got the buttons of each floor in the cabin of the elevator and for the display’s the nearest to the left is the one used to display the floor we’re currently on and the others are used to display 3 things to be exact the date As in the day of the month </a:t>
            </a:r>
            <a:br>
              <a:rPr lang="en-US" sz="1050" dirty="0"/>
            </a:br>
            <a:r>
              <a:rPr lang="en-US" sz="1050" dirty="0"/>
              <a:t>28:12 The 28</a:t>
            </a:r>
            <a:r>
              <a:rPr lang="en-US" sz="1050" baseline="30000" dirty="0"/>
              <a:t>th</a:t>
            </a:r>
            <a:r>
              <a:rPr lang="en-US" sz="1050" dirty="0"/>
              <a:t> of </a:t>
            </a:r>
            <a:r>
              <a:rPr lang="en-US" sz="1050" dirty="0" err="1"/>
              <a:t>december</a:t>
            </a:r>
            <a:r>
              <a:rPr lang="en-US" sz="1050" dirty="0"/>
              <a:t> or the time 12:30 as in 12:30 pm or am and finally the temperature like 25:dc d as in degree and the c for Celsius each one is displayed for 10 seconds before moving to the next and it loops on forever ofc the temperature is read by the </a:t>
            </a:r>
            <a:br>
              <a:rPr lang="en-US" sz="1050" dirty="0"/>
            </a:br>
            <a:r>
              <a:rPr lang="en-US" sz="1050" dirty="0"/>
              <a:t>LM35 sensor and the date &amp; time using the DS1307 I2 C Real-Time Clock</a:t>
            </a:r>
          </a:p>
          <a:p>
            <a:endParaRPr lang="en-US" sz="1000" dirty="0"/>
          </a:p>
          <a:p>
            <a:endParaRPr lang="en-US" sz="1000" dirty="0"/>
          </a:p>
        </p:txBody>
      </p:sp>
      <p:pic>
        <p:nvPicPr>
          <p:cNvPr id="5" name="Picture 4">
            <a:extLst>
              <a:ext uri="{FF2B5EF4-FFF2-40B4-BE49-F238E27FC236}">
                <a16:creationId xmlns:a16="http://schemas.microsoft.com/office/drawing/2014/main" id="{4A7D7767-7FBB-C421-3316-42A1B91C29A0}"/>
              </a:ext>
            </a:extLst>
          </p:cNvPr>
          <p:cNvPicPr>
            <a:picLocks noChangeAspect="1"/>
          </p:cNvPicPr>
          <p:nvPr/>
        </p:nvPicPr>
        <p:blipFill>
          <a:blip r:embed="rId2"/>
          <a:stretch>
            <a:fillRect/>
          </a:stretch>
        </p:blipFill>
        <p:spPr>
          <a:xfrm>
            <a:off x="2609852" y="532493"/>
            <a:ext cx="2000248" cy="2567133"/>
          </a:xfrm>
          <a:prstGeom prst="rect">
            <a:avLst/>
          </a:prstGeom>
        </p:spPr>
      </p:pic>
    </p:spTree>
    <p:extLst>
      <p:ext uri="{BB962C8B-B14F-4D97-AF65-F5344CB8AC3E}">
        <p14:creationId xmlns:p14="http://schemas.microsoft.com/office/powerpoint/2010/main" val="3290330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3A53-C6CF-1FA5-1BA7-7ED3FB008FFF}"/>
              </a:ext>
            </a:extLst>
          </p:cNvPr>
          <p:cNvSpPr>
            <a:spLocks noGrp="1"/>
          </p:cNvSpPr>
          <p:nvPr>
            <p:ph type="title"/>
          </p:nvPr>
        </p:nvSpPr>
        <p:spPr>
          <a:xfrm>
            <a:off x="95300" y="200921"/>
            <a:ext cx="1717039" cy="288290"/>
          </a:xfrm>
        </p:spPr>
        <p:txBody>
          <a:bodyPr wrap="square">
            <a:normAutofit/>
          </a:bodyPr>
          <a:lstStyle/>
          <a:p>
            <a:pPr>
              <a:lnSpc>
                <a:spcPct val="90000"/>
              </a:lnSpc>
            </a:pPr>
            <a:r>
              <a:rPr lang="en-US" sz="1400"/>
              <a:t>The Microcontroller</a:t>
            </a:r>
          </a:p>
        </p:txBody>
      </p:sp>
      <p:sp>
        <p:nvSpPr>
          <p:cNvPr id="3" name="Text Placeholder 2">
            <a:extLst>
              <a:ext uri="{FF2B5EF4-FFF2-40B4-BE49-F238E27FC236}">
                <a16:creationId xmlns:a16="http://schemas.microsoft.com/office/drawing/2014/main" id="{0CC4CA4B-01A5-6F8A-66B1-1255D9A84F49}"/>
              </a:ext>
            </a:extLst>
          </p:cNvPr>
          <p:cNvSpPr>
            <a:spLocks noGrp="1"/>
          </p:cNvSpPr>
          <p:nvPr>
            <p:ph sz="half" idx="2"/>
          </p:nvPr>
        </p:nvSpPr>
        <p:spPr>
          <a:xfrm>
            <a:off x="230505" y="795972"/>
            <a:ext cx="2005393" cy="2284095"/>
          </a:xfrm>
        </p:spPr>
        <p:txBody>
          <a:bodyPr wrap="square">
            <a:normAutofit/>
          </a:bodyPr>
          <a:lstStyle/>
          <a:p>
            <a:pPr>
              <a:spcAft>
                <a:spcPts val="600"/>
              </a:spcAft>
            </a:pPr>
            <a:r>
              <a:rPr lang="en-US" b="1"/>
              <a:t>Microcontroller (U1: PIC18F67K22)</a:t>
            </a:r>
            <a:r>
              <a:rPr lang="en-US"/>
              <a:t>:</a:t>
            </a:r>
          </a:p>
          <a:p>
            <a:pPr>
              <a:spcAft>
                <a:spcPts val="600"/>
              </a:spcAft>
              <a:buFont typeface="Arial" panose="020B0604020202020204" pitchFamily="34" charset="0"/>
              <a:buChar char="•"/>
            </a:pPr>
            <a:r>
              <a:rPr lang="en-US"/>
              <a:t>Central processing unit for the elevator system.</a:t>
            </a:r>
          </a:p>
          <a:p>
            <a:pPr>
              <a:spcAft>
                <a:spcPts val="600"/>
              </a:spcAft>
              <a:buFont typeface="Arial" panose="020B0604020202020204" pitchFamily="34" charset="0"/>
              <a:buChar char="•"/>
            </a:pPr>
            <a:r>
              <a:rPr lang="en-US"/>
              <a:t>Manages inputs (e.g., floor buttons, speed control) and outputs (e.g., motor control, LEDs, displays).</a:t>
            </a:r>
          </a:p>
          <a:p>
            <a:pPr>
              <a:spcAft>
                <a:spcPts val="600"/>
              </a:spcAft>
            </a:pPr>
            <a:endParaRPr lang="en-US"/>
          </a:p>
          <a:p>
            <a:pPr>
              <a:spcAft>
                <a:spcPts val="600"/>
              </a:spcAft>
            </a:pPr>
            <a:endParaRPr lang="en-US"/>
          </a:p>
        </p:txBody>
      </p:sp>
      <p:pic>
        <p:nvPicPr>
          <p:cNvPr id="5" name="Picture 4" descr="A diagram of a computer&#10;&#10;Description automatically generated">
            <a:extLst>
              <a:ext uri="{FF2B5EF4-FFF2-40B4-BE49-F238E27FC236}">
                <a16:creationId xmlns:a16="http://schemas.microsoft.com/office/drawing/2014/main" id="{9F796468-9DD2-2B50-A4AA-FC0D1ABBF111}"/>
              </a:ext>
            </a:extLst>
          </p:cNvPr>
          <p:cNvPicPr>
            <a:picLocks noChangeAspect="1"/>
          </p:cNvPicPr>
          <p:nvPr/>
        </p:nvPicPr>
        <p:blipFill>
          <a:blip r:embed="rId2"/>
          <a:stretch>
            <a:fillRect/>
          </a:stretch>
        </p:blipFill>
        <p:spPr>
          <a:xfrm>
            <a:off x="2374201" y="282576"/>
            <a:ext cx="2005393" cy="2563884"/>
          </a:xfrm>
          <a:prstGeom prst="rect">
            <a:avLst/>
          </a:prstGeom>
          <a:noFill/>
        </p:spPr>
      </p:pic>
    </p:spTree>
    <p:extLst>
      <p:ext uri="{BB962C8B-B14F-4D97-AF65-F5344CB8AC3E}">
        <p14:creationId xmlns:p14="http://schemas.microsoft.com/office/powerpoint/2010/main" val="275148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74152" y="792"/>
            <a:ext cx="7753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F2F2"/>
                </a:solidFill>
                <a:latin typeface="Tahoma"/>
                <a:cs typeface="Tahoma"/>
                <a:hlinkClick r:id="rId2" action="ppaction://hlinksldjump"/>
              </a:rPr>
              <a:t>Firmware</a:t>
            </a:r>
            <a:r>
              <a:rPr sz="600" spc="-15" dirty="0">
                <a:solidFill>
                  <a:srgbClr val="F2F2F2"/>
                </a:solidFill>
                <a:latin typeface="Tahoma"/>
                <a:cs typeface="Tahoma"/>
                <a:hlinkClick r:id="rId2" action="ppaction://hlinksldjump"/>
              </a:rPr>
              <a:t> </a:t>
            </a:r>
            <a:r>
              <a:rPr sz="600" spc="-10" dirty="0">
                <a:solidFill>
                  <a:srgbClr val="F2F2F2"/>
                </a:solidFill>
                <a:latin typeface="Tahoma"/>
                <a:cs typeface="Tahoma"/>
                <a:hlinkClick r:id="rId2" action="ppaction://hlinksldjump"/>
              </a:rPr>
              <a:t>Architecture</a:t>
            </a:r>
            <a:endParaRPr sz="600">
              <a:latin typeface="Tahoma"/>
              <a:cs typeface="Tahoma"/>
            </a:endParaRPr>
          </a:p>
        </p:txBody>
      </p:sp>
      <p:grpSp>
        <p:nvGrpSpPr>
          <p:cNvPr id="3" name="object 3"/>
          <p:cNvGrpSpPr/>
          <p:nvPr/>
        </p:nvGrpSpPr>
        <p:grpSpPr>
          <a:xfrm>
            <a:off x="0" y="0"/>
            <a:ext cx="4608195" cy="530225"/>
            <a:chOff x="0" y="0"/>
            <a:chExt cx="4608195" cy="530225"/>
          </a:xfrm>
        </p:grpSpPr>
        <p:sp>
          <p:nvSpPr>
            <p:cNvPr id="4" name="object 4"/>
            <p:cNvSpPr/>
            <p:nvPr/>
          </p:nvSpPr>
          <p:spPr>
            <a:xfrm>
              <a:off x="2303995" y="0"/>
              <a:ext cx="2304415" cy="140335"/>
            </a:xfrm>
            <a:custGeom>
              <a:avLst/>
              <a:gdLst/>
              <a:ahLst/>
              <a:cxnLst/>
              <a:rect l="l" t="t" r="r" b="b"/>
              <a:pathLst>
                <a:path w="2304415" h="140335">
                  <a:moveTo>
                    <a:pt x="2303995" y="0"/>
                  </a:moveTo>
                  <a:lnTo>
                    <a:pt x="0" y="0"/>
                  </a:lnTo>
                  <a:lnTo>
                    <a:pt x="0" y="140017"/>
                  </a:lnTo>
                  <a:lnTo>
                    <a:pt x="2303995" y="140017"/>
                  </a:lnTo>
                  <a:lnTo>
                    <a:pt x="2303995" y="0"/>
                  </a:lnTo>
                  <a:close/>
                </a:path>
              </a:pathLst>
            </a:custGeom>
            <a:solidFill>
              <a:srgbClr val="D8D8D8"/>
            </a:solidFill>
          </p:spPr>
          <p:txBody>
            <a:bodyPr wrap="square" lIns="0" tIns="0" rIns="0" bIns="0" rtlCol="0"/>
            <a:lstStyle/>
            <a:p>
              <a:endParaRPr/>
            </a:p>
          </p:txBody>
        </p:sp>
        <p:sp>
          <p:nvSpPr>
            <p:cNvPr id="5" name="object 5"/>
            <p:cNvSpPr/>
            <p:nvPr/>
          </p:nvSpPr>
          <p:spPr>
            <a:xfrm>
              <a:off x="0" y="140017"/>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80" dirty="0"/>
              <a:t>Flowchart</a:t>
            </a:r>
          </a:p>
        </p:txBody>
      </p:sp>
      <p:sp>
        <p:nvSpPr>
          <p:cNvPr id="7" name="object 7"/>
          <p:cNvSpPr txBox="1"/>
          <p:nvPr/>
        </p:nvSpPr>
        <p:spPr>
          <a:xfrm>
            <a:off x="1435364" y="796086"/>
            <a:ext cx="810260" cy="270510"/>
          </a:xfrm>
          <a:prstGeom prst="rect">
            <a:avLst/>
          </a:prstGeom>
          <a:ln w="5060">
            <a:solidFill>
              <a:srgbClr val="000000"/>
            </a:solidFill>
          </a:ln>
        </p:spPr>
        <p:txBody>
          <a:bodyPr vert="horz" wrap="square" lIns="0" tIns="60325" rIns="0" bIns="0" rtlCol="0">
            <a:spAutoFit/>
          </a:bodyPr>
          <a:lstStyle/>
          <a:p>
            <a:pPr algn="ctr">
              <a:lnSpc>
                <a:spcPct val="100000"/>
              </a:lnSpc>
              <a:spcBef>
                <a:spcPts val="475"/>
              </a:spcBef>
            </a:pPr>
            <a:r>
              <a:rPr sz="900" spc="-10" dirty="0">
                <a:latin typeface="Tahoma"/>
                <a:cs typeface="Tahoma"/>
              </a:rPr>
              <a:t>Start</a:t>
            </a:r>
            <a:endParaRPr sz="900">
              <a:latin typeface="Tahoma"/>
              <a:cs typeface="Tahoma"/>
            </a:endParaRPr>
          </a:p>
        </p:txBody>
      </p:sp>
      <p:sp>
        <p:nvSpPr>
          <p:cNvPr id="8" name="object 8"/>
          <p:cNvSpPr/>
          <p:nvPr/>
        </p:nvSpPr>
        <p:spPr>
          <a:xfrm>
            <a:off x="1282600" y="1336093"/>
            <a:ext cx="2042795" cy="270510"/>
          </a:xfrm>
          <a:custGeom>
            <a:avLst/>
            <a:gdLst/>
            <a:ahLst/>
            <a:cxnLst/>
            <a:rect l="l" t="t" r="r" b="b"/>
            <a:pathLst>
              <a:path w="2042795" h="270509">
                <a:moveTo>
                  <a:pt x="1115539" y="0"/>
                </a:moveTo>
                <a:lnTo>
                  <a:pt x="0" y="0"/>
                </a:lnTo>
                <a:lnTo>
                  <a:pt x="0" y="270002"/>
                </a:lnTo>
                <a:lnTo>
                  <a:pt x="1115539" y="270002"/>
                </a:lnTo>
                <a:lnTo>
                  <a:pt x="1115539" y="0"/>
                </a:lnTo>
                <a:close/>
              </a:path>
              <a:path w="2042795" h="270509">
                <a:moveTo>
                  <a:pt x="2042788" y="16"/>
                </a:moveTo>
                <a:lnTo>
                  <a:pt x="1232778" y="16"/>
                </a:lnTo>
                <a:lnTo>
                  <a:pt x="1232778" y="270019"/>
                </a:lnTo>
                <a:lnTo>
                  <a:pt x="2042788" y="270019"/>
                </a:lnTo>
                <a:lnTo>
                  <a:pt x="2042788" y="16"/>
                </a:lnTo>
                <a:close/>
              </a:path>
            </a:pathLst>
          </a:custGeom>
          <a:ln w="5060">
            <a:solidFill>
              <a:srgbClr val="000000"/>
            </a:solidFill>
          </a:ln>
        </p:spPr>
        <p:txBody>
          <a:bodyPr wrap="square" lIns="0" tIns="0" rIns="0" bIns="0" rtlCol="0"/>
          <a:lstStyle/>
          <a:p>
            <a:endParaRPr/>
          </a:p>
        </p:txBody>
      </p:sp>
      <p:sp>
        <p:nvSpPr>
          <p:cNvPr id="9" name="object 9"/>
          <p:cNvSpPr txBox="1"/>
          <p:nvPr/>
        </p:nvSpPr>
        <p:spPr>
          <a:xfrm>
            <a:off x="2515395" y="1876132"/>
            <a:ext cx="810260" cy="270510"/>
          </a:xfrm>
          <a:prstGeom prst="rect">
            <a:avLst/>
          </a:prstGeom>
          <a:ln w="5060">
            <a:solidFill>
              <a:srgbClr val="000000"/>
            </a:solidFill>
          </a:ln>
        </p:spPr>
        <p:txBody>
          <a:bodyPr vert="horz" wrap="square" lIns="0" tIns="48895" rIns="0" bIns="0" rtlCol="0">
            <a:spAutoFit/>
          </a:bodyPr>
          <a:lstStyle/>
          <a:p>
            <a:pPr marL="50800">
              <a:lnSpc>
                <a:spcPct val="100000"/>
              </a:lnSpc>
              <a:spcBef>
                <a:spcPts val="385"/>
              </a:spcBef>
            </a:pPr>
            <a:r>
              <a:rPr sz="900" spc="-25" dirty="0">
                <a:latin typeface="Tahoma"/>
                <a:cs typeface="Tahoma"/>
              </a:rPr>
              <a:t>Update</a:t>
            </a:r>
            <a:r>
              <a:rPr sz="900" spc="-40" dirty="0">
                <a:latin typeface="Tahoma"/>
                <a:cs typeface="Tahoma"/>
              </a:rPr>
              <a:t> </a:t>
            </a:r>
            <a:r>
              <a:rPr sz="900" spc="-10" dirty="0">
                <a:latin typeface="Tahoma"/>
                <a:cs typeface="Tahoma"/>
              </a:rPr>
              <a:t>Display</a:t>
            </a:r>
            <a:endParaRPr sz="900">
              <a:latin typeface="Tahoma"/>
              <a:cs typeface="Tahoma"/>
            </a:endParaRPr>
          </a:p>
        </p:txBody>
      </p:sp>
      <p:sp>
        <p:nvSpPr>
          <p:cNvPr id="10" name="object 10"/>
          <p:cNvSpPr txBox="1"/>
          <p:nvPr/>
        </p:nvSpPr>
        <p:spPr>
          <a:xfrm>
            <a:off x="1435364" y="2416123"/>
            <a:ext cx="810260" cy="270510"/>
          </a:xfrm>
          <a:prstGeom prst="rect">
            <a:avLst/>
          </a:prstGeom>
          <a:ln w="5060">
            <a:solidFill>
              <a:srgbClr val="000000"/>
            </a:solidFill>
          </a:ln>
        </p:spPr>
        <p:txBody>
          <a:bodyPr vert="horz" wrap="square" lIns="0" tIns="60325" rIns="0" bIns="0" rtlCol="0">
            <a:spAutoFit/>
          </a:bodyPr>
          <a:lstStyle/>
          <a:p>
            <a:pPr algn="ctr">
              <a:lnSpc>
                <a:spcPct val="100000"/>
              </a:lnSpc>
              <a:spcBef>
                <a:spcPts val="475"/>
              </a:spcBef>
            </a:pPr>
            <a:r>
              <a:rPr sz="900" spc="-20" dirty="0">
                <a:latin typeface="Tahoma"/>
                <a:cs typeface="Tahoma"/>
              </a:rPr>
              <a:t>Wait</a:t>
            </a:r>
            <a:endParaRPr sz="900">
              <a:latin typeface="Tahoma"/>
              <a:cs typeface="Tahoma"/>
            </a:endParaRPr>
          </a:p>
        </p:txBody>
      </p:sp>
      <p:grpSp>
        <p:nvGrpSpPr>
          <p:cNvPr id="11" name="object 11"/>
          <p:cNvGrpSpPr/>
          <p:nvPr/>
        </p:nvGrpSpPr>
        <p:grpSpPr>
          <a:xfrm>
            <a:off x="1817904" y="1065451"/>
            <a:ext cx="695960" cy="428625"/>
            <a:chOff x="1817904" y="1065451"/>
            <a:chExt cx="695960" cy="428625"/>
          </a:xfrm>
        </p:grpSpPr>
        <p:sp>
          <p:nvSpPr>
            <p:cNvPr id="12" name="object 12"/>
            <p:cNvSpPr/>
            <p:nvPr/>
          </p:nvSpPr>
          <p:spPr>
            <a:xfrm>
              <a:off x="1840369" y="1067991"/>
              <a:ext cx="0" cy="260985"/>
            </a:xfrm>
            <a:custGeom>
              <a:avLst/>
              <a:gdLst/>
              <a:ahLst/>
              <a:cxnLst/>
              <a:rect l="l" t="t" r="r" b="b"/>
              <a:pathLst>
                <a:path h="260984">
                  <a:moveTo>
                    <a:pt x="0" y="0"/>
                  </a:moveTo>
                  <a:lnTo>
                    <a:pt x="1" y="260395"/>
                  </a:lnTo>
                </a:path>
              </a:pathLst>
            </a:custGeom>
            <a:ln w="5060">
              <a:solidFill>
                <a:srgbClr val="000000"/>
              </a:solidFill>
            </a:ln>
          </p:spPr>
          <p:txBody>
            <a:bodyPr wrap="square" lIns="0" tIns="0" rIns="0" bIns="0" rtlCol="0"/>
            <a:lstStyle/>
            <a:p>
              <a:endParaRPr/>
            </a:p>
          </p:txBody>
        </p:sp>
        <p:sp>
          <p:nvSpPr>
            <p:cNvPr id="13" name="object 13"/>
            <p:cNvSpPr/>
            <p:nvPr/>
          </p:nvSpPr>
          <p:spPr>
            <a:xfrm>
              <a:off x="1820127" y="1313204"/>
              <a:ext cx="40640" cy="19050"/>
            </a:xfrm>
            <a:custGeom>
              <a:avLst/>
              <a:gdLst/>
              <a:ahLst/>
              <a:cxnLst/>
              <a:rect l="l" t="t" r="r" b="b"/>
              <a:pathLst>
                <a:path w="40639" h="19050">
                  <a:moveTo>
                    <a:pt x="40487" y="0"/>
                  </a:moveTo>
                  <a:lnTo>
                    <a:pt x="34300" y="2965"/>
                  </a:lnTo>
                  <a:lnTo>
                    <a:pt x="27993" y="8540"/>
                  </a:lnTo>
                  <a:lnTo>
                    <a:pt x="22873" y="14589"/>
                  </a:lnTo>
                  <a:lnTo>
                    <a:pt x="20243" y="18978"/>
                  </a:lnTo>
                  <a:lnTo>
                    <a:pt x="17614" y="14589"/>
                  </a:lnTo>
                  <a:lnTo>
                    <a:pt x="12494" y="8540"/>
                  </a:lnTo>
                  <a:lnTo>
                    <a:pt x="6187" y="2965"/>
                  </a:lnTo>
                  <a:lnTo>
                    <a:pt x="0" y="0"/>
                  </a:lnTo>
                </a:path>
              </a:pathLst>
            </a:custGeom>
            <a:ln w="4048">
              <a:solidFill>
                <a:srgbClr val="000000"/>
              </a:solidFill>
            </a:ln>
          </p:spPr>
          <p:txBody>
            <a:bodyPr wrap="square" lIns="0" tIns="0" rIns="0" bIns="0" rtlCol="0"/>
            <a:lstStyle/>
            <a:p>
              <a:endParaRPr/>
            </a:p>
          </p:txBody>
        </p:sp>
        <p:sp>
          <p:nvSpPr>
            <p:cNvPr id="14" name="object 14"/>
            <p:cNvSpPr/>
            <p:nvPr/>
          </p:nvSpPr>
          <p:spPr>
            <a:xfrm>
              <a:off x="2400054" y="1471127"/>
              <a:ext cx="107950" cy="635"/>
            </a:xfrm>
            <a:custGeom>
              <a:avLst/>
              <a:gdLst/>
              <a:ahLst/>
              <a:cxnLst/>
              <a:rect l="l" t="t" r="r" b="b"/>
              <a:pathLst>
                <a:path w="107950" h="634">
                  <a:moveTo>
                    <a:pt x="0" y="9"/>
                  </a:moveTo>
                  <a:lnTo>
                    <a:pt x="107626" y="0"/>
                  </a:lnTo>
                </a:path>
              </a:pathLst>
            </a:custGeom>
            <a:ln w="5060">
              <a:solidFill>
                <a:srgbClr val="000000"/>
              </a:solidFill>
            </a:ln>
          </p:spPr>
          <p:txBody>
            <a:bodyPr wrap="square" lIns="0" tIns="0" rIns="0" bIns="0" rtlCol="0"/>
            <a:lstStyle/>
            <a:p>
              <a:endParaRPr/>
            </a:p>
          </p:txBody>
        </p:sp>
        <p:sp>
          <p:nvSpPr>
            <p:cNvPr id="15" name="object 15"/>
            <p:cNvSpPr/>
            <p:nvPr/>
          </p:nvSpPr>
          <p:spPr>
            <a:xfrm>
              <a:off x="2492497" y="1450883"/>
              <a:ext cx="19050" cy="40640"/>
            </a:xfrm>
            <a:custGeom>
              <a:avLst/>
              <a:gdLst/>
              <a:ahLst/>
              <a:cxnLst/>
              <a:rect l="l" t="t" r="r" b="b"/>
              <a:pathLst>
                <a:path w="19050" h="40640">
                  <a:moveTo>
                    <a:pt x="0" y="0"/>
                  </a:moveTo>
                  <a:lnTo>
                    <a:pt x="2965" y="6187"/>
                  </a:lnTo>
                  <a:lnTo>
                    <a:pt x="8540" y="12494"/>
                  </a:lnTo>
                  <a:lnTo>
                    <a:pt x="14589" y="17614"/>
                  </a:lnTo>
                  <a:lnTo>
                    <a:pt x="18978" y="20243"/>
                  </a:lnTo>
                  <a:lnTo>
                    <a:pt x="14589" y="22873"/>
                  </a:lnTo>
                  <a:lnTo>
                    <a:pt x="8540" y="27993"/>
                  </a:lnTo>
                  <a:lnTo>
                    <a:pt x="2965" y="34300"/>
                  </a:lnTo>
                  <a:lnTo>
                    <a:pt x="0" y="40487"/>
                  </a:lnTo>
                </a:path>
              </a:pathLst>
            </a:custGeom>
            <a:ln w="4048">
              <a:solidFill>
                <a:srgbClr val="000000"/>
              </a:solidFill>
            </a:ln>
          </p:spPr>
          <p:txBody>
            <a:bodyPr wrap="square" lIns="0" tIns="0" rIns="0" bIns="0" rtlCol="0"/>
            <a:lstStyle/>
            <a:p>
              <a:endParaRPr/>
            </a:p>
          </p:txBody>
        </p:sp>
      </p:grpSp>
      <p:sp>
        <p:nvSpPr>
          <p:cNvPr id="16" name="object 16"/>
          <p:cNvSpPr txBox="1"/>
          <p:nvPr/>
        </p:nvSpPr>
        <p:spPr>
          <a:xfrm>
            <a:off x="1307071" y="1305491"/>
            <a:ext cx="1959610" cy="240665"/>
          </a:xfrm>
          <a:prstGeom prst="rect">
            <a:avLst/>
          </a:prstGeom>
        </p:spPr>
        <p:txBody>
          <a:bodyPr vert="horz" wrap="square" lIns="0" tIns="12065" rIns="0" bIns="0" rtlCol="0">
            <a:spAutoFit/>
          </a:bodyPr>
          <a:lstStyle/>
          <a:p>
            <a:pPr marL="339725" algn="ctr">
              <a:lnSpc>
                <a:spcPts val="850"/>
              </a:lnSpc>
              <a:spcBef>
                <a:spcPts val="95"/>
              </a:spcBef>
            </a:pPr>
            <a:r>
              <a:rPr sz="900" spc="-25" dirty="0">
                <a:latin typeface="Tahoma"/>
                <a:cs typeface="Tahoma"/>
              </a:rPr>
              <a:t>Yes</a:t>
            </a:r>
            <a:endParaRPr sz="900">
              <a:latin typeface="Tahoma"/>
              <a:cs typeface="Tahoma"/>
            </a:endParaRPr>
          </a:p>
          <a:p>
            <a:pPr marL="12700">
              <a:lnSpc>
                <a:spcPts val="850"/>
              </a:lnSpc>
              <a:tabLst>
                <a:tab pos="1278890" algn="l"/>
              </a:tabLst>
            </a:pPr>
            <a:r>
              <a:rPr sz="900" spc="-10" dirty="0">
                <a:latin typeface="Tahoma"/>
                <a:cs typeface="Tahoma"/>
              </a:rPr>
              <a:t>Floor</a:t>
            </a:r>
            <a:r>
              <a:rPr sz="900" spc="-60" dirty="0">
                <a:latin typeface="Tahoma"/>
                <a:cs typeface="Tahoma"/>
              </a:rPr>
              <a:t> </a:t>
            </a:r>
            <a:r>
              <a:rPr sz="900" dirty="0">
                <a:latin typeface="Tahoma"/>
                <a:cs typeface="Tahoma"/>
              </a:rPr>
              <a:t>Button</a:t>
            </a:r>
            <a:r>
              <a:rPr sz="900" spc="-60" dirty="0">
                <a:latin typeface="Tahoma"/>
                <a:cs typeface="Tahoma"/>
              </a:rPr>
              <a:t> </a:t>
            </a:r>
            <a:r>
              <a:rPr sz="900" spc="-10" dirty="0">
                <a:latin typeface="Tahoma"/>
                <a:cs typeface="Tahoma"/>
              </a:rPr>
              <a:t>Pressed?</a:t>
            </a:r>
            <a:r>
              <a:rPr sz="900" dirty="0">
                <a:latin typeface="Tahoma"/>
                <a:cs typeface="Tahoma"/>
              </a:rPr>
              <a:t>	</a:t>
            </a:r>
            <a:r>
              <a:rPr sz="900" spc="-20" dirty="0">
                <a:latin typeface="Tahoma"/>
                <a:cs typeface="Tahoma"/>
              </a:rPr>
              <a:t>Move</a:t>
            </a:r>
            <a:r>
              <a:rPr sz="900" spc="-40" dirty="0">
                <a:latin typeface="Tahoma"/>
                <a:cs typeface="Tahoma"/>
              </a:rPr>
              <a:t> </a:t>
            </a:r>
            <a:r>
              <a:rPr sz="900" spc="-30" dirty="0">
                <a:latin typeface="Tahoma"/>
                <a:cs typeface="Tahoma"/>
              </a:rPr>
              <a:t>Elevator</a:t>
            </a:r>
            <a:endParaRPr sz="900">
              <a:latin typeface="Tahoma"/>
              <a:cs typeface="Tahoma"/>
            </a:endParaRPr>
          </a:p>
        </p:txBody>
      </p:sp>
      <p:grpSp>
        <p:nvGrpSpPr>
          <p:cNvPr id="17" name="object 17"/>
          <p:cNvGrpSpPr/>
          <p:nvPr/>
        </p:nvGrpSpPr>
        <p:grpSpPr>
          <a:xfrm>
            <a:off x="1817903" y="1448644"/>
            <a:ext cx="1125220" cy="965835"/>
            <a:chOff x="1817903" y="1448644"/>
            <a:chExt cx="1125220" cy="965835"/>
          </a:xfrm>
        </p:grpSpPr>
        <p:sp>
          <p:nvSpPr>
            <p:cNvPr id="18" name="object 18"/>
            <p:cNvSpPr/>
            <p:nvPr/>
          </p:nvSpPr>
          <p:spPr>
            <a:xfrm>
              <a:off x="2920441" y="1608031"/>
              <a:ext cx="635" cy="260985"/>
            </a:xfrm>
            <a:custGeom>
              <a:avLst/>
              <a:gdLst/>
              <a:ahLst/>
              <a:cxnLst/>
              <a:rect l="l" t="t" r="r" b="b"/>
              <a:pathLst>
                <a:path w="635" h="260985">
                  <a:moveTo>
                    <a:pt x="0" y="0"/>
                  </a:moveTo>
                  <a:lnTo>
                    <a:pt x="9" y="260412"/>
                  </a:lnTo>
                </a:path>
              </a:pathLst>
            </a:custGeom>
            <a:ln w="5060">
              <a:solidFill>
                <a:srgbClr val="000000"/>
              </a:solidFill>
            </a:ln>
          </p:spPr>
          <p:txBody>
            <a:bodyPr wrap="square" lIns="0" tIns="0" rIns="0" bIns="0" rtlCol="0"/>
            <a:lstStyle/>
            <a:p>
              <a:endParaRPr/>
            </a:p>
          </p:txBody>
        </p:sp>
        <p:sp>
          <p:nvSpPr>
            <p:cNvPr id="19" name="object 19"/>
            <p:cNvSpPr/>
            <p:nvPr/>
          </p:nvSpPr>
          <p:spPr>
            <a:xfrm>
              <a:off x="2900207" y="1853260"/>
              <a:ext cx="40640" cy="19050"/>
            </a:xfrm>
            <a:custGeom>
              <a:avLst/>
              <a:gdLst/>
              <a:ahLst/>
              <a:cxnLst/>
              <a:rect l="l" t="t" r="r" b="b"/>
              <a:pathLst>
                <a:path w="40639" h="19050">
                  <a:moveTo>
                    <a:pt x="40487" y="0"/>
                  </a:moveTo>
                  <a:lnTo>
                    <a:pt x="34299" y="2965"/>
                  </a:lnTo>
                  <a:lnTo>
                    <a:pt x="27993" y="8540"/>
                  </a:lnTo>
                  <a:lnTo>
                    <a:pt x="22873" y="14589"/>
                  </a:lnTo>
                  <a:lnTo>
                    <a:pt x="20243" y="18978"/>
                  </a:lnTo>
                  <a:lnTo>
                    <a:pt x="17614" y="14589"/>
                  </a:lnTo>
                  <a:lnTo>
                    <a:pt x="12494" y="8540"/>
                  </a:lnTo>
                  <a:lnTo>
                    <a:pt x="6187" y="2966"/>
                  </a:lnTo>
                  <a:lnTo>
                    <a:pt x="0" y="0"/>
                  </a:lnTo>
                </a:path>
              </a:pathLst>
            </a:custGeom>
            <a:ln w="4048">
              <a:solidFill>
                <a:srgbClr val="000000"/>
              </a:solidFill>
            </a:ln>
          </p:spPr>
          <p:txBody>
            <a:bodyPr wrap="square" lIns="0" tIns="0" rIns="0" bIns="0" rtlCol="0"/>
            <a:lstStyle/>
            <a:p>
              <a:endParaRPr/>
            </a:p>
          </p:txBody>
        </p:sp>
        <p:sp>
          <p:nvSpPr>
            <p:cNvPr id="20" name="object 20"/>
            <p:cNvSpPr/>
            <p:nvPr/>
          </p:nvSpPr>
          <p:spPr>
            <a:xfrm>
              <a:off x="2405874" y="1471110"/>
              <a:ext cx="514984" cy="403225"/>
            </a:xfrm>
            <a:custGeom>
              <a:avLst/>
              <a:gdLst/>
              <a:ahLst/>
              <a:cxnLst/>
              <a:rect l="l" t="t" r="r" b="b"/>
              <a:pathLst>
                <a:path w="514985" h="403225">
                  <a:moveTo>
                    <a:pt x="514585" y="403152"/>
                  </a:moveTo>
                  <a:lnTo>
                    <a:pt x="514585" y="0"/>
                  </a:lnTo>
                  <a:lnTo>
                    <a:pt x="0" y="0"/>
                  </a:lnTo>
                </a:path>
              </a:pathLst>
            </a:custGeom>
            <a:ln w="5060">
              <a:solidFill>
                <a:srgbClr val="000000"/>
              </a:solidFill>
            </a:ln>
          </p:spPr>
          <p:txBody>
            <a:bodyPr wrap="square" lIns="0" tIns="0" rIns="0" bIns="0" rtlCol="0"/>
            <a:lstStyle/>
            <a:p>
              <a:endParaRPr/>
            </a:p>
          </p:txBody>
        </p:sp>
        <p:sp>
          <p:nvSpPr>
            <p:cNvPr id="21" name="object 21"/>
            <p:cNvSpPr/>
            <p:nvPr/>
          </p:nvSpPr>
          <p:spPr>
            <a:xfrm>
              <a:off x="2402078" y="1450867"/>
              <a:ext cx="19050" cy="40640"/>
            </a:xfrm>
            <a:custGeom>
              <a:avLst/>
              <a:gdLst/>
              <a:ahLst/>
              <a:cxnLst/>
              <a:rect l="l" t="t" r="r" b="b"/>
              <a:pathLst>
                <a:path w="19050" h="40640">
                  <a:moveTo>
                    <a:pt x="18978" y="40487"/>
                  </a:moveTo>
                  <a:lnTo>
                    <a:pt x="16013" y="34300"/>
                  </a:lnTo>
                  <a:lnTo>
                    <a:pt x="10438" y="27993"/>
                  </a:lnTo>
                  <a:lnTo>
                    <a:pt x="4388" y="22873"/>
                  </a:lnTo>
                  <a:lnTo>
                    <a:pt x="0" y="20243"/>
                  </a:lnTo>
                  <a:lnTo>
                    <a:pt x="4388" y="17614"/>
                  </a:lnTo>
                  <a:lnTo>
                    <a:pt x="10438" y="12494"/>
                  </a:lnTo>
                  <a:lnTo>
                    <a:pt x="16013" y="6187"/>
                  </a:lnTo>
                  <a:lnTo>
                    <a:pt x="18978" y="0"/>
                  </a:lnTo>
                </a:path>
              </a:pathLst>
            </a:custGeom>
            <a:ln w="4048">
              <a:solidFill>
                <a:srgbClr val="000000"/>
              </a:solidFill>
            </a:ln>
          </p:spPr>
          <p:txBody>
            <a:bodyPr wrap="square" lIns="0" tIns="0" rIns="0" bIns="0" rtlCol="0"/>
            <a:lstStyle/>
            <a:p>
              <a:endParaRPr/>
            </a:p>
          </p:txBody>
        </p:sp>
        <p:sp>
          <p:nvSpPr>
            <p:cNvPr id="22" name="object 22"/>
            <p:cNvSpPr/>
            <p:nvPr/>
          </p:nvSpPr>
          <p:spPr>
            <a:xfrm>
              <a:off x="1840369" y="1608014"/>
              <a:ext cx="0" cy="800735"/>
            </a:xfrm>
            <a:custGeom>
              <a:avLst/>
              <a:gdLst/>
              <a:ahLst/>
              <a:cxnLst/>
              <a:rect l="l" t="t" r="r" b="b"/>
              <a:pathLst>
                <a:path h="800735">
                  <a:moveTo>
                    <a:pt x="1" y="0"/>
                  </a:moveTo>
                  <a:lnTo>
                    <a:pt x="0" y="800435"/>
                  </a:lnTo>
                </a:path>
              </a:pathLst>
            </a:custGeom>
            <a:ln w="5060">
              <a:solidFill>
                <a:srgbClr val="000000"/>
              </a:solidFill>
            </a:ln>
          </p:spPr>
          <p:txBody>
            <a:bodyPr wrap="square" lIns="0" tIns="0" rIns="0" bIns="0" rtlCol="0"/>
            <a:lstStyle/>
            <a:p>
              <a:endParaRPr/>
            </a:p>
          </p:txBody>
        </p:sp>
        <p:sp>
          <p:nvSpPr>
            <p:cNvPr id="23" name="object 23"/>
            <p:cNvSpPr/>
            <p:nvPr/>
          </p:nvSpPr>
          <p:spPr>
            <a:xfrm>
              <a:off x="1820125" y="2393267"/>
              <a:ext cx="40640" cy="19050"/>
            </a:xfrm>
            <a:custGeom>
              <a:avLst/>
              <a:gdLst/>
              <a:ahLst/>
              <a:cxnLst/>
              <a:rect l="l" t="t" r="r" b="b"/>
              <a:pathLst>
                <a:path w="40639" h="19050">
                  <a:moveTo>
                    <a:pt x="40487" y="0"/>
                  </a:moveTo>
                  <a:lnTo>
                    <a:pt x="34300" y="2965"/>
                  </a:lnTo>
                  <a:lnTo>
                    <a:pt x="27993" y="8540"/>
                  </a:lnTo>
                  <a:lnTo>
                    <a:pt x="22873" y="14589"/>
                  </a:lnTo>
                  <a:lnTo>
                    <a:pt x="20243" y="18978"/>
                  </a:lnTo>
                  <a:lnTo>
                    <a:pt x="17614" y="14589"/>
                  </a:lnTo>
                  <a:lnTo>
                    <a:pt x="12494" y="8540"/>
                  </a:lnTo>
                  <a:lnTo>
                    <a:pt x="6187" y="2965"/>
                  </a:lnTo>
                  <a:lnTo>
                    <a:pt x="0" y="0"/>
                  </a:lnTo>
                </a:path>
              </a:pathLst>
            </a:custGeom>
            <a:ln w="4048">
              <a:solidFill>
                <a:srgbClr val="000000"/>
              </a:solidFill>
            </a:ln>
          </p:spPr>
          <p:txBody>
            <a:bodyPr wrap="square" lIns="0" tIns="0" rIns="0" bIns="0" rtlCol="0"/>
            <a:lstStyle/>
            <a:p>
              <a:endParaRPr/>
            </a:p>
          </p:txBody>
        </p:sp>
      </p:grpSp>
      <p:sp>
        <p:nvSpPr>
          <p:cNvPr id="24" name="object 24"/>
          <p:cNvSpPr txBox="1"/>
          <p:nvPr/>
        </p:nvSpPr>
        <p:spPr>
          <a:xfrm>
            <a:off x="1866722" y="1924095"/>
            <a:ext cx="159385" cy="162560"/>
          </a:xfrm>
          <a:prstGeom prst="rect">
            <a:avLst/>
          </a:prstGeom>
        </p:spPr>
        <p:txBody>
          <a:bodyPr vert="horz" wrap="square" lIns="0" tIns="12065" rIns="0" bIns="0" rtlCol="0">
            <a:spAutoFit/>
          </a:bodyPr>
          <a:lstStyle/>
          <a:p>
            <a:pPr marL="12700">
              <a:lnSpc>
                <a:spcPct val="100000"/>
              </a:lnSpc>
              <a:spcBef>
                <a:spcPts val="95"/>
              </a:spcBef>
            </a:pPr>
            <a:r>
              <a:rPr sz="900" spc="-25" dirty="0">
                <a:latin typeface="Tahoma"/>
                <a:cs typeface="Tahoma"/>
              </a:rPr>
              <a:t>No</a:t>
            </a:r>
            <a:endParaRPr sz="900">
              <a:latin typeface="Tahoma"/>
              <a:cs typeface="Tahoma"/>
            </a:endParaRPr>
          </a:p>
        </p:txBody>
      </p:sp>
      <p:grpSp>
        <p:nvGrpSpPr>
          <p:cNvPr id="25" name="object 25"/>
          <p:cNvGrpSpPr/>
          <p:nvPr/>
        </p:nvGrpSpPr>
        <p:grpSpPr>
          <a:xfrm>
            <a:off x="1818101" y="1608014"/>
            <a:ext cx="45085" cy="806450"/>
            <a:chOff x="1818101" y="1608014"/>
            <a:chExt cx="45085" cy="806450"/>
          </a:xfrm>
        </p:grpSpPr>
        <p:sp>
          <p:nvSpPr>
            <p:cNvPr id="26" name="object 26"/>
            <p:cNvSpPr/>
            <p:nvPr/>
          </p:nvSpPr>
          <p:spPr>
            <a:xfrm>
              <a:off x="1840369" y="1613834"/>
              <a:ext cx="0" cy="800735"/>
            </a:xfrm>
            <a:custGeom>
              <a:avLst/>
              <a:gdLst/>
              <a:ahLst/>
              <a:cxnLst/>
              <a:rect l="l" t="t" r="r" b="b"/>
              <a:pathLst>
                <a:path h="800735">
                  <a:moveTo>
                    <a:pt x="0" y="800435"/>
                  </a:moveTo>
                  <a:lnTo>
                    <a:pt x="0" y="0"/>
                  </a:lnTo>
                </a:path>
              </a:pathLst>
            </a:custGeom>
            <a:ln w="5060">
              <a:solidFill>
                <a:srgbClr val="000000"/>
              </a:solidFill>
            </a:ln>
          </p:spPr>
          <p:txBody>
            <a:bodyPr wrap="square" lIns="0" tIns="0" rIns="0" bIns="0" rtlCol="0"/>
            <a:lstStyle/>
            <a:p>
              <a:endParaRPr/>
            </a:p>
          </p:txBody>
        </p:sp>
        <p:sp>
          <p:nvSpPr>
            <p:cNvPr id="27" name="object 27"/>
            <p:cNvSpPr/>
            <p:nvPr/>
          </p:nvSpPr>
          <p:spPr>
            <a:xfrm>
              <a:off x="1820125" y="1610039"/>
              <a:ext cx="40640" cy="19050"/>
            </a:xfrm>
            <a:custGeom>
              <a:avLst/>
              <a:gdLst/>
              <a:ahLst/>
              <a:cxnLst/>
              <a:rect l="l" t="t" r="r" b="b"/>
              <a:pathLst>
                <a:path w="40639" h="19050">
                  <a:moveTo>
                    <a:pt x="0" y="18978"/>
                  </a:moveTo>
                  <a:lnTo>
                    <a:pt x="6187" y="16013"/>
                  </a:lnTo>
                  <a:lnTo>
                    <a:pt x="12494" y="10438"/>
                  </a:lnTo>
                  <a:lnTo>
                    <a:pt x="17614" y="4388"/>
                  </a:lnTo>
                  <a:lnTo>
                    <a:pt x="20243" y="0"/>
                  </a:lnTo>
                  <a:lnTo>
                    <a:pt x="22873" y="4388"/>
                  </a:lnTo>
                  <a:lnTo>
                    <a:pt x="27993" y="10438"/>
                  </a:lnTo>
                  <a:lnTo>
                    <a:pt x="34300" y="16013"/>
                  </a:lnTo>
                  <a:lnTo>
                    <a:pt x="40487" y="18978"/>
                  </a:lnTo>
                </a:path>
              </a:pathLst>
            </a:custGeom>
            <a:ln w="4048">
              <a:solidFill>
                <a:srgbClr val="000000"/>
              </a:solidFill>
            </a:ln>
          </p:spPr>
          <p:txBody>
            <a:bodyPr wrap="square" lIns="0" tIns="0" rIns="0" bIns="0" rtlCol="0"/>
            <a:lstStyle/>
            <a:p>
              <a:endParaRPr/>
            </a:p>
          </p:txBody>
        </p:sp>
      </p:grpSp>
      <p:sp>
        <p:nvSpPr>
          <p:cNvPr id="28" name="object 28"/>
          <p:cNvSpPr txBox="1"/>
          <p:nvPr/>
        </p:nvSpPr>
        <p:spPr>
          <a:xfrm>
            <a:off x="1020140" y="2746411"/>
            <a:ext cx="2567305" cy="191770"/>
          </a:xfrm>
          <a:prstGeom prst="rect">
            <a:avLst/>
          </a:prstGeom>
        </p:spPr>
        <p:txBody>
          <a:bodyPr vert="horz" wrap="square" lIns="0" tIns="11430" rIns="0" bIns="0" rtlCol="0">
            <a:spAutoFit/>
          </a:bodyPr>
          <a:lstStyle/>
          <a:p>
            <a:pPr marL="12700">
              <a:lnSpc>
                <a:spcPct val="100000"/>
              </a:lnSpc>
              <a:spcBef>
                <a:spcPts val="90"/>
              </a:spcBef>
            </a:pPr>
            <a:r>
              <a:rPr sz="1100" spc="-30" dirty="0">
                <a:solidFill>
                  <a:srgbClr val="3333B2"/>
                </a:solidFill>
                <a:latin typeface="Tahoma"/>
                <a:cs typeface="Tahoma"/>
              </a:rPr>
              <a:t>Figure:</a:t>
            </a:r>
            <a:r>
              <a:rPr sz="1100" spc="-35" dirty="0">
                <a:solidFill>
                  <a:srgbClr val="3333B2"/>
                </a:solidFill>
                <a:latin typeface="Tahoma"/>
                <a:cs typeface="Tahoma"/>
              </a:rPr>
              <a:t> </a:t>
            </a:r>
            <a:r>
              <a:rPr sz="1100" spc="-30" dirty="0">
                <a:latin typeface="Tahoma"/>
                <a:cs typeface="Tahoma"/>
              </a:rPr>
              <a:t>Flowchart</a:t>
            </a:r>
            <a:r>
              <a:rPr sz="1100" spc="-40" dirty="0">
                <a:latin typeface="Tahoma"/>
                <a:cs typeface="Tahoma"/>
              </a:rPr>
              <a:t> </a:t>
            </a:r>
            <a:r>
              <a:rPr sz="1100" spc="-20" dirty="0">
                <a:latin typeface="Tahoma"/>
                <a:cs typeface="Tahoma"/>
              </a:rPr>
              <a:t>for</a:t>
            </a:r>
            <a:r>
              <a:rPr sz="1100" spc="-35" dirty="0">
                <a:latin typeface="Tahoma"/>
                <a:cs typeface="Tahoma"/>
              </a:rPr>
              <a:t> </a:t>
            </a:r>
            <a:r>
              <a:rPr sz="1100" spc="-25" dirty="0">
                <a:latin typeface="Tahoma"/>
                <a:cs typeface="Tahoma"/>
              </a:rPr>
              <a:t>Elevator</a:t>
            </a:r>
            <a:r>
              <a:rPr sz="1100" spc="-35" dirty="0">
                <a:latin typeface="Tahoma"/>
                <a:cs typeface="Tahoma"/>
              </a:rPr>
              <a:t> </a:t>
            </a:r>
            <a:r>
              <a:rPr sz="1100" spc="-30" dirty="0">
                <a:latin typeface="Tahoma"/>
                <a:cs typeface="Tahoma"/>
              </a:rPr>
              <a:t>System</a:t>
            </a:r>
            <a:r>
              <a:rPr sz="1100" spc="-35" dirty="0">
                <a:latin typeface="Tahoma"/>
                <a:cs typeface="Tahoma"/>
              </a:rPr>
              <a:t> </a:t>
            </a:r>
            <a:r>
              <a:rPr sz="1100" spc="-10" dirty="0">
                <a:latin typeface="Tahoma"/>
                <a:cs typeface="Tahoma"/>
              </a:rPr>
              <a:t>Logic</a:t>
            </a:r>
            <a:endParaRPr sz="1100">
              <a:latin typeface="Tahoma"/>
              <a:cs typeface="Tahoma"/>
            </a:endParaRPr>
          </a:p>
        </p:txBody>
      </p:sp>
      <p:grpSp>
        <p:nvGrpSpPr>
          <p:cNvPr id="29" name="object 29"/>
          <p:cNvGrpSpPr/>
          <p:nvPr/>
        </p:nvGrpSpPr>
        <p:grpSpPr>
          <a:xfrm>
            <a:off x="0" y="3346348"/>
            <a:ext cx="4562475" cy="109855"/>
            <a:chOff x="0" y="3346348"/>
            <a:chExt cx="4562475" cy="109855"/>
          </a:xfrm>
        </p:grpSpPr>
        <p:sp>
          <p:nvSpPr>
            <p:cNvPr id="30" name="object 30"/>
            <p:cNvSpPr/>
            <p:nvPr/>
          </p:nvSpPr>
          <p:spPr>
            <a:xfrm>
              <a:off x="0"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A30000"/>
            </a:solidFill>
          </p:spPr>
          <p:txBody>
            <a:bodyPr wrap="square" lIns="0" tIns="0" rIns="0" bIns="0" rtlCol="0"/>
            <a:lstStyle/>
            <a:p>
              <a:endParaRPr/>
            </a:p>
          </p:txBody>
        </p:sp>
        <p:sp>
          <p:nvSpPr>
            <p:cNvPr id="31" name="object 31"/>
            <p:cNvSpPr/>
            <p:nvPr/>
          </p:nvSpPr>
          <p:spPr>
            <a:xfrm>
              <a:off x="1520647"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EBEBEB"/>
            </a:solidFill>
          </p:spPr>
          <p:txBody>
            <a:bodyPr wrap="square" lIns="0" tIns="0" rIns="0" bIns="0" rtlCol="0"/>
            <a:lstStyle/>
            <a:p>
              <a:endParaRPr/>
            </a:p>
          </p:txBody>
        </p:sp>
        <p:sp>
          <p:nvSpPr>
            <p:cNvPr id="32" name="object 32"/>
            <p:cNvSpPr/>
            <p:nvPr/>
          </p:nvSpPr>
          <p:spPr>
            <a:xfrm>
              <a:off x="3041294"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D8D8D8"/>
            </a:solidFill>
          </p:spPr>
          <p:txBody>
            <a:bodyPr wrap="square" lIns="0" tIns="0" rIns="0" bIns="0" rtlCol="0"/>
            <a:lstStyle/>
            <a:p>
              <a:endParaRPr/>
            </a:p>
          </p:txBody>
        </p:sp>
      </p:grpSp>
      <p:sp>
        <p:nvSpPr>
          <p:cNvPr id="33" name="object 3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Your</a:t>
            </a:r>
            <a:r>
              <a:rPr spc="20" dirty="0"/>
              <a:t> </a:t>
            </a:r>
            <a:r>
              <a:rPr spc="-10" dirty="0"/>
              <a:t>University</a:t>
            </a:r>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17780">
              <a:lnSpc>
                <a:spcPts val="675"/>
              </a:lnSpc>
            </a:pPr>
            <a:fld id="{81D60167-4931-47E6-BA6A-407CBD079E47}" type="slidenum">
              <a:rPr spc="-10" dirty="0"/>
              <a:t>15</a:t>
            </a:fld>
            <a:r>
              <a:rPr spc="-10" dirty="0"/>
              <a:t>/11</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68804" y="792"/>
            <a:ext cx="38100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F2F2"/>
                </a:solidFill>
                <a:latin typeface="Tahoma"/>
                <a:cs typeface="Tahoma"/>
                <a:hlinkClick r:id="rId2" action="ppaction://hlinksldjump"/>
              </a:rPr>
              <a:t>Challenges</a:t>
            </a:r>
            <a:endParaRPr sz="600">
              <a:latin typeface="Tahoma"/>
              <a:cs typeface="Tahoma"/>
            </a:endParaRPr>
          </a:p>
        </p:txBody>
      </p:sp>
      <p:grpSp>
        <p:nvGrpSpPr>
          <p:cNvPr id="3" name="object 3"/>
          <p:cNvGrpSpPr/>
          <p:nvPr/>
        </p:nvGrpSpPr>
        <p:grpSpPr>
          <a:xfrm>
            <a:off x="0" y="0"/>
            <a:ext cx="4608195" cy="530225"/>
            <a:chOff x="0" y="0"/>
            <a:chExt cx="4608195" cy="530225"/>
          </a:xfrm>
        </p:grpSpPr>
        <p:sp>
          <p:nvSpPr>
            <p:cNvPr id="4" name="object 4"/>
            <p:cNvSpPr/>
            <p:nvPr/>
          </p:nvSpPr>
          <p:spPr>
            <a:xfrm>
              <a:off x="2303995" y="0"/>
              <a:ext cx="2304415" cy="140335"/>
            </a:xfrm>
            <a:custGeom>
              <a:avLst/>
              <a:gdLst/>
              <a:ahLst/>
              <a:cxnLst/>
              <a:rect l="l" t="t" r="r" b="b"/>
              <a:pathLst>
                <a:path w="2304415" h="140335">
                  <a:moveTo>
                    <a:pt x="2303995" y="0"/>
                  </a:moveTo>
                  <a:lnTo>
                    <a:pt x="0" y="0"/>
                  </a:lnTo>
                  <a:lnTo>
                    <a:pt x="0" y="140017"/>
                  </a:lnTo>
                  <a:lnTo>
                    <a:pt x="2303995" y="140017"/>
                  </a:lnTo>
                  <a:lnTo>
                    <a:pt x="2303995" y="0"/>
                  </a:lnTo>
                  <a:close/>
                </a:path>
              </a:pathLst>
            </a:custGeom>
            <a:solidFill>
              <a:srgbClr val="D8D8D8"/>
            </a:solidFill>
          </p:spPr>
          <p:txBody>
            <a:bodyPr wrap="square" lIns="0" tIns="0" rIns="0" bIns="0" rtlCol="0"/>
            <a:lstStyle/>
            <a:p>
              <a:endParaRPr/>
            </a:p>
          </p:txBody>
        </p:sp>
        <p:sp>
          <p:nvSpPr>
            <p:cNvPr id="5" name="object 5"/>
            <p:cNvSpPr/>
            <p:nvPr/>
          </p:nvSpPr>
          <p:spPr>
            <a:xfrm>
              <a:off x="0" y="140017"/>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100" dirty="0"/>
              <a:t>Challenges</a:t>
            </a:r>
          </a:p>
        </p:txBody>
      </p:sp>
      <p:pic>
        <p:nvPicPr>
          <p:cNvPr id="7" name="object 7"/>
          <p:cNvPicPr/>
          <p:nvPr/>
        </p:nvPicPr>
        <p:blipFill>
          <a:blip r:embed="rId3" cstate="print"/>
          <a:stretch>
            <a:fillRect/>
          </a:stretch>
        </p:blipFill>
        <p:spPr>
          <a:xfrm>
            <a:off x="300139" y="1513052"/>
            <a:ext cx="71526" cy="71526"/>
          </a:xfrm>
          <a:prstGeom prst="rect">
            <a:avLst/>
          </a:prstGeom>
        </p:spPr>
      </p:pic>
      <p:sp>
        <p:nvSpPr>
          <p:cNvPr id="8" name="object 8"/>
          <p:cNvSpPr txBox="1"/>
          <p:nvPr/>
        </p:nvSpPr>
        <p:spPr>
          <a:xfrm>
            <a:off x="433298" y="1383360"/>
            <a:ext cx="3571875" cy="690245"/>
          </a:xfrm>
          <a:prstGeom prst="rect">
            <a:avLst/>
          </a:prstGeom>
        </p:spPr>
        <p:txBody>
          <a:bodyPr vert="horz" wrap="square" lIns="0" tIns="51435" rIns="0" bIns="0" rtlCol="0">
            <a:spAutoFit/>
          </a:bodyPr>
          <a:lstStyle/>
          <a:p>
            <a:pPr marL="12700">
              <a:lnSpc>
                <a:spcPct val="100000"/>
              </a:lnSpc>
              <a:spcBef>
                <a:spcPts val="405"/>
              </a:spcBef>
            </a:pPr>
            <a:r>
              <a:rPr sz="1200" spc="-50" dirty="0">
                <a:latin typeface="Tahoma"/>
                <a:cs typeface="Tahoma"/>
              </a:rPr>
              <a:t>Synchronizing</a:t>
            </a:r>
            <a:r>
              <a:rPr sz="1200" spc="-10" dirty="0">
                <a:latin typeface="Tahoma"/>
                <a:cs typeface="Tahoma"/>
              </a:rPr>
              <a:t> </a:t>
            </a:r>
            <a:r>
              <a:rPr sz="1200" spc="-50" dirty="0">
                <a:latin typeface="Tahoma"/>
                <a:cs typeface="Tahoma"/>
              </a:rPr>
              <a:t>tasks</a:t>
            </a:r>
            <a:r>
              <a:rPr sz="1200" spc="-10" dirty="0">
                <a:latin typeface="Tahoma"/>
                <a:cs typeface="Tahoma"/>
              </a:rPr>
              <a:t> </a:t>
            </a:r>
            <a:r>
              <a:rPr sz="1200" spc="-40" dirty="0">
                <a:latin typeface="Tahoma"/>
                <a:cs typeface="Tahoma"/>
              </a:rPr>
              <a:t>for</a:t>
            </a:r>
            <a:r>
              <a:rPr sz="1200" spc="-5" dirty="0">
                <a:latin typeface="Tahoma"/>
                <a:cs typeface="Tahoma"/>
              </a:rPr>
              <a:t> </a:t>
            </a:r>
            <a:r>
              <a:rPr sz="1200" spc="-55" dirty="0">
                <a:latin typeface="Tahoma"/>
                <a:cs typeface="Tahoma"/>
              </a:rPr>
              <a:t>real-</a:t>
            </a:r>
            <a:r>
              <a:rPr sz="1200" spc="-50" dirty="0">
                <a:latin typeface="Tahoma"/>
                <a:cs typeface="Tahoma"/>
              </a:rPr>
              <a:t>time</a:t>
            </a:r>
            <a:r>
              <a:rPr sz="1200" spc="-10" dirty="0">
                <a:latin typeface="Tahoma"/>
                <a:cs typeface="Tahoma"/>
              </a:rPr>
              <a:t> operations.</a:t>
            </a:r>
            <a:endParaRPr sz="1200">
              <a:latin typeface="Tahoma"/>
              <a:cs typeface="Tahoma"/>
            </a:endParaRPr>
          </a:p>
          <a:p>
            <a:pPr marL="12700" marR="5080">
              <a:lnSpc>
                <a:spcPct val="121100"/>
              </a:lnSpc>
            </a:pPr>
            <a:r>
              <a:rPr sz="1200" spc="-35" dirty="0">
                <a:latin typeface="Tahoma"/>
                <a:cs typeface="Tahoma"/>
              </a:rPr>
              <a:t>Calibrating</a:t>
            </a:r>
            <a:r>
              <a:rPr sz="1200" dirty="0">
                <a:latin typeface="Tahoma"/>
                <a:cs typeface="Tahoma"/>
              </a:rPr>
              <a:t> </a:t>
            </a:r>
            <a:r>
              <a:rPr sz="1200" spc="-65" dirty="0">
                <a:latin typeface="Tahoma"/>
                <a:cs typeface="Tahoma"/>
              </a:rPr>
              <a:t>dual-</a:t>
            </a:r>
            <a:r>
              <a:rPr sz="1200" spc="-80" dirty="0">
                <a:latin typeface="Tahoma"/>
                <a:cs typeface="Tahoma"/>
              </a:rPr>
              <a:t>speed</a:t>
            </a:r>
            <a:r>
              <a:rPr sz="1200" dirty="0">
                <a:latin typeface="Tahoma"/>
                <a:cs typeface="Tahoma"/>
              </a:rPr>
              <a:t> </a:t>
            </a:r>
            <a:r>
              <a:rPr sz="1200" spc="-55" dirty="0">
                <a:latin typeface="Tahoma"/>
                <a:cs typeface="Tahoma"/>
              </a:rPr>
              <a:t>motor</a:t>
            </a:r>
            <a:r>
              <a:rPr sz="1200" spc="5" dirty="0">
                <a:latin typeface="Tahoma"/>
                <a:cs typeface="Tahoma"/>
              </a:rPr>
              <a:t> </a:t>
            </a:r>
            <a:r>
              <a:rPr sz="1200" spc="-30" dirty="0">
                <a:latin typeface="Tahoma"/>
                <a:cs typeface="Tahoma"/>
              </a:rPr>
              <a:t>control</a:t>
            </a:r>
            <a:r>
              <a:rPr sz="1200" dirty="0">
                <a:latin typeface="Tahoma"/>
                <a:cs typeface="Tahoma"/>
              </a:rPr>
              <a:t> </a:t>
            </a:r>
            <a:r>
              <a:rPr sz="1200" spc="-65" dirty="0">
                <a:latin typeface="Tahoma"/>
                <a:cs typeface="Tahoma"/>
              </a:rPr>
              <a:t>using</a:t>
            </a:r>
            <a:r>
              <a:rPr sz="1200" spc="5" dirty="0">
                <a:latin typeface="Tahoma"/>
                <a:cs typeface="Tahoma"/>
              </a:rPr>
              <a:t> </a:t>
            </a:r>
            <a:r>
              <a:rPr sz="1200" spc="50" dirty="0">
                <a:latin typeface="Tahoma"/>
                <a:cs typeface="Tahoma"/>
              </a:rPr>
              <a:t>PWM</a:t>
            </a:r>
            <a:r>
              <a:rPr sz="1200" dirty="0">
                <a:latin typeface="Tahoma"/>
                <a:cs typeface="Tahoma"/>
              </a:rPr>
              <a:t> </a:t>
            </a:r>
            <a:r>
              <a:rPr sz="1200" spc="-45" dirty="0">
                <a:latin typeface="Tahoma"/>
                <a:cs typeface="Tahoma"/>
              </a:rPr>
              <a:t>signals. </a:t>
            </a:r>
            <a:r>
              <a:rPr sz="1200" spc="-60" dirty="0">
                <a:latin typeface="Tahoma"/>
                <a:cs typeface="Tahoma"/>
              </a:rPr>
              <a:t>Debugging</a:t>
            </a:r>
            <a:r>
              <a:rPr sz="1200" spc="5" dirty="0">
                <a:latin typeface="Tahoma"/>
                <a:cs typeface="Tahoma"/>
              </a:rPr>
              <a:t> </a:t>
            </a:r>
            <a:r>
              <a:rPr sz="1200" spc="-45" dirty="0">
                <a:latin typeface="Tahoma"/>
                <a:cs typeface="Tahoma"/>
              </a:rPr>
              <a:t>I2C</a:t>
            </a:r>
            <a:r>
              <a:rPr sz="1200" spc="5" dirty="0">
                <a:latin typeface="Tahoma"/>
                <a:cs typeface="Tahoma"/>
              </a:rPr>
              <a:t> </a:t>
            </a:r>
            <a:r>
              <a:rPr sz="1200" spc="-50" dirty="0">
                <a:latin typeface="Tahoma"/>
                <a:cs typeface="Tahoma"/>
              </a:rPr>
              <a:t>communication</a:t>
            </a:r>
            <a:r>
              <a:rPr sz="1200" spc="5" dirty="0">
                <a:latin typeface="Tahoma"/>
                <a:cs typeface="Tahoma"/>
              </a:rPr>
              <a:t> </a:t>
            </a:r>
            <a:r>
              <a:rPr sz="1200" spc="-40" dirty="0">
                <a:latin typeface="Tahoma"/>
                <a:cs typeface="Tahoma"/>
              </a:rPr>
              <a:t>for</a:t>
            </a:r>
            <a:r>
              <a:rPr sz="1200" spc="5" dirty="0">
                <a:latin typeface="Tahoma"/>
                <a:cs typeface="Tahoma"/>
              </a:rPr>
              <a:t> </a:t>
            </a:r>
            <a:r>
              <a:rPr sz="1200" dirty="0">
                <a:latin typeface="Tahoma"/>
                <a:cs typeface="Tahoma"/>
              </a:rPr>
              <a:t>RTC </a:t>
            </a:r>
            <a:r>
              <a:rPr sz="1200" spc="-10" dirty="0">
                <a:latin typeface="Tahoma"/>
                <a:cs typeface="Tahoma"/>
              </a:rPr>
              <a:t>integration.</a:t>
            </a:r>
            <a:endParaRPr sz="1200">
              <a:latin typeface="Tahoma"/>
              <a:cs typeface="Tahoma"/>
            </a:endParaRPr>
          </a:p>
        </p:txBody>
      </p:sp>
      <p:pic>
        <p:nvPicPr>
          <p:cNvPr id="9" name="object 9"/>
          <p:cNvPicPr/>
          <p:nvPr/>
        </p:nvPicPr>
        <p:blipFill>
          <a:blip r:embed="rId4" cstate="print"/>
          <a:stretch>
            <a:fillRect/>
          </a:stretch>
        </p:blipFill>
        <p:spPr>
          <a:xfrm>
            <a:off x="300139" y="1734464"/>
            <a:ext cx="71526" cy="71526"/>
          </a:xfrm>
          <a:prstGeom prst="rect">
            <a:avLst/>
          </a:prstGeom>
        </p:spPr>
      </p:pic>
      <p:pic>
        <p:nvPicPr>
          <p:cNvPr id="10" name="object 10"/>
          <p:cNvPicPr/>
          <p:nvPr/>
        </p:nvPicPr>
        <p:blipFill>
          <a:blip r:embed="rId5" cstate="print"/>
          <a:stretch>
            <a:fillRect/>
          </a:stretch>
        </p:blipFill>
        <p:spPr>
          <a:xfrm>
            <a:off x="300139" y="1955888"/>
            <a:ext cx="71526" cy="71526"/>
          </a:xfrm>
          <a:prstGeom prst="rect">
            <a:avLst/>
          </a:prstGeom>
        </p:spPr>
      </p:pic>
      <p:grpSp>
        <p:nvGrpSpPr>
          <p:cNvPr id="11" name="object 11"/>
          <p:cNvGrpSpPr/>
          <p:nvPr/>
        </p:nvGrpSpPr>
        <p:grpSpPr>
          <a:xfrm>
            <a:off x="0" y="3346348"/>
            <a:ext cx="4562475" cy="109855"/>
            <a:chOff x="0" y="3346348"/>
            <a:chExt cx="4562475" cy="109855"/>
          </a:xfrm>
        </p:grpSpPr>
        <p:sp>
          <p:nvSpPr>
            <p:cNvPr id="12" name="object 12"/>
            <p:cNvSpPr/>
            <p:nvPr/>
          </p:nvSpPr>
          <p:spPr>
            <a:xfrm>
              <a:off x="0"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A30000"/>
            </a:solidFill>
          </p:spPr>
          <p:txBody>
            <a:bodyPr wrap="square" lIns="0" tIns="0" rIns="0" bIns="0" rtlCol="0"/>
            <a:lstStyle/>
            <a:p>
              <a:endParaRPr/>
            </a:p>
          </p:txBody>
        </p:sp>
        <p:sp>
          <p:nvSpPr>
            <p:cNvPr id="13" name="object 13"/>
            <p:cNvSpPr/>
            <p:nvPr/>
          </p:nvSpPr>
          <p:spPr>
            <a:xfrm>
              <a:off x="1520647"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EBEBEB"/>
            </a:solidFill>
          </p:spPr>
          <p:txBody>
            <a:bodyPr wrap="square" lIns="0" tIns="0" rIns="0" bIns="0" rtlCol="0"/>
            <a:lstStyle/>
            <a:p>
              <a:endParaRPr/>
            </a:p>
          </p:txBody>
        </p:sp>
        <p:sp>
          <p:nvSpPr>
            <p:cNvPr id="14" name="object 14"/>
            <p:cNvSpPr/>
            <p:nvPr/>
          </p:nvSpPr>
          <p:spPr>
            <a:xfrm>
              <a:off x="3041294"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Your</a:t>
            </a:r>
            <a:r>
              <a:rPr spc="20" dirty="0"/>
              <a:t> </a:t>
            </a:r>
            <a:r>
              <a:rPr spc="-10" dirty="0"/>
              <a:t>University</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7780">
              <a:lnSpc>
                <a:spcPts val="675"/>
              </a:lnSpc>
            </a:pPr>
            <a:fld id="{81D60167-4931-47E6-BA6A-407CBD079E47}" type="slidenum">
              <a:rPr spc="-10" dirty="0"/>
              <a:t>16</a:t>
            </a:fld>
            <a:r>
              <a:rPr spc="-10" dirty="0"/>
              <a:t>/11</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98243" y="792"/>
            <a:ext cx="451484"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F2F2"/>
                </a:solidFill>
                <a:latin typeface="Tahoma"/>
                <a:cs typeface="Tahoma"/>
                <a:hlinkClick r:id="rId2" action="ppaction://hlinksldjump"/>
              </a:rPr>
              <a:t>Future</a:t>
            </a:r>
            <a:r>
              <a:rPr sz="600" spc="15" dirty="0">
                <a:solidFill>
                  <a:srgbClr val="F2F2F2"/>
                </a:solidFill>
                <a:latin typeface="Tahoma"/>
                <a:cs typeface="Tahoma"/>
                <a:hlinkClick r:id="rId2" action="ppaction://hlinksldjump"/>
              </a:rPr>
              <a:t> </a:t>
            </a:r>
            <a:r>
              <a:rPr sz="600" spc="-20" dirty="0">
                <a:solidFill>
                  <a:srgbClr val="F2F2F2"/>
                </a:solidFill>
                <a:latin typeface="Tahoma"/>
                <a:cs typeface="Tahoma"/>
                <a:hlinkClick r:id="rId2" action="ppaction://hlinksldjump"/>
              </a:rPr>
              <a:t>Work</a:t>
            </a:r>
            <a:endParaRPr sz="600">
              <a:latin typeface="Tahoma"/>
              <a:cs typeface="Tahoma"/>
            </a:endParaRPr>
          </a:p>
        </p:txBody>
      </p:sp>
      <p:grpSp>
        <p:nvGrpSpPr>
          <p:cNvPr id="3" name="object 3"/>
          <p:cNvGrpSpPr/>
          <p:nvPr/>
        </p:nvGrpSpPr>
        <p:grpSpPr>
          <a:xfrm>
            <a:off x="0" y="0"/>
            <a:ext cx="4608195" cy="530225"/>
            <a:chOff x="0" y="0"/>
            <a:chExt cx="4608195" cy="530225"/>
          </a:xfrm>
        </p:grpSpPr>
        <p:sp>
          <p:nvSpPr>
            <p:cNvPr id="4" name="object 4"/>
            <p:cNvSpPr/>
            <p:nvPr/>
          </p:nvSpPr>
          <p:spPr>
            <a:xfrm>
              <a:off x="2303995" y="0"/>
              <a:ext cx="2304415" cy="140335"/>
            </a:xfrm>
            <a:custGeom>
              <a:avLst/>
              <a:gdLst/>
              <a:ahLst/>
              <a:cxnLst/>
              <a:rect l="l" t="t" r="r" b="b"/>
              <a:pathLst>
                <a:path w="2304415" h="140335">
                  <a:moveTo>
                    <a:pt x="2303995" y="0"/>
                  </a:moveTo>
                  <a:lnTo>
                    <a:pt x="0" y="0"/>
                  </a:lnTo>
                  <a:lnTo>
                    <a:pt x="0" y="140017"/>
                  </a:lnTo>
                  <a:lnTo>
                    <a:pt x="2303995" y="140017"/>
                  </a:lnTo>
                  <a:lnTo>
                    <a:pt x="2303995" y="0"/>
                  </a:lnTo>
                  <a:close/>
                </a:path>
              </a:pathLst>
            </a:custGeom>
            <a:solidFill>
              <a:srgbClr val="D8D8D8"/>
            </a:solidFill>
          </p:spPr>
          <p:txBody>
            <a:bodyPr wrap="square" lIns="0" tIns="0" rIns="0" bIns="0" rtlCol="0"/>
            <a:lstStyle/>
            <a:p>
              <a:endParaRPr/>
            </a:p>
          </p:txBody>
        </p:sp>
        <p:sp>
          <p:nvSpPr>
            <p:cNvPr id="5" name="object 5"/>
            <p:cNvSpPr/>
            <p:nvPr/>
          </p:nvSpPr>
          <p:spPr>
            <a:xfrm>
              <a:off x="0" y="140017"/>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85" dirty="0"/>
              <a:t>Possible</a:t>
            </a:r>
            <a:r>
              <a:rPr spc="15" dirty="0"/>
              <a:t> </a:t>
            </a:r>
            <a:r>
              <a:rPr spc="-95" dirty="0"/>
              <a:t>Expansions</a:t>
            </a:r>
          </a:p>
        </p:txBody>
      </p:sp>
      <p:pic>
        <p:nvPicPr>
          <p:cNvPr id="7" name="object 7"/>
          <p:cNvPicPr/>
          <p:nvPr/>
        </p:nvPicPr>
        <p:blipFill>
          <a:blip r:embed="rId3" cstate="print"/>
          <a:stretch>
            <a:fillRect/>
          </a:stretch>
        </p:blipFill>
        <p:spPr>
          <a:xfrm>
            <a:off x="300139" y="1513052"/>
            <a:ext cx="71526" cy="71526"/>
          </a:xfrm>
          <a:prstGeom prst="rect">
            <a:avLst/>
          </a:prstGeom>
        </p:spPr>
      </p:pic>
      <p:sp>
        <p:nvSpPr>
          <p:cNvPr id="8" name="object 8"/>
          <p:cNvSpPr txBox="1"/>
          <p:nvPr/>
        </p:nvSpPr>
        <p:spPr>
          <a:xfrm>
            <a:off x="433298" y="1383360"/>
            <a:ext cx="4017645" cy="690245"/>
          </a:xfrm>
          <a:prstGeom prst="rect">
            <a:avLst/>
          </a:prstGeom>
        </p:spPr>
        <p:txBody>
          <a:bodyPr vert="horz" wrap="square" lIns="0" tIns="51435" rIns="0" bIns="0" rtlCol="0">
            <a:spAutoFit/>
          </a:bodyPr>
          <a:lstStyle/>
          <a:p>
            <a:pPr marL="12700">
              <a:lnSpc>
                <a:spcPct val="100000"/>
              </a:lnSpc>
              <a:spcBef>
                <a:spcPts val="405"/>
              </a:spcBef>
            </a:pPr>
            <a:r>
              <a:rPr sz="1200" dirty="0">
                <a:latin typeface="Tahoma"/>
                <a:cs typeface="Tahoma"/>
              </a:rPr>
              <a:t>Add</a:t>
            </a:r>
            <a:r>
              <a:rPr sz="1200" spc="-35" dirty="0">
                <a:latin typeface="Tahoma"/>
                <a:cs typeface="Tahoma"/>
              </a:rPr>
              <a:t> </a:t>
            </a:r>
            <a:r>
              <a:rPr sz="1200" spc="-70" dirty="0">
                <a:latin typeface="Tahoma"/>
                <a:cs typeface="Tahoma"/>
              </a:rPr>
              <a:t>touch-</a:t>
            </a:r>
            <a:r>
              <a:rPr sz="1200" spc="-55" dirty="0">
                <a:latin typeface="Tahoma"/>
                <a:cs typeface="Tahoma"/>
              </a:rPr>
              <a:t>screen</a:t>
            </a:r>
            <a:r>
              <a:rPr sz="1200" spc="-30" dirty="0">
                <a:latin typeface="Tahoma"/>
                <a:cs typeface="Tahoma"/>
              </a:rPr>
              <a:t> </a:t>
            </a:r>
            <a:r>
              <a:rPr sz="1200" spc="-45" dirty="0">
                <a:latin typeface="Tahoma"/>
                <a:cs typeface="Tahoma"/>
              </a:rPr>
              <a:t>interface</a:t>
            </a:r>
            <a:r>
              <a:rPr sz="1200" spc="-30" dirty="0">
                <a:latin typeface="Tahoma"/>
                <a:cs typeface="Tahoma"/>
              </a:rPr>
              <a:t> </a:t>
            </a:r>
            <a:r>
              <a:rPr sz="1200" spc="-40" dirty="0">
                <a:latin typeface="Tahoma"/>
                <a:cs typeface="Tahoma"/>
              </a:rPr>
              <a:t>for</a:t>
            </a:r>
            <a:r>
              <a:rPr sz="1200" spc="-35" dirty="0">
                <a:latin typeface="Tahoma"/>
                <a:cs typeface="Tahoma"/>
              </a:rPr>
              <a:t> </a:t>
            </a:r>
            <a:r>
              <a:rPr sz="1200" spc="-45" dirty="0">
                <a:latin typeface="Tahoma"/>
                <a:cs typeface="Tahoma"/>
              </a:rPr>
              <a:t>cabin</a:t>
            </a:r>
            <a:r>
              <a:rPr sz="1200" spc="-30" dirty="0">
                <a:latin typeface="Tahoma"/>
                <a:cs typeface="Tahoma"/>
              </a:rPr>
              <a:t> </a:t>
            </a:r>
            <a:r>
              <a:rPr sz="1200" spc="-10" dirty="0">
                <a:latin typeface="Tahoma"/>
                <a:cs typeface="Tahoma"/>
              </a:rPr>
              <a:t>controls.</a:t>
            </a:r>
            <a:endParaRPr sz="1200">
              <a:latin typeface="Tahoma"/>
              <a:cs typeface="Tahoma"/>
            </a:endParaRPr>
          </a:p>
          <a:p>
            <a:pPr marL="12700" marR="5080">
              <a:lnSpc>
                <a:spcPct val="121100"/>
              </a:lnSpc>
            </a:pPr>
            <a:r>
              <a:rPr sz="1200" spc="-70" dirty="0">
                <a:latin typeface="Tahoma"/>
                <a:cs typeface="Tahoma"/>
              </a:rPr>
              <a:t>Integrate</a:t>
            </a:r>
            <a:r>
              <a:rPr sz="1200" spc="-25" dirty="0">
                <a:latin typeface="Tahoma"/>
                <a:cs typeface="Tahoma"/>
              </a:rPr>
              <a:t> </a:t>
            </a:r>
            <a:r>
              <a:rPr sz="1200" dirty="0">
                <a:latin typeface="Tahoma"/>
                <a:cs typeface="Tahoma"/>
              </a:rPr>
              <a:t>IoT</a:t>
            </a:r>
            <a:r>
              <a:rPr sz="1200" spc="-20" dirty="0">
                <a:latin typeface="Tahoma"/>
                <a:cs typeface="Tahoma"/>
              </a:rPr>
              <a:t> </a:t>
            </a:r>
            <a:r>
              <a:rPr sz="1200" spc="-40" dirty="0">
                <a:latin typeface="Tahoma"/>
                <a:cs typeface="Tahoma"/>
              </a:rPr>
              <a:t>capabilities</a:t>
            </a:r>
            <a:r>
              <a:rPr sz="1200" spc="-20" dirty="0">
                <a:latin typeface="Tahoma"/>
                <a:cs typeface="Tahoma"/>
              </a:rPr>
              <a:t> </a:t>
            </a:r>
            <a:r>
              <a:rPr sz="1200" spc="-40" dirty="0">
                <a:latin typeface="Tahoma"/>
                <a:cs typeface="Tahoma"/>
              </a:rPr>
              <a:t>for</a:t>
            </a:r>
            <a:r>
              <a:rPr sz="1200" spc="-20" dirty="0">
                <a:latin typeface="Tahoma"/>
                <a:cs typeface="Tahoma"/>
              </a:rPr>
              <a:t> </a:t>
            </a:r>
            <a:r>
              <a:rPr sz="1200" spc="-70" dirty="0">
                <a:latin typeface="Tahoma"/>
                <a:cs typeface="Tahoma"/>
              </a:rPr>
              <a:t>remote</a:t>
            </a:r>
            <a:r>
              <a:rPr sz="1200" spc="-25" dirty="0">
                <a:latin typeface="Tahoma"/>
                <a:cs typeface="Tahoma"/>
              </a:rPr>
              <a:t> </a:t>
            </a:r>
            <a:r>
              <a:rPr sz="1200" spc="-50" dirty="0">
                <a:latin typeface="Tahoma"/>
                <a:cs typeface="Tahoma"/>
              </a:rPr>
              <a:t>monitoring</a:t>
            </a:r>
            <a:r>
              <a:rPr sz="1200" spc="-20" dirty="0">
                <a:latin typeface="Tahoma"/>
                <a:cs typeface="Tahoma"/>
              </a:rPr>
              <a:t> </a:t>
            </a:r>
            <a:r>
              <a:rPr sz="1200" spc="-55" dirty="0">
                <a:latin typeface="Tahoma"/>
                <a:cs typeface="Tahoma"/>
              </a:rPr>
              <a:t>and</a:t>
            </a:r>
            <a:r>
              <a:rPr sz="1200" spc="-20" dirty="0">
                <a:latin typeface="Tahoma"/>
                <a:cs typeface="Tahoma"/>
              </a:rPr>
              <a:t> </a:t>
            </a:r>
            <a:r>
              <a:rPr sz="1200" spc="-45" dirty="0">
                <a:latin typeface="Tahoma"/>
                <a:cs typeface="Tahoma"/>
              </a:rPr>
              <a:t>diagnostics. </a:t>
            </a:r>
            <a:r>
              <a:rPr sz="1200" spc="-50" dirty="0">
                <a:latin typeface="Tahoma"/>
                <a:cs typeface="Tahoma"/>
              </a:rPr>
              <a:t>Expand</a:t>
            </a:r>
            <a:r>
              <a:rPr sz="1200" spc="-25" dirty="0">
                <a:latin typeface="Tahoma"/>
                <a:cs typeface="Tahoma"/>
              </a:rPr>
              <a:t> </a:t>
            </a:r>
            <a:r>
              <a:rPr sz="1200" dirty="0">
                <a:latin typeface="Tahoma"/>
                <a:cs typeface="Tahoma"/>
              </a:rPr>
              <a:t>to</a:t>
            </a:r>
            <a:r>
              <a:rPr sz="1200" spc="-15" dirty="0">
                <a:latin typeface="Tahoma"/>
                <a:cs typeface="Tahoma"/>
              </a:rPr>
              <a:t> </a:t>
            </a:r>
            <a:r>
              <a:rPr sz="1200" spc="-50" dirty="0">
                <a:latin typeface="Tahoma"/>
                <a:cs typeface="Tahoma"/>
              </a:rPr>
              <a:t>support</a:t>
            </a:r>
            <a:r>
              <a:rPr sz="1200" spc="-15" dirty="0">
                <a:latin typeface="Tahoma"/>
                <a:cs typeface="Tahoma"/>
              </a:rPr>
              <a:t> </a:t>
            </a:r>
            <a:r>
              <a:rPr sz="1200" spc="-85" dirty="0">
                <a:latin typeface="Tahoma"/>
                <a:cs typeface="Tahoma"/>
              </a:rPr>
              <a:t>more</a:t>
            </a:r>
            <a:r>
              <a:rPr sz="1200" spc="-10" dirty="0">
                <a:latin typeface="Tahoma"/>
                <a:cs typeface="Tahoma"/>
              </a:rPr>
              <a:t> </a:t>
            </a:r>
            <a:r>
              <a:rPr sz="1200" spc="-50" dirty="0">
                <a:latin typeface="Tahoma"/>
                <a:cs typeface="Tahoma"/>
              </a:rPr>
              <a:t>floors</a:t>
            </a:r>
            <a:r>
              <a:rPr sz="1200" spc="-15" dirty="0">
                <a:latin typeface="Tahoma"/>
                <a:cs typeface="Tahoma"/>
              </a:rPr>
              <a:t> </a:t>
            </a:r>
            <a:r>
              <a:rPr sz="1200" spc="-55" dirty="0">
                <a:latin typeface="Tahoma"/>
                <a:cs typeface="Tahoma"/>
              </a:rPr>
              <a:t>and</a:t>
            </a:r>
            <a:r>
              <a:rPr sz="1200" spc="-15" dirty="0">
                <a:latin typeface="Tahoma"/>
                <a:cs typeface="Tahoma"/>
              </a:rPr>
              <a:t> </a:t>
            </a:r>
            <a:r>
              <a:rPr sz="1200" spc="-65" dirty="0">
                <a:latin typeface="Tahoma"/>
                <a:cs typeface="Tahoma"/>
              </a:rPr>
              <a:t>advanced</a:t>
            </a:r>
            <a:r>
              <a:rPr sz="1200" spc="-15" dirty="0">
                <a:latin typeface="Tahoma"/>
                <a:cs typeface="Tahoma"/>
              </a:rPr>
              <a:t> </a:t>
            </a:r>
            <a:r>
              <a:rPr sz="1200" spc="-65" dirty="0">
                <a:latin typeface="Tahoma"/>
                <a:cs typeface="Tahoma"/>
              </a:rPr>
              <a:t>safety</a:t>
            </a:r>
            <a:r>
              <a:rPr sz="1200" spc="-15" dirty="0">
                <a:latin typeface="Tahoma"/>
                <a:cs typeface="Tahoma"/>
              </a:rPr>
              <a:t> </a:t>
            </a:r>
            <a:r>
              <a:rPr sz="1200" spc="-10" dirty="0">
                <a:latin typeface="Tahoma"/>
                <a:cs typeface="Tahoma"/>
              </a:rPr>
              <a:t>features.</a:t>
            </a:r>
            <a:endParaRPr sz="1200">
              <a:latin typeface="Tahoma"/>
              <a:cs typeface="Tahoma"/>
            </a:endParaRPr>
          </a:p>
        </p:txBody>
      </p:sp>
      <p:pic>
        <p:nvPicPr>
          <p:cNvPr id="9" name="object 9"/>
          <p:cNvPicPr/>
          <p:nvPr/>
        </p:nvPicPr>
        <p:blipFill>
          <a:blip r:embed="rId4" cstate="print"/>
          <a:stretch>
            <a:fillRect/>
          </a:stretch>
        </p:blipFill>
        <p:spPr>
          <a:xfrm>
            <a:off x="300139" y="1734464"/>
            <a:ext cx="71526" cy="71526"/>
          </a:xfrm>
          <a:prstGeom prst="rect">
            <a:avLst/>
          </a:prstGeom>
        </p:spPr>
      </p:pic>
      <p:pic>
        <p:nvPicPr>
          <p:cNvPr id="10" name="object 10"/>
          <p:cNvPicPr/>
          <p:nvPr/>
        </p:nvPicPr>
        <p:blipFill>
          <a:blip r:embed="rId5" cstate="print"/>
          <a:stretch>
            <a:fillRect/>
          </a:stretch>
        </p:blipFill>
        <p:spPr>
          <a:xfrm>
            <a:off x="300139" y="1955888"/>
            <a:ext cx="71526" cy="71526"/>
          </a:xfrm>
          <a:prstGeom prst="rect">
            <a:avLst/>
          </a:prstGeom>
        </p:spPr>
      </p:pic>
      <p:grpSp>
        <p:nvGrpSpPr>
          <p:cNvPr id="11" name="object 11"/>
          <p:cNvGrpSpPr/>
          <p:nvPr/>
        </p:nvGrpSpPr>
        <p:grpSpPr>
          <a:xfrm>
            <a:off x="0" y="3346348"/>
            <a:ext cx="4562475" cy="109855"/>
            <a:chOff x="0" y="3346348"/>
            <a:chExt cx="4562475" cy="109855"/>
          </a:xfrm>
        </p:grpSpPr>
        <p:sp>
          <p:nvSpPr>
            <p:cNvPr id="12" name="object 12"/>
            <p:cNvSpPr/>
            <p:nvPr/>
          </p:nvSpPr>
          <p:spPr>
            <a:xfrm>
              <a:off x="0"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A30000"/>
            </a:solidFill>
          </p:spPr>
          <p:txBody>
            <a:bodyPr wrap="square" lIns="0" tIns="0" rIns="0" bIns="0" rtlCol="0"/>
            <a:lstStyle/>
            <a:p>
              <a:endParaRPr/>
            </a:p>
          </p:txBody>
        </p:sp>
        <p:sp>
          <p:nvSpPr>
            <p:cNvPr id="13" name="object 13"/>
            <p:cNvSpPr/>
            <p:nvPr/>
          </p:nvSpPr>
          <p:spPr>
            <a:xfrm>
              <a:off x="1520647"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EBEBEB"/>
            </a:solidFill>
          </p:spPr>
          <p:txBody>
            <a:bodyPr wrap="square" lIns="0" tIns="0" rIns="0" bIns="0" rtlCol="0"/>
            <a:lstStyle/>
            <a:p>
              <a:endParaRPr/>
            </a:p>
          </p:txBody>
        </p:sp>
        <p:sp>
          <p:nvSpPr>
            <p:cNvPr id="14" name="object 14"/>
            <p:cNvSpPr/>
            <p:nvPr/>
          </p:nvSpPr>
          <p:spPr>
            <a:xfrm>
              <a:off x="3041294"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Your</a:t>
            </a:r>
            <a:r>
              <a:rPr spc="20" dirty="0"/>
              <a:t> </a:t>
            </a:r>
            <a:r>
              <a:rPr spc="-10" dirty="0"/>
              <a:t>University</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7780">
              <a:lnSpc>
                <a:spcPts val="675"/>
              </a:lnSpc>
            </a:pPr>
            <a:fld id="{81D60167-4931-47E6-BA6A-407CBD079E47}" type="slidenum">
              <a:rPr spc="-10" dirty="0"/>
              <a:t>17</a:t>
            </a:fld>
            <a:r>
              <a:rPr spc="-10" dirty="0"/>
              <a:t>/11</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61426" y="792"/>
            <a:ext cx="38798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F2F2"/>
                </a:solidFill>
                <a:latin typeface="Tahoma"/>
                <a:cs typeface="Tahoma"/>
                <a:hlinkClick r:id="rId2" action="ppaction://hlinksldjump"/>
              </a:rPr>
              <a:t>Conclusion</a:t>
            </a:r>
            <a:endParaRPr sz="600">
              <a:latin typeface="Tahoma"/>
              <a:cs typeface="Tahoma"/>
            </a:endParaRPr>
          </a:p>
        </p:txBody>
      </p:sp>
      <p:grpSp>
        <p:nvGrpSpPr>
          <p:cNvPr id="3" name="object 3"/>
          <p:cNvGrpSpPr/>
          <p:nvPr/>
        </p:nvGrpSpPr>
        <p:grpSpPr>
          <a:xfrm>
            <a:off x="0" y="0"/>
            <a:ext cx="4608195" cy="530225"/>
            <a:chOff x="0" y="0"/>
            <a:chExt cx="4608195" cy="530225"/>
          </a:xfrm>
        </p:grpSpPr>
        <p:sp>
          <p:nvSpPr>
            <p:cNvPr id="4" name="object 4"/>
            <p:cNvSpPr/>
            <p:nvPr/>
          </p:nvSpPr>
          <p:spPr>
            <a:xfrm>
              <a:off x="2303995" y="0"/>
              <a:ext cx="2304415" cy="140335"/>
            </a:xfrm>
            <a:custGeom>
              <a:avLst/>
              <a:gdLst/>
              <a:ahLst/>
              <a:cxnLst/>
              <a:rect l="l" t="t" r="r" b="b"/>
              <a:pathLst>
                <a:path w="2304415" h="140335">
                  <a:moveTo>
                    <a:pt x="2303995" y="0"/>
                  </a:moveTo>
                  <a:lnTo>
                    <a:pt x="0" y="0"/>
                  </a:lnTo>
                  <a:lnTo>
                    <a:pt x="0" y="140017"/>
                  </a:lnTo>
                  <a:lnTo>
                    <a:pt x="2303995" y="140017"/>
                  </a:lnTo>
                  <a:lnTo>
                    <a:pt x="2303995" y="0"/>
                  </a:lnTo>
                  <a:close/>
                </a:path>
              </a:pathLst>
            </a:custGeom>
            <a:solidFill>
              <a:srgbClr val="D8D8D8"/>
            </a:solidFill>
          </p:spPr>
          <p:txBody>
            <a:bodyPr wrap="square" lIns="0" tIns="0" rIns="0" bIns="0" rtlCol="0"/>
            <a:lstStyle/>
            <a:p>
              <a:endParaRPr/>
            </a:p>
          </p:txBody>
        </p:sp>
        <p:sp>
          <p:nvSpPr>
            <p:cNvPr id="5" name="object 5"/>
            <p:cNvSpPr/>
            <p:nvPr/>
          </p:nvSpPr>
          <p:spPr>
            <a:xfrm>
              <a:off x="0" y="140017"/>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80" dirty="0"/>
              <a:t>Conclusion</a:t>
            </a:r>
          </a:p>
        </p:txBody>
      </p:sp>
      <p:pic>
        <p:nvPicPr>
          <p:cNvPr id="7" name="object 7"/>
          <p:cNvPicPr/>
          <p:nvPr/>
        </p:nvPicPr>
        <p:blipFill>
          <a:blip r:embed="rId3" cstate="print"/>
          <a:stretch>
            <a:fillRect/>
          </a:stretch>
        </p:blipFill>
        <p:spPr>
          <a:xfrm>
            <a:off x="300139" y="1439659"/>
            <a:ext cx="71526" cy="71526"/>
          </a:xfrm>
          <a:prstGeom prst="rect">
            <a:avLst/>
          </a:prstGeom>
        </p:spPr>
      </p:pic>
      <p:sp>
        <p:nvSpPr>
          <p:cNvPr id="8" name="object 8"/>
          <p:cNvSpPr txBox="1">
            <a:spLocks noGrp="1"/>
          </p:cNvSpPr>
          <p:nvPr>
            <p:ph type="body" idx="1"/>
          </p:nvPr>
        </p:nvSpPr>
        <p:spPr>
          <a:prstGeom prst="rect">
            <a:avLst/>
          </a:prstGeom>
        </p:spPr>
        <p:txBody>
          <a:bodyPr vert="horz" wrap="square" lIns="0" tIns="251952" rIns="0" bIns="0" rtlCol="0">
            <a:spAutoFit/>
          </a:bodyPr>
          <a:lstStyle/>
          <a:p>
            <a:pPr marL="12700" marR="515620">
              <a:lnSpc>
                <a:spcPct val="100000"/>
              </a:lnSpc>
              <a:spcBef>
                <a:spcPts val="95"/>
              </a:spcBef>
            </a:pPr>
            <a:r>
              <a:rPr spc="-50" dirty="0"/>
              <a:t>Successfully</a:t>
            </a:r>
            <a:r>
              <a:rPr spc="-25" dirty="0"/>
              <a:t> </a:t>
            </a:r>
            <a:r>
              <a:rPr spc="-65" dirty="0"/>
              <a:t>implemented</a:t>
            </a:r>
            <a:r>
              <a:rPr spc="-25" dirty="0"/>
              <a:t> </a:t>
            </a:r>
            <a:r>
              <a:rPr dirty="0"/>
              <a:t>a</a:t>
            </a:r>
            <a:r>
              <a:rPr spc="-25" dirty="0"/>
              <a:t> </a:t>
            </a:r>
            <a:r>
              <a:rPr spc="-60" dirty="0"/>
              <a:t>scalable</a:t>
            </a:r>
            <a:r>
              <a:rPr spc="-25" dirty="0"/>
              <a:t> </a:t>
            </a:r>
            <a:r>
              <a:rPr spc="-55" dirty="0"/>
              <a:t>and</a:t>
            </a:r>
            <a:r>
              <a:rPr spc="-25" dirty="0"/>
              <a:t> </a:t>
            </a:r>
            <a:r>
              <a:rPr spc="-45" dirty="0"/>
              <a:t>reliable</a:t>
            </a:r>
            <a:r>
              <a:rPr spc="-25" dirty="0"/>
              <a:t> </a:t>
            </a:r>
            <a:r>
              <a:rPr spc="-50" dirty="0"/>
              <a:t>elevator </a:t>
            </a:r>
            <a:r>
              <a:rPr spc="-10" dirty="0"/>
              <a:t>controller.</a:t>
            </a:r>
          </a:p>
          <a:p>
            <a:pPr marL="12700" marR="5080">
              <a:lnSpc>
                <a:spcPct val="121100"/>
              </a:lnSpc>
              <a:spcBef>
                <a:spcPts val="5"/>
              </a:spcBef>
            </a:pPr>
            <a:r>
              <a:rPr spc="-30" dirty="0"/>
              <a:t>Modular</a:t>
            </a:r>
            <a:r>
              <a:rPr spc="-10" dirty="0"/>
              <a:t> </a:t>
            </a:r>
            <a:r>
              <a:rPr spc="-75" dirty="0"/>
              <a:t>firmware</a:t>
            </a:r>
            <a:r>
              <a:rPr spc="-5" dirty="0"/>
              <a:t> </a:t>
            </a:r>
            <a:r>
              <a:rPr spc="-90" dirty="0"/>
              <a:t>ensures</a:t>
            </a:r>
            <a:r>
              <a:rPr spc="-5" dirty="0"/>
              <a:t> </a:t>
            </a:r>
            <a:r>
              <a:rPr spc="-40" dirty="0"/>
              <a:t>adaptability</a:t>
            </a:r>
            <a:r>
              <a:rPr spc="-5" dirty="0"/>
              <a:t> </a:t>
            </a:r>
            <a:r>
              <a:rPr spc="-40" dirty="0"/>
              <a:t>for</a:t>
            </a:r>
            <a:r>
              <a:rPr spc="-10" dirty="0"/>
              <a:t> </a:t>
            </a:r>
            <a:r>
              <a:rPr spc="-45" dirty="0"/>
              <a:t>future</a:t>
            </a:r>
            <a:r>
              <a:rPr spc="-5" dirty="0"/>
              <a:t> </a:t>
            </a:r>
            <a:r>
              <a:rPr spc="-30" dirty="0"/>
              <a:t>enhancements. </a:t>
            </a:r>
            <a:r>
              <a:rPr spc="-55" dirty="0"/>
              <a:t>Demonstrated</a:t>
            </a:r>
            <a:r>
              <a:rPr spc="-40" dirty="0"/>
              <a:t> </a:t>
            </a:r>
            <a:r>
              <a:rPr spc="-45" dirty="0"/>
              <a:t>the</a:t>
            </a:r>
            <a:r>
              <a:rPr spc="-50" dirty="0"/>
              <a:t> </a:t>
            </a:r>
            <a:r>
              <a:rPr spc="-35" dirty="0"/>
              <a:t>potential</a:t>
            </a:r>
            <a:r>
              <a:rPr spc="-40" dirty="0"/>
              <a:t> </a:t>
            </a:r>
            <a:r>
              <a:rPr spc="-20" dirty="0"/>
              <a:t>of</a:t>
            </a:r>
            <a:r>
              <a:rPr spc="-30" dirty="0"/>
              <a:t> </a:t>
            </a:r>
            <a:r>
              <a:rPr spc="-90" dirty="0"/>
              <a:t>embedded</a:t>
            </a:r>
            <a:r>
              <a:rPr spc="-10" dirty="0"/>
              <a:t> </a:t>
            </a:r>
            <a:r>
              <a:rPr spc="-85" dirty="0"/>
              <a:t>systems</a:t>
            </a:r>
            <a:r>
              <a:rPr spc="-10" dirty="0"/>
              <a:t> </a:t>
            </a:r>
            <a:r>
              <a:rPr dirty="0"/>
              <a:t>in</a:t>
            </a:r>
            <a:r>
              <a:rPr spc="-30" dirty="0"/>
              <a:t> </a:t>
            </a:r>
            <a:r>
              <a:rPr spc="-40" dirty="0"/>
              <a:t>automation.</a:t>
            </a:r>
          </a:p>
        </p:txBody>
      </p:sp>
      <p:pic>
        <p:nvPicPr>
          <p:cNvPr id="9" name="object 9"/>
          <p:cNvPicPr/>
          <p:nvPr/>
        </p:nvPicPr>
        <p:blipFill>
          <a:blip r:embed="rId4" cstate="print"/>
          <a:stretch>
            <a:fillRect/>
          </a:stretch>
        </p:blipFill>
        <p:spPr>
          <a:xfrm>
            <a:off x="300139" y="1844548"/>
            <a:ext cx="71526" cy="71526"/>
          </a:xfrm>
          <a:prstGeom prst="rect">
            <a:avLst/>
          </a:prstGeom>
        </p:spPr>
      </p:pic>
      <p:pic>
        <p:nvPicPr>
          <p:cNvPr id="10" name="object 10"/>
          <p:cNvPicPr/>
          <p:nvPr/>
        </p:nvPicPr>
        <p:blipFill>
          <a:blip r:embed="rId5" cstate="print"/>
          <a:stretch>
            <a:fillRect/>
          </a:stretch>
        </p:blipFill>
        <p:spPr>
          <a:xfrm>
            <a:off x="300139" y="2065959"/>
            <a:ext cx="71526" cy="71526"/>
          </a:xfrm>
          <a:prstGeom prst="rect">
            <a:avLst/>
          </a:prstGeom>
        </p:spPr>
      </p:pic>
      <p:grpSp>
        <p:nvGrpSpPr>
          <p:cNvPr id="11" name="object 11"/>
          <p:cNvGrpSpPr/>
          <p:nvPr/>
        </p:nvGrpSpPr>
        <p:grpSpPr>
          <a:xfrm>
            <a:off x="0" y="3346348"/>
            <a:ext cx="4562475" cy="109855"/>
            <a:chOff x="0" y="3346348"/>
            <a:chExt cx="4562475" cy="109855"/>
          </a:xfrm>
        </p:grpSpPr>
        <p:sp>
          <p:nvSpPr>
            <p:cNvPr id="12" name="object 12"/>
            <p:cNvSpPr/>
            <p:nvPr/>
          </p:nvSpPr>
          <p:spPr>
            <a:xfrm>
              <a:off x="0"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A30000"/>
            </a:solidFill>
          </p:spPr>
          <p:txBody>
            <a:bodyPr wrap="square" lIns="0" tIns="0" rIns="0" bIns="0" rtlCol="0"/>
            <a:lstStyle/>
            <a:p>
              <a:endParaRPr/>
            </a:p>
          </p:txBody>
        </p:sp>
        <p:sp>
          <p:nvSpPr>
            <p:cNvPr id="13" name="object 13"/>
            <p:cNvSpPr/>
            <p:nvPr/>
          </p:nvSpPr>
          <p:spPr>
            <a:xfrm>
              <a:off x="1520647"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EBEBEB"/>
            </a:solidFill>
          </p:spPr>
          <p:txBody>
            <a:bodyPr wrap="square" lIns="0" tIns="0" rIns="0" bIns="0" rtlCol="0"/>
            <a:lstStyle/>
            <a:p>
              <a:endParaRPr/>
            </a:p>
          </p:txBody>
        </p:sp>
        <p:sp>
          <p:nvSpPr>
            <p:cNvPr id="14" name="object 14"/>
            <p:cNvSpPr/>
            <p:nvPr/>
          </p:nvSpPr>
          <p:spPr>
            <a:xfrm>
              <a:off x="3041294"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Your</a:t>
            </a:r>
            <a:r>
              <a:rPr spc="20" dirty="0"/>
              <a:t> </a:t>
            </a:r>
            <a:r>
              <a:rPr spc="-10" dirty="0"/>
              <a:t>University</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7780">
              <a:lnSpc>
                <a:spcPts val="675"/>
              </a:lnSpc>
            </a:pPr>
            <a:fld id="{81D60167-4931-47E6-BA6A-407CBD079E47}" type="slidenum">
              <a:rPr spc="-10" dirty="0"/>
              <a:t>18</a:t>
            </a:fld>
            <a:r>
              <a:rPr spc="-10" dirty="0"/>
              <a:t>/11</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67623" y="792"/>
            <a:ext cx="38163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F2F2"/>
                </a:solidFill>
                <a:latin typeface="Tahoma"/>
                <a:cs typeface="Tahoma"/>
                <a:hlinkClick r:id="rId2" action="ppaction://hlinksldjump"/>
              </a:rPr>
              <a:t>References</a:t>
            </a:r>
            <a:endParaRPr sz="600">
              <a:latin typeface="Tahoma"/>
              <a:cs typeface="Tahoma"/>
            </a:endParaRPr>
          </a:p>
        </p:txBody>
      </p:sp>
      <p:grpSp>
        <p:nvGrpSpPr>
          <p:cNvPr id="3" name="object 3"/>
          <p:cNvGrpSpPr/>
          <p:nvPr/>
        </p:nvGrpSpPr>
        <p:grpSpPr>
          <a:xfrm>
            <a:off x="0" y="0"/>
            <a:ext cx="4608195" cy="530225"/>
            <a:chOff x="0" y="0"/>
            <a:chExt cx="4608195" cy="530225"/>
          </a:xfrm>
        </p:grpSpPr>
        <p:sp>
          <p:nvSpPr>
            <p:cNvPr id="4" name="object 4"/>
            <p:cNvSpPr/>
            <p:nvPr/>
          </p:nvSpPr>
          <p:spPr>
            <a:xfrm>
              <a:off x="2303995" y="0"/>
              <a:ext cx="2304415" cy="140335"/>
            </a:xfrm>
            <a:custGeom>
              <a:avLst/>
              <a:gdLst/>
              <a:ahLst/>
              <a:cxnLst/>
              <a:rect l="l" t="t" r="r" b="b"/>
              <a:pathLst>
                <a:path w="2304415" h="140335">
                  <a:moveTo>
                    <a:pt x="2303995" y="0"/>
                  </a:moveTo>
                  <a:lnTo>
                    <a:pt x="0" y="0"/>
                  </a:lnTo>
                  <a:lnTo>
                    <a:pt x="0" y="140017"/>
                  </a:lnTo>
                  <a:lnTo>
                    <a:pt x="2303995" y="140017"/>
                  </a:lnTo>
                  <a:lnTo>
                    <a:pt x="2303995" y="0"/>
                  </a:lnTo>
                  <a:close/>
                </a:path>
              </a:pathLst>
            </a:custGeom>
            <a:solidFill>
              <a:srgbClr val="D8D8D8"/>
            </a:solidFill>
          </p:spPr>
          <p:txBody>
            <a:bodyPr wrap="square" lIns="0" tIns="0" rIns="0" bIns="0" rtlCol="0"/>
            <a:lstStyle/>
            <a:p>
              <a:endParaRPr/>
            </a:p>
          </p:txBody>
        </p:sp>
        <p:sp>
          <p:nvSpPr>
            <p:cNvPr id="5" name="object 5"/>
            <p:cNvSpPr/>
            <p:nvPr/>
          </p:nvSpPr>
          <p:spPr>
            <a:xfrm>
              <a:off x="0" y="140017"/>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grpSp>
      <p:sp>
        <p:nvSpPr>
          <p:cNvPr id="6" name="object 6"/>
          <p:cNvSpPr txBox="1">
            <a:spLocks noGrp="1"/>
          </p:cNvSpPr>
          <p:nvPr>
            <p:ph type="ctrTitle"/>
          </p:nvPr>
        </p:nvSpPr>
        <p:spPr>
          <a:prstGeom prst="rect">
            <a:avLst/>
          </a:prstGeom>
        </p:spPr>
        <p:txBody>
          <a:bodyPr vert="horz" wrap="square" lIns="0" tIns="15240" rIns="0" bIns="0" rtlCol="0">
            <a:spAutoFit/>
          </a:bodyPr>
          <a:lstStyle/>
          <a:p>
            <a:pPr marL="12700">
              <a:lnSpc>
                <a:spcPct val="100000"/>
              </a:lnSpc>
              <a:spcBef>
                <a:spcPts val="120"/>
              </a:spcBef>
            </a:pPr>
            <a:r>
              <a:rPr spc="-120" dirty="0"/>
              <a:t>References</a:t>
            </a:r>
          </a:p>
        </p:txBody>
      </p:sp>
      <p:pic>
        <p:nvPicPr>
          <p:cNvPr id="7" name="object 7"/>
          <p:cNvPicPr/>
          <p:nvPr/>
        </p:nvPicPr>
        <p:blipFill>
          <a:blip r:embed="rId3" cstate="print"/>
          <a:stretch>
            <a:fillRect/>
          </a:stretch>
        </p:blipFill>
        <p:spPr>
          <a:xfrm>
            <a:off x="300139" y="1513052"/>
            <a:ext cx="71526" cy="71526"/>
          </a:xfrm>
          <a:prstGeom prst="rect">
            <a:avLst/>
          </a:prstGeom>
        </p:spPr>
      </p:pic>
      <p:sp>
        <p:nvSpPr>
          <p:cNvPr id="8" name="object 8"/>
          <p:cNvSpPr txBox="1"/>
          <p:nvPr/>
        </p:nvSpPr>
        <p:spPr>
          <a:xfrm>
            <a:off x="433298" y="1383360"/>
            <a:ext cx="3545204" cy="690245"/>
          </a:xfrm>
          <a:prstGeom prst="rect">
            <a:avLst/>
          </a:prstGeom>
        </p:spPr>
        <p:txBody>
          <a:bodyPr vert="horz" wrap="square" lIns="0" tIns="12700" rIns="0" bIns="0" rtlCol="0">
            <a:spAutoFit/>
          </a:bodyPr>
          <a:lstStyle/>
          <a:p>
            <a:pPr marL="12700" marR="616585">
              <a:lnSpc>
                <a:spcPct val="121100"/>
              </a:lnSpc>
              <a:spcBef>
                <a:spcPts val="100"/>
              </a:spcBef>
            </a:pPr>
            <a:r>
              <a:rPr sz="1200" spc="-20" dirty="0">
                <a:latin typeface="Tahoma"/>
                <a:cs typeface="Tahoma"/>
              </a:rPr>
              <a:t>Project </a:t>
            </a:r>
            <a:r>
              <a:rPr sz="1200" spc="-50" dirty="0">
                <a:latin typeface="Tahoma"/>
                <a:cs typeface="Tahoma"/>
              </a:rPr>
              <a:t>documentation</a:t>
            </a:r>
            <a:r>
              <a:rPr sz="1200" spc="-15" dirty="0">
                <a:latin typeface="Tahoma"/>
                <a:cs typeface="Tahoma"/>
              </a:rPr>
              <a:t> </a:t>
            </a:r>
            <a:r>
              <a:rPr sz="1200" spc="-55" dirty="0">
                <a:latin typeface="Tahoma"/>
                <a:cs typeface="Tahoma"/>
              </a:rPr>
              <a:t>and</a:t>
            </a:r>
            <a:r>
              <a:rPr sz="1200" spc="-15" dirty="0">
                <a:latin typeface="Tahoma"/>
                <a:cs typeface="Tahoma"/>
              </a:rPr>
              <a:t> </a:t>
            </a:r>
            <a:r>
              <a:rPr sz="1200" spc="-55" dirty="0">
                <a:latin typeface="Tahoma"/>
                <a:cs typeface="Tahoma"/>
              </a:rPr>
              <a:t>industry</a:t>
            </a:r>
            <a:r>
              <a:rPr sz="1200" spc="-15" dirty="0">
                <a:latin typeface="Tahoma"/>
                <a:cs typeface="Tahoma"/>
              </a:rPr>
              <a:t> </a:t>
            </a:r>
            <a:r>
              <a:rPr sz="1200" spc="-55" dirty="0">
                <a:latin typeface="Tahoma"/>
                <a:cs typeface="Tahoma"/>
              </a:rPr>
              <a:t>standards. Datasheets</a:t>
            </a:r>
            <a:r>
              <a:rPr sz="1200" spc="-5" dirty="0">
                <a:latin typeface="Tahoma"/>
                <a:cs typeface="Tahoma"/>
              </a:rPr>
              <a:t> </a:t>
            </a:r>
            <a:r>
              <a:rPr sz="1200" spc="-40" dirty="0">
                <a:latin typeface="Tahoma"/>
                <a:cs typeface="Tahoma"/>
              </a:rPr>
              <a:t>for</a:t>
            </a:r>
            <a:r>
              <a:rPr sz="1200" dirty="0">
                <a:latin typeface="Tahoma"/>
                <a:cs typeface="Tahoma"/>
              </a:rPr>
              <a:t> LM35 </a:t>
            </a:r>
            <a:r>
              <a:rPr sz="1200" spc="-55" dirty="0">
                <a:latin typeface="Tahoma"/>
                <a:cs typeface="Tahoma"/>
              </a:rPr>
              <a:t>and</a:t>
            </a:r>
            <a:r>
              <a:rPr sz="1200" spc="-5" dirty="0">
                <a:latin typeface="Tahoma"/>
                <a:cs typeface="Tahoma"/>
              </a:rPr>
              <a:t> </a:t>
            </a:r>
            <a:r>
              <a:rPr sz="1200" dirty="0">
                <a:latin typeface="Tahoma"/>
                <a:cs typeface="Tahoma"/>
              </a:rPr>
              <a:t>RTC </a:t>
            </a:r>
            <a:r>
              <a:rPr sz="1200" spc="-10" dirty="0">
                <a:latin typeface="Tahoma"/>
                <a:cs typeface="Tahoma"/>
              </a:rPr>
              <a:t>components.</a:t>
            </a:r>
            <a:endParaRPr sz="1200">
              <a:latin typeface="Tahoma"/>
              <a:cs typeface="Tahoma"/>
            </a:endParaRPr>
          </a:p>
          <a:p>
            <a:pPr marL="12700">
              <a:lnSpc>
                <a:spcPct val="100000"/>
              </a:lnSpc>
              <a:spcBef>
                <a:spcPts val="300"/>
              </a:spcBef>
            </a:pPr>
            <a:r>
              <a:rPr sz="1200" spc="-40" dirty="0">
                <a:latin typeface="Tahoma"/>
                <a:cs typeface="Tahoma"/>
              </a:rPr>
              <a:t>Academic</a:t>
            </a:r>
            <a:r>
              <a:rPr sz="1200" spc="-5" dirty="0">
                <a:latin typeface="Tahoma"/>
                <a:cs typeface="Tahoma"/>
              </a:rPr>
              <a:t> </a:t>
            </a:r>
            <a:r>
              <a:rPr sz="1200" spc="-55" dirty="0">
                <a:latin typeface="Tahoma"/>
                <a:cs typeface="Tahoma"/>
              </a:rPr>
              <a:t>and</a:t>
            </a:r>
            <a:r>
              <a:rPr sz="1200" dirty="0">
                <a:latin typeface="Tahoma"/>
                <a:cs typeface="Tahoma"/>
              </a:rPr>
              <a:t> </a:t>
            </a:r>
            <a:r>
              <a:rPr sz="1200" spc="-35" dirty="0">
                <a:latin typeface="Tahoma"/>
                <a:cs typeface="Tahoma"/>
              </a:rPr>
              <a:t>technical</a:t>
            </a:r>
            <a:r>
              <a:rPr sz="1200" dirty="0">
                <a:latin typeface="Tahoma"/>
                <a:cs typeface="Tahoma"/>
              </a:rPr>
              <a:t> </a:t>
            </a:r>
            <a:r>
              <a:rPr sz="1200" spc="-85" dirty="0">
                <a:latin typeface="Tahoma"/>
                <a:cs typeface="Tahoma"/>
              </a:rPr>
              <a:t>resources</a:t>
            </a:r>
            <a:r>
              <a:rPr sz="1200" spc="-5" dirty="0">
                <a:latin typeface="Tahoma"/>
                <a:cs typeface="Tahoma"/>
              </a:rPr>
              <a:t> </a:t>
            </a:r>
            <a:r>
              <a:rPr sz="1200" spc="-45" dirty="0">
                <a:latin typeface="Tahoma"/>
                <a:cs typeface="Tahoma"/>
              </a:rPr>
              <a:t>on</a:t>
            </a:r>
            <a:r>
              <a:rPr sz="1200" dirty="0">
                <a:latin typeface="Tahoma"/>
                <a:cs typeface="Tahoma"/>
              </a:rPr>
              <a:t> </a:t>
            </a:r>
            <a:r>
              <a:rPr sz="1200" spc="-90" dirty="0">
                <a:latin typeface="Tahoma"/>
                <a:cs typeface="Tahoma"/>
              </a:rPr>
              <a:t>embedded</a:t>
            </a:r>
            <a:r>
              <a:rPr sz="1200" dirty="0">
                <a:latin typeface="Tahoma"/>
                <a:cs typeface="Tahoma"/>
              </a:rPr>
              <a:t> </a:t>
            </a:r>
            <a:r>
              <a:rPr sz="1200" spc="-55" dirty="0">
                <a:latin typeface="Tahoma"/>
                <a:cs typeface="Tahoma"/>
              </a:rPr>
              <a:t>systems.</a:t>
            </a:r>
            <a:endParaRPr sz="1200">
              <a:latin typeface="Tahoma"/>
              <a:cs typeface="Tahoma"/>
            </a:endParaRPr>
          </a:p>
        </p:txBody>
      </p:sp>
      <p:pic>
        <p:nvPicPr>
          <p:cNvPr id="9" name="object 9"/>
          <p:cNvPicPr/>
          <p:nvPr/>
        </p:nvPicPr>
        <p:blipFill>
          <a:blip r:embed="rId4" cstate="print"/>
          <a:stretch>
            <a:fillRect/>
          </a:stretch>
        </p:blipFill>
        <p:spPr>
          <a:xfrm>
            <a:off x="300139" y="1734464"/>
            <a:ext cx="71526" cy="71526"/>
          </a:xfrm>
          <a:prstGeom prst="rect">
            <a:avLst/>
          </a:prstGeom>
        </p:spPr>
      </p:pic>
      <p:pic>
        <p:nvPicPr>
          <p:cNvPr id="10" name="object 10"/>
          <p:cNvPicPr/>
          <p:nvPr/>
        </p:nvPicPr>
        <p:blipFill>
          <a:blip r:embed="rId5" cstate="print"/>
          <a:stretch>
            <a:fillRect/>
          </a:stretch>
        </p:blipFill>
        <p:spPr>
          <a:xfrm>
            <a:off x="300139" y="1955888"/>
            <a:ext cx="71526" cy="71526"/>
          </a:xfrm>
          <a:prstGeom prst="rect">
            <a:avLst/>
          </a:prstGeom>
        </p:spPr>
      </p:pic>
      <p:grpSp>
        <p:nvGrpSpPr>
          <p:cNvPr id="11" name="object 11"/>
          <p:cNvGrpSpPr/>
          <p:nvPr/>
        </p:nvGrpSpPr>
        <p:grpSpPr>
          <a:xfrm>
            <a:off x="0" y="3346348"/>
            <a:ext cx="4562475" cy="109855"/>
            <a:chOff x="0" y="3346348"/>
            <a:chExt cx="4562475" cy="109855"/>
          </a:xfrm>
        </p:grpSpPr>
        <p:sp>
          <p:nvSpPr>
            <p:cNvPr id="12" name="object 12"/>
            <p:cNvSpPr/>
            <p:nvPr/>
          </p:nvSpPr>
          <p:spPr>
            <a:xfrm>
              <a:off x="0"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A30000"/>
            </a:solidFill>
          </p:spPr>
          <p:txBody>
            <a:bodyPr wrap="square" lIns="0" tIns="0" rIns="0" bIns="0" rtlCol="0"/>
            <a:lstStyle/>
            <a:p>
              <a:endParaRPr/>
            </a:p>
          </p:txBody>
        </p:sp>
        <p:sp>
          <p:nvSpPr>
            <p:cNvPr id="13" name="object 13"/>
            <p:cNvSpPr/>
            <p:nvPr/>
          </p:nvSpPr>
          <p:spPr>
            <a:xfrm>
              <a:off x="1520647"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EBEBEB"/>
            </a:solidFill>
          </p:spPr>
          <p:txBody>
            <a:bodyPr wrap="square" lIns="0" tIns="0" rIns="0" bIns="0" rtlCol="0"/>
            <a:lstStyle/>
            <a:p>
              <a:endParaRPr/>
            </a:p>
          </p:txBody>
        </p:sp>
        <p:sp>
          <p:nvSpPr>
            <p:cNvPr id="14" name="object 14"/>
            <p:cNvSpPr/>
            <p:nvPr/>
          </p:nvSpPr>
          <p:spPr>
            <a:xfrm>
              <a:off x="3041294"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Your</a:t>
            </a:r>
            <a:r>
              <a:rPr spc="20" dirty="0"/>
              <a:t> </a:t>
            </a:r>
            <a:r>
              <a:rPr spc="-10" dirty="0"/>
              <a:t>University</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7780">
              <a:lnSpc>
                <a:spcPts val="675"/>
              </a:lnSpc>
            </a:pPr>
            <a:fld id="{81D60167-4931-47E6-BA6A-407CBD079E47}" type="slidenum">
              <a:rPr spc="-10" dirty="0"/>
              <a:t>19</a:t>
            </a:fld>
            <a:r>
              <a:rPr spc="-10" dirty="0"/>
              <a:t>/11</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608195" cy="530225"/>
            <a:chOff x="0" y="0"/>
            <a:chExt cx="4608195" cy="530225"/>
          </a:xfrm>
        </p:grpSpPr>
        <p:sp>
          <p:nvSpPr>
            <p:cNvPr id="3" name="object 3"/>
            <p:cNvSpPr/>
            <p:nvPr/>
          </p:nvSpPr>
          <p:spPr>
            <a:xfrm>
              <a:off x="2303995" y="0"/>
              <a:ext cx="2304415" cy="140335"/>
            </a:xfrm>
            <a:custGeom>
              <a:avLst/>
              <a:gdLst/>
              <a:ahLst/>
              <a:cxnLst/>
              <a:rect l="l" t="t" r="r" b="b"/>
              <a:pathLst>
                <a:path w="2304415" h="140335">
                  <a:moveTo>
                    <a:pt x="2303995" y="0"/>
                  </a:moveTo>
                  <a:lnTo>
                    <a:pt x="0" y="0"/>
                  </a:lnTo>
                  <a:lnTo>
                    <a:pt x="0" y="140017"/>
                  </a:lnTo>
                  <a:lnTo>
                    <a:pt x="2303995" y="140017"/>
                  </a:lnTo>
                  <a:lnTo>
                    <a:pt x="2303995" y="0"/>
                  </a:lnTo>
                  <a:close/>
                </a:path>
              </a:pathLst>
            </a:custGeom>
            <a:solidFill>
              <a:srgbClr val="D8D8D8"/>
            </a:solidFill>
          </p:spPr>
          <p:txBody>
            <a:bodyPr wrap="square" lIns="0" tIns="0" rIns="0" bIns="0" rtlCol="0"/>
            <a:lstStyle/>
            <a:p>
              <a:endParaRPr/>
            </a:p>
          </p:txBody>
        </p:sp>
        <p:sp>
          <p:nvSpPr>
            <p:cNvPr id="4" name="object 4"/>
            <p:cNvSpPr/>
            <p:nvPr/>
          </p:nvSpPr>
          <p:spPr>
            <a:xfrm>
              <a:off x="0" y="140017"/>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80" dirty="0"/>
              <a:t>Table</a:t>
            </a:r>
            <a:r>
              <a:rPr spc="-55" dirty="0"/>
              <a:t> </a:t>
            </a:r>
            <a:r>
              <a:rPr spc="-30" dirty="0"/>
              <a:t>of</a:t>
            </a:r>
            <a:r>
              <a:rPr spc="-90" dirty="0"/>
              <a:t> </a:t>
            </a:r>
            <a:r>
              <a:rPr spc="-75" dirty="0"/>
              <a:t>Contents</a:t>
            </a:r>
          </a:p>
        </p:txBody>
      </p:sp>
      <p:pic>
        <p:nvPicPr>
          <p:cNvPr id="6" name="object 6"/>
          <p:cNvPicPr/>
          <p:nvPr/>
        </p:nvPicPr>
        <p:blipFill>
          <a:blip r:embed="rId2" cstate="print"/>
          <a:stretch>
            <a:fillRect/>
          </a:stretch>
        </p:blipFill>
        <p:spPr>
          <a:xfrm>
            <a:off x="94678" y="830313"/>
            <a:ext cx="175450" cy="175450"/>
          </a:xfrm>
          <a:prstGeom prst="rect">
            <a:avLst/>
          </a:prstGeom>
        </p:spPr>
      </p:pic>
      <p:sp>
        <p:nvSpPr>
          <p:cNvPr id="7" name="object 7"/>
          <p:cNvSpPr txBox="1"/>
          <p:nvPr/>
        </p:nvSpPr>
        <p:spPr>
          <a:xfrm>
            <a:off x="142824" y="837335"/>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EAEAF7"/>
                </a:solidFill>
                <a:latin typeface="Tahoma"/>
                <a:cs typeface="Tahoma"/>
              </a:rPr>
              <a:t>1</a:t>
            </a:r>
            <a:endParaRPr sz="800">
              <a:latin typeface="Tahoma"/>
              <a:cs typeface="Tahoma"/>
            </a:endParaRPr>
          </a:p>
        </p:txBody>
      </p:sp>
      <p:sp>
        <p:nvSpPr>
          <p:cNvPr id="8" name="object 8"/>
          <p:cNvSpPr txBox="1"/>
          <p:nvPr/>
        </p:nvSpPr>
        <p:spPr>
          <a:xfrm>
            <a:off x="321538" y="800745"/>
            <a:ext cx="782955" cy="207645"/>
          </a:xfrm>
          <a:prstGeom prst="rect">
            <a:avLst/>
          </a:prstGeom>
        </p:spPr>
        <p:txBody>
          <a:bodyPr vert="horz" wrap="square" lIns="0" tIns="12065" rIns="0" bIns="0" rtlCol="0">
            <a:spAutoFit/>
          </a:bodyPr>
          <a:lstStyle/>
          <a:p>
            <a:pPr marL="12700">
              <a:lnSpc>
                <a:spcPct val="100000"/>
              </a:lnSpc>
              <a:spcBef>
                <a:spcPts val="95"/>
              </a:spcBef>
            </a:pPr>
            <a:r>
              <a:rPr sz="1200" spc="-50" dirty="0">
                <a:latin typeface="Tahoma"/>
                <a:cs typeface="Tahoma"/>
                <a:hlinkClick r:id="rId3" action="ppaction://hlinksldjump"/>
              </a:rPr>
              <a:t>Introduction</a:t>
            </a:r>
            <a:endParaRPr sz="1200">
              <a:latin typeface="Tahoma"/>
              <a:cs typeface="Tahoma"/>
            </a:endParaRPr>
          </a:p>
        </p:txBody>
      </p:sp>
      <p:pic>
        <p:nvPicPr>
          <p:cNvPr id="9" name="object 9"/>
          <p:cNvPicPr/>
          <p:nvPr/>
        </p:nvPicPr>
        <p:blipFill>
          <a:blip r:embed="rId4" cstate="print"/>
          <a:stretch>
            <a:fillRect/>
          </a:stretch>
        </p:blipFill>
        <p:spPr>
          <a:xfrm>
            <a:off x="94678" y="1158443"/>
            <a:ext cx="175450" cy="175450"/>
          </a:xfrm>
          <a:prstGeom prst="rect">
            <a:avLst/>
          </a:prstGeom>
        </p:spPr>
      </p:pic>
      <p:sp>
        <p:nvSpPr>
          <p:cNvPr id="10" name="object 10"/>
          <p:cNvSpPr txBox="1"/>
          <p:nvPr/>
        </p:nvSpPr>
        <p:spPr>
          <a:xfrm>
            <a:off x="142824" y="1165465"/>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EAEAF7"/>
                </a:solidFill>
                <a:latin typeface="Tahoma"/>
                <a:cs typeface="Tahoma"/>
              </a:rPr>
              <a:t>2</a:t>
            </a:r>
            <a:endParaRPr sz="800">
              <a:latin typeface="Tahoma"/>
              <a:cs typeface="Tahoma"/>
            </a:endParaRPr>
          </a:p>
        </p:txBody>
      </p:sp>
      <p:sp>
        <p:nvSpPr>
          <p:cNvPr id="11" name="object 11"/>
          <p:cNvSpPr txBox="1"/>
          <p:nvPr/>
        </p:nvSpPr>
        <p:spPr>
          <a:xfrm>
            <a:off x="321538" y="1128875"/>
            <a:ext cx="1040765" cy="207645"/>
          </a:xfrm>
          <a:prstGeom prst="rect">
            <a:avLst/>
          </a:prstGeom>
        </p:spPr>
        <p:txBody>
          <a:bodyPr vert="horz" wrap="square" lIns="0" tIns="12065" rIns="0" bIns="0" rtlCol="0">
            <a:spAutoFit/>
          </a:bodyPr>
          <a:lstStyle/>
          <a:p>
            <a:pPr marL="12700">
              <a:lnSpc>
                <a:spcPct val="100000"/>
              </a:lnSpc>
              <a:spcBef>
                <a:spcPts val="95"/>
              </a:spcBef>
            </a:pPr>
            <a:r>
              <a:rPr sz="1200" spc="-65" dirty="0">
                <a:latin typeface="Tahoma"/>
                <a:cs typeface="Tahoma"/>
                <a:hlinkClick r:id="rId5" action="ppaction://hlinksldjump"/>
              </a:rPr>
              <a:t>System</a:t>
            </a:r>
            <a:r>
              <a:rPr sz="1200" spc="20" dirty="0">
                <a:latin typeface="Tahoma"/>
                <a:cs typeface="Tahoma"/>
                <a:hlinkClick r:id="rId5" action="ppaction://hlinksldjump"/>
              </a:rPr>
              <a:t> </a:t>
            </a:r>
            <a:r>
              <a:rPr sz="1200" spc="-55" dirty="0">
                <a:latin typeface="Tahoma"/>
                <a:cs typeface="Tahoma"/>
                <a:hlinkClick r:id="rId5" action="ppaction://hlinksldjump"/>
              </a:rPr>
              <a:t>Features</a:t>
            </a:r>
            <a:endParaRPr sz="1200">
              <a:latin typeface="Tahoma"/>
              <a:cs typeface="Tahoma"/>
            </a:endParaRPr>
          </a:p>
        </p:txBody>
      </p:sp>
      <p:pic>
        <p:nvPicPr>
          <p:cNvPr id="12" name="object 12"/>
          <p:cNvPicPr/>
          <p:nvPr/>
        </p:nvPicPr>
        <p:blipFill>
          <a:blip r:embed="rId6" cstate="print"/>
          <a:stretch>
            <a:fillRect/>
          </a:stretch>
        </p:blipFill>
        <p:spPr>
          <a:xfrm>
            <a:off x="94678" y="1486573"/>
            <a:ext cx="175450" cy="175450"/>
          </a:xfrm>
          <a:prstGeom prst="rect">
            <a:avLst/>
          </a:prstGeom>
        </p:spPr>
      </p:pic>
      <p:sp>
        <p:nvSpPr>
          <p:cNvPr id="13" name="object 13"/>
          <p:cNvSpPr txBox="1"/>
          <p:nvPr/>
        </p:nvSpPr>
        <p:spPr>
          <a:xfrm>
            <a:off x="142824" y="1493594"/>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EAEAF7"/>
                </a:solidFill>
                <a:latin typeface="Tahoma"/>
                <a:cs typeface="Tahoma"/>
              </a:rPr>
              <a:t>3</a:t>
            </a:r>
            <a:endParaRPr sz="800">
              <a:latin typeface="Tahoma"/>
              <a:cs typeface="Tahoma"/>
            </a:endParaRPr>
          </a:p>
        </p:txBody>
      </p:sp>
      <p:sp>
        <p:nvSpPr>
          <p:cNvPr id="14" name="object 14"/>
          <p:cNvSpPr txBox="1"/>
          <p:nvPr/>
        </p:nvSpPr>
        <p:spPr>
          <a:xfrm>
            <a:off x="321538" y="1457005"/>
            <a:ext cx="1401445" cy="207645"/>
          </a:xfrm>
          <a:prstGeom prst="rect">
            <a:avLst/>
          </a:prstGeom>
        </p:spPr>
        <p:txBody>
          <a:bodyPr vert="horz" wrap="square" lIns="0" tIns="12065" rIns="0" bIns="0" rtlCol="0">
            <a:spAutoFit/>
          </a:bodyPr>
          <a:lstStyle/>
          <a:p>
            <a:pPr marL="12700">
              <a:lnSpc>
                <a:spcPct val="100000"/>
              </a:lnSpc>
              <a:spcBef>
                <a:spcPts val="95"/>
              </a:spcBef>
            </a:pPr>
            <a:r>
              <a:rPr sz="1200" spc="-65" dirty="0">
                <a:latin typeface="Tahoma"/>
                <a:cs typeface="Tahoma"/>
                <a:hlinkClick r:id="rId7" action="ppaction://hlinksldjump"/>
              </a:rPr>
              <a:t>Firmware</a:t>
            </a:r>
            <a:r>
              <a:rPr sz="1200" spc="40" dirty="0">
                <a:latin typeface="Tahoma"/>
                <a:cs typeface="Tahoma"/>
                <a:hlinkClick r:id="rId7" action="ppaction://hlinksldjump"/>
              </a:rPr>
              <a:t> </a:t>
            </a:r>
            <a:r>
              <a:rPr sz="1200" spc="-35" dirty="0">
                <a:latin typeface="Tahoma"/>
                <a:cs typeface="Tahoma"/>
                <a:hlinkClick r:id="rId7" action="ppaction://hlinksldjump"/>
              </a:rPr>
              <a:t>Architecture</a:t>
            </a:r>
            <a:endParaRPr sz="1200">
              <a:latin typeface="Tahoma"/>
              <a:cs typeface="Tahoma"/>
            </a:endParaRPr>
          </a:p>
        </p:txBody>
      </p:sp>
      <p:pic>
        <p:nvPicPr>
          <p:cNvPr id="15" name="object 15"/>
          <p:cNvPicPr/>
          <p:nvPr/>
        </p:nvPicPr>
        <p:blipFill>
          <a:blip r:embed="rId8" cstate="print"/>
          <a:stretch>
            <a:fillRect/>
          </a:stretch>
        </p:blipFill>
        <p:spPr>
          <a:xfrm>
            <a:off x="94678" y="1814702"/>
            <a:ext cx="175450" cy="175450"/>
          </a:xfrm>
          <a:prstGeom prst="rect">
            <a:avLst/>
          </a:prstGeom>
        </p:spPr>
      </p:pic>
      <p:sp>
        <p:nvSpPr>
          <p:cNvPr id="16" name="object 16"/>
          <p:cNvSpPr txBox="1"/>
          <p:nvPr/>
        </p:nvSpPr>
        <p:spPr>
          <a:xfrm>
            <a:off x="142824" y="1821725"/>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EAEAF7"/>
                </a:solidFill>
                <a:latin typeface="Tahoma"/>
                <a:cs typeface="Tahoma"/>
              </a:rPr>
              <a:t>4</a:t>
            </a:r>
            <a:endParaRPr sz="800">
              <a:latin typeface="Tahoma"/>
              <a:cs typeface="Tahoma"/>
            </a:endParaRPr>
          </a:p>
        </p:txBody>
      </p:sp>
      <p:sp>
        <p:nvSpPr>
          <p:cNvPr id="17" name="object 17"/>
          <p:cNvSpPr txBox="1"/>
          <p:nvPr/>
        </p:nvSpPr>
        <p:spPr>
          <a:xfrm>
            <a:off x="321538" y="1785135"/>
            <a:ext cx="677545" cy="207645"/>
          </a:xfrm>
          <a:prstGeom prst="rect">
            <a:avLst/>
          </a:prstGeom>
        </p:spPr>
        <p:txBody>
          <a:bodyPr vert="horz" wrap="square" lIns="0" tIns="12065" rIns="0" bIns="0" rtlCol="0">
            <a:spAutoFit/>
          </a:bodyPr>
          <a:lstStyle/>
          <a:p>
            <a:pPr marL="12700">
              <a:lnSpc>
                <a:spcPct val="100000"/>
              </a:lnSpc>
              <a:spcBef>
                <a:spcPts val="95"/>
              </a:spcBef>
            </a:pPr>
            <a:r>
              <a:rPr sz="1200" spc="-60" dirty="0">
                <a:latin typeface="Tahoma"/>
                <a:cs typeface="Tahoma"/>
                <a:hlinkClick r:id="rId9" action="ppaction://hlinksldjump"/>
              </a:rPr>
              <a:t>Challenges</a:t>
            </a:r>
            <a:endParaRPr sz="1200">
              <a:latin typeface="Tahoma"/>
              <a:cs typeface="Tahoma"/>
            </a:endParaRPr>
          </a:p>
        </p:txBody>
      </p:sp>
      <p:pic>
        <p:nvPicPr>
          <p:cNvPr id="18" name="object 18"/>
          <p:cNvPicPr/>
          <p:nvPr/>
        </p:nvPicPr>
        <p:blipFill>
          <a:blip r:embed="rId10" cstate="print"/>
          <a:stretch>
            <a:fillRect/>
          </a:stretch>
        </p:blipFill>
        <p:spPr>
          <a:xfrm>
            <a:off x="94678" y="2142832"/>
            <a:ext cx="175450" cy="175450"/>
          </a:xfrm>
          <a:prstGeom prst="rect">
            <a:avLst/>
          </a:prstGeom>
        </p:spPr>
      </p:pic>
      <p:sp>
        <p:nvSpPr>
          <p:cNvPr id="19" name="object 19"/>
          <p:cNvSpPr txBox="1"/>
          <p:nvPr/>
        </p:nvSpPr>
        <p:spPr>
          <a:xfrm>
            <a:off x="142824" y="2149854"/>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EAEAF7"/>
                </a:solidFill>
                <a:latin typeface="Tahoma"/>
                <a:cs typeface="Tahoma"/>
              </a:rPr>
              <a:t>5</a:t>
            </a:r>
            <a:endParaRPr sz="800">
              <a:latin typeface="Tahoma"/>
              <a:cs typeface="Tahoma"/>
            </a:endParaRPr>
          </a:p>
        </p:txBody>
      </p:sp>
      <p:sp>
        <p:nvSpPr>
          <p:cNvPr id="20" name="object 20"/>
          <p:cNvSpPr txBox="1"/>
          <p:nvPr/>
        </p:nvSpPr>
        <p:spPr>
          <a:xfrm>
            <a:off x="321538" y="2113264"/>
            <a:ext cx="806450" cy="207645"/>
          </a:xfrm>
          <a:prstGeom prst="rect">
            <a:avLst/>
          </a:prstGeom>
        </p:spPr>
        <p:txBody>
          <a:bodyPr vert="horz" wrap="square" lIns="0" tIns="12065" rIns="0" bIns="0" rtlCol="0">
            <a:spAutoFit/>
          </a:bodyPr>
          <a:lstStyle/>
          <a:p>
            <a:pPr marL="12700">
              <a:lnSpc>
                <a:spcPct val="100000"/>
              </a:lnSpc>
              <a:spcBef>
                <a:spcPts val="95"/>
              </a:spcBef>
            </a:pPr>
            <a:r>
              <a:rPr sz="1200" spc="-40" dirty="0">
                <a:latin typeface="Tahoma"/>
                <a:cs typeface="Tahoma"/>
                <a:hlinkClick r:id="rId11" action="ppaction://hlinksldjump"/>
              </a:rPr>
              <a:t>Future</a:t>
            </a:r>
            <a:r>
              <a:rPr sz="1200" spc="-55" dirty="0">
                <a:latin typeface="Tahoma"/>
                <a:cs typeface="Tahoma"/>
                <a:hlinkClick r:id="rId11" action="ppaction://hlinksldjump"/>
              </a:rPr>
              <a:t> </a:t>
            </a:r>
            <a:r>
              <a:rPr sz="1200" spc="-35" dirty="0">
                <a:latin typeface="Tahoma"/>
                <a:cs typeface="Tahoma"/>
                <a:hlinkClick r:id="rId11" action="ppaction://hlinksldjump"/>
              </a:rPr>
              <a:t>Work</a:t>
            </a:r>
            <a:endParaRPr sz="1200">
              <a:latin typeface="Tahoma"/>
              <a:cs typeface="Tahoma"/>
            </a:endParaRPr>
          </a:p>
        </p:txBody>
      </p:sp>
      <p:pic>
        <p:nvPicPr>
          <p:cNvPr id="21" name="object 21"/>
          <p:cNvPicPr/>
          <p:nvPr/>
        </p:nvPicPr>
        <p:blipFill>
          <a:blip r:embed="rId12" cstate="print"/>
          <a:stretch>
            <a:fillRect/>
          </a:stretch>
        </p:blipFill>
        <p:spPr>
          <a:xfrm>
            <a:off x="94678" y="2470975"/>
            <a:ext cx="175450" cy="175450"/>
          </a:xfrm>
          <a:prstGeom prst="rect">
            <a:avLst/>
          </a:prstGeom>
        </p:spPr>
      </p:pic>
      <p:sp>
        <p:nvSpPr>
          <p:cNvPr id="22" name="object 22"/>
          <p:cNvSpPr txBox="1"/>
          <p:nvPr/>
        </p:nvSpPr>
        <p:spPr>
          <a:xfrm>
            <a:off x="142824" y="2477984"/>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EAEAF7"/>
                </a:solidFill>
                <a:latin typeface="Tahoma"/>
                <a:cs typeface="Tahoma"/>
              </a:rPr>
              <a:t>6</a:t>
            </a:r>
            <a:endParaRPr sz="800">
              <a:latin typeface="Tahoma"/>
              <a:cs typeface="Tahoma"/>
            </a:endParaRPr>
          </a:p>
        </p:txBody>
      </p:sp>
      <p:sp>
        <p:nvSpPr>
          <p:cNvPr id="23" name="object 23"/>
          <p:cNvSpPr txBox="1"/>
          <p:nvPr/>
        </p:nvSpPr>
        <p:spPr>
          <a:xfrm>
            <a:off x="321538" y="2441394"/>
            <a:ext cx="690880" cy="207645"/>
          </a:xfrm>
          <a:prstGeom prst="rect">
            <a:avLst/>
          </a:prstGeom>
        </p:spPr>
        <p:txBody>
          <a:bodyPr vert="horz" wrap="square" lIns="0" tIns="12065" rIns="0" bIns="0" rtlCol="0">
            <a:spAutoFit/>
          </a:bodyPr>
          <a:lstStyle/>
          <a:p>
            <a:pPr marL="12700">
              <a:lnSpc>
                <a:spcPct val="100000"/>
              </a:lnSpc>
              <a:spcBef>
                <a:spcPts val="95"/>
              </a:spcBef>
            </a:pPr>
            <a:r>
              <a:rPr sz="1200" spc="-45" dirty="0">
                <a:latin typeface="Tahoma"/>
                <a:cs typeface="Tahoma"/>
                <a:hlinkClick r:id="rId13" action="ppaction://hlinksldjump"/>
              </a:rPr>
              <a:t>Conclusion</a:t>
            </a:r>
            <a:endParaRPr sz="1200">
              <a:latin typeface="Tahoma"/>
              <a:cs typeface="Tahoma"/>
            </a:endParaRPr>
          </a:p>
        </p:txBody>
      </p:sp>
      <p:pic>
        <p:nvPicPr>
          <p:cNvPr id="24" name="object 24"/>
          <p:cNvPicPr/>
          <p:nvPr/>
        </p:nvPicPr>
        <p:blipFill>
          <a:blip r:embed="rId14" cstate="print"/>
          <a:stretch>
            <a:fillRect/>
          </a:stretch>
        </p:blipFill>
        <p:spPr>
          <a:xfrm>
            <a:off x="94678" y="2799105"/>
            <a:ext cx="175450" cy="175450"/>
          </a:xfrm>
          <a:prstGeom prst="rect">
            <a:avLst/>
          </a:prstGeom>
        </p:spPr>
      </p:pic>
      <p:sp>
        <p:nvSpPr>
          <p:cNvPr id="25" name="object 25"/>
          <p:cNvSpPr txBox="1"/>
          <p:nvPr/>
        </p:nvSpPr>
        <p:spPr>
          <a:xfrm>
            <a:off x="142824" y="2806114"/>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EAEAF7"/>
                </a:solidFill>
                <a:latin typeface="Tahoma"/>
                <a:cs typeface="Tahoma"/>
              </a:rPr>
              <a:t>7</a:t>
            </a:r>
            <a:endParaRPr sz="800">
              <a:latin typeface="Tahoma"/>
              <a:cs typeface="Tahoma"/>
            </a:endParaRPr>
          </a:p>
        </p:txBody>
      </p:sp>
      <p:sp>
        <p:nvSpPr>
          <p:cNvPr id="26" name="object 26"/>
          <p:cNvSpPr txBox="1"/>
          <p:nvPr/>
        </p:nvSpPr>
        <p:spPr>
          <a:xfrm>
            <a:off x="321538" y="2769524"/>
            <a:ext cx="680720" cy="207645"/>
          </a:xfrm>
          <a:prstGeom prst="rect">
            <a:avLst/>
          </a:prstGeom>
        </p:spPr>
        <p:txBody>
          <a:bodyPr vert="horz" wrap="square" lIns="0" tIns="12065" rIns="0" bIns="0" rtlCol="0">
            <a:spAutoFit/>
          </a:bodyPr>
          <a:lstStyle/>
          <a:p>
            <a:pPr marL="12700">
              <a:lnSpc>
                <a:spcPct val="100000"/>
              </a:lnSpc>
              <a:spcBef>
                <a:spcPts val="95"/>
              </a:spcBef>
            </a:pPr>
            <a:r>
              <a:rPr sz="1200" spc="-75" dirty="0">
                <a:latin typeface="Tahoma"/>
                <a:cs typeface="Tahoma"/>
                <a:hlinkClick r:id="rId15" action="ppaction://hlinksldjump"/>
              </a:rPr>
              <a:t>References</a:t>
            </a:r>
            <a:endParaRPr sz="1200">
              <a:latin typeface="Tahoma"/>
              <a:cs typeface="Tahoma"/>
            </a:endParaRPr>
          </a:p>
        </p:txBody>
      </p:sp>
      <p:grpSp>
        <p:nvGrpSpPr>
          <p:cNvPr id="27" name="object 27"/>
          <p:cNvGrpSpPr/>
          <p:nvPr/>
        </p:nvGrpSpPr>
        <p:grpSpPr>
          <a:xfrm>
            <a:off x="0" y="3346348"/>
            <a:ext cx="4562475" cy="109855"/>
            <a:chOff x="0" y="3346348"/>
            <a:chExt cx="4562475" cy="109855"/>
          </a:xfrm>
        </p:grpSpPr>
        <p:sp>
          <p:nvSpPr>
            <p:cNvPr id="28" name="object 28"/>
            <p:cNvSpPr/>
            <p:nvPr/>
          </p:nvSpPr>
          <p:spPr>
            <a:xfrm>
              <a:off x="0"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A30000"/>
            </a:solidFill>
          </p:spPr>
          <p:txBody>
            <a:bodyPr wrap="square" lIns="0" tIns="0" rIns="0" bIns="0" rtlCol="0"/>
            <a:lstStyle/>
            <a:p>
              <a:endParaRPr/>
            </a:p>
          </p:txBody>
        </p:sp>
        <p:sp>
          <p:nvSpPr>
            <p:cNvPr id="29" name="object 29"/>
            <p:cNvSpPr/>
            <p:nvPr/>
          </p:nvSpPr>
          <p:spPr>
            <a:xfrm>
              <a:off x="1520647"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EBEBEB"/>
            </a:solidFill>
          </p:spPr>
          <p:txBody>
            <a:bodyPr wrap="square" lIns="0" tIns="0" rIns="0" bIns="0" rtlCol="0"/>
            <a:lstStyle/>
            <a:p>
              <a:endParaRPr/>
            </a:p>
          </p:txBody>
        </p:sp>
        <p:sp>
          <p:nvSpPr>
            <p:cNvPr id="30" name="object 30"/>
            <p:cNvSpPr/>
            <p:nvPr/>
          </p:nvSpPr>
          <p:spPr>
            <a:xfrm>
              <a:off x="3041294"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D8D8D8"/>
            </a:solidFill>
          </p:spPr>
          <p:txBody>
            <a:bodyPr wrap="square" lIns="0" tIns="0" rIns="0" bIns="0" rtlCol="0"/>
            <a:lstStyle/>
            <a:p>
              <a:endParaRPr/>
            </a:p>
          </p:txBody>
        </p:sp>
      </p:gr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Your</a:t>
            </a:r>
            <a:r>
              <a:rPr spc="20" dirty="0"/>
              <a:t> </a:t>
            </a:r>
            <a:r>
              <a:rPr spc="-10" dirty="0"/>
              <a:t>University</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17780">
              <a:lnSpc>
                <a:spcPts val="675"/>
              </a:lnSpc>
            </a:pPr>
            <a:fld id="{81D60167-4931-47E6-BA6A-407CBD079E47}" type="slidenum">
              <a:rPr spc="-10" dirty="0"/>
              <a:t>2</a:t>
            </a:fld>
            <a:r>
              <a:rPr spc="-10" dirty="0"/>
              <a:t>/11</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red background with small dots&#10;&#10;Description automatically generated">
            <a:extLst>
              <a:ext uri="{FF2B5EF4-FFF2-40B4-BE49-F238E27FC236}">
                <a16:creationId xmlns:a16="http://schemas.microsoft.com/office/drawing/2014/main" id="{A00F0DD8-EE6F-D662-80AB-79E95F7BD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610100" cy="3497393"/>
          </a:xfrm>
          <a:prstGeom prst="rect">
            <a:avLst/>
          </a:prstGeom>
        </p:spPr>
      </p:pic>
      <p:sp>
        <p:nvSpPr>
          <p:cNvPr id="2" name="Title 1">
            <a:extLst>
              <a:ext uri="{FF2B5EF4-FFF2-40B4-BE49-F238E27FC236}">
                <a16:creationId xmlns:a16="http://schemas.microsoft.com/office/drawing/2014/main" id="{8C5C240A-7BB2-AFF7-54D5-4CCAC4CA2EE3}"/>
              </a:ext>
            </a:extLst>
          </p:cNvPr>
          <p:cNvSpPr>
            <a:spLocks noGrp="1"/>
          </p:cNvSpPr>
          <p:nvPr>
            <p:ph type="title"/>
          </p:nvPr>
        </p:nvSpPr>
        <p:spPr>
          <a:xfrm>
            <a:off x="1047750" y="1227682"/>
            <a:ext cx="2514600" cy="523220"/>
          </a:xfrm>
        </p:spPr>
        <p:txBody>
          <a:bodyPr/>
          <a:lstStyle/>
          <a:p>
            <a:r>
              <a:rPr lang="en-US" dirty="0">
                <a:solidFill>
                  <a:schemeClr val="tx1"/>
                </a:solidFill>
              </a:rPr>
              <a:t>Thank your for your time</a:t>
            </a:r>
          </a:p>
        </p:txBody>
      </p:sp>
    </p:spTree>
    <p:extLst>
      <p:ext uri="{BB962C8B-B14F-4D97-AF65-F5344CB8AC3E}">
        <p14:creationId xmlns:p14="http://schemas.microsoft.com/office/powerpoint/2010/main" val="262710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11020" y="792"/>
            <a:ext cx="43878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F2F2"/>
                </a:solidFill>
                <a:latin typeface="Tahoma"/>
                <a:cs typeface="Tahoma"/>
                <a:hlinkClick r:id="rId2" action="ppaction://hlinksldjump"/>
              </a:rPr>
              <a:t>Introduction</a:t>
            </a:r>
            <a:endParaRPr sz="600">
              <a:latin typeface="Tahoma"/>
              <a:cs typeface="Tahoma"/>
            </a:endParaRPr>
          </a:p>
        </p:txBody>
      </p:sp>
      <p:grpSp>
        <p:nvGrpSpPr>
          <p:cNvPr id="3" name="object 3"/>
          <p:cNvGrpSpPr/>
          <p:nvPr/>
        </p:nvGrpSpPr>
        <p:grpSpPr>
          <a:xfrm>
            <a:off x="0" y="0"/>
            <a:ext cx="4608195" cy="530225"/>
            <a:chOff x="0" y="0"/>
            <a:chExt cx="4608195" cy="530225"/>
          </a:xfrm>
        </p:grpSpPr>
        <p:sp>
          <p:nvSpPr>
            <p:cNvPr id="4" name="object 4"/>
            <p:cNvSpPr/>
            <p:nvPr/>
          </p:nvSpPr>
          <p:spPr>
            <a:xfrm>
              <a:off x="2303995" y="0"/>
              <a:ext cx="2304415" cy="140335"/>
            </a:xfrm>
            <a:custGeom>
              <a:avLst/>
              <a:gdLst/>
              <a:ahLst/>
              <a:cxnLst/>
              <a:rect l="l" t="t" r="r" b="b"/>
              <a:pathLst>
                <a:path w="2304415" h="140335">
                  <a:moveTo>
                    <a:pt x="2303995" y="0"/>
                  </a:moveTo>
                  <a:lnTo>
                    <a:pt x="0" y="0"/>
                  </a:lnTo>
                  <a:lnTo>
                    <a:pt x="0" y="140017"/>
                  </a:lnTo>
                  <a:lnTo>
                    <a:pt x="2303995" y="140017"/>
                  </a:lnTo>
                  <a:lnTo>
                    <a:pt x="2303995" y="0"/>
                  </a:lnTo>
                  <a:close/>
                </a:path>
              </a:pathLst>
            </a:custGeom>
            <a:solidFill>
              <a:srgbClr val="D8D8D8"/>
            </a:solidFill>
          </p:spPr>
          <p:txBody>
            <a:bodyPr wrap="square" lIns="0" tIns="0" rIns="0" bIns="0" rtlCol="0"/>
            <a:lstStyle/>
            <a:p>
              <a:endParaRPr/>
            </a:p>
          </p:txBody>
        </p:sp>
        <p:sp>
          <p:nvSpPr>
            <p:cNvPr id="5" name="object 5"/>
            <p:cNvSpPr/>
            <p:nvPr/>
          </p:nvSpPr>
          <p:spPr>
            <a:xfrm>
              <a:off x="0" y="140017"/>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80" dirty="0"/>
              <a:t>Introduction</a:t>
            </a:r>
          </a:p>
        </p:txBody>
      </p:sp>
      <p:pic>
        <p:nvPicPr>
          <p:cNvPr id="7" name="object 7"/>
          <p:cNvPicPr/>
          <p:nvPr/>
        </p:nvPicPr>
        <p:blipFill>
          <a:blip r:embed="rId3" cstate="print"/>
          <a:stretch>
            <a:fillRect/>
          </a:stretch>
        </p:blipFill>
        <p:spPr>
          <a:xfrm>
            <a:off x="300139" y="1227607"/>
            <a:ext cx="71526" cy="71526"/>
          </a:xfrm>
          <a:prstGeom prst="rect">
            <a:avLst/>
          </a:prstGeom>
        </p:spPr>
      </p:pic>
      <p:pic>
        <p:nvPicPr>
          <p:cNvPr id="8" name="object 8"/>
          <p:cNvPicPr/>
          <p:nvPr/>
        </p:nvPicPr>
        <p:blipFill>
          <a:blip r:embed="rId4" cstate="print"/>
          <a:stretch>
            <a:fillRect/>
          </a:stretch>
        </p:blipFill>
        <p:spPr>
          <a:xfrm>
            <a:off x="300139" y="1437640"/>
            <a:ext cx="71526" cy="71526"/>
          </a:xfrm>
          <a:prstGeom prst="rect">
            <a:avLst/>
          </a:prstGeom>
        </p:spPr>
      </p:pic>
      <p:pic>
        <p:nvPicPr>
          <p:cNvPr id="9" name="object 9"/>
          <p:cNvPicPr/>
          <p:nvPr/>
        </p:nvPicPr>
        <p:blipFill>
          <a:blip r:embed="rId5" cstate="print"/>
          <a:stretch>
            <a:fillRect/>
          </a:stretch>
        </p:blipFill>
        <p:spPr>
          <a:xfrm>
            <a:off x="611365" y="1648917"/>
            <a:ext cx="57632" cy="57632"/>
          </a:xfrm>
          <a:prstGeom prst="rect">
            <a:avLst/>
          </a:prstGeom>
        </p:spPr>
      </p:pic>
      <p:pic>
        <p:nvPicPr>
          <p:cNvPr id="10" name="object 10"/>
          <p:cNvPicPr/>
          <p:nvPr/>
        </p:nvPicPr>
        <p:blipFill>
          <a:blip r:embed="rId6" cstate="print"/>
          <a:stretch>
            <a:fillRect/>
          </a:stretch>
        </p:blipFill>
        <p:spPr>
          <a:xfrm>
            <a:off x="611365" y="1820989"/>
            <a:ext cx="57632" cy="57632"/>
          </a:xfrm>
          <a:prstGeom prst="rect">
            <a:avLst/>
          </a:prstGeom>
        </p:spPr>
      </p:pic>
      <p:pic>
        <p:nvPicPr>
          <p:cNvPr id="11" name="object 11"/>
          <p:cNvPicPr/>
          <p:nvPr/>
        </p:nvPicPr>
        <p:blipFill>
          <a:blip r:embed="rId7" cstate="print"/>
          <a:stretch>
            <a:fillRect/>
          </a:stretch>
        </p:blipFill>
        <p:spPr>
          <a:xfrm>
            <a:off x="611365" y="1993061"/>
            <a:ext cx="57632" cy="57632"/>
          </a:xfrm>
          <a:prstGeom prst="rect">
            <a:avLst/>
          </a:prstGeom>
        </p:spPr>
      </p:pic>
      <p:sp>
        <p:nvSpPr>
          <p:cNvPr id="12" name="object 12"/>
          <p:cNvSpPr txBox="1">
            <a:spLocks noGrp="1"/>
          </p:cNvSpPr>
          <p:nvPr>
            <p:ph type="body" idx="1"/>
          </p:nvPr>
        </p:nvSpPr>
        <p:spPr>
          <a:prstGeom prst="rect">
            <a:avLst/>
          </a:prstGeom>
        </p:spPr>
        <p:txBody>
          <a:bodyPr vert="horz" wrap="square" lIns="0" tIns="12700" rIns="0" bIns="0" rtlCol="0">
            <a:spAutoFit/>
          </a:bodyPr>
          <a:lstStyle/>
          <a:p>
            <a:pPr marL="12700" marR="853440">
              <a:lnSpc>
                <a:spcPct val="114799"/>
              </a:lnSpc>
              <a:spcBef>
                <a:spcPts val="100"/>
              </a:spcBef>
            </a:pPr>
            <a:r>
              <a:rPr spc="-55" dirty="0"/>
              <a:t>Overview</a:t>
            </a:r>
            <a:r>
              <a:rPr spc="-40" dirty="0"/>
              <a:t> </a:t>
            </a:r>
            <a:r>
              <a:rPr dirty="0"/>
              <a:t>of</a:t>
            </a:r>
            <a:r>
              <a:rPr spc="-60" dirty="0"/>
              <a:t> </a:t>
            </a:r>
            <a:r>
              <a:rPr spc="-40" dirty="0"/>
              <a:t>the </a:t>
            </a:r>
            <a:r>
              <a:rPr spc="-45" dirty="0"/>
              <a:t>project:</a:t>
            </a:r>
            <a:r>
              <a:rPr spc="70" dirty="0"/>
              <a:t> </a:t>
            </a:r>
            <a:r>
              <a:rPr spc="-55" dirty="0"/>
              <a:t>4-</a:t>
            </a:r>
            <a:r>
              <a:rPr spc="-35" dirty="0"/>
              <a:t>floor</a:t>
            </a:r>
            <a:r>
              <a:rPr spc="-40" dirty="0"/>
              <a:t> </a:t>
            </a:r>
            <a:r>
              <a:rPr spc="-65" dirty="0"/>
              <a:t>elevator</a:t>
            </a:r>
            <a:r>
              <a:rPr spc="-30" dirty="0"/>
              <a:t> </a:t>
            </a:r>
            <a:r>
              <a:rPr spc="-40" dirty="0"/>
              <a:t>controller. </a:t>
            </a:r>
            <a:r>
              <a:rPr dirty="0"/>
              <a:t>Key</a:t>
            </a:r>
            <a:r>
              <a:rPr spc="-65" dirty="0"/>
              <a:t> </a:t>
            </a:r>
            <a:r>
              <a:rPr spc="-10" dirty="0"/>
              <a:t>objectives:</a:t>
            </a:r>
          </a:p>
          <a:p>
            <a:pPr marL="309880" marR="804545">
              <a:lnSpc>
                <a:spcPct val="102600"/>
              </a:lnSpc>
              <a:spcBef>
                <a:spcPts val="180"/>
              </a:spcBef>
            </a:pPr>
            <a:r>
              <a:rPr sz="1100" spc="-35" dirty="0"/>
              <a:t>Ensure</a:t>
            </a:r>
            <a:r>
              <a:rPr sz="1100" spc="-15" dirty="0"/>
              <a:t> </a:t>
            </a:r>
            <a:r>
              <a:rPr sz="1100" spc="-30" dirty="0"/>
              <a:t>operational</a:t>
            </a:r>
            <a:r>
              <a:rPr sz="1100" spc="-5" dirty="0"/>
              <a:t> </a:t>
            </a:r>
            <a:r>
              <a:rPr sz="1100" spc="-40" dirty="0"/>
              <a:t>efficiency</a:t>
            </a:r>
            <a:r>
              <a:rPr sz="1100" spc="-5" dirty="0"/>
              <a:t> </a:t>
            </a:r>
            <a:r>
              <a:rPr sz="1100" spc="-35" dirty="0"/>
              <a:t>and</a:t>
            </a:r>
            <a:r>
              <a:rPr sz="1100" spc="-5" dirty="0"/>
              <a:t> </a:t>
            </a:r>
            <a:r>
              <a:rPr sz="1100" spc="-70" dirty="0"/>
              <a:t>passenger</a:t>
            </a:r>
            <a:r>
              <a:rPr sz="1100" spc="-5" dirty="0"/>
              <a:t> </a:t>
            </a:r>
            <a:r>
              <a:rPr sz="1100" spc="-55" dirty="0"/>
              <a:t>safety. </a:t>
            </a:r>
            <a:r>
              <a:rPr sz="1100" spc="-35" dirty="0"/>
              <a:t>Develop modular</a:t>
            </a:r>
            <a:r>
              <a:rPr sz="1100" spc="-30" dirty="0"/>
              <a:t> </a:t>
            </a:r>
            <a:r>
              <a:rPr sz="1100" spc="-50" dirty="0"/>
              <a:t>firmware</a:t>
            </a:r>
            <a:r>
              <a:rPr sz="1100" spc="-30" dirty="0"/>
              <a:t> </a:t>
            </a:r>
            <a:r>
              <a:rPr sz="1100" spc="-10" dirty="0"/>
              <a:t>architecture.</a:t>
            </a:r>
            <a:endParaRPr sz="1100"/>
          </a:p>
          <a:p>
            <a:pPr marL="309880">
              <a:lnSpc>
                <a:spcPct val="100000"/>
              </a:lnSpc>
              <a:spcBef>
                <a:spcPts val="35"/>
              </a:spcBef>
            </a:pPr>
            <a:r>
              <a:rPr sz="1100" spc="-30" dirty="0"/>
              <a:t>Achieve</a:t>
            </a:r>
            <a:r>
              <a:rPr sz="1100" spc="-35" dirty="0"/>
              <a:t> </a:t>
            </a:r>
            <a:r>
              <a:rPr sz="1100" spc="-25" dirty="0"/>
              <a:t>scalability</a:t>
            </a:r>
            <a:r>
              <a:rPr sz="1100" spc="-40" dirty="0"/>
              <a:t> </a:t>
            </a:r>
            <a:r>
              <a:rPr sz="1100" spc="-20" dirty="0"/>
              <a:t>for</a:t>
            </a:r>
            <a:r>
              <a:rPr sz="1100" spc="-30" dirty="0"/>
              <a:t> </a:t>
            </a:r>
            <a:r>
              <a:rPr sz="1100" spc="-25" dirty="0"/>
              <a:t>additional</a:t>
            </a:r>
            <a:r>
              <a:rPr sz="1100" spc="-35" dirty="0"/>
              <a:t> </a:t>
            </a:r>
            <a:r>
              <a:rPr sz="1100" spc="-30" dirty="0"/>
              <a:t>floors</a:t>
            </a:r>
            <a:r>
              <a:rPr sz="1100" spc="-35" dirty="0"/>
              <a:t> </a:t>
            </a:r>
            <a:r>
              <a:rPr sz="1100" spc="-20" dirty="0"/>
              <a:t>or</a:t>
            </a:r>
            <a:r>
              <a:rPr sz="1100" spc="-30" dirty="0"/>
              <a:t> </a:t>
            </a:r>
            <a:r>
              <a:rPr sz="1100" spc="-10" dirty="0"/>
              <a:t>features.</a:t>
            </a:r>
            <a:endParaRPr sz="1100"/>
          </a:p>
          <a:p>
            <a:pPr marL="12700" marR="5080">
              <a:lnSpc>
                <a:spcPct val="100000"/>
              </a:lnSpc>
              <a:spcBef>
                <a:spcPts val="325"/>
              </a:spcBef>
            </a:pPr>
            <a:r>
              <a:rPr spc="-40" dirty="0"/>
              <a:t>Focus</a:t>
            </a:r>
            <a:r>
              <a:rPr spc="-20" dirty="0"/>
              <a:t> </a:t>
            </a:r>
            <a:r>
              <a:rPr spc="-55" dirty="0"/>
              <a:t>on</a:t>
            </a:r>
            <a:r>
              <a:rPr spc="-20" dirty="0"/>
              <a:t> </a:t>
            </a:r>
            <a:r>
              <a:rPr spc="-65" dirty="0"/>
              <a:t>compliance</a:t>
            </a:r>
            <a:r>
              <a:rPr spc="-15" dirty="0"/>
              <a:t> </a:t>
            </a:r>
            <a:r>
              <a:rPr spc="-25" dirty="0"/>
              <a:t>with</a:t>
            </a:r>
            <a:r>
              <a:rPr spc="-20" dirty="0"/>
              <a:t> </a:t>
            </a:r>
            <a:r>
              <a:rPr spc="-50" dirty="0"/>
              <a:t>industry</a:t>
            </a:r>
            <a:r>
              <a:rPr spc="-15" dirty="0"/>
              <a:t> </a:t>
            </a:r>
            <a:r>
              <a:rPr spc="-70" dirty="0"/>
              <a:t>standards</a:t>
            </a:r>
            <a:r>
              <a:rPr spc="-20" dirty="0"/>
              <a:t> </a:t>
            </a:r>
            <a:r>
              <a:rPr spc="-45" dirty="0"/>
              <a:t>for</a:t>
            </a:r>
            <a:r>
              <a:rPr spc="-15" dirty="0"/>
              <a:t> </a:t>
            </a:r>
            <a:r>
              <a:rPr spc="-45" dirty="0"/>
              <a:t>automation</a:t>
            </a:r>
            <a:r>
              <a:rPr spc="-20" dirty="0"/>
              <a:t> </a:t>
            </a:r>
            <a:r>
              <a:rPr spc="-25" dirty="0"/>
              <a:t>and </a:t>
            </a:r>
            <a:r>
              <a:rPr spc="-10" dirty="0"/>
              <a:t>safety.</a:t>
            </a:r>
          </a:p>
        </p:txBody>
      </p:sp>
      <p:pic>
        <p:nvPicPr>
          <p:cNvPr id="13" name="object 13"/>
          <p:cNvPicPr/>
          <p:nvPr/>
        </p:nvPicPr>
        <p:blipFill>
          <a:blip r:embed="rId8" cstate="print"/>
          <a:stretch>
            <a:fillRect/>
          </a:stretch>
        </p:blipFill>
        <p:spPr>
          <a:xfrm>
            <a:off x="300139" y="2200592"/>
            <a:ext cx="71526" cy="71526"/>
          </a:xfrm>
          <a:prstGeom prst="rect">
            <a:avLst/>
          </a:prstGeom>
        </p:spPr>
      </p:pic>
      <p:grpSp>
        <p:nvGrpSpPr>
          <p:cNvPr id="14" name="object 14"/>
          <p:cNvGrpSpPr/>
          <p:nvPr/>
        </p:nvGrpSpPr>
        <p:grpSpPr>
          <a:xfrm>
            <a:off x="0" y="3346348"/>
            <a:ext cx="4562475" cy="109855"/>
            <a:chOff x="0" y="3346348"/>
            <a:chExt cx="4562475" cy="109855"/>
          </a:xfrm>
        </p:grpSpPr>
        <p:sp>
          <p:nvSpPr>
            <p:cNvPr id="15" name="object 15"/>
            <p:cNvSpPr/>
            <p:nvPr/>
          </p:nvSpPr>
          <p:spPr>
            <a:xfrm>
              <a:off x="0"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A30000"/>
            </a:solidFill>
          </p:spPr>
          <p:txBody>
            <a:bodyPr wrap="square" lIns="0" tIns="0" rIns="0" bIns="0" rtlCol="0"/>
            <a:lstStyle/>
            <a:p>
              <a:endParaRPr/>
            </a:p>
          </p:txBody>
        </p:sp>
        <p:sp>
          <p:nvSpPr>
            <p:cNvPr id="16" name="object 16"/>
            <p:cNvSpPr/>
            <p:nvPr/>
          </p:nvSpPr>
          <p:spPr>
            <a:xfrm>
              <a:off x="1520647"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EBEBEB"/>
            </a:solidFill>
          </p:spPr>
          <p:txBody>
            <a:bodyPr wrap="square" lIns="0" tIns="0" rIns="0" bIns="0" rtlCol="0"/>
            <a:lstStyle/>
            <a:p>
              <a:endParaRPr/>
            </a:p>
          </p:txBody>
        </p:sp>
        <p:sp>
          <p:nvSpPr>
            <p:cNvPr id="17" name="object 17"/>
            <p:cNvSpPr/>
            <p:nvPr/>
          </p:nvSpPr>
          <p:spPr>
            <a:xfrm>
              <a:off x="3041294"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D8D8D8"/>
            </a:solidFill>
          </p:spPr>
          <p:txBody>
            <a:bodyPr wrap="square" lIns="0" tIns="0" rIns="0" bIns="0" rtlCol="0"/>
            <a:lstStyle/>
            <a:p>
              <a:endParaRPr/>
            </a:p>
          </p:txBody>
        </p:sp>
      </p:gr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Your</a:t>
            </a:r>
            <a:r>
              <a:rPr spc="20" dirty="0"/>
              <a:t> </a:t>
            </a:r>
            <a:r>
              <a:rPr spc="-10" dirty="0"/>
              <a:t>University</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17780">
              <a:lnSpc>
                <a:spcPts val="675"/>
              </a:lnSpc>
            </a:pPr>
            <a:fld id="{81D60167-4931-47E6-BA6A-407CBD079E47}" type="slidenum">
              <a:rPr spc="-10" dirty="0"/>
              <a:t>3</a:t>
            </a:fld>
            <a:r>
              <a:rPr spc="-10" dirty="0"/>
              <a:t>/11</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1421" y="792"/>
            <a:ext cx="57848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F2F2"/>
                </a:solidFill>
                <a:latin typeface="Tahoma"/>
                <a:cs typeface="Tahoma"/>
                <a:hlinkClick r:id="rId2" action="ppaction://hlinksldjump"/>
              </a:rPr>
              <a:t>System </a:t>
            </a:r>
            <a:r>
              <a:rPr sz="600" spc="-10" dirty="0">
                <a:solidFill>
                  <a:srgbClr val="F2F2F2"/>
                </a:solidFill>
                <a:latin typeface="Tahoma"/>
                <a:cs typeface="Tahoma"/>
                <a:hlinkClick r:id="rId2" action="ppaction://hlinksldjump"/>
              </a:rPr>
              <a:t>Features</a:t>
            </a:r>
            <a:endParaRPr sz="600">
              <a:latin typeface="Tahoma"/>
              <a:cs typeface="Tahoma"/>
            </a:endParaRPr>
          </a:p>
        </p:txBody>
      </p:sp>
      <p:grpSp>
        <p:nvGrpSpPr>
          <p:cNvPr id="3" name="object 3"/>
          <p:cNvGrpSpPr/>
          <p:nvPr/>
        </p:nvGrpSpPr>
        <p:grpSpPr>
          <a:xfrm>
            <a:off x="0" y="0"/>
            <a:ext cx="4608195" cy="530225"/>
            <a:chOff x="0" y="0"/>
            <a:chExt cx="4608195" cy="530225"/>
          </a:xfrm>
        </p:grpSpPr>
        <p:sp>
          <p:nvSpPr>
            <p:cNvPr id="4" name="object 4"/>
            <p:cNvSpPr/>
            <p:nvPr/>
          </p:nvSpPr>
          <p:spPr>
            <a:xfrm>
              <a:off x="2303995" y="0"/>
              <a:ext cx="2304415" cy="140335"/>
            </a:xfrm>
            <a:custGeom>
              <a:avLst/>
              <a:gdLst/>
              <a:ahLst/>
              <a:cxnLst/>
              <a:rect l="l" t="t" r="r" b="b"/>
              <a:pathLst>
                <a:path w="2304415" h="140335">
                  <a:moveTo>
                    <a:pt x="2303995" y="0"/>
                  </a:moveTo>
                  <a:lnTo>
                    <a:pt x="0" y="0"/>
                  </a:lnTo>
                  <a:lnTo>
                    <a:pt x="0" y="140017"/>
                  </a:lnTo>
                  <a:lnTo>
                    <a:pt x="2303995" y="140017"/>
                  </a:lnTo>
                  <a:lnTo>
                    <a:pt x="2303995" y="0"/>
                  </a:lnTo>
                  <a:close/>
                </a:path>
              </a:pathLst>
            </a:custGeom>
            <a:solidFill>
              <a:srgbClr val="D8D8D8"/>
            </a:solidFill>
          </p:spPr>
          <p:txBody>
            <a:bodyPr wrap="square" lIns="0" tIns="0" rIns="0" bIns="0" rtlCol="0"/>
            <a:lstStyle/>
            <a:p>
              <a:endParaRPr/>
            </a:p>
          </p:txBody>
        </p:sp>
        <p:sp>
          <p:nvSpPr>
            <p:cNvPr id="5" name="object 5"/>
            <p:cNvSpPr/>
            <p:nvPr/>
          </p:nvSpPr>
          <p:spPr>
            <a:xfrm>
              <a:off x="0" y="140017"/>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105" dirty="0"/>
              <a:t>System</a:t>
            </a:r>
            <a:r>
              <a:rPr spc="-20" dirty="0"/>
              <a:t> </a:t>
            </a:r>
            <a:r>
              <a:rPr spc="-95" dirty="0"/>
              <a:t>Features</a:t>
            </a:r>
          </a:p>
        </p:txBody>
      </p:sp>
      <p:pic>
        <p:nvPicPr>
          <p:cNvPr id="7" name="object 7"/>
          <p:cNvPicPr/>
          <p:nvPr/>
        </p:nvPicPr>
        <p:blipFill>
          <a:blip r:embed="rId3" cstate="print"/>
          <a:stretch>
            <a:fillRect/>
          </a:stretch>
        </p:blipFill>
        <p:spPr>
          <a:xfrm>
            <a:off x="300139" y="1073010"/>
            <a:ext cx="71526" cy="71526"/>
          </a:xfrm>
          <a:prstGeom prst="rect">
            <a:avLst/>
          </a:prstGeom>
        </p:spPr>
      </p:pic>
      <p:pic>
        <p:nvPicPr>
          <p:cNvPr id="8" name="object 8"/>
          <p:cNvPicPr/>
          <p:nvPr/>
        </p:nvPicPr>
        <p:blipFill>
          <a:blip r:embed="rId4" cstate="print"/>
          <a:stretch>
            <a:fillRect/>
          </a:stretch>
        </p:blipFill>
        <p:spPr>
          <a:xfrm>
            <a:off x="611365" y="1284287"/>
            <a:ext cx="57632" cy="57632"/>
          </a:xfrm>
          <a:prstGeom prst="rect">
            <a:avLst/>
          </a:prstGeom>
        </p:spPr>
      </p:pic>
      <p:pic>
        <p:nvPicPr>
          <p:cNvPr id="9" name="object 9"/>
          <p:cNvPicPr/>
          <p:nvPr/>
        </p:nvPicPr>
        <p:blipFill>
          <a:blip r:embed="rId5" cstate="print"/>
          <a:stretch>
            <a:fillRect/>
          </a:stretch>
        </p:blipFill>
        <p:spPr>
          <a:xfrm>
            <a:off x="611365" y="1456359"/>
            <a:ext cx="57632" cy="57632"/>
          </a:xfrm>
          <a:prstGeom prst="rect">
            <a:avLst/>
          </a:prstGeom>
        </p:spPr>
      </p:pic>
      <p:pic>
        <p:nvPicPr>
          <p:cNvPr id="10" name="object 10"/>
          <p:cNvPicPr/>
          <p:nvPr/>
        </p:nvPicPr>
        <p:blipFill>
          <a:blip r:embed="rId6" cstate="print"/>
          <a:stretch>
            <a:fillRect/>
          </a:stretch>
        </p:blipFill>
        <p:spPr>
          <a:xfrm>
            <a:off x="300139" y="1652498"/>
            <a:ext cx="71526" cy="71526"/>
          </a:xfrm>
          <a:prstGeom prst="rect">
            <a:avLst/>
          </a:prstGeom>
        </p:spPr>
      </p:pic>
      <p:pic>
        <p:nvPicPr>
          <p:cNvPr id="11" name="object 11"/>
          <p:cNvPicPr/>
          <p:nvPr/>
        </p:nvPicPr>
        <p:blipFill>
          <a:blip r:embed="rId7" cstate="print"/>
          <a:stretch>
            <a:fillRect/>
          </a:stretch>
        </p:blipFill>
        <p:spPr>
          <a:xfrm>
            <a:off x="611365" y="1863775"/>
            <a:ext cx="57632" cy="57632"/>
          </a:xfrm>
          <a:prstGeom prst="rect">
            <a:avLst/>
          </a:prstGeom>
        </p:spPr>
      </p:pic>
      <p:pic>
        <p:nvPicPr>
          <p:cNvPr id="12" name="object 12"/>
          <p:cNvPicPr/>
          <p:nvPr/>
        </p:nvPicPr>
        <p:blipFill>
          <a:blip r:embed="rId8" cstate="print"/>
          <a:stretch>
            <a:fillRect/>
          </a:stretch>
        </p:blipFill>
        <p:spPr>
          <a:xfrm>
            <a:off x="611365" y="2035848"/>
            <a:ext cx="57632" cy="57632"/>
          </a:xfrm>
          <a:prstGeom prst="rect">
            <a:avLst/>
          </a:prstGeom>
        </p:spPr>
      </p:pic>
      <p:pic>
        <p:nvPicPr>
          <p:cNvPr id="13" name="object 13"/>
          <p:cNvPicPr/>
          <p:nvPr/>
        </p:nvPicPr>
        <p:blipFill>
          <a:blip r:embed="rId9" cstate="print"/>
          <a:stretch>
            <a:fillRect/>
          </a:stretch>
        </p:blipFill>
        <p:spPr>
          <a:xfrm>
            <a:off x="300139" y="2231987"/>
            <a:ext cx="71526" cy="71526"/>
          </a:xfrm>
          <a:prstGeom prst="rect">
            <a:avLst/>
          </a:prstGeom>
        </p:spPr>
      </p:pic>
      <p:pic>
        <p:nvPicPr>
          <p:cNvPr id="14" name="object 14"/>
          <p:cNvPicPr/>
          <p:nvPr/>
        </p:nvPicPr>
        <p:blipFill>
          <a:blip r:embed="rId10" cstate="print"/>
          <a:stretch>
            <a:fillRect/>
          </a:stretch>
        </p:blipFill>
        <p:spPr>
          <a:xfrm>
            <a:off x="611365" y="2443264"/>
            <a:ext cx="57632" cy="57632"/>
          </a:xfrm>
          <a:prstGeom prst="rect">
            <a:avLst/>
          </a:prstGeom>
        </p:spPr>
      </p:pic>
      <p:pic>
        <p:nvPicPr>
          <p:cNvPr id="15" name="object 15"/>
          <p:cNvPicPr/>
          <p:nvPr/>
        </p:nvPicPr>
        <p:blipFill>
          <a:blip r:embed="rId11" cstate="print"/>
          <a:stretch>
            <a:fillRect/>
          </a:stretch>
        </p:blipFill>
        <p:spPr>
          <a:xfrm>
            <a:off x="611365" y="2615336"/>
            <a:ext cx="57632" cy="57632"/>
          </a:xfrm>
          <a:prstGeom prst="rect">
            <a:avLst/>
          </a:prstGeom>
        </p:spPr>
      </p:pic>
      <p:sp>
        <p:nvSpPr>
          <p:cNvPr id="16" name="object 16"/>
          <p:cNvSpPr txBox="1"/>
          <p:nvPr/>
        </p:nvSpPr>
        <p:spPr>
          <a:xfrm>
            <a:off x="433298" y="951331"/>
            <a:ext cx="3837304" cy="1764664"/>
          </a:xfrm>
          <a:prstGeom prst="rect">
            <a:avLst/>
          </a:prstGeom>
        </p:spPr>
        <p:txBody>
          <a:bodyPr vert="horz" wrap="square" lIns="0" tIns="43180" rIns="0" bIns="0" rtlCol="0">
            <a:spAutoFit/>
          </a:bodyPr>
          <a:lstStyle/>
          <a:p>
            <a:pPr marL="12700">
              <a:lnSpc>
                <a:spcPct val="100000"/>
              </a:lnSpc>
              <a:spcBef>
                <a:spcPts val="340"/>
              </a:spcBef>
            </a:pPr>
            <a:r>
              <a:rPr sz="1200" spc="-45" dirty="0">
                <a:latin typeface="Tahoma"/>
                <a:cs typeface="Tahoma"/>
              </a:rPr>
              <a:t>Floor-</a:t>
            </a:r>
            <a:r>
              <a:rPr sz="1200" spc="-55" dirty="0">
                <a:latin typeface="Tahoma"/>
                <a:cs typeface="Tahoma"/>
              </a:rPr>
              <a:t>level</a:t>
            </a:r>
            <a:r>
              <a:rPr sz="1200" spc="55" dirty="0">
                <a:latin typeface="Tahoma"/>
                <a:cs typeface="Tahoma"/>
              </a:rPr>
              <a:t> </a:t>
            </a:r>
            <a:r>
              <a:rPr sz="1200" spc="-10" dirty="0">
                <a:latin typeface="Tahoma"/>
                <a:cs typeface="Tahoma"/>
              </a:rPr>
              <a:t>controls:</a:t>
            </a:r>
            <a:endParaRPr sz="1200">
              <a:latin typeface="Tahoma"/>
              <a:cs typeface="Tahoma"/>
            </a:endParaRPr>
          </a:p>
          <a:p>
            <a:pPr marL="309880" marR="662305">
              <a:lnSpc>
                <a:spcPct val="102600"/>
              </a:lnSpc>
              <a:spcBef>
                <a:spcPts val="180"/>
              </a:spcBef>
            </a:pPr>
            <a:r>
              <a:rPr sz="1100" dirty="0">
                <a:latin typeface="Tahoma"/>
                <a:cs typeface="Tahoma"/>
              </a:rPr>
              <a:t>Floor</a:t>
            </a:r>
            <a:r>
              <a:rPr sz="1100" spc="-20" dirty="0">
                <a:latin typeface="Tahoma"/>
                <a:cs typeface="Tahoma"/>
              </a:rPr>
              <a:t> </a:t>
            </a:r>
            <a:r>
              <a:rPr sz="1100" spc="-25" dirty="0">
                <a:latin typeface="Tahoma"/>
                <a:cs typeface="Tahoma"/>
              </a:rPr>
              <a:t>buttons</a:t>
            </a:r>
            <a:r>
              <a:rPr sz="1100" spc="-20" dirty="0">
                <a:latin typeface="Tahoma"/>
                <a:cs typeface="Tahoma"/>
              </a:rPr>
              <a:t> </a:t>
            </a:r>
            <a:r>
              <a:rPr sz="1100" spc="-35" dirty="0">
                <a:latin typeface="Tahoma"/>
                <a:cs typeface="Tahoma"/>
              </a:rPr>
              <a:t>and</a:t>
            </a:r>
            <a:r>
              <a:rPr sz="1100" spc="-20" dirty="0">
                <a:latin typeface="Tahoma"/>
                <a:cs typeface="Tahoma"/>
              </a:rPr>
              <a:t> </a:t>
            </a:r>
            <a:r>
              <a:rPr sz="1100" spc="-30" dirty="0">
                <a:latin typeface="Tahoma"/>
                <a:cs typeface="Tahoma"/>
              </a:rPr>
              <a:t>indicators</a:t>
            </a:r>
            <a:r>
              <a:rPr sz="1100" spc="-25" dirty="0">
                <a:latin typeface="Tahoma"/>
                <a:cs typeface="Tahoma"/>
              </a:rPr>
              <a:t> </a:t>
            </a:r>
            <a:r>
              <a:rPr sz="1100" spc="-60" dirty="0">
                <a:latin typeface="Tahoma"/>
                <a:cs typeface="Tahoma"/>
              </a:rPr>
              <a:t>(7-</a:t>
            </a:r>
            <a:r>
              <a:rPr sz="1100" spc="-55" dirty="0">
                <a:latin typeface="Tahoma"/>
                <a:cs typeface="Tahoma"/>
              </a:rPr>
              <a:t>segment</a:t>
            </a:r>
            <a:r>
              <a:rPr sz="1100" spc="-20" dirty="0">
                <a:latin typeface="Tahoma"/>
                <a:cs typeface="Tahoma"/>
              </a:rPr>
              <a:t> </a:t>
            </a:r>
            <a:r>
              <a:rPr sz="1100" spc="-35" dirty="0">
                <a:latin typeface="Tahoma"/>
                <a:cs typeface="Tahoma"/>
              </a:rPr>
              <a:t>display). </a:t>
            </a:r>
            <a:r>
              <a:rPr sz="1100" spc="-10" dirty="0">
                <a:latin typeface="Tahoma"/>
                <a:cs typeface="Tahoma"/>
              </a:rPr>
              <a:t>Directional</a:t>
            </a:r>
            <a:r>
              <a:rPr sz="1100" spc="55" dirty="0">
                <a:latin typeface="Tahoma"/>
                <a:cs typeface="Tahoma"/>
              </a:rPr>
              <a:t> </a:t>
            </a:r>
            <a:r>
              <a:rPr sz="1100" dirty="0">
                <a:latin typeface="Tahoma"/>
                <a:cs typeface="Tahoma"/>
              </a:rPr>
              <a:t>LEDs</a:t>
            </a:r>
            <a:r>
              <a:rPr sz="1100" spc="55" dirty="0">
                <a:latin typeface="Tahoma"/>
                <a:cs typeface="Tahoma"/>
              </a:rPr>
              <a:t> </a:t>
            </a:r>
            <a:r>
              <a:rPr sz="1100" spc="-20" dirty="0">
                <a:latin typeface="Tahoma"/>
                <a:cs typeface="Tahoma"/>
              </a:rPr>
              <a:t>for</a:t>
            </a:r>
            <a:r>
              <a:rPr sz="1100" spc="55" dirty="0">
                <a:latin typeface="Tahoma"/>
                <a:cs typeface="Tahoma"/>
              </a:rPr>
              <a:t> </a:t>
            </a:r>
            <a:r>
              <a:rPr sz="1100" dirty="0">
                <a:latin typeface="Tahoma"/>
                <a:cs typeface="Tahoma"/>
              </a:rPr>
              <a:t>UP/DOWN</a:t>
            </a:r>
            <a:r>
              <a:rPr sz="1100" spc="60" dirty="0">
                <a:latin typeface="Tahoma"/>
                <a:cs typeface="Tahoma"/>
              </a:rPr>
              <a:t> </a:t>
            </a:r>
            <a:r>
              <a:rPr sz="1100" spc="-10" dirty="0">
                <a:latin typeface="Tahoma"/>
                <a:cs typeface="Tahoma"/>
              </a:rPr>
              <a:t>movement.</a:t>
            </a:r>
            <a:endParaRPr sz="1100">
              <a:latin typeface="Tahoma"/>
              <a:cs typeface="Tahoma"/>
            </a:endParaRPr>
          </a:p>
          <a:p>
            <a:pPr marL="12700">
              <a:lnSpc>
                <a:spcPct val="100000"/>
              </a:lnSpc>
              <a:spcBef>
                <a:spcPts val="234"/>
              </a:spcBef>
            </a:pPr>
            <a:r>
              <a:rPr sz="1200" spc="-25" dirty="0">
                <a:latin typeface="Tahoma"/>
                <a:cs typeface="Tahoma"/>
              </a:rPr>
              <a:t>Cabin</a:t>
            </a:r>
            <a:r>
              <a:rPr sz="1200" spc="-70" dirty="0">
                <a:latin typeface="Tahoma"/>
                <a:cs typeface="Tahoma"/>
              </a:rPr>
              <a:t> </a:t>
            </a:r>
            <a:r>
              <a:rPr sz="1200" spc="-10" dirty="0">
                <a:latin typeface="Tahoma"/>
                <a:cs typeface="Tahoma"/>
              </a:rPr>
              <a:t>features:</a:t>
            </a:r>
            <a:endParaRPr sz="1200">
              <a:latin typeface="Tahoma"/>
              <a:cs typeface="Tahoma"/>
            </a:endParaRPr>
          </a:p>
          <a:p>
            <a:pPr marL="309880" marR="826135">
              <a:lnSpc>
                <a:spcPct val="102600"/>
              </a:lnSpc>
              <a:spcBef>
                <a:spcPts val="180"/>
              </a:spcBef>
            </a:pPr>
            <a:r>
              <a:rPr sz="1100" spc="-35" dirty="0">
                <a:latin typeface="Tahoma"/>
                <a:cs typeface="Tahoma"/>
              </a:rPr>
              <a:t>Real-</a:t>
            </a:r>
            <a:r>
              <a:rPr sz="1100" spc="-10" dirty="0">
                <a:latin typeface="Tahoma"/>
                <a:cs typeface="Tahoma"/>
              </a:rPr>
              <a:t>time</a:t>
            </a:r>
            <a:r>
              <a:rPr sz="1100" spc="-35" dirty="0">
                <a:latin typeface="Tahoma"/>
                <a:cs typeface="Tahoma"/>
              </a:rPr>
              <a:t> </a:t>
            </a:r>
            <a:r>
              <a:rPr sz="1100" spc="-20" dirty="0">
                <a:latin typeface="Tahoma"/>
                <a:cs typeface="Tahoma"/>
              </a:rPr>
              <a:t>time,</a:t>
            </a:r>
            <a:r>
              <a:rPr sz="1100" spc="-35" dirty="0">
                <a:latin typeface="Tahoma"/>
                <a:cs typeface="Tahoma"/>
              </a:rPr>
              <a:t> </a:t>
            </a:r>
            <a:r>
              <a:rPr sz="1100" spc="-25" dirty="0">
                <a:latin typeface="Tahoma"/>
                <a:cs typeface="Tahoma"/>
              </a:rPr>
              <a:t>date,</a:t>
            </a:r>
            <a:r>
              <a:rPr sz="1100" spc="-35" dirty="0">
                <a:latin typeface="Tahoma"/>
                <a:cs typeface="Tahoma"/>
              </a:rPr>
              <a:t> and</a:t>
            </a:r>
            <a:r>
              <a:rPr sz="1100" spc="-30" dirty="0">
                <a:latin typeface="Tahoma"/>
                <a:cs typeface="Tahoma"/>
              </a:rPr>
              <a:t> </a:t>
            </a:r>
            <a:r>
              <a:rPr sz="1100" spc="-40" dirty="0">
                <a:latin typeface="Tahoma"/>
                <a:cs typeface="Tahoma"/>
              </a:rPr>
              <a:t>temperature</a:t>
            </a:r>
            <a:r>
              <a:rPr sz="1100" spc="-35" dirty="0">
                <a:latin typeface="Tahoma"/>
                <a:cs typeface="Tahoma"/>
              </a:rPr>
              <a:t> </a:t>
            </a:r>
            <a:r>
              <a:rPr sz="1100" spc="-55" dirty="0">
                <a:latin typeface="Tahoma"/>
                <a:cs typeface="Tahoma"/>
              </a:rPr>
              <a:t>display. </a:t>
            </a:r>
            <a:r>
              <a:rPr sz="1100" spc="-60" dirty="0">
                <a:latin typeface="Tahoma"/>
                <a:cs typeface="Tahoma"/>
              </a:rPr>
              <a:t>I2C-</a:t>
            </a:r>
            <a:r>
              <a:rPr sz="1100" spc="-45" dirty="0">
                <a:latin typeface="Tahoma"/>
                <a:cs typeface="Tahoma"/>
              </a:rPr>
              <a:t>based</a:t>
            </a:r>
            <a:r>
              <a:rPr sz="1100" spc="30" dirty="0">
                <a:latin typeface="Tahoma"/>
                <a:cs typeface="Tahoma"/>
              </a:rPr>
              <a:t> </a:t>
            </a:r>
            <a:r>
              <a:rPr sz="1100" dirty="0">
                <a:latin typeface="Tahoma"/>
                <a:cs typeface="Tahoma"/>
              </a:rPr>
              <a:t>RTC</a:t>
            </a:r>
            <a:r>
              <a:rPr sz="1100" spc="35" dirty="0">
                <a:latin typeface="Tahoma"/>
                <a:cs typeface="Tahoma"/>
              </a:rPr>
              <a:t> </a:t>
            </a:r>
            <a:r>
              <a:rPr sz="1100" spc="-35" dirty="0">
                <a:latin typeface="Tahoma"/>
                <a:cs typeface="Tahoma"/>
              </a:rPr>
              <a:t>and</a:t>
            </a:r>
            <a:r>
              <a:rPr sz="1100" spc="35" dirty="0">
                <a:latin typeface="Tahoma"/>
                <a:cs typeface="Tahoma"/>
              </a:rPr>
              <a:t> </a:t>
            </a:r>
            <a:r>
              <a:rPr sz="1100" dirty="0">
                <a:latin typeface="Tahoma"/>
                <a:cs typeface="Tahoma"/>
              </a:rPr>
              <a:t>LM35</a:t>
            </a:r>
            <a:r>
              <a:rPr sz="1100" spc="25" dirty="0">
                <a:latin typeface="Tahoma"/>
                <a:cs typeface="Tahoma"/>
              </a:rPr>
              <a:t> </a:t>
            </a:r>
            <a:r>
              <a:rPr sz="1100" spc="-70" dirty="0">
                <a:latin typeface="Tahoma"/>
                <a:cs typeface="Tahoma"/>
              </a:rPr>
              <a:t>sensor</a:t>
            </a:r>
            <a:r>
              <a:rPr sz="1100" spc="35" dirty="0">
                <a:latin typeface="Tahoma"/>
                <a:cs typeface="Tahoma"/>
              </a:rPr>
              <a:t> </a:t>
            </a:r>
            <a:r>
              <a:rPr sz="1100" spc="-10" dirty="0">
                <a:latin typeface="Tahoma"/>
                <a:cs typeface="Tahoma"/>
              </a:rPr>
              <a:t>integration.</a:t>
            </a:r>
            <a:endParaRPr sz="1100">
              <a:latin typeface="Tahoma"/>
              <a:cs typeface="Tahoma"/>
            </a:endParaRPr>
          </a:p>
          <a:p>
            <a:pPr marL="12700">
              <a:lnSpc>
                <a:spcPct val="100000"/>
              </a:lnSpc>
              <a:spcBef>
                <a:spcPts val="229"/>
              </a:spcBef>
            </a:pPr>
            <a:r>
              <a:rPr sz="1200" dirty="0">
                <a:latin typeface="Tahoma"/>
                <a:cs typeface="Tahoma"/>
              </a:rPr>
              <a:t>Motor</a:t>
            </a:r>
            <a:r>
              <a:rPr sz="1200" spc="-100" dirty="0">
                <a:latin typeface="Tahoma"/>
                <a:cs typeface="Tahoma"/>
              </a:rPr>
              <a:t> </a:t>
            </a:r>
            <a:r>
              <a:rPr sz="1200" spc="-10" dirty="0">
                <a:latin typeface="Tahoma"/>
                <a:cs typeface="Tahoma"/>
              </a:rPr>
              <a:t>control:</a:t>
            </a:r>
            <a:endParaRPr sz="1200">
              <a:latin typeface="Tahoma"/>
              <a:cs typeface="Tahoma"/>
            </a:endParaRPr>
          </a:p>
          <a:p>
            <a:pPr marL="309880" marR="5080">
              <a:lnSpc>
                <a:spcPct val="102600"/>
              </a:lnSpc>
              <a:spcBef>
                <a:spcPts val="180"/>
              </a:spcBef>
            </a:pPr>
            <a:r>
              <a:rPr sz="1100" spc="-40" dirty="0">
                <a:latin typeface="Tahoma"/>
                <a:cs typeface="Tahoma"/>
              </a:rPr>
              <a:t>Dual-</a:t>
            </a:r>
            <a:r>
              <a:rPr sz="1100" spc="-45" dirty="0">
                <a:latin typeface="Tahoma"/>
                <a:cs typeface="Tahoma"/>
              </a:rPr>
              <a:t>speed</a:t>
            </a:r>
            <a:r>
              <a:rPr sz="1100" spc="-35" dirty="0">
                <a:latin typeface="Tahoma"/>
                <a:cs typeface="Tahoma"/>
              </a:rPr>
              <a:t> </a:t>
            </a:r>
            <a:r>
              <a:rPr sz="1100" spc="-40" dirty="0">
                <a:latin typeface="Tahoma"/>
                <a:cs typeface="Tahoma"/>
              </a:rPr>
              <a:t>system</a:t>
            </a:r>
            <a:r>
              <a:rPr sz="1100" spc="-35" dirty="0">
                <a:latin typeface="Tahoma"/>
                <a:cs typeface="Tahoma"/>
              </a:rPr>
              <a:t> </a:t>
            </a:r>
            <a:r>
              <a:rPr sz="1100" spc="-20" dirty="0">
                <a:latin typeface="Tahoma"/>
                <a:cs typeface="Tahoma"/>
              </a:rPr>
              <a:t>for</a:t>
            </a:r>
            <a:r>
              <a:rPr sz="1100" spc="-35" dirty="0">
                <a:latin typeface="Tahoma"/>
                <a:cs typeface="Tahoma"/>
              </a:rPr>
              <a:t> </a:t>
            </a:r>
            <a:r>
              <a:rPr sz="1100" spc="-30" dirty="0">
                <a:latin typeface="Tahoma"/>
                <a:cs typeface="Tahoma"/>
              </a:rPr>
              <a:t>smooth</a:t>
            </a:r>
            <a:r>
              <a:rPr sz="1100" spc="-35" dirty="0">
                <a:latin typeface="Tahoma"/>
                <a:cs typeface="Tahoma"/>
              </a:rPr>
              <a:t> acceleration and </a:t>
            </a:r>
            <a:r>
              <a:rPr sz="1100" spc="-40" dirty="0">
                <a:latin typeface="Tahoma"/>
                <a:cs typeface="Tahoma"/>
              </a:rPr>
              <a:t>deceleration. </a:t>
            </a:r>
            <a:r>
              <a:rPr sz="1100" dirty="0">
                <a:latin typeface="Tahoma"/>
                <a:cs typeface="Tahoma"/>
              </a:rPr>
              <a:t>Limit</a:t>
            </a:r>
            <a:r>
              <a:rPr sz="1100" spc="-30" dirty="0">
                <a:latin typeface="Tahoma"/>
                <a:cs typeface="Tahoma"/>
              </a:rPr>
              <a:t> </a:t>
            </a:r>
            <a:r>
              <a:rPr sz="1100" spc="-40" dirty="0">
                <a:latin typeface="Tahoma"/>
                <a:cs typeface="Tahoma"/>
              </a:rPr>
              <a:t>switches</a:t>
            </a:r>
            <a:r>
              <a:rPr sz="1100" spc="-25" dirty="0">
                <a:latin typeface="Tahoma"/>
                <a:cs typeface="Tahoma"/>
              </a:rPr>
              <a:t> </a:t>
            </a:r>
            <a:r>
              <a:rPr sz="1100" spc="-20" dirty="0">
                <a:latin typeface="Tahoma"/>
                <a:cs typeface="Tahoma"/>
              </a:rPr>
              <a:t>for</a:t>
            </a:r>
            <a:r>
              <a:rPr sz="1100" spc="-25" dirty="0">
                <a:latin typeface="Tahoma"/>
                <a:cs typeface="Tahoma"/>
              </a:rPr>
              <a:t> </a:t>
            </a:r>
            <a:r>
              <a:rPr sz="1100" spc="-50" dirty="0">
                <a:latin typeface="Tahoma"/>
                <a:cs typeface="Tahoma"/>
              </a:rPr>
              <a:t>precise</a:t>
            </a:r>
            <a:r>
              <a:rPr sz="1100" spc="-30" dirty="0">
                <a:latin typeface="Tahoma"/>
                <a:cs typeface="Tahoma"/>
              </a:rPr>
              <a:t> </a:t>
            </a:r>
            <a:r>
              <a:rPr sz="1100" spc="-20" dirty="0">
                <a:latin typeface="Tahoma"/>
                <a:cs typeface="Tahoma"/>
              </a:rPr>
              <a:t>cabin</a:t>
            </a:r>
            <a:r>
              <a:rPr sz="1100" spc="-25" dirty="0">
                <a:latin typeface="Tahoma"/>
                <a:cs typeface="Tahoma"/>
              </a:rPr>
              <a:t> </a:t>
            </a:r>
            <a:r>
              <a:rPr sz="1100" spc="-10" dirty="0">
                <a:latin typeface="Tahoma"/>
                <a:cs typeface="Tahoma"/>
              </a:rPr>
              <a:t>positioning.</a:t>
            </a:r>
            <a:endParaRPr sz="1100">
              <a:latin typeface="Tahoma"/>
              <a:cs typeface="Tahoma"/>
            </a:endParaRPr>
          </a:p>
        </p:txBody>
      </p:sp>
      <p:grpSp>
        <p:nvGrpSpPr>
          <p:cNvPr id="17" name="object 17"/>
          <p:cNvGrpSpPr/>
          <p:nvPr/>
        </p:nvGrpSpPr>
        <p:grpSpPr>
          <a:xfrm>
            <a:off x="0" y="3346348"/>
            <a:ext cx="4562475" cy="109855"/>
            <a:chOff x="0" y="3346348"/>
            <a:chExt cx="4562475" cy="109855"/>
          </a:xfrm>
        </p:grpSpPr>
        <p:sp>
          <p:nvSpPr>
            <p:cNvPr id="18" name="object 18"/>
            <p:cNvSpPr/>
            <p:nvPr/>
          </p:nvSpPr>
          <p:spPr>
            <a:xfrm>
              <a:off x="0"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A30000"/>
            </a:solidFill>
          </p:spPr>
          <p:txBody>
            <a:bodyPr wrap="square" lIns="0" tIns="0" rIns="0" bIns="0" rtlCol="0"/>
            <a:lstStyle/>
            <a:p>
              <a:endParaRPr/>
            </a:p>
          </p:txBody>
        </p:sp>
        <p:sp>
          <p:nvSpPr>
            <p:cNvPr id="19" name="object 19"/>
            <p:cNvSpPr/>
            <p:nvPr/>
          </p:nvSpPr>
          <p:spPr>
            <a:xfrm>
              <a:off x="1520647"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EBEBEB"/>
            </a:solidFill>
          </p:spPr>
          <p:txBody>
            <a:bodyPr wrap="square" lIns="0" tIns="0" rIns="0" bIns="0" rtlCol="0"/>
            <a:lstStyle/>
            <a:p>
              <a:endParaRPr/>
            </a:p>
          </p:txBody>
        </p:sp>
        <p:sp>
          <p:nvSpPr>
            <p:cNvPr id="20" name="object 20"/>
            <p:cNvSpPr/>
            <p:nvPr/>
          </p:nvSpPr>
          <p:spPr>
            <a:xfrm>
              <a:off x="3041294"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D8D8D8"/>
            </a:solidFill>
          </p:spPr>
          <p:txBody>
            <a:bodyPr wrap="square" lIns="0" tIns="0" rIns="0" bIns="0" rtlCol="0"/>
            <a:lstStyle/>
            <a:p>
              <a:endParaRPr/>
            </a:p>
          </p:txBody>
        </p:sp>
      </p:gr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Your</a:t>
            </a:r>
            <a:r>
              <a:rPr spc="20" dirty="0"/>
              <a:t> </a:t>
            </a:r>
            <a:r>
              <a:rPr spc="-10" dirty="0"/>
              <a:t>University</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17780">
              <a:lnSpc>
                <a:spcPts val="675"/>
              </a:lnSpc>
            </a:pPr>
            <a:fld id="{81D60167-4931-47E6-BA6A-407CBD079E47}" type="slidenum">
              <a:rPr spc="-10" dirty="0"/>
              <a:t>4</a:t>
            </a:fld>
            <a:r>
              <a:rPr spc="-10" dirty="0"/>
              <a:t>/11</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74152" y="792"/>
            <a:ext cx="7753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F2F2"/>
                </a:solidFill>
                <a:latin typeface="Tahoma"/>
                <a:cs typeface="Tahoma"/>
                <a:hlinkClick r:id="rId2" action="ppaction://hlinksldjump"/>
              </a:rPr>
              <a:t>Firmware</a:t>
            </a:r>
            <a:r>
              <a:rPr sz="600" spc="-15" dirty="0">
                <a:solidFill>
                  <a:srgbClr val="F2F2F2"/>
                </a:solidFill>
                <a:latin typeface="Tahoma"/>
                <a:cs typeface="Tahoma"/>
                <a:hlinkClick r:id="rId2" action="ppaction://hlinksldjump"/>
              </a:rPr>
              <a:t> </a:t>
            </a:r>
            <a:r>
              <a:rPr sz="600" spc="-10" dirty="0">
                <a:solidFill>
                  <a:srgbClr val="F2F2F2"/>
                </a:solidFill>
                <a:latin typeface="Tahoma"/>
                <a:cs typeface="Tahoma"/>
                <a:hlinkClick r:id="rId2" action="ppaction://hlinksldjump"/>
              </a:rPr>
              <a:t>Architecture</a:t>
            </a:r>
            <a:endParaRPr sz="600">
              <a:latin typeface="Tahoma"/>
              <a:cs typeface="Tahoma"/>
            </a:endParaRPr>
          </a:p>
        </p:txBody>
      </p:sp>
      <p:grpSp>
        <p:nvGrpSpPr>
          <p:cNvPr id="3" name="object 3"/>
          <p:cNvGrpSpPr/>
          <p:nvPr/>
        </p:nvGrpSpPr>
        <p:grpSpPr>
          <a:xfrm>
            <a:off x="0" y="0"/>
            <a:ext cx="4608195" cy="530225"/>
            <a:chOff x="0" y="0"/>
            <a:chExt cx="4608195" cy="530225"/>
          </a:xfrm>
        </p:grpSpPr>
        <p:sp>
          <p:nvSpPr>
            <p:cNvPr id="4" name="object 4"/>
            <p:cNvSpPr/>
            <p:nvPr/>
          </p:nvSpPr>
          <p:spPr>
            <a:xfrm>
              <a:off x="2303995" y="0"/>
              <a:ext cx="2304415" cy="140335"/>
            </a:xfrm>
            <a:custGeom>
              <a:avLst/>
              <a:gdLst/>
              <a:ahLst/>
              <a:cxnLst/>
              <a:rect l="l" t="t" r="r" b="b"/>
              <a:pathLst>
                <a:path w="2304415" h="140335">
                  <a:moveTo>
                    <a:pt x="2303995" y="0"/>
                  </a:moveTo>
                  <a:lnTo>
                    <a:pt x="0" y="0"/>
                  </a:lnTo>
                  <a:lnTo>
                    <a:pt x="0" y="140017"/>
                  </a:lnTo>
                  <a:lnTo>
                    <a:pt x="2303995" y="140017"/>
                  </a:lnTo>
                  <a:lnTo>
                    <a:pt x="2303995" y="0"/>
                  </a:lnTo>
                  <a:close/>
                </a:path>
              </a:pathLst>
            </a:custGeom>
            <a:solidFill>
              <a:srgbClr val="D8D8D8"/>
            </a:solidFill>
          </p:spPr>
          <p:txBody>
            <a:bodyPr wrap="square" lIns="0" tIns="0" rIns="0" bIns="0" rtlCol="0"/>
            <a:lstStyle/>
            <a:p>
              <a:endParaRPr/>
            </a:p>
          </p:txBody>
        </p:sp>
        <p:sp>
          <p:nvSpPr>
            <p:cNvPr id="5" name="object 5"/>
            <p:cNvSpPr/>
            <p:nvPr/>
          </p:nvSpPr>
          <p:spPr>
            <a:xfrm>
              <a:off x="0" y="140017"/>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grpSp>
      <p:sp>
        <p:nvSpPr>
          <p:cNvPr id="6" name="object 6"/>
          <p:cNvSpPr txBox="1"/>
          <p:nvPr/>
        </p:nvSpPr>
        <p:spPr>
          <a:xfrm>
            <a:off x="95300" y="200921"/>
            <a:ext cx="1308735" cy="288290"/>
          </a:xfrm>
          <a:prstGeom prst="rect">
            <a:avLst/>
          </a:prstGeom>
        </p:spPr>
        <p:txBody>
          <a:bodyPr vert="horz" wrap="square" lIns="0" tIns="15240" rIns="0" bIns="0" rtlCol="0">
            <a:spAutoFit/>
          </a:bodyPr>
          <a:lstStyle/>
          <a:p>
            <a:pPr marL="12700">
              <a:lnSpc>
                <a:spcPct val="100000"/>
              </a:lnSpc>
              <a:spcBef>
                <a:spcPts val="120"/>
              </a:spcBef>
            </a:pPr>
            <a:r>
              <a:rPr sz="1700" spc="-10" dirty="0">
                <a:solidFill>
                  <a:srgbClr val="CC0000"/>
                </a:solidFill>
                <a:latin typeface="Tahoma"/>
                <a:cs typeface="Tahoma"/>
              </a:rPr>
              <a:t>Block</a:t>
            </a:r>
            <a:r>
              <a:rPr sz="1700" spc="-90" dirty="0">
                <a:solidFill>
                  <a:srgbClr val="CC0000"/>
                </a:solidFill>
                <a:latin typeface="Tahoma"/>
                <a:cs typeface="Tahoma"/>
              </a:rPr>
              <a:t> </a:t>
            </a:r>
            <a:r>
              <a:rPr sz="1700" spc="-75" dirty="0">
                <a:solidFill>
                  <a:srgbClr val="CC0000"/>
                </a:solidFill>
                <a:latin typeface="Tahoma"/>
                <a:cs typeface="Tahoma"/>
              </a:rPr>
              <a:t>Diagram</a:t>
            </a:r>
            <a:endParaRPr sz="1700">
              <a:latin typeface="Tahoma"/>
              <a:cs typeface="Tahoma"/>
            </a:endParaRPr>
          </a:p>
        </p:txBody>
      </p:sp>
      <p:sp>
        <p:nvSpPr>
          <p:cNvPr id="7" name="object 7"/>
          <p:cNvSpPr txBox="1"/>
          <p:nvPr/>
        </p:nvSpPr>
        <p:spPr>
          <a:xfrm>
            <a:off x="1763989" y="971786"/>
            <a:ext cx="1080135" cy="360045"/>
          </a:xfrm>
          <a:prstGeom prst="rect">
            <a:avLst/>
          </a:prstGeom>
          <a:ln w="5060">
            <a:solidFill>
              <a:srgbClr val="000000"/>
            </a:solidFill>
          </a:ln>
        </p:spPr>
        <p:txBody>
          <a:bodyPr vert="horz" wrap="square" lIns="0" tIns="80010" rIns="0" bIns="0" rtlCol="0">
            <a:spAutoFit/>
          </a:bodyPr>
          <a:lstStyle/>
          <a:p>
            <a:pPr marL="110489">
              <a:lnSpc>
                <a:spcPct val="100000"/>
              </a:lnSpc>
              <a:spcBef>
                <a:spcPts val="630"/>
              </a:spcBef>
            </a:pPr>
            <a:r>
              <a:rPr sz="1200" spc="-20" dirty="0">
                <a:latin typeface="Tahoma"/>
                <a:cs typeface="Tahoma"/>
              </a:rPr>
              <a:t>Floor</a:t>
            </a:r>
            <a:r>
              <a:rPr sz="1200" spc="-40" dirty="0">
                <a:latin typeface="Tahoma"/>
                <a:cs typeface="Tahoma"/>
              </a:rPr>
              <a:t> </a:t>
            </a:r>
            <a:r>
              <a:rPr sz="1200" spc="-10" dirty="0">
                <a:latin typeface="Tahoma"/>
                <a:cs typeface="Tahoma"/>
              </a:rPr>
              <a:t>Buttons</a:t>
            </a:r>
            <a:endParaRPr sz="1200">
              <a:latin typeface="Tahoma"/>
              <a:cs typeface="Tahoma"/>
            </a:endParaRPr>
          </a:p>
        </p:txBody>
      </p:sp>
      <p:sp>
        <p:nvSpPr>
          <p:cNvPr id="8" name="object 8"/>
          <p:cNvSpPr txBox="1"/>
          <p:nvPr/>
        </p:nvSpPr>
        <p:spPr>
          <a:xfrm>
            <a:off x="1672735" y="1691795"/>
            <a:ext cx="1263015" cy="360045"/>
          </a:xfrm>
          <a:prstGeom prst="rect">
            <a:avLst/>
          </a:prstGeom>
          <a:ln w="5060">
            <a:solidFill>
              <a:srgbClr val="000000"/>
            </a:solidFill>
          </a:ln>
        </p:spPr>
        <p:txBody>
          <a:bodyPr vert="horz" wrap="square" lIns="0" tIns="80010" rIns="0" bIns="0" rtlCol="0">
            <a:spAutoFit/>
          </a:bodyPr>
          <a:lstStyle/>
          <a:p>
            <a:pPr marL="49530">
              <a:lnSpc>
                <a:spcPct val="100000"/>
              </a:lnSpc>
              <a:spcBef>
                <a:spcPts val="630"/>
              </a:spcBef>
            </a:pPr>
            <a:r>
              <a:rPr sz="1200" spc="-40" dirty="0">
                <a:latin typeface="Tahoma"/>
                <a:cs typeface="Tahoma"/>
              </a:rPr>
              <a:t>Elevator</a:t>
            </a:r>
            <a:r>
              <a:rPr sz="1200" spc="-15" dirty="0">
                <a:latin typeface="Tahoma"/>
                <a:cs typeface="Tahoma"/>
              </a:rPr>
              <a:t> </a:t>
            </a:r>
            <a:r>
              <a:rPr sz="1200" spc="-10" dirty="0">
                <a:latin typeface="Tahoma"/>
                <a:cs typeface="Tahoma"/>
              </a:rPr>
              <a:t>Controller</a:t>
            </a:r>
            <a:endParaRPr sz="1200">
              <a:latin typeface="Tahoma"/>
              <a:cs typeface="Tahoma"/>
            </a:endParaRPr>
          </a:p>
        </p:txBody>
      </p:sp>
      <p:sp>
        <p:nvSpPr>
          <p:cNvPr id="9" name="object 9"/>
          <p:cNvSpPr txBox="1"/>
          <p:nvPr/>
        </p:nvSpPr>
        <p:spPr>
          <a:xfrm>
            <a:off x="1605887" y="2411804"/>
            <a:ext cx="1396365" cy="360045"/>
          </a:xfrm>
          <a:prstGeom prst="rect">
            <a:avLst/>
          </a:prstGeom>
          <a:ln w="5060">
            <a:solidFill>
              <a:srgbClr val="000000"/>
            </a:solidFill>
          </a:ln>
        </p:spPr>
        <p:txBody>
          <a:bodyPr vert="horz" wrap="square" lIns="0" tIns="80010" rIns="0" bIns="0" rtlCol="0">
            <a:spAutoFit/>
          </a:bodyPr>
          <a:lstStyle/>
          <a:p>
            <a:pPr marL="49530">
              <a:lnSpc>
                <a:spcPct val="100000"/>
              </a:lnSpc>
              <a:spcBef>
                <a:spcPts val="630"/>
              </a:spcBef>
            </a:pPr>
            <a:r>
              <a:rPr sz="1200" dirty="0">
                <a:latin typeface="Tahoma"/>
                <a:cs typeface="Tahoma"/>
              </a:rPr>
              <a:t>Motor</a:t>
            </a:r>
            <a:r>
              <a:rPr sz="1200" spc="-90" dirty="0">
                <a:latin typeface="Tahoma"/>
                <a:cs typeface="Tahoma"/>
              </a:rPr>
              <a:t> </a:t>
            </a:r>
            <a:r>
              <a:rPr sz="1200" spc="-55" dirty="0">
                <a:latin typeface="Tahoma"/>
                <a:cs typeface="Tahoma"/>
              </a:rPr>
              <a:t>and</a:t>
            </a:r>
            <a:r>
              <a:rPr sz="1200" spc="-40" dirty="0">
                <a:latin typeface="Tahoma"/>
                <a:cs typeface="Tahoma"/>
              </a:rPr>
              <a:t> </a:t>
            </a:r>
            <a:r>
              <a:rPr sz="1200" spc="-25" dirty="0">
                <a:latin typeface="Tahoma"/>
                <a:cs typeface="Tahoma"/>
              </a:rPr>
              <a:t>Indicators</a:t>
            </a:r>
            <a:endParaRPr sz="1200">
              <a:latin typeface="Tahoma"/>
              <a:cs typeface="Tahoma"/>
            </a:endParaRPr>
          </a:p>
        </p:txBody>
      </p:sp>
      <p:grpSp>
        <p:nvGrpSpPr>
          <p:cNvPr id="10" name="object 10"/>
          <p:cNvGrpSpPr/>
          <p:nvPr/>
        </p:nvGrpSpPr>
        <p:grpSpPr>
          <a:xfrm>
            <a:off x="2281727" y="1334320"/>
            <a:ext cx="45085" cy="354965"/>
            <a:chOff x="2281727" y="1334320"/>
            <a:chExt cx="45085" cy="354965"/>
          </a:xfrm>
        </p:grpSpPr>
        <p:sp>
          <p:nvSpPr>
            <p:cNvPr id="11" name="object 11"/>
            <p:cNvSpPr/>
            <p:nvPr/>
          </p:nvSpPr>
          <p:spPr>
            <a:xfrm>
              <a:off x="2303995" y="1334320"/>
              <a:ext cx="0" cy="349250"/>
            </a:xfrm>
            <a:custGeom>
              <a:avLst/>
              <a:gdLst/>
              <a:ahLst/>
              <a:cxnLst/>
              <a:rect l="l" t="t" r="r" b="b"/>
              <a:pathLst>
                <a:path h="349250">
                  <a:moveTo>
                    <a:pt x="0" y="0"/>
                  </a:moveTo>
                  <a:lnTo>
                    <a:pt x="0" y="349123"/>
                  </a:lnTo>
                </a:path>
              </a:pathLst>
            </a:custGeom>
            <a:ln w="5060">
              <a:solidFill>
                <a:srgbClr val="000000"/>
              </a:solidFill>
            </a:ln>
          </p:spPr>
          <p:txBody>
            <a:bodyPr wrap="square" lIns="0" tIns="0" rIns="0" bIns="0" rtlCol="0"/>
            <a:lstStyle/>
            <a:p>
              <a:endParaRPr/>
            </a:p>
          </p:txBody>
        </p:sp>
        <p:sp>
          <p:nvSpPr>
            <p:cNvPr id="12" name="object 12"/>
            <p:cNvSpPr/>
            <p:nvPr/>
          </p:nvSpPr>
          <p:spPr>
            <a:xfrm>
              <a:off x="2283751" y="1668261"/>
              <a:ext cx="40640" cy="19050"/>
            </a:xfrm>
            <a:custGeom>
              <a:avLst/>
              <a:gdLst/>
              <a:ahLst/>
              <a:cxnLst/>
              <a:rect l="l" t="t" r="r" b="b"/>
              <a:pathLst>
                <a:path w="40639" h="19050">
                  <a:moveTo>
                    <a:pt x="40487" y="0"/>
                  </a:moveTo>
                  <a:lnTo>
                    <a:pt x="34300" y="2965"/>
                  </a:lnTo>
                  <a:lnTo>
                    <a:pt x="27993" y="8540"/>
                  </a:lnTo>
                  <a:lnTo>
                    <a:pt x="22873" y="14589"/>
                  </a:lnTo>
                  <a:lnTo>
                    <a:pt x="20243" y="18978"/>
                  </a:lnTo>
                  <a:lnTo>
                    <a:pt x="17614" y="14589"/>
                  </a:lnTo>
                  <a:lnTo>
                    <a:pt x="12494" y="8540"/>
                  </a:lnTo>
                  <a:lnTo>
                    <a:pt x="6187" y="2965"/>
                  </a:lnTo>
                  <a:lnTo>
                    <a:pt x="0" y="0"/>
                  </a:lnTo>
                </a:path>
              </a:pathLst>
            </a:custGeom>
            <a:ln w="4048">
              <a:solidFill>
                <a:srgbClr val="000000"/>
              </a:solidFill>
            </a:ln>
          </p:spPr>
          <p:txBody>
            <a:bodyPr wrap="square" lIns="0" tIns="0" rIns="0" bIns="0" rtlCol="0"/>
            <a:lstStyle/>
            <a:p>
              <a:endParaRPr/>
            </a:p>
          </p:txBody>
        </p:sp>
      </p:grpSp>
      <p:grpSp>
        <p:nvGrpSpPr>
          <p:cNvPr id="13" name="object 13"/>
          <p:cNvGrpSpPr/>
          <p:nvPr/>
        </p:nvGrpSpPr>
        <p:grpSpPr>
          <a:xfrm>
            <a:off x="2281727" y="2054330"/>
            <a:ext cx="45085" cy="354965"/>
            <a:chOff x="2281727" y="2054330"/>
            <a:chExt cx="45085" cy="354965"/>
          </a:xfrm>
        </p:grpSpPr>
        <p:sp>
          <p:nvSpPr>
            <p:cNvPr id="14" name="object 14"/>
            <p:cNvSpPr/>
            <p:nvPr/>
          </p:nvSpPr>
          <p:spPr>
            <a:xfrm>
              <a:off x="2303995" y="2054330"/>
              <a:ext cx="0" cy="349250"/>
            </a:xfrm>
            <a:custGeom>
              <a:avLst/>
              <a:gdLst/>
              <a:ahLst/>
              <a:cxnLst/>
              <a:rect l="l" t="t" r="r" b="b"/>
              <a:pathLst>
                <a:path h="349250">
                  <a:moveTo>
                    <a:pt x="0" y="0"/>
                  </a:moveTo>
                  <a:lnTo>
                    <a:pt x="0" y="349123"/>
                  </a:lnTo>
                </a:path>
              </a:pathLst>
            </a:custGeom>
            <a:ln w="5060">
              <a:solidFill>
                <a:srgbClr val="000000"/>
              </a:solidFill>
            </a:ln>
          </p:spPr>
          <p:txBody>
            <a:bodyPr wrap="square" lIns="0" tIns="0" rIns="0" bIns="0" rtlCol="0"/>
            <a:lstStyle/>
            <a:p>
              <a:endParaRPr/>
            </a:p>
          </p:txBody>
        </p:sp>
        <p:sp>
          <p:nvSpPr>
            <p:cNvPr id="15" name="object 15"/>
            <p:cNvSpPr/>
            <p:nvPr/>
          </p:nvSpPr>
          <p:spPr>
            <a:xfrm>
              <a:off x="2283751" y="2388271"/>
              <a:ext cx="40640" cy="19050"/>
            </a:xfrm>
            <a:custGeom>
              <a:avLst/>
              <a:gdLst/>
              <a:ahLst/>
              <a:cxnLst/>
              <a:rect l="l" t="t" r="r" b="b"/>
              <a:pathLst>
                <a:path w="40639" h="19050">
                  <a:moveTo>
                    <a:pt x="40487" y="0"/>
                  </a:moveTo>
                  <a:lnTo>
                    <a:pt x="34300" y="2965"/>
                  </a:lnTo>
                  <a:lnTo>
                    <a:pt x="27993" y="8540"/>
                  </a:lnTo>
                  <a:lnTo>
                    <a:pt x="22873" y="14589"/>
                  </a:lnTo>
                  <a:lnTo>
                    <a:pt x="20243" y="18978"/>
                  </a:lnTo>
                  <a:lnTo>
                    <a:pt x="17614" y="14589"/>
                  </a:lnTo>
                  <a:lnTo>
                    <a:pt x="12494" y="8540"/>
                  </a:lnTo>
                  <a:lnTo>
                    <a:pt x="6187" y="2965"/>
                  </a:lnTo>
                  <a:lnTo>
                    <a:pt x="0" y="0"/>
                  </a:lnTo>
                </a:path>
              </a:pathLst>
            </a:custGeom>
            <a:ln w="4048">
              <a:solidFill>
                <a:srgbClr val="000000"/>
              </a:solidFill>
            </a:ln>
          </p:spPr>
          <p:txBody>
            <a:bodyPr wrap="square" lIns="0" tIns="0" rIns="0" bIns="0" rtlCol="0"/>
            <a:lstStyle/>
            <a:p>
              <a:endParaRPr/>
            </a:p>
          </p:txBody>
        </p:sp>
      </p:grpSp>
      <p:grpSp>
        <p:nvGrpSpPr>
          <p:cNvPr id="16" name="object 16"/>
          <p:cNvGrpSpPr/>
          <p:nvPr/>
        </p:nvGrpSpPr>
        <p:grpSpPr>
          <a:xfrm>
            <a:off x="0" y="3346348"/>
            <a:ext cx="4562475" cy="109855"/>
            <a:chOff x="0" y="3346348"/>
            <a:chExt cx="4562475" cy="109855"/>
          </a:xfrm>
        </p:grpSpPr>
        <p:sp>
          <p:nvSpPr>
            <p:cNvPr id="17" name="object 17"/>
            <p:cNvSpPr/>
            <p:nvPr/>
          </p:nvSpPr>
          <p:spPr>
            <a:xfrm>
              <a:off x="0"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A30000"/>
            </a:solidFill>
          </p:spPr>
          <p:txBody>
            <a:bodyPr wrap="square" lIns="0" tIns="0" rIns="0" bIns="0" rtlCol="0"/>
            <a:lstStyle/>
            <a:p>
              <a:endParaRPr/>
            </a:p>
          </p:txBody>
        </p:sp>
        <p:sp>
          <p:nvSpPr>
            <p:cNvPr id="18" name="object 18"/>
            <p:cNvSpPr/>
            <p:nvPr/>
          </p:nvSpPr>
          <p:spPr>
            <a:xfrm>
              <a:off x="1520647"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EBEBEB"/>
            </a:solidFill>
          </p:spPr>
          <p:txBody>
            <a:bodyPr wrap="square" lIns="0" tIns="0" rIns="0" bIns="0" rtlCol="0"/>
            <a:lstStyle/>
            <a:p>
              <a:endParaRPr/>
            </a:p>
          </p:txBody>
        </p:sp>
        <p:sp>
          <p:nvSpPr>
            <p:cNvPr id="19" name="object 19"/>
            <p:cNvSpPr/>
            <p:nvPr/>
          </p:nvSpPr>
          <p:spPr>
            <a:xfrm>
              <a:off x="3041294"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D8D8D8"/>
            </a:solidFill>
          </p:spPr>
          <p:txBody>
            <a:bodyPr wrap="square" lIns="0" tIns="0" rIns="0" bIns="0" rtlCol="0"/>
            <a:lstStyle/>
            <a:p>
              <a:endParaRPr/>
            </a:p>
          </p:txBody>
        </p:sp>
      </p:gr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Your</a:t>
            </a:r>
            <a:r>
              <a:rPr spc="20" dirty="0"/>
              <a:t> </a:t>
            </a:r>
            <a:r>
              <a:rPr spc="-10" dirty="0"/>
              <a:t>University</a:t>
            </a: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17780">
              <a:lnSpc>
                <a:spcPts val="675"/>
              </a:lnSpc>
            </a:pPr>
            <a:fld id="{81D60167-4931-47E6-BA6A-407CBD079E47}" type="slidenum">
              <a:rPr spc="-10" dirty="0"/>
              <a:t>5</a:t>
            </a:fld>
            <a:r>
              <a:rPr spc="-10" dirty="0"/>
              <a:t>/11</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74152" y="792"/>
            <a:ext cx="7753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F2F2"/>
                </a:solidFill>
                <a:latin typeface="Tahoma"/>
                <a:cs typeface="Tahoma"/>
                <a:hlinkClick r:id="rId2" action="ppaction://hlinksldjump"/>
              </a:rPr>
              <a:t>Firmware</a:t>
            </a:r>
            <a:r>
              <a:rPr sz="600" spc="-15" dirty="0">
                <a:solidFill>
                  <a:srgbClr val="F2F2F2"/>
                </a:solidFill>
                <a:latin typeface="Tahoma"/>
                <a:cs typeface="Tahoma"/>
                <a:hlinkClick r:id="rId2" action="ppaction://hlinksldjump"/>
              </a:rPr>
              <a:t> </a:t>
            </a:r>
            <a:r>
              <a:rPr sz="600" spc="-10" dirty="0">
                <a:solidFill>
                  <a:srgbClr val="F2F2F2"/>
                </a:solidFill>
                <a:latin typeface="Tahoma"/>
                <a:cs typeface="Tahoma"/>
                <a:hlinkClick r:id="rId2" action="ppaction://hlinksldjump"/>
              </a:rPr>
              <a:t>Architecture</a:t>
            </a:r>
            <a:endParaRPr sz="600">
              <a:latin typeface="Tahoma"/>
              <a:cs typeface="Tahoma"/>
            </a:endParaRPr>
          </a:p>
        </p:txBody>
      </p:sp>
      <p:grpSp>
        <p:nvGrpSpPr>
          <p:cNvPr id="3" name="object 3"/>
          <p:cNvGrpSpPr/>
          <p:nvPr/>
        </p:nvGrpSpPr>
        <p:grpSpPr>
          <a:xfrm>
            <a:off x="0" y="0"/>
            <a:ext cx="4608195" cy="530225"/>
            <a:chOff x="0" y="0"/>
            <a:chExt cx="4608195" cy="530225"/>
          </a:xfrm>
        </p:grpSpPr>
        <p:sp>
          <p:nvSpPr>
            <p:cNvPr id="4" name="object 4"/>
            <p:cNvSpPr/>
            <p:nvPr/>
          </p:nvSpPr>
          <p:spPr>
            <a:xfrm>
              <a:off x="2303995" y="0"/>
              <a:ext cx="2304415" cy="140335"/>
            </a:xfrm>
            <a:custGeom>
              <a:avLst/>
              <a:gdLst/>
              <a:ahLst/>
              <a:cxnLst/>
              <a:rect l="l" t="t" r="r" b="b"/>
              <a:pathLst>
                <a:path w="2304415" h="140335">
                  <a:moveTo>
                    <a:pt x="2303995" y="0"/>
                  </a:moveTo>
                  <a:lnTo>
                    <a:pt x="0" y="0"/>
                  </a:lnTo>
                  <a:lnTo>
                    <a:pt x="0" y="140017"/>
                  </a:lnTo>
                  <a:lnTo>
                    <a:pt x="2303995" y="140017"/>
                  </a:lnTo>
                  <a:lnTo>
                    <a:pt x="2303995" y="0"/>
                  </a:lnTo>
                  <a:close/>
                </a:path>
              </a:pathLst>
            </a:custGeom>
            <a:solidFill>
              <a:srgbClr val="D8D8D8"/>
            </a:solidFill>
          </p:spPr>
          <p:txBody>
            <a:bodyPr wrap="square" lIns="0" tIns="0" rIns="0" bIns="0" rtlCol="0"/>
            <a:lstStyle/>
            <a:p>
              <a:endParaRPr/>
            </a:p>
          </p:txBody>
        </p:sp>
        <p:sp>
          <p:nvSpPr>
            <p:cNvPr id="5" name="object 5"/>
            <p:cNvSpPr/>
            <p:nvPr/>
          </p:nvSpPr>
          <p:spPr>
            <a:xfrm>
              <a:off x="0" y="140017"/>
              <a:ext cx="4608195" cy="389890"/>
            </a:xfrm>
            <a:custGeom>
              <a:avLst/>
              <a:gdLst/>
              <a:ahLst/>
              <a:cxnLst/>
              <a:rect l="l" t="t" r="r" b="b"/>
              <a:pathLst>
                <a:path w="4608195" h="389890">
                  <a:moveTo>
                    <a:pt x="4608004" y="0"/>
                  </a:moveTo>
                  <a:lnTo>
                    <a:pt x="0" y="0"/>
                  </a:lnTo>
                  <a:lnTo>
                    <a:pt x="0" y="389623"/>
                  </a:lnTo>
                  <a:lnTo>
                    <a:pt x="4608004" y="389623"/>
                  </a:lnTo>
                  <a:lnTo>
                    <a:pt x="4608004" y="0"/>
                  </a:lnTo>
                  <a:close/>
                </a:path>
              </a:pathLst>
            </a:custGeom>
            <a:solidFill>
              <a:srgbClr val="F2F2F2"/>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105" dirty="0"/>
              <a:t>Firmware</a:t>
            </a:r>
            <a:r>
              <a:rPr spc="15" dirty="0"/>
              <a:t> </a:t>
            </a:r>
            <a:r>
              <a:rPr spc="-85" dirty="0"/>
              <a:t>Design</a:t>
            </a:r>
          </a:p>
        </p:txBody>
      </p:sp>
      <p:pic>
        <p:nvPicPr>
          <p:cNvPr id="7" name="object 7"/>
          <p:cNvPicPr/>
          <p:nvPr/>
        </p:nvPicPr>
        <p:blipFill>
          <a:blip r:embed="rId3" cstate="print"/>
          <a:stretch>
            <a:fillRect/>
          </a:stretch>
        </p:blipFill>
        <p:spPr>
          <a:xfrm>
            <a:off x="300139" y="1300988"/>
            <a:ext cx="71526" cy="71526"/>
          </a:xfrm>
          <a:prstGeom prst="rect">
            <a:avLst/>
          </a:prstGeom>
        </p:spPr>
      </p:pic>
      <p:pic>
        <p:nvPicPr>
          <p:cNvPr id="8" name="object 8"/>
          <p:cNvPicPr/>
          <p:nvPr/>
        </p:nvPicPr>
        <p:blipFill>
          <a:blip r:embed="rId4" cstate="print"/>
          <a:stretch>
            <a:fillRect/>
          </a:stretch>
        </p:blipFill>
        <p:spPr>
          <a:xfrm>
            <a:off x="300139" y="1511020"/>
            <a:ext cx="71526" cy="71526"/>
          </a:xfrm>
          <a:prstGeom prst="rect">
            <a:avLst/>
          </a:prstGeom>
        </p:spPr>
      </p:pic>
      <p:pic>
        <p:nvPicPr>
          <p:cNvPr id="9" name="object 9"/>
          <p:cNvPicPr/>
          <p:nvPr/>
        </p:nvPicPr>
        <p:blipFill>
          <a:blip r:embed="rId5" cstate="print"/>
          <a:stretch>
            <a:fillRect/>
          </a:stretch>
        </p:blipFill>
        <p:spPr>
          <a:xfrm>
            <a:off x="611365" y="1722297"/>
            <a:ext cx="57632" cy="57632"/>
          </a:xfrm>
          <a:prstGeom prst="rect">
            <a:avLst/>
          </a:prstGeom>
        </p:spPr>
      </p:pic>
      <p:pic>
        <p:nvPicPr>
          <p:cNvPr id="10" name="object 10"/>
          <p:cNvPicPr/>
          <p:nvPr/>
        </p:nvPicPr>
        <p:blipFill>
          <a:blip r:embed="rId6" cstate="print"/>
          <a:stretch>
            <a:fillRect/>
          </a:stretch>
        </p:blipFill>
        <p:spPr>
          <a:xfrm>
            <a:off x="611365" y="1894370"/>
            <a:ext cx="57632" cy="57632"/>
          </a:xfrm>
          <a:prstGeom prst="rect">
            <a:avLst/>
          </a:prstGeom>
        </p:spPr>
      </p:pic>
      <p:pic>
        <p:nvPicPr>
          <p:cNvPr id="11" name="object 11"/>
          <p:cNvPicPr/>
          <p:nvPr/>
        </p:nvPicPr>
        <p:blipFill>
          <a:blip r:embed="rId7" cstate="print"/>
          <a:stretch>
            <a:fillRect/>
          </a:stretch>
        </p:blipFill>
        <p:spPr>
          <a:xfrm>
            <a:off x="611365" y="2066442"/>
            <a:ext cx="57632" cy="57632"/>
          </a:xfrm>
          <a:prstGeom prst="rect">
            <a:avLst/>
          </a:prstGeom>
        </p:spPr>
      </p:pic>
      <p:sp>
        <p:nvSpPr>
          <p:cNvPr id="12" name="object 12"/>
          <p:cNvSpPr txBox="1"/>
          <p:nvPr/>
        </p:nvSpPr>
        <p:spPr>
          <a:xfrm>
            <a:off x="433298" y="1182675"/>
            <a:ext cx="3803650" cy="1209040"/>
          </a:xfrm>
          <a:prstGeom prst="rect">
            <a:avLst/>
          </a:prstGeom>
        </p:spPr>
        <p:txBody>
          <a:bodyPr vert="horz" wrap="square" lIns="0" tIns="12700" rIns="0" bIns="0" rtlCol="0">
            <a:spAutoFit/>
          </a:bodyPr>
          <a:lstStyle/>
          <a:p>
            <a:pPr marL="12700" marR="489584">
              <a:lnSpc>
                <a:spcPct val="114799"/>
              </a:lnSpc>
              <a:spcBef>
                <a:spcPts val="100"/>
              </a:spcBef>
            </a:pPr>
            <a:r>
              <a:rPr sz="1200" spc="-30" dirty="0">
                <a:latin typeface="Tahoma"/>
                <a:cs typeface="Tahoma"/>
              </a:rPr>
              <a:t>Modular </a:t>
            </a:r>
            <a:r>
              <a:rPr sz="1200" spc="-75" dirty="0">
                <a:latin typeface="Tahoma"/>
                <a:cs typeface="Tahoma"/>
              </a:rPr>
              <a:t>design</a:t>
            </a:r>
            <a:r>
              <a:rPr sz="1200" spc="-20" dirty="0">
                <a:latin typeface="Tahoma"/>
                <a:cs typeface="Tahoma"/>
              </a:rPr>
              <a:t> </a:t>
            </a:r>
            <a:r>
              <a:rPr sz="1200" spc="-40" dirty="0">
                <a:latin typeface="Tahoma"/>
                <a:cs typeface="Tahoma"/>
              </a:rPr>
              <a:t>for</a:t>
            </a:r>
            <a:r>
              <a:rPr sz="1200" spc="-20" dirty="0">
                <a:latin typeface="Tahoma"/>
                <a:cs typeface="Tahoma"/>
              </a:rPr>
              <a:t> </a:t>
            </a:r>
            <a:r>
              <a:rPr sz="1200" spc="-35" dirty="0">
                <a:latin typeface="Tahoma"/>
                <a:cs typeface="Tahoma"/>
              </a:rPr>
              <a:t>scalability</a:t>
            </a:r>
            <a:r>
              <a:rPr sz="1200" spc="-25" dirty="0">
                <a:latin typeface="Tahoma"/>
                <a:cs typeface="Tahoma"/>
              </a:rPr>
              <a:t> </a:t>
            </a:r>
            <a:r>
              <a:rPr sz="1200" spc="-55" dirty="0">
                <a:latin typeface="Tahoma"/>
                <a:cs typeface="Tahoma"/>
              </a:rPr>
              <a:t>and</a:t>
            </a:r>
            <a:r>
              <a:rPr sz="1200" spc="-20" dirty="0">
                <a:latin typeface="Tahoma"/>
                <a:cs typeface="Tahoma"/>
              </a:rPr>
              <a:t> </a:t>
            </a:r>
            <a:r>
              <a:rPr sz="1200" spc="-10" dirty="0">
                <a:latin typeface="Tahoma"/>
                <a:cs typeface="Tahoma"/>
              </a:rPr>
              <a:t>maintainability. </a:t>
            </a:r>
            <a:r>
              <a:rPr sz="1200" spc="-45" dirty="0">
                <a:latin typeface="Tahoma"/>
                <a:cs typeface="Tahoma"/>
              </a:rPr>
              <a:t>Cooperative </a:t>
            </a:r>
            <a:r>
              <a:rPr sz="1200" spc="-65" dirty="0">
                <a:latin typeface="Tahoma"/>
                <a:cs typeface="Tahoma"/>
              </a:rPr>
              <a:t>scheduler</a:t>
            </a:r>
            <a:r>
              <a:rPr sz="1200" spc="-30" dirty="0">
                <a:latin typeface="Tahoma"/>
                <a:cs typeface="Tahoma"/>
              </a:rPr>
              <a:t> </a:t>
            </a:r>
            <a:r>
              <a:rPr sz="1200" spc="-40" dirty="0">
                <a:latin typeface="Tahoma"/>
                <a:cs typeface="Tahoma"/>
              </a:rPr>
              <a:t>for</a:t>
            </a:r>
            <a:r>
              <a:rPr sz="1200" spc="-35" dirty="0">
                <a:latin typeface="Tahoma"/>
                <a:cs typeface="Tahoma"/>
              </a:rPr>
              <a:t> </a:t>
            </a:r>
            <a:r>
              <a:rPr sz="1200" spc="-40" dirty="0">
                <a:latin typeface="Tahoma"/>
                <a:cs typeface="Tahoma"/>
              </a:rPr>
              <a:t>efficient</a:t>
            </a:r>
            <a:r>
              <a:rPr sz="1200" spc="-35" dirty="0">
                <a:latin typeface="Tahoma"/>
                <a:cs typeface="Tahoma"/>
              </a:rPr>
              <a:t> </a:t>
            </a:r>
            <a:r>
              <a:rPr sz="1200" spc="-25" dirty="0">
                <a:latin typeface="Tahoma"/>
                <a:cs typeface="Tahoma"/>
              </a:rPr>
              <a:t>task</a:t>
            </a:r>
            <a:r>
              <a:rPr sz="1200" spc="-45" dirty="0">
                <a:latin typeface="Tahoma"/>
                <a:cs typeface="Tahoma"/>
              </a:rPr>
              <a:t> </a:t>
            </a:r>
            <a:r>
              <a:rPr sz="1200" spc="-80" dirty="0">
                <a:latin typeface="Tahoma"/>
                <a:cs typeface="Tahoma"/>
              </a:rPr>
              <a:t>management:</a:t>
            </a:r>
            <a:endParaRPr sz="1200">
              <a:latin typeface="Tahoma"/>
              <a:cs typeface="Tahoma"/>
            </a:endParaRPr>
          </a:p>
          <a:p>
            <a:pPr marL="309880" marR="2533015">
              <a:lnSpc>
                <a:spcPct val="102600"/>
              </a:lnSpc>
              <a:spcBef>
                <a:spcPts val="180"/>
              </a:spcBef>
            </a:pPr>
            <a:r>
              <a:rPr sz="1100" dirty="0">
                <a:latin typeface="Tahoma"/>
                <a:cs typeface="Tahoma"/>
              </a:rPr>
              <a:t>Motor</a:t>
            </a:r>
            <a:r>
              <a:rPr sz="1100" spc="-20" dirty="0">
                <a:latin typeface="Tahoma"/>
                <a:cs typeface="Tahoma"/>
              </a:rPr>
              <a:t> </a:t>
            </a:r>
            <a:r>
              <a:rPr sz="1100" spc="-10" dirty="0">
                <a:latin typeface="Tahoma"/>
                <a:cs typeface="Tahoma"/>
              </a:rPr>
              <a:t>control. </a:t>
            </a:r>
            <a:r>
              <a:rPr sz="1100" spc="-20" dirty="0">
                <a:latin typeface="Tahoma"/>
                <a:cs typeface="Tahoma"/>
              </a:rPr>
              <a:t>Display</a:t>
            </a:r>
            <a:r>
              <a:rPr sz="1100" spc="-40" dirty="0">
                <a:latin typeface="Tahoma"/>
                <a:cs typeface="Tahoma"/>
              </a:rPr>
              <a:t> </a:t>
            </a:r>
            <a:r>
              <a:rPr sz="1100" spc="-50" dirty="0">
                <a:latin typeface="Tahoma"/>
                <a:cs typeface="Tahoma"/>
              </a:rPr>
              <a:t>updates.</a:t>
            </a:r>
            <a:endParaRPr sz="1100">
              <a:latin typeface="Tahoma"/>
              <a:cs typeface="Tahoma"/>
            </a:endParaRPr>
          </a:p>
          <a:p>
            <a:pPr marL="309880">
              <a:lnSpc>
                <a:spcPct val="100000"/>
              </a:lnSpc>
              <a:spcBef>
                <a:spcPts val="35"/>
              </a:spcBef>
            </a:pPr>
            <a:r>
              <a:rPr sz="1100" dirty="0">
                <a:latin typeface="Tahoma"/>
                <a:cs typeface="Tahoma"/>
              </a:rPr>
              <a:t>Button</a:t>
            </a:r>
            <a:r>
              <a:rPr sz="1100" spc="-35" dirty="0">
                <a:latin typeface="Tahoma"/>
                <a:cs typeface="Tahoma"/>
              </a:rPr>
              <a:t> </a:t>
            </a:r>
            <a:r>
              <a:rPr sz="1100" spc="-10" dirty="0">
                <a:latin typeface="Tahoma"/>
                <a:cs typeface="Tahoma"/>
              </a:rPr>
              <a:t>input</a:t>
            </a:r>
            <a:r>
              <a:rPr sz="1100" spc="-35" dirty="0">
                <a:latin typeface="Tahoma"/>
                <a:cs typeface="Tahoma"/>
              </a:rPr>
              <a:t> </a:t>
            </a:r>
            <a:r>
              <a:rPr sz="1100" spc="-10" dirty="0">
                <a:latin typeface="Tahoma"/>
                <a:cs typeface="Tahoma"/>
              </a:rPr>
              <a:t>handling.</a:t>
            </a:r>
            <a:endParaRPr sz="1100">
              <a:latin typeface="Tahoma"/>
              <a:cs typeface="Tahoma"/>
            </a:endParaRPr>
          </a:p>
          <a:p>
            <a:pPr marL="12700">
              <a:lnSpc>
                <a:spcPct val="100000"/>
              </a:lnSpc>
              <a:spcBef>
                <a:spcPts val="325"/>
              </a:spcBef>
            </a:pPr>
            <a:r>
              <a:rPr sz="1200" spc="-35" dirty="0">
                <a:latin typeface="Tahoma"/>
                <a:cs typeface="Tahoma"/>
              </a:rPr>
              <a:t>Optimized</a:t>
            </a:r>
            <a:r>
              <a:rPr sz="1200" spc="-55" dirty="0">
                <a:latin typeface="Tahoma"/>
                <a:cs typeface="Tahoma"/>
              </a:rPr>
              <a:t> </a:t>
            </a:r>
            <a:r>
              <a:rPr sz="1200" spc="-70" dirty="0">
                <a:latin typeface="Tahoma"/>
                <a:cs typeface="Tahoma"/>
              </a:rPr>
              <a:t>codebase</a:t>
            </a:r>
            <a:r>
              <a:rPr sz="1200" spc="-25" dirty="0">
                <a:latin typeface="Tahoma"/>
                <a:cs typeface="Tahoma"/>
              </a:rPr>
              <a:t> </a:t>
            </a:r>
            <a:r>
              <a:rPr sz="1200" spc="-40" dirty="0">
                <a:latin typeface="Tahoma"/>
                <a:cs typeface="Tahoma"/>
              </a:rPr>
              <a:t>for</a:t>
            </a:r>
            <a:r>
              <a:rPr sz="1200" spc="-25" dirty="0">
                <a:latin typeface="Tahoma"/>
                <a:cs typeface="Tahoma"/>
              </a:rPr>
              <a:t> </a:t>
            </a:r>
            <a:r>
              <a:rPr sz="1200" spc="-85" dirty="0">
                <a:latin typeface="Tahoma"/>
                <a:cs typeface="Tahoma"/>
              </a:rPr>
              <a:t>easy</a:t>
            </a:r>
            <a:r>
              <a:rPr sz="1200" spc="-10" dirty="0">
                <a:latin typeface="Tahoma"/>
                <a:cs typeface="Tahoma"/>
              </a:rPr>
              <a:t> </a:t>
            </a:r>
            <a:r>
              <a:rPr sz="1200" spc="-70" dirty="0">
                <a:latin typeface="Tahoma"/>
                <a:cs typeface="Tahoma"/>
              </a:rPr>
              <a:t>debugging</a:t>
            </a:r>
            <a:r>
              <a:rPr sz="1200" spc="-25" dirty="0">
                <a:latin typeface="Tahoma"/>
                <a:cs typeface="Tahoma"/>
              </a:rPr>
              <a:t> </a:t>
            </a:r>
            <a:r>
              <a:rPr sz="1200" spc="-55" dirty="0">
                <a:latin typeface="Tahoma"/>
                <a:cs typeface="Tahoma"/>
              </a:rPr>
              <a:t>and</a:t>
            </a:r>
            <a:r>
              <a:rPr sz="1200" spc="-25" dirty="0">
                <a:latin typeface="Tahoma"/>
                <a:cs typeface="Tahoma"/>
              </a:rPr>
              <a:t> </a:t>
            </a:r>
            <a:r>
              <a:rPr sz="1200" spc="-45" dirty="0">
                <a:latin typeface="Tahoma"/>
                <a:cs typeface="Tahoma"/>
              </a:rPr>
              <a:t>future</a:t>
            </a:r>
            <a:r>
              <a:rPr sz="1200" spc="-30" dirty="0">
                <a:latin typeface="Tahoma"/>
                <a:cs typeface="Tahoma"/>
              </a:rPr>
              <a:t> </a:t>
            </a:r>
            <a:r>
              <a:rPr sz="1200" spc="-50" dirty="0">
                <a:latin typeface="Tahoma"/>
                <a:cs typeface="Tahoma"/>
              </a:rPr>
              <a:t>upgrades.</a:t>
            </a:r>
            <a:endParaRPr sz="1200">
              <a:latin typeface="Tahoma"/>
              <a:cs typeface="Tahoma"/>
            </a:endParaRPr>
          </a:p>
        </p:txBody>
      </p:sp>
      <p:pic>
        <p:nvPicPr>
          <p:cNvPr id="13" name="object 13"/>
          <p:cNvPicPr/>
          <p:nvPr/>
        </p:nvPicPr>
        <p:blipFill>
          <a:blip r:embed="rId8" cstate="print"/>
          <a:stretch>
            <a:fillRect/>
          </a:stretch>
        </p:blipFill>
        <p:spPr>
          <a:xfrm>
            <a:off x="300139" y="2273973"/>
            <a:ext cx="71526" cy="71526"/>
          </a:xfrm>
          <a:prstGeom prst="rect">
            <a:avLst/>
          </a:prstGeom>
        </p:spPr>
      </p:pic>
      <p:grpSp>
        <p:nvGrpSpPr>
          <p:cNvPr id="14" name="object 14"/>
          <p:cNvGrpSpPr/>
          <p:nvPr/>
        </p:nvGrpSpPr>
        <p:grpSpPr>
          <a:xfrm>
            <a:off x="0" y="3346348"/>
            <a:ext cx="4562475" cy="109855"/>
            <a:chOff x="0" y="3346348"/>
            <a:chExt cx="4562475" cy="109855"/>
          </a:xfrm>
        </p:grpSpPr>
        <p:sp>
          <p:nvSpPr>
            <p:cNvPr id="15" name="object 15"/>
            <p:cNvSpPr/>
            <p:nvPr/>
          </p:nvSpPr>
          <p:spPr>
            <a:xfrm>
              <a:off x="0"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A30000"/>
            </a:solidFill>
          </p:spPr>
          <p:txBody>
            <a:bodyPr wrap="square" lIns="0" tIns="0" rIns="0" bIns="0" rtlCol="0"/>
            <a:lstStyle/>
            <a:p>
              <a:endParaRPr/>
            </a:p>
          </p:txBody>
        </p:sp>
        <p:sp>
          <p:nvSpPr>
            <p:cNvPr id="16" name="object 16"/>
            <p:cNvSpPr/>
            <p:nvPr/>
          </p:nvSpPr>
          <p:spPr>
            <a:xfrm>
              <a:off x="1520647"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EBEBEB"/>
            </a:solidFill>
          </p:spPr>
          <p:txBody>
            <a:bodyPr wrap="square" lIns="0" tIns="0" rIns="0" bIns="0" rtlCol="0"/>
            <a:lstStyle/>
            <a:p>
              <a:endParaRPr/>
            </a:p>
          </p:txBody>
        </p:sp>
        <p:sp>
          <p:nvSpPr>
            <p:cNvPr id="17" name="object 17"/>
            <p:cNvSpPr/>
            <p:nvPr/>
          </p:nvSpPr>
          <p:spPr>
            <a:xfrm>
              <a:off x="3041294" y="3346348"/>
              <a:ext cx="1520825" cy="109855"/>
            </a:xfrm>
            <a:custGeom>
              <a:avLst/>
              <a:gdLst/>
              <a:ahLst/>
              <a:cxnLst/>
              <a:rect l="l" t="t" r="r" b="b"/>
              <a:pathLst>
                <a:path w="1520825" h="109854">
                  <a:moveTo>
                    <a:pt x="1520647" y="0"/>
                  </a:moveTo>
                  <a:lnTo>
                    <a:pt x="0" y="0"/>
                  </a:lnTo>
                  <a:lnTo>
                    <a:pt x="0" y="109651"/>
                  </a:lnTo>
                  <a:lnTo>
                    <a:pt x="1520647" y="109651"/>
                  </a:lnTo>
                  <a:lnTo>
                    <a:pt x="1520647" y="0"/>
                  </a:lnTo>
                  <a:close/>
                </a:path>
              </a:pathLst>
            </a:custGeom>
            <a:solidFill>
              <a:srgbClr val="D8D8D8"/>
            </a:solidFill>
          </p:spPr>
          <p:txBody>
            <a:bodyPr wrap="square" lIns="0" tIns="0" rIns="0" bIns="0" rtlCol="0"/>
            <a:lstStyle/>
            <a:p>
              <a:endParaRPr/>
            </a:p>
          </p:txBody>
        </p:sp>
      </p:gr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dirty="0"/>
              <a:t>Your</a:t>
            </a:r>
            <a:r>
              <a:rPr spc="20" dirty="0"/>
              <a:t> </a:t>
            </a:r>
            <a:r>
              <a:rPr spc="-10" dirty="0"/>
              <a:t>University</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17780">
              <a:lnSpc>
                <a:spcPts val="675"/>
              </a:lnSpc>
            </a:pPr>
            <a:fld id="{81D60167-4931-47E6-BA6A-407CBD079E47}" type="slidenum">
              <a:rPr spc="-10" dirty="0"/>
              <a:t>6</a:t>
            </a:fld>
            <a:r>
              <a:rPr spc="-10" dirty="0"/>
              <a:t>/11</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2E17-2AEC-9A32-7891-C6C31AEB084A}"/>
              </a:ext>
            </a:extLst>
          </p:cNvPr>
          <p:cNvSpPr>
            <a:spLocks noGrp="1"/>
          </p:cNvSpPr>
          <p:nvPr>
            <p:ph type="title"/>
          </p:nvPr>
        </p:nvSpPr>
        <p:spPr>
          <a:xfrm>
            <a:off x="95300" y="200921"/>
            <a:ext cx="2285950" cy="310254"/>
          </a:xfrm>
        </p:spPr>
        <p:txBody>
          <a:bodyPr/>
          <a:lstStyle/>
          <a:p>
            <a:r>
              <a:rPr lang="en-US"/>
              <a:t>Architecture Breakdown</a:t>
            </a:r>
            <a:endParaRPr lang="en-US" dirty="0"/>
          </a:p>
        </p:txBody>
      </p:sp>
      <p:sp>
        <p:nvSpPr>
          <p:cNvPr id="3" name="Text Placeholder 2">
            <a:extLst>
              <a:ext uri="{FF2B5EF4-FFF2-40B4-BE49-F238E27FC236}">
                <a16:creationId xmlns:a16="http://schemas.microsoft.com/office/drawing/2014/main" id="{D00BEA78-DB00-A6AF-74B7-AB9CF0E58DCA}"/>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E6932EA9-F715-5CB0-DFC1-859E519E2345}"/>
              </a:ext>
            </a:extLst>
          </p:cNvPr>
          <p:cNvPicPr>
            <a:picLocks noChangeAspect="1"/>
          </p:cNvPicPr>
          <p:nvPr/>
        </p:nvPicPr>
        <p:blipFill>
          <a:blip r:embed="rId3"/>
          <a:stretch>
            <a:fillRect/>
          </a:stretch>
        </p:blipFill>
        <p:spPr>
          <a:xfrm>
            <a:off x="0" y="511175"/>
            <a:ext cx="4610100" cy="2754639"/>
          </a:xfrm>
          <a:prstGeom prst="rect">
            <a:avLst/>
          </a:prstGeom>
        </p:spPr>
      </p:pic>
    </p:spTree>
    <p:extLst>
      <p:ext uri="{BB962C8B-B14F-4D97-AF65-F5344CB8AC3E}">
        <p14:creationId xmlns:p14="http://schemas.microsoft.com/office/powerpoint/2010/main" val="1801570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8158-C033-9892-7508-953CBE8BAA2C}"/>
              </a:ext>
            </a:extLst>
          </p:cNvPr>
          <p:cNvSpPr>
            <a:spLocks noGrp="1"/>
          </p:cNvSpPr>
          <p:nvPr>
            <p:ph type="title"/>
          </p:nvPr>
        </p:nvSpPr>
        <p:spPr>
          <a:xfrm>
            <a:off x="95300" y="200921"/>
            <a:ext cx="1717039" cy="261610"/>
          </a:xfrm>
        </p:spPr>
        <p:txBody>
          <a:bodyPr/>
          <a:lstStyle/>
          <a:p>
            <a:r>
              <a:rPr lang="en-US" dirty="0"/>
              <a:t>The Sensors</a:t>
            </a:r>
          </a:p>
        </p:txBody>
      </p:sp>
      <p:sp>
        <p:nvSpPr>
          <p:cNvPr id="3" name="Text Placeholder 2">
            <a:extLst>
              <a:ext uri="{FF2B5EF4-FFF2-40B4-BE49-F238E27FC236}">
                <a16:creationId xmlns:a16="http://schemas.microsoft.com/office/drawing/2014/main" id="{CC283FA4-D395-23C9-AFFE-CC01FBC53CF0}"/>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C5D72F8C-B09C-A70B-CDB2-3EF8EB8D82F7}"/>
              </a:ext>
            </a:extLst>
          </p:cNvPr>
          <p:cNvPicPr>
            <a:picLocks noChangeAspect="1"/>
          </p:cNvPicPr>
          <p:nvPr/>
        </p:nvPicPr>
        <p:blipFill>
          <a:blip r:embed="rId2"/>
          <a:stretch>
            <a:fillRect/>
          </a:stretch>
        </p:blipFill>
        <p:spPr>
          <a:xfrm>
            <a:off x="0" y="663575"/>
            <a:ext cx="4610100" cy="2209801"/>
          </a:xfrm>
          <a:prstGeom prst="rect">
            <a:avLst/>
          </a:prstGeom>
        </p:spPr>
      </p:pic>
    </p:spTree>
    <p:extLst>
      <p:ext uri="{BB962C8B-B14F-4D97-AF65-F5344CB8AC3E}">
        <p14:creationId xmlns:p14="http://schemas.microsoft.com/office/powerpoint/2010/main" val="385898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93CD-296D-0569-F827-2AEABE3CA41F}"/>
              </a:ext>
            </a:extLst>
          </p:cNvPr>
          <p:cNvSpPr>
            <a:spLocks noGrp="1"/>
          </p:cNvSpPr>
          <p:nvPr>
            <p:ph type="title"/>
          </p:nvPr>
        </p:nvSpPr>
        <p:spPr>
          <a:xfrm>
            <a:off x="95300" y="200921"/>
            <a:ext cx="1717039" cy="288290"/>
          </a:xfrm>
        </p:spPr>
        <p:txBody>
          <a:bodyPr wrap="square">
            <a:normAutofit/>
          </a:bodyPr>
          <a:lstStyle/>
          <a:p>
            <a:pPr>
              <a:lnSpc>
                <a:spcPct val="90000"/>
              </a:lnSpc>
            </a:pPr>
            <a:r>
              <a:rPr lang="en-US" sz="1400"/>
              <a:t>The Floor Functions</a:t>
            </a:r>
          </a:p>
        </p:txBody>
      </p:sp>
      <p:sp>
        <p:nvSpPr>
          <p:cNvPr id="10" name="Content Placeholder 2">
            <a:extLst>
              <a:ext uri="{FF2B5EF4-FFF2-40B4-BE49-F238E27FC236}">
                <a16:creationId xmlns:a16="http://schemas.microsoft.com/office/drawing/2014/main" id="{C1D35AE3-965B-4BC9-7956-E349988C8D6A}"/>
              </a:ext>
            </a:extLst>
          </p:cNvPr>
          <p:cNvSpPr>
            <a:spLocks noGrp="1"/>
          </p:cNvSpPr>
          <p:nvPr>
            <p:ph sz="half" idx="2"/>
          </p:nvPr>
        </p:nvSpPr>
        <p:spPr>
          <a:xfrm>
            <a:off x="171450" y="408566"/>
            <a:ext cx="3124200" cy="2878603"/>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Speed Change UP (Spd_Chg1)</a:t>
            </a:r>
            <a:r>
              <a:rPr kumimoji="0" lang="en-US" altLang="en-US" sz="1000" b="0" i="0" u="none" strike="noStrike" cap="none" normalizeH="0" baseline="0" dirty="0">
                <a:ln>
                  <a:noFill/>
                </a:ln>
                <a:solidFill>
                  <a:schemeClr val="tx1"/>
                </a:solidFill>
                <a:effectLst/>
                <a:latin typeface="Arial" panose="020B0604020202020204" pitchFamily="34" charset="0"/>
              </a:rPr>
              <a:t>: When the elevator is moving upward, the speed changes to </a:t>
            </a:r>
            <a:r>
              <a:rPr kumimoji="0" lang="en-US" altLang="en-US" sz="1000" b="1" i="0" u="none" strike="noStrike" cap="none" normalizeH="0" baseline="0" dirty="0">
                <a:ln>
                  <a:noFill/>
                </a:ln>
                <a:solidFill>
                  <a:schemeClr val="tx1"/>
                </a:solidFill>
                <a:effectLst/>
                <a:latin typeface="Arial" panose="020B0604020202020204" pitchFamily="34" charset="0"/>
              </a:rPr>
              <a:t>Low Speed</a:t>
            </a:r>
            <a:r>
              <a:rPr kumimoji="0" lang="en-US" altLang="en-US" sz="1000" b="0" i="0" u="none" strike="noStrike" cap="none" normalizeH="0" baseline="0" dirty="0">
                <a:ln>
                  <a:noFill/>
                </a:ln>
                <a:solidFill>
                  <a:schemeClr val="tx1"/>
                </a:solidFill>
                <a:effectLst/>
                <a:latin typeface="Arial" panose="020B0604020202020204" pitchFamily="34" charset="0"/>
              </a:rPr>
              <a:t> before reaching the next floor.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Speed Change DOWN (Spd_Chg2)</a:t>
            </a:r>
            <a:r>
              <a:rPr kumimoji="0" lang="en-US" altLang="en-US" b="0" i="0" u="none" strike="noStrike" cap="none" normalizeH="0" baseline="0" dirty="0">
                <a:ln>
                  <a:noFill/>
                </a:ln>
                <a:solidFill>
                  <a:schemeClr val="tx1"/>
                </a:solidFill>
                <a:effectLst/>
                <a:latin typeface="Arial" panose="020B0604020202020204" pitchFamily="34" charset="0"/>
              </a:rPr>
              <a:t>: When moving downward, the speed changes to </a:t>
            </a:r>
            <a:r>
              <a:rPr kumimoji="0" lang="en-US" altLang="en-US" b="1" i="0" u="none" strike="noStrike" cap="none" normalizeH="0" baseline="0" dirty="0">
                <a:ln>
                  <a:noFill/>
                </a:ln>
                <a:solidFill>
                  <a:schemeClr val="tx1"/>
                </a:solidFill>
                <a:effectLst/>
                <a:latin typeface="Arial" panose="020B0604020202020204" pitchFamily="34" charset="0"/>
              </a:rPr>
              <a:t>Low Speed</a:t>
            </a:r>
            <a:r>
              <a:rPr kumimoji="0" lang="en-US" altLang="en-US" b="0" i="0" u="none" strike="noStrike" cap="none" normalizeH="0" baseline="0" dirty="0">
                <a:ln>
                  <a:noFill/>
                </a:ln>
                <a:solidFill>
                  <a:schemeClr val="tx1"/>
                </a:solidFill>
                <a:effectLst/>
                <a:latin typeface="Arial" panose="020B0604020202020204" pitchFamily="34" charset="0"/>
              </a:rPr>
              <a:t> before stopping at the floor below. </a:t>
            </a:r>
            <a:br>
              <a:rPr kumimoji="0" lang="en-US" altLang="en-US" b="0" i="0" u="none" strike="noStrike" cap="none" normalizeH="0" baseline="0" dirty="0">
                <a:ln>
                  <a:noFill/>
                </a:ln>
                <a:solidFill>
                  <a:schemeClr val="tx1"/>
                </a:solidFill>
                <a:effectLst/>
                <a:latin typeface="Arial" panose="020B0604020202020204" pitchFamily="34" charset="0"/>
              </a:rPr>
            </a:br>
            <a:r>
              <a:rPr lang="en-US" altLang="en-US" dirty="0">
                <a:latin typeface="Arial" panose="020B0604020202020204" pitchFamily="34" charset="0"/>
              </a:rPr>
              <a:t>When traveling at high speed between floors the bin for </a:t>
            </a:r>
            <a:r>
              <a:rPr lang="en-US" dirty="0" err="1"/>
              <a:t>M_Speed_High</a:t>
            </a:r>
            <a:r>
              <a:rPr lang="en-US" dirty="0"/>
              <a:t> .</a:t>
            </a:r>
            <a:br>
              <a:rPr lang="en-US" dirty="0"/>
            </a:br>
            <a:r>
              <a:rPr lang="en-US" dirty="0"/>
              <a:t>When a speed change sensor is </a:t>
            </a:r>
            <a:r>
              <a:rPr lang="en-US" dirty="0" err="1"/>
              <a:t>tirggerd</a:t>
            </a:r>
            <a:r>
              <a:rPr lang="en-US" dirty="0"/>
              <a:t> the one or the two the system slows down by turning on </a:t>
            </a:r>
            <a:r>
              <a:rPr lang="en-US" dirty="0" err="1"/>
              <a:t>M_Speed_Low</a:t>
            </a:r>
            <a:r>
              <a:rPr lang="en-US" dirty="0"/>
              <a:t> pin and disabling the </a:t>
            </a:r>
            <a:r>
              <a:rPr lang="en-US" dirty="0" err="1"/>
              <a:t>M_Speed_High</a:t>
            </a:r>
            <a:r>
              <a:rPr lang="en-US" dirty="0"/>
              <a:t>.</a:t>
            </a:r>
            <a:br>
              <a:rPr lang="en-US" dirty="0"/>
            </a:br>
            <a:br>
              <a:rPr lang="en-US" dirty="0"/>
            </a:br>
            <a:r>
              <a:rPr lang="en-US" dirty="0"/>
              <a:t>And when we reach said floor by going up or down the stop sensor </a:t>
            </a:r>
            <a:r>
              <a:rPr lang="en-US" dirty="0" err="1"/>
              <a:t>Flr_stop</a:t>
            </a:r>
            <a:r>
              <a:rPr lang="en-US" dirty="0"/>
              <a:t> is activated and both speed bins are disabled and the motor is in halt mode</a:t>
            </a:r>
            <a:br>
              <a:rPr lang="en-US" dirty="0"/>
            </a:br>
            <a:br>
              <a:rPr lang="en-US" dirty="0"/>
            </a:b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sz="1000" dirty="0"/>
          </a:p>
        </p:txBody>
      </p:sp>
      <p:pic>
        <p:nvPicPr>
          <p:cNvPr id="5" name="Picture 4" descr="A screenshot of a computer&#10;&#10;Description automatically generated">
            <a:extLst>
              <a:ext uri="{FF2B5EF4-FFF2-40B4-BE49-F238E27FC236}">
                <a16:creationId xmlns:a16="http://schemas.microsoft.com/office/drawing/2014/main" id="{2B73ACDD-DE5C-4D7E-6EAD-185524FDEAFE}"/>
              </a:ext>
            </a:extLst>
          </p:cNvPr>
          <p:cNvPicPr>
            <a:picLocks noChangeAspect="1"/>
          </p:cNvPicPr>
          <p:nvPr/>
        </p:nvPicPr>
        <p:blipFill>
          <a:blip r:embed="rId2"/>
          <a:stretch>
            <a:fillRect/>
          </a:stretch>
        </p:blipFill>
        <p:spPr>
          <a:xfrm>
            <a:off x="3360100" y="200921"/>
            <a:ext cx="1019495" cy="2846035"/>
          </a:xfrm>
          <a:prstGeom prst="rect">
            <a:avLst/>
          </a:prstGeom>
          <a:noFill/>
        </p:spPr>
      </p:pic>
    </p:spTree>
    <p:extLst>
      <p:ext uri="{BB962C8B-B14F-4D97-AF65-F5344CB8AC3E}">
        <p14:creationId xmlns:p14="http://schemas.microsoft.com/office/powerpoint/2010/main" val="17102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28</TotalTime>
  <Words>876</Words>
  <Application>Microsoft Office PowerPoint</Application>
  <PresentationFormat>Custom</PresentationFormat>
  <Paragraphs>112</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Arial</vt:lpstr>
      <vt:lpstr>Arial Unicode MS</vt:lpstr>
      <vt:lpstr>Tahoma</vt:lpstr>
      <vt:lpstr>Office Theme</vt:lpstr>
      <vt:lpstr>PowerPoint Presentation</vt:lpstr>
      <vt:lpstr>Table of Contents</vt:lpstr>
      <vt:lpstr>Introduction</vt:lpstr>
      <vt:lpstr>System Features</vt:lpstr>
      <vt:lpstr>PowerPoint Presentation</vt:lpstr>
      <vt:lpstr>Firmware Design</vt:lpstr>
      <vt:lpstr>Architecture Breakdown</vt:lpstr>
      <vt:lpstr>The Sensors</vt:lpstr>
      <vt:lpstr>The Floor Functions</vt:lpstr>
      <vt:lpstr>The motor &amp; it’s components</vt:lpstr>
      <vt:lpstr>The buttons &amp; displays on Each floor </vt:lpstr>
      <vt:lpstr>Floor Leds</vt:lpstr>
      <vt:lpstr>The Elevator Cab Display</vt:lpstr>
      <vt:lpstr>The Microcontroller</vt:lpstr>
      <vt:lpstr>Flowchart</vt:lpstr>
      <vt:lpstr>Challenges</vt:lpstr>
      <vt:lpstr>Possible Expansions</vt:lpstr>
      <vt:lpstr>Conclusion</vt:lpstr>
      <vt:lpstr>References</vt:lpstr>
      <vt:lpstr>Thank your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Firmware Design for a 4-Floor Elevator Controller - Final Project Presentation</dc:title>
  <cp:lastModifiedBy>Ayman Mohanna</cp:lastModifiedBy>
  <cp:revision>30</cp:revision>
  <dcterms:created xsi:type="dcterms:W3CDTF">2025-01-10T12:58:38Z</dcterms:created>
  <dcterms:modified xsi:type="dcterms:W3CDTF">2025-01-10T13:41:40Z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2025-01-10T00:00:00Z</vt:filetime>
  </property>
  <property fmtid="{D5CDD505-2E9C-101B-9397-08002B2CF9AE}" pid="3" name="Creator">
    <vt:lpwstr>LaTeX with Beamer class</vt:lpwstr>
  </property>
  <property fmtid="{D5CDD505-2E9C-101B-9397-08002B2CF9AE}" pid="4" name="LastSaved">
    <vt:filetime>2025-01-10T00:00:00Z</vt:filetime>
  </property>
  <property fmtid="{D5CDD505-2E9C-101B-9397-08002B2CF9AE}" pid="5" name="PTEX.Fullbanner">
    <vt:lpwstr>This is pdfTeX, Version 3.141592653-2.6-1.40.26 (TeX Live 2024) kpathsea version 6.4.0</vt:lpwstr>
  </property>
  <property fmtid="{D5CDD505-2E9C-101B-9397-08002B2CF9AE}" pid="6" name="Producer">
    <vt:lpwstr>pdfTeX-1.40.26</vt:lpwstr>
  </property>
</Properties>
</file>