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9" r:id="rId19"/>
    <p:sldId id="273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B35E6-5624-4EBF-B122-772D5CFD127B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8A5AC-A563-42A2-8D90-B3647763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81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100000"/>
              </a:schemeClr>
            </a:gs>
            <a:gs pos="100000">
              <a:srgbClr val="83AAC3"/>
            </a:gs>
            <a:gs pos="53000">
              <a:schemeClr val="tx1">
                <a:lumMod val="9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A2B51-C836-EE78-D937-188C39C77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8" y="1715796"/>
            <a:ext cx="8309631" cy="259783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Mise en place d’un système de contrôle et de déploiement et sécurité des environnements virtuels des travaux pratiques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68777-A4A6-E50E-6B0D-212E5766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624" y="239106"/>
            <a:ext cx="6400800" cy="1194710"/>
          </a:xfrm>
        </p:spPr>
        <p:txBody>
          <a:bodyPr>
            <a:normAutofit/>
          </a:bodyPr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Université Hassan II Casablanca </a:t>
            </a:r>
          </a:p>
          <a:p>
            <a:r>
              <a:rPr lang="fr-FR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Faculté des Sciences Ain Chock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5" name="Image 4" descr="C:\Users\Olivetti\Desktop\logo fsac 2018\LOGO FSAC final - 2018  3.PNG">
            <a:extLst>
              <a:ext uri="{FF2B5EF4-FFF2-40B4-BE49-F238E27FC236}">
                <a16:creationId xmlns:a16="http://schemas.microsoft.com/office/drawing/2014/main" id="{C90FA853-9A31-7AD8-5EF4-82FD608F73E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788" y="239105"/>
            <a:ext cx="3284870" cy="119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25AECB-0457-EB82-E315-5751CFD3F95B}"/>
              </a:ext>
            </a:extLst>
          </p:cNvPr>
          <p:cNvSpPr txBox="1"/>
          <p:nvPr/>
        </p:nvSpPr>
        <p:spPr>
          <a:xfrm>
            <a:off x="650449" y="5054852"/>
            <a:ext cx="38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Encadrant</a:t>
            </a:r>
            <a:r>
              <a:rPr lang="fr-F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ERRAIS  MOHAMMED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F95B0E-9BC7-9C04-BE6E-7739B0F84F27}"/>
              </a:ext>
            </a:extLst>
          </p:cNvPr>
          <p:cNvSpPr txBox="1"/>
          <p:nvPr/>
        </p:nvSpPr>
        <p:spPr>
          <a:xfrm>
            <a:off x="6294736" y="5054852"/>
            <a:ext cx="580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Soutenu par : -Ayman Rayan KISSAMI</a:t>
            </a:r>
          </a:p>
          <a:p>
            <a:r>
              <a:rPr lang="fr-FR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-Yassine LAJNAOUDI</a:t>
            </a:r>
          </a:p>
          <a:p>
            <a:r>
              <a:rPr lang="fr-FR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-Youssef OUMOUZOUN</a:t>
            </a:r>
          </a:p>
        </p:txBody>
      </p:sp>
      <p:sp>
        <p:nvSpPr>
          <p:cNvPr id="9" name="Demi-cadre 8">
            <a:extLst>
              <a:ext uri="{FF2B5EF4-FFF2-40B4-BE49-F238E27FC236}">
                <a16:creationId xmlns:a16="http://schemas.microsoft.com/office/drawing/2014/main" id="{50CAF2BF-78FA-3CEE-4CC4-BDBC9DD61049}"/>
              </a:ext>
            </a:extLst>
          </p:cNvPr>
          <p:cNvSpPr/>
          <p:nvPr/>
        </p:nvSpPr>
        <p:spPr>
          <a:xfrm rot="5400000">
            <a:off x="7330150" y="1847554"/>
            <a:ext cx="1802269" cy="1538754"/>
          </a:xfrm>
          <a:prstGeom prst="halfFrame">
            <a:avLst>
              <a:gd name="adj1" fmla="val 7871"/>
              <a:gd name="adj2" fmla="val 7186"/>
            </a:avLst>
          </a:prstGeom>
          <a:solidFill>
            <a:srgbClr val="0F6FC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E29A3E2-F938-7276-10AE-B7F36904A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78" y="234698"/>
            <a:ext cx="132080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41292"/>
            <a:ext cx="1826153" cy="7057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3" y="6288505"/>
            <a:ext cx="4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96F66-D2A0-B405-59A0-8F4E8E9A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86" y="1359122"/>
            <a:ext cx="5183456" cy="759019"/>
          </a:xfrm>
        </p:spPr>
        <p:txBody>
          <a:bodyPr>
            <a:normAutofit fontScale="90000"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1) Spécifications FONCTIONNELLES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4B492C-ED32-88A2-4167-AF02A0EAB153}"/>
              </a:ext>
            </a:extLst>
          </p:cNvPr>
          <p:cNvSpPr txBox="1"/>
          <p:nvPr/>
        </p:nvSpPr>
        <p:spPr>
          <a:xfrm>
            <a:off x="1366221" y="2377440"/>
            <a:ext cx="7078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L’administrateur doit créer des machines virtuelles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Consulter le Dashboard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L’admin gère les utilisateurs existants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Ajouter une machine virtuelle à un réseau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Inscription d’un utilisateur normal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L’utilisateur consulte ses machines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6B08B1-6F78-C6AF-6E6E-6A8E1C10190A}"/>
              </a:ext>
            </a:extLst>
          </p:cNvPr>
          <p:cNvSpPr txBox="1"/>
          <p:nvPr/>
        </p:nvSpPr>
        <p:spPr>
          <a:xfrm>
            <a:off x="1970843" y="202835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39B399-AF40-87D5-9547-0F8E7B0B29B7}"/>
              </a:ext>
            </a:extLst>
          </p:cNvPr>
          <p:cNvSpPr txBox="1"/>
          <p:nvPr/>
        </p:nvSpPr>
        <p:spPr>
          <a:xfrm>
            <a:off x="8487052" y="176644"/>
            <a:ext cx="3480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Etude fonctionnelle du projet</a:t>
            </a:r>
            <a:endParaRPr lang="fr-FR" dirty="0">
              <a:latin typeface="Century Gothic" panose="020B0502020202020204" pitchFamily="34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6C3E3F9-8E4D-B3CE-F53C-F8BA73727F30}"/>
              </a:ext>
            </a:extLst>
          </p:cNvPr>
          <p:cNvCxnSpPr>
            <a:cxnSpLocks/>
          </p:cNvCxnSpPr>
          <p:nvPr/>
        </p:nvCxnSpPr>
        <p:spPr>
          <a:xfrm flipH="1">
            <a:off x="8602774" y="545976"/>
            <a:ext cx="3275860" cy="0"/>
          </a:xfrm>
          <a:prstGeom prst="line">
            <a:avLst/>
          </a:prstGeom>
          <a:ln w="19050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236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3" y="6288505"/>
            <a:ext cx="4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96F66-D2A0-B405-59A0-8F4E8E9A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956" y="1042352"/>
            <a:ext cx="3917992" cy="759019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2) Use CASE Diagram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855F0C-D3DE-DD21-2373-C9DE72FF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19" y="1673262"/>
            <a:ext cx="8096168" cy="50750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C547E5-EB89-1B63-8692-8F035A2A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642"/>
            <a:ext cx="12192000" cy="7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194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8" y="159047"/>
            <a:ext cx="1826153" cy="7057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260951"/>
            <a:ext cx="46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B611B915-92E7-5B2F-DBBF-46CA1D3E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42" y="1957136"/>
            <a:ext cx="8167456" cy="2561081"/>
          </a:xfrm>
        </p:spPr>
        <p:txBody>
          <a:bodyPr/>
          <a:lstStyle/>
          <a:p>
            <a:r>
              <a:rPr lang="fr-FR" b="1" dirty="0"/>
              <a:t>    </a:t>
            </a:r>
            <a:r>
              <a:rPr lang="fr-FR" b="1" dirty="0">
                <a:solidFill>
                  <a:schemeClr val="bg1"/>
                </a:solidFill>
              </a:rPr>
              <a:t>Étude Conceptuelle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D5FE3D-935E-35C0-0A0D-904AE17656D0}"/>
              </a:ext>
            </a:extLst>
          </p:cNvPr>
          <p:cNvSpPr txBox="1"/>
          <p:nvPr/>
        </p:nvSpPr>
        <p:spPr>
          <a:xfrm>
            <a:off x="1966404" y="211838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305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76645"/>
            <a:ext cx="1565238" cy="6049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260951"/>
            <a:ext cx="46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EC426F-47AE-714E-DF33-EE3E20691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68" y="1822939"/>
            <a:ext cx="5113463" cy="4785775"/>
          </a:xfrm>
          <a:prstGeom prst="rect">
            <a:avLst/>
          </a:prstGeom>
        </p:spPr>
      </p:pic>
      <p:sp>
        <p:nvSpPr>
          <p:cNvPr id="10" name="Titre 2">
            <a:extLst>
              <a:ext uri="{FF2B5EF4-FFF2-40B4-BE49-F238E27FC236}">
                <a16:creationId xmlns:a16="http://schemas.microsoft.com/office/drawing/2014/main" id="{BAB10FB8-D764-F4F2-A7D4-D6264D0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50" y="1258532"/>
            <a:ext cx="5183456" cy="759019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1) DIAGRAMME DE Séquence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0CBC40-29DE-87C5-0451-57D6DF55672A}"/>
              </a:ext>
            </a:extLst>
          </p:cNvPr>
          <p:cNvSpPr txBox="1"/>
          <p:nvPr/>
        </p:nvSpPr>
        <p:spPr>
          <a:xfrm>
            <a:off x="8202968" y="176644"/>
            <a:ext cx="3764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Etude Conceptuelle du projet</a:t>
            </a:r>
            <a:endParaRPr lang="fr-FR" dirty="0">
              <a:latin typeface="Century Gothic" panose="020B0502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4C4A764-634C-F1FE-EB4D-307B20302E67}"/>
              </a:ext>
            </a:extLst>
          </p:cNvPr>
          <p:cNvCxnSpPr>
            <a:cxnSpLocks/>
          </p:cNvCxnSpPr>
          <p:nvPr/>
        </p:nvCxnSpPr>
        <p:spPr>
          <a:xfrm flipH="1">
            <a:off x="8602774" y="545976"/>
            <a:ext cx="3275860" cy="0"/>
          </a:xfrm>
          <a:prstGeom prst="line">
            <a:avLst/>
          </a:prstGeom>
          <a:ln w="19050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281E3D9-7B4F-8C8A-B79E-1BE5B562F879}"/>
              </a:ext>
            </a:extLst>
          </p:cNvPr>
          <p:cNvSpPr txBox="1"/>
          <p:nvPr/>
        </p:nvSpPr>
        <p:spPr>
          <a:xfrm>
            <a:off x="1749059" y="172227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047574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283334"/>
            <a:ext cx="1963995" cy="759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260951"/>
            <a:ext cx="46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id="{BAB10FB8-D764-F4F2-A7D4-D6264D0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4" y="1227018"/>
            <a:ext cx="5183456" cy="759019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2) DIAGRAMME DE CLASSE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4ACE15-1F0D-98E4-D3A2-3B34999D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86" y="1901933"/>
            <a:ext cx="9045724" cy="43590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9020CE-055D-2ACC-B67D-4BA8287880F2}"/>
              </a:ext>
            </a:extLst>
          </p:cNvPr>
          <p:cNvSpPr txBox="1"/>
          <p:nvPr/>
        </p:nvSpPr>
        <p:spPr>
          <a:xfrm>
            <a:off x="8276635" y="673020"/>
            <a:ext cx="610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Étude Conceptuelle DU PROJET</a:t>
            </a:r>
            <a:endParaRPr lang="fr-FR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2AAF70-6CE3-1CD1-050A-8256DEF8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572"/>
            <a:ext cx="12192000" cy="9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453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735177D-CC0C-C157-94E1-B4A60532B3B6}"/>
              </a:ext>
            </a:extLst>
          </p:cNvPr>
          <p:cNvSpPr txBox="1"/>
          <p:nvPr/>
        </p:nvSpPr>
        <p:spPr>
          <a:xfrm>
            <a:off x="7583001" y="4093766"/>
            <a:ext cx="3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Virtual Private Network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E0A6B8-FB92-8951-C13B-D358FC586951}"/>
              </a:ext>
            </a:extLst>
          </p:cNvPr>
          <p:cNvSpPr txBox="1"/>
          <p:nvPr/>
        </p:nvSpPr>
        <p:spPr>
          <a:xfrm>
            <a:off x="7583002" y="2622945"/>
            <a:ext cx="341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C39EE2-E11D-4C06-188F-1D584456CA7E}"/>
              </a:ext>
            </a:extLst>
          </p:cNvPr>
          <p:cNvSpPr txBox="1"/>
          <p:nvPr/>
        </p:nvSpPr>
        <p:spPr>
          <a:xfrm>
            <a:off x="7583001" y="5614620"/>
            <a:ext cx="341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Authentification et contrôle d’accès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260951"/>
            <a:ext cx="46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id="{BAB10FB8-D764-F4F2-A7D4-D6264D0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353" y="1063920"/>
            <a:ext cx="5183456" cy="759019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3) Sécurisation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A9EC54-8231-65D0-B83D-F6F106607FC7}"/>
              </a:ext>
            </a:extLst>
          </p:cNvPr>
          <p:cNvSpPr txBox="1"/>
          <p:nvPr/>
        </p:nvSpPr>
        <p:spPr>
          <a:xfrm>
            <a:off x="1371600" y="2039815"/>
            <a:ext cx="440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</a:rPr>
              <a:t>Pour avoir plus de sécurité dans notre environnement virtuel on peut utiliser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0BBCB74-97EF-ECD7-1468-FB235CEC2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0590" y="5279410"/>
            <a:ext cx="1450138" cy="923330"/>
          </a:xfrm>
          <a:prstGeom prst="ellipse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EFE866-2E0E-3CDB-2B39-88995EFB1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5927"/>
            <a:ext cx="943804" cy="6377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A99458-10B6-5FBA-8527-AC7F74415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96" y="3750490"/>
            <a:ext cx="1055885" cy="105588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CA305C-E684-E5F5-31EF-D4EC2BE59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2" y="65394"/>
            <a:ext cx="12085616" cy="9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0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5" y="230068"/>
            <a:ext cx="1426171" cy="5511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3" y="6271846"/>
            <a:ext cx="4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B611B915-92E7-5B2F-DBBF-46CA1D3E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42" y="1957136"/>
            <a:ext cx="7569299" cy="2561081"/>
          </a:xfrm>
        </p:spPr>
        <p:txBody>
          <a:bodyPr/>
          <a:lstStyle/>
          <a:p>
            <a:r>
              <a:rPr lang="fr-FR" b="1" dirty="0"/>
              <a:t>     </a:t>
            </a:r>
            <a:r>
              <a:rPr lang="fr-FR" b="1" dirty="0">
                <a:solidFill>
                  <a:schemeClr val="bg1"/>
                </a:solidFill>
              </a:rPr>
              <a:t>Étude TECHNIQUE DU PROJET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BDD3D9-240C-17D8-1065-FF217950476E}"/>
              </a:ext>
            </a:extLst>
          </p:cNvPr>
          <p:cNvSpPr txBox="1"/>
          <p:nvPr/>
        </p:nvSpPr>
        <p:spPr>
          <a:xfrm>
            <a:off x="1667325" y="205569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3826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1" y="183235"/>
            <a:ext cx="1524470" cy="5891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3" y="6288505"/>
            <a:ext cx="4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96F66-D2A0-B405-59A0-8F4E8E9A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86" y="1042352"/>
            <a:ext cx="5183456" cy="759019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1) DEMARCHE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BDAADC-B665-9E6C-C720-445D5BCB3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2" y="1801370"/>
            <a:ext cx="7734300" cy="448713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30F7E15-FBCD-3DE0-7EBD-C17A87F1921A}"/>
              </a:ext>
            </a:extLst>
          </p:cNvPr>
          <p:cNvSpPr txBox="1"/>
          <p:nvPr/>
        </p:nvSpPr>
        <p:spPr>
          <a:xfrm>
            <a:off x="8006862" y="1801370"/>
            <a:ext cx="396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Pour permettre une bonne gestion de notre environnement virtuel, l’admin utilise les outils qui figurent sur le User-</a:t>
            </a:r>
            <a:r>
              <a:rPr lang="fr-FR" dirty="0" err="1">
                <a:solidFill>
                  <a:schemeClr val="bg1"/>
                </a:solidFill>
              </a:rPr>
              <a:t>Space</a:t>
            </a:r>
            <a:r>
              <a:rPr lang="fr-FR" dirty="0">
                <a:solidFill>
                  <a:schemeClr val="bg1"/>
                </a:solidFill>
              </a:rPr>
              <a:t> Tools.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F9D997-35EC-D2A1-1D46-89E1E79A8A56}"/>
              </a:ext>
            </a:extLst>
          </p:cNvPr>
          <p:cNvSpPr txBox="1"/>
          <p:nvPr/>
        </p:nvSpPr>
        <p:spPr>
          <a:xfrm>
            <a:off x="8202968" y="176644"/>
            <a:ext cx="3764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Etude Technique du projet</a:t>
            </a:r>
            <a:endParaRPr lang="fr-FR" dirty="0">
              <a:latin typeface="Century Gothic" panose="020B0502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A6A16B8-D7DA-D259-1BF5-2C2A93B8B5E2}"/>
              </a:ext>
            </a:extLst>
          </p:cNvPr>
          <p:cNvCxnSpPr>
            <a:cxnSpLocks/>
          </p:cNvCxnSpPr>
          <p:nvPr/>
        </p:nvCxnSpPr>
        <p:spPr>
          <a:xfrm flipH="1">
            <a:off x="8602774" y="545976"/>
            <a:ext cx="3275860" cy="0"/>
          </a:xfrm>
          <a:prstGeom prst="line">
            <a:avLst/>
          </a:prstGeom>
          <a:ln w="19050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DD56664-BB46-66A4-E709-0CD6B6E59741}"/>
              </a:ext>
            </a:extLst>
          </p:cNvPr>
          <p:cNvSpPr txBox="1"/>
          <p:nvPr/>
        </p:nvSpPr>
        <p:spPr>
          <a:xfrm>
            <a:off x="1660281" y="179551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0487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3" y="6288505"/>
            <a:ext cx="4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96F66-D2A0-B405-59A0-8F4E8E9A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25" y="1042352"/>
            <a:ext cx="5183456" cy="759019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2) L’APPLICATION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4CED1D-FDB4-678B-E54C-DE5FD4EE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8" y="2170703"/>
            <a:ext cx="4784700" cy="442872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F698F0D-F963-CB82-A863-96E05D5B7289}"/>
              </a:ext>
            </a:extLst>
          </p:cNvPr>
          <p:cNvSpPr txBox="1"/>
          <p:nvPr/>
        </p:nvSpPr>
        <p:spPr>
          <a:xfrm>
            <a:off x="5707099" y="1801371"/>
            <a:ext cx="261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2.2) Login page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153A63-5F17-AF0A-3DD5-B54B8333C907}"/>
              </a:ext>
            </a:extLst>
          </p:cNvPr>
          <p:cNvSpPr txBox="1"/>
          <p:nvPr/>
        </p:nvSpPr>
        <p:spPr>
          <a:xfrm>
            <a:off x="1206586" y="1777129"/>
            <a:ext cx="190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2.1) Inscription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1A78BA2-2C13-E470-1B6A-2ABB73BC4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7"/>
          <a:stretch/>
        </p:blipFill>
        <p:spPr>
          <a:xfrm>
            <a:off x="5458061" y="2170703"/>
            <a:ext cx="6429138" cy="36449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9D43B1-45CE-3EC6-E613-7D669871C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35"/>
            <a:ext cx="12192000" cy="8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7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3" y="6288505"/>
            <a:ext cx="4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B96F66-D2A0-B405-59A0-8F4E8E9A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86" y="1359122"/>
            <a:ext cx="5183456" cy="759019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3) L’interface admin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4B492C-ED32-88A2-4167-AF02A0EAB153}"/>
              </a:ext>
            </a:extLst>
          </p:cNvPr>
          <p:cNvSpPr txBox="1"/>
          <p:nvPr/>
        </p:nvSpPr>
        <p:spPr>
          <a:xfrm>
            <a:off x="3906882" y="3173830"/>
            <a:ext cx="70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</a:t>
            </a:r>
            <a:r>
              <a:rPr lang="fr-FR" sz="3600" b="1" dirty="0">
                <a:solidFill>
                  <a:schemeClr val="bg1"/>
                </a:solidFill>
              </a:rPr>
              <a:t>Test de l’application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9CFE13-65D5-98D5-AF03-2B9F67D5A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86" y="2100568"/>
            <a:ext cx="3834920" cy="335238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E5885E-A946-763D-3A31-6D720C73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54"/>
            <a:ext cx="12192000" cy="8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84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tx1">
                <a:lumMod val="9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641A1-AA33-8413-F8EC-5C6ED79F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4" y="1171852"/>
            <a:ext cx="6462944" cy="891846"/>
          </a:xfrm>
        </p:spPr>
        <p:txBody>
          <a:bodyPr/>
          <a:lstStyle/>
          <a:p>
            <a:r>
              <a:rPr lang="fr-FR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C3A7F-EF06-C367-1499-4604373E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1801370"/>
            <a:ext cx="8862097" cy="4248326"/>
          </a:xfrm>
        </p:spPr>
        <p:txBody>
          <a:bodyPr/>
          <a:lstStyle/>
          <a:p>
            <a:pPr lvl="1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fr-FR" b="1" dirty="0"/>
              <a:t>Contexte général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b="1" dirty="0"/>
          </a:p>
          <a:p>
            <a:pPr lvl="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fr-FR" b="1" dirty="0">
                <a:latin typeface="Century Gothic" pitchFamily="34" charset="0"/>
              </a:rPr>
              <a:t>Étude</a:t>
            </a:r>
            <a:r>
              <a:rPr lang="fr-FR" b="1" dirty="0"/>
              <a:t> Fonctionnelle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b="1" dirty="0"/>
          </a:p>
          <a:p>
            <a:pPr lvl="1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fr-FR" b="1" dirty="0">
                <a:latin typeface="Century Gothic" pitchFamily="34" charset="0"/>
              </a:rPr>
              <a:t>Étude</a:t>
            </a:r>
            <a:r>
              <a:rPr lang="fr-FR" b="1" dirty="0"/>
              <a:t> conceptuelle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b="1" dirty="0"/>
          </a:p>
          <a:p>
            <a:pPr lvl="1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fr-FR" b="1" dirty="0">
                <a:latin typeface="Century Gothic" pitchFamily="34" charset="0"/>
              </a:rPr>
              <a:t>Étude</a:t>
            </a:r>
            <a:r>
              <a:rPr lang="fr-FR" b="1" dirty="0"/>
              <a:t> technique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b="1" dirty="0"/>
          </a:p>
          <a:p>
            <a:pPr lvl="1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fr-FR" b="1" dirty="0"/>
              <a:t>Conclusion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9" y="123143"/>
            <a:ext cx="1772887" cy="685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312024"/>
            <a:ext cx="3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58EC50-1AAF-020B-D336-40195F077560}"/>
              </a:ext>
            </a:extLst>
          </p:cNvPr>
          <p:cNvSpPr txBox="1"/>
          <p:nvPr/>
        </p:nvSpPr>
        <p:spPr>
          <a:xfrm>
            <a:off x="1927934" y="165641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13135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283334"/>
            <a:ext cx="1963995" cy="759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3" y="6271846"/>
            <a:ext cx="47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B611B915-92E7-5B2F-DBBF-46CA1D3E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596" y="1299528"/>
            <a:ext cx="9588808" cy="166274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        Conclusion ET perspectives </a:t>
            </a:r>
            <a:br>
              <a:rPr lang="fr-FR" b="1" dirty="0">
                <a:solidFill>
                  <a:schemeClr val="bg1"/>
                </a:solidFill>
              </a:rPr>
            </a:b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011B96-6A91-EBE8-CC93-C41171A6EDEE}"/>
              </a:ext>
            </a:extLst>
          </p:cNvPr>
          <p:cNvSpPr txBox="1"/>
          <p:nvPr/>
        </p:nvSpPr>
        <p:spPr>
          <a:xfrm>
            <a:off x="1743075" y="2705100"/>
            <a:ext cx="8134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Améliorations :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- Aspects sécurité : firewall pour assurer la confidentialité</a:t>
            </a:r>
          </a:p>
          <a:p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Availability</a:t>
            </a:r>
            <a:r>
              <a:rPr lang="fr-FR" dirty="0">
                <a:solidFill>
                  <a:schemeClr val="bg1"/>
                </a:solidFill>
              </a:rPr>
              <a:t> : prévoir des backup servers </a:t>
            </a:r>
          </a:p>
          <a:p>
            <a:r>
              <a:rPr lang="fr-FR" dirty="0">
                <a:solidFill>
                  <a:schemeClr val="bg1"/>
                </a:solidFill>
              </a:rPr>
              <a:t>- Networking : pour que les VMS créés peuvent éventuellement communiquer entre eux </a:t>
            </a:r>
          </a:p>
          <a:p>
            <a:r>
              <a:rPr lang="fr-FR" dirty="0">
                <a:solidFill>
                  <a:schemeClr val="bg1"/>
                </a:solidFill>
              </a:rPr>
              <a:t>- Ajout des fonctionnalités de suppression et modification pour l’ADMIN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187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283334"/>
            <a:ext cx="1963995" cy="7590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399A21F-DDDE-E5DE-A08A-023DB37B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584" y="1376660"/>
            <a:ext cx="7720013" cy="43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4921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283334"/>
            <a:ext cx="1963995" cy="759018"/>
          </a:xfrm>
          <a:prstGeom prst="rect">
            <a:avLst/>
          </a:prstGeom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C8D3682F-B041-DFB7-30DE-781425E80B51}"/>
              </a:ext>
            </a:extLst>
          </p:cNvPr>
          <p:cNvGrpSpPr/>
          <p:nvPr/>
        </p:nvGrpSpPr>
        <p:grpSpPr>
          <a:xfrm>
            <a:off x="6611555" y="662843"/>
            <a:ext cx="4362171" cy="4052409"/>
            <a:chOff x="6780212" y="1828800"/>
            <a:chExt cx="4362171" cy="4052409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A07B2E2-DF86-14F8-FE32-BFA879AF3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E11360B-864E-9AD2-205B-94053F6D42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57DFD5-A9B1-E77E-BB2E-A51E18467B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7E94C15D-942A-5851-56C0-EE70D0A2C261}"/>
              </a:ext>
            </a:extLst>
          </p:cNvPr>
          <p:cNvSpPr txBox="1"/>
          <p:nvPr/>
        </p:nvSpPr>
        <p:spPr>
          <a:xfrm>
            <a:off x="704670" y="3268702"/>
            <a:ext cx="6019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fr-FR" sz="8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7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tx1">
                <a:lumMod val="100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1" y="176133"/>
            <a:ext cx="1843908" cy="7126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312024"/>
            <a:ext cx="3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B611B915-92E7-5B2F-DBBF-46CA1D3E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938" y="1974891"/>
            <a:ext cx="7048082" cy="2561081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Contexte Général du projet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8364FC-FD66-8927-D947-D262CEBF1427}"/>
              </a:ext>
            </a:extLst>
          </p:cNvPr>
          <p:cNvSpPr txBox="1"/>
          <p:nvPr/>
        </p:nvSpPr>
        <p:spPr>
          <a:xfrm>
            <a:off x="2095444" y="232355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9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" y="148141"/>
            <a:ext cx="1781764" cy="6885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312024"/>
            <a:ext cx="3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D61863-2E14-9971-FB7E-2AB33F8EBD18}"/>
              </a:ext>
            </a:extLst>
          </p:cNvPr>
          <p:cNvSpPr txBox="1"/>
          <p:nvPr/>
        </p:nvSpPr>
        <p:spPr>
          <a:xfrm>
            <a:off x="1038687" y="1509204"/>
            <a:ext cx="617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1- Qu’est ce que la virtualisation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59B32DB-C815-5B77-B376-1A46165C85FD}"/>
              </a:ext>
            </a:extLst>
          </p:cNvPr>
          <p:cNvSpPr txBox="1"/>
          <p:nvPr/>
        </p:nvSpPr>
        <p:spPr>
          <a:xfrm>
            <a:off x="1038683" y="2798897"/>
            <a:ext cx="598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2- C’est quoi un hyperviseur 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EB3BCD-DDB2-C9F8-4E2F-D5162F73B14F}"/>
              </a:ext>
            </a:extLst>
          </p:cNvPr>
          <p:cNvSpPr txBox="1"/>
          <p:nvPr/>
        </p:nvSpPr>
        <p:spPr>
          <a:xfrm>
            <a:off x="1038683" y="4088590"/>
            <a:ext cx="515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3- Que signifie le terme  KVM ?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64B900-CCE6-3D90-31D3-229B32CC64C9}"/>
              </a:ext>
            </a:extLst>
          </p:cNvPr>
          <p:cNvSpPr txBox="1"/>
          <p:nvPr/>
        </p:nvSpPr>
        <p:spPr>
          <a:xfrm>
            <a:off x="2028544" y="192355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DA1EEC-ADEC-0190-4C77-713394F53428}"/>
              </a:ext>
            </a:extLst>
          </p:cNvPr>
          <p:cNvSpPr txBox="1"/>
          <p:nvPr/>
        </p:nvSpPr>
        <p:spPr>
          <a:xfrm>
            <a:off x="8487052" y="176644"/>
            <a:ext cx="3480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Contexte Général du projet </a:t>
            </a:r>
            <a:endParaRPr lang="fr-FR" dirty="0">
              <a:latin typeface="Century Gothic" panose="020B0502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AB56EE2-7BD3-8E03-5178-9F4088C45B65}"/>
              </a:ext>
            </a:extLst>
          </p:cNvPr>
          <p:cNvCxnSpPr>
            <a:cxnSpLocks/>
          </p:cNvCxnSpPr>
          <p:nvPr/>
        </p:nvCxnSpPr>
        <p:spPr>
          <a:xfrm flipH="1">
            <a:off x="8691551" y="545976"/>
            <a:ext cx="3275860" cy="0"/>
          </a:xfrm>
          <a:prstGeom prst="line">
            <a:avLst/>
          </a:prstGeom>
          <a:ln w="19050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612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1" y="173115"/>
            <a:ext cx="1602736" cy="6194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312024"/>
            <a:ext cx="3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9" name="Espace réservé pour une image  18">
            <a:extLst>
              <a:ext uri="{FF2B5EF4-FFF2-40B4-BE49-F238E27FC236}">
                <a16:creationId xmlns:a16="http://schemas.microsoft.com/office/drawing/2014/main" id="{15FA5DC3-E44D-0A83-51A0-5503662F02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46" r="273"/>
          <a:stretch/>
        </p:blipFill>
        <p:spPr>
          <a:xfrm>
            <a:off x="226743" y="1380066"/>
            <a:ext cx="6103719" cy="3877069"/>
          </a:xfr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EDBB19C-F526-3BAD-CE52-1D916EEB30D5}"/>
              </a:ext>
            </a:extLst>
          </p:cNvPr>
          <p:cNvSpPr txBox="1"/>
          <p:nvPr/>
        </p:nvSpPr>
        <p:spPr>
          <a:xfrm>
            <a:off x="6738151" y="1518082"/>
            <a:ext cx="3906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la virtualisation est la création d’une version virtuelle plutôt que réelle de quelque chose comme un système d’exploitation , un server ou autres 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7EB058-1B1A-A84A-5630-A4BC4B464F2F}"/>
              </a:ext>
            </a:extLst>
          </p:cNvPr>
          <p:cNvSpPr txBox="1"/>
          <p:nvPr/>
        </p:nvSpPr>
        <p:spPr>
          <a:xfrm>
            <a:off x="1815480" y="182735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BD1455-0F1C-6BDB-D895-1C2C7CF92D99}"/>
              </a:ext>
            </a:extLst>
          </p:cNvPr>
          <p:cNvSpPr txBox="1"/>
          <p:nvPr/>
        </p:nvSpPr>
        <p:spPr>
          <a:xfrm>
            <a:off x="8411431" y="182735"/>
            <a:ext cx="3480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Contexte Général du projet </a:t>
            </a:r>
            <a:endParaRPr lang="fr-FR" dirty="0">
              <a:latin typeface="Century Gothic" panose="020B0502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8D3CC1F-C6A3-FC79-EF7E-61BF5E896561}"/>
              </a:ext>
            </a:extLst>
          </p:cNvPr>
          <p:cNvCxnSpPr>
            <a:cxnSpLocks/>
          </p:cNvCxnSpPr>
          <p:nvPr/>
        </p:nvCxnSpPr>
        <p:spPr>
          <a:xfrm flipH="1">
            <a:off x="8615930" y="552067"/>
            <a:ext cx="3275860" cy="0"/>
          </a:xfrm>
          <a:prstGeom prst="line">
            <a:avLst/>
          </a:prstGeom>
          <a:ln w="19050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8" y="182735"/>
            <a:ext cx="1736684" cy="67117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312024"/>
            <a:ext cx="3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EDBB19C-F526-3BAD-CE52-1D916EEB30D5}"/>
              </a:ext>
            </a:extLst>
          </p:cNvPr>
          <p:cNvSpPr txBox="1"/>
          <p:nvPr/>
        </p:nvSpPr>
        <p:spPr>
          <a:xfrm>
            <a:off x="6738151" y="1518082"/>
            <a:ext cx="390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hyperviseur est tout simplement un logiciel qui permet de créer et d’exécuter des machines virtuelles , il traite principalement les ressources telles que le processeur , la mémoire de stockage …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600D7513-A45B-ABA5-3096-6D2C6247EB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317" r="-84"/>
          <a:stretch/>
        </p:blipFill>
        <p:spPr>
          <a:xfrm>
            <a:off x="224589" y="1331495"/>
            <a:ext cx="5534527" cy="4572000"/>
          </a:xfr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E27355E-3291-E062-1215-596EC52A48B7}"/>
              </a:ext>
            </a:extLst>
          </p:cNvPr>
          <p:cNvCxnSpPr>
            <a:cxnSpLocks/>
          </p:cNvCxnSpPr>
          <p:nvPr/>
        </p:nvCxnSpPr>
        <p:spPr>
          <a:xfrm flipH="1">
            <a:off x="8691551" y="626416"/>
            <a:ext cx="3275860" cy="0"/>
          </a:xfrm>
          <a:prstGeom prst="line">
            <a:avLst/>
          </a:prstGeom>
          <a:ln w="19050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D930354-1E64-36EC-7FD1-12982521D7E3}"/>
              </a:ext>
            </a:extLst>
          </p:cNvPr>
          <p:cNvSpPr txBox="1"/>
          <p:nvPr/>
        </p:nvSpPr>
        <p:spPr>
          <a:xfrm>
            <a:off x="8487052" y="220664"/>
            <a:ext cx="3480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Contexte Général du projet 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A2F9B5-E657-5CBC-A76F-7AE34889580E}"/>
              </a:ext>
            </a:extLst>
          </p:cNvPr>
          <p:cNvSpPr txBox="1"/>
          <p:nvPr/>
        </p:nvSpPr>
        <p:spPr>
          <a:xfrm>
            <a:off x="1890252" y="192454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36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283334"/>
            <a:ext cx="1963995" cy="759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312024"/>
            <a:ext cx="3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EDBB19C-F526-3BAD-CE52-1D916EEB30D5}"/>
              </a:ext>
            </a:extLst>
          </p:cNvPr>
          <p:cNvSpPr txBox="1"/>
          <p:nvPr/>
        </p:nvSpPr>
        <p:spPr>
          <a:xfrm>
            <a:off x="6738151" y="1518082"/>
            <a:ext cx="390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Abréviation de Kernel-based Virtual machine , KVM donne la possibilité de transformer Linux à un hyperviseur qui  permet a la machine d’exécuter plusieurs machines virtuelles isolées appelées invites .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D523692B-917F-978C-EF55-3EC475A49E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168" r="874"/>
          <a:stretch/>
        </p:blipFill>
        <p:spPr>
          <a:xfrm>
            <a:off x="133165" y="1518082"/>
            <a:ext cx="5104660" cy="3559946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C26C352-5B5A-A47E-BB09-1C93F4C48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863"/>
            <a:ext cx="12192000" cy="9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283334"/>
            <a:ext cx="1963995" cy="759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312024"/>
            <a:ext cx="3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CDC02C-4C43-9F51-239A-8B2BBFED9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005" y="1264571"/>
            <a:ext cx="6710485" cy="453254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F7954FA-B81A-D610-E30F-405E0A317B71}"/>
              </a:ext>
            </a:extLst>
          </p:cNvPr>
          <p:cNvSpPr txBox="1"/>
          <p:nvPr/>
        </p:nvSpPr>
        <p:spPr>
          <a:xfrm>
            <a:off x="217510" y="1503338"/>
            <a:ext cx="513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Aspect macroscopique du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EF38C3-D3F8-66B4-901C-50FFF5497A59}"/>
              </a:ext>
            </a:extLst>
          </p:cNvPr>
          <p:cNvSpPr txBox="1"/>
          <p:nvPr/>
        </p:nvSpPr>
        <p:spPr>
          <a:xfrm>
            <a:off x="623433" y="2408664"/>
            <a:ext cx="4234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</a:rPr>
              <a:t>L’admin peut gérer les machines virtuelles à travers l’interface admin ou à travers virsh la CLI de libvirt ou bien créer directement une machine virtuelle depuis la ligne de commande en utilisant Virt Install.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46DCC9-481F-FBF0-1B61-CB35B2A90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759"/>
            <a:ext cx="12192000" cy="9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10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380A42-BEB9-A0C5-3C1D-45D3ADBD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4" y="121082"/>
            <a:ext cx="1737376" cy="6714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283B61-3382-6B4A-E953-C576B0100FD8}"/>
              </a:ext>
            </a:extLst>
          </p:cNvPr>
          <p:cNvSpPr txBox="1"/>
          <p:nvPr/>
        </p:nvSpPr>
        <p:spPr>
          <a:xfrm>
            <a:off x="11532094" y="6312024"/>
            <a:ext cx="3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B611B915-92E7-5B2F-DBBF-46CA1D3E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42" y="1957136"/>
            <a:ext cx="8300621" cy="2561081"/>
          </a:xfrm>
        </p:spPr>
        <p:txBody>
          <a:bodyPr/>
          <a:lstStyle/>
          <a:p>
            <a:r>
              <a:rPr lang="fr-FR" b="1" dirty="0"/>
              <a:t>  </a:t>
            </a:r>
            <a:r>
              <a:rPr lang="fr-FR" b="1" dirty="0">
                <a:solidFill>
                  <a:schemeClr val="bg1"/>
                </a:solidFill>
              </a:rPr>
              <a:t>Étude Fonctionnelle DU PROJET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179532-CF97-6B54-7E71-F71FBCCA927C}"/>
              </a:ext>
            </a:extLst>
          </p:cNvPr>
          <p:cNvSpPr txBox="1"/>
          <p:nvPr/>
        </p:nvSpPr>
        <p:spPr>
          <a:xfrm>
            <a:off x="1927934" y="192355"/>
            <a:ext cx="83361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Mise en place d’un système de contrôle et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déploiement et sécurité des environnements </a:t>
            </a:r>
          </a:p>
          <a:p>
            <a:r>
              <a:rPr lang="fr-F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virtuels des travaux pratiques 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97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1267</TotalTime>
  <Words>626</Words>
  <Application>Microsoft Office PowerPoint</Application>
  <PresentationFormat>Grand écran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Berlin Sans FB</vt:lpstr>
      <vt:lpstr>Calibri</vt:lpstr>
      <vt:lpstr>Century Gothic</vt:lpstr>
      <vt:lpstr>Courier New</vt:lpstr>
      <vt:lpstr>Wingdings</vt:lpstr>
      <vt:lpstr>Wingdings 3</vt:lpstr>
      <vt:lpstr>Secteur</vt:lpstr>
      <vt:lpstr>Mise en place d’un système de contrôle et de déploiement et sécurité des environnements virtuels des travaux pratiques </vt:lpstr>
      <vt:lpstr>PLAN</vt:lpstr>
      <vt:lpstr>Contexte Général du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Étude Fonctionnelle DU PROJET </vt:lpstr>
      <vt:lpstr>1) Spécifications FONCTIONNELLES </vt:lpstr>
      <vt:lpstr>2) Use CASE Diagram</vt:lpstr>
      <vt:lpstr>    Étude Conceptuelle DU PROJET</vt:lpstr>
      <vt:lpstr>1) DIAGRAMME DE Séquence </vt:lpstr>
      <vt:lpstr>2) DIAGRAMME DE CLASSE </vt:lpstr>
      <vt:lpstr>3) Sécurisation </vt:lpstr>
      <vt:lpstr>     Étude TECHNIQUE DU PROJET </vt:lpstr>
      <vt:lpstr>1) DEMARCHE </vt:lpstr>
      <vt:lpstr>2) L’APPLICATION</vt:lpstr>
      <vt:lpstr>3) L’interface admin</vt:lpstr>
      <vt:lpstr>        Conclusion ET perspectives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 système de contrôle et de déploiement et sécurité des environnement virtuels des travaux pratiques </dc:title>
  <dc:creator>Ayman Rayan Kissami</dc:creator>
  <cp:lastModifiedBy>Ayman Rayan Kissami</cp:lastModifiedBy>
  <cp:revision>25</cp:revision>
  <dcterms:created xsi:type="dcterms:W3CDTF">2022-06-24T16:01:18Z</dcterms:created>
  <dcterms:modified xsi:type="dcterms:W3CDTF">2022-06-28T00:03:59Z</dcterms:modified>
</cp:coreProperties>
</file>