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6" r:id="rId4"/>
    <p:sldId id="265" r:id="rId5"/>
    <p:sldId id="267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478" y="-2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695E-1072-418F-9B68-7D0EB278EBC7}" type="datetimeFigureOut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DA9D-829A-4A81-8247-50ABA7797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870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587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61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646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367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840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E2321-BEA1-483A-B63E-43351015782E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56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3EA-4E81-4EC4-9B9D-80834678383F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DDD5-AFEE-409E-ABAC-E5EEB933A087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6F4-5450-475F-BFF3-9A780CAD24E4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8699989" y="280989"/>
            <a:ext cx="281354" cy="562709"/>
          </a:xfrm>
          <a:prstGeom prst="rect">
            <a:avLst/>
          </a:prstGeom>
          <a:solidFill>
            <a:srgbClr val="D98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11"/>
          <p:cNvCxnSpPr/>
          <p:nvPr/>
        </p:nvCxnSpPr>
        <p:spPr>
          <a:xfrm>
            <a:off x="383931" y="836713"/>
            <a:ext cx="8581292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/>
          <p:nvPr/>
        </p:nvSpPr>
        <p:spPr>
          <a:xfrm>
            <a:off x="8699989" y="1"/>
            <a:ext cx="281354" cy="301625"/>
          </a:xfrm>
          <a:prstGeom prst="rect">
            <a:avLst/>
          </a:prstGeom>
          <a:solidFill>
            <a:srgbClr val="8E6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1pPr>
            <a:lvl2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2pPr>
            <a:lvl3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3pPr>
            <a:lvl4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4pPr>
            <a:lvl5pPr algn="r">
              <a:buFont typeface="Arial" pitchFamily="34" charset="0"/>
              <a:buNone/>
              <a:defRPr>
                <a:solidFill>
                  <a:srgbClr val="313B4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4501662" y="6367462"/>
            <a:ext cx="681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+mn-cs"/>
              </a:rPr>
              <a:t>[        ]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591806" y="6356351"/>
            <a:ext cx="445477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64F-58B3-4E18-9D09-5B8AFAAA2C58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4680-7A00-4D1E-B5F0-EC78088EF9DA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5B5C-3EA3-4747-9362-62AE08B3D1EA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BDE11-1343-4777-8792-D4C840BBAF6A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4547-F8C9-4A8A-8490-5993277E544B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699A-39ED-4369-845D-464229CC41DB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BB16-7EC7-4BCF-8959-443168C67E07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CC72-E6A1-4EDB-BFEA-75C18ABD88D9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8EC-2633-49E7-A3BA-033AC55A7C72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3A0FB-11ED-4B0B-A469-F04C9C11AE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/>
          <a:lstStyle/>
          <a:p>
            <a:pPr rtl="1"/>
            <a:r>
              <a:rPr lang="ar-SA" b="1" dirty="0">
                <a:latin typeface="Andalus" pitchFamily="18" charset="-78"/>
                <a:cs typeface="Andalus" pitchFamily="18" charset="-78"/>
              </a:rPr>
              <a:t>كلية شرق النيل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/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r>
              <a:rPr lang="ar-SA" b="1" dirty="0">
                <a:latin typeface="Andalus" pitchFamily="18" charset="-78"/>
                <a:cs typeface="Andalus" pitchFamily="18" charset="-78"/>
              </a:rPr>
              <a:t>مدرسة علوم الحاسوب وتقانة المعلومات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357562"/>
            <a:ext cx="6400800" cy="1428760"/>
          </a:xfrm>
        </p:spPr>
        <p:txBody>
          <a:bodyPr>
            <a:normAutofit/>
          </a:bodyPr>
          <a:lstStyle/>
          <a:p>
            <a:pPr rtl="1"/>
            <a:r>
              <a:rPr lang="ar-SA" b="1" dirty="0" smtClean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قواعد البيانات</a:t>
            </a:r>
          </a:p>
          <a:p>
            <a:pPr rtl="1"/>
            <a:r>
              <a:rPr lang="en-US" dirty="0" smtClean="0"/>
              <a:t>CS3153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42AF-0720-46CD-B5CF-7A87818A0208}" type="datetime6">
              <a:rPr lang="en-US" smtClean="0"/>
              <a:pPr/>
              <a:t>March 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3"/>
            <a:ext cx="8496300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اعتمادا على نوع فقد البيانات، وإمكانيات </a:t>
            </a:r>
            <a:r>
              <a:rPr lang="ar-SA" altLang="en-US" sz="23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الإستعادة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المتوفرة، يمكن </a:t>
            </a:r>
            <a:r>
              <a:rPr lang="ar-SA" altLang="en-US" sz="23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إستخدام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أحد طرق </a:t>
            </a:r>
            <a:r>
              <a:rPr lang="ar-SA" altLang="en-US" sz="23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الإستعادة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التالية: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العكسية (</a:t>
            </a:r>
            <a:r>
              <a:rPr lang="en-US" altLang="en-US" sz="23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Backward Recovery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: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تستخدم لعمل تراجع عن الفعل أي </a:t>
            </a:r>
            <a:r>
              <a:rPr lang="en-US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Undo،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والعودة للحالة 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السابقة.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الأمامية (</a:t>
            </a:r>
            <a:r>
              <a:rPr lang="en-US" altLang="en-US" sz="23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Forward Recovery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تستخدم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للعودة إلى نقطة مرجعية صالحة </a:t>
            </a:r>
            <a:r>
              <a:rPr lang="ar-SA" altLang="en-US" sz="2300" b="1" dirty="0" err="1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للإستخدام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، وبدء الإجراءات منها للوصول للوضع السليم أي 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Redo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.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إعادة </a:t>
            </a:r>
            <a:r>
              <a:rPr lang="ar-SA" altLang="en-US" sz="23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التحميل وإعادة 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التشغيل (</a:t>
            </a:r>
            <a:r>
              <a:rPr lang="en-US" altLang="en-US" sz="2300" b="1" u="sng" dirty="0" err="1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Restore&amp;Rerun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تستخدم للتعاملات السابقة للعطل بعد آخر نسخة </a:t>
            </a:r>
            <a:r>
              <a:rPr lang="ar-SA" altLang="en-US" sz="23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إحتياطية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. حيث يجري تحميل النسخة الاحتياطية، ثم إعادة تشغيل التعاملات التي تمت بعد عملية النسخ إلى وقت حدوث العطل.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3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سلامة وتكامل 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التعامل (</a:t>
            </a:r>
            <a:r>
              <a:rPr lang="en-US" altLang="en-US" sz="23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Transaction Integrity</a:t>
            </a:r>
            <a:r>
              <a:rPr lang="ar-SA" altLang="en-US" sz="23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حركة 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العمل (</a:t>
            </a:r>
            <a:r>
              <a:rPr lang="en-US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Transaction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هي مجموعة من العمليات التي إما أن تتم معا أولا تتم إطلاقا، لذلك عند حدوث العمليات إذا كان تأثيرها يؤدي إلى ضياع أو تضارب في البيانات ، فإنها لا تتم </a:t>
            </a:r>
            <a:r>
              <a:rPr lang="en-US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Rollback، 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وإلا </a:t>
            </a:r>
            <a:r>
              <a:rPr lang="ar-SA" altLang="en-US" sz="23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فانها</a:t>
            </a:r>
            <a:r>
              <a:rPr lang="ar-SA" altLang="en-US" sz="23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تتم </a:t>
            </a:r>
            <a:r>
              <a:rPr lang="en-US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Commit</a:t>
            </a:r>
            <a:r>
              <a:rPr lang="ar-SA" altLang="en-US" sz="23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.</a:t>
            </a:r>
            <a:endParaRPr lang="en-US" altLang="en-US" sz="23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 smtClean="0">
                <a:solidFill>
                  <a:srgbClr val="C00000"/>
                </a:solidFill>
                <a:cs typeface="Traditional Arabic" panose="02020603050405020304" pitchFamily="18" charset="-78"/>
              </a:rPr>
              <a:t>طرق استعادة </a:t>
            </a: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5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4"/>
            <a:ext cx="84963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فقد البيانات أنواع تتراوح ما بين إدخال قيم غير صحيحة لبيانات معينة إلى الفقد الكامل لبيانات قاعدة البيانات.</a:t>
            </a:r>
          </a:p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 err="1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بناءا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على نوع فقد البيانات ،يتم تحديد طريقة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المناسبة.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أنواع فقد 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71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3"/>
            <a:ext cx="84963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من أنواع فقد البيانات: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تسجيل بيانات غير صحيحة: </a:t>
            </a:r>
            <a:endParaRPr lang="ar-SA" altLang="en-US" sz="2400" b="1" dirty="0" smtClean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1257300" lvl="2" indent="-342900" algn="just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تصحيح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الخطأ يدويا إذا كان الخطأ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بسيطا.</a:t>
            </a:r>
          </a:p>
          <a:p>
            <a:pPr marL="1257300" lvl="2" indent="-342900" algn="just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اذا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كانت الاخطاء كثيرة ، يمكن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استخدام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العكسية، أو البدء من آخر نقطة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فحص.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التعاملات المجهضة(الغير مكتملة):</a:t>
            </a:r>
          </a:p>
          <a:p>
            <a:pPr marL="1257300" lvl="2" indent="-342900" algn="just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نستخدم تقنية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إلغاء/التراجع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عن كافة نتائج التعاملات غير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المكتملة.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فناء قاعدة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 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Database Destruction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endParaRPr lang="en-US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1257300" lvl="2" indent="-342900" algn="just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بإعادة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التحميل من النسخة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الاحتياطية ثم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تنفيذ كافة التعاملات بالاستعادة الامامية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تعطل النظام مع سلامة قاعدة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 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System Failure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endParaRPr lang="en-US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1257300" lvl="2" indent="-342900" algn="just" rt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نستخدم تقنية إلغاء / التراجع عن آخر تعاملات او البدء من آخر نقطة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فحص.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أنواع فقد 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74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3"/>
            <a:ext cx="84963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مع تقدم التكنولوجيا أصبحت الامور أكثر يسرا على المستخدم، كما اصبحت الامور أكثر خطورة بسبب الاختراقات الممكنة عن طريق شبكات الحاسوب التي تسبب خسائر طائلة في المال والمعلومات.</a:t>
            </a:r>
          </a:p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يعرف أمن قاعدة البيانات على أنه حماية قاعدة البيانات من الاستخدام الخطأ أو الاضرار المتعمد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للبيانات.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على من تقع مسئولية أمن قواعد البيانات؟</a:t>
            </a:r>
          </a:p>
          <a:p>
            <a:pPr marL="800100" lvl="1" indent="-342900" algn="just" rt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تقع المسؤولية عل مدير قاعدة البيانات 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DBA،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بسبب الصلاحيات الممنوحة له في استخدام الوسائل والسياسات اللازمة لحماية قاعدة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أمن قواعد 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68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3"/>
            <a:ext cx="84963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ما هي الوسائل المستخدمة في حماية قواعد البيانات؟</a:t>
            </a:r>
          </a:p>
          <a:p>
            <a:pPr marL="800100" lvl="1" indent="-342900" algn="just" rt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استخدام الجداول الافتراضية بدلا من الجداول الأصلية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، الامر الذي يقيد حرية التعامل مع البيانات الأصلية دون تعطيل عمليات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الاستعلام.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استخدام قواعد الترخيص بالصلاحيات من قبل </a:t>
            </a:r>
            <a:r>
              <a:rPr lang="en-US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DBA </a:t>
            </a: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بشكل كفؤ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، بحيث  يحكم من يصل المعلومات بضوابط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أمنية.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استخدام برامج تحجيم المستخدمين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، لتقييدهم وسد الطرق عليهم في الوصول لقاعدة البيانات بطريقة غير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مشروعة.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استخدام برامج التشفير أو الترميز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، في هذه الحالة حتى لو تم الوصول للبيانات فلن يتم فهماها بسبب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تشفيرها.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أمن قواعد 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85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2786058"/>
            <a:ext cx="6862535" cy="1646302"/>
          </a:xfrm>
        </p:spPr>
        <p:txBody>
          <a:bodyPr>
            <a:normAutofit/>
          </a:bodyPr>
          <a:lstStyle/>
          <a:p>
            <a:pPr algn="ctr" rtl="1"/>
            <a:r>
              <a:rPr lang="ar-SA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الإستعادة </a:t>
            </a:r>
            <a:r>
              <a:rPr lang="ar-SA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والتزامن</a:t>
            </a:r>
            <a:br>
              <a:rPr lang="ar-SA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في قواعد البيانات</a:t>
            </a:r>
            <a:endParaRPr lang="ar-SA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>
                <a:solidFill>
                  <a:srgbClr val="5FCB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1800" dirty="0">
              <a:solidFill>
                <a:srgbClr val="5FCB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34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قبل أن نبدأ سنعرّف بعض </a:t>
            </a:r>
            <a:r>
              <a:rPr lang="ar-SA" dirty="0"/>
              <a:t>المصطلحات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عملية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(أو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طلب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معالجة)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وهي برنامج مكتوب بإحدى لغات قواعد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البيانات للقيام (ليؤدي)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بعمل ما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ar-S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نقطتا التزامن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Synchronization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points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وهما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دوّن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وتعني أن العملية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الجاري تنفيذها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تمت بنجاح و يجب تثبيت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(تدْوين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التغييرات في قاعدة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البيانات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2- و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النقطة الثانية </a:t>
            </a:r>
            <a:r>
              <a:rPr lang="ar-SA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هي </a:t>
            </a:r>
            <a:r>
              <a:rPr lang="ar-SA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لف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Rollback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 تعني نهاية العملية بفشل و يجب حذف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(لف)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التغييرات التي أجرتها العملية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3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92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>
                <a:latin typeface="Arial" panose="020B0604020202020204" pitchFamily="34" charset="0"/>
                <a:cs typeface="Arial" panose="020B0604020202020204" pitchFamily="34" charset="0"/>
              </a:rPr>
              <a:t>المعالجة </a:t>
            </a:r>
            <a:r>
              <a:rPr lang="ar-SA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المتزامنة للبيانات:</a:t>
            </a:r>
            <a:endParaRPr lang="ar-S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معظم نظم إدارة قواعد البيانات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DBMS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هي نظم عديدة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المستخدمين.</a:t>
            </a:r>
          </a:p>
          <a:p>
            <a:pPr marL="0" indent="0" algn="r" rtl="1">
              <a:buNone/>
            </a:pP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(إذا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استثنينا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النظم الشخصية)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أي أنها نظم تسمح لأي عدد من المستخدمين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(العمليات)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بمعالجة بيانات مخزنة في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نفس قاعدة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البيانات في نفس الوقت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endParaRPr lang="ar-S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عندما تتطلب المعالجة المتزامنة استرجاع بسيط للبيانات فقط فلا يكون هناك مشكلة ،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لكن المشاكل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تظهر إذا حاول أكثر من مستخدم إجراء تعديلات متزامنة على قاعدة البيانات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مثل هذه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النظم يجب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أن تكون لها آلية للتحكم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Concurrency control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في عملية المعالجة المتزامنة لضمان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عدم تداخل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Interference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العمليات مع بعضها البعض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لأنه في غياب مثل هذه الآلية تظهر مشاكل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عدة سنتعرض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هنا لأشهرها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4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2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13218"/>
            <a:ext cx="8143932" cy="986956"/>
          </a:xfrm>
        </p:spPr>
        <p:txBody>
          <a:bodyPr>
            <a:noAutofit/>
          </a:bodyPr>
          <a:lstStyle/>
          <a:p>
            <a:pPr algn="r" rtl="1"/>
            <a:r>
              <a:rPr lang="ar-SA" sz="2800" b="1" dirty="0">
                <a:latin typeface="Arial" panose="020B0604020202020204" pitchFamily="34" charset="0"/>
                <a:cs typeface="Arial" panose="020B0604020202020204" pitchFamily="34" charset="0"/>
              </a:rPr>
              <a:t>المشاكل الثلاثة التي تحدث لدى معالجة أكثر من شخص لبيانات معينة في نفس الوقت هي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43050"/>
            <a:ext cx="8207403" cy="5023981"/>
          </a:xfrm>
        </p:spPr>
        <p:txBody>
          <a:bodyPr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20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فقدان </a:t>
            </a:r>
            <a:r>
              <a:rPr lang="ar-SA" sz="20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التعديلات </a:t>
            </a:r>
            <a:r>
              <a:rPr lang="en-US" sz="2000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:Lost update</a:t>
            </a:r>
            <a:endParaRPr lang="ar-SA" sz="2000" b="1" u="sng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في حالة عدم التحكم في عملية الوصول المتداخل للبيانات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وجعل ذلك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يتم </a:t>
            </a:r>
            <a:r>
              <a:rPr lang="ar-SA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وفق أسبقية الوصول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ينجم عن هذه الحالة ما يسمى </a:t>
            </a:r>
            <a:r>
              <a:rPr lang="ar-SA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بحالة فقدان التعديل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, حيث تفقد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التعديلات التي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أجراها المشغل ذو الأسبقية الأولى واعتماد ما أجراه المشغل الثاني من تعديلات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r-S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فمن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المعلوم أن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عملية تعديل البيانات لا تتم على أوساط الذاكرة الثابتة مباشرة بل أن كل مشغل يأخذ نسخة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من البيانات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 يتم تخزينها مؤقتا في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ذاكرة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مؤقتة)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ومن ثم يتم تعديل البيانات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في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الذاكرة المؤقته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تم يعاد تخزينها ثانية في الذاكرة الثابتة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لاحظ أنه قبل إعادة تخزين البيانات المعدلة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في الذاكرة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الثابتة قد ينسخ مشغل أخر نفس البيانات في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آخر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وعند إعادة تخزين هذه البيانات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إثر تعديلها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فإن تعديلات المشغل الأول يتم استبدالها ببيانات المشغل الثاني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5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9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8350280" cy="1320800"/>
          </a:xfrm>
        </p:spPr>
        <p:txBody>
          <a:bodyPr>
            <a:normAutofit/>
          </a:bodyPr>
          <a:lstStyle/>
          <a:p>
            <a:pPr algn="r" rtl="1"/>
            <a:r>
              <a:rPr lang="ar-S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الاعتماد غير المدّون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Uncommitted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dependency</a:t>
            </a:r>
            <a:endParaRPr lang="ar-S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85927"/>
            <a:ext cx="8278842" cy="2643205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</a:pP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 تظهر هذه المشكلة إذا سمحنا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لعملية (أو عمليات)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باسترجاع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بيانات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تم تحديثها بواسطة عملية أخرى و لم يتم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تدوينها بعد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، و هذه العملية لم تنتهي بل ربما لن تنتهي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(تلف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Rollback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وتكون العملية الأولى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اعتمدت في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عملها علي بيانات لم تعد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(بل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لم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تكن) </a:t>
            </a:r>
            <a:r>
              <a:rPr lang="ar-SA" sz="2000" b="1" dirty="0">
                <a:latin typeface="Arial" panose="020B0604020202020204" pitchFamily="34" charset="0"/>
                <a:cs typeface="Arial" panose="020B0604020202020204" pitchFamily="34" charset="0"/>
              </a:rPr>
              <a:t>موجودة </a:t>
            </a:r>
            <a:r>
              <a:rPr lang="ar-S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r-SA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5FCBEF"/>
                </a:solidFill>
              </a:rPr>
              <a:pPr/>
              <a:t>6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214818"/>
            <a:ext cx="8229600" cy="755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Inconsistent analysis  .3</a:t>
            </a:r>
            <a:r>
              <a:rPr kumimoji="0" lang="ar-SA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التحليل غير المتوافق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</a:t>
            </a:r>
            <a:endParaRPr kumimoji="0" lang="ar-SA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5143512"/>
            <a:ext cx="8229600" cy="92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ar-S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هذه المشكلة تظهر إذا اعتمدت عملية معينة في عملها على بيانات غير متوافقة أنتجتها عملية أخرى تمت بنجاح .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SA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SA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68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5720" y="2428868"/>
            <a:ext cx="8229600" cy="1143000"/>
          </a:xfrm>
        </p:spPr>
        <p:txBody>
          <a:bodyPr/>
          <a:lstStyle/>
          <a:p>
            <a:r>
              <a:rPr lang="ar-SA" dirty="0" smtClean="0"/>
              <a:t>استعادة البيانات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B64F-58B3-4E18-9D09-5B8AFAAA2C58}" type="datetime6">
              <a:rPr lang="en-US" smtClean="0"/>
              <a:pPr/>
              <a:t>March 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3A0FB-11ED-4B0B-A469-F04C9C11AE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3"/>
            <a:ext cx="849630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فقد البيانات أو ضياعها يحدث نتيجة أسباب كثيرة، نذكر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منها:</a:t>
            </a: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خطأ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بشري في إدخال بيانات غير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سليمة.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عدم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اكتمال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تنفيذ بعض العمليات التي تجرى على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تعطل نظم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البرامج.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تعطل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الأجهزة.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تعطل خطوط نقل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 (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الشبكات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فيروسات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الحاسب.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كوارث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طبيعية.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أسباب فقد 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38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8EA862-7DD5-4A06-BDE1-DB7EC5FAA60C}" type="slidenum">
              <a:rPr lang="ar-SA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851" y="2308474"/>
            <a:ext cx="84963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rt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يوفر نظام إدارة قواعد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 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DBMS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</a:t>
            </a:r>
            <a:r>
              <a:rPr lang="en-US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عدة تقنيات لمواجهة مشاكل فقد البيانات، واستعادتها الى الحالة السابقة للفقد أو الخطأ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مباشرة، ومن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الامكانيات المتاحة للاستعادة نذكر: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النسخ 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الاحتياطي (</a:t>
            </a:r>
            <a:r>
              <a:rPr lang="en-US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Backup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يوفر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DBMS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إجراء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آليا لعمل نسخة احتياطية لكامل قاعدة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البيانات.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مفكرة النظام (</a:t>
            </a:r>
            <a:r>
              <a:rPr lang="en-US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System Log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وهي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آلية يستخدمها 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DBMS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لتسجيل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كافة التعاملات مع قاعدة البيانات</a:t>
            </a: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نقط 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الاختبار (</a:t>
            </a:r>
            <a:r>
              <a:rPr lang="en-US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Check Point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en-US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وهو سجل ينشئه (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DBMS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ليسجل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فيه عملية فحص للنظام، واعتبار عملية الفحص الناجحة نقطة 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استرجاع ممكنة.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800100" lvl="1" indent="-342900" algn="just" rt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ar-SA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برنامج إدارة 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الاستعادة (</a:t>
            </a:r>
            <a:r>
              <a:rPr lang="en-US" altLang="en-US" sz="2400" b="1" u="sng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Recovery Manager</a:t>
            </a:r>
            <a:r>
              <a:rPr lang="ar-SA" altLang="en-US" sz="2400" b="1" u="sng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):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 هو </a:t>
            </a: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برنامج يقوم بإرجاع قاعدة البيانات إلى الحالة السليمة عند حدوث الأعطال، ثم يعيد تنفيذ تعاملات البرامج والمستخدمين من المفكرة(مفكرة النظام</a:t>
            </a:r>
            <a:r>
              <a:rPr lang="ar-SA" altLang="en-US" sz="2400" b="1" dirty="0" smtClean="0">
                <a:solidFill>
                  <a:schemeClr val="accent6">
                    <a:lumMod val="25000"/>
                  </a:schemeClr>
                </a:solidFill>
                <a:cs typeface="Traditional Arabic" panose="02020603050405020304" pitchFamily="18" charset="-78"/>
              </a:rPr>
              <a:t>).</a:t>
            </a: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  <a:p>
            <a:pPr marL="342900" indent="-342900" algn="just" rt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ar-SA" altLang="en-US" sz="2400" b="1" dirty="0">
              <a:solidFill>
                <a:schemeClr val="accent6">
                  <a:lumMod val="25000"/>
                </a:schemeClr>
              </a:solidFill>
              <a:cs typeface="Traditional Arabic" panose="02020603050405020304" pitchFamily="18" charset="-78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73780" y="1556793"/>
            <a:ext cx="4774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إمكانية </a:t>
            </a:r>
            <a:r>
              <a:rPr lang="ar-SA" altLang="en-US" sz="3200" b="1" u="sng" dirty="0" smtClean="0">
                <a:solidFill>
                  <a:srgbClr val="C00000"/>
                </a:solidFill>
                <a:cs typeface="Traditional Arabic" panose="02020603050405020304" pitchFamily="18" charset="-78"/>
              </a:rPr>
              <a:t>استعادة </a:t>
            </a:r>
            <a:r>
              <a:rPr lang="ar-SA" altLang="en-US" sz="3200" b="1" u="sng" dirty="0">
                <a:solidFill>
                  <a:srgbClr val="C00000"/>
                </a:solidFill>
                <a:cs typeface="Traditional Arabic" panose="02020603050405020304" pitchFamily="18" charset="-78"/>
              </a:rPr>
              <a:t>البيانات:</a:t>
            </a:r>
            <a:endParaRPr lang="en-US" altLang="en-US" sz="3200" b="1" u="sng" dirty="0">
              <a:solidFill>
                <a:srgbClr val="C00000"/>
              </a:solidFill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11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1086</Words>
  <Application>Microsoft Office PowerPoint</Application>
  <PresentationFormat>On-screen Show (4:3)</PresentationFormat>
  <Paragraphs>99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كلية شرق النيل مدرسة علوم الحاسوب وتقانة المعلومات</vt:lpstr>
      <vt:lpstr>الإستعادة والتزامن  في قواعد البيانات</vt:lpstr>
      <vt:lpstr>قبل أن نبدأ سنعرّف بعض المصطلحات :</vt:lpstr>
      <vt:lpstr>المعالجة المتزامنة للبيانات:</vt:lpstr>
      <vt:lpstr>المشاكل الثلاثة التي تحدث لدى معالجة أكثر من شخص لبيانات معينة في نفس الوقت هي :</vt:lpstr>
      <vt:lpstr>2-الاعتماد غير المدّون Uncommitted  dependency</vt:lpstr>
      <vt:lpstr>استعادة البيانات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fadwa Saeed</dc:creator>
  <cp:lastModifiedBy>fadwa Saeed</cp:lastModifiedBy>
  <cp:revision>181</cp:revision>
  <dcterms:created xsi:type="dcterms:W3CDTF">2023-01-14T13:26:08Z</dcterms:created>
  <dcterms:modified xsi:type="dcterms:W3CDTF">2023-03-05T10:54:02Z</dcterms:modified>
</cp:coreProperties>
</file>