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78" r:id="rId5"/>
    <p:sldId id="279" r:id="rId6"/>
    <p:sldId id="281" r:id="rId7"/>
    <p:sldId id="280" r:id="rId8"/>
    <p:sldId id="282" r:id="rId9"/>
    <p:sldId id="283" r:id="rId10"/>
    <p:sldId id="284" r:id="rId11"/>
    <p:sldId id="288" r:id="rId12"/>
    <p:sldId id="285" r:id="rId13"/>
    <p:sldId id="289" r:id="rId14"/>
    <p:sldId id="286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55" d="100"/>
          <a:sy n="55" d="100"/>
        </p:scale>
        <p:origin x="7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61137-B2F4-44A2-AEA9-B8D72975A05F}" type="datetime1">
              <a:rPr lang="de-DE" smtClean="0"/>
              <a:t>03.07.2022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3065-8A24-47C9-A843-0DFEC08A77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876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6253B-BE88-45C5-9ABC-A8414C168BD1}" type="datetime1">
              <a:rPr lang="de-DE" noProof="0" smtClean="0"/>
              <a:t>03.07.2022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456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58FE69-3F99-4550-AA00-A7FF61BF76EA}" type="datetime1">
              <a:rPr lang="de-DE" noProof="0" smtClean="0"/>
              <a:t>03.07.2022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AEB60-0CF2-4FDF-8809-8AC51494D5F5}" type="datetime1">
              <a:rPr lang="de-DE" noProof="0" smtClean="0"/>
              <a:t>03.07.2022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8AF836-13A8-46EF-A2AE-6F658367FD73}" type="datetime1">
              <a:rPr lang="de-DE" noProof="0" smtClean="0"/>
              <a:t>03.07.2022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1DFE2F-C573-4D62-882A-E8846EF03C0C}" type="datetime1">
              <a:rPr lang="de-DE" noProof="0" smtClean="0"/>
              <a:t>03.07.2022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8E20CA-0CA2-4574-B1D6-69C8C65EED42}" type="datetime1">
              <a:rPr lang="de-DE" noProof="0" smtClean="0"/>
              <a:t>03.07.2022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9B9F8F-6639-463B-9FB3-42044123F51F}" type="datetime1">
              <a:rPr lang="de-DE" noProof="0" smtClean="0"/>
              <a:t>03.07.2022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Bild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Bild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0" name="Bildplatzhalt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Textplatzhalt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3" name="Bildplatzhalt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6" name="Bildplatzhalt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9E6A23-504C-403E-B76B-B05505FCD76B}" type="datetime1">
              <a:rPr lang="de-DE" noProof="0" smtClean="0"/>
              <a:t>03.07.2022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8F14C-D4F1-40B6-B1AD-A03EDAA6725D}" type="datetime1">
              <a:rPr lang="de-DE" noProof="0" smtClean="0"/>
              <a:t>03.07.2022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8E1CE-31A4-4DC1-9A14-A1FDAD407674}" type="datetime1">
              <a:rPr lang="de-DE" noProof="0" smtClean="0"/>
              <a:t>03.07.2022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E3744A-5A44-4BFF-92AA-16DA5E94BB83}" type="datetime1">
              <a:rPr lang="de-DE" noProof="0" smtClean="0"/>
              <a:t>03.07.2022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Bild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DD9AE-23AE-4EB7-B3DB-242A1D8478FB}" type="datetime1">
              <a:rPr lang="de-DE" noProof="0" smtClean="0"/>
              <a:t>03.07.2022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42FB20-1F3E-43B9-A22C-6B636C25391A}" type="datetime1">
              <a:rPr lang="de-DE" noProof="0" smtClean="0"/>
              <a:t>03.07.2022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D78AD-A707-44D8-98C7-2E5BF17C114E}" type="datetime1">
              <a:rPr lang="de-DE" noProof="0" smtClean="0"/>
              <a:t>03.07.2022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DB1FF-C55B-4D31-A515-83B796043DD6}" type="datetime1">
              <a:rPr lang="de-DE" noProof="0" smtClean="0"/>
              <a:t>03.07.2022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B3AE0C-9D3B-493D-AE1C-E837EBD1A420}" type="datetime1">
              <a:rPr lang="de-DE" noProof="0" smtClean="0"/>
              <a:t>03.07.2022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8BEABDA-98C7-4D1F-B6BB-CA7E2F630F9B}" type="datetime1">
              <a:rPr lang="de-DE" noProof="0" smtClean="0"/>
              <a:t>03.07.2022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920" y="432693"/>
            <a:ext cx="10353762" cy="1261872"/>
          </a:xfrm>
        </p:spPr>
        <p:txBody>
          <a:bodyPr rtlCol="0" anchor="ctr">
            <a:normAutofit/>
          </a:bodyPr>
          <a:lstStyle/>
          <a:p>
            <a:r>
              <a:rPr lang="de-DE" dirty="0"/>
              <a:t>Control a </a:t>
            </a:r>
            <a:r>
              <a:rPr lang="de-DE" dirty="0" err="1"/>
              <a:t>stepper</a:t>
            </a:r>
            <a:r>
              <a:rPr lang="de-DE" dirty="0"/>
              <a:t> </a:t>
            </a:r>
            <a:r>
              <a:rPr lang="de-DE" dirty="0" err="1"/>
              <a:t>motor</a:t>
            </a:r>
            <a:endParaRPr lang="de-DE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E1CC3D33-EE96-5C17-151B-0F8165A7D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844" y="2171700"/>
            <a:ext cx="4237042" cy="362267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841" y="2171700"/>
            <a:ext cx="4856841" cy="3622672"/>
          </a:xfrm>
        </p:spPr>
        <p:txBody>
          <a:bodyPr rtlCol="0" anchor="t">
            <a:normAutofit/>
          </a:bodyPr>
          <a:lstStyle/>
          <a:p>
            <a:pPr marL="36900" indent="0" rtl="0">
              <a:buNone/>
            </a:pPr>
            <a:r>
              <a:rPr lang="de-DE" dirty="0"/>
              <a:t>Ayman &amp; Chris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B2558-481C-FD77-8C5A-88007F742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257300"/>
          </a:xfrm>
        </p:spPr>
        <p:txBody>
          <a:bodyPr/>
          <a:lstStyle/>
          <a:p>
            <a:r>
              <a:rPr lang="de-DE" dirty="0"/>
              <a:t>3D printed Box</a:t>
            </a:r>
          </a:p>
        </p:txBody>
      </p:sp>
      <p:pic>
        <p:nvPicPr>
          <p:cNvPr id="5" name="Inhaltsplatzhalter 4" descr="Ein Bild, das Text, Elektronik enthält.&#10;&#10;Automatisch generierte Beschreibung">
            <a:extLst>
              <a:ext uri="{FF2B5EF4-FFF2-40B4-BE49-F238E27FC236}">
                <a16:creationId xmlns:a16="http://schemas.microsoft.com/office/drawing/2014/main" id="{A352427C-75CA-FEEC-5F34-47B4B503B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199" y="2064501"/>
            <a:ext cx="9193803" cy="4183899"/>
          </a:xfrm>
        </p:spPr>
      </p:pic>
    </p:spTree>
    <p:extLst>
      <p:ext uri="{BB962C8B-B14F-4D97-AF65-F5344CB8AC3E}">
        <p14:creationId xmlns:p14="http://schemas.microsoft.com/office/powerpoint/2010/main" val="75915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3A5035-9B5B-F9EF-8E39-8BFC08B1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98064"/>
            <a:ext cx="10353762" cy="1261872"/>
          </a:xfrm>
        </p:spPr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016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hteck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Bild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de-DE" sz="4000" dirty="0"/>
              <a:t>Contents	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DE" sz="2400" dirty="0" err="1"/>
              <a:t>Introduction</a:t>
            </a:r>
            <a:endParaRPr lang="de-DE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DE" sz="2400" dirty="0" err="1"/>
              <a:t>What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a </a:t>
            </a:r>
            <a:r>
              <a:rPr lang="de-DE" sz="2400" dirty="0" err="1"/>
              <a:t>stepper</a:t>
            </a:r>
            <a:r>
              <a:rPr lang="de-DE" sz="2400" dirty="0"/>
              <a:t> </a:t>
            </a:r>
            <a:r>
              <a:rPr lang="de-DE" sz="2400" dirty="0" err="1"/>
              <a:t>motor</a:t>
            </a:r>
            <a:r>
              <a:rPr lang="de-DE" sz="2400" dirty="0"/>
              <a:t>?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DE" sz="2400" dirty="0" err="1"/>
              <a:t>How</a:t>
            </a:r>
            <a:r>
              <a:rPr lang="de-DE" sz="2400" dirty="0"/>
              <a:t> </a:t>
            </a:r>
            <a:r>
              <a:rPr lang="de-DE" sz="2400" dirty="0" err="1"/>
              <a:t>we</a:t>
            </a:r>
            <a:r>
              <a:rPr lang="de-DE" sz="2400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drive</a:t>
            </a:r>
            <a:r>
              <a:rPr lang="de-DE" sz="2400" dirty="0"/>
              <a:t> </a:t>
            </a:r>
            <a:r>
              <a:rPr lang="de-DE" sz="2400" dirty="0" err="1"/>
              <a:t>it</a:t>
            </a:r>
            <a:r>
              <a:rPr lang="de-DE" sz="2400" dirty="0"/>
              <a:t>?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DE" sz="2400" dirty="0" err="1"/>
              <a:t>Driving</a:t>
            </a:r>
            <a:r>
              <a:rPr lang="de-DE" sz="2400" dirty="0"/>
              <a:t> </a:t>
            </a:r>
            <a:r>
              <a:rPr lang="de-DE" sz="2400" dirty="0" err="1"/>
              <a:t>techniques</a:t>
            </a:r>
            <a:r>
              <a:rPr lang="de-DE" sz="2400" dirty="0"/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DE" sz="2400" dirty="0"/>
              <a:t>Flowchart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main</a:t>
            </a:r>
            <a:r>
              <a:rPr lang="de-DE" sz="2400" dirty="0"/>
              <a:t> </a:t>
            </a:r>
            <a:r>
              <a:rPr lang="de-DE" sz="2400" dirty="0" err="1"/>
              <a:t>program</a:t>
            </a:r>
            <a:endParaRPr lang="de-DE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DE" sz="2400" dirty="0"/>
              <a:t>Flowchart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state</a:t>
            </a:r>
            <a:r>
              <a:rPr lang="de-DE" sz="2400" dirty="0"/>
              <a:t> </a:t>
            </a:r>
            <a:r>
              <a:rPr lang="de-DE" sz="2400" dirty="0" err="1"/>
              <a:t>machine</a:t>
            </a:r>
            <a:endParaRPr lang="de-DE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DE" sz="2400" dirty="0" err="1"/>
              <a:t>Wiring</a:t>
            </a:r>
            <a:r>
              <a:rPr lang="de-DE" sz="2400" dirty="0"/>
              <a:t> </a:t>
            </a:r>
            <a:r>
              <a:rPr lang="de-DE" sz="2400" dirty="0" err="1"/>
              <a:t>Diagram</a:t>
            </a:r>
            <a:endParaRPr lang="de-DE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DE" sz="2400" dirty="0"/>
              <a:t>3D Printed Box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FF9C406-AA85-8488-2A7A-891AD6C8B97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0000"/>
          </a:blip>
          <a:srcRect l="23617" r="16888" b="2"/>
          <a:stretch/>
        </p:blipFill>
        <p:spPr>
          <a:xfrm>
            <a:off x="6115" y="-2"/>
            <a:ext cx="6250909" cy="703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6C3586C-8D5A-5C27-656E-FACD3A165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63702"/>
            <a:ext cx="6113157" cy="72219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4000" dirty="0"/>
              <a:t>Introduction: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2982E4C-7333-3C0A-9A2A-117CDCA14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8274" y="1702891"/>
            <a:ext cx="6113157" cy="4847378"/>
          </a:xfrm>
          <a:ln>
            <a:solidFill>
              <a:schemeClr val="tx1"/>
            </a:solidFill>
          </a:ln>
        </p:spPr>
        <p:txBody>
          <a:bodyPr>
            <a:normAutofit fontScale="40000" lnSpcReduction="20000"/>
          </a:bodyPr>
          <a:lstStyle/>
          <a:p>
            <a:pPr marL="0" indent="0" algn="l">
              <a:lnSpc>
                <a:spcPct val="90000"/>
              </a:lnSpc>
              <a:buNone/>
            </a:pPr>
            <a:endParaRPr lang="de-DE" sz="5600" dirty="0"/>
          </a:p>
          <a:p>
            <a:pPr marL="0" indent="0" algn="l">
              <a:lnSpc>
                <a:spcPct val="90000"/>
              </a:lnSpc>
              <a:buNone/>
            </a:pPr>
            <a:r>
              <a:rPr lang="de-DE" sz="5600" dirty="0"/>
              <a:t>Task:</a:t>
            </a:r>
          </a:p>
          <a:p>
            <a:pPr marL="228600" lvl="1" indent="0">
              <a:lnSpc>
                <a:spcPct val="90000"/>
              </a:lnSpc>
              <a:buNone/>
            </a:pPr>
            <a:r>
              <a:rPr lang="de-DE" sz="5600" b="1" i="1" dirty="0"/>
              <a:t>Control Bipolar Stepper Motor „</a:t>
            </a:r>
            <a:r>
              <a:rPr lang="de-DE" sz="5600" b="1" i="1" dirty="0" err="1"/>
              <a:t>without</a:t>
            </a:r>
            <a:r>
              <a:rPr lang="de-DE" sz="5600" b="1" i="1" dirty="0"/>
              <a:t> </a:t>
            </a:r>
            <a:r>
              <a:rPr lang="de-DE" sz="5600" b="1" i="1" dirty="0" err="1"/>
              <a:t>libraries</a:t>
            </a:r>
            <a:r>
              <a:rPr lang="de-DE" sz="5600" b="1" i="1" dirty="0"/>
              <a:t>“:</a:t>
            </a:r>
          </a:p>
          <a:p>
            <a:pPr lvl="2">
              <a:lnSpc>
                <a:spcPct val="90000"/>
              </a:lnSpc>
            </a:pPr>
            <a:r>
              <a:rPr lang="de-DE" sz="5600" dirty="0" err="1"/>
              <a:t>Direction</a:t>
            </a:r>
            <a:endParaRPr lang="de-DE" sz="5600" dirty="0"/>
          </a:p>
          <a:p>
            <a:pPr lvl="2">
              <a:lnSpc>
                <a:spcPct val="90000"/>
              </a:lnSpc>
            </a:pPr>
            <a:r>
              <a:rPr lang="de-DE" sz="5600" dirty="0" err="1"/>
              <a:t>Steps</a:t>
            </a:r>
            <a:endParaRPr lang="de-DE" sz="5600" dirty="0"/>
          </a:p>
          <a:p>
            <a:pPr lvl="2">
              <a:lnSpc>
                <a:spcPct val="90000"/>
              </a:lnSpc>
            </a:pPr>
            <a:r>
              <a:rPr lang="de-DE" sz="5600" dirty="0"/>
              <a:t>(additional: Speed, Modes)</a:t>
            </a:r>
          </a:p>
          <a:p>
            <a:pPr marL="228600" lvl="1" indent="0">
              <a:lnSpc>
                <a:spcPct val="90000"/>
              </a:lnSpc>
              <a:buNone/>
            </a:pPr>
            <a:r>
              <a:rPr lang="de-DE" sz="5600" b="1" i="1" dirty="0" err="1"/>
              <a:t>Built</a:t>
            </a:r>
            <a:r>
              <a:rPr lang="de-DE" sz="5600" b="1" i="1" dirty="0"/>
              <a:t> </a:t>
            </a:r>
            <a:r>
              <a:rPr lang="de-DE" sz="5600" b="1" i="1" dirty="0" err="1"/>
              <a:t>up</a:t>
            </a:r>
            <a:r>
              <a:rPr lang="de-DE" sz="5600" b="1" i="1" dirty="0"/>
              <a:t> a </a:t>
            </a:r>
            <a:r>
              <a:rPr lang="de-DE" sz="5600" b="1" i="1" dirty="0" err="1"/>
              <a:t>circuit</a:t>
            </a:r>
            <a:r>
              <a:rPr lang="de-DE" sz="5600" b="1" i="1" dirty="0"/>
              <a:t>: (</a:t>
            </a:r>
            <a:r>
              <a:rPr lang="de-DE" sz="5600" b="1" i="1" dirty="0" err="1"/>
              <a:t>including</a:t>
            </a:r>
            <a:r>
              <a:rPr lang="de-DE" sz="5600" b="1" i="1" dirty="0"/>
              <a:t>)</a:t>
            </a:r>
          </a:p>
          <a:p>
            <a:pPr lvl="2">
              <a:lnSpc>
                <a:spcPct val="90000"/>
              </a:lnSpc>
            </a:pPr>
            <a:r>
              <a:rPr lang="de-DE" sz="5600" dirty="0"/>
              <a:t>Driver</a:t>
            </a:r>
          </a:p>
          <a:p>
            <a:pPr lvl="2">
              <a:lnSpc>
                <a:spcPct val="90000"/>
              </a:lnSpc>
            </a:pPr>
            <a:r>
              <a:rPr lang="de-DE" sz="5600" dirty="0"/>
              <a:t>OLED-Display</a:t>
            </a:r>
          </a:p>
          <a:p>
            <a:pPr lvl="2">
              <a:lnSpc>
                <a:spcPct val="90000"/>
              </a:lnSpc>
            </a:pPr>
            <a:r>
              <a:rPr lang="de-DE" sz="5600" dirty="0"/>
              <a:t>Arduino Uno</a:t>
            </a:r>
          </a:p>
          <a:p>
            <a:pPr lvl="2">
              <a:lnSpc>
                <a:spcPct val="90000"/>
              </a:lnSpc>
            </a:pPr>
            <a:r>
              <a:rPr lang="de-DE" sz="5600" dirty="0"/>
              <a:t>Buttons 5x</a:t>
            </a:r>
          </a:p>
          <a:p>
            <a:pPr lvl="2">
              <a:lnSpc>
                <a:spcPct val="90000"/>
              </a:lnSpc>
            </a:pPr>
            <a:r>
              <a:rPr lang="de-DE" sz="5600" dirty="0" err="1"/>
              <a:t>Powersupply</a:t>
            </a:r>
            <a:endParaRPr lang="de-DE" sz="5600" dirty="0"/>
          </a:p>
          <a:p>
            <a:endParaRPr lang="en-US" dirty="0"/>
          </a:p>
        </p:txBody>
      </p:sp>
      <p:pic>
        <p:nvPicPr>
          <p:cNvPr id="13" name="Picture 21" descr="Electronic circuit board">
            <a:extLst>
              <a:ext uri="{FF2B5EF4-FFF2-40B4-BE49-F238E27FC236}">
                <a16:creationId xmlns:a16="http://schemas.microsoft.com/office/drawing/2014/main" id="{DB8C402D-6FB9-967E-EE2E-FFA3205E03E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9968" t="3623" r="29666" b="3623"/>
          <a:stretch/>
        </p:blipFill>
        <p:spPr>
          <a:xfrm>
            <a:off x="7261225" y="0"/>
            <a:ext cx="51022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F151608-8907-0D7B-7E08-3A721357A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763701"/>
            <a:ext cx="5487004" cy="669445"/>
          </a:xfrm>
          <a:ln>
            <a:solidFill>
              <a:schemeClr val="tx2"/>
            </a:solidFill>
          </a:ln>
        </p:spPr>
        <p:txBody>
          <a:bodyPr anchor="b">
            <a:normAutofit/>
          </a:bodyPr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stepper</a:t>
            </a:r>
            <a:r>
              <a:rPr lang="de-DE" dirty="0"/>
              <a:t> </a:t>
            </a:r>
            <a:r>
              <a:rPr lang="de-DE" dirty="0" err="1"/>
              <a:t>motor</a:t>
            </a:r>
            <a:r>
              <a:rPr lang="de-DE" dirty="0"/>
              <a:t>?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955356-F17D-4AC3-73F1-8E4663A47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993899"/>
            <a:ext cx="5487004" cy="3949701"/>
          </a:xfrm>
          <a:ln>
            <a:solidFill>
              <a:schemeClr val="tx2"/>
            </a:solidFill>
          </a:ln>
        </p:spPr>
        <p:txBody>
          <a:bodyPr>
            <a:normAutofit fontScale="92500" lnSpcReduction="20000"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effectLst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Is a </a:t>
            </a:r>
            <a:r>
              <a:rPr lang="en-US" sz="2000" b="1" dirty="0">
                <a:effectLst/>
              </a:rPr>
              <a:t>brushless</a:t>
            </a:r>
            <a:r>
              <a:rPr lang="en-US" sz="2000" dirty="0">
                <a:effectLst/>
              </a:rPr>
              <a:t>, </a:t>
            </a:r>
            <a:r>
              <a:rPr lang="en-US" sz="2000" b="1" dirty="0">
                <a:effectLst/>
              </a:rPr>
              <a:t>synchronous</a:t>
            </a:r>
            <a:r>
              <a:rPr lang="en-US" sz="2000" dirty="0">
                <a:effectLst/>
              </a:rPr>
              <a:t> electric motor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converts digital pulses into mechanical shaft rotation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our motor (</a:t>
            </a:r>
            <a:r>
              <a:rPr lang="en-US" sz="2000" b="0" i="0" dirty="0">
                <a:effectLst/>
              </a:rPr>
              <a:t>SM-17HS4023)</a:t>
            </a:r>
            <a:r>
              <a:rPr lang="en-US" sz="2000" dirty="0"/>
              <a:t> can manage: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 1.8° per step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Full rotation 360° in 200 steps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There are 2 types of stepper motor which exists: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Unipolar</a:t>
            </a:r>
            <a:r>
              <a:rPr lang="en-US" sz="2000" dirty="0"/>
              <a:t> (divided coils)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Bipolar</a:t>
            </a:r>
          </a:p>
          <a:p>
            <a:pPr algn="l"/>
            <a:endParaRPr lang="en-US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843197BD-9568-79B4-DAB4-41011C62E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6" b="6"/>
          <a:stretch/>
        </p:blipFill>
        <p:spPr>
          <a:xfrm>
            <a:off x="7164412" y="670557"/>
            <a:ext cx="4365908" cy="338709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D471374B-8EF0-F5CB-F9B8-ECCBCC0D0F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1728"/>
          <a:stretch/>
        </p:blipFill>
        <p:spPr>
          <a:xfrm>
            <a:off x="7164412" y="4057649"/>
            <a:ext cx="4365908" cy="220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6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25AC0-75C1-D95A-F3C5-FA0806F17FF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19161" y="715570"/>
            <a:ext cx="10353675" cy="969963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de-DE" sz="4800" dirty="0" err="1">
                <a:solidFill>
                  <a:srgbClr val="FFFFFF"/>
                </a:solidFill>
              </a:rPr>
              <a:t>What</a:t>
            </a:r>
            <a:r>
              <a:rPr lang="de-DE" sz="4800" dirty="0">
                <a:solidFill>
                  <a:srgbClr val="FFFFFF"/>
                </a:solidFill>
              </a:rPr>
              <a:t> do </a:t>
            </a:r>
            <a:r>
              <a:rPr lang="de-DE" sz="4800" dirty="0" err="1">
                <a:solidFill>
                  <a:srgbClr val="FFFFFF"/>
                </a:solidFill>
              </a:rPr>
              <a:t>we</a:t>
            </a:r>
            <a:r>
              <a:rPr lang="de-DE" sz="4800" dirty="0">
                <a:solidFill>
                  <a:srgbClr val="FFFFFF"/>
                </a:solidFill>
              </a:rPr>
              <a:t> </a:t>
            </a:r>
            <a:r>
              <a:rPr lang="de-DE" sz="4800" dirty="0" err="1">
                <a:solidFill>
                  <a:srgbClr val="FFFFFF"/>
                </a:solidFill>
              </a:rPr>
              <a:t>need</a:t>
            </a:r>
            <a:r>
              <a:rPr lang="de-DE" sz="4800" dirty="0">
                <a:solidFill>
                  <a:srgbClr val="FFFFFF"/>
                </a:solidFill>
              </a:rPr>
              <a:t> </a:t>
            </a:r>
            <a:r>
              <a:rPr lang="de-DE" sz="4800" dirty="0" err="1">
                <a:solidFill>
                  <a:srgbClr val="FFFFFF"/>
                </a:solidFill>
              </a:rPr>
              <a:t>to</a:t>
            </a:r>
            <a:r>
              <a:rPr lang="de-DE" sz="4800" dirty="0">
                <a:solidFill>
                  <a:srgbClr val="FFFFFF"/>
                </a:solidFill>
              </a:rPr>
              <a:t> </a:t>
            </a:r>
            <a:r>
              <a:rPr lang="de-DE" sz="4800" dirty="0" err="1">
                <a:solidFill>
                  <a:srgbClr val="FFFFFF"/>
                </a:solidFill>
              </a:rPr>
              <a:t>drive</a:t>
            </a:r>
            <a:r>
              <a:rPr lang="de-DE" sz="4800" dirty="0">
                <a:solidFill>
                  <a:srgbClr val="FFFFFF"/>
                </a:solidFill>
              </a:rPr>
              <a:t> </a:t>
            </a:r>
            <a:r>
              <a:rPr lang="de-DE" sz="4800" dirty="0" err="1">
                <a:solidFill>
                  <a:srgbClr val="FFFFFF"/>
                </a:solidFill>
              </a:rPr>
              <a:t>it</a:t>
            </a:r>
            <a:r>
              <a:rPr lang="de-DE" sz="4800" dirty="0">
                <a:solidFill>
                  <a:srgbClr val="FFFFFF"/>
                </a:solidFill>
              </a:rPr>
              <a:t>?</a:t>
            </a:r>
            <a:br>
              <a:rPr lang="de-DE" sz="4800" dirty="0"/>
            </a:br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923A80FD-087C-7008-06DC-063A5E31DC6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49274" y="1419039"/>
            <a:ext cx="2117091" cy="443071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de-DE" dirty="0" err="1"/>
              <a:t>Full</a:t>
            </a:r>
            <a:r>
              <a:rPr lang="de-DE" dirty="0"/>
              <a:t> H-Bridge</a:t>
            </a:r>
          </a:p>
        </p:txBody>
      </p:sp>
      <p:pic>
        <p:nvPicPr>
          <p:cNvPr id="28" name="Bildplatzhalter 27">
            <a:extLst>
              <a:ext uri="{FF2B5EF4-FFF2-40B4-BE49-F238E27FC236}">
                <a16:creationId xmlns:a16="http://schemas.microsoft.com/office/drawing/2014/main" id="{6B265970-6E9B-44B6-3443-CB240384EA2A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192716" y="1819463"/>
            <a:ext cx="5546725" cy="2892425"/>
          </a:xfrm>
          <a:prstGeom prst="rect">
            <a:avLst/>
          </a:prstGeom>
        </p:spPr>
      </p:pic>
      <p:pic>
        <p:nvPicPr>
          <p:cNvPr id="32" name="Bildplatzhalter 31">
            <a:extLst>
              <a:ext uri="{FF2B5EF4-FFF2-40B4-BE49-F238E27FC236}">
                <a16:creationId xmlns:a16="http://schemas.microsoft.com/office/drawing/2014/main" id="{A59F6747-14DD-E980-5659-9D8A1114433D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549274" y="1801098"/>
            <a:ext cx="5546725" cy="2898775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FFA20A7-DBBD-DEE9-201A-6F778D4CF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857" y="4780530"/>
            <a:ext cx="3332285" cy="2077470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2AE4BC0A-0F02-061E-3BB1-44A5E24BFBEE}"/>
              </a:ext>
            </a:extLst>
          </p:cNvPr>
          <p:cNvSpPr txBox="1"/>
          <p:nvPr/>
        </p:nvSpPr>
        <p:spPr>
          <a:xfrm>
            <a:off x="2312376" y="6211669"/>
            <a:ext cx="21174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L298N </a:t>
            </a:r>
            <a:r>
              <a:rPr lang="de-DE" dirty="0" err="1"/>
              <a:t>Full</a:t>
            </a:r>
            <a:r>
              <a:rPr lang="de-DE" dirty="0"/>
              <a:t> H-Bridge Driver</a:t>
            </a:r>
          </a:p>
        </p:txBody>
      </p:sp>
    </p:spTree>
    <p:extLst>
      <p:ext uri="{BB962C8B-B14F-4D97-AF65-F5344CB8AC3E}">
        <p14:creationId xmlns:p14="http://schemas.microsoft.com/office/powerpoint/2010/main" val="283392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C8D14-D11B-F9B2-4140-C7E97853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anchor="ctr">
            <a:normAutofit/>
          </a:bodyPr>
          <a:lstStyle/>
          <a:p>
            <a:r>
              <a:rPr lang="de-DE" dirty="0" err="1"/>
              <a:t>Driving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 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5C06809-3A39-292B-EB27-86FBCF20F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300" y="3761231"/>
            <a:ext cx="3300984" cy="576262"/>
          </a:xfrm>
        </p:spPr>
        <p:txBody>
          <a:bodyPr/>
          <a:lstStyle/>
          <a:p>
            <a:r>
              <a:rPr lang="en-US" sz="2400" b="1" dirty="0"/>
              <a:t>Modes</a:t>
            </a:r>
            <a:r>
              <a:rPr lang="en-US" dirty="0"/>
              <a:t>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7850B71-C89D-8B15-A467-08DFCA3D5E4F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2"/>
          <a:srcRect l="-436"/>
          <a:stretch/>
        </p:blipFill>
        <p:spPr>
          <a:xfrm>
            <a:off x="3956804" y="4056905"/>
            <a:ext cx="4278391" cy="1991470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45C3460-1360-F69D-3E82-32316A3A0C31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114932" y="4421431"/>
            <a:ext cx="3443720" cy="2171257"/>
          </a:xfrm>
        </p:spPr>
        <p:txBody>
          <a:bodyPr>
            <a:normAutofit/>
          </a:bodyPr>
          <a:lstStyle/>
          <a:p>
            <a:r>
              <a:rPr lang="en-US" sz="1800" b="1" dirty="0"/>
              <a:t>Wave step mode </a:t>
            </a:r>
          </a:p>
          <a:p>
            <a:r>
              <a:rPr lang="en-US" sz="1800" b="1" dirty="0"/>
              <a:t>Full-step mode</a:t>
            </a:r>
          </a:p>
          <a:p>
            <a:r>
              <a:rPr lang="en-US" sz="1800" b="1" dirty="0"/>
              <a:t>Half-step mode</a:t>
            </a:r>
          </a:p>
          <a:p>
            <a:r>
              <a:rPr lang="en-US" sz="1800" b="1" dirty="0" err="1"/>
              <a:t>Microstepping</a:t>
            </a:r>
            <a:r>
              <a:rPr lang="en-US" sz="1800" b="1" dirty="0"/>
              <a:t> mode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9F9C98C-5CE4-771A-479C-4995B69336A7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 rotWithShape="1">
          <a:blip r:embed="rId3"/>
          <a:srcRect l="1552" r="628" b="-15423"/>
          <a:stretch/>
        </p:blipFill>
        <p:spPr>
          <a:xfrm>
            <a:off x="175650" y="1732849"/>
            <a:ext cx="11830050" cy="21712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17897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55BEDE-CDB6-3B9D-9A2E-3C8A6697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6795" y="142874"/>
            <a:ext cx="7306280" cy="1304925"/>
          </a:xfrm>
        </p:spPr>
        <p:txBody>
          <a:bodyPr/>
          <a:lstStyle/>
          <a:p>
            <a:r>
              <a:rPr lang="de-DE" dirty="0"/>
              <a:t>Flowchart: </a:t>
            </a:r>
            <a:r>
              <a:rPr lang="de-DE" dirty="0" err="1"/>
              <a:t>Program</a:t>
            </a:r>
            <a:endParaRPr lang="de-DE" dirty="0"/>
          </a:p>
        </p:txBody>
      </p:sp>
      <p:pic>
        <p:nvPicPr>
          <p:cNvPr id="6" name="Inhaltsplatzhalter 5" descr="Ein Bild, das Text, Datei enthält.&#10;&#10;Automatisch generierte Beschreibung">
            <a:extLst>
              <a:ext uri="{FF2B5EF4-FFF2-40B4-BE49-F238E27FC236}">
                <a16:creationId xmlns:a16="http://schemas.microsoft.com/office/drawing/2014/main" id="{2222E2D3-95BF-5D23-89EF-DD71B854DA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6058" t="36145" r="18747" b="8871"/>
          <a:stretch/>
        </p:blipFill>
        <p:spPr>
          <a:xfrm>
            <a:off x="8324850" y="457201"/>
            <a:ext cx="3899709" cy="6400800"/>
          </a:xfrm>
        </p:spPr>
      </p:pic>
      <p:pic>
        <p:nvPicPr>
          <p:cNvPr id="7" name="Inhaltsplatzhalter 5" descr="Ein Bild, das Text, Datei enthält.&#10;&#10;Automatisch generierte Beschreibung">
            <a:extLst>
              <a:ext uri="{FF2B5EF4-FFF2-40B4-BE49-F238E27FC236}">
                <a16:creationId xmlns:a16="http://schemas.microsoft.com/office/drawing/2014/main" id="{225C73E8-0918-144F-766E-4837F5B099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58" r="18747" b="61205"/>
          <a:stretch/>
        </p:blipFill>
        <p:spPr>
          <a:xfrm>
            <a:off x="295013" y="533400"/>
            <a:ext cx="4772818" cy="579119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0115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27D52D-0D28-B1A1-66E8-88257B19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545" y="209550"/>
            <a:ext cx="10353762" cy="1261872"/>
          </a:xfrm>
        </p:spPr>
        <p:txBody>
          <a:bodyPr/>
          <a:lstStyle/>
          <a:p>
            <a:r>
              <a:rPr lang="de-DE" dirty="0"/>
              <a:t>Flowchart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machine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D9EF417-E683-9F47-05BA-B7419EFCA8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93310" y="1183739"/>
            <a:ext cx="2804231" cy="5315483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3700F2C-E865-8650-D54E-F1C4273082CA}"/>
              </a:ext>
            </a:extLst>
          </p:cNvPr>
          <p:cNvSpPr txBox="1"/>
          <p:nvPr/>
        </p:nvSpPr>
        <p:spPr>
          <a:xfrm>
            <a:off x="7200900" y="2449991"/>
            <a:ext cx="3384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pressed</a:t>
            </a:r>
            <a:r>
              <a:rPr lang="de-DE" dirty="0"/>
              <a:t> (START)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0A012E3-DA08-6C94-DD2C-A0B1C192059F}"/>
              </a:ext>
            </a:extLst>
          </p:cNvPr>
          <p:cNvSpPr txBox="1"/>
          <p:nvPr/>
        </p:nvSpPr>
        <p:spPr>
          <a:xfrm>
            <a:off x="7200900" y="2819323"/>
            <a:ext cx="347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1334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E365E-AA64-C588-6247-0F283417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anchor="ctr">
            <a:normAutofit/>
          </a:bodyPr>
          <a:lstStyle/>
          <a:p>
            <a:r>
              <a:rPr lang="de-DE" dirty="0" err="1"/>
              <a:t>Wiring</a:t>
            </a:r>
            <a:r>
              <a:rPr lang="de-DE" dirty="0"/>
              <a:t> </a:t>
            </a:r>
            <a:r>
              <a:rPr lang="de-DE" dirty="0" err="1"/>
              <a:t>Diagram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2AD98B6-B04A-3326-752B-958C8EFA4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920" y="1866900"/>
            <a:ext cx="7871601" cy="4171949"/>
          </a:xfrm>
          <a:noFill/>
        </p:spPr>
      </p:pic>
    </p:spTree>
    <p:extLst>
      <p:ext uri="{BB962C8B-B14F-4D97-AF65-F5344CB8AC3E}">
        <p14:creationId xmlns:p14="http://schemas.microsoft.com/office/powerpoint/2010/main" val="2254054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8_TF55705232.potx" id="{C2693DD5-6559-4F60-BB71-3DF0B32289E4}" vid="{FE5FC937-8F54-4BE4-8F9D-44E1A9D18C6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{56289317-72EC-49D0-A790-83C6228917F2}tf55705232_win32</Template>
  <TotalTime>0</TotalTime>
  <Words>185</Words>
  <Application>Microsoft Office PowerPoint</Application>
  <PresentationFormat>Breitbild</PresentationFormat>
  <Paragraphs>52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Goudy Old Style</vt:lpstr>
      <vt:lpstr>Wingdings</vt:lpstr>
      <vt:lpstr>Wingdings 2</vt:lpstr>
      <vt:lpstr>SlateVTI</vt:lpstr>
      <vt:lpstr>Control a stepper motor</vt:lpstr>
      <vt:lpstr>Contents </vt:lpstr>
      <vt:lpstr>Introduction:</vt:lpstr>
      <vt:lpstr>What is a stepper motor?</vt:lpstr>
      <vt:lpstr>What do we need to drive it? </vt:lpstr>
      <vt:lpstr>Driving techniques </vt:lpstr>
      <vt:lpstr>Flowchart: Program</vt:lpstr>
      <vt:lpstr>Flowchart of state machine</vt:lpstr>
      <vt:lpstr>Wiring Diagram</vt:lpstr>
      <vt:lpstr>3D printed Box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a Stepper motor</dc:title>
  <dc:creator>christian steffen</dc:creator>
  <cp:lastModifiedBy>christian steffen</cp:lastModifiedBy>
  <cp:revision>3</cp:revision>
  <dcterms:created xsi:type="dcterms:W3CDTF">2022-07-03T18:36:44Z</dcterms:created>
  <dcterms:modified xsi:type="dcterms:W3CDTF">2022-07-03T20:12:00Z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