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60" r:id="rId2"/>
  </p:sldMasterIdLst>
  <p:sldIdLst>
    <p:sldId id="256" r:id="rId3"/>
    <p:sldId id="257" r:id="rId4"/>
    <p:sldId id="260" r:id="rId5"/>
    <p:sldId id="286" r:id="rId6"/>
    <p:sldId id="261" r:id="rId7"/>
    <p:sldId id="266" r:id="rId8"/>
    <p:sldId id="272" r:id="rId9"/>
    <p:sldId id="273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16167C-AA03-48D1-B9F3-303C50F26C32}">
          <p14:sldIdLst>
            <p14:sldId id="256"/>
            <p14:sldId id="257"/>
          </p14:sldIdLst>
        </p14:section>
        <p14:section name="Introduction" id="{D71948E2-0DC0-4904-89D0-27B72F9338ED}">
          <p14:sldIdLst>
            <p14:sldId id="260"/>
          </p14:sldIdLst>
        </p14:section>
        <p14:section name="Data" id="{83E0965D-B757-4026-A11D-F9F7D282DB5C}">
          <p14:sldIdLst>
            <p14:sldId id="286"/>
          </p14:sldIdLst>
        </p14:section>
        <p14:section name="Methodology" id="{6326FBAB-7E67-4645-98CC-C134D2AA2A8A}">
          <p14:sldIdLst>
            <p14:sldId id="261"/>
          </p14:sldIdLst>
        </p14:section>
        <p14:section name="Results" id="{DED72339-F46A-4FE0-93A7-FD86458CE4E0}">
          <p14:sldIdLst>
            <p14:sldId id="266"/>
          </p14:sldIdLst>
        </p14:section>
        <p14:section name="Discussion" id="{344A73C2-E9E0-4D86-8701-D9E55C5A4534}">
          <p14:sldIdLst>
            <p14:sldId id="272"/>
          </p14:sldIdLst>
        </p14:section>
        <p14:section name="Conclusion" id="{7D9D9A7E-1B99-46A6-92F0-39C51C4F6CD4}">
          <p14:sldIdLst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B5807-6DA0-4BD1-958E-35DD20FD34A9}" v="480" dt="2020-11-30T09:09:30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9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2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543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3919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3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9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49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8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linkedin.com/in/ayman-altaweel-07977416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yman.el.taweel#!/vizhome/NYC-Toronto-Clustered-Neighborhoods/Dashboard5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cf-courses-data.s3.us.cloud-object-storage.appdomain.cloud/IBMDeveloperSkillsNetwork-DS0701EN-SkillsNetwork/labs/newyork_data.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man947/Clustering-NYC-Toronto-Neighborhoods/blob/main/Data-Sources-Files/Geospatial-Coordinate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yman.el.taweel#!/vizhome/NYC-Toronto-Clustered-Neighborhoods/Dashboard5" TargetMode="External"/><Relationship Id="rId2" Type="http://schemas.openxmlformats.org/officeDocument/2006/relationships/hyperlink" Target="https://github.com/Ayman947/Clustering-NYC-Toronto-Neighborhoods/blob/main/NYC-Toronto-Venues-PostClustered.csv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8" y="819585"/>
            <a:ext cx="12017681" cy="307201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Clustering-NYC-Toronto-Neighborhoods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49" y="4711185"/>
            <a:ext cx="5234792" cy="13401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By Ayman Altaweel</a:t>
            </a: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29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June 2021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3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hape 56"/>
          <p:cNvSpPr/>
          <p:nvPr/>
        </p:nvSpPr>
        <p:spPr>
          <a:xfrm>
            <a:off x="1245749" y="6026882"/>
            <a:ext cx="5550600" cy="338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000" dirty="0" smtClean="0">
                <a:solidFill>
                  <a:srgbClr val="0070C0"/>
                </a:solidFill>
                <a:hlinkClick r:id="rId2"/>
              </a:rPr>
              <a:t>LinkedIn: </a:t>
            </a:r>
            <a:r>
              <a:rPr lang="en-US" sz="1000" dirty="0">
                <a:solidFill>
                  <a:srgbClr val="0070C0"/>
                </a:solidFill>
                <a:hlinkClick r:id="rId2"/>
              </a:rPr>
              <a:t>https://www.linkedin.com/in/ayman-altaweel-079774169</a:t>
            </a:r>
            <a:r>
              <a:rPr lang="en-US" sz="1000" dirty="0" smtClean="0">
                <a:solidFill>
                  <a:srgbClr val="0070C0"/>
                </a:solidFill>
                <a:hlinkClick r:id="rId2"/>
              </a:rPr>
              <a:t> </a:t>
            </a:r>
            <a:endParaRPr sz="1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 b="18095"/>
          <a:stretch/>
        </p:blipFill>
        <p:spPr>
          <a:xfrm>
            <a:off x="103421" y="5097510"/>
            <a:ext cx="1038907" cy="1095931"/>
          </a:xfrm>
          <a:prstGeom prst="ellipse">
            <a:avLst/>
          </a:prstGeom>
          <a:ln w="3175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9FF8-5378-4574-A2ED-5382650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162" y="834725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0230B3F-6516-4E70-BD02-4D56CC980B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182" y="690404"/>
            <a:ext cx="4777381" cy="47631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2388E-F6A5-4273-9B20-C322DC7D6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8997" y="2095432"/>
            <a:ext cx="5458838" cy="41925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1600" b="1" u="sng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  <a:endParaRPr lang="en-US" sz="1600" b="1" u="sng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  <a:endParaRPr lang="en-US" sz="1600" b="1" u="sng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16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41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17" y="357670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j-lt"/>
                <a:cs typeface="+mj-lt"/>
              </a:rPr>
              <a:t>INTRODUCTION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02814B-09E8-4BBD-A183-FF720784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17" y="2040903"/>
            <a:ext cx="111659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project approaches a commonly faced problem by people who have to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from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NYC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Toronto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or Vice versa.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problem they face is that they have to move yet they prefer to move to a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 place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to where they are, having the same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(ex: similar places, similar venues, ...etc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we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clustered the neighborhoods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within the two cities according to their most common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venues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into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 clusters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Having clustered them,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those people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able to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identify easily where to 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as simple as looking at the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clustered neighborhoods 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which has been generated and identify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neighborhoods by 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colors or check this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dashboard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62784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ea typeface="+mj-lt"/>
                <a:cs typeface="+mj-lt"/>
              </a:rPr>
              <a:t>Data</a:t>
            </a:r>
            <a:endParaRPr lang="en-US" b="1" dirty="0">
              <a:solidFill>
                <a:srgbClr val="0070C0"/>
              </a:solidFill>
              <a:ea typeface="+mj-lt"/>
              <a:cs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02814B-09E8-4BBD-A183-FF720784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685" y="1953410"/>
            <a:ext cx="115286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project, we used different data sources which are: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NYC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-data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from 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Json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file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data about NYC neighborhoods and their respective latitudes and longitudes.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Toronto-data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, web scrapped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from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Wikipedia: data about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Toronto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Geospatial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of respective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latitudes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longitudes to Toronto’s neighborhoods.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" y="266447"/>
            <a:ext cx="630248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a typeface="+mj-lt"/>
                <a:cs typeface="+mj-lt"/>
              </a:rPr>
              <a:t>METHODOLOGY</a:t>
            </a:r>
            <a:endParaRPr lang="en-US" sz="3600" b="1" dirty="0">
              <a:solidFill>
                <a:srgbClr val="0070C0"/>
              </a:solidFill>
              <a:ea typeface="+mj-lt"/>
              <a:cs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2D74784D-5672-4CD4-BDD6-0C3F5F3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71" y="266447"/>
            <a:ext cx="4219489" cy="479889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854C-A3C1-4527-919E-2ECEBD6A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260" y="1450814"/>
            <a:ext cx="6982837" cy="5008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Data Collection from the previously stated sources.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 Cleaning:</a:t>
            </a:r>
          </a:p>
          <a:p>
            <a:pPr lvl="1"/>
            <a:r>
              <a:rPr lang="en-US" sz="1200" dirty="0"/>
              <a:t>Dropping unneeded columns.</a:t>
            </a:r>
          </a:p>
          <a:p>
            <a:pPr lvl="1"/>
            <a:r>
              <a:rPr lang="en-US" sz="1200" dirty="0"/>
              <a:t>Filtering Canada data to get only Toronto's.</a:t>
            </a:r>
          </a:p>
          <a:p>
            <a:pPr lvl="1"/>
            <a:r>
              <a:rPr lang="en-US" sz="1200" dirty="0"/>
              <a:t>Adding longs and </a:t>
            </a:r>
            <a:r>
              <a:rPr lang="en-US" sz="1200" dirty="0" err="1"/>
              <a:t>lats</a:t>
            </a:r>
            <a:r>
              <a:rPr lang="en-US" sz="1200" dirty="0"/>
              <a:t> to Toronto's data.</a:t>
            </a:r>
          </a:p>
          <a:p>
            <a:pPr lvl="1"/>
            <a:r>
              <a:rPr lang="en-US" sz="1200" dirty="0"/>
              <a:t>Appending both of Toronto's and NYC's data.</a:t>
            </a:r>
          </a:p>
          <a:p>
            <a:pPr lvl="1"/>
            <a:r>
              <a:rPr lang="en-US" sz="1200" dirty="0"/>
              <a:t>One-hot-Encoding venues for further processing (</a:t>
            </a:r>
            <a:r>
              <a:rPr lang="en-US" sz="1200" dirty="0" err="1"/>
              <a:t>i.e</a:t>
            </a:r>
            <a:r>
              <a:rPr lang="en-US" sz="1200" dirty="0"/>
              <a:t> building K-Means clusters</a:t>
            </a:r>
            <a:r>
              <a:rPr lang="en-US" sz="1200" dirty="0" smtClean="0"/>
              <a:t>)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smtClean="0"/>
              <a:t>ML Modeling:</a:t>
            </a:r>
          </a:p>
          <a:p>
            <a:pPr lvl="1"/>
            <a:r>
              <a:rPr lang="en-US" sz="1200" dirty="0" smtClean="0"/>
              <a:t>We </a:t>
            </a:r>
            <a:r>
              <a:rPr lang="en-US" sz="1200" dirty="0"/>
              <a:t>applied the K-Means algorithm which is a partitioning unsupervised clustering ML model by which we cluster a given set of observations, neighborhoods in our model, according to their features, respective venues </a:t>
            </a:r>
            <a:r>
              <a:rPr lang="en-US" sz="1200" dirty="0" smtClean="0"/>
              <a:t>appearance </a:t>
            </a:r>
            <a:r>
              <a:rPr lang="en-US" sz="1200" dirty="0"/>
              <a:t>likelihood in our model, into non-</a:t>
            </a:r>
            <a:r>
              <a:rPr lang="en-US" sz="1200" dirty="0" err="1"/>
              <a:t>overlaping</a:t>
            </a:r>
            <a:r>
              <a:rPr lang="en-US" sz="1200" dirty="0"/>
              <a:t> clusters without any internal structure.</a:t>
            </a:r>
          </a:p>
          <a:p>
            <a:pPr lvl="1"/>
            <a:r>
              <a:rPr lang="en-US" sz="1200" dirty="0"/>
              <a:t>We clustered the neighborhoods into 6 clusters to minimize the within-cluster sum of squares (</a:t>
            </a:r>
            <a:r>
              <a:rPr lang="en-US" sz="1200" dirty="0" err="1"/>
              <a:t>i.e</a:t>
            </a:r>
            <a:r>
              <a:rPr lang="en-US" sz="1200" dirty="0"/>
              <a:t> WCSS) </a:t>
            </a:r>
            <a:r>
              <a:rPr lang="en-US" sz="1200" dirty="0" smtClean="0"/>
              <a:t>as reasonable as possible.</a:t>
            </a: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609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81" y="357670"/>
            <a:ext cx="8110257" cy="13070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ea typeface="+mj-lt"/>
                <a:cs typeface="+mj-lt"/>
              </a:rPr>
              <a:t>Results:</a:t>
            </a:r>
            <a:endParaRPr lang="en-US" sz="3600" b="1" u="sng" dirty="0">
              <a:solidFill>
                <a:srgbClr val="0070C0"/>
              </a:solidFill>
              <a:ea typeface="+mj-lt"/>
              <a:cs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494481" y="2005992"/>
            <a:ext cx="11066148" cy="1765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building the K-Means clustering model, we got a data frame of all neighborhoods with their respective clusters.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Clustered data frame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Also, we made further illustration through this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dashboard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add interactivity.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" y="416708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a typeface="+mj-lt"/>
                <a:cs typeface="+mj-lt"/>
              </a:rPr>
              <a:t>DISCUSSION</a:t>
            </a:r>
            <a:endParaRPr lang="en-US" sz="3600" b="1" dirty="0">
              <a:solidFill>
                <a:srgbClr val="0070C0"/>
              </a:solidFill>
              <a:ea typeface="+mj-lt"/>
              <a:cs typeface="+mj-l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854C-A3C1-4527-919E-2ECEBD6A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59" y="2842142"/>
            <a:ext cx="11458684" cy="2961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While clustering, we used the elbow method to get the optimal no. of clusters that minimizes the WCSS as reasonable as possible while keeping clusters have a meaning.</a:t>
            </a:r>
          </a:p>
          <a:p>
            <a:pPr marL="0" indent="0">
              <a:buNone/>
            </a:pP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 turned that 6 clusters will be sufficient to generate distinct clusters.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u="sng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95" y="676130"/>
            <a:ext cx="2612657" cy="2265791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61" y="4511197"/>
            <a:ext cx="5221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E15-0DF2-41AC-BF61-41F7C87F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" y="54312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a typeface="+mj-lt"/>
                <a:cs typeface="+mj-lt"/>
              </a:rPr>
              <a:t>CONCLUSION</a:t>
            </a:r>
            <a:endParaRPr lang="en-US" sz="3600" b="1" dirty="0">
              <a:solidFill>
                <a:srgbClr val="0070C0"/>
              </a:solidFill>
              <a:ea typeface="+mj-lt"/>
              <a:cs typeface="+mj-l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854C-A3C1-4527-919E-2ECEBD6A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924" y="1859028"/>
            <a:ext cx="11863219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 summary table that concludes the clusters.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vast majority of NYC's neighborhoods fall in the 6th &amp; 3rd clusters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vast majority of Toronto's neighborhoods fall in the 3rd cluster which we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describe very soon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Toronto, there are no neighborhoods fall into neither the 2nd nor the 5th clusters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If someone lives  either in the 2nd or the 5th clusters in NYC, he/she won't find a similar neighborhood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move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in Toronto.)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35496" y="692332"/>
            <a:ext cx="2105003" cy="1590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23" y="4671904"/>
            <a:ext cx="5575876" cy="16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rgbClr val="00B0F0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886388"/>
            <a:ext cx="7083570" cy="50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332</TotalTime>
  <Words>278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Aharoni</vt:lpstr>
      <vt:lpstr>Arial</vt:lpstr>
      <vt:lpstr>Avenir Next LT Pro</vt:lpstr>
      <vt:lpstr>Calibri</vt:lpstr>
      <vt:lpstr>Helv</vt:lpstr>
      <vt:lpstr>IBM Plex Mono SemiBold</vt:lpstr>
      <vt:lpstr>IBM Plex Mono Text</vt:lpstr>
      <vt:lpstr>IBM Plex Sans Text</vt:lpstr>
      <vt:lpstr>Open Sans Light</vt:lpstr>
      <vt:lpstr>Wingdings</vt:lpstr>
      <vt:lpstr>ShapesVTI</vt:lpstr>
      <vt:lpstr>SLIDE_TEMPLATE_skill_network</vt:lpstr>
      <vt:lpstr>Clustering-NYC-Toronto-Neighborhoods</vt:lpstr>
      <vt:lpstr>OUTLINE</vt:lpstr>
      <vt:lpstr>INTRODUCTION</vt:lpstr>
      <vt:lpstr>Data</vt:lpstr>
      <vt:lpstr>METHODOLOGY</vt:lpstr>
      <vt:lpstr>Results:</vt:lpstr>
      <vt:lpstr>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VGA</dc:creator>
  <cp:lastModifiedBy>VGA</cp:lastModifiedBy>
  <cp:revision>305</cp:revision>
  <dcterms:created xsi:type="dcterms:W3CDTF">2020-11-30T08:06:52Z</dcterms:created>
  <dcterms:modified xsi:type="dcterms:W3CDTF">2021-06-29T12:05:39Z</dcterms:modified>
</cp:coreProperties>
</file>