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78" r:id="rId4"/>
    <p:sldId id="283" r:id="rId5"/>
    <p:sldId id="276" r:id="rId6"/>
    <p:sldId id="284" r:id="rId7"/>
    <p:sldId id="258" r:id="rId8"/>
    <p:sldId id="285" r:id="rId9"/>
    <p:sldId id="259" r:id="rId10"/>
    <p:sldId id="286" r:id="rId11"/>
    <p:sldId id="297" r:id="rId12"/>
    <p:sldId id="280" r:id="rId13"/>
    <p:sldId id="287" r:id="rId14"/>
    <p:sldId id="281" r:id="rId15"/>
    <p:sldId id="298" r:id="rId16"/>
    <p:sldId id="288" r:id="rId17"/>
    <p:sldId id="290" r:id="rId18"/>
    <p:sldId id="299" r:id="rId19"/>
    <p:sldId id="282" r:id="rId20"/>
    <p:sldId id="291" r:id="rId21"/>
    <p:sldId id="262" r:id="rId22"/>
    <p:sldId id="263" r:id="rId23"/>
    <p:sldId id="272" r:id="rId24"/>
    <p:sldId id="270" r:id="rId25"/>
    <p:sldId id="271" r:id="rId26"/>
    <p:sldId id="264" r:id="rId27"/>
    <p:sldId id="265" r:id="rId28"/>
    <p:sldId id="273" r:id="rId29"/>
    <p:sldId id="292" r:id="rId30"/>
    <p:sldId id="300" r:id="rId31"/>
    <p:sldId id="301" r:id="rId32"/>
    <p:sldId id="303" r:id="rId33"/>
    <p:sldId id="304" r:id="rId34"/>
    <p:sldId id="305" r:id="rId35"/>
    <p:sldId id="266" r:id="rId36"/>
    <p:sldId id="279" r:id="rId37"/>
    <p:sldId id="295" r:id="rId38"/>
    <p:sldId id="274" r:id="rId39"/>
    <p:sldId id="267" r:id="rId40"/>
    <p:sldId id="269"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7E6EB-1EAE-48E4-BCE0-B32F6201B4F1}" type="datetimeFigureOut">
              <a:rPr lang="fr-FR" smtClean="0"/>
              <a:t>11/06/2020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7C80D-6817-46D2-8227-1CD1FDF9ED4E}" type="slidenum">
              <a:rPr lang="fr-FR" smtClean="0"/>
              <a:t>‹N°›</a:t>
            </a:fld>
            <a:endParaRPr lang="fr-FR"/>
          </a:p>
        </p:txBody>
      </p:sp>
    </p:spTree>
    <p:extLst>
      <p:ext uri="{BB962C8B-B14F-4D97-AF65-F5344CB8AC3E}">
        <p14:creationId xmlns:p14="http://schemas.microsoft.com/office/powerpoint/2010/main" val="429483919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3A989-57D6-4AA9-8895-197399A65B64}"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C7F17-CFCA-426B-B0F9-132937BCD9D4}" type="slidenum">
              <a:rPr lang="fr-FR" smtClean="0"/>
              <a:t>‹N°›</a:t>
            </a:fld>
            <a:endParaRPr lang="fr-FR"/>
          </a:p>
        </p:txBody>
      </p:sp>
    </p:spTree>
    <p:extLst>
      <p:ext uri="{BB962C8B-B14F-4D97-AF65-F5344CB8AC3E}">
        <p14:creationId xmlns:p14="http://schemas.microsoft.com/office/powerpoint/2010/main" val="378762920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5" name="Espace réservé de l'en-tête 4"/>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15765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153402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fr-FR"/>
          </a:p>
        </p:txBody>
      </p:sp>
    </p:spTree>
    <p:extLst>
      <p:ext uri="{BB962C8B-B14F-4D97-AF65-F5344CB8AC3E}">
        <p14:creationId xmlns:p14="http://schemas.microsoft.com/office/powerpoint/2010/main" val="28760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C0460D8-7D6C-45FC-80B0-C70977082B83}"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4287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B062BF9-7D44-44EE-98A7-6610A80C409D}"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823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8F56096-A4A8-4376-B1AB-C5110AF9D604}"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9610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40404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C0D4205-83A0-43E0-A4C6-39E225F51999}"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83099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F1AF2AD-2BEB-4321-8782-452CBE8237CC}"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71371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394D177-B44C-4E86-BC0F-9F32A6F05AF4}" type="datetime1">
              <a:rPr lang="fr-FR" smtClean="0"/>
              <a:t>11/06/2020</a:t>
            </a:fld>
            <a:endParaRPr lang="fr-FR"/>
          </a:p>
        </p:txBody>
      </p:sp>
      <p:sp>
        <p:nvSpPr>
          <p:cNvPr id="8" name="Espace réservé du pied de page 7"/>
          <p:cNvSpPr>
            <a:spLocks noGrp="1"/>
          </p:cNvSpPr>
          <p:nvPr>
            <p:ph type="ftr" sz="quarter" idx="11"/>
          </p:nvPr>
        </p:nvSpPr>
        <p:spPr/>
        <p:txBody>
          <a:bodyPr/>
          <a:lstStyle/>
          <a:p>
            <a:r>
              <a:rPr lang="en-US" smtClean="0"/>
              <a:t>Defense - Research Project - Complex Systems Engineering (M1)</a:t>
            </a:r>
            <a:endParaRPr lang="fr-FR"/>
          </a:p>
        </p:txBody>
      </p:sp>
      <p:sp>
        <p:nvSpPr>
          <p:cNvPr id="9" name="Espace réservé du numéro de diapositive 8"/>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34303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201259E-6734-49DF-9294-C44135CAA86F}" type="datetime1">
              <a:rPr lang="fr-FR" smtClean="0"/>
              <a:t>11/06/2020</a:t>
            </a:fld>
            <a:endParaRPr lang="fr-FR"/>
          </a:p>
        </p:txBody>
      </p:sp>
      <p:sp>
        <p:nvSpPr>
          <p:cNvPr id="4" name="Espace réservé du pied de page 3"/>
          <p:cNvSpPr>
            <a:spLocks noGrp="1"/>
          </p:cNvSpPr>
          <p:nvPr>
            <p:ph type="ftr" sz="quarter" idx="11"/>
          </p:nvPr>
        </p:nvSpPr>
        <p:spPr/>
        <p:txBody>
          <a:bodyPr/>
          <a:lstStyle/>
          <a:p>
            <a:r>
              <a:rPr lang="en-US" smtClean="0"/>
              <a:t>Defense - Research Project - Complex Systems Engineering (M1)</a:t>
            </a:r>
            <a:endParaRPr lang="fr-FR"/>
          </a:p>
        </p:txBody>
      </p:sp>
      <p:sp>
        <p:nvSpPr>
          <p:cNvPr id="5" name="Espace réservé du numéro de diapositive 4"/>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82895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26457A-09FA-4F64-BCAF-1B579227CCBF}" type="datetime1">
              <a:rPr lang="fr-FR" smtClean="0"/>
              <a:t>11/06/2020</a:t>
            </a:fld>
            <a:endParaRPr lang="fr-FR"/>
          </a:p>
        </p:txBody>
      </p:sp>
      <p:sp>
        <p:nvSpPr>
          <p:cNvPr id="3" name="Espace réservé du pied de page 2"/>
          <p:cNvSpPr>
            <a:spLocks noGrp="1"/>
          </p:cNvSpPr>
          <p:nvPr>
            <p:ph type="ftr" sz="quarter" idx="11"/>
          </p:nvPr>
        </p:nvSpPr>
        <p:spPr/>
        <p:txBody>
          <a:bodyPr/>
          <a:lstStyle/>
          <a:p>
            <a:r>
              <a:rPr lang="en-US" smtClean="0"/>
              <a:t>Defense - Research Project - Complex Systems Engineering (M1)</a:t>
            </a:r>
            <a:endParaRPr lang="fr-FR"/>
          </a:p>
        </p:txBody>
      </p:sp>
      <p:sp>
        <p:nvSpPr>
          <p:cNvPr id="4" name="Espace réservé du numéro de diapositive 3"/>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8611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64082FC-FC91-4EBC-9C42-F1F474C9AB80}"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134654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0AE6024-B06A-43A0-805A-5A366FDB9245}"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‹N°›</a:t>
            </a:fld>
            <a:endParaRPr lang="fr-FR"/>
          </a:p>
        </p:txBody>
      </p:sp>
    </p:spTree>
    <p:extLst>
      <p:ext uri="{BB962C8B-B14F-4D97-AF65-F5344CB8AC3E}">
        <p14:creationId xmlns:p14="http://schemas.microsoft.com/office/powerpoint/2010/main" val="260598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E984-AE03-4616-B729-789F7B6F9A3E}" type="datetime1">
              <a:rPr lang="fr-FR" smtClean="0"/>
              <a:t>11/06/2020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876A1-FE05-45B1-8F8C-6A5E69C2C81A}" type="slidenum">
              <a:rPr lang="fr-FR" smtClean="0"/>
              <a:t>‹N°›</a:t>
            </a:fld>
            <a:endParaRPr lang="fr-FR"/>
          </a:p>
        </p:txBody>
      </p:sp>
    </p:spTree>
    <p:extLst>
      <p:ext uri="{BB962C8B-B14F-4D97-AF65-F5344CB8AC3E}">
        <p14:creationId xmlns:p14="http://schemas.microsoft.com/office/powerpoint/2010/main" val="119222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2072" y="1685943"/>
            <a:ext cx="9275928" cy="1824020"/>
          </a:xfrm>
        </p:spPr>
        <p:txBody>
          <a:bodyPr>
            <a:normAutofit fontScale="90000"/>
          </a:bodyPr>
          <a:lstStyle/>
          <a:p>
            <a:r>
              <a:rPr lang="fr-FR" sz="4000" b="1" dirty="0" smtClean="0"/>
              <a:t/>
            </a:r>
            <a:br>
              <a:rPr lang="fr-FR" sz="4000" b="1" dirty="0" smtClean="0"/>
            </a:br>
            <a:r>
              <a:rPr lang="en-US" sz="4000" b="1" dirty="0"/>
              <a:t>An optimization algorithm for Dial a Ride problems in the context</a:t>
            </a:r>
            <a:br>
              <a:rPr lang="en-US" sz="4000" b="1" dirty="0"/>
            </a:br>
            <a:r>
              <a:rPr lang="fr-FR" sz="4000" b="1" dirty="0"/>
              <a:t>of intermodal route planning</a:t>
            </a:r>
          </a:p>
        </p:txBody>
      </p:sp>
      <p:sp>
        <p:nvSpPr>
          <p:cNvPr id="3" name="Sous-titre 2"/>
          <p:cNvSpPr>
            <a:spLocks noGrp="1"/>
          </p:cNvSpPr>
          <p:nvPr>
            <p:ph type="subTitle" idx="1"/>
          </p:nvPr>
        </p:nvSpPr>
        <p:spPr/>
        <p:txBody>
          <a:bodyPr>
            <a:normAutofit lnSpcReduction="10000"/>
          </a:bodyPr>
          <a:lstStyle/>
          <a:p>
            <a:r>
              <a:rPr lang="fr-FR" dirty="0" err="1" smtClean="0"/>
              <a:t>Research</a:t>
            </a:r>
            <a:r>
              <a:rPr lang="fr-FR" dirty="0" smtClean="0"/>
              <a:t> Project </a:t>
            </a:r>
            <a:r>
              <a:rPr lang="fr-FR" dirty="0" err="1" smtClean="0"/>
              <a:t>Defense</a:t>
            </a:r>
            <a:endParaRPr lang="fr-FR" dirty="0" smtClean="0"/>
          </a:p>
          <a:p>
            <a:r>
              <a:rPr lang="fr-FR" dirty="0" err="1" smtClean="0"/>
              <a:t>Supervisors</a:t>
            </a:r>
            <a:r>
              <a:rPr lang="fr-FR" dirty="0" smtClean="0"/>
              <a:t>:</a:t>
            </a:r>
          </a:p>
          <a:p>
            <a:r>
              <a:rPr lang="fr-FR" dirty="0" smtClean="0"/>
              <a:t>Prof. Jakob Puchinger</a:t>
            </a:r>
          </a:p>
          <a:p>
            <a:r>
              <a:rPr lang="fr-FR" dirty="0" smtClean="0"/>
              <a:t>Prof. Asmaa </a:t>
            </a:r>
            <a:r>
              <a:rPr lang="fr-FR" dirty="0" err="1" smtClean="0"/>
              <a:t>Ghaffari</a:t>
            </a:r>
            <a:endParaRPr lang="fr-FR" dirty="0" smtClean="0"/>
          </a:p>
          <a:p>
            <a:endParaRPr lang="fr-FR" dirty="0" smtClean="0"/>
          </a:p>
          <a:p>
            <a:endParaRPr lang="fr-FR" dirty="0" smtClean="0"/>
          </a:p>
        </p:txBody>
      </p:sp>
      <p:sp>
        <p:nvSpPr>
          <p:cNvPr id="4" name="Sous-titre 2"/>
          <p:cNvSpPr txBox="1">
            <a:spLocks/>
          </p:cNvSpPr>
          <p:nvPr/>
        </p:nvSpPr>
        <p:spPr>
          <a:xfrm>
            <a:off x="7755341" y="5349828"/>
            <a:ext cx="4392304" cy="1006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1600" dirty="0" err="1" smtClean="0"/>
              <a:t>Presented</a:t>
            </a:r>
            <a:r>
              <a:rPr lang="fr-FR" sz="1600" dirty="0" smtClean="0"/>
              <a:t> by Ayman MAHMOUD</a:t>
            </a:r>
          </a:p>
          <a:p>
            <a:pPr algn="r"/>
            <a:r>
              <a:rPr lang="fr-FR" sz="1600" dirty="0" smtClean="0"/>
              <a:t>Master 1 – Ingénierie des systèmes complexes</a:t>
            </a:r>
          </a:p>
          <a:p>
            <a:pPr algn="r"/>
            <a:r>
              <a:rPr lang="fr-FR" sz="1600" dirty="0" err="1" smtClean="0"/>
              <a:t>CentraleSupélec</a:t>
            </a:r>
            <a:endParaRPr lang="fr-FR" sz="1600" dirty="0" smtClean="0"/>
          </a:p>
          <a:p>
            <a:pPr algn="r"/>
            <a:endParaRPr lang="fr-FR" sz="1600" dirty="0" smtClean="0"/>
          </a:p>
          <a:p>
            <a:pPr algn="r"/>
            <a:endParaRPr lang="fr-FR" sz="1600" dirty="0" smtClean="0"/>
          </a:p>
          <a:p>
            <a:pPr algn="r"/>
            <a:endParaRPr lang="fr-FR" sz="1600" dirty="0" smtClean="0"/>
          </a:p>
        </p:txBody>
      </p:sp>
      <p:sp>
        <p:nvSpPr>
          <p:cNvPr id="5" name="Espace réservé de la date 4"/>
          <p:cNvSpPr>
            <a:spLocks noGrp="1"/>
          </p:cNvSpPr>
          <p:nvPr>
            <p:ph type="dt" sz="half" idx="10"/>
          </p:nvPr>
        </p:nvSpPr>
        <p:spPr/>
        <p:txBody>
          <a:bodyPr/>
          <a:lstStyle/>
          <a:p>
            <a:fld id="{6A876909-4EFA-44E5-B204-708CA0B0CC1C}" type="datetime1">
              <a:rPr lang="fr-FR" smtClean="0"/>
              <a:t>11/06/2020</a:t>
            </a:fld>
            <a:endParaRPr lang="fr-FR"/>
          </a:p>
        </p:txBody>
      </p:sp>
      <p:sp>
        <p:nvSpPr>
          <p:cNvPr id="6" name="Espace réservé du pied de page 5"/>
          <p:cNvSpPr>
            <a:spLocks noGrp="1"/>
          </p:cNvSpPr>
          <p:nvPr>
            <p:ph type="ftr" sz="quarter" idx="11"/>
          </p:nvPr>
        </p:nvSpPr>
        <p:spPr/>
        <p:txBody>
          <a:bodyPr/>
          <a:lstStyle/>
          <a:p>
            <a:r>
              <a:rPr lang="en-US" smtClean="0"/>
              <a:t>Defense - Research Project - Complex Systems Engineering (M1)</a:t>
            </a:r>
            <a:endParaRPr lang="fr-FR" dirty="0"/>
          </a:p>
        </p:txBody>
      </p:sp>
      <p:sp>
        <p:nvSpPr>
          <p:cNvPr id="7" name="Espace réservé du numéro de diapositive 6"/>
          <p:cNvSpPr>
            <a:spLocks noGrp="1"/>
          </p:cNvSpPr>
          <p:nvPr>
            <p:ph type="sldNum" sz="quarter" idx="12"/>
          </p:nvPr>
        </p:nvSpPr>
        <p:spPr/>
        <p:txBody>
          <a:bodyPr/>
          <a:lstStyle/>
          <a:p>
            <a:fld id="{DA3876A1-FE05-45B1-8F8C-6A5E69C2C81A}" type="slidenum">
              <a:rPr lang="fr-FR" smtClean="0"/>
              <a:t>1</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385" y="0"/>
            <a:ext cx="5445457" cy="1593915"/>
          </a:xfrm>
          <a:prstGeom prst="rect">
            <a:avLst/>
          </a:prstGeom>
        </p:spPr>
      </p:pic>
    </p:spTree>
    <p:extLst>
      <p:ext uri="{BB962C8B-B14F-4D97-AF65-F5344CB8AC3E}">
        <p14:creationId xmlns:p14="http://schemas.microsoft.com/office/powerpoint/2010/main" val="4294298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62923"/>
          </a:xfrm>
        </p:spPr>
        <p:txBody>
          <a:bodyPr>
            <a:normAutofit fontScale="90000"/>
          </a:bodyPr>
          <a:lstStyle/>
          <a:p>
            <a:r>
              <a:rPr lang="fr-FR" dirty="0" err="1" smtClean="0"/>
              <a:t>Methodology</a:t>
            </a:r>
            <a:r>
              <a:rPr lang="fr-FR" dirty="0" smtClean="0"/>
              <a:t> in </a:t>
            </a:r>
            <a:r>
              <a:rPr lang="fr-FR" dirty="0" err="1" smtClean="0"/>
              <a:t>research</a:t>
            </a:r>
            <a:endParaRPr lang="fr-FR" dirty="0"/>
          </a:p>
        </p:txBody>
      </p:sp>
      <p:sp>
        <p:nvSpPr>
          <p:cNvPr id="3" name="Espace réservé du contenu 2"/>
          <p:cNvSpPr>
            <a:spLocks noGrp="1"/>
          </p:cNvSpPr>
          <p:nvPr>
            <p:ph idx="1"/>
          </p:nvPr>
        </p:nvSpPr>
        <p:spPr>
          <a:xfrm>
            <a:off x="838200" y="928048"/>
            <a:ext cx="10515600" cy="5248915"/>
          </a:xfrm>
        </p:spPr>
        <p:txBody>
          <a:bodyPr/>
          <a:lstStyle/>
          <a:p>
            <a:r>
              <a:rPr lang="en-US" dirty="0"/>
              <a:t>The key contributions are the following:</a:t>
            </a:r>
          </a:p>
          <a:p>
            <a:pPr marL="0" indent="0">
              <a:buNone/>
            </a:pPr>
            <a:r>
              <a:rPr lang="en-US" dirty="0"/>
              <a:t>1. Comprehensive surveys that were published on topics of interest.</a:t>
            </a:r>
          </a:p>
          <a:p>
            <a:pPr marL="0" indent="0">
              <a:buNone/>
            </a:pPr>
            <a:r>
              <a:rPr lang="en-US" dirty="0"/>
              <a:t>2. An overview of application areas of DARPs.</a:t>
            </a:r>
          </a:p>
          <a:p>
            <a:pPr marL="0" indent="0">
              <a:buNone/>
            </a:pPr>
            <a:r>
              <a:rPr lang="en-US" dirty="0"/>
              <a:t>3. A detailed taxonomy of the problem variants.</a:t>
            </a:r>
          </a:p>
          <a:p>
            <a:pPr marL="0" indent="0">
              <a:buNone/>
            </a:pPr>
            <a:r>
              <a:rPr lang="en-US" dirty="0"/>
              <a:t>4. </a:t>
            </a:r>
            <a:r>
              <a:rPr lang="en-US" dirty="0" smtClean="0"/>
              <a:t>Identification </a:t>
            </a:r>
            <a:r>
              <a:rPr lang="en-US" dirty="0"/>
              <a:t>of potential research gaps</a:t>
            </a:r>
            <a:r>
              <a:rPr lang="en-US" dirty="0" smtClean="0"/>
              <a:t>.</a:t>
            </a:r>
          </a:p>
          <a:p>
            <a:r>
              <a:rPr lang="en-US" dirty="0" smtClean="0"/>
              <a:t>The bootloader</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10</a:t>
            </a:fld>
            <a:endParaRPr lang="fr-FR"/>
          </a:p>
        </p:txBody>
      </p:sp>
    </p:spTree>
    <p:extLst>
      <p:ext uri="{BB962C8B-B14F-4D97-AF65-F5344CB8AC3E}">
        <p14:creationId xmlns:p14="http://schemas.microsoft.com/office/powerpoint/2010/main" val="2666224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Shared</a:t>
            </a:r>
            <a:r>
              <a:rPr lang="fr-FR" dirty="0" smtClean="0"/>
              <a:t> </a:t>
            </a:r>
            <a:r>
              <a:rPr lang="fr-FR" dirty="0" err="1" smtClean="0"/>
              <a:t>Mobility</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6262" y="2666728"/>
            <a:ext cx="3419475" cy="1495425"/>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11</a:t>
            </a:fld>
            <a:endParaRPr lang="fr-FR"/>
          </a:p>
        </p:txBody>
      </p:sp>
    </p:spTree>
    <p:extLst>
      <p:ext uri="{BB962C8B-B14F-4D97-AF65-F5344CB8AC3E}">
        <p14:creationId xmlns:p14="http://schemas.microsoft.com/office/powerpoint/2010/main" val="3236272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55093" y="382137"/>
            <a:ext cx="10876128" cy="5794826"/>
          </a:xfrm>
        </p:spPr>
        <p:txBody>
          <a:bodyPr>
            <a:normAutofit/>
          </a:bodyPr>
          <a:lstStyle/>
          <a:p>
            <a:r>
              <a:rPr lang="fr-FR" dirty="0"/>
              <a:t>Relevant </a:t>
            </a:r>
            <a:r>
              <a:rPr lang="fr-FR" dirty="0" err="1"/>
              <a:t>current</a:t>
            </a:r>
            <a:r>
              <a:rPr lang="fr-FR" dirty="0"/>
              <a:t> </a:t>
            </a:r>
            <a:r>
              <a:rPr lang="fr-FR" dirty="0" err="1"/>
              <a:t>research</a:t>
            </a:r>
            <a:r>
              <a:rPr lang="fr-FR" dirty="0"/>
              <a:t> </a:t>
            </a:r>
            <a:r>
              <a:rPr lang="fr-FR" dirty="0" err="1"/>
              <a:t>that</a:t>
            </a:r>
            <a:r>
              <a:rPr lang="fr-FR" dirty="0"/>
              <a:t> </a:t>
            </a:r>
            <a:r>
              <a:rPr lang="fr-FR" dirty="0" err="1"/>
              <a:t>is</a:t>
            </a:r>
            <a:r>
              <a:rPr lang="fr-FR" dirty="0"/>
              <a:t> close to the </a:t>
            </a:r>
            <a:r>
              <a:rPr lang="fr-FR" dirty="0" smtClean="0"/>
              <a:t>topic</a:t>
            </a:r>
          </a:p>
          <a:p>
            <a:r>
              <a:rPr lang="fr-FR" dirty="0" smtClean="0"/>
              <a:t>The </a:t>
            </a:r>
            <a:r>
              <a:rPr lang="fr-FR" dirty="0" err="1" smtClean="0"/>
              <a:t>literature</a:t>
            </a:r>
            <a:r>
              <a:rPr lang="fr-FR" dirty="0" smtClean="0"/>
              <a:t> </a:t>
            </a:r>
            <a:r>
              <a:rPr lang="fr-FR" dirty="0" err="1" smtClean="0"/>
              <a:t>review</a:t>
            </a:r>
            <a:r>
              <a:rPr lang="fr-FR" dirty="0" smtClean="0"/>
              <a:t> </a:t>
            </a:r>
            <a:r>
              <a:rPr lang="fr-FR" dirty="0" err="1" smtClean="0"/>
              <a:t>had</a:t>
            </a:r>
            <a:r>
              <a:rPr lang="fr-FR" dirty="0" smtClean="0"/>
              <a:t> to </a:t>
            </a:r>
            <a:r>
              <a:rPr lang="fr-FR" dirty="0" err="1" smtClean="0"/>
              <a:t>be</a:t>
            </a:r>
            <a:r>
              <a:rPr lang="fr-FR" dirty="0" smtClean="0"/>
              <a:t> </a:t>
            </a:r>
            <a:r>
              <a:rPr lang="fr-FR" dirty="0" err="1" smtClean="0"/>
              <a:t>segmented</a:t>
            </a:r>
            <a:r>
              <a:rPr lang="fr-FR" dirty="0" smtClean="0"/>
              <a:t> </a:t>
            </a:r>
            <a:r>
              <a:rPr lang="fr-FR" dirty="0" err="1" smtClean="0"/>
              <a:t>into</a:t>
            </a:r>
            <a:r>
              <a:rPr lang="fr-FR" dirty="0" smtClean="0"/>
              <a:t> </a:t>
            </a:r>
            <a:r>
              <a:rPr lang="fr-FR" dirty="0" err="1" smtClean="0"/>
              <a:t>two</a:t>
            </a:r>
            <a:r>
              <a:rPr lang="fr-FR" dirty="0" smtClean="0"/>
              <a:t> parts</a:t>
            </a:r>
            <a:endParaRPr lang="fr-FR" dirty="0"/>
          </a:p>
          <a:p>
            <a:r>
              <a:rPr lang="en-US" dirty="0"/>
              <a:t>To be more </a:t>
            </a:r>
            <a:r>
              <a:rPr lang="en-US" dirty="0" smtClean="0"/>
              <a:t>specific </a:t>
            </a:r>
            <a:r>
              <a:rPr lang="en-US" dirty="0"/>
              <a:t>we're interested </a:t>
            </a:r>
            <a:r>
              <a:rPr lang="en-US" dirty="0" smtClean="0"/>
              <a:t>in DARP </a:t>
            </a:r>
            <a:r>
              <a:rPr lang="en-US" dirty="0"/>
              <a:t>problems concerned with </a:t>
            </a:r>
            <a:r>
              <a:rPr lang="en-US" dirty="0" smtClean="0"/>
              <a:t>the first </a:t>
            </a:r>
            <a:r>
              <a:rPr lang="en-US" dirty="0"/>
              <a:t>and last mile problems in </a:t>
            </a:r>
            <a:r>
              <a:rPr lang="en-US" dirty="0" smtClean="0"/>
              <a:t>multimodal commutes.</a:t>
            </a:r>
          </a:p>
          <a:p>
            <a:r>
              <a:rPr lang="en-US" dirty="0"/>
              <a:t>A survey of dial-a-ride problems by Ho et al. (9) presented </a:t>
            </a:r>
            <a:r>
              <a:rPr lang="en-US" dirty="0" smtClean="0"/>
              <a:t>an up-to-date </a:t>
            </a:r>
            <a:r>
              <a:rPr lang="en-US" dirty="0"/>
              <a:t>review of recent studies on dial-a-ride problems (DARPs) with </a:t>
            </a:r>
            <a:r>
              <a:rPr lang="en-US" dirty="0" smtClean="0"/>
              <a:t>their </a:t>
            </a:r>
            <a:r>
              <a:rPr lang="fr-FR" dirty="0" err="1" smtClean="0"/>
              <a:t>different</a:t>
            </a:r>
            <a:r>
              <a:rPr lang="fr-FR" dirty="0" smtClean="0"/>
              <a:t> </a:t>
            </a:r>
            <a:r>
              <a:rPr lang="fr-FR" dirty="0" err="1"/>
              <a:t>variants</a:t>
            </a:r>
            <a:r>
              <a:rPr lang="fr-FR" dirty="0"/>
              <a:t> and solution </a:t>
            </a:r>
            <a:r>
              <a:rPr lang="fr-FR" dirty="0" err="1"/>
              <a:t>methodologies</a:t>
            </a:r>
            <a:r>
              <a:rPr lang="fr-FR" dirty="0" smtClean="0"/>
              <a:t>. (22)</a:t>
            </a:r>
          </a:p>
          <a:p>
            <a:r>
              <a:rPr lang="en-US" dirty="0"/>
              <a:t>Many approaches are adopted to solve the dial a ride problem, each </a:t>
            </a:r>
            <a:r>
              <a:rPr lang="en-US" dirty="0" smtClean="0"/>
              <a:t>with a specific </a:t>
            </a:r>
            <a:r>
              <a:rPr lang="en-US" dirty="0"/>
              <a:t>design that makes each problem </a:t>
            </a:r>
            <a:r>
              <a:rPr lang="en-US" dirty="0" smtClean="0"/>
              <a:t>different </a:t>
            </a:r>
            <a:r>
              <a:rPr lang="en-US" dirty="0"/>
              <a:t>than the other</a:t>
            </a:r>
            <a:r>
              <a:rPr lang="en-US" dirty="0" smtClean="0"/>
              <a:t>.</a:t>
            </a:r>
          </a:p>
          <a:p>
            <a:r>
              <a:rPr lang="en-US" dirty="0" smtClean="0"/>
              <a:t>However, some </a:t>
            </a:r>
            <a:r>
              <a:rPr lang="en-US" dirty="0"/>
              <a:t>solutions take in to consideration the social welfare and the balance </a:t>
            </a:r>
            <a:r>
              <a:rPr lang="en-US" dirty="0" smtClean="0"/>
              <a:t>of affecting </a:t>
            </a:r>
            <a:r>
              <a:rPr lang="en-US" dirty="0"/>
              <a:t>ride to drivers which makes the optimization relative to the context.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12</a:t>
            </a:fld>
            <a:endParaRPr lang="fr-FR"/>
          </a:p>
        </p:txBody>
      </p:sp>
    </p:spTree>
    <p:extLst>
      <p:ext uri="{BB962C8B-B14F-4D97-AF65-F5344CB8AC3E}">
        <p14:creationId xmlns:p14="http://schemas.microsoft.com/office/powerpoint/2010/main" val="364856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125"/>
            <a:ext cx="10515600" cy="6026838"/>
          </a:xfrm>
        </p:spPr>
        <p:txBody>
          <a:bodyPr>
            <a:normAutofit/>
          </a:bodyPr>
          <a:lstStyle/>
          <a:p>
            <a:r>
              <a:rPr lang="en-US" dirty="0"/>
              <a:t>One of the proposed solutions are hybrid solutions frameworks for solving </a:t>
            </a:r>
            <a:r>
              <a:rPr lang="en-US" dirty="0" smtClean="0"/>
              <a:t>the DARP </a:t>
            </a:r>
            <a:r>
              <a:rPr lang="en-US" dirty="0"/>
              <a:t>in (22), this includes two algorithmic components: dynamic </a:t>
            </a:r>
            <a:r>
              <a:rPr lang="en-US" dirty="0" smtClean="0"/>
              <a:t>programming (DP</a:t>
            </a:r>
            <a:r>
              <a:rPr lang="en-US" dirty="0"/>
              <a:t>) and Large </a:t>
            </a:r>
            <a:r>
              <a:rPr lang="en-US" dirty="0" smtClean="0"/>
              <a:t>Neighborhood </a:t>
            </a:r>
            <a:r>
              <a:rPr lang="en-US" dirty="0"/>
              <a:t>Search (LNS). Branch &amp; Cut algorithm </a:t>
            </a:r>
            <a:r>
              <a:rPr lang="en-US" dirty="0" err="1" smtClean="0"/>
              <a:t>isused</a:t>
            </a:r>
            <a:r>
              <a:rPr lang="en-US" dirty="0" smtClean="0"/>
              <a:t> </a:t>
            </a:r>
            <a:r>
              <a:rPr lang="en-US" dirty="0"/>
              <a:t>in (23) to </a:t>
            </a:r>
            <a:r>
              <a:rPr lang="en-US" dirty="0" smtClean="0"/>
              <a:t>find </a:t>
            </a:r>
            <a:r>
              <a:rPr lang="en-US" dirty="0"/>
              <a:t>an exact solution using an LP model. Using </a:t>
            </a:r>
            <a:r>
              <a:rPr lang="en-US" dirty="0" smtClean="0"/>
              <a:t>re-optimization and </a:t>
            </a:r>
            <a:r>
              <a:rPr lang="en-US" dirty="0"/>
              <a:t>an </a:t>
            </a:r>
            <a:r>
              <a:rPr lang="en-US" dirty="0" smtClean="0"/>
              <a:t>efficient </a:t>
            </a:r>
            <a:r>
              <a:rPr lang="en-US" dirty="0"/>
              <a:t>network mixed-integer optimization formulation along with </a:t>
            </a:r>
            <a:r>
              <a:rPr lang="en-US" dirty="0" smtClean="0"/>
              <a:t>simple heuristics </a:t>
            </a:r>
            <a:r>
              <a:rPr lang="en-US" dirty="0"/>
              <a:t>in (24), they were able to </a:t>
            </a:r>
            <a:r>
              <a:rPr lang="en-US" dirty="0" smtClean="0"/>
              <a:t>find </a:t>
            </a:r>
            <a:r>
              <a:rPr lang="en-US" dirty="0"/>
              <a:t>solutions for large scale </a:t>
            </a:r>
            <a:r>
              <a:rPr lang="en-US" dirty="0" smtClean="0"/>
              <a:t>problems with </a:t>
            </a:r>
            <a:r>
              <a:rPr lang="en-US" dirty="0"/>
              <a:t>5000 taxis and 26; 000 bookings. Some researchers used an insertion </a:t>
            </a:r>
            <a:r>
              <a:rPr lang="en-US" dirty="0" smtClean="0"/>
              <a:t>algorithm for </a:t>
            </a:r>
            <a:r>
              <a:rPr lang="en-US" dirty="0"/>
              <a:t>a DARP problem with narrow time windows (25).</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13</a:t>
            </a:fld>
            <a:endParaRPr lang="fr-FR"/>
          </a:p>
        </p:txBody>
      </p:sp>
    </p:spTree>
    <p:extLst>
      <p:ext uri="{BB962C8B-B14F-4D97-AF65-F5344CB8AC3E}">
        <p14:creationId xmlns:p14="http://schemas.microsoft.com/office/powerpoint/2010/main" val="267820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91069"/>
            <a:ext cx="10515600" cy="5985894"/>
          </a:xfrm>
        </p:spPr>
        <p:txBody>
          <a:bodyPr>
            <a:normAutofit/>
          </a:bodyPr>
          <a:lstStyle/>
          <a:p>
            <a:r>
              <a:rPr lang="fr-FR" dirty="0" err="1"/>
              <a:t>Different</a:t>
            </a:r>
            <a:r>
              <a:rPr lang="fr-FR" dirty="0"/>
              <a:t> </a:t>
            </a:r>
            <a:r>
              <a:rPr lang="fr-FR" dirty="0" err="1"/>
              <a:t>theories</a:t>
            </a:r>
            <a:r>
              <a:rPr lang="fr-FR" dirty="0"/>
              <a:t> </a:t>
            </a:r>
            <a:r>
              <a:rPr lang="fr-FR" dirty="0" err="1"/>
              <a:t>that</a:t>
            </a:r>
            <a:r>
              <a:rPr lang="fr-FR" dirty="0"/>
              <a:t> </a:t>
            </a:r>
            <a:r>
              <a:rPr lang="fr-FR" dirty="0" err="1"/>
              <a:t>may</a:t>
            </a:r>
            <a:r>
              <a:rPr lang="fr-FR" dirty="0"/>
              <a:t> </a:t>
            </a:r>
            <a:r>
              <a:rPr lang="fr-FR" dirty="0" err="1"/>
              <a:t>apply</a:t>
            </a:r>
            <a:r>
              <a:rPr lang="fr-FR" dirty="0"/>
              <a:t> to </a:t>
            </a:r>
            <a:r>
              <a:rPr lang="fr-FR" dirty="0" err="1"/>
              <a:t>your</a:t>
            </a:r>
            <a:r>
              <a:rPr lang="fr-FR" dirty="0"/>
              <a:t> </a:t>
            </a:r>
            <a:r>
              <a:rPr lang="fr-FR" dirty="0" err="1"/>
              <a:t>specific</a:t>
            </a:r>
            <a:r>
              <a:rPr lang="fr-FR" dirty="0"/>
              <a:t> area of </a:t>
            </a:r>
            <a:r>
              <a:rPr lang="fr-FR" dirty="0" err="1" smtClean="0"/>
              <a:t>research</a:t>
            </a:r>
            <a:endParaRPr lang="fr-FR" dirty="0" smtClean="0"/>
          </a:p>
          <a:p>
            <a:r>
              <a:rPr lang="en-US" dirty="0"/>
              <a:t>That's why the state of the art took a natural turn into multimodal </a:t>
            </a:r>
            <a:r>
              <a:rPr lang="en-US" dirty="0" smtClean="0"/>
              <a:t>trip planning </a:t>
            </a:r>
            <a:r>
              <a:rPr lang="en-US" dirty="0"/>
              <a:t>and routing problems.</a:t>
            </a:r>
            <a:r>
              <a:rPr lang="fr-FR" dirty="0" smtClean="0"/>
              <a:t> </a:t>
            </a:r>
          </a:p>
          <a:p>
            <a:r>
              <a:rPr lang="en-US" dirty="0"/>
              <a:t>Inter-modality, also called mixed-mode commuting, involves using two or </a:t>
            </a:r>
            <a:r>
              <a:rPr lang="en-US" dirty="0" smtClean="0"/>
              <a:t>more modes </a:t>
            </a:r>
            <a:r>
              <a:rPr lang="en-US" dirty="0"/>
              <a:t>of transportation in a journey. However, the research that is going to </a:t>
            </a:r>
            <a:r>
              <a:rPr lang="en-US" dirty="0" smtClean="0"/>
              <a:t>be displayed </a:t>
            </a:r>
            <a:r>
              <a:rPr lang="en-US" dirty="0"/>
              <a:t>in the next paragraph doesn't tackle the </a:t>
            </a:r>
            <a:r>
              <a:rPr lang="en-US" dirty="0" err="1"/>
              <a:t>the</a:t>
            </a:r>
            <a:r>
              <a:rPr lang="en-US" dirty="0"/>
              <a:t> optimization of </a:t>
            </a:r>
            <a:r>
              <a:rPr lang="en-US" dirty="0" smtClean="0"/>
              <a:t>mobility on </a:t>
            </a:r>
            <a:r>
              <a:rPr lang="en-US" dirty="0"/>
              <a:t>demand with public transport, it does mention studies that mix </a:t>
            </a:r>
            <a:r>
              <a:rPr lang="en-US" dirty="0" smtClean="0"/>
              <a:t>ride-sharing with </a:t>
            </a:r>
            <a:r>
              <a:rPr lang="en-US" dirty="0"/>
              <a:t>public transport nevertheless from routing problems point of view and </a:t>
            </a:r>
            <a:r>
              <a:rPr lang="en-US" dirty="0" smtClean="0"/>
              <a:t>feasibility studies</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14</a:t>
            </a:fld>
            <a:endParaRPr lang="fr-FR"/>
          </a:p>
        </p:txBody>
      </p:sp>
    </p:spTree>
    <p:extLst>
      <p:ext uri="{BB962C8B-B14F-4D97-AF65-F5344CB8AC3E}">
        <p14:creationId xmlns:p14="http://schemas.microsoft.com/office/powerpoint/2010/main" val="212400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Intermodel</a:t>
            </a:r>
            <a:r>
              <a:rPr lang="fr-FR" dirty="0" smtClean="0"/>
              <a:t> </a:t>
            </a:r>
            <a:r>
              <a:rPr lang="fr-FR" dirty="0" err="1" smtClean="0"/>
              <a:t>passenger</a:t>
            </a:r>
            <a:r>
              <a:rPr lang="fr-FR" dirty="0" smtClean="0"/>
              <a:t> </a:t>
            </a:r>
            <a:r>
              <a:rPr lang="fr-FR" dirty="0" err="1" smtClean="0"/>
              <a:t>mobility</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737" y="2775743"/>
            <a:ext cx="4200525" cy="1247775"/>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15</a:t>
            </a:fld>
            <a:endParaRPr lang="fr-FR"/>
          </a:p>
        </p:txBody>
      </p:sp>
    </p:spTree>
    <p:extLst>
      <p:ext uri="{BB962C8B-B14F-4D97-AF65-F5344CB8AC3E}">
        <p14:creationId xmlns:p14="http://schemas.microsoft.com/office/powerpoint/2010/main" val="1472849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125"/>
            <a:ext cx="10515600" cy="6026838"/>
          </a:xfrm>
        </p:spPr>
        <p:txBody>
          <a:bodyPr>
            <a:normAutofit fontScale="92500" lnSpcReduction="20000"/>
          </a:bodyPr>
          <a:lstStyle/>
          <a:p>
            <a:r>
              <a:rPr lang="en-US" dirty="0"/>
              <a:t>One of the early notable investigation done in this area is </a:t>
            </a:r>
            <a:r>
              <a:rPr lang="en-US" dirty="0" smtClean="0"/>
              <a:t>the report “Ride-sharing </a:t>
            </a:r>
            <a:r>
              <a:rPr lang="en-US" dirty="0"/>
              <a:t>as a Complement to </a:t>
            </a:r>
            <a:r>
              <a:rPr lang="en-US" dirty="0" smtClean="0"/>
              <a:t>Transit”(28</a:t>
            </a:r>
            <a:r>
              <a:rPr lang="en-US" dirty="0"/>
              <a:t>), this report was </a:t>
            </a:r>
            <a:r>
              <a:rPr lang="en-US" dirty="0" smtClean="0"/>
              <a:t>published in </a:t>
            </a:r>
            <a:r>
              <a:rPr lang="en-US" dirty="0"/>
              <a:t>TRB, highlights ride-sharing as an important opportunity for </a:t>
            </a:r>
            <a:r>
              <a:rPr lang="en-US" dirty="0" smtClean="0"/>
              <a:t>transportation agencies </a:t>
            </a:r>
            <a:r>
              <a:rPr lang="en-US" dirty="0"/>
              <a:t>to address the </a:t>
            </a:r>
            <a:r>
              <a:rPr lang="en-US" dirty="0" smtClean="0"/>
              <a:t>“last </a:t>
            </a:r>
            <a:r>
              <a:rPr lang="en-US" dirty="0"/>
              <a:t>mile </a:t>
            </a:r>
            <a:r>
              <a:rPr lang="en-US" dirty="0" smtClean="0"/>
              <a:t>problem”</a:t>
            </a:r>
          </a:p>
          <a:p>
            <a:r>
              <a:rPr lang="en-US" dirty="0"/>
              <a:t>The report also shows that despite these important reasons </a:t>
            </a:r>
            <a:r>
              <a:rPr lang="en-US" dirty="0" smtClean="0"/>
              <a:t>for integrating </a:t>
            </a:r>
            <a:r>
              <a:rPr lang="en-US" dirty="0"/>
              <a:t>ride-sharing into transit services, only a modest number of </a:t>
            </a:r>
            <a:r>
              <a:rPr lang="en-US" dirty="0" smtClean="0"/>
              <a:t>public transit </a:t>
            </a:r>
            <a:r>
              <a:rPr lang="en-US" dirty="0"/>
              <a:t>agencies is involved in </a:t>
            </a:r>
            <a:r>
              <a:rPr lang="en-US" dirty="0" smtClean="0"/>
              <a:t>ride-sharing.</a:t>
            </a:r>
          </a:p>
          <a:p>
            <a:r>
              <a:rPr lang="en-US" dirty="0"/>
              <a:t>Notable research in this part is found in (4) where they investigated the</a:t>
            </a:r>
          </a:p>
          <a:p>
            <a:r>
              <a:rPr lang="en-US" dirty="0"/>
              <a:t>possibility of realizing a seamless integration of ride-sharing and public transit</a:t>
            </a:r>
          </a:p>
          <a:p>
            <a:r>
              <a:rPr lang="en-US" dirty="0"/>
              <a:t>as it may </a:t>
            </a:r>
            <a:r>
              <a:rPr lang="en-US" dirty="0" smtClean="0"/>
              <a:t>offer </a:t>
            </a:r>
            <a:r>
              <a:rPr lang="en-US" dirty="0"/>
              <a:t>fast, reliable, and </a:t>
            </a:r>
            <a:r>
              <a:rPr lang="en-US" dirty="0" smtClean="0"/>
              <a:t>affordable </a:t>
            </a:r>
            <a:r>
              <a:rPr lang="en-US" dirty="0"/>
              <a:t>transfer to and from transit </a:t>
            </a:r>
            <a:r>
              <a:rPr lang="en-US" dirty="0" smtClean="0"/>
              <a:t>stations in </a:t>
            </a:r>
            <a:r>
              <a:rPr lang="en-US" dirty="0"/>
              <a:t>suburban areas thereby enhancing mobility of residents, they </a:t>
            </a:r>
            <a:r>
              <a:rPr lang="en-US" dirty="0" smtClean="0"/>
              <a:t>investigated the </a:t>
            </a:r>
            <a:r>
              <a:rPr lang="en-US" dirty="0"/>
              <a:t>potential </a:t>
            </a:r>
            <a:r>
              <a:rPr lang="en-US" dirty="0" smtClean="0"/>
              <a:t>benefits </a:t>
            </a:r>
            <a:r>
              <a:rPr lang="en-US" dirty="0"/>
              <a:t>of such a system by means of an extensive </a:t>
            </a:r>
            <a:r>
              <a:rPr lang="en-US" dirty="0" smtClean="0"/>
              <a:t>computational study.</a:t>
            </a:r>
          </a:p>
          <a:p>
            <a:r>
              <a:rPr lang="en-US" dirty="0"/>
              <a:t>Other researchers contributed by studying the same </a:t>
            </a:r>
            <a:r>
              <a:rPr lang="en-US" dirty="0" smtClean="0"/>
              <a:t>public transport </a:t>
            </a:r>
            <a:r>
              <a:rPr lang="en-US" dirty="0"/>
              <a:t>feeding challenge but with autonomous mobility on demand in </a:t>
            </a:r>
            <a:r>
              <a:rPr lang="en-US" dirty="0" smtClean="0"/>
              <a:t>highly dense </a:t>
            </a:r>
            <a:r>
              <a:rPr lang="en-US" dirty="0"/>
              <a:t>cities not rural areas</a:t>
            </a:r>
            <a:r>
              <a:rPr lang="en-US" dirty="0" smtClean="0"/>
              <a:t>, they </a:t>
            </a:r>
            <a:r>
              <a:rPr lang="en-US" dirty="0"/>
              <a:t>presented a network </a:t>
            </a:r>
            <a:r>
              <a:rPr lang="en-US" dirty="0" smtClean="0"/>
              <a:t>flow </a:t>
            </a:r>
            <a:r>
              <a:rPr lang="en-US" dirty="0"/>
              <a:t>optimization </a:t>
            </a:r>
            <a:r>
              <a:rPr lang="en-US" dirty="0" smtClean="0"/>
              <a:t>model that </a:t>
            </a:r>
            <a:r>
              <a:rPr lang="en-US" dirty="0"/>
              <a:t>captures the joint operations of autonomous mobility on demand systems and public transit (30</a:t>
            </a:r>
            <a:r>
              <a:rPr lang="en-US" dirty="0" smtClean="0"/>
              <a:t>),</a:t>
            </a:r>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16</a:t>
            </a:fld>
            <a:endParaRPr lang="fr-FR"/>
          </a:p>
        </p:txBody>
      </p:sp>
    </p:spTree>
    <p:extLst>
      <p:ext uri="{BB962C8B-B14F-4D97-AF65-F5344CB8AC3E}">
        <p14:creationId xmlns:p14="http://schemas.microsoft.com/office/powerpoint/2010/main" val="1084876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6478"/>
            <a:ext cx="10515600" cy="6040485"/>
          </a:xfrm>
        </p:spPr>
        <p:txBody>
          <a:bodyPr>
            <a:normAutofit/>
          </a:bodyPr>
          <a:lstStyle/>
          <a:p>
            <a:r>
              <a:rPr lang="en-US" dirty="0"/>
              <a:t>Notable contribution in (10) where they worked on combining dynamic </a:t>
            </a:r>
            <a:r>
              <a:rPr lang="en-US" dirty="0" smtClean="0"/>
              <a:t>ride sharing </a:t>
            </a:r>
            <a:r>
              <a:rPr lang="en-US" dirty="0"/>
              <a:t>and public transport. In their work they address two problems in </a:t>
            </a:r>
            <a:r>
              <a:rPr lang="en-US" dirty="0" smtClean="0"/>
              <a:t>multimodality; the first </a:t>
            </a:r>
            <a:r>
              <a:rPr lang="en-US" dirty="0"/>
              <a:t>is to connect public transport stations by dynamic </a:t>
            </a:r>
            <a:r>
              <a:rPr lang="en-US" dirty="0" smtClean="0"/>
              <a:t>ridesharing and </a:t>
            </a:r>
            <a:r>
              <a:rPr lang="en-US" dirty="0"/>
              <a:t>the second is connecting start and destination of a query to </a:t>
            </a:r>
            <a:r>
              <a:rPr lang="en-US" dirty="0" smtClean="0"/>
              <a:t>public station </a:t>
            </a:r>
            <a:r>
              <a:rPr lang="en-US" dirty="0"/>
              <a:t>routes by dynamic ride-sharing routes, although their contribution to </a:t>
            </a:r>
            <a:r>
              <a:rPr lang="en-US" dirty="0" smtClean="0"/>
              <a:t>the subject </a:t>
            </a:r>
            <a:r>
              <a:rPr lang="en-US" dirty="0"/>
              <a:t>is more on the route planning the paper proposes very good </a:t>
            </a:r>
            <a:r>
              <a:rPr lang="en-US" dirty="0" smtClean="0"/>
              <a:t>methods for </a:t>
            </a:r>
            <a:r>
              <a:rPr lang="en-US" dirty="0"/>
              <a:t>ride-matching and </a:t>
            </a:r>
            <a:r>
              <a:rPr lang="en-US" dirty="0" smtClean="0"/>
              <a:t>finding </a:t>
            </a:r>
            <a:r>
              <a:rPr lang="en-US" dirty="0"/>
              <a:t>connections, they also showed better </a:t>
            </a:r>
            <a:r>
              <a:rPr lang="en-US" dirty="0" smtClean="0"/>
              <a:t>connections using </a:t>
            </a:r>
            <a:r>
              <a:rPr lang="en-US" dirty="0"/>
              <a:t>ride-sharing and two modes of transport in terms of travel duration </a:t>
            </a:r>
            <a:r>
              <a:rPr lang="en-US" dirty="0" smtClean="0"/>
              <a:t>and cost</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17</a:t>
            </a:fld>
            <a:endParaRPr lang="fr-FR"/>
          </a:p>
        </p:txBody>
      </p:sp>
    </p:spTree>
    <p:extLst>
      <p:ext uri="{BB962C8B-B14F-4D97-AF65-F5344CB8AC3E}">
        <p14:creationId xmlns:p14="http://schemas.microsoft.com/office/powerpoint/2010/main" val="3357621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Shared</a:t>
            </a:r>
            <a:r>
              <a:rPr lang="fr-FR" dirty="0" smtClean="0"/>
              <a:t> </a:t>
            </a:r>
            <a:r>
              <a:rPr lang="fr-FR" dirty="0" err="1" smtClean="0"/>
              <a:t>Mobility</a:t>
            </a:r>
            <a:r>
              <a:rPr lang="fr-FR" dirty="0" smtClean="0"/>
              <a:t> + </a:t>
            </a:r>
            <a:r>
              <a:rPr lang="fr-FR" dirty="0" err="1" smtClean="0"/>
              <a:t>Intermodality</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9112" y="2528093"/>
            <a:ext cx="3533775" cy="1495425"/>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18</a:t>
            </a:fld>
            <a:endParaRPr lang="fr-FR"/>
          </a:p>
        </p:txBody>
      </p:sp>
    </p:spTree>
    <p:extLst>
      <p:ext uri="{BB962C8B-B14F-4D97-AF65-F5344CB8AC3E}">
        <p14:creationId xmlns:p14="http://schemas.microsoft.com/office/powerpoint/2010/main" val="268494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82873" y="452342"/>
            <a:ext cx="11026254" cy="5904008"/>
          </a:xfrm>
        </p:spPr>
        <p:txBody>
          <a:bodyPr/>
          <a:lstStyle/>
          <a:p>
            <a:r>
              <a:rPr lang="fr-FR" dirty="0" err="1"/>
              <a:t>What</a:t>
            </a:r>
            <a:r>
              <a:rPr lang="fr-FR" dirty="0"/>
              <a:t> are the areas of </a:t>
            </a:r>
            <a:r>
              <a:rPr lang="fr-FR" dirty="0" err="1"/>
              <a:t>weakness</a:t>
            </a:r>
            <a:r>
              <a:rPr lang="fr-FR" dirty="0"/>
              <a:t> and </a:t>
            </a:r>
            <a:r>
              <a:rPr lang="fr-FR" dirty="0" err="1"/>
              <a:t>lack</a:t>
            </a:r>
            <a:r>
              <a:rPr lang="fr-FR" dirty="0"/>
              <a:t> of </a:t>
            </a:r>
            <a:r>
              <a:rPr lang="fr-FR" dirty="0" err="1"/>
              <a:t>research</a:t>
            </a:r>
            <a:r>
              <a:rPr lang="fr-FR" dirty="0"/>
              <a:t> </a:t>
            </a:r>
            <a:r>
              <a:rPr lang="fr-FR" dirty="0" err="1"/>
              <a:t>that</a:t>
            </a:r>
            <a:r>
              <a:rPr lang="fr-FR" dirty="0"/>
              <a:t> are </a:t>
            </a:r>
            <a:r>
              <a:rPr lang="fr-FR" dirty="0" err="1"/>
              <a:t>currently</a:t>
            </a:r>
            <a:r>
              <a:rPr lang="fr-FR" dirty="0"/>
              <a:t> </a:t>
            </a:r>
            <a:r>
              <a:rPr lang="fr-FR" dirty="0" err="1"/>
              <a:t>highlighted</a:t>
            </a:r>
            <a:r>
              <a:rPr lang="fr-FR" dirty="0"/>
              <a:t> </a:t>
            </a:r>
            <a:r>
              <a:rPr lang="fr-FR" dirty="0" err="1"/>
              <a:t>based</a:t>
            </a:r>
            <a:r>
              <a:rPr lang="fr-FR" dirty="0"/>
              <a:t> on </a:t>
            </a:r>
            <a:r>
              <a:rPr lang="fr-FR" dirty="0" err="1"/>
              <a:t>your</a:t>
            </a:r>
            <a:r>
              <a:rPr lang="fr-FR" dirty="0"/>
              <a:t> </a:t>
            </a:r>
            <a:r>
              <a:rPr lang="fr-FR" dirty="0" err="1"/>
              <a:t>literature</a:t>
            </a:r>
            <a:r>
              <a:rPr lang="fr-FR" dirty="0"/>
              <a:t> </a:t>
            </a:r>
            <a:r>
              <a:rPr lang="fr-FR" dirty="0" err="1"/>
              <a:t>review</a:t>
            </a:r>
            <a:endParaRPr lang="fr-FR" dirty="0"/>
          </a:p>
          <a:p>
            <a:r>
              <a:rPr lang="en-US" dirty="0"/>
              <a:t>To conclude this point in one sentence we can say that Inter-modality </a:t>
            </a:r>
            <a:r>
              <a:rPr lang="en-US" dirty="0" smtClean="0"/>
              <a:t>and multimodality </a:t>
            </a:r>
            <a:r>
              <a:rPr lang="en-US" dirty="0"/>
              <a:t>exist in literature but none of the literature mixes between </a:t>
            </a:r>
            <a:r>
              <a:rPr lang="en-US" dirty="0" smtClean="0"/>
              <a:t>dial a </a:t>
            </a:r>
            <a:r>
              <a:rPr lang="en-US" dirty="0"/>
              <a:t>ride problems and multimodal transport although it exists in real life</a:t>
            </a:r>
            <a:r>
              <a:rPr lang="en-US" dirty="0" smtClean="0"/>
              <a:t>.</a:t>
            </a:r>
          </a:p>
          <a:p>
            <a:r>
              <a:rPr lang="en-US" dirty="0"/>
              <a:t>Each service has a </a:t>
            </a:r>
            <a:r>
              <a:rPr lang="en-US" dirty="0" smtClean="0"/>
              <a:t>specific </a:t>
            </a:r>
            <a:r>
              <a:rPr lang="en-US" dirty="0"/>
              <a:t>context, there's a clear lack of research </a:t>
            </a:r>
            <a:r>
              <a:rPr lang="en-US" dirty="0" smtClean="0"/>
              <a:t>output in </a:t>
            </a:r>
            <a:r>
              <a:rPr lang="en-US" dirty="0"/>
              <a:t>DARP optimization problems when it comes to intermodal trip </a:t>
            </a:r>
            <a:r>
              <a:rPr lang="en-US" dirty="0" smtClean="0"/>
              <a:t>planning</a:t>
            </a:r>
            <a:r>
              <a:rPr lang="en-US" dirty="0" smtClean="0"/>
              <a:t>.</a:t>
            </a:r>
          </a:p>
          <a:p>
            <a:r>
              <a:rPr lang="fr-FR" dirty="0" err="1" smtClean="0"/>
              <a:t>Even</a:t>
            </a:r>
            <a:r>
              <a:rPr lang="fr-FR" dirty="0" smtClean="0"/>
              <a:t> in the world of </a:t>
            </a:r>
            <a:r>
              <a:rPr lang="fr-FR" dirty="0" err="1" smtClean="0"/>
              <a:t>autonomous</a:t>
            </a:r>
            <a:r>
              <a:rPr lang="fr-FR" dirty="0" smtClean="0"/>
              <a:t> </a:t>
            </a:r>
            <a:r>
              <a:rPr lang="fr-FR" dirty="0" err="1" smtClean="0"/>
              <a:t>mobility</a:t>
            </a:r>
            <a:r>
              <a:rPr lang="fr-FR" dirty="0" smtClean="0"/>
              <a:t> </a:t>
            </a:r>
            <a:r>
              <a:rPr lang="en-US" dirty="0"/>
              <a:t>their results show that an autonomous mobility on demand systems can significantly reduce travel times, pollutant emissions, total number of cars, and overall costs compared to an autonomous mobility on demand system operating in isolation,</a:t>
            </a:r>
            <a:endParaRPr lang="fr-FR" dirty="0"/>
          </a:p>
          <a:p>
            <a:endParaRPr lang="en-US" dirty="0" smtClean="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19</a:t>
            </a:fld>
            <a:endParaRPr lang="fr-FR"/>
          </a:p>
        </p:txBody>
      </p:sp>
    </p:spTree>
    <p:extLst>
      <p:ext uri="{BB962C8B-B14F-4D97-AF65-F5344CB8AC3E}">
        <p14:creationId xmlns:p14="http://schemas.microsoft.com/office/powerpoint/2010/main" val="326079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603866"/>
          </a:xfrm>
        </p:spPr>
        <p:txBody>
          <a:bodyPr>
            <a:normAutofit fontScale="90000"/>
          </a:bodyPr>
          <a:lstStyle/>
          <a:p>
            <a:r>
              <a:rPr lang="fr-FR" dirty="0" err="1" smtClean="0"/>
              <a:t>Overview</a:t>
            </a:r>
            <a:endParaRPr lang="fr-FR" dirty="0"/>
          </a:p>
        </p:txBody>
      </p:sp>
      <p:sp>
        <p:nvSpPr>
          <p:cNvPr id="3" name="Espace réservé du contenu 2"/>
          <p:cNvSpPr>
            <a:spLocks noGrp="1"/>
          </p:cNvSpPr>
          <p:nvPr>
            <p:ph idx="1"/>
          </p:nvPr>
        </p:nvSpPr>
        <p:spPr>
          <a:xfrm>
            <a:off x="838200" y="968992"/>
            <a:ext cx="10515600" cy="5207971"/>
          </a:xfrm>
        </p:spPr>
        <p:txBody>
          <a:bodyPr>
            <a:normAutofit/>
          </a:bodyPr>
          <a:lstStyle/>
          <a:p>
            <a:r>
              <a:rPr lang="fr-FR" dirty="0" smtClean="0"/>
              <a:t>Introduction</a:t>
            </a:r>
          </a:p>
          <a:p>
            <a:r>
              <a:rPr lang="fr-FR" dirty="0" smtClean="0"/>
              <a:t>Key Figures &amp; </a:t>
            </a:r>
            <a:r>
              <a:rPr lang="fr-FR" dirty="0" err="1" smtClean="0"/>
              <a:t>History</a:t>
            </a:r>
            <a:endParaRPr lang="fr-FR" dirty="0" smtClean="0"/>
          </a:p>
          <a:p>
            <a:r>
              <a:rPr lang="fr-FR" dirty="0" smtClean="0"/>
              <a:t>Motivation</a:t>
            </a:r>
          </a:p>
          <a:p>
            <a:r>
              <a:rPr lang="fr-FR" dirty="0" err="1" smtClean="0"/>
              <a:t>Hypothesis</a:t>
            </a:r>
            <a:endParaRPr lang="fr-FR" dirty="0" smtClean="0"/>
          </a:p>
          <a:p>
            <a:r>
              <a:rPr lang="fr-FR" dirty="0" err="1" smtClean="0"/>
              <a:t>Methodology</a:t>
            </a:r>
            <a:r>
              <a:rPr lang="fr-FR" dirty="0" smtClean="0"/>
              <a:t> in </a:t>
            </a:r>
            <a:r>
              <a:rPr lang="fr-FR" dirty="0" err="1" smtClean="0"/>
              <a:t>Research</a:t>
            </a:r>
            <a:endParaRPr lang="fr-FR" dirty="0" smtClean="0"/>
          </a:p>
          <a:p>
            <a:r>
              <a:rPr lang="fr-FR" dirty="0" smtClean="0"/>
              <a:t>State of the art</a:t>
            </a:r>
          </a:p>
          <a:p>
            <a:r>
              <a:rPr lang="fr-FR" dirty="0" err="1" smtClean="0"/>
              <a:t>Problem</a:t>
            </a:r>
            <a:r>
              <a:rPr lang="fr-FR" dirty="0" smtClean="0"/>
              <a:t> </a:t>
            </a:r>
            <a:r>
              <a:rPr lang="fr-FR" dirty="0" err="1" smtClean="0"/>
              <a:t>Definition</a:t>
            </a:r>
            <a:endParaRPr lang="fr-FR" dirty="0" smtClean="0"/>
          </a:p>
          <a:p>
            <a:r>
              <a:rPr lang="fr-FR" dirty="0" err="1" smtClean="0"/>
              <a:t>Results</a:t>
            </a:r>
            <a:endParaRPr lang="fr-FR" dirty="0" smtClean="0"/>
          </a:p>
          <a:p>
            <a:r>
              <a:rPr lang="fr-FR" dirty="0" smtClean="0"/>
              <a:t>Observations &amp; Conclusion</a:t>
            </a:r>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4" name="Espace réservé de la date 3"/>
          <p:cNvSpPr>
            <a:spLocks noGrp="1"/>
          </p:cNvSpPr>
          <p:nvPr>
            <p:ph type="dt" sz="half" idx="10"/>
          </p:nvPr>
        </p:nvSpPr>
        <p:spPr/>
        <p:txBody>
          <a:bodyPr/>
          <a:lstStyle/>
          <a:p>
            <a:fld id="{5BD405C5-38C8-4E11-8447-7AD5F7FEB0C7}"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a:t>
            </a:fld>
            <a:endParaRPr lang="fr-FR"/>
          </a:p>
        </p:txBody>
      </p:sp>
    </p:spTree>
    <p:extLst>
      <p:ext uri="{BB962C8B-B14F-4D97-AF65-F5344CB8AC3E}">
        <p14:creationId xmlns:p14="http://schemas.microsoft.com/office/powerpoint/2010/main" val="819288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7315200" cy="1325563"/>
          </a:xfrm>
        </p:spPr>
        <p:txBody>
          <a:bodyPr/>
          <a:lstStyle/>
          <a:p>
            <a:r>
              <a:rPr lang="fr-FR" dirty="0" smtClean="0"/>
              <a:t>To </a:t>
            </a:r>
            <a:r>
              <a:rPr lang="fr-FR" dirty="0" err="1" smtClean="0"/>
              <a:t>conclude</a:t>
            </a:r>
            <a:r>
              <a:rPr lang="fr-FR" dirty="0" smtClean="0"/>
              <a:t>:</a:t>
            </a:r>
            <a:endParaRPr lang="fr-FR" dirty="0"/>
          </a:p>
        </p:txBody>
      </p:sp>
      <p:sp>
        <p:nvSpPr>
          <p:cNvPr id="3" name="Espace réservé du contenu 2"/>
          <p:cNvSpPr>
            <a:spLocks noGrp="1"/>
          </p:cNvSpPr>
          <p:nvPr>
            <p:ph idx="1"/>
          </p:nvPr>
        </p:nvSpPr>
        <p:spPr>
          <a:xfrm>
            <a:off x="838200" y="1690688"/>
            <a:ext cx="7315200" cy="4486275"/>
          </a:xfrm>
        </p:spPr>
        <p:txBody>
          <a:bodyPr>
            <a:normAutofit fontScale="70000" lnSpcReduction="20000"/>
          </a:bodyPr>
          <a:lstStyle/>
          <a:p>
            <a:r>
              <a:rPr lang="en-US" dirty="0"/>
              <a:t>As previously mentioned, no study captures the interplay between multiple </a:t>
            </a:r>
            <a:r>
              <a:rPr lang="en-US" dirty="0" smtClean="0"/>
              <a:t>externalities arising </a:t>
            </a:r>
            <a:r>
              <a:rPr lang="en-US" dirty="0"/>
              <a:t>from the synchronization of </a:t>
            </a:r>
            <a:r>
              <a:rPr lang="en-US" dirty="0" err="1"/>
              <a:t>dierent</a:t>
            </a:r>
            <a:r>
              <a:rPr lang="en-US" dirty="0"/>
              <a:t> modes of transportation</a:t>
            </a:r>
            <a:r>
              <a:rPr lang="en-US" dirty="0" smtClean="0"/>
              <a:t>.</a:t>
            </a:r>
          </a:p>
          <a:p>
            <a:r>
              <a:rPr lang="en-US" dirty="0"/>
              <a:t>To date, there exist no optimization frameworks that capture optimal </a:t>
            </a:r>
            <a:r>
              <a:rPr lang="en-US" dirty="0" smtClean="0"/>
              <a:t>coordination policies </a:t>
            </a:r>
            <a:r>
              <a:rPr lang="en-US" dirty="0"/>
              <a:t>for </a:t>
            </a:r>
            <a:r>
              <a:rPr lang="en-US" dirty="0" err="1"/>
              <a:t>MoD</a:t>
            </a:r>
            <a:r>
              <a:rPr lang="en-US" dirty="0"/>
              <a:t> systems whilst assessing their achievable </a:t>
            </a:r>
            <a:r>
              <a:rPr lang="en-US" dirty="0" smtClean="0"/>
              <a:t>performance </a:t>
            </a:r>
            <a:r>
              <a:rPr lang="fr-FR" dirty="0" smtClean="0"/>
              <a:t>(30</a:t>
            </a:r>
            <a:r>
              <a:rPr lang="fr-FR" dirty="0"/>
              <a:t>).</a:t>
            </a:r>
            <a:endParaRPr lang="en-US" dirty="0" smtClean="0"/>
          </a:p>
          <a:p>
            <a:r>
              <a:rPr lang="en-US" dirty="0"/>
              <a:t>We can safely establish that the maturity of this subject is stagnant, </a:t>
            </a:r>
            <a:r>
              <a:rPr lang="en-US" dirty="0" smtClean="0"/>
              <a:t>this means </a:t>
            </a:r>
            <a:r>
              <a:rPr lang="en-US" dirty="0"/>
              <a:t>that the topic is on the table now for a </a:t>
            </a:r>
            <a:r>
              <a:rPr lang="en-US" dirty="0" smtClean="0"/>
              <a:t>significant </a:t>
            </a:r>
            <a:r>
              <a:rPr lang="en-US" dirty="0"/>
              <a:t>amount of time </a:t>
            </a:r>
            <a:r>
              <a:rPr lang="en-US" dirty="0" smtClean="0"/>
              <a:t>but the </a:t>
            </a:r>
            <a:r>
              <a:rPr lang="en-US" dirty="0"/>
              <a:t>improvements and contributions don't seem to serve the area of </a:t>
            </a:r>
            <a:r>
              <a:rPr lang="en-US" dirty="0" smtClean="0"/>
              <a:t>first and last </a:t>
            </a:r>
            <a:r>
              <a:rPr lang="en-US" dirty="0"/>
              <a:t>mile problems when using public transportation</a:t>
            </a:r>
            <a:r>
              <a:rPr lang="en-US" dirty="0" smtClean="0"/>
              <a:t>.</a:t>
            </a:r>
          </a:p>
          <a:p>
            <a:r>
              <a:rPr lang="en-US" dirty="0"/>
              <a:t>One of the common integration options between a </a:t>
            </a:r>
            <a:r>
              <a:rPr lang="en-US" dirty="0" smtClean="0"/>
              <a:t>fixed-schedule system and </a:t>
            </a:r>
            <a:r>
              <a:rPr lang="en-US" dirty="0"/>
              <a:t>an on-demand feeder systems the so-called Demand Responsive </a:t>
            </a:r>
            <a:r>
              <a:rPr lang="en-US" dirty="0" smtClean="0"/>
              <a:t>Connector </a:t>
            </a:r>
            <a:r>
              <a:rPr lang="fr-FR" dirty="0" smtClean="0"/>
              <a:t>(DRC</a:t>
            </a:r>
            <a:r>
              <a:rPr lang="fr-FR" dirty="0"/>
              <a:t>) (4</a:t>
            </a:r>
            <a:r>
              <a:rPr lang="fr-FR" dirty="0" smtClean="0"/>
              <a:t>).</a:t>
            </a:r>
          </a:p>
          <a:p>
            <a:r>
              <a:rPr lang="en-US" dirty="0"/>
              <a:t>Although a research gap has been </a:t>
            </a:r>
            <a:r>
              <a:rPr lang="en-US" dirty="0" smtClean="0"/>
              <a:t>identified</a:t>
            </a:r>
            <a:r>
              <a:rPr lang="en-US" dirty="0"/>
              <a:t>, and despite the fact that in (</a:t>
            </a:r>
            <a:r>
              <a:rPr lang="en-US" dirty="0" smtClean="0"/>
              <a:t>9) they </a:t>
            </a:r>
            <a:r>
              <a:rPr lang="en-US" dirty="0"/>
              <a:t>recommended a </a:t>
            </a:r>
            <a:r>
              <a:rPr lang="en-US" dirty="0" smtClean="0"/>
              <a:t>unified </a:t>
            </a:r>
            <a:r>
              <a:rPr lang="en-US" dirty="0"/>
              <a:t>method for solving </a:t>
            </a:r>
            <a:r>
              <a:rPr lang="en-US" dirty="0" smtClean="0"/>
              <a:t>different </a:t>
            </a:r>
            <a:r>
              <a:rPr lang="en-US" dirty="0"/>
              <a:t>DARP variants. </a:t>
            </a:r>
            <a:r>
              <a:rPr lang="en-US" dirty="0" smtClean="0"/>
              <a:t>Each DAR </a:t>
            </a:r>
            <a:r>
              <a:rPr lang="en-US" dirty="0"/>
              <a:t>system has </a:t>
            </a:r>
            <a:r>
              <a:rPr lang="en-US" dirty="0" smtClean="0"/>
              <a:t>problem-specific </a:t>
            </a:r>
            <a:r>
              <a:rPr lang="en-US" dirty="0"/>
              <a:t>constraints due to its underlying </a:t>
            </a:r>
            <a:r>
              <a:rPr lang="en-US" dirty="0" smtClean="0"/>
              <a:t>motivating application</a:t>
            </a:r>
            <a:r>
              <a:rPr lang="en-US" dirty="0"/>
              <a:t>.</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20</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Tree>
    <p:extLst>
      <p:ext uri="{BB962C8B-B14F-4D97-AF65-F5344CB8AC3E}">
        <p14:creationId xmlns:p14="http://schemas.microsoft.com/office/powerpoint/2010/main" val="3181825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State of the art and </a:t>
            </a:r>
            <a:r>
              <a:rPr lang="fr-FR" dirty="0" err="1" smtClean="0"/>
              <a:t>hypotesis</a:t>
            </a:r>
            <a:r>
              <a:rPr lang="fr-FR" dirty="0" smtClean="0"/>
              <a:t> validation	</a:t>
            </a:r>
            <a:endParaRPr lang="fr-FR" dirty="0"/>
          </a:p>
        </p:txBody>
      </p:sp>
      <p:sp>
        <p:nvSpPr>
          <p:cNvPr id="3" name="Espace réservé du contenu 2"/>
          <p:cNvSpPr>
            <a:spLocks noGrp="1"/>
          </p:cNvSpPr>
          <p:nvPr>
            <p:ph idx="1"/>
          </p:nvPr>
        </p:nvSpPr>
        <p:spPr/>
        <p:txBody>
          <a:bodyPr>
            <a:normAutofit/>
          </a:bodyPr>
          <a:lstStyle/>
          <a:p>
            <a:r>
              <a:rPr lang="fr-FR" dirty="0" smtClean="0"/>
              <a:t>Show how </a:t>
            </a:r>
            <a:r>
              <a:rPr lang="fr-FR" dirty="0" err="1" smtClean="0"/>
              <a:t>your</a:t>
            </a:r>
            <a:r>
              <a:rPr lang="fr-FR" dirty="0" smtClean="0"/>
              <a:t> </a:t>
            </a:r>
            <a:r>
              <a:rPr lang="fr-FR" dirty="0" err="1" smtClean="0"/>
              <a:t>idea</a:t>
            </a:r>
            <a:r>
              <a:rPr lang="fr-FR" dirty="0" smtClean="0"/>
              <a:t> and </a:t>
            </a:r>
            <a:r>
              <a:rPr lang="fr-FR" dirty="0" err="1" smtClean="0"/>
              <a:t>hypothetis</a:t>
            </a:r>
            <a:r>
              <a:rPr lang="fr-FR" dirty="0" smtClean="0"/>
              <a:t> </a:t>
            </a:r>
            <a:r>
              <a:rPr lang="fr-FR" dirty="0" err="1" smtClean="0"/>
              <a:t>developped</a:t>
            </a:r>
            <a:r>
              <a:rPr lang="fr-FR" dirty="0" smtClean="0"/>
              <a:t> </a:t>
            </a:r>
            <a:r>
              <a:rPr lang="fr-FR" dirty="0" err="1" smtClean="0"/>
              <a:t>after</a:t>
            </a:r>
            <a:r>
              <a:rPr lang="fr-FR" dirty="0" smtClean="0"/>
              <a:t> </a:t>
            </a:r>
            <a:r>
              <a:rPr lang="fr-FR" dirty="0" err="1" smtClean="0"/>
              <a:t>discovering</a:t>
            </a:r>
            <a:endParaRPr lang="fr-FR" dirty="0" smtClean="0"/>
          </a:p>
          <a:p>
            <a:r>
              <a:rPr lang="en-US" dirty="0"/>
              <a:t>Although some of these apps will allow you to book your ride that will </a:t>
            </a:r>
            <a:r>
              <a:rPr lang="en-US" dirty="0" smtClean="0"/>
              <a:t>get you </a:t>
            </a:r>
            <a:r>
              <a:rPr lang="en-US" dirty="0"/>
              <a:t>to the train station, neither the app nor the mobility on demand </a:t>
            </a:r>
            <a:r>
              <a:rPr lang="en-US" dirty="0" smtClean="0"/>
              <a:t>service provider </a:t>
            </a:r>
            <a:r>
              <a:rPr lang="en-US" dirty="0"/>
              <a:t>will be responsible if you arrived late for the train</a:t>
            </a:r>
            <a:r>
              <a:rPr lang="en-US" dirty="0" smtClean="0"/>
              <a:t>.</a:t>
            </a:r>
            <a:endParaRPr lang="en-US" dirty="0" smtClean="0"/>
          </a:p>
        </p:txBody>
      </p:sp>
      <p:sp>
        <p:nvSpPr>
          <p:cNvPr id="4" name="Espace réservé de la date 3"/>
          <p:cNvSpPr>
            <a:spLocks noGrp="1"/>
          </p:cNvSpPr>
          <p:nvPr>
            <p:ph type="dt" sz="half" idx="10"/>
          </p:nvPr>
        </p:nvSpPr>
        <p:spPr/>
        <p:txBody>
          <a:bodyPr/>
          <a:lstStyle/>
          <a:p>
            <a:fld id="{1DA9FCCF-7A24-4FCC-8B6A-F54F1EBD598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21</a:t>
            </a:fld>
            <a:endParaRPr lang="fr-FR"/>
          </a:p>
        </p:txBody>
      </p:sp>
    </p:spTree>
    <p:extLst>
      <p:ext uri="{BB962C8B-B14F-4D97-AF65-F5344CB8AC3E}">
        <p14:creationId xmlns:p14="http://schemas.microsoft.com/office/powerpoint/2010/main" val="2686902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5327658" cy="494684"/>
          </a:xfrm>
        </p:spPr>
        <p:txBody>
          <a:bodyPr>
            <a:normAutofit fontScale="90000"/>
          </a:bodyPr>
          <a:lstStyle/>
          <a:p>
            <a:r>
              <a:rPr lang="fr-FR" dirty="0" err="1" smtClean="0"/>
              <a:t>Problem</a:t>
            </a:r>
            <a:r>
              <a:rPr lang="fr-FR" dirty="0" smtClean="0"/>
              <a:t> </a:t>
            </a:r>
            <a:r>
              <a:rPr lang="fr-FR" dirty="0" err="1" smtClean="0"/>
              <a:t>Definition</a:t>
            </a:r>
            <a:endParaRPr lang="fr-FR" dirty="0"/>
          </a:p>
        </p:txBody>
      </p:sp>
      <p:sp>
        <p:nvSpPr>
          <p:cNvPr id="4" name="Espace réservé de la date 3"/>
          <p:cNvSpPr>
            <a:spLocks noGrp="1"/>
          </p:cNvSpPr>
          <p:nvPr>
            <p:ph type="dt" sz="half" idx="10"/>
          </p:nvPr>
        </p:nvSpPr>
        <p:spPr/>
        <p:txBody>
          <a:bodyPr/>
          <a:lstStyle/>
          <a:p>
            <a:fld id="{E39C0432-D099-4AE5-8A72-A92771CC39A0}"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22</a:t>
            </a:fld>
            <a:endParaRPr lang="fr-FR"/>
          </a:p>
        </p:txBody>
      </p:sp>
      <p:sp>
        <p:nvSpPr>
          <p:cNvPr id="9" name="Espace réservé du contenu 2"/>
          <p:cNvSpPr txBox="1">
            <a:spLocks/>
          </p:cNvSpPr>
          <p:nvPr/>
        </p:nvSpPr>
        <p:spPr>
          <a:xfrm>
            <a:off x="696036" y="1062758"/>
            <a:ext cx="5469822" cy="52888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dial a ride problem often receives the pick up and drop-o time </a:t>
            </a:r>
            <a:r>
              <a:rPr lang="en-US" dirty="0" smtClean="0"/>
              <a:t>windows as </a:t>
            </a:r>
            <a:r>
              <a:rPr lang="en-US" dirty="0"/>
              <a:t>inputs from the users, for mobility on demand the pick up location is </a:t>
            </a:r>
            <a:r>
              <a:rPr lang="en-US" dirty="0" smtClean="0"/>
              <a:t>usually the </a:t>
            </a:r>
            <a:r>
              <a:rPr lang="en-US" dirty="0"/>
              <a:t>nearest point to the customer, in this problem we're going to </a:t>
            </a:r>
            <a:r>
              <a:rPr lang="en-US" dirty="0" smtClean="0"/>
              <a:t>introduce dynamic </a:t>
            </a:r>
            <a:r>
              <a:rPr lang="en-US" dirty="0"/>
              <a:t>pick up locations taking into consideration the drop-o time </a:t>
            </a:r>
            <a:r>
              <a:rPr lang="en-US" dirty="0" smtClean="0"/>
              <a:t>windows which </a:t>
            </a:r>
            <a:r>
              <a:rPr lang="en-US" dirty="0"/>
              <a:t>we're going to represent in our framework as timeslots and fair </a:t>
            </a:r>
            <a:r>
              <a:rPr lang="en-US" dirty="0" smtClean="0"/>
              <a:t>walking </a:t>
            </a:r>
            <a:r>
              <a:rPr lang="fr-FR" dirty="0" smtClean="0"/>
              <a:t>distance </a:t>
            </a:r>
            <a:r>
              <a:rPr lang="fr-FR" dirty="0" err="1"/>
              <a:t>between</a:t>
            </a:r>
            <a:r>
              <a:rPr lang="fr-FR" dirty="0"/>
              <a:t> </a:t>
            </a:r>
            <a:r>
              <a:rPr lang="fr-FR" dirty="0" err="1" smtClean="0"/>
              <a:t>customers</a:t>
            </a:r>
            <a:r>
              <a:rPr lang="fr-FR" dirty="0"/>
              <a:t> </a:t>
            </a:r>
            <a:r>
              <a:rPr lang="fr-FR" dirty="0" smtClean="0"/>
              <a:t>and respective pickup stations.</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858" y="0"/>
            <a:ext cx="6026142" cy="6153402"/>
          </a:xfrm>
          <a:prstGeom prst="rect">
            <a:avLst/>
          </a:prstGeom>
        </p:spPr>
      </p:pic>
    </p:spTree>
    <p:extLst>
      <p:ext uri="{BB962C8B-B14F-4D97-AF65-F5344CB8AC3E}">
        <p14:creationId xmlns:p14="http://schemas.microsoft.com/office/powerpoint/2010/main" val="2620623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81709"/>
          </a:xfrm>
        </p:spPr>
        <p:txBody>
          <a:bodyPr>
            <a:normAutofit fontScale="90000"/>
          </a:bodyPr>
          <a:lstStyle/>
          <a:p>
            <a:r>
              <a:rPr lang="fr-FR" dirty="0" smtClean="0"/>
              <a:t>Time </a:t>
            </a:r>
            <a:r>
              <a:rPr lang="fr-FR" dirty="0" err="1" smtClean="0"/>
              <a:t>Sequence</a:t>
            </a:r>
            <a:endParaRPr lang="fr-FR" dirty="0"/>
          </a:p>
        </p:txBody>
      </p:sp>
      <p:sp>
        <p:nvSpPr>
          <p:cNvPr id="4" name="Espace réservé de la date 3"/>
          <p:cNvSpPr>
            <a:spLocks noGrp="1"/>
          </p:cNvSpPr>
          <p:nvPr>
            <p:ph type="dt" sz="half" idx="10"/>
          </p:nvPr>
        </p:nvSpPr>
        <p:spPr/>
        <p:txBody>
          <a:bodyPr/>
          <a:lstStyle/>
          <a:p>
            <a:fld id="{81DC2260-F0FB-47E0-80FC-B07DA79F672F}"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23</a:t>
            </a:fld>
            <a:endParaRPr lang="fr-F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516" y="2088107"/>
            <a:ext cx="9421611" cy="3026971"/>
          </a:xfrm>
        </p:spPr>
      </p:pic>
    </p:spTree>
    <p:extLst>
      <p:ext uri="{BB962C8B-B14F-4D97-AF65-F5344CB8AC3E}">
        <p14:creationId xmlns:p14="http://schemas.microsoft.com/office/powerpoint/2010/main" val="291770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216" y="665565"/>
            <a:ext cx="4785567" cy="4351338"/>
          </a:xfrm>
        </p:spPr>
      </p:pic>
      <p:sp>
        <p:nvSpPr>
          <p:cNvPr id="4" name="Espace réservé de la date 3"/>
          <p:cNvSpPr>
            <a:spLocks noGrp="1"/>
          </p:cNvSpPr>
          <p:nvPr>
            <p:ph type="dt" sz="half" idx="10"/>
          </p:nvPr>
        </p:nvSpPr>
        <p:spPr/>
        <p:txBody>
          <a:bodyPr/>
          <a:lstStyle/>
          <a:p>
            <a:fld id="{801EEE06-387C-4EF9-A2D7-AA9BEBC30A4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24</a:t>
            </a:fld>
            <a:endParaRPr lang="fr-FR"/>
          </a:p>
        </p:txBody>
      </p:sp>
    </p:spTree>
    <p:extLst>
      <p:ext uri="{BB962C8B-B14F-4D97-AF65-F5344CB8AC3E}">
        <p14:creationId xmlns:p14="http://schemas.microsoft.com/office/powerpoint/2010/main" val="2624488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482" y="535306"/>
            <a:ext cx="6783718" cy="4877382"/>
          </a:xfrm>
        </p:spPr>
      </p:pic>
      <p:sp>
        <p:nvSpPr>
          <p:cNvPr id="4" name="Espace réservé de la date 3"/>
          <p:cNvSpPr>
            <a:spLocks noGrp="1"/>
          </p:cNvSpPr>
          <p:nvPr>
            <p:ph type="dt" sz="half" idx="10"/>
          </p:nvPr>
        </p:nvSpPr>
        <p:spPr/>
        <p:txBody>
          <a:bodyPr/>
          <a:lstStyle/>
          <a:p>
            <a:fld id="{2AD4B7A5-8E41-4B3D-927B-B7CA3754DCB6}"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25</a:t>
            </a:fld>
            <a:endParaRPr lang="fr-FR"/>
          </a:p>
        </p:txBody>
      </p:sp>
    </p:spTree>
    <p:extLst>
      <p:ext uri="{BB962C8B-B14F-4D97-AF65-F5344CB8AC3E}">
        <p14:creationId xmlns:p14="http://schemas.microsoft.com/office/powerpoint/2010/main" val="4005224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399150"/>
          </a:xfrm>
        </p:spPr>
        <p:txBody>
          <a:bodyPr>
            <a:normAutofit fontScale="90000"/>
          </a:bodyPr>
          <a:lstStyle/>
          <a:p>
            <a:r>
              <a:rPr lang="fr-FR" dirty="0" err="1" smtClean="0"/>
              <a:t>Mathematical</a:t>
            </a:r>
            <a:r>
              <a:rPr lang="fr-FR" dirty="0" smtClean="0"/>
              <a:t> formulation and objective </a:t>
            </a:r>
            <a:r>
              <a:rPr lang="fr-FR" dirty="0" err="1" smtClean="0"/>
              <a:t>functions</a:t>
            </a:r>
            <a:endParaRPr lang="fr-FR" dirty="0"/>
          </a:p>
        </p:txBody>
      </p:sp>
      <p:sp>
        <p:nvSpPr>
          <p:cNvPr id="3" name="Espace réservé du contenu 2"/>
          <p:cNvSpPr>
            <a:spLocks noGrp="1"/>
          </p:cNvSpPr>
          <p:nvPr>
            <p:ph idx="1"/>
          </p:nvPr>
        </p:nvSpPr>
        <p:spPr>
          <a:xfrm>
            <a:off x="838200" y="764276"/>
            <a:ext cx="10515600" cy="5412687"/>
          </a:xfrm>
        </p:spPr>
        <p:txBody>
          <a:bodyPr>
            <a:normAutofit/>
          </a:bodyPr>
          <a:lstStyle/>
          <a:p>
            <a:r>
              <a:rPr lang="fr-FR" dirty="0" smtClean="0"/>
              <a:t>2 Parts:</a:t>
            </a:r>
            <a:endParaRPr lang="fr-FR" dirty="0" smtClean="0"/>
          </a:p>
          <a:p>
            <a:pPr marL="0" indent="0">
              <a:buNone/>
            </a:pPr>
            <a:r>
              <a:rPr lang="en-US" dirty="0" smtClean="0"/>
              <a:t>The </a:t>
            </a:r>
            <a:r>
              <a:rPr lang="en-US" dirty="0"/>
              <a:t>problem formulation is going to be presented in two mathematical </a:t>
            </a:r>
            <a:r>
              <a:rPr lang="en-US" dirty="0" smtClean="0"/>
              <a:t>models for </a:t>
            </a:r>
            <a:r>
              <a:rPr lang="en-US" dirty="0"/>
              <a:t>the sake of simplicity and clarity; the </a:t>
            </a:r>
            <a:r>
              <a:rPr lang="en-US" dirty="0" smtClean="0"/>
              <a:t>first </a:t>
            </a:r>
            <a:r>
              <a:rPr lang="en-US" dirty="0"/>
              <a:t>is going to handle the </a:t>
            </a:r>
            <a:r>
              <a:rPr lang="en-US" dirty="0" smtClean="0"/>
              <a:t>first part </a:t>
            </a:r>
            <a:r>
              <a:rPr lang="en-US" dirty="0"/>
              <a:t>which is the station allocation problem and the second formulation for </a:t>
            </a:r>
            <a:r>
              <a:rPr lang="en-US" dirty="0" smtClean="0"/>
              <a:t>the </a:t>
            </a:r>
            <a:r>
              <a:rPr lang="fr-FR" dirty="0" smtClean="0"/>
              <a:t>driver </a:t>
            </a:r>
            <a:r>
              <a:rPr lang="fr-FR" dirty="0"/>
              <a:t>allocation </a:t>
            </a:r>
            <a:r>
              <a:rPr lang="fr-FR" dirty="0" err="1" smtClean="0"/>
              <a:t>problem</a:t>
            </a:r>
            <a:r>
              <a:rPr lang="fr-FR" dirty="0" smtClean="0"/>
              <a:t>.</a:t>
            </a:r>
          </a:p>
          <a:p>
            <a:pPr marL="0" indent="0">
              <a:buNone/>
            </a:pPr>
            <a:r>
              <a:rPr lang="en-US" dirty="0" smtClean="0"/>
              <a:t>In </a:t>
            </a:r>
            <a:r>
              <a:rPr lang="en-US" dirty="0"/>
              <a:t>this DAR problem the </a:t>
            </a:r>
            <a:r>
              <a:rPr lang="en-US" dirty="0" smtClean="0"/>
              <a:t>drop-off time </a:t>
            </a:r>
            <a:r>
              <a:rPr lang="en-US" dirty="0"/>
              <a:t>window is </a:t>
            </a:r>
            <a:r>
              <a:rPr lang="en-US" dirty="0" smtClean="0"/>
              <a:t>defined </a:t>
            </a:r>
            <a:r>
              <a:rPr lang="en-US" dirty="0"/>
              <a:t>by the </a:t>
            </a:r>
            <a:r>
              <a:rPr lang="en-US" dirty="0" smtClean="0"/>
              <a:t>timetable of </a:t>
            </a:r>
            <a:r>
              <a:rPr lang="en-US" dirty="0"/>
              <a:t>the destination and not by the user, which makes the whole experience </a:t>
            </a:r>
            <a:r>
              <a:rPr lang="en-US" dirty="0" smtClean="0"/>
              <a:t>more reliable </a:t>
            </a:r>
            <a:r>
              <a:rPr lang="en-US" dirty="0"/>
              <a:t>and </a:t>
            </a:r>
            <a:r>
              <a:rPr lang="en-US" dirty="0" smtClean="0"/>
              <a:t>seamless.</a:t>
            </a:r>
          </a:p>
          <a:p>
            <a:pPr marL="0" indent="0">
              <a:buNone/>
            </a:pPr>
            <a:r>
              <a:rPr lang="en-US" dirty="0" smtClean="0"/>
              <a:t>The modelling was based on </a:t>
            </a:r>
            <a:r>
              <a:rPr lang="en-US" dirty="0" err="1" smtClean="0"/>
              <a:t>Cordeau</a:t>
            </a:r>
            <a:r>
              <a:rPr lang="en-US" dirty="0" smtClean="0"/>
              <a:t> &amp; </a:t>
            </a:r>
            <a:r>
              <a:rPr lang="en-US" dirty="0" err="1" smtClean="0"/>
              <a:t>Laporte</a:t>
            </a:r>
            <a:r>
              <a:rPr lang="en-US" dirty="0" smtClean="0"/>
              <a:t> Three Index Model and mathematical modelling was in general from H. Paul Williams book, model building in mathematical programming</a:t>
            </a:r>
            <a:endParaRPr lang="fr-FR" dirty="0" smtClean="0"/>
          </a:p>
        </p:txBody>
      </p:sp>
      <p:sp>
        <p:nvSpPr>
          <p:cNvPr id="4" name="Espace réservé de la date 3"/>
          <p:cNvSpPr>
            <a:spLocks noGrp="1"/>
          </p:cNvSpPr>
          <p:nvPr>
            <p:ph type="dt" sz="half" idx="10"/>
          </p:nvPr>
        </p:nvSpPr>
        <p:spPr/>
        <p:txBody>
          <a:bodyPr/>
          <a:lstStyle/>
          <a:p>
            <a:fld id="{128CB210-3183-46E4-8641-E7903A926F5B}"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26</a:t>
            </a:fld>
            <a:endParaRPr lang="fr-FR"/>
          </a:p>
        </p:txBody>
      </p:sp>
    </p:spTree>
    <p:extLst>
      <p:ext uri="{BB962C8B-B14F-4D97-AF65-F5344CB8AC3E}">
        <p14:creationId xmlns:p14="http://schemas.microsoft.com/office/powerpoint/2010/main" val="2762348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590218"/>
          </a:xfrm>
        </p:spPr>
        <p:txBody>
          <a:bodyPr>
            <a:normAutofit fontScale="90000"/>
          </a:bodyPr>
          <a:lstStyle/>
          <a:p>
            <a:r>
              <a:rPr lang="fr-FR" dirty="0" smtClean="0"/>
              <a:t>Part I</a:t>
            </a:r>
            <a:endParaRPr lang="fr-FR" dirty="0"/>
          </a:p>
        </p:txBody>
      </p:sp>
      <p:sp>
        <p:nvSpPr>
          <p:cNvPr id="4" name="Espace réservé de la date 3"/>
          <p:cNvSpPr>
            <a:spLocks noGrp="1"/>
          </p:cNvSpPr>
          <p:nvPr>
            <p:ph type="dt" sz="half" idx="10"/>
          </p:nvPr>
        </p:nvSpPr>
        <p:spPr/>
        <p:txBody>
          <a:bodyPr/>
          <a:lstStyle/>
          <a:p>
            <a:fld id="{7441A4E0-7AEB-4D77-BFAF-1F41CB1039BE}"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27</a:t>
            </a:fld>
            <a:endParaRPr lang="fr-FR"/>
          </a:p>
        </p:txBody>
      </p:sp>
      <mc:AlternateContent xmlns:mc="http://schemas.openxmlformats.org/markup-compatibility/2006">
        <mc:Choice xmlns:a14="http://schemas.microsoft.com/office/drawing/2010/main" Requires="a14">
          <p:sp>
            <p:nvSpPr>
              <p:cNvPr id="3" name="ZoneTexte 2"/>
              <p:cNvSpPr txBox="1"/>
              <p:nvPr/>
            </p:nvSpPr>
            <p:spPr>
              <a:xfrm>
                <a:off x="3867887" y="1586636"/>
                <a:ext cx="4456225" cy="12250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fr-FR" sz="2800" b="0" i="1" smtClean="0">
                              <a:latin typeface="Cambria Math" panose="02040503050406030204" pitchFamily="18" charset="0"/>
                            </a:rPr>
                          </m:ctrlPr>
                        </m:naryPr>
                        <m:sub>
                          <m:r>
                            <m:rPr>
                              <m:brk m:alnAt="23"/>
                            </m:rPr>
                            <a:rPr lang="fr-FR" sz="2800" b="0" i="1" smtClean="0">
                              <a:latin typeface="Cambria Math" panose="02040503050406030204" pitchFamily="18" charset="0"/>
                            </a:rPr>
                            <m:t>𝑗</m:t>
                          </m:r>
                          <m:r>
                            <a:rPr lang="fr-FR" sz="2800" b="0" i="1" smtClean="0">
                              <a:latin typeface="Cambria Math" panose="02040503050406030204" pitchFamily="18" charset="0"/>
                            </a:rPr>
                            <m:t>=1</m:t>
                          </m:r>
                        </m:sub>
                        <m:sup>
                          <m:r>
                            <a:rPr lang="fr-FR" sz="2800" b="0" i="1" smtClean="0">
                              <a:latin typeface="Cambria Math" panose="02040503050406030204" pitchFamily="18" charset="0"/>
                            </a:rPr>
                            <m:t>𝑚</m:t>
                          </m:r>
                        </m:sup>
                        <m:e>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𝑓</m:t>
                              </m:r>
                            </m:e>
                            <m:sub>
                              <m:r>
                                <a:rPr lang="fr-FR" sz="2800" b="0" i="1" smtClean="0">
                                  <a:latin typeface="Cambria Math" panose="02040503050406030204" pitchFamily="18" charset="0"/>
                                </a:rPr>
                                <m:t>𝑗</m:t>
                              </m:r>
                            </m:sub>
                          </m:sSub>
                          <m:r>
                            <a:rPr lang="fr-FR" sz="2800" b="0" i="1" smtClean="0">
                              <a:latin typeface="Cambria Math" panose="02040503050406030204" pitchFamily="18" charset="0"/>
                            </a:rPr>
                            <m:t>∗</m:t>
                          </m:r>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𝑦</m:t>
                              </m:r>
                            </m:e>
                            <m:sub>
                              <m:r>
                                <a:rPr lang="fr-FR" sz="2800" b="0" i="1" smtClean="0">
                                  <a:latin typeface="Cambria Math" panose="02040503050406030204" pitchFamily="18" charset="0"/>
                                </a:rPr>
                                <m:t>𝑗</m:t>
                              </m:r>
                            </m:sub>
                          </m:sSub>
                        </m:e>
                      </m:nary>
                      <m:r>
                        <a:rPr lang="fr-FR" sz="2800" b="0" i="1" smtClean="0">
                          <a:latin typeface="Cambria Math" panose="02040503050406030204" pitchFamily="18" charset="0"/>
                        </a:rPr>
                        <m:t>+</m:t>
                      </m:r>
                      <m:nary>
                        <m:naryPr>
                          <m:chr m:val="∑"/>
                          <m:ctrlPr>
                            <a:rPr lang="fr-FR" sz="2800" i="1" smtClean="0">
                              <a:latin typeface="Cambria Math" panose="02040503050406030204" pitchFamily="18" charset="0"/>
                            </a:rPr>
                          </m:ctrlPr>
                        </m:naryPr>
                        <m:sub>
                          <m:r>
                            <m:rPr>
                              <m:brk m:alnAt="23"/>
                            </m:rPr>
                            <a:rPr lang="fr-FR" sz="2800" b="0" i="1" smtClean="0">
                              <a:latin typeface="Cambria Math" panose="02040503050406030204" pitchFamily="18" charset="0"/>
                            </a:rPr>
                            <m:t>𝑖</m:t>
                          </m:r>
                          <m:r>
                            <a:rPr lang="fr-FR" sz="2800" b="0" i="1" smtClean="0">
                              <a:latin typeface="Cambria Math" panose="02040503050406030204" pitchFamily="18" charset="0"/>
                            </a:rPr>
                            <m:t>=1</m:t>
                          </m:r>
                        </m:sub>
                        <m:sup>
                          <m:r>
                            <a:rPr lang="fr-FR" sz="2800" b="0" i="1" smtClean="0">
                              <a:latin typeface="Cambria Math" panose="02040503050406030204" pitchFamily="18" charset="0"/>
                            </a:rPr>
                            <m:t>𝑛</m:t>
                          </m:r>
                        </m:sup>
                        <m:e>
                          <m:nary>
                            <m:naryPr>
                              <m:chr m:val="∑"/>
                              <m:ctrlPr>
                                <a:rPr lang="fr-FR" sz="2800" i="1" smtClean="0">
                                  <a:latin typeface="Cambria Math" panose="02040503050406030204" pitchFamily="18" charset="0"/>
                                </a:rPr>
                              </m:ctrlPr>
                            </m:naryPr>
                            <m:sub>
                              <m:r>
                                <m:rPr>
                                  <m:brk m:alnAt="23"/>
                                </m:rPr>
                                <a:rPr lang="fr-FR" sz="2800" b="0" i="1" smtClean="0">
                                  <a:latin typeface="Cambria Math" panose="02040503050406030204" pitchFamily="18" charset="0"/>
                                </a:rPr>
                                <m:t>𝑗</m:t>
                              </m:r>
                              <m:r>
                                <a:rPr lang="fr-FR" sz="2800" b="0" i="1" smtClean="0">
                                  <a:latin typeface="Cambria Math" panose="02040503050406030204" pitchFamily="18" charset="0"/>
                                </a:rPr>
                                <m:t>=1</m:t>
                              </m:r>
                            </m:sub>
                            <m:sup>
                              <m:r>
                                <a:rPr lang="fr-FR" sz="2800" b="0" i="1" smtClean="0">
                                  <a:latin typeface="Cambria Math" panose="02040503050406030204" pitchFamily="18" charset="0"/>
                                </a:rPr>
                                <m:t>𝑚</m:t>
                              </m:r>
                            </m:sup>
                            <m:e>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𝑥</m:t>
                                  </m:r>
                                </m:e>
                                <m:sub>
                                  <m:r>
                                    <a:rPr lang="fr-FR" sz="2800" b="0" i="1" smtClean="0">
                                      <a:latin typeface="Cambria Math" panose="02040503050406030204" pitchFamily="18" charset="0"/>
                                    </a:rPr>
                                    <m:t>𝑖𝑗</m:t>
                                  </m:r>
                                </m:sub>
                              </m:sSub>
                              <m:r>
                                <a:rPr lang="fr-FR" sz="2800" b="0" i="1" smtClean="0">
                                  <a:latin typeface="Cambria Math" panose="02040503050406030204" pitchFamily="18" charset="0"/>
                                </a:rPr>
                                <m:t>∗</m:t>
                              </m:r>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𝑐</m:t>
                                  </m:r>
                                </m:e>
                                <m:sub>
                                  <m:r>
                                    <a:rPr lang="fr-FR" sz="2800" b="0" i="1" smtClean="0">
                                      <a:latin typeface="Cambria Math" panose="02040503050406030204" pitchFamily="18" charset="0"/>
                                    </a:rPr>
                                    <m:t>𝑖𝑗</m:t>
                                  </m:r>
                                </m:sub>
                              </m:sSub>
                            </m:e>
                          </m:nary>
                        </m:e>
                      </m:nary>
                    </m:oMath>
                  </m:oMathPara>
                </a14:m>
                <a:endParaRPr lang="fr-FR" sz="2800" dirty="0"/>
              </a:p>
            </p:txBody>
          </p:sp>
        </mc:Choice>
        <mc:Fallback>
          <p:sp>
            <p:nvSpPr>
              <p:cNvPr id="3" name="ZoneTexte 2"/>
              <p:cNvSpPr txBox="1">
                <a:spLocks noRot="1" noChangeAspect="1" noMove="1" noResize="1" noEditPoints="1" noAdjustHandles="1" noChangeArrowheads="1" noChangeShapeType="1" noTextEdit="1"/>
              </p:cNvSpPr>
              <p:nvPr/>
            </p:nvSpPr>
            <p:spPr>
              <a:xfrm>
                <a:off x="3867887" y="1586636"/>
                <a:ext cx="4456225" cy="1225015"/>
              </a:xfrm>
              <a:prstGeom prst="rect">
                <a:avLst/>
              </a:prstGeom>
              <a:blipFill rotWithShape="0">
                <a:blip r:embed="rId2"/>
                <a:stretch>
                  <a:fillRect/>
                </a:stretch>
              </a:blipFill>
            </p:spPr>
            <p:txBody>
              <a:bodyPr/>
              <a:lstStyle/>
              <a:p>
                <a:r>
                  <a:rPr lang="fr-FR">
                    <a:noFill/>
                  </a:rPr>
                  <a:t> </a:t>
                </a:r>
              </a:p>
            </p:txBody>
          </p:sp>
        </mc:Fallback>
      </mc:AlternateContent>
      <p:sp>
        <p:nvSpPr>
          <p:cNvPr id="8" name="ZoneTexte 7"/>
          <p:cNvSpPr txBox="1"/>
          <p:nvPr/>
        </p:nvSpPr>
        <p:spPr>
          <a:xfrm>
            <a:off x="2209800" y="2032674"/>
            <a:ext cx="1110817" cy="369332"/>
          </a:xfrm>
          <a:prstGeom prst="rect">
            <a:avLst/>
          </a:prstGeom>
          <a:noFill/>
        </p:spPr>
        <p:txBody>
          <a:bodyPr wrap="none" rtlCol="0">
            <a:spAutoFit/>
          </a:bodyPr>
          <a:lstStyle/>
          <a:p>
            <a:r>
              <a:rPr lang="fr-FR" dirty="0" err="1" smtClean="0"/>
              <a:t>Minimize</a:t>
            </a:r>
            <a:r>
              <a:rPr lang="fr-FR" dirty="0" smtClean="0"/>
              <a:t>:</a:t>
            </a:r>
            <a:endParaRPr lang="fr-FR" dirty="0"/>
          </a:p>
        </p:txBody>
      </p:sp>
      <p:sp>
        <p:nvSpPr>
          <p:cNvPr id="9" name="Espace réservé du contenu 2"/>
          <p:cNvSpPr txBox="1">
            <a:spLocks/>
          </p:cNvSpPr>
          <p:nvPr/>
        </p:nvSpPr>
        <p:spPr>
          <a:xfrm>
            <a:off x="838200" y="3848669"/>
            <a:ext cx="10515600" cy="2328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 n » </a:t>
            </a:r>
            <a:r>
              <a:rPr lang="fr-FR" dirty="0" err="1" smtClean="0"/>
              <a:t>is</a:t>
            </a:r>
            <a:r>
              <a:rPr lang="fr-FR" dirty="0" smtClean="0"/>
              <a:t> the </a:t>
            </a:r>
            <a:r>
              <a:rPr lang="fr-FR" dirty="0" err="1" smtClean="0"/>
              <a:t>number</a:t>
            </a:r>
            <a:r>
              <a:rPr lang="fr-FR" dirty="0" smtClean="0"/>
              <a:t> of </a:t>
            </a:r>
            <a:r>
              <a:rPr lang="fr-FR" dirty="0" err="1" smtClean="0"/>
              <a:t>bookings</a:t>
            </a:r>
            <a:endParaRPr lang="fr-FR" dirty="0" smtClean="0"/>
          </a:p>
          <a:p>
            <a:r>
              <a:rPr lang="fr-FR" dirty="0" smtClean="0"/>
              <a:t>« m » </a:t>
            </a:r>
            <a:r>
              <a:rPr lang="fr-FR" dirty="0" err="1" smtClean="0"/>
              <a:t>is</a:t>
            </a:r>
            <a:r>
              <a:rPr lang="fr-FR" dirty="0" smtClean="0"/>
              <a:t> the </a:t>
            </a:r>
            <a:r>
              <a:rPr lang="fr-FR" dirty="0" err="1" smtClean="0"/>
              <a:t>number</a:t>
            </a:r>
            <a:r>
              <a:rPr lang="fr-FR" dirty="0" smtClean="0"/>
              <a:t> of stations</a:t>
            </a:r>
          </a:p>
          <a:p>
            <a:r>
              <a:rPr lang="fr-FR" dirty="0" smtClean="0"/>
              <a:t>« f » </a:t>
            </a:r>
            <a:r>
              <a:rPr lang="fr-FR" dirty="0" err="1" smtClean="0"/>
              <a:t>is</a:t>
            </a:r>
            <a:r>
              <a:rPr lang="fr-FR" dirty="0" smtClean="0"/>
              <a:t> the variable </a:t>
            </a:r>
            <a:r>
              <a:rPr lang="fr-FR" dirty="0" err="1" smtClean="0"/>
              <a:t>that</a:t>
            </a:r>
            <a:r>
              <a:rPr lang="fr-FR" dirty="0" smtClean="0"/>
              <a:t> </a:t>
            </a:r>
            <a:r>
              <a:rPr lang="fr-FR" dirty="0" err="1" smtClean="0"/>
              <a:t>represent</a:t>
            </a:r>
            <a:r>
              <a:rPr lang="fr-FR" dirty="0" smtClean="0"/>
              <a:t> the </a:t>
            </a:r>
            <a:r>
              <a:rPr lang="fr-FR" dirty="0" err="1" smtClean="0"/>
              <a:t>opening</a:t>
            </a:r>
            <a:r>
              <a:rPr lang="fr-FR" dirty="0" smtClean="0"/>
              <a:t> </a:t>
            </a:r>
            <a:r>
              <a:rPr lang="fr-FR" dirty="0" err="1" smtClean="0"/>
              <a:t>cost</a:t>
            </a:r>
            <a:endParaRPr lang="fr-FR" dirty="0" smtClean="0"/>
          </a:p>
          <a:p>
            <a:r>
              <a:rPr lang="fr-FR" dirty="0" smtClean="0"/>
              <a:t>« c » </a:t>
            </a:r>
            <a:r>
              <a:rPr lang="fr-FR" dirty="0" err="1" smtClean="0"/>
              <a:t>is</a:t>
            </a:r>
            <a:r>
              <a:rPr lang="fr-FR" dirty="0" smtClean="0"/>
              <a:t> the </a:t>
            </a:r>
            <a:r>
              <a:rPr lang="fr-FR" dirty="0" err="1" smtClean="0"/>
              <a:t>travel</a:t>
            </a:r>
            <a:r>
              <a:rPr lang="fr-FR" dirty="0" smtClean="0"/>
              <a:t> </a:t>
            </a:r>
            <a:r>
              <a:rPr lang="fr-FR" dirty="0" err="1" smtClean="0"/>
              <a:t>cost</a:t>
            </a:r>
            <a:r>
              <a:rPr lang="fr-FR" dirty="0" smtClean="0"/>
              <a:t> </a:t>
            </a:r>
            <a:r>
              <a:rPr lang="fr-FR" dirty="0" err="1" smtClean="0"/>
              <a:t>from</a:t>
            </a:r>
            <a:r>
              <a:rPr lang="fr-FR" dirty="0" smtClean="0"/>
              <a:t> </a:t>
            </a:r>
            <a:r>
              <a:rPr lang="fr-FR" dirty="0" err="1" smtClean="0"/>
              <a:t>booking</a:t>
            </a:r>
            <a:r>
              <a:rPr lang="fr-FR" dirty="0" smtClean="0"/>
              <a:t> i to station j</a:t>
            </a:r>
            <a:endParaRPr lang="fr-FR" dirty="0"/>
          </a:p>
        </p:txBody>
      </p:sp>
    </p:spTree>
    <p:extLst>
      <p:ext uri="{BB962C8B-B14F-4D97-AF65-F5344CB8AC3E}">
        <p14:creationId xmlns:p14="http://schemas.microsoft.com/office/powerpoint/2010/main" val="402133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21979"/>
          </a:xfrm>
        </p:spPr>
        <p:txBody>
          <a:bodyPr>
            <a:normAutofit fontScale="90000"/>
          </a:bodyPr>
          <a:lstStyle/>
          <a:p>
            <a:r>
              <a:rPr lang="fr-FR" dirty="0" smtClean="0"/>
              <a:t>Part II</a:t>
            </a:r>
            <a:endParaRPr lang="fr-FR" dirty="0"/>
          </a:p>
        </p:txBody>
      </p:sp>
      <p:sp>
        <p:nvSpPr>
          <p:cNvPr id="4" name="Espace réservé de la date 3"/>
          <p:cNvSpPr>
            <a:spLocks noGrp="1"/>
          </p:cNvSpPr>
          <p:nvPr>
            <p:ph type="dt" sz="half" idx="10"/>
          </p:nvPr>
        </p:nvSpPr>
        <p:spPr/>
        <p:txBody>
          <a:bodyPr/>
          <a:lstStyle/>
          <a:p>
            <a:fld id="{79353721-B2C7-4EEA-801F-4522D2089674}"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dirty="0" smtClean="0"/>
              <a:t>Defense - Research Project - Complex Systems Engineering (M1)</a:t>
            </a:r>
            <a:endParaRPr lang="fr-FR" dirty="0"/>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28</a:t>
            </a:fld>
            <a:endParaRPr lang="fr-FR"/>
          </a:p>
        </p:txBody>
      </p:sp>
      <p:sp>
        <p:nvSpPr>
          <p:cNvPr id="3" name="Espace réservé du contenu 2"/>
          <p:cNvSpPr>
            <a:spLocks noGrp="1"/>
          </p:cNvSpPr>
          <p:nvPr>
            <p:ph idx="1"/>
          </p:nvPr>
        </p:nvSpPr>
        <p:spPr>
          <a:xfrm>
            <a:off x="838200" y="3848669"/>
            <a:ext cx="10515600" cy="2328294"/>
          </a:xfrm>
        </p:spPr>
        <p:txBody>
          <a:bodyPr/>
          <a:lstStyle/>
          <a:p>
            <a:r>
              <a:rPr lang="fr-FR" dirty="0" smtClean="0"/>
              <a:t>B </a:t>
            </a:r>
            <a:r>
              <a:rPr lang="fr-FR" dirty="0" err="1" smtClean="0"/>
              <a:t>is</a:t>
            </a:r>
            <a:r>
              <a:rPr lang="fr-FR" dirty="0" smtClean="0"/>
              <a:t> the </a:t>
            </a:r>
            <a:r>
              <a:rPr lang="fr-FR" dirty="0" err="1" smtClean="0"/>
              <a:t>number</a:t>
            </a:r>
            <a:r>
              <a:rPr lang="fr-FR" dirty="0" smtClean="0"/>
              <a:t> of shifts </a:t>
            </a:r>
            <a:r>
              <a:rPr lang="fr-FR" dirty="0" err="1" smtClean="0"/>
              <a:t>available</a:t>
            </a:r>
            <a:endParaRPr lang="fr-FR" dirty="0" smtClean="0"/>
          </a:p>
          <a:p>
            <a:r>
              <a:rPr lang="fr-FR" dirty="0" smtClean="0"/>
              <a:t>N </a:t>
            </a:r>
            <a:r>
              <a:rPr lang="fr-FR" dirty="0" err="1" smtClean="0"/>
              <a:t>represents</a:t>
            </a:r>
            <a:r>
              <a:rPr lang="fr-FR" dirty="0" smtClean="0"/>
              <a:t> the </a:t>
            </a:r>
            <a:r>
              <a:rPr lang="fr-FR" dirty="0" err="1" smtClean="0"/>
              <a:t>number</a:t>
            </a:r>
            <a:r>
              <a:rPr lang="fr-FR" dirty="0" smtClean="0"/>
              <a:t> of pickups, </a:t>
            </a:r>
            <a:r>
              <a:rPr lang="fr-FR" dirty="0" err="1" smtClean="0"/>
              <a:t>depots</a:t>
            </a:r>
            <a:r>
              <a:rPr lang="fr-FR" dirty="0" smtClean="0"/>
              <a:t> and destinations</a:t>
            </a:r>
          </a:p>
          <a:p>
            <a:r>
              <a:rPr lang="fr-FR" dirty="0" smtClean="0"/>
              <a:t>C </a:t>
            </a:r>
            <a:r>
              <a:rPr lang="fr-FR" dirty="0" err="1" smtClean="0"/>
              <a:t>is</a:t>
            </a:r>
            <a:r>
              <a:rPr lang="fr-FR" dirty="0" smtClean="0"/>
              <a:t> the </a:t>
            </a:r>
            <a:r>
              <a:rPr lang="fr-FR" dirty="0" err="1" smtClean="0"/>
              <a:t>cost</a:t>
            </a:r>
            <a:r>
              <a:rPr lang="fr-FR" dirty="0" smtClean="0"/>
              <a:t> </a:t>
            </a:r>
            <a:r>
              <a:rPr lang="fr-FR" dirty="0" err="1" smtClean="0"/>
              <a:t>function</a:t>
            </a:r>
            <a:r>
              <a:rPr lang="fr-FR" dirty="0" smtClean="0"/>
              <a:t> w.r.t driver b </a:t>
            </a:r>
            <a:r>
              <a:rPr lang="fr-FR" dirty="0" err="1" smtClean="0"/>
              <a:t>going</a:t>
            </a:r>
            <a:r>
              <a:rPr lang="fr-FR" dirty="0" smtClean="0"/>
              <a:t> </a:t>
            </a:r>
            <a:r>
              <a:rPr lang="fr-FR" dirty="0" err="1" smtClean="0"/>
              <a:t>from</a:t>
            </a:r>
            <a:r>
              <a:rPr lang="fr-FR" dirty="0" smtClean="0"/>
              <a:t> </a:t>
            </a:r>
            <a:r>
              <a:rPr lang="fr-FR" dirty="0" err="1" smtClean="0"/>
              <a:t>booking</a:t>
            </a:r>
            <a:r>
              <a:rPr lang="fr-FR" dirty="0" smtClean="0"/>
              <a:t> i (p/d) to </a:t>
            </a:r>
            <a:r>
              <a:rPr lang="fr-FR" dirty="0" err="1" smtClean="0"/>
              <a:t>booking</a:t>
            </a:r>
            <a:r>
              <a:rPr lang="fr-FR" dirty="0" smtClean="0"/>
              <a:t> j (p/d)</a:t>
            </a:r>
          </a:p>
        </p:txBody>
      </p:sp>
      <mc:AlternateContent xmlns:mc="http://schemas.openxmlformats.org/markup-compatibility/2006">
        <mc:Choice xmlns:a14="http://schemas.microsoft.com/office/drawing/2010/main" Requires="a14">
          <p:sp>
            <p:nvSpPr>
              <p:cNvPr id="8" name="ZoneTexte 7"/>
              <p:cNvSpPr txBox="1"/>
              <p:nvPr/>
            </p:nvSpPr>
            <p:spPr>
              <a:xfrm>
                <a:off x="3632579" y="1404344"/>
                <a:ext cx="4926841" cy="14069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fr-FR" sz="3600" i="1" smtClean="0">
                              <a:latin typeface="Cambria Math" panose="02040503050406030204" pitchFamily="18" charset="0"/>
                            </a:rPr>
                          </m:ctrlPr>
                        </m:naryPr>
                        <m:sub>
                          <m:r>
                            <m:rPr>
                              <m:brk m:alnAt="7"/>
                            </m:rPr>
                            <a:rPr lang="fr-FR" sz="3600" b="0" i="1" smtClean="0">
                              <a:latin typeface="Cambria Math" panose="02040503050406030204" pitchFamily="18" charset="0"/>
                            </a:rPr>
                            <m:t>𝑏</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𝐵</m:t>
                          </m:r>
                        </m:sub>
                        <m:sup/>
                        <m:e>
                          <m:nary>
                            <m:naryPr>
                              <m:chr m:val="∑"/>
                              <m:supHide m:val="on"/>
                              <m:ctrlPr>
                                <a:rPr lang="fr-FR" sz="3600" i="1" smtClean="0">
                                  <a:latin typeface="Cambria Math" panose="02040503050406030204" pitchFamily="18" charset="0"/>
                                </a:rPr>
                              </m:ctrlPr>
                            </m:naryPr>
                            <m:sub>
                              <m:r>
                                <m:rPr>
                                  <m:brk m:alnAt="7"/>
                                </m:rPr>
                                <a:rPr lang="fr-FR" sz="3600" b="0" i="1" smtClean="0">
                                  <a:latin typeface="Cambria Math" panose="02040503050406030204" pitchFamily="18" charset="0"/>
                                </a:rPr>
                                <m:t>𝑖</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𝑁</m:t>
                              </m:r>
                            </m:sub>
                            <m:sup/>
                            <m:e>
                              <m:nary>
                                <m:naryPr>
                                  <m:chr m:val="∑"/>
                                  <m:supHide m:val="on"/>
                                  <m:ctrlPr>
                                    <a:rPr lang="fr-FR" sz="3600" i="1" smtClean="0">
                                      <a:latin typeface="Cambria Math" panose="02040503050406030204" pitchFamily="18" charset="0"/>
                                    </a:rPr>
                                  </m:ctrlPr>
                                </m:naryPr>
                                <m:sub>
                                  <m:r>
                                    <m:rPr>
                                      <m:brk m:alnAt="7"/>
                                    </m:rPr>
                                    <a:rPr lang="fr-FR" sz="3600" b="0" i="1" smtClean="0">
                                      <a:latin typeface="Cambria Math" panose="02040503050406030204" pitchFamily="18" charset="0"/>
                                    </a:rPr>
                                    <m:t>𝑗</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𝑁</m:t>
                                  </m:r>
                                </m:sub>
                                <m:sup/>
                                <m:e>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𝑥</m:t>
                                      </m:r>
                                    </m:e>
                                    <m:sub>
                                      <m:r>
                                        <a:rPr lang="fr-FR" sz="3600" b="0" i="1" smtClean="0">
                                          <a:latin typeface="Cambria Math" panose="02040503050406030204" pitchFamily="18" charset="0"/>
                                        </a:rPr>
                                        <m:t>𝑖𝑗</m:t>
                                      </m:r>
                                    </m:sub>
                                    <m:sup>
                                      <m:r>
                                        <a:rPr lang="fr-FR" sz="3600" b="0" i="1" smtClean="0">
                                          <a:latin typeface="Cambria Math" panose="02040503050406030204" pitchFamily="18" charset="0"/>
                                        </a:rPr>
                                        <m:t>𝑏</m:t>
                                      </m:r>
                                    </m:sup>
                                  </m:sSubSup>
                                </m:e>
                              </m:nary>
                            </m:e>
                          </m:nary>
                        </m:e>
                      </m:nary>
                      <m:r>
                        <a:rPr lang="fr-FR" sz="3600" b="0" i="1" smtClean="0">
                          <a:latin typeface="Cambria Math" panose="02040503050406030204" pitchFamily="18" charset="0"/>
                        </a:rPr>
                        <m:t>∗</m:t>
                      </m:r>
                      <m:sSubSup>
                        <m:sSubSupPr>
                          <m:ctrlPr>
                            <a:rPr lang="fr-FR" sz="3600" b="0" i="1" smtClean="0">
                              <a:latin typeface="Cambria Math" panose="02040503050406030204" pitchFamily="18" charset="0"/>
                            </a:rPr>
                          </m:ctrlPr>
                        </m:sSubSupPr>
                        <m:e>
                          <m:r>
                            <a:rPr lang="fr-FR" sz="3600" b="0" i="1" smtClean="0">
                              <a:latin typeface="Cambria Math" panose="02040503050406030204" pitchFamily="18" charset="0"/>
                            </a:rPr>
                            <m:t>𝑐</m:t>
                          </m:r>
                        </m:e>
                        <m:sub>
                          <m:r>
                            <a:rPr lang="fr-FR" sz="3600" b="0" i="1" smtClean="0">
                              <a:latin typeface="Cambria Math" panose="02040503050406030204" pitchFamily="18" charset="0"/>
                            </a:rPr>
                            <m:t>𝑖𝑗</m:t>
                          </m:r>
                        </m:sub>
                        <m:sup>
                          <m:r>
                            <a:rPr lang="fr-FR" sz="3600" b="0" i="1" smtClean="0">
                              <a:latin typeface="Cambria Math" panose="02040503050406030204" pitchFamily="18" charset="0"/>
                            </a:rPr>
                            <m:t>𝑏</m:t>
                          </m:r>
                        </m:sup>
                      </m:sSubSup>
                    </m:oMath>
                  </m:oMathPara>
                </a14:m>
                <a:endParaRPr lang="fr-FR" sz="3600" dirty="0"/>
              </a:p>
            </p:txBody>
          </p:sp>
        </mc:Choice>
        <mc:Fallback>
          <p:sp>
            <p:nvSpPr>
              <p:cNvPr id="8" name="ZoneTexte 7"/>
              <p:cNvSpPr txBox="1">
                <a:spLocks noRot="1" noChangeAspect="1" noMove="1" noResize="1" noEditPoints="1" noAdjustHandles="1" noChangeArrowheads="1" noChangeShapeType="1" noTextEdit="1"/>
              </p:cNvSpPr>
              <p:nvPr/>
            </p:nvSpPr>
            <p:spPr>
              <a:xfrm>
                <a:off x="3632579" y="1404344"/>
                <a:ext cx="4926841" cy="1406988"/>
              </a:xfrm>
              <a:prstGeom prst="rect">
                <a:avLst/>
              </a:prstGeom>
              <a:blipFill rotWithShape="0">
                <a:blip r:embed="rId3"/>
                <a:stretch>
                  <a:fillRect/>
                </a:stretch>
              </a:blipFill>
            </p:spPr>
            <p:txBody>
              <a:bodyPr/>
              <a:lstStyle/>
              <a:p>
                <a:r>
                  <a:rPr lang="fr-FR">
                    <a:noFill/>
                  </a:rPr>
                  <a:t> </a:t>
                </a:r>
              </a:p>
            </p:txBody>
          </p:sp>
        </mc:Fallback>
      </mc:AlternateContent>
      <p:sp>
        <p:nvSpPr>
          <p:cNvPr id="9" name="ZoneTexte 8"/>
          <p:cNvSpPr txBox="1"/>
          <p:nvPr/>
        </p:nvSpPr>
        <p:spPr>
          <a:xfrm>
            <a:off x="2521762" y="1923172"/>
            <a:ext cx="1110817" cy="369332"/>
          </a:xfrm>
          <a:prstGeom prst="rect">
            <a:avLst/>
          </a:prstGeom>
          <a:noFill/>
        </p:spPr>
        <p:txBody>
          <a:bodyPr wrap="none" rtlCol="0">
            <a:spAutoFit/>
          </a:bodyPr>
          <a:lstStyle/>
          <a:p>
            <a:r>
              <a:rPr lang="fr-FR" dirty="0" err="1" smtClean="0"/>
              <a:t>Minimize</a:t>
            </a:r>
            <a:r>
              <a:rPr lang="fr-FR" dirty="0" smtClean="0"/>
              <a:t>:</a:t>
            </a:r>
            <a:endParaRPr lang="fr-FR" dirty="0"/>
          </a:p>
        </p:txBody>
      </p:sp>
    </p:spTree>
    <p:extLst>
      <p:ext uri="{BB962C8B-B14F-4D97-AF65-F5344CB8AC3E}">
        <p14:creationId xmlns:p14="http://schemas.microsoft.com/office/powerpoint/2010/main" val="336187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72105"/>
          </a:xfrm>
        </p:spPr>
        <p:txBody>
          <a:bodyPr>
            <a:normAutofit fontScale="90000"/>
          </a:bodyPr>
          <a:lstStyle/>
          <a:p>
            <a:r>
              <a:rPr lang="fr-FR" dirty="0" smtClean="0"/>
              <a:t>Structure &amp; flow</a:t>
            </a:r>
            <a:endParaRPr lang="fr-FR" dirty="0"/>
          </a:p>
        </p:txBody>
      </p:sp>
      <p:sp>
        <p:nvSpPr>
          <p:cNvPr id="3" name="Espace réservé du contenu 2"/>
          <p:cNvSpPr>
            <a:spLocks noGrp="1"/>
          </p:cNvSpPr>
          <p:nvPr>
            <p:ph idx="1"/>
          </p:nvPr>
        </p:nvSpPr>
        <p:spPr>
          <a:xfrm>
            <a:off x="838200" y="1279715"/>
            <a:ext cx="10515600" cy="2241408"/>
          </a:xfrm>
        </p:spPr>
        <p:txBody>
          <a:bodyPr>
            <a:normAutofit fontScale="85000" lnSpcReduction="20000"/>
          </a:bodyPr>
          <a:lstStyle/>
          <a:p>
            <a:r>
              <a:rPr lang="fr-FR" b="1" dirty="0"/>
              <a:t>Population </a:t>
            </a:r>
            <a:r>
              <a:rPr lang="fr-FR" b="1" dirty="0" err="1" smtClean="0"/>
              <a:t>generator</a:t>
            </a:r>
            <a:endParaRPr lang="fr-FR" b="1" dirty="0"/>
          </a:p>
          <a:p>
            <a:r>
              <a:rPr lang="fr-FR" b="1" dirty="0"/>
              <a:t>Station </a:t>
            </a:r>
            <a:r>
              <a:rPr lang="fr-FR" b="1" dirty="0" err="1"/>
              <a:t>assignment</a:t>
            </a:r>
            <a:r>
              <a:rPr lang="fr-FR" b="1" dirty="0"/>
              <a:t> </a:t>
            </a:r>
            <a:r>
              <a:rPr lang="fr-FR" b="1" dirty="0" err="1" smtClean="0"/>
              <a:t>problem</a:t>
            </a:r>
            <a:endParaRPr lang="fr-FR" b="1" dirty="0"/>
          </a:p>
          <a:p>
            <a:r>
              <a:rPr lang="fr-FR" b="1" dirty="0"/>
              <a:t>Driver </a:t>
            </a:r>
            <a:r>
              <a:rPr lang="fr-FR" b="1" dirty="0" err="1" smtClean="0"/>
              <a:t>assignment</a:t>
            </a:r>
            <a:r>
              <a:rPr lang="fr-FR" b="1" dirty="0" smtClean="0"/>
              <a:t> and </a:t>
            </a:r>
            <a:r>
              <a:rPr lang="fr-FR" b="1" dirty="0" err="1" smtClean="0"/>
              <a:t>routing</a:t>
            </a:r>
            <a:r>
              <a:rPr lang="fr-FR" b="1" dirty="0" smtClean="0"/>
              <a:t> </a:t>
            </a:r>
            <a:r>
              <a:rPr lang="fr-FR" b="1" dirty="0" err="1" smtClean="0"/>
              <a:t>problem</a:t>
            </a:r>
            <a:endParaRPr lang="fr-FR" b="1" dirty="0"/>
          </a:p>
          <a:p>
            <a:r>
              <a:rPr lang="fr-FR" b="1" dirty="0"/>
              <a:t>Data </a:t>
            </a:r>
            <a:r>
              <a:rPr lang="fr-FR" b="1" dirty="0" err="1" smtClean="0"/>
              <a:t>analysis</a:t>
            </a:r>
            <a:endParaRPr lang="fr-FR" dirty="0" smtClean="0"/>
          </a:p>
          <a:p>
            <a:r>
              <a:rPr lang="fr-FR" b="1" dirty="0" smtClean="0"/>
              <a:t>This structure </a:t>
            </a:r>
            <a:r>
              <a:rPr lang="fr-FR" b="1" dirty="0" err="1" smtClean="0"/>
              <a:t>helps</a:t>
            </a:r>
            <a:r>
              <a:rPr lang="fr-FR" b="1" dirty="0" smtClean="0"/>
              <a:t> me </a:t>
            </a:r>
            <a:r>
              <a:rPr lang="fr-FR" b="1" dirty="0" err="1" smtClean="0"/>
              <a:t>build</a:t>
            </a:r>
            <a:r>
              <a:rPr lang="fr-FR" b="1" dirty="0" smtClean="0"/>
              <a:t> the </a:t>
            </a:r>
            <a:r>
              <a:rPr lang="fr-FR" b="1" dirty="0" err="1" smtClean="0"/>
              <a:t>framework</a:t>
            </a:r>
            <a:r>
              <a:rPr lang="fr-FR" b="1" dirty="0" smtClean="0"/>
              <a:t> as I </a:t>
            </a:r>
            <a:r>
              <a:rPr lang="fr-FR" b="1" dirty="0" err="1" smtClean="0"/>
              <a:t>can</a:t>
            </a:r>
            <a:r>
              <a:rPr lang="fr-FR" b="1" dirty="0" smtClean="0"/>
              <a:t> focus on </a:t>
            </a:r>
            <a:r>
              <a:rPr lang="fr-FR" b="1" dirty="0" err="1" smtClean="0"/>
              <a:t>improving</a:t>
            </a:r>
            <a:r>
              <a:rPr lang="fr-FR" b="1" dirty="0" smtClean="0"/>
              <a:t> </a:t>
            </a:r>
            <a:r>
              <a:rPr lang="fr-FR" b="1" dirty="0" err="1" smtClean="0"/>
              <a:t>each</a:t>
            </a:r>
            <a:r>
              <a:rPr lang="fr-FR" b="1" dirty="0" smtClean="0"/>
              <a:t> part </a:t>
            </a:r>
            <a:r>
              <a:rPr lang="fr-FR" b="1" dirty="0" err="1" smtClean="0"/>
              <a:t>separately</a:t>
            </a:r>
            <a:endParaRPr lang="fr-FR" b="1"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29</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237" y="3763608"/>
            <a:ext cx="8391525" cy="2295525"/>
          </a:xfrm>
          <a:prstGeom prst="rect">
            <a:avLst/>
          </a:prstGeom>
        </p:spPr>
      </p:pic>
    </p:spTree>
    <p:extLst>
      <p:ext uri="{BB962C8B-B14F-4D97-AF65-F5344CB8AC3E}">
        <p14:creationId xmlns:p14="http://schemas.microsoft.com/office/powerpoint/2010/main" val="10679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494684"/>
          </a:xfrm>
        </p:spPr>
        <p:txBody>
          <a:bodyPr>
            <a:normAutofit fontScale="90000"/>
          </a:bodyPr>
          <a:lstStyle/>
          <a:p>
            <a:r>
              <a:rPr lang="fr-FR" dirty="0" smtClean="0"/>
              <a:t>Introduction</a:t>
            </a:r>
            <a:endParaRPr lang="fr-FR" dirty="0"/>
          </a:p>
        </p:txBody>
      </p:sp>
      <p:sp>
        <p:nvSpPr>
          <p:cNvPr id="3" name="Espace réservé du contenu 2"/>
          <p:cNvSpPr>
            <a:spLocks noGrp="1"/>
          </p:cNvSpPr>
          <p:nvPr>
            <p:ph idx="1"/>
          </p:nvPr>
        </p:nvSpPr>
        <p:spPr>
          <a:xfrm>
            <a:off x="838200" y="859810"/>
            <a:ext cx="10515600" cy="5317153"/>
          </a:xfrm>
        </p:spPr>
        <p:txBody>
          <a:bodyPr>
            <a:normAutofit fontScale="70000" lnSpcReduction="20000"/>
          </a:bodyPr>
          <a:lstStyle/>
          <a:p>
            <a:r>
              <a:rPr lang="fr-FR" dirty="0" smtClean="0"/>
              <a:t>Questions </a:t>
            </a:r>
            <a:r>
              <a:rPr lang="fr-FR" dirty="0" smtClean="0"/>
              <a:t>to </a:t>
            </a:r>
            <a:r>
              <a:rPr lang="fr-FR" dirty="0" err="1" smtClean="0"/>
              <a:t>answer</a:t>
            </a:r>
            <a:r>
              <a:rPr lang="fr-FR" dirty="0" smtClean="0"/>
              <a:t>:</a:t>
            </a:r>
          </a:p>
          <a:p>
            <a:pPr lvl="1"/>
            <a:r>
              <a:rPr lang="fr-FR" dirty="0" err="1" smtClean="0"/>
              <a:t>Where</a:t>
            </a:r>
            <a:r>
              <a:rPr lang="fr-FR" dirty="0" smtClean="0"/>
              <a:t> </a:t>
            </a:r>
            <a:r>
              <a:rPr lang="fr-FR" dirty="0" err="1" smtClean="0"/>
              <a:t>is</a:t>
            </a:r>
            <a:r>
              <a:rPr lang="fr-FR" dirty="0" smtClean="0"/>
              <a:t> the </a:t>
            </a:r>
            <a:r>
              <a:rPr lang="fr-FR" dirty="0" err="1" smtClean="0"/>
              <a:t>research</a:t>
            </a:r>
            <a:r>
              <a:rPr lang="fr-FR" dirty="0" smtClean="0"/>
              <a:t> </a:t>
            </a:r>
            <a:r>
              <a:rPr lang="fr-FR" dirty="0" err="1" smtClean="0"/>
              <a:t>headed</a:t>
            </a:r>
            <a:r>
              <a:rPr lang="fr-FR" dirty="0" smtClean="0"/>
              <a:t> in </a:t>
            </a:r>
            <a:r>
              <a:rPr lang="fr-FR" dirty="0" err="1" smtClean="0"/>
              <a:t>mobility</a:t>
            </a:r>
            <a:r>
              <a:rPr lang="fr-FR" dirty="0" smtClean="0"/>
              <a:t>?</a:t>
            </a:r>
          </a:p>
          <a:p>
            <a:pPr lvl="1"/>
            <a:r>
              <a:rPr lang="fr-FR" dirty="0" err="1" smtClean="0"/>
              <a:t>What</a:t>
            </a:r>
            <a:r>
              <a:rPr lang="fr-FR" dirty="0" smtClean="0"/>
              <a:t> </a:t>
            </a:r>
            <a:r>
              <a:rPr lang="fr-FR" dirty="0" err="1" smtClean="0"/>
              <a:t>is</a:t>
            </a:r>
            <a:r>
              <a:rPr lang="fr-FR" dirty="0" smtClean="0"/>
              <a:t> the </a:t>
            </a:r>
            <a:r>
              <a:rPr lang="fr-FR" dirty="0" err="1" smtClean="0"/>
              <a:t>relationship</a:t>
            </a:r>
            <a:r>
              <a:rPr lang="fr-FR" dirty="0" smtClean="0"/>
              <a:t> </a:t>
            </a:r>
            <a:r>
              <a:rPr lang="fr-FR" dirty="0" err="1" smtClean="0"/>
              <a:t>between</a:t>
            </a:r>
            <a:r>
              <a:rPr lang="fr-FR" dirty="0" smtClean="0"/>
              <a:t> </a:t>
            </a:r>
            <a:r>
              <a:rPr lang="fr-FR" dirty="0" err="1" smtClean="0"/>
              <a:t>shared</a:t>
            </a:r>
            <a:r>
              <a:rPr lang="fr-FR" dirty="0" smtClean="0"/>
              <a:t> </a:t>
            </a:r>
            <a:r>
              <a:rPr lang="fr-FR" dirty="0" err="1" smtClean="0"/>
              <a:t>mobility</a:t>
            </a:r>
            <a:r>
              <a:rPr lang="fr-FR" dirty="0" smtClean="0"/>
              <a:t> and </a:t>
            </a:r>
            <a:r>
              <a:rPr lang="fr-FR" dirty="0" smtClean="0"/>
              <a:t>public transport </a:t>
            </a:r>
            <a:r>
              <a:rPr lang="fr-FR" dirty="0" smtClean="0"/>
              <a:t>in </a:t>
            </a:r>
            <a:r>
              <a:rPr lang="fr-FR" dirty="0" err="1" smtClean="0"/>
              <a:t>research</a:t>
            </a:r>
            <a:r>
              <a:rPr lang="fr-FR" dirty="0" smtClean="0"/>
              <a:t>?</a:t>
            </a:r>
          </a:p>
          <a:p>
            <a:pPr lvl="1"/>
            <a:r>
              <a:rPr lang="fr-FR" dirty="0" err="1" smtClean="0"/>
              <a:t>What</a:t>
            </a:r>
            <a:r>
              <a:rPr lang="fr-FR" dirty="0" smtClean="0"/>
              <a:t> </a:t>
            </a:r>
            <a:r>
              <a:rPr lang="fr-FR" dirty="0" err="1" smtClean="0"/>
              <a:t>is</a:t>
            </a:r>
            <a:r>
              <a:rPr lang="fr-FR" dirty="0" smtClean="0"/>
              <a:t> the </a:t>
            </a:r>
            <a:r>
              <a:rPr lang="fr-FR" dirty="0" err="1" smtClean="0"/>
              <a:t>relationship</a:t>
            </a:r>
            <a:r>
              <a:rPr lang="fr-FR" dirty="0" smtClean="0"/>
              <a:t> </a:t>
            </a:r>
            <a:r>
              <a:rPr lang="fr-FR" dirty="0" err="1" smtClean="0"/>
              <a:t>between</a:t>
            </a:r>
            <a:r>
              <a:rPr lang="fr-FR" dirty="0" smtClean="0"/>
              <a:t> </a:t>
            </a:r>
            <a:r>
              <a:rPr lang="fr-FR" dirty="0" err="1" smtClean="0"/>
              <a:t>shared</a:t>
            </a:r>
            <a:r>
              <a:rPr lang="fr-FR" dirty="0" smtClean="0"/>
              <a:t> </a:t>
            </a:r>
            <a:r>
              <a:rPr lang="fr-FR" dirty="0" err="1" smtClean="0"/>
              <a:t>mobility</a:t>
            </a:r>
            <a:r>
              <a:rPr lang="fr-FR" dirty="0" smtClean="0"/>
              <a:t> and </a:t>
            </a:r>
            <a:r>
              <a:rPr lang="fr-FR" dirty="0" err="1" smtClean="0"/>
              <a:t>mobility</a:t>
            </a:r>
            <a:r>
              <a:rPr lang="fr-FR" dirty="0" smtClean="0"/>
              <a:t> on </a:t>
            </a:r>
            <a:r>
              <a:rPr lang="fr-FR" dirty="0" err="1" smtClean="0"/>
              <a:t>demand</a:t>
            </a:r>
            <a:r>
              <a:rPr lang="fr-FR" dirty="0" smtClean="0"/>
              <a:t> in </a:t>
            </a:r>
            <a:r>
              <a:rPr lang="fr-FR" dirty="0" err="1" smtClean="0"/>
              <a:t>research</a:t>
            </a:r>
            <a:r>
              <a:rPr lang="fr-FR" dirty="0" smtClean="0"/>
              <a:t>?</a:t>
            </a:r>
          </a:p>
          <a:p>
            <a:pPr lvl="1"/>
            <a:r>
              <a:rPr lang="fr-FR" dirty="0" smtClean="0"/>
              <a:t>The </a:t>
            </a:r>
            <a:r>
              <a:rPr lang="fr-FR" dirty="0" err="1" smtClean="0"/>
              <a:t>unjustifiable</a:t>
            </a:r>
            <a:r>
              <a:rPr lang="fr-FR" dirty="0" smtClean="0"/>
              <a:t> </a:t>
            </a:r>
            <a:r>
              <a:rPr lang="en-US" dirty="0" smtClean="0"/>
              <a:t>gap </a:t>
            </a:r>
            <a:r>
              <a:rPr lang="en-US" dirty="0"/>
              <a:t>between mobility on demand and public transit systems.</a:t>
            </a:r>
            <a:endParaRPr lang="fr-FR" dirty="0" smtClean="0"/>
          </a:p>
          <a:p>
            <a:r>
              <a:rPr lang="fr-FR" dirty="0" smtClean="0"/>
              <a:t>Importance:</a:t>
            </a:r>
            <a:endParaRPr lang="fr-FR" dirty="0"/>
          </a:p>
          <a:p>
            <a:pPr lvl="1"/>
            <a:r>
              <a:rPr lang="fr-FR" dirty="0" smtClean="0"/>
              <a:t>The importance </a:t>
            </a:r>
            <a:r>
              <a:rPr lang="fr-FR" dirty="0" err="1" smtClean="0"/>
              <a:t>is</a:t>
            </a:r>
            <a:r>
              <a:rPr lang="fr-FR" dirty="0" smtClean="0"/>
              <a:t> </a:t>
            </a:r>
            <a:r>
              <a:rPr lang="fr-FR" dirty="0" err="1" smtClean="0"/>
              <a:t>twofold</a:t>
            </a:r>
            <a:r>
              <a:rPr lang="fr-FR" dirty="0" smtClean="0"/>
              <a:t> </a:t>
            </a:r>
            <a:r>
              <a:rPr lang="fr-FR" dirty="0" err="1" smtClean="0"/>
              <a:t>with</a:t>
            </a:r>
            <a:r>
              <a:rPr lang="fr-FR" dirty="0" smtClean="0"/>
              <a:t> the </a:t>
            </a:r>
            <a:r>
              <a:rPr lang="fr-FR" dirty="0" err="1" smtClean="0"/>
              <a:t>increasing</a:t>
            </a:r>
            <a:r>
              <a:rPr lang="fr-FR" dirty="0" smtClean="0"/>
              <a:t> transportation </a:t>
            </a:r>
            <a:r>
              <a:rPr lang="fr-FR" dirty="0" err="1" smtClean="0"/>
              <a:t>demand</a:t>
            </a:r>
            <a:r>
              <a:rPr lang="fr-FR" dirty="0" smtClean="0"/>
              <a:t> </a:t>
            </a:r>
            <a:r>
              <a:rPr lang="en-US" dirty="0"/>
              <a:t>in the old continent especially because we're going to witness an increase of +42% in passenger mobility and +60% in freight transport by 2050 (21</a:t>
            </a:r>
            <a:r>
              <a:rPr lang="en-US" dirty="0" smtClean="0"/>
              <a:t>).</a:t>
            </a:r>
            <a:r>
              <a:rPr lang="fr-FR" dirty="0" smtClean="0"/>
              <a:t> </a:t>
            </a:r>
            <a:r>
              <a:rPr lang="fr-FR" dirty="0" smtClean="0"/>
              <a:t>the </a:t>
            </a:r>
            <a:r>
              <a:rPr lang="fr-FR" dirty="0" err="1" smtClean="0"/>
              <a:t>increase</a:t>
            </a:r>
            <a:r>
              <a:rPr lang="fr-FR" dirty="0" smtClean="0"/>
              <a:t> of public transport, </a:t>
            </a:r>
            <a:r>
              <a:rPr lang="fr-FR" dirty="0" err="1" smtClean="0"/>
              <a:t>mainlines</a:t>
            </a:r>
            <a:r>
              <a:rPr lang="fr-FR" dirty="0" smtClean="0"/>
              <a:t> but </a:t>
            </a:r>
            <a:r>
              <a:rPr lang="fr-FR" dirty="0" err="1" smtClean="0"/>
              <a:t>never</a:t>
            </a:r>
            <a:r>
              <a:rPr lang="fr-FR" dirty="0" smtClean="0"/>
              <a:t> to the micro transit </a:t>
            </a:r>
            <a:r>
              <a:rPr lang="fr-FR" dirty="0" err="1" smtClean="0"/>
              <a:t>level</a:t>
            </a:r>
            <a:r>
              <a:rPr lang="fr-FR" dirty="0" smtClean="0"/>
              <a:t>.</a:t>
            </a:r>
          </a:p>
          <a:p>
            <a:pPr lvl="1"/>
            <a:r>
              <a:rPr lang="en-US" dirty="0" smtClean="0"/>
              <a:t>Many </a:t>
            </a:r>
            <a:r>
              <a:rPr lang="en-US" dirty="0"/>
              <a:t>suburban and rural </a:t>
            </a:r>
            <a:r>
              <a:rPr lang="en-US" dirty="0" smtClean="0"/>
              <a:t>areas are </a:t>
            </a:r>
            <a:r>
              <a:rPr lang="en-US" dirty="0"/>
              <a:t>not adequately served as they lack the population density to justify </a:t>
            </a:r>
            <a:r>
              <a:rPr lang="en-US" dirty="0" smtClean="0"/>
              <a:t>public transit</a:t>
            </a:r>
            <a:r>
              <a:rPr lang="en-US" dirty="0"/>
              <a:t>, i.e., the public transit is not economically </a:t>
            </a:r>
            <a:r>
              <a:rPr lang="en-US" dirty="0" smtClean="0"/>
              <a:t>viable</a:t>
            </a:r>
          </a:p>
          <a:p>
            <a:pPr lvl="1"/>
            <a:r>
              <a:rPr lang="en-US" dirty="0"/>
              <a:t> the future of transport for a longer horizon</a:t>
            </a:r>
            <a:r>
              <a:rPr lang="en-US" dirty="0" smtClean="0"/>
              <a:t>.	</a:t>
            </a:r>
            <a:endParaRPr lang="en-US" dirty="0"/>
          </a:p>
          <a:p>
            <a:pPr lvl="1"/>
            <a:r>
              <a:rPr lang="en-US" dirty="0"/>
              <a:t>We are facing formidable challenges</a:t>
            </a:r>
          </a:p>
          <a:p>
            <a:pPr lvl="1"/>
            <a:r>
              <a:rPr lang="en-US" dirty="0"/>
              <a:t>There is a clear aim in the EU to make this interchange as seamless as possible with common information, an integrated ticket and a multimodal station where passengers feel safe, secure and comfortable. </a:t>
            </a:r>
          </a:p>
          <a:p>
            <a:pPr lvl="1"/>
            <a:r>
              <a:rPr lang="en-US" dirty="0"/>
              <a:t>If successfully implemented intermodal passenger transport will give more options to the traveler, is user-friendly and adds to the overall efficiency of the transport system</a:t>
            </a:r>
            <a:r>
              <a:rPr lang="en-US" dirty="0" smtClean="0"/>
              <a:t>.</a:t>
            </a:r>
            <a:endParaRPr lang="en-US" dirty="0" smtClean="0"/>
          </a:p>
          <a:p>
            <a:r>
              <a:rPr lang="fr-FR" dirty="0" smtClean="0"/>
              <a:t>Objectives</a:t>
            </a:r>
            <a:r>
              <a:rPr lang="fr-FR" dirty="0" smtClean="0"/>
              <a:t>:</a:t>
            </a:r>
          </a:p>
          <a:p>
            <a:pPr lvl="1"/>
            <a:r>
              <a:rPr lang="fr-FR" dirty="0" err="1" smtClean="0"/>
              <a:t>Understand</a:t>
            </a:r>
            <a:r>
              <a:rPr lang="fr-FR" dirty="0" smtClean="0"/>
              <a:t> transportation science and </a:t>
            </a:r>
            <a:r>
              <a:rPr lang="fr-FR" dirty="0" err="1" smtClean="0"/>
              <a:t>mobility</a:t>
            </a:r>
            <a:r>
              <a:rPr lang="fr-FR" dirty="0" smtClean="0"/>
              <a:t> </a:t>
            </a:r>
            <a:r>
              <a:rPr lang="fr-FR" dirty="0" err="1" smtClean="0"/>
              <a:t>modeling</a:t>
            </a:r>
            <a:endParaRPr lang="fr-FR" dirty="0" smtClean="0"/>
          </a:p>
          <a:p>
            <a:pPr lvl="1"/>
            <a:r>
              <a:rPr lang="fr-FR" dirty="0" err="1"/>
              <a:t>Establish</a:t>
            </a:r>
            <a:r>
              <a:rPr lang="fr-FR" dirty="0"/>
              <a:t> a </a:t>
            </a:r>
            <a:r>
              <a:rPr lang="fr-FR" dirty="0" err="1"/>
              <a:t>relationship</a:t>
            </a:r>
            <a:r>
              <a:rPr lang="fr-FR" dirty="0"/>
              <a:t> </a:t>
            </a:r>
            <a:r>
              <a:rPr lang="fr-FR" dirty="0" err="1"/>
              <a:t>between</a:t>
            </a:r>
            <a:r>
              <a:rPr lang="fr-FR" dirty="0"/>
              <a:t> </a:t>
            </a:r>
            <a:r>
              <a:rPr lang="fr-FR" dirty="0" err="1" smtClean="0"/>
              <a:t>classic</a:t>
            </a:r>
            <a:r>
              <a:rPr lang="fr-FR" dirty="0" smtClean="0"/>
              <a:t> public </a:t>
            </a:r>
            <a:r>
              <a:rPr lang="fr-FR" dirty="0"/>
              <a:t>transport </a:t>
            </a:r>
            <a:r>
              <a:rPr lang="fr-FR" dirty="0" smtClean="0"/>
              <a:t>a new </a:t>
            </a:r>
            <a:r>
              <a:rPr lang="fr-FR" dirty="0" err="1" smtClean="0"/>
              <a:t>mobility</a:t>
            </a:r>
            <a:r>
              <a:rPr lang="fr-FR" dirty="0" smtClean="0"/>
              <a:t> services </a:t>
            </a:r>
            <a:endParaRPr lang="fr-FR" dirty="0"/>
          </a:p>
          <a:p>
            <a:pPr lvl="1"/>
            <a:endParaRPr lang="fr-FR" dirty="0" smtClean="0"/>
          </a:p>
        </p:txBody>
      </p:sp>
      <p:sp>
        <p:nvSpPr>
          <p:cNvPr id="4" name="Espace réservé de la date 3"/>
          <p:cNvSpPr>
            <a:spLocks noGrp="1"/>
          </p:cNvSpPr>
          <p:nvPr>
            <p:ph type="dt" sz="half" idx="10"/>
          </p:nvPr>
        </p:nvSpPr>
        <p:spPr/>
        <p:txBody>
          <a:bodyPr/>
          <a:lstStyle/>
          <a:p>
            <a:fld id="{23200991-7F44-467B-BB23-8ECD9633CB0D}"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a:t>
            </a:fld>
            <a:endParaRPr lang="fr-FR"/>
          </a:p>
        </p:txBody>
      </p:sp>
    </p:spTree>
    <p:extLst>
      <p:ext uri="{BB962C8B-B14F-4D97-AF65-F5344CB8AC3E}">
        <p14:creationId xmlns:p14="http://schemas.microsoft.com/office/powerpoint/2010/main" val="246326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768522" cy="371854"/>
          </a:xfrm>
        </p:spPr>
        <p:txBody>
          <a:bodyPr>
            <a:normAutofit/>
          </a:bodyPr>
          <a:lstStyle/>
          <a:p>
            <a:r>
              <a:rPr lang="fr-FR" sz="2000" b="1" dirty="0" smtClean="0"/>
              <a:t>Architecture:</a:t>
            </a:r>
            <a:endParaRPr lang="fr-FR" sz="2000" b="1"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83" y="266042"/>
            <a:ext cx="7419833" cy="6090308"/>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30</a:t>
            </a:fld>
            <a:endParaRPr lang="fr-FR"/>
          </a:p>
        </p:txBody>
      </p:sp>
    </p:spTree>
    <p:extLst>
      <p:ext uri="{BB962C8B-B14F-4D97-AF65-F5344CB8AC3E}">
        <p14:creationId xmlns:p14="http://schemas.microsoft.com/office/powerpoint/2010/main" val="28666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11398"/>
            <a:ext cx="6348137" cy="4761103"/>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31</a:t>
            </a:fld>
            <a:endParaRPr lang="fr-FR"/>
          </a:p>
        </p:txBody>
      </p:sp>
      <p:pic>
        <p:nvPicPr>
          <p:cNvPr id="9" name="Espace réservé du contenu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63" y="411398"/>
            <a:ext cx="6348137" cy="4761103"/>
          </a:xfrm>
          <a:prstGeom prst="rect">
            <a:avLst/>
          </a:prstGeom>
        </p:spPr>
      </p:pic>
    </p:spTree>
    <p:extLst>
      <p:ext uri="{BB962C8B-B14F-4D97-AF65-F5344CB8AC3E}">
        <p14:creationId xmlns:p14="http://schemas.microsoft.com/office/powerpoint/2010/main" val="3270625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358" y="779888"/>
            <a:ext cx="7435283" cy="5576462"/>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32</a:t>
            </a:fld>
            <a:endParaRPr lang="fr-FR"/>
          </a:p>
        </p:txBody>
      </p:sp>
    </p:spTree>
    <p:extLst>
      <p:ext uri="{BB962C8B-B14F-4D97-AF65-F5344CB8AC3E}">
        <p14:creationId xmlns:p14="http://schemas.microsoft.com/office/powerpoint/2010/main" val="2114289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801784" cy="4351338"/>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33</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59" y="0"/>
            <a:ext cx="5962941" cy="4472206"/>
          </a:xfrm>
          <a:prstGeom prst="rect">
            <a:avLst/>
          </a:prstGeom>
        </p:spPr>
      </p:pic>
      <p:sp>
        <p:nvSpPr>
          <p:cNvPr id="9" name="Espace réservé du contenu 2"/>
          <p:cNvSpPr txBox="1">
            <a:spLocks/>
          </p:cNvSpPr>
          <p:nvPr/>
        </p:nvSpPr>
        <p:spPr>
          <a:xfrm>
            <a:off x="838200" y="4351337"/>
            <a:ext cx="10515600" cy="1825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B </a:t>
            </a:r>
            <a:r>
              <a:rPr lang="fr-FR" dirty="0" err="1" smtClean="0"/>
              <a:t>is</a:t>
            </a:r>
            <a:r>
              <a:rPr lang="fr-FR" dirty="0" smtClean="0"/>
              <a:t> the </a:t>
            </a:r>
            <a:r>
              <a:rPr lang="fr-FR" dirty="0" err="1" smtClean="0"/>
              <a:t>number</a:t>
            </a:r>
            <a:r>
              <a:rPr lang="fr-FR" dirty="0" smtClean="0"/>
              <a:t> of shifts </a:t>
            </a:r>
            <a:r>
              <a:rPr lang="fr-FR" dirty="0" err="1" smtClean="0"/>
              <a:t>available</a:t>
            </a:r>
            <a:endParaRPr lang="fr-FR" dirty="0" smtClean="0"/>
          </a:p>
          <a:p>
            <a:pPr marL="0" indent="0">
              <a:buNone/>
            </a:pPr>
            <a:endParaRPr lang="fr-FR" dirty="0" smtClean="0"/>
          </a:p>
        </p:txBody>
      </p:sp>
    </p:spTree>
    <p:extLst>
      <p:ext uri="{BB962C8B-B14F-4D97-AF65-F5344CB8AC3E}">
        <p14:creationId xmlns:p14="http://schemas.microsoft.com/office/powerpoint/2010/main" val="29369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67" y="163772"/>
            <a:ext cx="11808016" cy="5904008"/>
          </a:xfrm>
        </p:spPr>
      </p:pic>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34</a:t>
            </a:fld>
            <a:endParaRPr lang="fr-FR"/>
          </a:p>
        </p:txBody>
      </p:sp>
    </p:spTree>
    <p:extLst>
      <p:ext uri="{BB962C8B-B14F-4D97-AF65-F5344CB8AC3E}">
        <p14:creationId xmlns:p14="http://schemas.microsoft.com/office/powerpoint/2010/main" val="2866216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62923"/>
          </a:xfrm>
        </p:spPr>
        <p:txBody>
          <a:bodyPr>
            <a:normAutofit fontScale="90000"/>
          </a:bodyPr>
          <a:lstStyle/>
          <a:p>
            <a:r>
              <a:rPr lang="fr-FR" dirty="0" err="1" smtClean="0"/>
              <a:t>Results</a:t>
            </a:r>
            <a:r>
              <a:rPr lang="fr-FR" dirty="0" smtClean="0"/>
              <a:t> &amp; observations</a:t>
            </a:r>
            <a:endParaRPr lang="fr-FR" dirty="0"/>
          </a:p>
        </p:txBody>
      </p:sp>
      <p:sp>
        <p:nvSpPr>
          <p:cNvPr id="3" name="Espace réservé du contenu 2"/>
          <p:cNvSpPr>
            <a:spLocks noGrp="1"/>
          </p:cNvSpPr>
          <p:nvPr>
            <p:ph idx="1"/>
          </p:nvPr>
        </p:nvSpPr>
        <p:spPr>
          <a:xfrm>
            <a:off x="838200" y="1105469"/>
            <a:ext cx="10515600" cy="5071494"/>
          </a:xfrm>
        </p:spPr>
        <p:txBody>
          <a:bodyPr/>
          <a:lstStyle/>
          <a:p>
            <a:endParaRPr lang="fr-FR" dirty="0" smtClean="0"/>
          </a:p>
          <a:p>
            <a:r>
              <a:rPr lang="fr-FR" dirty="0" smtClean="0"/>
              <a:t>The data shows </a:t>
            </a:r>
            <a:r>
              <a:rPr lang="fr-FR" dirty="0" err="1" smtClean="0"/>
              <a:t>that</a:t>
            </a:r>
            <a:r>
              <a:rPr lang="fr-FR" dirty="0" smtClean="0"/>
              <a:t> </a:t>
            </a:r>
            <a:r>
              <a:rPr lang="fr-FR" dirty="0" err="1" smtClean="0"/>
              <a:t>there</a:t>
            </a:r>
            <a:r>
              <a:rPr lang="fr-FR" dirty="0" smtClean="0"/>
              <a:t> </a:t>
            </a:r>
            <a:r>
              <a:rPr lang="fr-FR" dirty="0" err="1" smtClean="0"/>
              <a:t>is</a:t>
            </a:r>
            <a:r>
              <a:rPr lang="fr-FR" dirty="0" smtClean="0"/>
              <a:t> a </a:t>
            </a:r>
            <a:r>
              <a:rPr lang="fr-FR" dirty="0" err="1" smtClean="0"/>
              <a:t>way</a:t>
            </a:r>
            <a:r>
              <a:rPr lang="fr-FR" dirty="0" smtClean="0"/>
              <a:t> to </a:t>
            </a:r>
            <a:r>
              <a:rPr lang="fr-FR" dirty="0" err="1" smtClean="0"/>
              <a:t>make</a:t>
            </a:r>
            <a:r>
              <a:rPr lang="fr-FR" dirty="0" smtClean="0"/>
              <a:t> the </a:t>
            </a:r>
            <a:r>
              <a:rPr lang="fr-FR" dirty="0" err="1" smtClean="0"/>
              <a:t>passengers</a:t>
            </a:r>
            <a:r>
              <a:rPr lang="fr-FR" dirty="0" smtClean="0"/>
              <a:t> </a:t>
            </a:r>
            <a:r>
              <a:rPr lang="fr-FR" dirty="0" err="1" smtClean="0"/>
              <a:t>wait</a:t>
            </a:r>
            <a:r>
              <a:rPr lang="fr-FR" dirty="0" smtClean="0"/>
              <a:t> </a:t>
            </a:r>
            <a:r>
              <a:rPr lang="fr-FR" dirty="0" err="1" smtClean="0"/>
              <a:t>less</a:t>
            </a:r>
            <a:r>
              <a:rPr lang="fr-FR" dirty="0" smtClean="0"/>
              <a:t> </a:t>
            </a:r>
            <a:r>
              <a:rPr lang="fr-FR" dirty="0" err="1" smtClean="0"/>
              <a:t>using</a:t>
            </a:r>
            <a:r>
              <a:rPr lang="fr-FR" dirty="0" smtClean="0"/>
              <a:t> </a:t>
            </a:r>
            <a:r>
              <a:rPr lang="fr-FR" dirty="0" err="1" smtClean="0"/>
              <a:t>darp</a:t>
            </a:r>
            <a:r>
              <a:rPr lang="fr-FR" dirty="0" smtClean="0"/>
              <a:t> </a:t>
            </a:r>
            <a:r>
              <a:rPr lang="fr-FR" dirty="0" err="1" smtClean="0"/>
              <a:t>with</a:t>
            </a:r>
            <a:r>
              <a:rPr lang="fr-FR" dirty="0" smtClean="0"/>
              <a:t> time </a:t>
            </a:r>
            <a:r>
              <a:rPr lang="fr-FR" dirty="0" err="1" smtClean="0"/>
              <a:t>windows</a:t>
            </a:r>
            <a:r>
              <a:rPr lang="fr-FR" dirty="0" smtClean="0"/>
              <a:t> in </a:t>
            </a:r>
            <a:r>
              <a:rPr lang="fr-FR" dirty="0" err="1" smtClean="0"/>
              <a:t>favor</a:t>
            </a:r>
            <a:r>
              <a:rPr lang="fr-FR" dirty="0" smtClean="0"/>
              <a:t> of </a:t>
            </a:r>
            <a:r>
              <a:rPr lang="fr-FR" dirty="0" err="1" smtClean="0"/>
              <a:t>minimizing</a:t>
            </a:r>
            <a:r>
              <a:rPr lang="fr-FR" dirty="0" smtClean="0"/>
              <a:t> the </a:t>
            </a:r>
            <a:r>
              <a:rPr lang="fr-FR" dirty="0" err="1" smtClean="0"/>
              <a:t>wait</a:t>
            </a:r>
            <a:r>
              <a:rPr lang="fr-FR" dirty="0" smtClean="0"/>
              <a:t> </a:t>
            </a:r>
            <a:r>
              <a:rPr lang="fr-FR" dirty="0" smtClean="0"/>
              <a:t>time. </a:t>
            </a:r>
            <a:endParaRPr lang="fr-FR" dirty="0" smtClean="0"/>
          </a:p>
          <a:p>
            <a:r>
              <a:rPr lang="fr-FR" dirty="0" err="1" smtClean="0"/>
              <a:t>Highlight</a:t>
            </a:r>
            <a:r>
              <a:rPr lang="fr-FR" dirty="0" smtClean="0"/>
              <a:t> the </a:t>
            </a:r>
            <a:r>
              <a:rPr lang="fr-FR" dirty="0" err="1" smtClean="0"/>
              <a:t>meaning</a:t>
            </a:r>
            <a:r>
              <a:rPr lang="fr-FR" dirty="0" smtClean="0"/>
              <a:t> of the </a:t>
            </a:r>
            <a:r>
              <a:rPr lang="fr-FR" dirty="0" err="1" smtClean="0"/>
              <a:t>results</a:t>
            </a:r>
            <a:r>
              <a:rPr lang="fr-FR" dirty="0" smtClean="0"/>
              <a:t> in relation to </a:t>
            </a:r>
            <a:r>
              <a:rPr lang="fr-FR" dirty="0" err="1" smtClean="0"/>
              <a:t>my</a:t>
            </a:r>
            <a:r>
              <a:rPr lang="fr-FR" dirty="0" smtClean="0"/>
              <a:t> </a:t>
            </a:r>
            <a:r>
              <a:rPr lang="fr-FR" dirty="0" err="1" smtClean="0"/>
              <a:t>studies</a:t>
            </a:r>
            <a:r>
              <a:rPr lang="fr-FR" dirty="0" smtClean="0"/>
              <a:t> and </a:t>
            </a:r>
            <a:r>
              <a:rPr lang="fr-FR" dirty="0" err="1" smtClean="0"/>
              <a:t>this</a:t>
            </a:r>
            <a:r>
              <a:rPr lang="fr-FR" dirty="0" smtClean="0"/>
              <a:t> </a:t>
            </a:r>
            <a:r>
              <a:rPr lang="fr-FR" dirty="0" err="1" smtClean="0"/>
              <a:t>current</a:t>
            </a:r>
            <a:r>
              <a:rPr lang="fr-FR" dirty="0" smtClean="0"/>
              <a:t> </a:t>
            </a:r>
            <a:r>
              <a:rPr lang="fr-FR" dirty="0" err="1" smtClean="0"/>
              <a:t>year</a:t>
            </a:r>
            <a:endParaRPr lang="fr-FR" dirty="0" smtClean="0"/>
          </a:p>
          <a:p>
            <a:r>
              <a:rPr lang="fr-FR" dirty="0" smtClean="0"/>
              <a:t>Talk about </a:t>
            </a:r>
            <a:r>
              <a:rPr lang="fr-FR" dirty="0" err="1" smtClean="0"/>
              <a:t>making</a:t>
            </a:r>
            <a:r>
              <a:rPr lang="fr-FR" dirty="0" smtClean="0"/>
              <a:t> </a:t>
            </a:r>
            <a:r>
              <a:rPr lang="fr-FR" dirty="0" err="1" smtClean="0"/>
              <a:t>actual</a:t>
            </a:r>
            <a:r>
              <a:rPr lang="fr-FR" dirty="0" smtClean="0"/>
              <a:t> comparative </a:t>
            </a:r>
            <a:r>
              <a:rPr lang="fr-FR" dirty="0" err="1" smtClean="0"/>
              <a:t>studies</a:t>
            </a:r>
            <a:r>
              <a:rPr lang="fr-FR" dirty="0" smtClean="0"/>
              <a:t> </a:t>
            </a:r>
          </a:p>
          <a:p>
            <a:endParaRPr lang="fr-FR" dirty="0"/>
          </a:p>
        </p:txBody>
      </p:sp>
      <p:sp>
        <p:nvSpPr>
          <p:cNvPr id="4" name="Espace réservé de la date 3"/>
          <p:cNvSpPr>
            <a:spLocks noGrp="1"/>
          </p:cNvSpPr>
          <p:nvPr>
            <p:ph type="dt" sz="half" idx="10"/>
          </p:nvPr>
        </p:nvSpPr>
        <p:spPr/>
        <p:txBody>
          <a:bodyPr/>
          <a:lstStyle/>
          <a:p>
            <a:fld id="{A2867659-1A1C-4B28-856C-A2478D890D8E}"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dirty="0"/>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35</a:t>
            </a:fld>
            <a:endParaRPr lang="fr-FR"/>
          </a:p>
        </p:txBody>
      </p:sp>
    </p:spTree>
    <p:extLst>
      <p:ext uri="{BB962C8B-B14F-4D97-AF65-F5344CB8AC3E}">
        <p14:creationId xmlns:p14="http://schemas.microsoft.com/office/powerpoint/2010/main" val="1806545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62923"/>
          </a:xfrm>
        </p:spPr>
        <p:txBody>
          <a:bodyPr>
            <a:normAutofit fontScale="90000"/>
          </a:bodyPr>
          <a:lstStyle/>
          <a:p>
            <a:r>
              <a:rPr lang="fr-FR" dirty="0" smtClean="0"/>
              <a:t>Conclusion</a:t>
            </a:r>
            <a:endParaRPr lang="fr-FR" dirty="0"/>
          </a:p>
        </p:txBody>
      </p:sp>
      <p:sp>
        <p:nvSpPr>
          <p:cNvPr id="3" name="Espace réservé du contenu 2"/>
          <p:cNvSpPr>
            <a:spLocks noGrp="1"/>
          </p:cNvSpPr>
          <p:nvPr>
            <p:ph idx="1"/>
          </p:nvPr>
        </p:nvSpPr>
        <p:spPr>
          <a:xfrm>
            <a:off x="838200" y="928048"/>
            <a:ext cx="10515600" cy="5248915"/>
          </a:xfrm>
        </p:spPr>
        <p:txBody>
          <a:bodyPr>
            <a:normAutofit/>
          </a:bodyPr>
          <a:lstStyle/>
          <a:p>
            <a:r>
              <a:rPr lang="fr-FR" dirty="0" err="1" smtClean="0"/>
              <a:t>Here</a:t>
            </a:r>
            <a:r>
              <a:rPr lang="fr-FR" dirty="0" smtClean="0"/>
              <a:t> I </a:t>
            </a:r>
            <a:r>
              <a:rPr lang="fr-FR" dirty="0" err="1" smtClean="0"/>
              <a:t>will</a:t>
            </a:r>
            <a:r>
              <a:rPr lang="fr-FR" dirty="0" smtClean="0"/>
              <a:t> </a:t>
            </a:r>
            <a:r>
              <a:rPr lang="fr-FR" dirty="0" err="1" smtClean="0"/>
              <a:t>restate</a:t>
            </a:r>
            <a:r>
              <a:rPr lang="fr-FR" dirty="0" smtClean="0"/>
              <a:t> </a:t>
            </a:r>
            <a:r>
              <a:rPr lang="fr-FR" dirty="0" err="1" smtClean="0"/>
              <a:t>my</a:t>
            </a:r>
            <a:r>
              <a:rPr lang="fr-FR" dirty="0" smtClean="0"/>
              <a:t> </a:t>
            </a:r>
            <a:r>
              <a:rPr lang="fr-FR" dirty="0" err="1" smtClean="0"/>
              <a:t>research</a:t>
            </a:r>
            <a:r>
              <a:rPr lang="fr-FR" dirty="0" smtClean="0"/>
              <a:t> </a:t>
            </a:r>
            <a:r>
              <a:rPr lang="fr-FR" dirty="0" smtClean="0"/>
              <a:t>questions </a:t>
            </a:r>
            <a:r>
              <a:rPr lang="en-US" dirty="0" smtClean="0"/>
              <a:t>The </a:t>
            </a:r>
            <a:r>
              <a:rPr lang="en-US" dirty="0"/>
              <a:t>results show that the algorithm becomes more </a:t>
            </a:r>
            <a:r>
              <a:rPr lang="en-US" dirty="0" smtClean="0"/>
              <a:t>efficient </a:t>
            </a:r>
            <a:r>
              <a:rPr lang="en-US" dirty="0"/>
              <a:t>when we have </a:t>
            </a:r>
            <a:r>
              <a:rPr lang="en-US" dirty="0" smtClean="0"/>
              <a:t>less timeslots</a:t>
            </a:r>
            <a:r>
              <a:rPr lang="en-US" dirty="0"/>
              <a:t>, in this example it would relate to a large number of bookings in a </a:t>
            </a:r>
            <a:r>
              <a:rPr lang="en-US" dirty="0" smtClean="0"/>
              <a:t>peak </a:t>
            </a:r>
            <a:r>
              <a:rPr lang="fr-FR" dirty="0" smtClean="0"/>
              <a:t>time</a:t>
            </a:r>
            <a:r>
              <a:rPr lang="fr-FR" dirty="0"/>
              <a:t>.</a:t>
            </a:r>
            <a:endParaRPr lang="fr-FR" dirty="0" smtClean="0"/>
          </a:p>
          <a:p>
            <a:r>
              <a:rPr lang="fr-FR" dirty="0" smtClean="0"/>
              <a:t>Show </a:t>
            </a:r>
            <a:r>
              <a:rPr lang="fr-FR" dirty="0" err="1" smtClean="0"/>
              <a:t>my</a:t>
            </a:r>
            <a:r>
              <a:rPr lang="fr-FR" dirty="0" smtClean="0"/>
              <a:t> contribution</a:t>
            </a:r>
          </a:p>
          <a:p>
            <a:r>
              <a:rPr lang="fr-FR" dirty="0" smtClean="0"/>
              <a:t>State the limitations of the </a:t>
            </a:r>
            <a:r>
              <a:rPr lang="fr-FR" dirty="0" err="1" smtClean="0"/>
              <a:t>work</a:t>
            </a:r>
            <a:r>
              <a:rPr lang="fr-FR" dirty="0" smtClean="0"/>
              <a:t> </a:t>
            </a:r>
            <a:r>
              <a:rPr lang="fr-FR" dirty="0" err="1" smtClean="0"/>
              <a:t>you</a:t>
            </a:r>
            <a:r>
              <a:rPr lang="fr-FR" dirty="0" smtClean="0"/>
              <a:t> have </a:t>
            </a:r>
            <a:r>
              <a:rPr lang="fr-FR" dirty="0" err="1" smtClean="0"/>
              <a:t>done</a:t>
            </a:r>
            <a:endParaRPr lang="fr-FR" dirty="0" smtClean="0"/>
          </a:p>
          <a:p>
            <a:r>
              <a:rPr lang="fr-FR" dirty="0" err="1" smtClean="0"/>
              <a:t>Make</a:t>
            </a:r>
            <a:r>
              <a:rPr lang="fr-FR" dirty="0" smtClean="0"/>
              <a:t> </a:t>
            </a:r>
            <a:r>
              <a:rPr lang="fr-FR" dirty="0" err="1" smtClean="0"/>
              <a:t>recommendations</a:t>
            </a:r>
            <a:r>
              <a:rPr lang="fr-FR" dirty="0" smtClean="0"/>
              <a:t> and </a:t>
            </a:r>
            <a:r>
              <a:rPr lang="fr-FR" dirty="0" err="1" smtClean="0"/>
              <a:t>discuss</a:t>
            </a:r>
            <a:r>
              <a:rPr lang="fr-FR" dirty="0" smtClean="0"/>
              <a:t> </a:t>
            </a:r>
            <a:r>
              <a:rPr lang="fr-FR" dirty="0" err="1" smtClean="0"/>
              <a:t>next</a:t>
            </a:r>
            <a:r>
              <a:rPr lang="fr-FR" dirty="0" smtClean="0"/>
              <a:t> </a:t>
            </a:r>
            <a:r>
              <a:rPr lang="fr-FR" dirty="0" err="1" smtClean="0"/>
              <a:t>steps</a:t>
            </a:r>
            <a:endParaRPr lang="fr-FR" dirty="0" smtClean="0"/>
          </a:p>
          <a:p>
            <a:r>
              <a:rPr lang="en-US" dirty="0"/>
              <a:t>In this set of data the total distance </a:t>
            </a:r>
            <a:r>
              <a:rPr lang="en-US" dirty="0" err="1"/>
              <a:t>walke</a:t>
            </a:r>
            <a:r>
              <a:rPr lang="en-US" dirty="0"/>
              <a:t> by the bookings is 36:715km, </a:t>
            </a:r>
            <a:r>
              <a:rPr lang="en-US" dirty="0" smtClean="0"/>
              <a:t>by comparing </a:t>
            </a:r>
            <a:r>
              <a:rPr lang="en-US" dirty="0"/>
              <a:t>it to the total distance by vehicles 323:96km, the walking </a:t>
            </a:r>
            <a:r>
              <a:rPr lang="en-US" dirty="0" smtClean="0"/>
              <a:t>distance covers </a:t>
            </a:r>
            <a:r>
              <a:rPr lang="en-US" dirty="0"/>
              <a:t>around 11% of the total travel distance.</a:t>
            </a:r>
            <a:endParaRPr lang="fr-FR" dirty="0" smtClean="0"/>
          </a:p>
          <a:p>
            <a:endParaRPr lang="fr-FR" dirty="0"/>
          </a:p>
        </p:txBody>
      </p:sp>
      <p:sp>
        <p:nvSpPr>
          <p:cNvPr id="4" name="Espace réservé de la date 3"/>
          <p:cNvSpPr>
            <a:spLocks noGrp="1"/>
          </p:cNvSpPr>
          <p:nvPr>
            <p:ph type="dt" sz="half" idx="10"/>
          </p:nvPr>
        </p:nvSpPr>
        <p:spPr/>
        <p:txBody>
          <a:bodyPr/>
          <a:lstStyle/>
          <a:p>
            <a:fld id="{84DCF565-6414-42C6-AF1E-80E3D28FC5F9}"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36</a:t>
            </a:fld>
            <a:endParaRPr lang="fr-FR"/>
          </a:p>
        </p:txBody>
      </p:sp>
    </p:spTree>
    <p:extLst>
      <p:ext uri="{BB962C8B-B14F-4D97-AF65-F5344CB8AC3E}">
        <p14:creationId xmlns:p14="http://schemas.microsoft.com/office/powerpoint/2010/main" val="304003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76571"/>
          </a:xfrm>
        </p:spPr>
        <p:txBody>
          <a:bodyPr>
            <a:normAutofit fontScale="90000"/>
          </a:bodyPr>
          <a:lstStyle/>
          <a:p>
            <a:r>
              <a:rPr lang="fr-FR" dirty="0" smtClean="0"/>
              <a:t>The contribution of </a:t>
            </a:r>
            <a:r>
              <a:rPr lang="fr-FR" dirty="0" err="1" smtClean="0"/>
              <a:t>this</a:t>
            </a:r>
            <a:r>
              <a:rPr lang="fr-FR" dirty="0" smtClean="0"/>
              <a:t> </a:t>
            </a:r>
            <a:r>
              <a:rPr lang="fr-FR" dirty="0" err="1" smtClean="0"/>
              <a:t>project</a:t>
            </a:r>
            <a:endParaRPr lang="fr-FR" dirty="0"/>
          </a:p>
        </p:txBody>
      </p:sp>
      <p:sp>
        <p:nvSpPr>
          <p:cNvPr id="3" name="Espace réservé du contenu 2"/>
          <p:cNvSpPr>
            <a:spLocks noGrp="1"/>
          </p:cNvSpPr>
          <p:nvPr>
            <p:ph idx="1"/>
          </p:nvPr>
        </p:nvSpPr>
        <p:spPr>
          <a:xfrm>
            <a:off x="838200" y="941696"/>
            <a:ext cx="10515600" cy="5235267"/>
          </a:xfrm>
        </p:spPr>
        <p:txBody>
          <a:bodyPr>
            <a:normAutofit fontScale="85000" lnSpcReduction="20000"/>
          </a:bodyPr>
          <a:lstStyle/>
          <a:p>
            <a:r>
              <a:rPr lang="fr-FR" dirty="0" smtClean="0"/>
              <a:t>The state of the art a </a:t>
            </a:r>
            <a:r>
              <a:rPr lang="fr-FR" dirty="0" err="1" smtClean="0"/>
              <a:t>bibliographic</a:t>
            </a:r>
            <a:r>
              <a:rPr lang="fr-FR" dirty="0" smtClean="0"/>
              <a:t> </a:t>
            </a:r>
            <a:r>
              <a:rPr lang="fr-FR" dirty="0" err="1" smtClean="0"/>
              <a:t>research</a:t>
            </a:r>
            <a:r>
              <a:rPr lang="fr-FR" dirty="0" smtClean="0"/>
              <a:t> </a:t>
            </a:r>
            <a:r>
              <a:rPr lang="fr-FR" dirty="0" err="1" smtClean="0"/>
              <a:t>amazing</a:t>
            </a:r>
            <a:r>
              <a:rPr lang="fr-FR" dirty="0" smtClean="0"/>
              <a:t> </a:t>
            </a:r>
            <a:r>
              <a:rPr lang="fr-FR" dirty="0" err="1" smtClean="0"/>
              <a:t>endeavor</a:t>
            </a:r>
            <a:endParaRPr lang="fr-FR" dirty="0" smtClean="0"/>
          </a:p>
          <a:p>
            <a:r>
              <a:rPr lang="en-US" dirty="0"/>
              <a:t>I presented a case studies </a:t>
            </a:r>
            <a:r>
              <a:rPr lang="en-US" dirty="0" smtClean="0"/>
              <a:t>analyzing </a:t>
            </a:r>
            <a:r>
              <a:rPr lang="en-US" dirty="0"/>
              <a:t>shared mobility system </a:t>
            </a:r>
            <a:r>
              <a:rPr lang="en-US" dirty="0" smtClean="0"/>
              <a:t>performances or </a:t>
            </a:r>
            <a:r>
              <a:rPr lang="en-US" dirty="0"/>
              <a:t>studying their potential impacts on people's lives and their </a:t>
            </a:r>
            <a:r>
              <a:rPr lang="en-US" dirty="0" smtClean="0"/>
              <a:t>daily commutes </a:t>
            </a:r>
            <a:r>
              <a:rPr lang="en-US" dirty="0"/>
              <a:t>if we optimized the DARP to feed the public transport system</a:t>
            </a:r>
            <a:r>
              <a:rPr lang="en-US" dirty="0" smtClean="0"/>
              <a:t>.</a:t>
            </a:r>
          </a:p>
          <a:p>
            <a:r>
              <a:rPr lang="en-US" dirty="0"/>
              <a:t>Thanks to this rich bibliography I am now able to identify </a:t>
            </a:r>
            <a:r>
              <a:rPr lang="en-US" dirty="0" smtClean="0"/>
              <a:t>the relevancy </a:t>
            </a:r>
            <a:r>
              <a:rPr lang="en-US" dirty="0"/>
              <a:t>of </a:t>
            </a:r>
            <a:r>
              <a:rPr lang="en-US" dirty="0" err="1"/>
              <a:t>scientic</a:t>
            </a:r>
            <a:r>
              <a:rPr lang="en-US" dirty="0"/>
              <a:t> papers on a much higher pace</a:t>
            </a:r>
            <a:r>
              <a:rPr lang="en-US" dirty="0" smtClean="0"/>
              <a:t>.</a:t>
            </a:r>
          </a:p>
          <a:p>
            <a:r>
              <a:rPr lang="fr-FR" dirty="0" err="1" smtClean="0"/>
              <a:t>Programming</a:t>
            </a:r>
            <a:r>
              <a:rPr lang="fr-FR" dirty="0" smtClean="0"/>
              <a:t> </a:t>
            </a:r>
            <a:r>
              <a:rPr lang="fr-FR" dirty="0" err="1" smtClean="0"/>
              <a:t>Skills</a:t>
            </a:r>
            <a:endParaRPr lang="fr-FR" dirty="0"/>
          </a:p>
          <a:p>
            <a:r>
              <a:rPr lang="en-US" dirty="0"/>
              <a:t>In the state of the art section I showed the </a:t>
            </a:r>
            <a:r>
              <a:rPr lang="en-US" dirty="0" smtClean="0"/>
              <a:t>connection in literature </a:t>
            </a:r>
            <a:r>
              <a:rPr lang="en-US" dirty="0"/>
              <a:t>between public </a:t>
            </a:r>
            <a:r>
              <a:rPr lang="en-US" dirty="0" smtClean="0"/>
              <a:t>transport </a:t>
            </a:r>
            <a:r>
              <a:rPr lang="fr-FR" dirty="0" smtClean="0"/>
              <a:t>and </a:t>
            </a:r>
            <a:r>
              <a:rPr lang="fr-FR" dirty="0" err="1"/>
              <a:t>shared</a:t>
            </a:r>
            <a:r>
              <a:rPr lang="fr-FR" dirty="0"/>
              <a:t> </a:t>
            </a:r>
            <a:r>
              <a:rPr lang="fr-FR" dirty="0" err="1" smtClean="0"/>
              <a:t>mobility</a:t>
            </a:r>
            <a:endParaRPr lang="fr-FR" dirty="0" smtClean="0"/>
          </a:p>
          <a:p>
            <a:r>
              <a:rPr lang="en-US" dirty="0"/>
              <a:t>I showed how can the DAR problem be reformulated to answer to the </a:t>
            </a:r>
            <a:r>
              <a:rPr lang="en-US" dirty="0" smtClean="0"/>
              <a:t>gap </a:t>
            </a:r>
            <a:r>
              <a:rPr lang="fr-FR" dirty="0" err="1" smtClean="0"/>
              <a:t>that</a:t>
            </a:r>
            <a:r>
              <a:rPr lang="fr-FR" dirty="0" smtClean="0"/>
              <a:t> </a:t>
            </a:r>
            <a:r>
              <a:rPr lang="fr-FR" dirty="0" err="1"/>
              <a:t>currently</a:t>
            </a:r>
            <a:r>
              <a:rPr lang="fr-FR" dirty="0"/>
              <a:t> </a:t>
            </a:r>
            <a:r>
              <a:rPr lang="fr-FR" dirty="0" err="1" smtClean="0"/>
              <a:t>exists</a:t>
            </a:r>
            <a:endParaRPr lang="fr-FR" dirty="0" smtClean="0"/>
          </a:p>
          <a:p>
            <a:r>
              <a:rPr lang="en-US" dirty="0" smtClean="0"/>
              <a:t>I gained confidence &amp; motivation </a:t>
            </a:r>
            <a:r>
              <a:rPr lang="en-US" dirty="0"/>
              <a:t>to continue in this research</a:t>
            </a:r>
            <a:r>
              <a:rPr lang="en-US" dirty="0" smtClean="0"/>
              <a:t>.</a:t>
            </a:r>
          </a:p>
          <a:p>
            <a:r>
              <a:rPr lang="en-US" dirty="0" smtClean="0"/>
              <a:t>In the second part of the process, I learned a lot </a:t>
            </a:r>
          </a:p>
          <a:p>
            <a:r>
              <a:rPr lang="en-US" dirty="0"/>
              <a:t>With the latest trends to research deploying new </a:t>
            </a:r>
            <a:r>
              <a:rPr lang="en-US" dirty="0" smtClean="0"/>
              <a:t>autonomous mobility </a:t>
            </a:r>
            <a:r>
              <a:rPr lang="en-US" dirty="0"/>
              <a:t>services, inter-modality become more attractive. And there is also </a:t>
            </a:r>
            <a:r>
              <a:rPr lang="en-US" dirty="0" smtClean="0"/>
              <a:t>a need </a:t>
            </a:r>
            <a:r>
              <a:rPr lang="en-US" dirty="0"/>
              <a:t>to introduce new models and algorithms.</a:t>
            </a:r>
            <a:endParaRPr lang="fr-FR" dirty="0" smtClean="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37</a:t>
            </a:fld>
            <a:endParaRPr lang="fr-FR"/>
          </a:p>
        </p:txBody>
      </p:sp>
    </p:spTree>
    <p:extLst>
      <p:ext uri="{BB962C8B-B14F-4D97-AF65-F5344CB8AC3E}">
        <p14:creationId xmlns:p14="http://schemas.microsoft.com/office/powerpoint/2010/main" val="29672582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76571"/>
          </a:xfrm>
        </p:spPr>
        <p:txBody>
          <a:bodyPr>
            <a:normAutofit fontScale="90000"/>
          </a:bodyPr>
          <a:lstStyle/>
          <a:p>
            <a:r>
              <a:rPr lang="fr-FR" dirty="0" err="1" smtClean="0"/>
              <a:t>Next</a:t>
            </a:r>
            <a:r>
              <a:rPr lang="fr-FR" dirty="0" smtClean="0"/>
              <a:t> </a:t>
            </a:r>
            <a:r>
              <a:rPr lang="fr-FR" dirty="0" err="1" smtClean="0"/>
              <a:t>steps</a:t>
            </a:r>
            <a:endParaRPr lang="fr-FR" dirty="0"/>
          </a:p>
        </p:txBody>
      </p:sp>
      <p:sp>
        <p:nvSpPr>
          <p:cNvPr id="3" name="Espace réservé du contenu 2"/>
          <p:cNvSpPr>
            <a:spLocks noGrp="1"/>
          </p:cNvSpPr>
          <p:nvPr>
            <p:ph idx="1"/>
          </p:nvPr>
        </p:nvSpPr>
        <p:spPr>
          <a:xfrm>
            <a:off x="838200" y="941696"/>
            <a:ext cx="10515600" cy="5235267"/>
          </a:xfrm>
        </p:spPr>
        <p:txBody>
          <a:bodyPr>
            <a:normAutofit/>
          </a:bodyPr>
          <a:lstStyle/>
          <a:p>
            <a:r>
              <a:rPr lang="en-US" dirty="0" smtClean="0"/>
              <a:t>Factorize and optimize</a:t>
            </a:r>
          </a:p>
          <a:p>
            <a:r>
              <a:rPr lang="en-US" dirty="0" smtClean="0"/>
              <a:t>Create </a:t>
            </a:r>
            <a:r>
              <a:rPr lang="en-US" dirty="0"/>
              <a:t>a mathematical formulation for the whole model</a:t>
            </a:r>
            <a:endParaRPr lang="fr-FR" dirty="0" smtClean="0"/>
          </a:p>
          <a:p>
            <a:r>
              <a:rPr lang="fr-FR" dirty="0" err="1" smtClean="0"/>
              <a:t>Create</a:t>
            </a:r>
            <a:r>
              <a:rPr lang="fr-FR" dirty="0" smtClean="0"/>
              <a:t> </a:t>
            </a:r>
            <a:r>
              <a:rPr lang="fr-FR" dirty="0" smtClean="0"/>
              <a:t>profiles for trips on </a:t>
            </a:r>
            <a:r>
              <a:rPr lang="fr-FR" dirty="0" err="1" smtClean="0"/>
              <a:t>repition</a:t>
            </a:r>
            <a:endParaRPr lang="fr-FR" dirty="0" smtClean="0"/>
          </a:p>
          <a:p>
            <a:r>
              <a:rPr lang="en-US" dirty="0"/>
              <a:t>Optimize the whole model (instead of dividing it into two part) </a:t>
            </a:r>
            <a:r>
              <a:rPr lang="en-US" dirty="0" smtClean="0"/>
              <a:t>and </a:t>
            </a:r>
            <a:r>
              <a:rPr lang="fr-FR" dirty="0" smtClean="0"/>
              <a:t>compare </a:t>
            </a:r>
            <a:r>
              <a:rPr lang="fr-FR" dirty="0" err="1" smtClean="0"/>
              <a:t>results</a:t>
            </a:r>
            <a:endParaRPr lang="fr-FR" dirty="0" smtClean="0"/>
          </a:p>
          <a:p>
            <a:r>
              <a:rPr lang="en-US" dirty="0"/>
              <a:t>Create user proles for daily commuters to optimize </a:t>
            </a:r>
            <a:r>
              <a:rPr lang="en-US" dirty="0" smtClean="0"/>
              <a:t>routing</a:t>
            </a:r>
          </a:p>
          <a:p>
            <a:r>
              <a:rPr lang="en-US" dirty="0"/>
              <a:t>Merge real-time booking with prearranged booking</a:t>
            </a:r>
            <a:r>
              <a:rPr lang="en-US" dirty="0" smtClean="0"/>
              <a:t>.</a:t>
            </a:r>
          </a:p>
          <a:p>
            <a:r>
              <a:rPr lang="en-US" dirty="0"/>
              <a:t>A framework of ride-sharing algorithms to build the most </a:t>
            </a:r>
            <a:r>
              <a:rPr lang="en-US" dirty="0" smtClean="0"/>
              <a:t>efficient public </a:t>
            </a:r>
            <a:r>
              <a:rPr lang="fr-FR" dirty="0" smtClean="0"/>
              <a:t>transport </a:t>
            </a:r>
            <a:r>
              <a:rPr lang="fr-FR" dirty="0"/>
              <a:t>feeder</a:t>
            </a:r>
            <a:r>
              <a:rPr lang="fr-FR" dirty="0" smtClean="0"/>
              <a:t>.</a:t>
            </a:r>
          </a:p>
          <a:p>
            <a:r>
              <a:rPr lang="en-US" dirty="0"/>
              <a:t>Put constraints on pickup stations to be open on </a:t>
            </a:r>
            <a:r>
              <a:rPr lang="en-US" dirty="0" smtClean="0"/>
              <a:t>specific </a:t>
            </a:r>
            <a:r>
              <a:rPr lang="en-US" dirty="0"/>
              <a:t>areas </a:t>
            </a:r>
            <a:r>
              <a:rPr lang="en-US" dirty="0" smtClean="0"/>
              <a:t>where </a:t>
            </a:r>
            <a:r>
              <a:rPr lang="fr-FR" dirty="0" err="1" smtClean="0"/>
              <a:t>there</a:t>
            </a:r>
            <a:r>
              <a:rPr lang="fr-FR" dirty="0" smtClean="0"/>
              <a:t> </a:t>
            </a:r>
            <a:r>
              <a:rPr lang="fr-FR" dirty="0"/>
              <a:t>are no obstacles</a:t>
            </a:r>
            <a:r>
              <a:rPr lang="fr-FR" dirty="0" smtClean="0"/>
              <a:t>.</a:t>
            </a:r>
          </a:p>
          <a:p>
            <a:endParaRPr lang="fr-FR" dirty="0"/>
          </a:p>
        </p:txBody>
      </p:sp>
      <p:sp>
        <p:nvSpPr>
          <p:cNvPr id="4" name="Espace réservé de la date 3"/>
          <p:cNvSpPr>
            <a:spLocks noGrp="1"/>
          </p:cNvSpPr>
          <p:nvPr>
            <p:ph type="dt" sz="half" idx="10"/>
          </p:nvPr>
        </p:nvSpPr>
        <p:spPr/>
        <p:txBody>
          <a:bodyPr/>
          <a:lstStyle/>
          <a:p>
            <a:fld id="{00BE4C9A-503E-44A1-BB10-CBEF238A28B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38</a:t>
            </a:fld>
            <a:endParaRPr lang="fr-FR"/>
          </a:p>
        </p:txBody>
      </p:sp>
    </p:spTree>
    <p:extLst>
      <p:ext uri="{BB962C8B-B14F-4D97-AF65-F5344CB8AC3E}">
        <p14:creationId xmlns:p14="http://schemas.microsoft.com/office/powerpoint/2010/main" val="3447146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48159"/>
          </a:xfrm>
        </p:spPr>
        <p:txBody>
          <a:bodyPr/>
          <a:lstStyle/>
          <a:p>
            <a:r>
              <a:rPr lang="fr-FR" dirty="0"/>
              <a:t>A</a:t>
            </a:r>
            <a:r>
              <a:rPr lang="fr-FR" dirty="0" smtClean="0"/>
              <a:t>ccess to the </a:t>
            </a:r>
            <a:r>
              <a:rPr lang="fr-FR" dirty="0" err="1" smtClean="0"/>
              <a:t>project</a:t>
            </a:r>
            <a:r>
              <a:rPr lang="fr-FR" dirty="0" smtClean="0"/>
              <a:t>:</a:t>
            </a:r>
            <a:endParaRPr lang="fr-FR" dirty="0"/>
          </a:p>
        </p:txBody>
      </p:sp>
      <p:sp>
        <p:nvSpPr>
          <p:cNvPr id="4" name="Espace réservé de la date 3"/>
          <p:cNvSpPr>
            <a:spLocks noGrp="1"/>
          </p:cNvSpPr>
          <p:nvPr>
            <p:ph type="dt" sz="half" idx="10"/>
          </p:nvPr>
        </p:nvSpPr>
        <p:spPr/>
        <p:txBody>
          <a:bodyPr/>
          <a:lstStyle/>
          <a:p>
            <a:fld id="{5341FF9D-3E5A-408B-A043-E023B5C7D440}"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39</a:t>
            </a:fld>
            <a:endParaRPr lang="fr-F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7456" y="3247885"/>
            <a:ext cx="1606594" cy="1606594"/>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1369266"/>
            <a:ext cx="1677106" cy="1677106"/>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1956" y="3202354"/>
            <a:ext cx="1709408" cy="1709408"/>
          </a:xfrm>
          <a:prstGeom prst="rect">
            <a:avLst/>
          </a:prstGeom>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996" y="3146392"/>
            <a:ext cx="1708087" cy="1708087"/>
          </a:xfrm>
          <a:prstGeom prst="rect">
            <a:avLst/>
          </a:prstGeom>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1956" y="1358576"/>
            <a:ext cx="1708087" cy="1708087"/>
          </a:xfrm>
          <a:prstGeom prst="rect">
            <a:avLst/>
          </a:prstGeom>
        </p:spPr>
      </p:pic>
      <p:pic>
        <p:nvPicPr>
          <p:cNvPr id="14"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1144671"/>
            <a:ext cx="2057683" cy="2057683"/>
          </a:xfrm>
          <a:prstGeom prst="rect">
            <a:avLst/>
          </a:prstGeom>
        </p:spPr>
      </p:pic>
      <p:sp>
        <p:nvSpPr>
          <p:cNvPr id="15" name="ZoneTexte 14"/>
          <p:cNvSpPr txBox="1"/>
          <p:nvPr/>
        </p:nvSpPr>
        <p:spPr>
          <a:xfrm>
            <a:off x="9828077" y="5068507"/>
            <a:ext cx="1985352" cy="369332"/>
          </a:xfrm>
          <a:prstGeom prst="rect">
            <a:avLst/>
          </a:prstGeom>
          <a:noFill/>
        </p:spPr>
        <p:txBody>
          <a:bodyPr wrap="none" rtlCol="0">
            <a:spAutoFit/>
          </a:bodyPr>
          <a:lstStyle/>
          <a:p>
            <a:r>
              <a:rPr lang="fr-FR" dirty="0" smtClean="0"/>
              <a:t>@</a:t>
            </a:r>
            <a:r>
              <a:rPr lang="fr-FR" dirty="0" err="1" smtClean="0"/>
              <a:t>aymanmahmoud</a:t>
            </a:r>
            <a:endParaRPr lang="fr-FR" dirty="0"/>
          </a:p>
        </p:txBody>
      </p:sp>
    </p:spTree>
    <p:extLst>
      <p:ext uri="{BB962C8B-B14F-4D97-AF65-F5344CB8AC3E}">
        <p14:creationId xmlns:p14="http://schemas.microsoft.com/office/powerpoint/2010/main" val="1883431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494684"/>
          </a:xfrm>
        </p:spPr>
        <p:txBody>
          <a:bodyPr>
            <a:normAutofit fontScale="90000"/>
          </a:bodyPr>
          <a:lstStyle/>
          <a:p>
            <a:r>
              <a:rPr lang="fr-FR" dirty="0" smtClean="0"/>
              <a:t>Key figures</a:t>
            </a:r>
            <a:endParaRPr lang="fr-FR" dirty="0"/>
          </a:p>
        </p:txBody>
      </p:sp>
      <p:sp>
        <p:nvSpPr>
          <p:cNvPr id="3" name="Espace réservé du contenu 2"/>
          <p:cNvSpPr>
            <a:spLocks noGrp="1"/>
          </p:cNvSpPr>
          <p:nvPr>
            <p:ph idx="1"/>
          </p:nvPr>
        </p:nvSpPr>
        <p:spPr>
          <a:xfrm>
            <a:off x="838200" y="859810"/>
            <a:ext cx="10515600" cy="5317153"/>
          </a:xfrm>
        </p:spPr>
        <p:txBody>
          <a:bodyPr/>
          <a:lstStyle/>
          <a:p>
            <a:r>
              <a:rPr lang="en-US" dirty="0"/>
              <a:t>In the region of Ile de France there's 836km of accessible roads </a:t>
            </a:r>
            <a:r>
              <a:rPr lang="en-US" dirty="0" smtClean="0"/>
              <a:t>where 25</a:t>
            </a:r>
            <a:r>
              <a:rPr lang="en-US" dirty="0"/>
              <a:t>% experience congestion in the peak hour (2). It is no secret that we need </a:t>
            </a:r>
            <a:r>
              <a:rPr lang="en-US" dirty="0" smtClean="0"/>
              <a:t>an effective </a:t>
            </a:r>
            <a:r>
              <a:rPr lang="en-US" dirty="0"/>
              <a:t>solution</a:t>
            </a:r>
            <a:r>
              <a:rPr lang="en-US" dirty="0" smtClean="0"/>
              <a:t>.</a:t>
            </a:r>
          </a:p>
          <a:p>
            <a:r>
              <a:rPr lang="en-US" dirty="0"/>
              <a:t>some companies actually operate on this basis but none </a:t>
            </a:r>
            <a:r>
              <a:rPr lang="en-US" dirty="0" smtClean="0"/>
              <a:t>of them </a:t>
            </a:r>
            <a:r>
              <a:rPr lang="en-US" dirty="0"/>
              <a:t>is contributing </a:t>
            </a:r>
            <a:r>
              <a:rPr lang="en-US" dirty="0" smtClean="0"/>
              <a:t>significantly </a:t>
            </a:r>
            <a:r>
              <a:rPr lang="en-US" dirty="0"/>
              <a:t>to the </a:t>
            </a:r>
            <a:r>
              <a:rPr lang="en-US" dirty="0" smtClean="0"/>
              <a:t>track </a:t>
            </a:r>
            <a:r>
              <a:rPr lang="en-US" dirty="0"/>
              <a:t>congestion </a:t>
            </a:r>
            <a:r>
              <a:rPr lang="en-US" dirty="0" smtClean="0"/>
              <a:t>problem</a:t>
            </a:r>
          </a:p>
          <a:p>
            <a:r>
              <a:rPr lang="en-US" dirty="0" smtClean="0"/>
              <a:t>What are the shared mobility companies that favor </a:t>
            </a:r>
            <a:r>
              <a:rPr lang="en-US" dirty="0" err="1" smtClean="0"/>
              <a:t>intermodality</a:t>
            </a:r>
            <a:r>
              <a:rPr lang="en-US" dirty="0" smtClean="0"/>
              <a:t>?</a:t>
            </a:r>
          </a:p>
          <a:p>
            <a:pPr lvl="1"/>
            <a:r>
              <a:rPr lang="en-US" dirty="0" err="1" smtClean="0"/>
              <a:t>Flinc</a:t>
            </a:r>
            <a:r>
              <a:rPr lang="en-US" dirty="0" smtClean="0"/>
              <a:t> and </a:t>
            </a:r>
            <a:r>
              <a:rPr lang="en-US" dirty="0" err="1" smtClean="0"/>
              <a:t>berkloning</a:t>
            </a:r>
            <a:r>
              <a:rPr lang="en-US" dirty="0" smtClean="0"/>
              <a:t> in Germany, via transport that has a great presence in US and Europe</a:t>
            </a:r>
            <a:r>
              <a:rPr lang="en-US" dirty="0" smtClean="0"/>
              <a:t> </a:t>
            </a:r>
            <a:endParaRPr lang="en-US" dirty="0" smtClean="0"/>
          </a:p>
          <a:p>
            <a:endParaRPr lang="en-US" dirty="0" smtClean="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4</a:t>
            </a:fld>
            <a:endParaRPr lang="fr-FR"/>
          </a:p>
        </p:txBody>
      </p:sp>
    </p:spTree>
    <p:extLst>
      <p:ext uri="{BB962C8B-B14F-4D97-AF65-F5344CB8AC3E}">
        <p14:creationId xmlns:p14="http://schemas.microsoft.com/office/powerpoint/2010/main" val="13842253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32D6B03-9A94-4FB9-9F41-CAF70BD85126}"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40</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807"/>
            <a:ext cx="12192000" cy="6139543"/>
          </a:xfrm>
          <a:prstGeom prst="rect">
            <a:avLst/>
          </a:prstGeom>
        </p:spPr>
      </p:pic>
      <p:sp>
        <p:nvSpPr>
          <p:cNvPr id="10" name="ZoneTexte 9"/>
          <p:cNvSpPr txBox="1"/>
          <p:nvPr/>
        </p:nvSpPr>
        <p:spPr>
          <a:xfrm>
            <a:off x="0" y="2624858"/>
            <a:ext cx="5141857" cy="1323439"/>
          </a:xfrm>
          <a:prstGeom prst="rect">
            <a:avLst/>
          </a:prstGeom>
          <a:noFill/>
        </p:spPr>
        <p:txBody>
          <a:bodyPr wrap="none" rtlCol="0">
            <a:spAutoFit/>
          </a:bodyPr>
          <a:lstStyle/>
          <a:p>
            <a:r>
              <a:rPr lang="fr-FR" sz="8000" b="1" dirty="0" err="1" smtClean="0">
                <a:solidFill>
                  <a:schemeClr val="bg1"/>
                </a:solidFill>
              </a:rPr>
              <a:t>Thank</a:t>
            </a:r>
            <a:r>
              <a:rPr lang="fr-FR" sz="8000" b="1" dirty="0" smtClean="0">
                <a:solidFill>
                  <a:schemeClr val="bg1"/>
                </a:solidFill>
              </a:rPr>
              <a:t> You !</a:t>
            </a:r>
            <a:endParaRPr lang="fr-FR" sz="8000" b="1" dirty="0">
              <a:solidFill>
                <a:schemeClr val="bg1"/>
              </a:solidFill>
            </a:endParaRPr>
          </a:p>
        </p:txBody>
      </p:sp>
    </p:spTree>
    <p:extLst>
      <p:ext uri="{BB962C8B-B14F-4D97-AF65-F5344CB8AC3E}">
        <p14:creationId xmlns:p14="http://schemas.microsoft.com/office/powerpoint/2010/main" val="3480552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467388"/>
          </a:xfrm>
        </p:spPr>
        <p:txBody>
          <a:bodyPr>
            <a:normAutofit fontScale="90000"/>
          </a:bodyPr>
          <a:lstStyle/>
          <a:p>
            <a:r>
              <a:rPr lang="fr-FR" dirty="0" err="1" smtClean="0"/>
              <a:t>History</a:t>
            </a:r>
            <a:endParaRPr lang="fr-FR" dirty="0"/>
          </a:p>
        </p:txBody>
      </p:sp>
      <p:sp>
        <p:nvSpPr>
          <p:cNvPr id="3" name="Espace réservé du contenu 2"/>
          <p:cNvSpPr>
            <a:spLocks noGrp="1"/>
          </p:cNvSpPr>
          <p:nvPr>
            <p:ph idx="1"/>
          </p:nvPr>
        </p:nvSpPr>
        <p:spPr>
          <a:xfrm>
            <a:off x="838200" y="832514"/>
            <a:ext cx="10515600" cy="5344449"/>
          </a:xfrm>
        </p:spPr>
        <p:txBody>
          <a:bodyPr>
            <a:normAutofit/>
          </a:bodyPr>
          <a:lstStyle/>
          <a:p>
            <a:r>
              <a:rPr lang="en-US" dirty="0"/>
              <a:t>Shared mobility concept existed before even the </a:t>
            </a:r>
            <a:r>
              <a:rPr lang="en-US" dirty="0" err="1"/>
              <a:t>coloured</a:t>
            </a:r>
            <a:r>
              <a:rPr lang="en-US" dirty="0"/>
              <a:t> television was </a:t>
            </a:r>
            <a:r>
              <a:rPr lang="en-US" dirty="0" smtClean="0"/>
              <a:t>invented. </a:t>
            </a:r>
            <a:endParaRPr lang="en-US" dirty="0" smtClean="0"/>
          </a:p>
          <a:p>
            <a:r>
              <a:rPr lang="en-US" dirty="0" smtClean="0"/>
              <a:t>The </a:t>
            </a:r>
            <a:r>
              <a:rPr lang="en-US" dirty="0" smtClean="0"/>
              <a:t>first </a:t>
            </a:r>
            <a:r>
              <a:rPr lang="en-US" dirty="0"/>
              <a:t>ride-sharing as in car-sharing program was established in </a:t>
            </a:r>
            <a:r>
              <a:rPr lang="en-US" dirty="0" smtClean="0"/>
              <a:t>1948 in </a:t>
            </a:r>
            <a:r>
              <a:rPr lang="en-US" dirty="0"/>
              <a:t>Zurich when a housing cooperative began a small car share arrangement, </a:t>
            </a:r>
            <a:r>
              <a:rPr lang="en-US" dirty="0" smtClean="0"/>
              <a:t>it was </a:t>
            </a:r>
            <a:r>
              <a:rPr lang="en-US" dirty="0"/>
              <a:t>called </a:t>
            </a:r>
            <a:r>
              <a:rPr lang="en-US" dirty="0" smtClean="0"/>
              <a:t>“</a:t>
            </a:r>
            <a:r>
              <a:rPr lang="en-US" dirty="0" err="1" smtClean="0"/>
              <a:t>Sefage</a:t>
            </a:r>
            <a:r>
              <a:rPr lang="en-US" dirty="0" smtClean="0"/>
              <a:t> program</a:t>
            </a:r>
            <a:r>
              <a:rPr lang="en-US" dirty="0" smtClean="0"/>
              <a:t>”.</a:t>
            </a:r>
          </a:p>
          <a:p>
            <a:r>
              <a:rPr lang="en-US" dirty="0" smtClean="0"/>
              <a:t>In </a:t>
            </a:r>
            <a:r>
              <a:rPr lang="en-US" dirty="0"/>
              <a:t>this period this solution wasn't very </a:t>
            </a:r>
            <a:r>
              <a:rPr lang="en-US" dirty="0" smtClean="0"/>
              <a:t>attractive. Simply </a:t>
            </a:r>
            <a:r>
              <a:rPr lang="en-US" dirty="0"/>
              <a:t>because the automotive production got faster and cheaper and it </a:t>
            </a:r>
            <a:r>
              <a:rPr lang="en-US" dirty="0" smtClean="0"/>
              <a:t>was more </a:t>
            </a:r>
            <a:r>
              <a:rPr lang="en-US" dirty="0"/>
              <a:t>appealing to own your vehicle than to share one</a:t>
            </a:r>
            <a:r>
              <a:rPr lang="en-US" dirty="0" smtClean="0"/>
              <a:t>.</a:t>
            </a:r>
          </a:p>
        </p:txBody>
      </p:sp>
      <p:sp>
        <p:nvSpPr>
          <p:cNvPr id="4" name="Espace réservé de la date 3"/>
          <p:cNvSpPr>
            <a:spLocks noGrp="1"/>
          </p:cNvSpPr>
          <p:nvPr>
            <p:ph type="dt" sz="half" idx="10"/>
          </p:nvPr>
        </p:nvSpPr>
        <p:spPr/>
        <p:txBody>
          <a:bodyPr/>
          <a:lstStyle/>
          <a:p>
            <a:fld id="{513A3579-A63C-4946-B154-D2FBAB7FE028}"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5</a:t>
            </a:fld>
            <a:endParaRPr lang="fr-FR"/>
          </a:p>
        </p:txBody>
      </p:sp>
    </p:spTree>
    <p:extLst>
      <p:ext uri="{BB962C8B-B14F-4D97-AF65-F5344CB8AC3E}">
        <p14:creationId xmlns:p14="http://schemas.microsoft.com/office/powerpoint/2010/main" val="350923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35627"/>
          </a:xfrm>
        </p:spPr>
        <p:txBody>
          <a:bodyPr>
            <a:normAutofit fontScale="90000"/>
          </a:bodyPr>
          <a:lstStyle/>
          <a:p>
            <a:r>
              <a:rPr lang="fr-FR" dirty="0" smtClean="0"/>
              <a:t>A point of critique</a:t>
            </a:r>
            <a:endParaRPr lang="fr-FR" dirty="0"/>
          </a:p>
        </p:txBody>
      </p:sp>
      <p:sp>
        <p:nvSpPr>
          <p:cNvPr id="3" name="Espace réservé du contenu 2"/>
          <p:cNvSpPr>
            <a:spLocks noGrp="1"/>
          </p:cNvSpPr>
          <p:nvPr>
            <p:ph idx="1"/>
          </p:nvPr>
        </p:nvSpPr>
        <p:spPr>
          <a:xfrm>
            <a:off x="838200" y="900752"/>
            <a:ext cx="10515600" cy="5276211"/>
          </a:xfrm>
        </p:spPr>
        <p:txBody>
          <a:bodyPr>
            <a:normAutofit fontScale="92500" lnSpcReduction="20000"/>
          </a:bodyPr>
          <a:lstStyle/>
          <a:p>
            <a:r>
              <a:rPr lang="en-US" dirty="0"/>
              <a:t>However, what we're experiencing now is that, although the ride-sharing solutions </a:t>
            </a:r>
            <a:r>
              <a:rPr lang="en-US" dirty="0" smtClean="0"/>
              <a:t>exists </a:t>
            </a:r>
            <a:r>
              <a:rPr lang="en-US" dirty="0"/>
              <a:t>we still have a rise in the traffic congestion and traffic density is worsening (3</a:t>
            </a:r>
            <a:r>
              <a:rPr lang="en-US" dirty="0" smtClean="0"/>
              <a:t>),</a:t>
            </a:r>
          </a:p>
          <a:p>
            <a:pPr lvl="1"/>
            <a:r>
              <a:rPr lang="en-US" dirty="0" smtClean="0"/>
              <a:t>Which can be because of that supply doesn’t meet the rise of demand</a:t>
            </a:r>
          </a:p>
          <a:p>
            <a:pPr lvl="1"/>
            <a:r>
              <a:rPr lang="en-US" dirty="0" smtClean="0"/>
              <a:t>Shared mobility is part of the problem?...</a:t>
            </a:r>
          </a:p>
          <a:p>
            <a:r>
              <a:rPr lang="en-US" dirty="0" smtClean="0"/>
              <a:t> </a:t>
            </a:r>
            <a:r>
              <a:rPr lang="en-US" dirty="0"/>
              <a:t>additionally there exists no effective method of integrating ride-sharing solutions into transport trip planners as of now, mainly due to the fuzzy and flexible nature (e.g., no fixed stops, possibility of making detours) of carpooling. Some solutions are proposed (4)(5)</a:t>
            </a:r>
          </a:p>
          <a:p>
            <a:r>
              <a:rPr lang="en-US" dirty="0"/>
              <a:t>Which shows that the shared mobility can be highly criticized, the studies made in new York show </a:t>
            </a:r>
            <a:r>
              <a:rPr lang="en-US" dirty="0" smtClean="0"/>
              <a:t>that…The </a:t>
            </a:r>
            <a:r>
              <a:rPr lang="en-US" dirty="0"/>
              <a:t>numbers of </a:t>
            </a:r>
            <a:r>
              <a:rPr lang="en-US" dirty="0" smtClean="0"/>
              <a:t>fleet </a:t>
            </a:r>
            <a:r>
              <a:rPr lang="en-US" dirty="0"/>
              <a:t>sizing optimization are very promising, without </a:t>
            </a:r>
            <a:r>
              <a:rPr lang="en-US" dirty="0" smtClean="0"/>
              <a:t>shared mobility </a:t>
            </a:r>
            <a:r>
              <a:rPr lang="en-US" dirty="0"/>
              <a:t>almost half of the taxies in Manhattan are empty at normal </a:t>
            </a:r>
            <a:r>
              <a:rPr lang="en-US" dirty="0" smtClean="0"/>
              <a:t>times, the </a:t>
            </a:r>
            <a:r>
              <a:rPr lang="en-US" dirty="0"/>
              <a:t>article in Nature magazine, written by researchers in </a:t>
            </a:r>
            <a:r>
              <a:rPr lang="en-US" dirty="0" err="1"/>
              <a:t>Senseable</a:t>
            </a:r>
            <a:r>
              <a:rPr lang="en-US" dirty="0"/>
              <a:t> city lab(8</a:t>
            </a:r>
            <a:r>
              <a:rPr lang="en-US" dirty="0" smtClean="0"/>
              <a:t>), shows </a:t>
            </a:r>
            <a:r>
              <a:rPr lang="en-US" dirty="0"/>
              <a:t>that we only need 60% of today's taxis. Additionally with </a:t>
            </a:r>
            <a:r>
              <a:rPr lang="en-US" dirty="0" smtClean="0"/>
              <a:t>autonomous shared </a:t>
            </a:r>
            <a:r>
              <a:rPr lang="en-US" dirty="0"/>
              <a:t>mobility, the perfect scenario, we can move all Manhattan with </a:t>
            </a:r>
            <a:r>
              <a:rPr lang="en-US" dirty="0" smtClean="0"/>
              <a:t>137,000 vehicles </a:t>
            </a:r>
            <a:r>
              <a:rPr lang="en-US" dirty="0"/>
              <a:t>which is half of what's on the road today (8).</a:t>
            </a:r>
            <a:endParaRPr lang="fr-FR" dirty="0"/>
          </a:p>
          <a:p>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6</a:t>
            </a:fld>
            <a:endParaRPr lang="fr-FR"/>
          </a:p>
        </p:txBody>
      </p:sp>
    </p:spTree>
    <p:extLst>
      <p:ext uri="{BB962C8B-B14F-4D97-AF65-F5344CB8AC3E}">
        <p14:creationId xmlns:p14="http://schemas.microsoft.com/office/powerpoint/2010/main" val="2209585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26445"/>
          </a:xfrm>
        </p:spPr>
        <p:txBody>
          <a:bodyPr>
            <a:normAutofit fontScale="90000"/>
          </a:bodyPr>
          <a:lstStyle/>
          <a:p>
            <a:r>
              <a:rPr lang="fr-FR" dirty="0" smtClean="0"/>
              <a:t>Topic &amp; Motivation</a:t>
            </a:r>
            <a:endParaRPr lang="fr-FR" dirty="0"/>
          </a:p>
        </p:txBody>
      </p:sp>
      <p:sp>
        <p:nvSpPr>
          <p:cNvPr id="3" name="Espace réservé du contenu 2"/>
          <p:cNvSpPr>
            <a:spLocks noGrp="1"/>
          </p:cNvSpPr>
          <p:nvPr>
            <p:ph idx="1"/>
          </p:nvPr>
        </p:nvSpPr>
        <p:spPr>
          <a:xfrm>
            <a:off x="838200" y="982639"/>
            <a:ext cx="10515600" cy="5194324"/>
          </a:xfrm>
        </p:spPr>
        <p:txBody>
          <a:bodyPr>
            <a:normAutofit/>
          </a:bodyPr>
          <a:lstStyle/>
          <a:p>
            <a:r>
              <a:rPr lang="en-US" dirty="0"/>
              <a:t>I</a:t>
            </a:r>
            <a:r>
              <a:rPr lang="en-US" dirty="0" smtClean="0"/>
              <a:t>nterest </a:t>
            </a:r>
            <a:r>
              <a:rPr lang="en-US" dirty="0" smtClean="0"/>
              <a:t>of ride sharing </a:t>
            </a:r>
            <a:r>
              <a:rPr lang="en-US" dirty="0" smtClean="0"/>
              <a:t>and create a seamless intermodal trip for travelers by </a:t>
            </a:r>
            <a:r>
              <a:rPr lang="en-US" dirty="0" smtClean="0"/>
              <a:t>the EU</a:t>
            </a:r>
          </a:p>
          <a:p>
            <a:r>
              <a:rPr lang="en-US" dirty="0" smtClean="0"/>
              <a:t>In </a:t>
            </a:r>
            <a:r>
              <a:rPr lang="en-US" dirty="0"/>
              <a:t>the present context, the passenger intermodal trips, which combine at least two modes of transport in the same trip; for example public transport + the private car ; public transport + public transport etc., are the principal trip of passengers in urban zones or in peripheral urban zones</a:t>
            </a:r>
            <a:r>
              <a:rPr lang="en-US" dirty="0" smtClean="0"/>
              <a:t>.</a:t>
            </a:r>
          </a:p>
          <a:p>
            <a:r>
              <a:rPr lang="en-US" dirty="0"/>
              <a:t>In effect, the intermodal trip has only significant weight on these long distances. For example in the greater Paris region, the combination between automobile and a public transport in the same journey has only 1.2% of total trip, indeed, this situation hasn’t changed since thirty years. </a:t>
            </a:r>
            <a:endParaRPr lang="en-US" dirty="0" smtClean="0"/>
          </a:p>
          <a:p>
            <a:endParaRPr lang="fr-FR" dirty="0"/>
          </a:p>
        </p:txBody>
      </p:sp>
      <p:sp>
        <p:nvSpPr>
          <p:cNvPr id="4" name="Espace réservé de la date 3"/>
          <p:cNvSpPr>
            <a:spLocks noGrp="1"/>
          </p:cNvSpPr>
          <p:nvPr>
            <p:ph type="dt" sz="half" idx="10"/>
          </p:nvPr>
        </p:nvSpPr>
        <p:spPr/>
        <p:txBody>
          <a:bodyPr/>
          <a:lstStyle/>
          <a:p>
            <a:fld id="{76F58B9C-761A-4E45-B672-12ED7357879F}"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7</a:t>
            </a:fld>
            <a:endParaRPr lang="fr-FR"/>
          </a:p>
        </p:txBody>
      </p:sp>
    </p:spTree>
    <p:extLst>
      <p:ext uri="{BB962C8B-B14F-4D97-AF65-F5344CB8AC3E}">
        <p14:creationId xmlns:p14="http://schemas.microsoft.com/office/powerpoint/2010/main" val="345330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21979"/>
          </a:xfrm>
        </p:spPr>
        <p:txBody>
          <a:bodyPr>
            <a:normAutofit fontScale="90000"/>
          </a:bodyPr>
          <a:lstStyle/>
          <a:p>
            <a:r>
              <a:rPr lang="fr-FR" dirty="0" smtClean="0"/>
              <a:t>Motivation </a:t>
            </a:r>
            <a:r>
              <a:rPr lang="fr-FR" dirty="0" err="1" smtClean="0"/>
              <a:t>make</a:t>
            </a:r>
            <a:r>
              <a:rPr lang="fr-FR" dirty="0" smtClean="0"/>
              <a:t> </a:t>
            </a:r>
            <a:r>
              <a:rPr lang="fr-FR" dirty="0" err="1" smtClean="0"/>
              <a:t>it</a:t>
            </a:r>
            <a:r>
              <a:rPr lang="fr-FR" dirty="0" smtClean="0"/>
              <a:t> one slide </a:t>
            </a:r>
            <a:r>
              <a:rPr lang="fr-FR" dirty="0" err="1" smtClean="0"/>
              <a:t>with</a:t>
            </a:r>
            <a:r>
              <a:rPr lang="fr-FR" dirty="0" smtClean="0"/>
              <a:t> 7</a:t>
            </a:r>
            <a:endParaRPr lang="fr-FR" dirty="0"/>
          </a:p>
        </p:txBody>
      </p:sp>
      <p:sp>
        <p:nvSpPr>
          <p:cNvPr id="3" name="Espace réservé du contenu 2"/>
          <p:cNvSpPr>
            <a:spLocks noGrp="1"/>
          </p:cNvSpPr>
          <p:nvPr>
            <p:ph idx="1"/>
          </p:nvPr>
        </p:nvSpPr>
        <p:spPr>
          <a:xfrm>
            <a:off x="838200" y="1064525"/>
            <a:ext cx="10515600" cy="5112438"/>
          </a:xfrm>
        </p:spPr>
        <p:txBody>
          <a:bodyPr>
            <a:normAutofit lnSpcReduction="10000"/>
          </a:bodyPr>
          <a:lstStyle/>
          <a:p>
            <a:r>
              <a:rPr lang="en-US" dirty="0"/>
              <a:t>I see a real motivation in integrating both modes and finding a solutions. Many researchers had already investigated this topic (11</a:t>
            </a:r>
            <a:r>
              <a:rPr lang="en-US" dirty="0" smtClean="0"/>
              <a:t>),</a:t>
            </a:r>
            <a:endParaRPr lang="fr-FR" dirty="0" smtClean="0"/>
          </a:p>
          <a:p>
            <a:r>
              <a:rPr lang="fr-FR" dirty="0" smtClean="0"/>
              <a:t>Motivation of the </a:t>
            </a:r>
            <a:r>
              <a:rPr lang="fr-FR" dirty="0" err="1" smtClean="0"/>
              <a:t>fact</a:t>
            </a:r>
            <a:r>
              <a:rPr lang="fr-FR" dirty="0" smtClean="0"/>
              <a:t> </a:t>
            </a:r>
            <a:r>
              <a:rPr lang="fr-FR" dirty="0" err="1" smtClean="0"/>
              <a:t>that</a:t>
            </a:r>
            <a:r>
              <a:rPr lang="fr-FR" dirty="0" smtClean="0"/>
              <a:t> </a:t>
            </a:r>
            <a:r>
              <a:rPr lang="fr-FR" dirty="0" err="1" smtClean="0"/>
              <a:t>current</a:t>
            </a:r>
            <a:r>
              <a:rPr lang="fr-FR" dirty="0" smtClean="0"/>
              <a:t> </a:t>
            </a:r>
            <a:r>
              <a:rPr lang="fr-FR" dirty="0" err="1"/>
              <a:t>mobility</a:t>
            </a:r>
            <a:r>
              <a:rPr lang="fr-FR" dirty="0"/>
              <a:t> </a:t>
            </a:r>
            <a:r>
              <a:rPr lang="fr-FR" dirty="0" err="1"/>
              <a:t>problems</a:t>
            </a:r>
            <a:r>
              <a:rPr lang="fr-FR" dirty="0"/>
              <a:t> </a:t>
            </a:r>
            <a:r>
              <a:rPr lang="fr-FR" dirty="0" err="1" smtClean="0"/>
              <a:t>require</a:t>
            </a:r>
            <a:r>
              <a:rPr lang="fr-FR" dirty="0"/>
              <a:t> </a:t>
            </a:r>
            <a:r>
              <a:rPr lang="fr-FR" dirty="0" smtClean="0"/>
              <a:t>intelligent solutions.</a:t>
            </a:r>
          </a:p>
          <a:p>
            <a:r>
              <a:rPr lang="fr-FR" dirty="0" smtClean="0"/>
              <a:t>There </a:t>
            </a:r>
            <a:r>
              <a:rPr lang="fr-FR" dirty="0" err="1" smtClean="0"/>
              <a:t>is</a:t>
            </a:r>
            <a:r>
              <a:rPr lang="fr-FR" dirty="0" smtClean="0"/>
              <a:t> a </a:t>
            </a:r>
            <a:r>
              <a:rPr lang="fr-FR" dirty="0" err="1" smtClean="0"/>
              <a:t>research</a:t>
            </a:r>
            <a:r>
              <a:rPr lang="fr-FR" dirty="0" smtClean="0"/>
              <a:t> gap </a:t>
            </a:r>
            <a:r>
              <a:rPr lang="fr-FR" dirty="0" err="1" smtClean="0"/>
              <a:t>when</a:t>
            </a:r>
            <a:r>
              <a:rPr lang="fr-FR" dirty="0" smtClean="0"/>
              <a:t> </a:t>
            </a:r>
            <a:r>
              <a:rPr lang="fr-FR" dirty="0" err="1" smtClean="0"/>
              <a:t>it</a:t>
            </a:r>
            <a:r>
              <a:rPr lang="fr-FR" dirty="0" smtClean="0"/>
              <a:t> </a:t>
            </a:r>
            <a:r>
              <a:rPr lang="fr-FR" dirty="0" err="1" smtClean="0"/>
              <a:t>comes</a:t>
            </a:r>
            <a:r>
              <a:rPr lang="fr-FR" dirty="0" smtClean="0"/>
              <a:t> to </a:t>
            </a:r>
            <a:r>
              <a:rPr lang="fr-FR" dirty="0" err="1" smtClean="0"/>
              <a:t>linking</a:t>
            </a:r>
            <a:r>
              <a:rPr lang="fr-FR" dirty="0" smtClean="0"/>
              <a:t> on </a:t>
            </a:r>
            <a:r>
              <a:rPr lang="fr-FR" dirty="0" err="1" smtClean="0"/>
              <a:t>demand</a:t>
            </a:r>
            <a:r>
              <a:rPr lang="fr-FR" dirty="0" smtClean="0"/>
              <a:t> </a:t>
            </a:r>
            <a:r>
              <a:rPr lang="fr-FR" dirty="0" err="1" smtClean="0"/>
              <a:t>mobility</a:t>
            </a:r>
            <a:r>
              <a:rPr lang="fr-FR" dirty="0" smtClean="0"/>
              <a:t> </a:t>
            </a:r>
            <a:r>
              <a:rPr lang="fr-FR" dirty="0" err="1" smtClean="0"/>
              <a:t>with</a:t>
            </a:r>
            <a:r>
              <a:rPr lang="fr-FR" dirty="0" smtClean="0"/>
              <a:t> </a:t>
            </a:r>
            <a:r>
              <a:rPr lang="en-US" dirty="0" smtClean="0"/>
              <a:t>the first </a:t>
            </a:r>
            <a:r>
              <a:rPr lang="en-US" dirty="0"/>
              <a:t>and last mile problem and areas </a:t>
            </a:r>
            <a:r>
              <a:rPr lang="en-US" dirty="0" smtClean="0"/>
              <a:t>underserved </a:t>
            </a:r>
            <a:r>
              <a:rPr lang="fr-FR" dirty="0" err="1" smtClean="0"/>
              <a:t>with</a:t>
            </a:r>
            <a:r>
              <a:rPr lang="fr-FR" dirty="0" smtClean="0"/>
              <a:t> </a:t>
            </a:r>
            <a:r>
              <a:rPr lang="fr-FR" dirty="0"/>
              <a:t>public transport</a:t>
            </a:r>
            <a:r>
              <a:rPr lang="fr-FR" dirty="0" smtClean="0"/>
              <a:t>.</a:t>
            </a:r>
          </a:p>
          <a:p>
            <a:r>
              <a:rPr lang="en-US" dirty="0"/>
              <a:t>T</a:t>
            </a:r>
            <a:r>
              <a:rPr lang="en-US" dirty="0" smtClean="0"/>
              <a:t>he </a:t>
            </a:r>
            <a:r>
              <a:rPr lang="en-US" dirty="0"/>
              <a:t>number of dynamic ride </a:t>
            </a:r>
            <a:r>
              <a:rPr lang="en-US" dirty="0" smtClean="0"/>
              <a:t>sharing relevant </a:t>
            </a:r>
            <a:r>
              <a:rPr lang="en-US" dirty="0"/>
              <a:t>for a query increases when allowing routes which bring a passenger </a:t>
            </a:r>
            <a:r>
              <a:rPr lang="en-US" dirty="0" smtClean="0"/>
              <a:t>to a </a:t>
            </a:r>
            <a:r>
              <a:rPr lang="en-US" dirty="0"/>
              <a:t>station where he can use public transport to continue his journey, this is </a:t>
            </a:r>
            <a:r>
              <a:rPr lang="en-US" dirty="0" smtClean="0"/>
              <a:t>because the </a:t>
            </a:r>
            <a:r>
              <a:rPr lang="en-US" dirty="0"/>
              <a:t>passenger will be able to cover a longer distance paying less </a:t>
            </a:r>
            <a:r>
              <a:rPr lang="en-US" dirty="0" smtClean="0"/>
              <a:t>money, also </a:t>
            </a:r>
            <a:r>
              <a:rPr lang="en-US" dirty="0"/>
              <a:t>gaining time because there is a reliable mobility service that will get </a:t>
            </a:r>
            <a:r>
              <a:rPr lang="en-US" dirty="0" smtClean="0"/>
              <a:t>him to </a:t>
            </a:r>
            <a:r>
              <a:rPr lang="en-US" dirty="0"/>
              <a:t>the station of the public transport. (10)</a:t>
            </a:r>
            <a:endParaRPr lang="fr-FR" dirty="0"/>
          </a:p>
        </p:txBody>
      </p:sp>
      <p:sp>
        <p:nvSpPr>
          <p:cNvPr id="4" name="Espace réservé de la date 3"/>
          <p:cNvSpPr>
            <a:spLocks noGrp="1"/>
          </p:cNvSpPr>
          <p:nvPr>
            <p:ph type="dt" sz="half" idx="10"/>
          </p:nvPr>
        </p:nvSpPr>
        <p:spPr/>
        <p:txBody>
          <a:bodyPr/>
          <a:lstStyle/>
          <a:p>
            <a:fld id="{F17915BF-AA20-4B83-BAD9-5FAEB744B471}"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8</a:t>
            </a:fld>
            <a:endParaRPr lang="fr-FR"/>
          </a:p>
        </p:txBody>
      </p:sp>
    </p:spTree>
    <p:extLst>
      <p:ext uri="{BB962C8B-B14F-4D97-AF65-F5344CB8AC3E}">
        <p14:creationId xmlns:p14="http://schemas.microsoft.com/office/powerpoint/2010/main" val="3513976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Hypothetis</a:t>
            </a:r>
            <a:endParaRPr lang="fr-FR" dirty="0"/>
          </a:p>
        </p:txBody>
      </p:sp>
      <p:sp>
        <p:nvSpPr>
          <p:cNvPr id="3" name="Espace réservé du contenu 2"/>
          <p:cNvSpPr>
            <a:spLocks noGrp="1"/>
          </p:cNvSpPr>
          <p:nvPr>
            <p:ph idx="1"/>
          </p:nvPr>
        </p:nvSpPr>
        <p:spPr/>
        <p:txBody>
          <a:bodyPr/>
          <a:lstStyle/>
          <a:p>
            <a:r>
              <a:rPr lang="fr-FR" dirty="0" smtClean="0"/>
              <a:t>There </a:t>
            </a:r>
            <a:r>
              <a:rPr lang="fr-FR" dirty="0" err="1" smtClean="0"/>
              <a:t>is</a:t>
            </a:r>
            <a:r>
              <a:rPr lang="fr-FR" dirty="0" smtClean="0"/>
              <a:t> room to </a:t>
            </a:r>
            <a:r>
              <a:rPr lang="fr-FR" dirty="0" err="1" smtClean="0"/>
              <a:t>improve</a:t>
            </a:r>
            <a:r>
              <a:rPr lang="fr-FR" dirty="0" smtClean="0"/>
              <a:t> </a:t>
            </a:r>
            <a:r>
              <a:rPr lang="fr-FR" dirty="0" err="1" smtClean="0"/>
              <a:t>intermodality</a:t>
            </a:r>
            <a:r>
              <a:rPr lang="fr-FR" dirty="0" smtClean="0"/>
              <a:t> </a:t>
            </a:r>
            <a:r>
              <a:rPr lang="fr-FR" dirty="0" err="1" smtClean="0"/>
              <a:t>between</a:t>
            </a:r>
            <a:r>
              <a:rPr lang="fr-FR" dirty="0" smtClean="0"/>
              <a:t> </a:t>
            </a:r>
            <a:r>
              <a:rPr lang="fr-FR" dirty="0" err="1" smtClean="0"/>
              <a:t>mobility</a:t>
            </a:r>
            <a:r>
              <a:rPr lang="fr-FR" dirty="0" smtClean="0"/>
              <a:t> on </a:t>
            </a:r>
            <a:r>
              <a:rPr lang="fr-FR" dirty="0" err="1" smtClean="0"/>
              <a:t>demand</a:t>
            </a:r>
            <a:r>
              <a:rPr lang="fr-FR" dirty="0" smtClean="0"/>
              <a:t> and public transport</a:t>
            </a:r>
            <a:r>
              <a:rPr lang="fr-FR" dirty="0" smtClean="0"/>
              <a:t>. ()</a:t>
            </a:r>
            <a:endParaRPr lang="fr-FR" dirty="0" smtClean="0"/>
          </a:p>
          <a:p>
            <a:r>
              <a:rPr lang="fr-FR" dirty="0" smtClean="0"/>
              <a:t>People </a:t>
            </a:r>
            <a:r>
              <a:rPr lang="fr-FR" dirty="0" err="1" smtClean="0"/>
              <a:t>find</a:t>
            </a:r>
            <a:r>
              <a:rPr lang="fr-FR" dirty="0" smtClean="0"/>
              <a:t> </a:t>
            </a:r>
            <a:r>
              <a:rPr lang="fr-FR" dirty="0" err="1" smtClean="0"/>
              <a:t>difficulty</a:t>
            </a:r>
            <a:r>
              <a:rPr lang="fr-FR" dirty="0" smtClean="0"/>
              <a:t> to manage </a:t>
            </a:r>
            <a:r>
              <a:rPr lang="fr-FR" dirty="0" err="1" smtClean="0"/>
              <a:t>their</a:t>
            </a:r>
            <a:r>
              <a:rPr lang="fr-FR" dirty="0" smtClean="0"/>
              <a:t> time </a:t>
            </a:r>
            <a:r>
              <a:rPr lang="fr-FR" dirty="0" err="1" smtClean="0"/>
              <a:t>during</a:t>
            </a:r>
            <a:r>
              <a:rPr lang="fr-FR" dirty="0" smtClean="0"/>
              <a:t> the trip </a:t>
            </a:r>
            <a:r>
              <a:rPr lang="fr-FR" dirty="0" err="1" smtClean="0"/>
              <a:t>especially</a:t>
            </a:r>
            <a:r>
              <a:rPr lang="fr-FR" dirty="0" smtClean="0"/>
              <a:t> </a:t>
            </a:r>
            <a:r>
              <a:rPr lang="fr-FR" dirty="0" err="1" smtClean="0"/>
              <a:t>when</a:t>
            </a:r>
            <a:r>
              <a:rPr lang="fr-FR" dirty="0" smtClean="0"/>
              <a:t> </a:t>
            </a:r>
            <a:r>
              <a:rPr lang="fr-FR" dirty="0" err="1" smtClean="0"/>
              <a:t>it</a:t>
            </a:r>
            <a:r>
              <a:rPr lang="fr-FR" dirty="0" smtClean="0"/>
              <a:t> consistes of </a:t>
            </a:r>
            <a:r>
              <a:rPr lang="fr-FR" dirty="0" err="1" smtClean="0"/>
              <a:t>taking</a:t>
            </a:r>
            <a:r>
              <a:rPr lang="fr-FR" dirty="0" smtClean="0"/>
              <a:t> more </a:t>
            </a:r>
            <a:r>
              <a:rPr lang="fr-FR" dirty="0" err="1" smtClean="0"/>
              <a:t>than</a:t>
            </a:r>
            <a:r>
              <a:rPr lang="fr-FR" dirty="0" smtClean="0"/>
              <a:t> one mode of transportation.</a:t>
            </a:r>
          </a:p>
          <a:p>
            <a:pPr lvl="1"/>
            <a:r>
              <a:rPr lang="fr-FR" dirty="0" smtClean="0"/>
              <a:t>Mode 1: extra </a:t>
            </a:r>
            <a:r>
              <a:rPr lang="fr-FR" dirty="0" err="1" smtClean="0"/>
              <a:t>careful</a:t>
            </a:r>
            <a:r>
              <a:rPr lang="fr-FR" dirty="0" smtClean="0"/>
              <a:t> 10-20 of </a:t>
            </a:r>
            <a:r>
              <a:rPr lang="fr-FR" dirty="0" err="1" smtClean="0"/>
              <a:t>contingency</a:t>
            </a:r>
            <a:r>
              <a:rPr lang="fr-FR" dirty="0" smtClean="0"/>
              <a:t>.</a:t>
            </a:r>
          </a:p>
          <a:p>
            <a:pPr lvl="1"/>
            <a:r>
              <a:rPr lang="fr-FR" dirty="0" smtClean="0"/>
              <a:t>Mode 2: </a:t>
            </a:r>
            <a:r>
              <a:rPr lang="fr-FR" dirty="0" err="1" smtClean="0"/>
              <a:t>wing</a:t>
            </a:r>
            <a:r>
              <a:rPr lang="fr-FR" dirty="0" smtClean="0"/>
              <a:t> </a:t>
            </a:r>
            <a:r>
              <a:rPr lang="fr-FR" dirty="0" err="1" smtClean="0"/>
              <a:t>it</a:t>
            </a:r>
            <a:r>
              <a:rPr lang="fr-FR" dirty="0" smtClean="0"/>
              <a:t> and catch the </a:t>
            </a:r>
            <a:r>
              <a:rPr lang="fr-FR" dirty="0" err="1" smtClean="0"/>
              <a:t>next</a:t>
            </a:r>
            <a:r>
              <a:rPr lang="fr-FR" dirty="0" smtClean="0"/>
              <a:t> train.</a:t>
            </a:r>
          </a:p>
          <a:p>
            <a:endParaRPr lang="fr-FR" dirty="0" smtClean="0"/>
          </a:p>
        </p:txBody>
      </p:sp>
      <p:sp>
        <p:nvSpPr>
          <p:cNvPr id="4" name="Espace réservé de la date 3"/>
          <p:cNvSpPr>
            <a:spLocks noGrp="1"/>
          </p:cNvSpPr>
          <p:nvPr>
            <p:ph type="dt" sz="half" idx="10"/>
          </p:nvPr>
        </p:nvSpPr>
        <p:spPr/>
        <p:txBody>
          <a:bodyPr/>
          <a:lstStyle/>
          <a:p>
            <a:fld id="{BC728D9A-6E26-4341-BA25-70A4A8D0162C}" type="datetime1">
              <a:rPr lang="fr-FR" smtClean="0"/>
              <a:t>11/06/2020</a:t>
            </a:fld>
            <a:endParaRPr lang="fr-FR"/>
          </a:p>
        </p:txBody>
      </p:sp>
      <p:sp>
        <p:nvSpPr>
          <p:cNvPr id="5" name="Espace réservé du pied de page 4"/>
          <p:cNvSpPr>
            <a:spLocks noGrp="1"/>
          </p:cNvSpPr>
          <p:nvPr>
            <p:ph type="ftr" sz="quarter" idx="11"/>
          </p:nvPr>
        </p:nvSpPr>
        <p:spPr/>
        <p:txBody>
          <a:bodyPr/>
          <a:lstStyle/>
          <a:p>
            <a:r>
              <a:rPr lang="en-US" smtClean="0"/>
              <a:t>Defense - Research Project - Complex Systems Engineering (M1)</a:t>
            </a:r>
            <a:endParaRPr lang="fr-FR"/>
          </a:p>
        </p:txBody>
      </p:sp>
      <p:sp>
        <p:nvSpPr>
          <p:cNvPr id="6" name="Espace réservé du numéro de diapositive 5"/>
          <p:cNvSpPr>
            <a:spLocks noGrp="1"/>
          </p:cNvSpPr>
          <p:nvPr>
            <p:ph type="sldNum" sz="quarter" idx="12"/>
          </p:nvPr>
        </p:nvSpPr>
        <p:spPr/>
        <p:txBody>
          <a:bodyPr/>
          <a:lstStyle/>
          <a:p>
            <a:fld id="{DA3876A1-FE05-45B1-8F8C-6A5E69C2C81A}" type="slidenum">
              <a:rPr lang="fr-FR" smtClean="0"/>
              <a:t>9</a:t>
            </a:fld>
            <a:endParaRPr lang="fr-F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431" y="4001294"/>
            <a:ext cx="3779553" cy="212023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60018"/>
            <a:ext cx="3244297" cy="2161513"/>
          </a:xfrm>
          <a:prstGeom prst="rect">
            <a:avLst/>
          </a:prstGeom>
        </p:spPr>
      </p:pic>
    </p:spTree>
    <p:extLst>
      <p:ext uri="{BB962C8B-B14F-4D97-AF65-F5344CB8AC3E}">
        <p14:creationId xmlns:p14="http://schemas.microsoft.com/office/powerpoint/2010/main" val="2574300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3136</Words>
  <Application>Microsoft Office PowerPoint</Application>
  <PresentationFormat>Grand écran</PresentationFormat>
  <Paragraphs>290</Paragraphs>
  <Slides>40</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Cambria Math</vt:lpstr>
      <vt:lpstr>Thème Office</vt:lpstr>
      <vt:lpstr> An optimization algorithm for Dial a Ride problems in the context of intermodal route planning</vt:lpstr>
      <vt:lpstr>Overview</vt:lpstr>
      <vt:lpstr>Introduction</vt:lpstr>
      <vt:lpstr>Key figures</vt:lpstr>
      <vt:lpstr>History</vt:lpstr>
      <vt:lpstr>A point of critique</vt:lpstr>
      <vt:lpstr>Topic &amp; Motivation</vt:lpstr>
      <vt:lpstr>Motivation make it one slide with 7</vt:lpstr>
      <vt:lpstr>Hypothetis</vt:lpstr>
      <vt:lpstr>Methodology in research</vt:lpstr>
      <vt:lpstr>Shared Mobility</vt:lpstr>
      <vt:lpstr>Présentation PowerPoint</vt:lpstr>
      <vt:lpstr>Présentation PowerPoint</vt:lpstr>
      <vt:lpstr>Présentation PowerPoint</vt:lpstr>
      <vt:lpstr>Intermodel passenger mobility</vt:lpstr>
      <vt:lpstr>Présentation PowerPoint</vt:lpstr>
      <vt:lpstr>Présentation PowerPoint</vt:lpstr>
      <vt:lpstr>Shared Mobility + Intermodality</vt:lpstr>
      <vt:lpstr>Présentation PowerPoint</vt:lpstr>
      <vt:lpstr>To conclude:</vt:lpstr>
      <vt:lpstr>State of the art and hypotesis validation </vt:lpstr>
      <vt:lpstr>Problem Definition</vt:lpstr>
      <vt:lpstr>Time Sequence</vt:lpstr>
      <vt:lpstr>Présentation PowerPoint</vt:lpstr>
      <vt:lpstr>Présentation PowerPoint</vt:lpstr>
      <vt:lpstr>Mathematical formulation and objective functions</vt:lpstr>
      <vt:lpstr>Part I</vt:lpstr>
      <vt:lpstr>Part II</vt:lpstr>
      <vt:lpstr>Structure &amp; flow</vt:lpstr>
      <vt:lpstr>Architecture:</vt:lpstr>
      <vt:lpstr>Présentation PowerPoint</vt:lpstr>
      <vt:lpstr>Présentation PowerPoint</vt:lpstr>
      <vt:lpstr>Présentation PowerPoint</vt:lpstr>
      <vt:lpstr>Présentation PowerPoint</vt:lpstr>
      <vt:lpstr>Results &amp; observations</vt:lpstr>
      <vt:lpstr>Conclusion</vt:lpstr>
      <vt:lpstr>The contribution of this project</vt:lpstr>
      <vt:lpstr>Next steps</vt:lpstr>
      <vt:lpstr>Access to the project:</vt:lpstr>
      <vt:lpstr>Présentation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Ayman Mahmoud (Student at CentraleSupelec)</dc:creator>
  <cp:lastModifiedBy>Ayman Mahmoud (Student at CentraleSupelec)</cp:lastModifiedBy>
  <cp:revision>92</cp:revision>
  <dcterms:created xsi:type="dcterms:W3CDTF">2020-05-29T10:46:23Z</dcterms:created>
  <dcterms:modified xsi:type="dcterms:W3CDTF">2020-06-11T16:05:17Z</dcterms:modified>
</cp:coreProperties>
</file>