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8" r:id="rId4"/>
    <p:sldId id="283" r:id="rId5"/>
    <p:sldId id="284" r:id="rId6"/>
    <p:sldId id="258" r:id="rId7"/>
    <p:sldId id="259" r:id="rId8"/>
    <p:sldId id="286" r:id="rId9"/>
    <p:sldId id="297" r:id="rId10"/>
    <p:sldId id="280" r:id="rId11"/>
    <p:sldId id="298" r:id="rId12"/>
    <p:sldId id="288" r:id="rId13"/>
    <p:sldId id="299" r:id="rId14"/>
    <p:sldId id="282" r:id="rId15"/>
    <p:sldId id="291" r:id="rId16"/>
    <p:sldId id="263" r:id="rId17"/>
    <p:sldId id="272" r:id="rId18"/>
    <p:sldId id="270" r:id="rId19"/>
    <p:sldId id="271" r:id="rId20"/>
    <p:sldId id="265" r:id="rId21"/>
    <p:sldId id="273" r:id="rId22"/>
    <p:sldId id="292" r:id="rId23"/>
    <p:sldId id="300" r:id="rId24"/>
    <p:sldId id="301" r:id="rId25"/>
    <p:sldId id="303" r:id="rId26"/>
    <p:sldId id="304" r:id="rId27"/>
    <p:sldId id="305" r:id="rId28"/>
    <p:sldId id="266" r:id="rId29"/>
    <p:sldId id="295" r:id="rId30"/>
    <p:sldId id="274" r:id="rId31"/>
    <p:sldId id="267" r:id="rId32"/>
    <p:sldId id="26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E6EB-1EAE-48E4-BCE0-B32F6201B4F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C80D-6817-46D2-8227-1CD1FDF9E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3919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A989-57D6-4AA9-8895-197399A65B64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7F17-CFCA-426B-B0F9-132937BCD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292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02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8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0D8-7D6C-45FC-80B0-C70977082B8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2BF9-7D44-44EE-98A7-6610A80C409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096-A4A8-4376-B1AB-C5110AF9D604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4205-83A0-43E0-A4C6-39E225F5199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F2AD-2BEB-4321-8782-452CBE8237CC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D177-B44C-4E86-BC0F-9F32A6F05AF4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259E-6734-49DF-9294-C44135CAA86F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57A-09FA-4F64-BCAF-1B579227CCBF}" type="datetime1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82FC-FC91-4EBC-9C42-F1F474C9AB80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6024-B06A-43A0-805A-5A366FDB9245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E984-AE03-4616-B729-789F7B6F9A3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2072" y="1685943"/>
            <a:ext cx="9275928" cy="1824020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en-US" sz="4000" b="1" dirty="0"/>
              <a:t>An optimization algorithm for Dial a Ride problems in the context</a:t>
            </a:r>
            <a:br>
              <a:rPr lang="en-US" sz="4000" b="1" dirty="0"/>
            </a:br>
            <a:r>
              <a:rPr lang="fr-FR" sz="4000" b="1" dirty="0"/>
              <a:t>of intermodal route planning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Research</a:t>
            </a:r>
            <a:r>
              <a:rPr lang="fr-FR" dirty="0" smtClean="0"/>
              <a:t> Project </a:t>
            </a:r>
            <a:r>
              <a:rPr lang="fr-FR" dirty="0" err="1" smtClean="0"/>
              <a:t>Defense</a:t>
            </a:r>
            <a:endParaRPr lang="fr-FR" dirty="0" smtClean="0"/>
          </a:p>
          <a:p>
            <a:r>
              <a:rPr lang="fr-FR" dirty="0" err="1" smtClean="0"/>
              <a:t>Supervisors</a:t>
            </a:r>
            <a:r>
              <a:rPr lang="fr-FR" dirty="0" smtClean="0"/>
              <a:t>:</a:t>
            </a:r>
          </a:p>
          <a:p>
            <a:r>
              <a:rPr lang="fr-FR" dirty="0" smtClean="0"/>
              <a:t>Prof. Jakob Puchinger</a:t>
            </a:r>
          </a:p>
          <a:p>
            <a:r>
              <a:rPr lang="fr-FR" dirty="0" smtClean="0"/>
              <a:t>Prof. Asmaa </a:t>
            </a:r>
            <a:r>
              <a:rPr lang="fr-FR" dirty="0" err="1" smtClean="0"/>
              <a:t>Ghaffari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755341" y="5349828"/>
            <a:ext cx="4392304" cy="100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 err="1" smtClean="0"/>
              <a:t>Presented</a:t>
            </a:r>
            <a:r>
              <a:rPr lang="fr-FR" sz="1600" dirty="0" smtClean="0"/>
              <a:t> by Ayman MAHMOUD</a:t>
            </a:r>
          </a:p>
          <a:p>
            <a:pPr algn="r"/>
            <a:r>
              <a:rPr lang="fr-FR" sz="1600" dirty="0" smtClean="0"/>
              <a:t>Master 1 – Ingénierie des systèmes complexes</a:t>
            </a:r>
          </a:p>
          <a:p>
            <a:pPr algn="r"/>
            <a:r>
              <a:rPr lang="fr-FR" sz="1600" dirty="0" err="1" smtClean="0"/>
              <a:t>CentraleSupélec</a:t>
            </a:r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  <a:p>
            <a:pPr algn="r"/>
            <a:endParaRPr lang="fr-FR" sz="1600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6909-4EFA-44E5-B204-708CA0B0CC1C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85" y="0"/>
            <a:ext cx="5445457" cy="15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2764"/>
            <a:ext cx="10876128" cy="4913194"/>
          </a:xfrm>
        </p:spPr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survey</a:t>
            </a:r>
            <a:r>
              <a:rPr lang="fr-FR" dirty="0" smtClean="0"/>
              <a:t> on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developments</a:t>
            </a:r>
            <a:r>
              <a:rPr lang="fr-FR" dirty="0" smtClean="0"/>
              <a:t> on dial-a-ride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2007.</a:t>
            </a:r>
          </a:p>
          <a:p>
            <a:r>
              <a:rPr lang="en-US" dirty="0" smtClean="0"/>
              <a:t>Proposed solutions: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proposed solutions are hybrid solutions frameworks for solving the </a:t>
            </a:r>
            <a:r>
              <a:rPr lang="en-US" dirty="0" smtClean="0"/>
              <a:t>DARP this </a:t>
            </a:r>
            <a:r>
              <a:rPr lang="en-US" dirty="0"/>
              <a:t>includes two algorithmic components: dynamic programming (DP) and Large Neighborhood Search (LNS). </a:t>
            </a:r>
            <a:endParaRPr lang="en-US" dirty="0" smtClean="0"/>
          </a:p>
          <a:p>
            <a:pPr lvl="1"/>
            <a:r>
              <a:rPr lang="en-US" dirty="0" smtClean="0"/>
              <a:t>Branch </a:t>
            </a:r>
            <a:r>
              <a:rPr lang="en-US" dirty="0"/>
              <a:t>&amp; Cut algorithm </a:t>
            </a:r>
            <a:r>
              <a:rPr lang="en-US" dirty="0" smtClean="0"/>
              <a:t>is used  </a:t>
            </a:r>
            <a:r>
              <a:rPr lang="en-US" dirty="0"/>
              <a:t>to find an exact solution using an LP model. </a:t>
            </a:r>
            <a:endParaRPr lang="en-US" dirty="0" smtClean="0"/>
          </a:p>
          <a:p>
            <a:pPr lvl="1"/>
            <a:r>
              <a:rPr lang="en-US" dirty="0" smtClean="0"/>
              <a:t>5000 Taxis and 26,000 bookings.</a:t>
            </a:r>
          </a:p>
          <a:p>
            <a:pPr lvl="1"/>
            <a:r>
              <a:rPr lang="en-US" dirty="0" smtClean="0"/>
              <a:t>Insertion Algorithm.</a:t>
            </a:r>
          </a:p>
          <a:p>
            <a:r>
              <a:rPr lang="en-US" dirty="0" smtClean="0"/>
              <a:t>A natural </a:t>
            </a:r>
            <a:r>
              <a:rPr lang="en-US" dirty="0"/>
              <a:t>turn into multimodal trip planning and routing problems.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43923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Intermodel</a:t>
            </a:r>
            <a:r>
              <a:rPr lang="fr-FR" b="1" dirty="0" smtClean="0"/>
              <a:t> </a:t>
            </a:r>
            <a:r>
              <a:rPr lang="fr-FR" b="1" dirty="0" err="1" smtClean="0"/>
              <a:t>passenger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775743"/>
            <a:ext cx="4200525" cy="124777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3261816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pportunity </a:t>
            </a:r>
            <a:r>
              <a:rPr lang="en-US" dirty="0"/>
              <a:t>for transportation agencies to address the “last mile problem</a:t>
            </a:r>
            <a:r>
              <a:rPr lang="en-US" dirty="0" smtClean="0"/>
              <a:t>”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 possibility </a:t>
            </a:r>
            <a:r>
              <a:rPr lang="en-US" dirty="0"/>
              <a:t>of realizing a seamless integration of ride-sharing and public </a:t>
            </a:r>
            <a:r>
              <a:rPr lang="en-US" dirty="0" smtClean="0"/>
              <a:t>transit.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feeding challenge but with autonomous mobility on demand in highly dense cities not rural </a:t>
            </a:r>
            <a:r>
              <a:rPr lang="en-US" dirty="0" smtClean="0"/>
              <a:t>areas.</a:t>
            </a:r>
          </a:p>
          <a:p>
            <a:pPr lvl="0"/>
            <a:r>
              <a:rPr lang="fr-FR" dirty="0" err="1" smtClean="0"/>
              <a:t>Connecting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routes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12</a:t>
            </a:fld>
            <a:endParaRPr lang="fr-FR"/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" y="149965"/>
            <a:ext cx="2428947" cy="7215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Shared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r>
              <a:rPr lang="fr-FR" b="1" dirty="0" smtClean="0"/>
              <a:t> + </a:t>
            </a:r>
            <a:r>
              <a:rPr lang="fr-FR" b="1" dirty="0" err="1" smtClean="0"/>
              <a:t>Intermodality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2528093"/>
            <a:ext cx="3533775" cy="149542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2873" y="1487606"/>
            <a:ext cx="11026254" cy="2333767"/>
          </a:xfrm>
        </p:spPr>
        <p:txBody>
          <a:bodyPr>
            <a:normAutofit/>
          </a:bodyPr>
          <a:lstStyle/>
          <a:p>
            <a:r>
              <a:rPr lang="en-US" dirty="0"/>
              <a:t>Inter-modality and multimodality </a:t>
            </a:r>
            <a:r>
              <a:rPr lang="en-US" dirty="0" smtClean="0"/>
              <a:t>exists </a:t>
            </a:r>
            <a:r>
              <a:rPr lang="en-US" dirty="0"/>
              <a:t>in </a:t>
            </a:r>
            <a:r>
              <a:rPr lang="en-US" dirty="0" smtClean="0"/>
              <a:t>literature.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clear lack of research output in DARP optimization problems when it comes to intermodal trip planning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results in autonomous mobility on demand</a:t>
            </a:r>
            <a:endParaRPr lang="fr-FR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37982" cy="8201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54927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To </a:t>
            </a:r>
            <a:r>
              <a:rPr lang="fr-FR" b="1" dirty="0" err="1" smtClean="0"/>
              <a:t>conclude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5863"/>
            <a:ext cx="7315200" cy="4295690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research</a:t>
            </a:r>
            <a:r>
              <a:rPr lang="fr-FR" dirty="0" smtClean="0"/>
              <a:t> gap </a:t>
            </a:r>
            <a:r>
              <a:rPr lang="fr-FR" dirty="0" err="1" smtClean="0"/>
              <a:t>exists</a:t>
            </a:r>
            <a:r>
              <a:rPr lang="fr-FR" dirty="0" smtClean="0"/>
              <a:t>.</a:t>
            </a:r>
          </a:p>
          <a:p>
            <a:r>
              <a:rPr lang="en-US" dirty="0"/>
              <a:t>To date, there exist no optimization frameworks that capture optimal coordination policies for </a:t>
            </a:r>
            <a:r>
              <a:rPr lang="en-US" dirty="0" smtClean="0"/>
              <a:t>MOD systems.</a:t>
            </a:r>
          </a:p>
          <a:p>
            <a:r>
              <a:rPr lang="en-US" dirty="0" smtClean="0"/>
              <a:t>Research assessment: </a:t>
            </a:r>
            <a:r>
              <a:rPr lang="en-US" b="1" dirty="0" smtClean="0">
                <a:solidFill>
                  <a:srgbClr val="FF0000"/>
                </a:solidFill>
              </a:rPr>
              <a:t>Slow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 unified method to solve different variants.</a:t>
            </a:r>
            <a:endParaRPr lang="fr-FR" dirty="0" smtClean="0"/>
          </a:p>
          <a:p>
            <a:r>
              <a:rPr lang="fr-FR" dirty="0" smtClean="0"/>
              <a:t>No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responsible</a:t>
            </a:r>
            <a:r>
              <a:rPr lang="fr-FR" dirty="0" smtClean="0"/>
              <a:t> if </a:t>
            </a:r>
            <a:r>
              <a:rPr lang="fr-FR" dirty="0" err="1" smtClean="0"/>
              <a:t>you’re</a:t>
            </a:r>
            <a:r>
              <a:rPr lang="fr-FR" dirty="0" smtClean="0"/>
              <a:t> </a:t>
            </a:r>
            <a:r>
              <a:rPr lang="fr-FR" dirty="0" err="1" smtClean="0"/>
              <a:t>late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6" y="0"/>
            <a:ext cx="2694296" cy="788635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8" y="5533541"/>
            <a:ext cx="1937982" cy="820116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88" y="5558189"/>
            <a:ext cx="2428947" cy="721524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23" y="5616955"/>
            <a:ext cx="1619108" cy="7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27658" cy="494684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Definition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0432-D099-4AE5-8A72-A92771CC39A0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96036" y="1062758"/>
            <a:ext cx="5469822" cy="528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Dial-a-ride problem.</a:t>
            </a:r>
          </a:p>
          <a:p>
            <a:r>
              <a:rPr lang="en-US" dirty="0" smtClean="0"/>
              <a:t>Pickup location.</a:t>
            </a:r>
            <a:endParaRPr lang="en-US" dirty="0"/>
          </a:p>
          <a:p>
            <a:r>
              <a:rPr lang="en-US" dirty="0" smtClean="0"/>
              <a:t>Timeslots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8" y="0"/>
            <a:ext cx="6026142" cy="61534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70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Time </a:t>
            </a:r>
            <a:r>
              <a:rPr lang="fr-FR" b="1" dirty="0" err="1" smtClean="0"/>
              <a:t>Sequence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260-F0FB-47E0-80FC-B07DA79F672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17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16" y="2088107"/>
            <a:ext cx="9421611" cy="30269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16" y="665565"/>
            <a:ext cx="4785567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EE06-387C-4EF9-A2D7-AA9BEBC30A4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82" y="535306"/>
            <a:ext cx="6783718" cy="487738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7A5-8E41-4B3D-927B-B7CA3754DCB6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Overview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20797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Key Figures &amp; History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Hypothesis</a:t>
            </a:r>
          </a:p>
          <a:p>
            <a:r>
              <a:rPr lang="en-US" dirty="0" smtClean="0"/>
              <a:t>Methodology in Research</a:t>
            </a:r>
          </a:p>
          <a:p>
            <a:r>
              <a:rPr lang="en-US" dirty="0" smtClean="0"/>
              <a:t>State of the art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Observations &amp; 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05C5-38C8-4E11-8447-7AD5F7FEB0C7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46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4E0-7AEB-4D77-BFAF-1F41CB1039B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87" y="1586636"/>
                <a:ext cx="4456225" cy="1225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209800" y="2032674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3848669"/>
            <a:ext cx="10515600" cy="232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bookings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m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of stations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f</a:t>
            </a:r>
            <a:r>
              <a:rPr lang="fr-FR" i="1" dirty="0" smtClean="0"/>
              <a:t> »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os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 </a:t>
            </a:r>
            <a:r>
              <a:rPr lang="fr-FR" i="1" dirty="0" smtClean="0"/>
              <a:t>» </a:t>
            </a:r>
            <a:r>
              <a:rPr lang="fr-FR" dirty="0" err="1" smtClean="0"/>
              <a:t>travel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to station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Part II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3721-B2C7-4EEA-801F-4522D2089674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48669"/>
            <a:ext cx="10515600" cy="2328294"/>
          </a:xfrm>
        </p:spPr>
        <p:txBody>
          <a:bodyPr/>
          <a:lstStyle/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B</a:t>
            </a:r>
            <a:r>
              <a:rPr lang="fr-FR" i="1" dirty="0" smtClean="0"/>
              <a:t> »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shifts </a:t>
            </a:r>
            <a:r>
              <a:rPr lang="fr-FR" dirty="0" err="1" smtClean="0"/>
              <a:t>available</a:t>
            </a:r>
            <a:endParaRPr lang="fr-FR" dirty="0" smtClean="0"/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N</a:t>
            </a:r>
            <a:r>
              <a:rPr lang="fr-FR" i="1" dirty="0" smtClean="0"/>
              <a:t> » </a:t>
            </a:r>
            <a:r>
              <a:rPr lang="fr-FR" dirty="0" err="1" smtClean="0"/>
              <a:t>number</a:t>
            </a:r>
            <a:r>
              <a:rPr lang="fr-FR" dirty="0" smtClean="0"/>
              <a:t> of pickups, </a:t>
            </a:r>
            <a:r>
              <a:rPr lang="fr-FR" dirty="0" err="1" smtClean="0"/>
              <a:t>depots</a:t>
            </a:r>
            <a:r>
              <a:rPr lang="fr-FR" dirty="0" smtClean="0"/>
              <a:t> and destinations</a:t>
            </a:r>
          </a:p>
          <a:p>
            <a:r>
              <a:rPr lang="fr-FR" i="1" dirty="0" smtClean="0"/>
              <a:t>« </a:t>
            </a:r>
            <a:r>
              <a:rPr lang="fr-FR" i="1" dirty="0" smtClean="0">
                <a:solidFill>
                  <a:srgbClr val="FF0000"/>
                </a:solidFill>
              </a:rPr>
              <a:t>C</a:t>
            </a:r>
            <a:r>
              <a:rPr lang="fr-FR" i="1" dirty="0" smtClean="0"/>
              <a:t> »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w.r.t driver </a:t>
            </a:r>
            <a:r>
              <a:rPr lang="fr-FR" dirty="0" smtClean="0">
                <a:solidFill>
                  <a:srgbClr val="FF0000"/>
                </a:solidFill>
              </a:rPr>
              <a:t>b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</a:t>
            </a:r>
            <a:r>
              <a:rPr lang="fr-FR" dirty="0" smtClean="0"/>
              <a:t> (p/d) to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j</a:t>
            </a:r>
            <a:r>
              <a:rPr lang="fr-FR" dirty="0" smtClean="0"/>
              <a:t> (p/d)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F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fr-FR" sz="3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79" y="1404344"/>
                <a:ext cx="4926841" cy="140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521762" y="1923172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Minimize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Structure &amp; flow: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9715"/>
            <a:ext cx="10515600" cy="16521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Population </a:t>
            </a:r>
            <a:r>
              <a:rPr lang="fr-FR" dirty="0" err="1" smtClean="0"/>
              <a:t>generator</a:t>
            </a:r>
            <a:endParaRPr lang="fr-FR" dirty="0"/>
          </a:p>
          <a:p>
            <a:r>
              <a:rPr lang="fr-FR" dirty="0"/>
              <a:t>Station </a:t>
            </a:r>
            <a:r>
              <a:rPr lang="fr-FR" dirty="0" err="1"/>
              <a:t>assignment</a:t>
            </a:r>
            <a:r>
              <a:rPr lang="fr-FR" dirty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Driver </a:t>
            </a:r>
            <a:r>
              <a:rPr lang="fr-FR" dirty="0" err="1" smtClean="0"/>
              <a:t>assignment</a:t>
            </a:r>
            <a:r>
              <a:rPr lang="fr-FR" dirty="0" smtClean="0"/>
              <a:t> and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 smtClean="0"/>
              <a:t>analysis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6" y="2931886"/>
            <a:ext cx="11697264" cy="31998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68522" cy="371854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Architecture:</a:t>
            </a:r>
            <a:endParaRPr lang="fr-FR" sz="2000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83" y="266042"/>
            <a:ext cx="7419833" cy="60903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98"/>
            <a:ext cx="6348137" cy="476110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24</a:t>
            </a:fld>
            <a:endParaRPr lang="fr-FR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63" y="411398"/>
            <a:ext cx="6348137" cy="4761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277829" y="502759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25 </a:t>
            </a:r>
            <a:r>
              <a:rPr lang="fr-FR" sz="2400" b="1" dirty="0" err="1" smtClean="0"/>
              <a:t>Bookings</a:t>
            </a:r>
            <a:endParaRPr lang="fr-FR" sz="2400" b="1" dirty="0" smtClean="0"/>
          </a:p>
          <a:p>
            <a:r>
              <a:rPr lang="fr-FR" sz="2400" b="1" dirty="0" smtClean="0"/>
              <a:t>10 </a:t>
            </a:r>
            <a:r>
              <a:rPr lang="fr-FR" sz="2400" b="1" dirty="0" err="1" smtClean="0"/>
              <a:t>Timeslots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762651" y="5027599"/>
            <a:ext cx="251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16 Pickup Stations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27062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58" y="779888"/>
            <a:ext cx="7435283" cy="55764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294381" y="3244953"/>
            <a:ext cx="627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6"/>
                </a:solidFill>
              </a:rPr>
              <a:t>13</a:t>
            </a:r>
            <a:r>
              <a:rPr lang="fr-FR" sz="2400" b="1" dirty="0" smtClean="0"/>
              <a:t> </a:t>
            </a:r>
          </a:p>
          <a:p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4289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24"/>
            <a:ext cx="5801784" cy="435133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59" y="630090"/>
            <a:ext cx="5962941" cy="4472206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5041862"/>
            <a:ext cx="10515600" cy="131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wait</a:t>
            </a:r>
            <a:r>
              <a:rPr lang="fr-FR" dirty="0" smtClean="0"/>
              <a:t> time: 24min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walked</a:t>
            </a:r>
            <a:r>
              <a:rPr lang="fr-FR" dirty="0" smtClean="0"/>
              <a:t>: 36.750km</a:t>
            </a:r>
          </a:p>
          <a:p>
            <a:r>
              <a:rPr lang="fr-FR" dirty="0" smtClean="0"/>
              <a:t>Total Distance </a:t>
            </a:r>
            <a:r>
              <a:rPr lang="fr-FR" dirty="0" err="1" smtClean="0"/>
              <a:t>travelled</a:t>
            </a:r>
            <a:r>
              <a:rPr lang="fr-FR" dirty="0" smtClean="0"/>
              <a:t> by </a:t>
            </a:r>
            <a:r>
              <a:rPr lang="fr-FR" dirty="0" err="1" smtClean="0"/>
              <a:t>vehicles</a:t>
            </a:r>
            <a:r>
              <a:rPr lang="fr-FR" dirty="0" smtClean="0"/>
              <a:t>: 323.96km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163772"/>
            <a:ext cx="11808016" cy="590400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Results</a:t>
            </a:r>
            <a:r>
              <a:rPr lang="fr-FR" b="1" dirty="0" smtClean="0"/>
              <a:t> &amp; observations: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data 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the </a:t>
            </a:r>
            <a:r>
              <a:rPr lang="fr-FR" dirty="0" err="1" smtClean="0"/>
              <a:t>passengers</a:t>
            </a:r>
            <a:r>
              <a:rPr lang="fr-FR" dirty="0" smtClean="0"/>
              <a:t>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darp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time </a:t>
            </a:r>
            <a:r>
              <a:rPr lang="fr-FR" dirty="0" err="1" smtClean="0"/>
              <a:t>windows</a:t>
            </a:r>
            <a:r>
              <a:rPr lang="fr-FR" dirty="0" smtClean="0"/>
              <a:t> in </a:t>
            </a:r>
            <a:r>
              <a:rPr lang="fr-FR" dirty="0" err="1" smtClean="0"/>
              <a:t>favor</a:t>
            </a:r>
            <a:r>
              <a:rPr lang="fr-FR" dirty="0" smtClean="0"/>
              <a:t> of </a:t>
            </a:r>
            <a:r>
              <a:rPr lang="fr-FR" dirty="0" err="1" smtClean="0"/>
              <a:t>minimizing</a:t>
            </a:r>
            <a:r>
              <a:rPr lang="fr-FR" dirty="0" smtClean="0"/>
              <a:t> the </a:t>
            </a:r>
            <a:r>
              <a:rPr lang="fr-FR" dirty="0" err="1" smtClean="0"/>
              <a:t>wait</a:t>
            </a:r>
            <a:r>
              <a:rPr lang="fr-FR" dirty="0" smtClean="0"/>
              <a:t> time. </a:t>
            </a:r>
          </a:p>
          <a:p>
            <a:r>
              <a:rPr lang="fr-FR" dirty="0"/>
              <a:t>C</a:t>
            </a:r>
            <a:r>
              <a:rPr lang="fr-FR" dirty="0" smtClean="0"/>
              <a:t>omparative </a:t>
            </a:r>
            <a:r>
              <a:rPr lang="fr-FR" dirty="0" err="1" smtClean="0"/>
              <a:t>studies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real data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non </a:t>
            </a:r>
            <a:r>
              <a:rPr lang="fr-FR" dirty="0" err="1" smtClean="0"/>
              <a:t>formal</a:t>
            </a:r>
            <a:r>
              <a:rPr lang="fr-FR" dirty="0" smtClean="0"/>
              <a:t> feeder to public transport.</a:t>
            </a:r>
          </a:p>
          <a:p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carbon</a:t>
            </a:r>
            <a:r>
              <a:rPr lang="fr-FR" dirty="0" smtClean="0"/>
              <a:t> </a:t>
            </a:r>
            <a:r>
              <a:rPr lang="fr-FR" dirty="0" err="1" smtClean="0"/>
              <a:t>footprint</a:t>
            </a:r>
            <a:r>
              <a:rPr lang="fr-FR" dirty="0" smtClean="0"/>
              <a:t>.</a:t>
            </a:r>
          </a:p>
          <a:p>
            <a:r>
              <a:rPr lang="en-US" dirty="0"/>
              <a:t>The results show that the algorithm becomes more efficient when we have less timeslots, in this example it would relate to a large number of bookings in a peak </a:t>
            </a:r>
            <a:r>
              <a:rPr lang="fr-FR" dirty="0"/>
              <a:t>time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Limitations.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659-1A1C-4B28-856C-A2478D890D8E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The contribution of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project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760"/>
            <a:ext cx="10515600" cy="5023203"/>
          </a:xfrm>
        </p:spPr>
        <p:txBody>
          <a:bodyPr>
            <a:normAutofit/>
          </a:bodyPr>
          <a:lstStyle/>
          <a:p>
            <a:r>
              <a:rPr lang="fr-FR" dirty="0" smtClean="0"/>
              <a:t>The state of the art </a:t>
            </a:r>
            <a:r>
              <a:rPr lang="fr-FR" dirty="0" smtClean="0"/>
              <a:t>&amp; </a:t>
            </a:r>
            <a:r>
              <a:rPr lang="fr-FR" dirty="0" err="1" smtClean="0"/>
              <a:t>literature</a:t>
            </a:r>
            <a:r>
              <a:rPr lang="fr-FR" dirty="0" smtClean="0"/>
              <a:t> </a:t>
            </a:r>
            <a:r>
              <a:rPr lang="fr-FR" dirty="0" err="1" smtClean="0"/>
              <a:t>review</a:t>
            </a:r>
            <a:r>
              <a:rPr lang="fr-FR" dirty="0"/>
              <a:t>.</a:t>
            </a:r>
            <a:endParaRPr lang="fr-FR" dirty="0" smtClean="0"/>
          </a:p>
          <a:p>
            <a:r>
              <a:rPr lang="en-US" dirty="0" smtClean="0"/>
              <a:t>Case studies analyzing the potential impact of feeding transport systems.</a:t>
            </a:r>
            <a:endParaRPr lang="en-US" dirty="0" smtClean="0"/>
          </a:p>
          <a:p>
            <a:r>
              <a:rPr lang="en-US" dirty="0" smtClean="0"/>
              <a:t>Ability to identify relevancy.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state of the art section I showed the </a:t>
            </a:r>
            <a:r>
              <a:rPr lang="en-US" dirty="0" smtClean="0"/>
              <a:t>connection in literature </a:t>
            </a:r>
            <a:r>
              <a:rPr lang="en-US" dirty="0"/>
              <a:t>between public </a:t>
            </a:r>
            <a:r>
              <a:rPr lang="en-US" dirty="0" smtClean="0"/>
              <a:t>transport </a:t>
            </a:r>
            <a:r>
              <a:rPr lang="fr-FR" dirty="0" smtClean="0"/>
              <a:t>and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 smtClean="0"/>
              <a:t>mobility</a:t>
            </a:r>
            <a:endParaRPr lang="fr-FR" dirty="0" smtClean="0"/>
          </a:p>
          <a:p>
            <a:r>
              <a:rPr lang="en-US" dirty="0"/>
              <a:t>I showed how can the DAR problem be reformulated to answer to the </a:t>
            </a:r>
            <a:r>
              <a:rPr lang="en-US" dirty="0" smtClean="0"/>
              <a:t>gap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 smtClean="0"/>
              <a:t>exists</a:t>
            </a:r>
            <a:endParaRPr lang="fr-FR" dirty="0" smtClean="0"/>
          </a:p>
          <a:p>
            <a:r>
              <a:rPr lang="en-US" dirty="0" smtClean="0"/>
              <a:t>I gained confidence &amp; motivation </a:t>
            </a:r>
            <a:r>
              <a:rPr lang="en-US" dirty="0"/>
              <a:t>to continue in this research</a:t>
            </a:r>
            <a:r>
              <a:rPr lang="en-US" dirty="0" smtClean="0"/>
              <a:t>.</a:t>
            </a:r>
          </a:p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(Julia, Python, </a:t>
            </a:r>
            <a:r>
              <a:rPr lang="fr-FR" dirty="0" err="1"/>
              <a:t>Gurobi</a:t>
            </a:r>
            <a:r>
              <a:rPr lang="fr-FR" dirty="0"/>
              <a:t> &amp; CPLEX</a:t>
            </a:r>
            <a:r>
              <a:rPr lang="fr-FR" dirty="0" smtClean="0"/>
              <a:t>)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29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Introduction: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59810"/>
            <a:ext cx="10515600" cy="531715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Questions </a:t>
            </a:r>
            <a:r>
              <a:rPr lang="fr-FR" dirty="0" err="1" smtClean="0"/>
              <a:t>raised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are the </a:t>
            </a:r>
            <a:r>
              <a:rPr lang="fr-FR" dirty="0" err="1" smtClean="0"/>
              <a:t>research</a:t>
            </a:r>
            <a:r>
              <a:rPr lang="fr-FR" dirty="0" smtClean="0"/>
              <a:t> directions in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?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relationship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and public transport in </a:t>
            </a:r>
            <a:r>
              <a:rPr lang="fr-FR" dirty="0" err="1" smtClean="0"/>
              <a:t>research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Is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 </a:t>
            </a:r>
            <a:r>
              <a:rPr lang="en-US" dirty="0" smtClean="0"/>
              <a:t>gap </a:t>
            </a:r>
            <a:r>
              <a:rPr lang="en-US" dirty="0"/>
              <a:t>between mobility on demand and public transit </a:t>
            </a:r>
            <a:r>
              <a:rPr lang="en-US" dirty="0" smtClean="0"/>
              <a:t>systems?</a:t>
            </a:r>
            <a:endParaRPr lang="fr-FR" dirty="0" smtClean="0"/>
          </a:p>
          <a:p>
            <a:r>
              <a:rPr lang="fr-FR" dirty="0" smtClean="0"/>
              <a:t>Importance:</a:t>
            </a:r>
            <a:endParaRPr lang="fr-FR" dirty="0"/>
          </a:p>
          <a:p>
            <a:pPr lvl="1"/>
            <a:r>
              <a:rPr lang="fr-FR" dirty="0"/>
              <a:t>T</a:t>
            </a:r>
            <a:r>
              <a:rPr lang="fr-FR" dirty="0" smtClean="0"/>
              <a:t>he </a:t>
            </a:r>
            <a:r>
              <a:rPr lang="en-US" dirty="0" smtClean="0"/>
              <a:t>increasing</a:t>
            </a:r>
            <a:r>
              <a:rPr lang="fr-FR" dirty="0" smtClean="0"/>
              <a:t> transportation </a:t>
            </a:r>
            <a:r>
              <a:rPr lang="fr-FR" dirty="0" err="1" smtClean="0"/>
              <a:t>demand</a:t>
            </a:r>
            <a:r>
              <a:rPr lang="fr-FR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Europe.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The </a:t>
            </a:r>
            <a:r>
              <a:rPr lang="en-US" dirty="0" smtClean="0"/>
              <a:t>increase</a:t>
            </a:r>
            <a:r>
              <a:rPr lang="fr-FR" dirty="0" smtClean="0"/>
              <a:t> of public transport, network to serve a </a:t>
            </a:r>
            <a:r>
              <a:rPr lang="fr-FR" dirty="0" err="1" smtClean="0"/>
              <a:t>larger</a:t>
            </a:r>
            <a:r>
              <a:rPr lang="fr-FR" dirty="0" smtClean="0"/>
              <a:t> population. </a:t>
            </a:r>
          </a:p>
          <a:p>
            <a:pPr lvl="1"/>
            <a:r>
              <a:rPr lang="en-US" dirty="0" smtClean="0"/>
              <a:t>Suburban underserved areas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future of transport for a longer </a:t>
            </a:r>
            <a:r>
              <a:rPr lang="en-US" dirty="0" smtClean="0"/>
              <a:t>horizon</a:t>
            </a:r>
            <a:r>
              <a:rPr lang="en-US" dirty="0"/>
              <a:t> </a:t>
            </a:r>
            <a:r>
              <a:rPr lang="en-US" dirty="0" smtClean="0"/>
              <a:t>is 	</a:t>
            </a:r>
            <a:endParaRPr lang="en-US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clear aim in the EU to make </a:t>
            </a:r>
            <a:r>
              <a:rPr lang="en-US" dirty="0" smtClean="0"/>
              <a:t>the multimodal passenger transport </a:t>
            </a:r>
            <a:r>
              <a:rPr lang="en-US" dirty="0"/>
              <a:t>as seamless as </a:t>
            </a:r>
            <a:r>
              <a:rPr lang="en-US" dirty="0" smtClean="0"/>
              <a:t>possible.</a:t>
            </a:r>
            <a:endParaRPr lang="en-US" dirty="0"/>
          </a:p>
          <a:p>
            <a:pPr lvl="1"/>
            <a:r>
              <a:rPr lang="en-US" dirty="0"/>
              <a:t>If successfully implemented intermodal passenger transport will give more options to the </a:t>
            </a:r>
            <a:r>
              <a:rPr lang="en-US" dirty="0" smtClean="0"/>
              <a:t>traveler.</a:t>
            </a:r>
          </a:p>
          <a:p>
            <a:r>
              <a:rPr lang="fr-FR" dirty="0" smtClean="0"/>
              <a:t>Objectives:</a:t>
            </a:r>
          </a:p>
          <a:p>
            <a:pPr lvl="1"/>
            <a:r>
              <a:rPr lang="fr-FR" dirty="0" err="1" smtClean="0"/>
              <a:t>Understand</a:t>
            </a:r>
            <a:r>
              <a:rPr lang="fr-FR" dirty="0" smtClean="0"/>
              <a:t> transportation science and </a:t>
            </a:r>
            <a:r>
              <a:rPr lang="fr-FR" dirty="0" err="1" smtClean="0"/>
              <a:t>modeling</a:t>
            </a:r>
            <a:r>
              <a:rPr lang="fr-FR" dirty="0" smtClean="0"/>
              <a:t> of </a:t>
            </a:r>
            <a:r>
              <a:rPr lang="fr-FR" dirty="0" err="1" smtClean="0"/>
              <a:t>passenger</a:t>
            </a:r>
            <a:r>
              <a:rPr lang="fr-FR" dirty="0" smtClean="0"/>
              <a:t> transport </a:t>
            </a:r>
            <a:r>
              <a:rPr lang="fr-FR" dirty="0" err="1" smtClean="0"/>
              <a:t>systems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/>
              <a:t>Establish</a:t>
            </a:r>
            <a:r>
              <a:rPr lang="fr-FR" dirty="0"/>
              <a:t> a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connects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classical</a:t>
            </a:r>
            <a:r>
              <a:rPr lang="fr-FR" dirty="0" smtClean="0"/>
              <a:t> public transport.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0991-7F44-467B-BB23-8ECD9633CB0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Next</a:t>
            </a:r>
            <a:r>
              <a:rPr lang="fr-FR" b="1" dirty="0" smtClean="0"/>
              <a:t> </a:t>
            </a:r>
            <a:r>
              <a:rPr lang="fr-FR" b="1" dirty="0" err="1" smtClean="0"/>
              <a:t>steps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235267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mathematical formulation for the whole </a:t>
            </a:r>
            <a:r>
              <a:rPr lang="en-US" dirty="0" smtClean="0"/>
              <a:t>model.</a:t>
            </a:r>
            <a:endParaRPr lang="fr-FR" dirty="0" smtClean="0"/>
          </a:p>
          <a:p>
            <a:r>
              <a:rPr lang="en-US" dirty="0" smtClean="0"/>
              <a:t>Optimize </a:t>
            </a:r>
            <a:r>
              <a:rPr lang="en-US" dirty="0"/>
              <a:t>the whole model (instead of dividing it into two part) </a:t>
            </a:r>
            <a:r>
              <a:rPr lang="en-US" dirty="0" smtClean="0"/>
              <a:t>and </a:t>
            </a:r>
            <a:r>
              <a:rPr lang="fr-FR" dirty="0" smtClean="0"/>
              <a:t>compare </a:t>
            </a:r>
            <a:r>
              <a:rPr lang="fr-FR" dirty="0" err="1" smtClean="0"/>
              <a:t>results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en-US" dirty="0"/>
              <a:t>Create user </a:t>
            </a:r>
            <a:r>
              <a:rPr lang="en-US" dirty="0" smtClean="0"/>
              <a:t>profiles </a:t>
            </a:r>
            <a:r>
              <a:rPr lang="en-US" dirty="0"/>
              <a:t>for daily commuters to optimize </a:t>
            </a:r>
            <a:r>
              <a:rPr lang="en-US" dirty="0" smtClean="0"/>
              <a:t>routing.</a:t>
            </a:r>
            <a:endParaRPr lang="en-US" dirty="0" smtClean="0"/>
          </a:p>
          <a:p>
            <a:r>
              <a:rPr lang="en-US" dirty="0"/>
              <a:t>Merge real-time booking with prearranged booking</a:t>
            </a:r>
            <a:r>
              <a:rPr lang="en-US" dirty="0" smtClean="0"/>
              <a:t>.</a:t>
            </a:r>
          </a:p>
          <a:p>
            <a:r>
              <a:rPr lang="en-US" dirty="0"/>
              <a:t>A framework of ride-sharing algorithms to build the most </a:t>
            </a:r>
            <a:r>
              <a:rPr lang="en-US" dirty="0" smtClean="0"/>
              <a:t>efficient public </a:t>
            </a:r>
            <a:r>
              <a:rPr lang="fr-FR" dirty="0" smtClean="0"/>
              <a:t>transport </a:t>
            </a:r>
            <a:r>
              <a:rPr lang="fr-FR" dirty="0"/>
              <a:t>feeder</a:t>
            </a:r>
            <a:r>
              <a:rPr lang="fr-FR" dirty="0" smtClean="0"/>
              <a:t>.</a:t>
            </a:r>
          </a:p>
          <a:p>
            <a:r>
              <a:rPr lang="en-US" dirty="0"/>
              <a:t>Put constraints on pickup stations to be open on </a:t>
            </a:r>
            <a:r>
              <a:rPr lang="en-US" dirty="0" smtClean="0"/>
              <a:t>specific </a:t>
            </a:r>
            <a:r>
              <a:rPr lang="en-US" dirty="0"/>
              <a:t>areas </a:t>
            </a:r>
            <a:r>
              <a:rPr lang="en-US" dirty="0" smtClean="0"/>
              <a:t>where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/>
              <a:t>are no obstacles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Include</a:t>
            </a:r>
            <a:r>
              <a:rPr lang="fr-FR" dirty="0" smtClean="0"/>
              <a:t> real </a:t>
            </a:r>
            <a:r>
              <a:rPr lang="fr-FR" dirty="0" err="1" smtClean="0"/>
              <a:t>geographic</a:t>
            </a:r>
            <a:r>
              <a:rPr lang="fr-FR" dirty="0" smtClean="0"/>
              <a:t> locations and use real </a:t>
            </a:r>
            <a:r>
              <a:rPr lang="fr-FR" dirty="0" err="1" smtClean="0"/>
              <a:t>routing</a:t>
            </a:r>
            <a:r>
              <a:rPr lang="fr-FR" dirty="0" smtClean="0"/>
              <a:t> data.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to the location of pickup stations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4C9A-503E-44A1-BB10-CBEF238A28B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159"/>
          </a:xfrm>
        </p:spPr>
        <p:txBody>
          <a:bodyPr/>
          <a:lstStyle/>
          <a:p>
            <a:r>
              <a:rPr lang="fr-FR" b="1" dirty="0"/>
              <a:t>A</a:t>
            </a:r>
            <a:r>
              <a:rPr lang="fr-FR" b="1" dirty="0" smtClean="0"/>
              <a:t>ccess to the </a:t>
            </a:r>
            <a:r>
              <a:rPr lang="fr-FR" b="1" dirty="0" err="1" smtClean="0"/>
              <a:t>project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FF9D-3E5A-408B-A043-E023B5C7D440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56" y="3247885"/>
            <a:ext cx="1606594" cy="16065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9266"/>
            <a:ext cx="1677106" cy="1677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3202354"/>
            <a:ext cx="1709408" cy="1709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6" y="3146392"/>
            <a:ext cx="1708087" cy="17080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56" y="1358576"/>
            <a:ext cx="1708087" cy="170808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4671"/>
            <a:ext cx="2057683" cy="205768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828077" y="5068507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aymanmahmoud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B03-9A94-4FB9-9F41-CAF70BD85126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32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08"/>
            <a:ext cx="12192000" cy="58525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624858"/>
            <a:ext cx="5141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</a:rPr>
              <a:t>Thank</a:t>
            </a:r>
            <a:r>
              <a:rPr lang="fr-FR" sz="8000" b="1" dirty="0" smtClean="0">
                <a:solidFill>
                  <a:schemeClr val="bg1"/>
                </a:solidFill>
              </a:rPr>
              <a:t> You !</a:t>
            </a:r>
            <a:endParaRPr lang="fr-FR" sz="80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6069365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Key figures &amp; </a:t>
            </a:r>
            <a:r>
              <a:rPr lang="en-US" b="1" dirty="0" smtClean="0"/>
              <a:t>history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59811"/>
            <a:ext cx="10515600" cy="2784141"/>
          </a:xfrm>
        </p:spPr>
        <p:txBody>
          <a:bodyPr/>
          <a:lstStyle/>
          <a:p>
            <a:r>
              <a:rPr lang="en-US" dirty="0"/>
              <a:t>In the region of Ile de France there's 836km of accessible roads </a:t>
            </a:r>
            <a:r>
              <a:rPr lang="en-US" dirty="0" smtClean="0"/>
              <a:t>where 25</a:t>
            </a:r>
            <a:r>
              <a:rPr lang="en-US" dirty="0"/>
              <a:t>% experience congestion in the peak </a:t>
            </a:r>
            <a:r>
              <a:rPr lang="en-US" dirty="0" smtClean="0"/>
              <a:t>hour. </a:t>
            </a:r>
          </a:p>
          <a:p>
            <a:r>
              <a:rPr lang="en-US" dirty="0"/>
              <a:t>15–20% of total </a:t>
            </a:r>
            <a:r>
              <a:rPr lang="en-US" dirty="0" smtClean="0"/>
              <a:t>GHG in the EU and the US are caused by ground transportation.</a:t>
            </a:r>
          </a:p>
          <a:p>
            <a:r>
              <a:rPr lang="en-US" dirty="0" smtClean="0"/>
              <a:t>Congestion increase 15-20% between 2008 and 2018.</a:t>
            </a:r>
          </a:p>
          <a:p>
            <a:r>
              <a:rPr lang="en-US" dirty="0" smtClean="0"/>
              <a:t>Operating companies with a transport feeder model.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3754771"/>
            <a:ext cx="10515600" cy="278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first ride-sharing as in car-sharing program was established in 1948 in </a:t>
            </a:r>
            <a:r>
              <a:rPr lang="en-US" dirty="0" smtClean="0"/>
              <a:t>Zurich.</a:t>
            </a:r>
          </a:p>
          <a:p>
            <a:r>
              <a:rPr lang="en-US" dirty="0" smtClean="0"/>
              <a:t>Not an attractive solution during this period.</a:t>
            </a:r>
          </a:p>
          <a:p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708546" y="3645589"/>
            <a:ext cx="10774907" cy="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58" y="2521330"/>
            <a:ext cx="1050878" cy="10508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85" y="2478455"/>
            <a:ext cx="1166315" cy="1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A point of critique: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>
            <a:normAutofit/>
          </a:bodyPr>
          <a:lstStyle/>
          <a:p>
            <a:r>
              <a:rPr lang="en-US" dirty="0" smtClean="0"/>
              <a:t>Ride-sharing </a:t>
            </a:r>
            <a:r>
              <a:rPr lang="en-US" dirty="0"/>
              <a:t>solutions </a:t>
            </a:r>
            <a:r>
              <a:rPr lang="en-US" dirty="0" smtClean="0"/>
              <a:t>exists </a:t>
            </a:r>
            <a:r>
              <a:rPr lang="en-US" dirty="0"/>
              <a:t>we still have a rise in the traffic congestion and traffic density is </a:t>
            </a:r>
            <a:r>
              <a:rPr lang="en-US" dirty="0" smtClean="0"/>
              <a:t>worsening.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exists no effective method of integrating ride-sharing solutions into transport trip </a:t>
            </a:r>
            <a:r>
              <a:rPr lang="en-US" dirty="0" smtClean="0"/>
              <a:t>planners.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mobility can be highly </a:t>
            </a:r>
            <a:r>
              <a:rPr lang="en-US" dirty="0" smtClean="0"/>
              <a:t>criticized:</a:t>
            </a:r>
          </a:p>
          <a:p>
            <a:pPr lvl="1"/>
            <a:r>
              <a:rPr lang="fr-FR" dirty="0" smtClean="0"/>
              <a:t>New York City </a:t>
            </a:r>
            <a:r>
              <a:rPr lang="fr-FR" dirty="0" err="1" smtClean="0"/>
              <a:t>study</a:t>
            </a:r>
            <a:r>
              <a:rPr lang="fr-FR" dirty="0" smtClean="0"/>
              <a:t>:</a:t>
            </a:r>
          </a:p>
          <a:p>
            <a:pPr lvl="2"/>
            <a:r>
              <a:rPr lang="fr-FR" b="1" dirty="0" smtClean="0"/>
              <a:t>300,000</a:t>
            </a:r>
            <a:r>
              <a:rPr lang="fr-FR" dirty="0" smtClean="0"/>
              <a:t> Cars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b="1" dirty="0" smtClean="0"/>
              <a:t>60% 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AMOD…</a:t>
            </a:r>
          </a:p>
          <a:p>
            <a:pPr lvl="3"/>
            <a:r>
              <a:rPr lang="fr-FR" sz="3200" dirty="0" smtClean="0"/>
              <a:t>137,500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60" y="3138985"/>
            <a:ext cx="3578744" cy="20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44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Motivation: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2639"/>
            <a:ext cx="10515600" cy="519432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principal trip of passengers in urban zones or in peripheral urban zones</a:t>
            </a:r>
            <a:r>
              <a:rPr lang="en-US" dirty="0" smtClean="0"/>
              <a:t>.</a:t>
            </a:r>
          </a:p>
          <a:p>
            <a:pPr lvl="1"/>
            <a:r>
              <a:rPr lang="fr-FR" dirty="0"/>
              <a:t>2.148 </a:t>
            </a:r>
            <a:r>
              <a:rPr lang="fr-FR" dirty="0" smtClean="0"/>
              <a:t>million vs 12,278,210 million</a:t>
            </a:r>
            <a:endParaRPr lang="en-US" dirty="0" smtClean="0"/>
          </a:p>
          <a:p>
            <a:r>
              <a:rPr lang="en-US" dirty="0" smtClean="0"/>
              <a:t>Motivation </a:t>
            </a:r>
            <a:r>
              <a:rPr lang="en-US" dirty="0"/>
              <a:t>in integrating both </a:t>
            </a:r>
            <a:r>
              <a:rPr lang="en-US" dirty="0" smtClean="0"/>
              <a:t>modes of transportation </a:t>
            </a:r>
            <a:r>
              <a:rPr lang="en-US" dirty="0"/>
              <a:t>and finding a </a:t>
            </a:r>
            <a:r>
              <a:rPr lang="en-US" dirty="0" smtClean="0"/>
              <a:t>solution. </a:t>
            </a:r>
          </a:p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intelligent solutions.</a:t>
            </a:r>
          </a:p>
          <a:p>
            <a:r>
              <a:rPr lang="en-US" dirty="0" smtClean="0"/>
              <a:t>A research gap</a:t>
            </a:r>
          </a:p>
          <a:p>
            <a:r>
              <a:rPr lang="fr-FR" dirty="0" err="1" smtClean="0"/>
              <a:t>Allowing</a:t>
            </a:r>
            <a:r>
              <a:rPr lang="fr-FR" dirty="0" smtClean="0"/>
              <a:t> ride sharing to </a:t>
            </a:r>
            <a:r>
              <a:rPr lang="fr-FR" dirty="0" err="1" smtClean="0"/>
              <a:t>connect</a:t>
            </a:r>
            <a:r>
              <a:rPr lang="fr-FR" dirty="0" smtClean="0"/>
              <a:t> routes </a:t>
            </a:r>
            <a:r>
              <a:rPr lang="fr-FR" dirty="0" err="1" smtClean="0"/>
              <a:t>with</a:t>
            </a:r>
            <a:r>
              <a:rPr lang="fr-FR" dirty="0" smtClean="0"/>
              <a:t> public transit </a:t>
            </a:r>
            <a:r>
              <a:rPr lang="fr-FR" dirty="0" err="1" smtClean="0"/>
              <a:t>increases</a:t>
            </a:r>
            <a:r>
              <a:rPr lang="fr-FR" dirty="0" smtClean="0"/>
              <a:t> the </a:t>
            </a:r>
            <a:r>
              <a:rPr lang="fr-FR" dirty="0" err="1" smtClean="0"/>
              <a:t>demand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8B9C-761A-4E45-B672-12ED7357879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Hypothetis</a:t>
            </a:r>
            <a:r>
              <a:rPr lang="fr-FR" b="1" dirty="0"/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2640"/>
            <a:ext cx="10515600" cy="5194323"/>
          </a:xfrm>
        </p:spPr>
        <p:txBody>
          <a:bodyPr/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room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intermodality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on </a:t>
            </a:r>
            <a:r>
              <a:rPr lang="fr-FR" dirty="0" err="1" smtClean="0"/>
              <a:t>demand</a:t>
            </a:r>
            <a:r>
              <a:rPr lang="fr-FR" dirty="0" smtClean="0"/>
              <a:t> and public transport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People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difficulty</a:t>
            </a:r>
            <a:r>
              <a:rPr lang="fr-FR" dirty="0" smtClean="0"/>
              <a:t> to manage </a:t>
            </a:r>
            <a:r>
              <a:rPr lang="fr-FR" dirty="0" err="1" smtClean="0"/>
              <a:t>their</a:t>
            </a:r>
            <a:r>
              <a:rPr lang="fr-FR" dirty="0" smtClean="0"/>
              <a:t> time </a:t>
            </a:r>
            <a:r>
              <a:rPr lang="fr-FR" dirty="0" err="1" smtClean="0"/>
              <a:t>during</a:t>
            </a:r>
            <a:r>
              <a:rPr lang="fr-FR" dirty="0" smtClean="0"/>
              <a:t> the trip </a:t>
            </a:r>
            <a:r>
              <a:rPr lang="fr-FR" dirty="0" err="1" smtClean="0"/>
              <a:t>especially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consistes of </a:t>
            </a:r>
            <a:r>
              <a:rPr lang="fr-FR" dirty="0" err="1" smtClean="0"/>
              <a:t>taking</a:t>
            </a:r>
            <a:r>
              <a:rPr lang="fr-FR" dirty="0" smtClean="0"/>
              <a:t> more </a:t>
            </a:r>
            <a:r>
              <a:rPr lang="fr-FR" dirty="0" err="1" smtClean="0"/>
              <a:t>than</a:t>
            </a:r>
            <a:r>
              <a:rPr lang="fr-FR" dirty="0" smtClean="0"/>
              <a:t> one mode of transportation.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8D9A-6E26-4341-BA25-70A4A8D0162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27" y="3223371"/>
            <a:ext cx="3779553" cy="21202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2095"/>
            <a:ext cx="3244297" cy="21615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86793" y="5522995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924148" y="5522995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3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Methodology</a:t>
            </a:r>
            <a:r>
              <a:rPr lang="fr-FR" b="1" dirty="0" smtClean="0"/>
              <a:t> in </a:t>
            </a:r>
            <a:r>
              <a:rPr lang="fr-FR" b="1" dirty="0" err="1" smtClean="0"/>
              <a:t>research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42949"/>
            <a:ext cx="10515600" cy="22382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Comprehensive surveys that were published on topics of interest.</a:t>
            </a:r>
          </a:p>
          <a:p>
            <a:pPr marL="0" indent="0">
              <a:buNone/>
            </a:pPr>
            <a:r>
              <a:rPr lang="en-US" dirty="0"/>
              <a:t>2. An overview of application areas of DARPs.</a:t>
            </a:r>
          </a:p>
          <a:p>
            <a:pPr marL="0" indent="0">
              <a:buNone/>
            </a:pPr>
            <a:r>
              <a:rPr lang="en-US" dirty="0"/>
              <a:t>3. A detailed taxonomy of the problem variants.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Identification </a:t>
            </a:r>
            <a:r>
              <a:rPr lang="en-US" dirty="0"/>
              <a:t>of potential research gaps</a:t>
            </a:r>
            <a:r>
              <a:rPr lang="en-US" dirty="0" smtClean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Shared</a:t>
            </a:r>
            <a:r>
              <a:rPr lang="fr-FR" b="1" dirty="0" smtClean="0"/>
              <a:t> </a:t>
            </a:r>
            <a:r>
              <a:rPr lang="fr-FR" b="1" dirty="0" err="1" smtClean="0"/>
              <a:t>Mobility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2666728"/>
            <a:ext cx="3419475" cy="149542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15BF-AA20-4B83-BAD9-5FAEB744B47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Defense - Research Project - Complex Systems Engineering (M1)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4" y="0"/>
            <a:ext cx="2694296" cy="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1348</Words>
  <Application>Microsoft Office PowerPoint</Application>
  <PresentationFormat>Grand écran</PresentationFormat>
  <Paragraphs>250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Thème Office</vt:lpstr>
      <vt:lpstr> An optimization algorithm for Dial a Ride problems in the context of intermodal route planning</vt:lpstr>
      <vt:lpstr>Overview:</vt:lpstr>
      <vt:lpstr>Introduction:</vt:lpstr>
      <vt:lpstr>Key figures &amp; history:</vt:lpstr>
      <vt:lpstr>A point of critique:</vt:lpstr>
      <vt:lpstr>Motivation:</vt:lpstr>
      <vt:lpstr>Hypothetis:</vt:lpstr>
      <vt:lpstr>Methodology in research:</vt:lpstr>
      <vt:lpstr>Shared Mobility</vt:lpstr>
      <vt:lpstr>Présentation PowerPoint</vt:lpstr>
      <vt:lpstr>Intermodel passenger mobility</vt:lpstr>
      <vt:lpstr>Présentation PowerPoint</vt:lpstr>
      <vt:lpstr>Shared Mobility + Intermodality</vt:lpstr>
      <vt:lpstr>Présentation PowerPoint</vt:lpstr>
      <vt:lpstr>To conclude:</vt:lpstr>
      <vt:lpstr>Problem Definition:</vt:lpstr>
      <vt:lpstr>Time Sequence:</vt:lpstr>
      <vt:lpstr>Présentation PowerPoint</vt:lpstr>
      <vt:lpstr>Présentation PowerPoint</vt:lpstr>
      <vt:lpstr>Part I</vt:lpstr>
      <vt:lpstr>Part II</vt:lpstr>
      <vt:lpstr>Structure &amp; flow:</vt:lpstr>
      <vt:lpstr>Architecture:</vt:lpstr>
      <vt:lpstr>Présentation PowerPoint</vt:lpstr>
      <vt:lpstr>Présentation PowerPoint</vt:lpstr>
      <vt:lpstr>Présentation PowerPoint</vt:lpstr>
      <vt:lpstr>Présentation PowerPoint</vt:lpstr>
      <vt:lpstr>Results &amp; observations:</vt:lpstr>
      <vt:lpstr>The contribution of this project:</vt:lpstr>
      <vt:lpstr>Next steps:</vt:lpstr>
      <vt:lpstr>Access to the project: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 Mahmoud (Student at CentraleSupelec)</dc:creator>
  <cp:lastModifiedBy>Ayman Mahmoud (Student at CentraleSupelec)</cp:lastModifiedBy>
  <cp:revision>119</cp:revision>
  <dcterms:created xsi:type="dcterms:W3CDTF">2020-05-29T10:46:23Z</dcterms:created>
  <dcterms:modified xsi:type="dcterms:W3CDTF">2020-06-11T23:51:49Z</dcterms:modified>
</cp:coreProperties>
</file>