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83" r:id="rId4"/>
    <p:sldId id="278" r:id="rId5"/>
    <p:sldId id="276" r:id="rId6"/>
    <p:sldId id="284" r:id="rId7"/>
    <p:sldId id="277" r:id="rId8"/>
    <p:sldId id="258" r:id="rId9"/>
    <p:sldId id="259" r:id="rId10"/>
    <p:sldId id="285" r:id="rId11"/>
    <p:sldId id="286" r:id="rId12"/>
    <p:sldId id="275" r:id="rId13"/>
    <p:sldId id="260" r:id="rId14"/>
    <p:sldId id="280" r:id="rId15"/>
    <p:sldId id="287" r:id="rId16"/>
    <p:sldId id="281" r:id="rId17"/>
    <p:sldId id="288" r:id="rId18"/>
    <p:sldId id="290" r:id="rId19"/>
    <p:sldId id="282" r:id="rId20"/>
    <p:sldId id="291" r:id="rId21"/>
    <p:sldId id="261" r:id="rId22"/>
    <p:sldId id="262" r:id="rId23"/>
    <p:sldId id="263" r:id="rId24"/>
    <p:sldId id="272" r:id="rId25"/>
    <p:sldId id="270" r:id="rId26"/>
    <p:sldId id="271" r:id="rId27"/>
    <p:sldId id="264" r:id="rId28"/>
    <p:sldId id="265" r:id="rId29"/>
    <p:sldId id="273" r:id="rId30"/>
    <p:sldId id="293" r:id="rId31"/>
    <p:sldId id="292" r:id="rId32"/>
    <p:sldId id="266" r:id="rId33"/>
    <p:sldId id="279" r:id="rId34"/>
    <p:sldId id="289" r:id="rId35"/>
    <p:sldId id="274" r:id="rId36"/>
    <p:sldId id="267" r:id="rId37"/>
    <p:sldId id="269"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7E6EB-1EAE-48E4-BCE0-B32F6201B4F1}" type="datetimeFigureOut">
              <a:rPr lang="fr-FR" smtClean="0"/>
              <a:t>11/06/2020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D7C80D-6817-46D2-8227-1CD1FDF9ED4E}" type="slidenum">
              <a:rPr lang="fr-FR" smtClean="0"/>
              <a:t>‹N°›</a:t>
            </a:fld>
            <a:endParaRPr lang="fr-FR"/>
          </a:p>
        </p:txBody>
      </p:sp>
    </p:spTree>
    <p:extLst>
      <p:ext uri="{BB962C8B-B14F-4D97-AF65-F5344CB8AC3E}">
        <p14:creationId xmlns:p14="http://schemas.microsoft.com/office/powerpoint/2010/main" val="429483919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3A989-57D6-4AA9-8895-197399A65B64}"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C7F17-CFCA-426B-B0F9-132937BCD9D4}" type="slidenum">
              <a:rPr lang="fr-FR" smtClean="0"/>
              <a:t>‹N°›</a:t>
            </a:fld>
            <a:endParaRPr lang="fr-FR"/>
          </a:p>
        </p:txBody>
      </p:sp>
    </p:spTree>
    <p:extLst>
      <p:ext uri="{BB962C8B-B14F-4D97-AF65-F5344CB8AC3E}">
        <p14:creationId xmlns:p14="http://schemas.microsoft.com/office/powerpoint/2010/main" val="378762920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5" name="Espace réservé de l'en-tête 4"/>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15765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153402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28760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C0460D8-7D6C-45FC-80B0-C70977082B83}"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4287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B062BF9-7D44-44EE-98A7-6610A80C409D}"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823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8F56096-A4A8-4376-B1AB-C5110AF9D604}"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9610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40404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C0D4205-83A0-43E0-A4C6-39E225F51999}"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83099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F1AF2AD-2BEB-4321-8782-452CBE8237CC}"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71371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394D177-B44C-4E86-BC0F-9F32A6F05AF4}" type="datetime1">
              <a:rPr lang="fr-FR" smtClean="0"/>
              <a:t>11/06/2020</a:t>
            </a:fld>
            <a:endParaRPr lang="fr-FR"/>
          </a:p>
        </p:txBody>
      </p:sp>
      <p:sp>
        <p:nvSpPr>
          <p:cNvPr id="8" name="Espace réservé du pied de page 7"/>
          <p:cNvSpPr>
            <a:spLocks noGrp="1"/>
          </p:cNvSpPr>
          <p:nvPr>
            <p:ph type="ftr" sz="quarter" idx="11"/>
          </p:nvPr>
        </p:nvSpPr>
        <p:spPr/>
        <p:txBody>
          <a:bodyPr/>
          <a:lstStyle/>
          <a:p>
            <a:r>
              <a:rPr lang="en-US" smtClean="0"/>
              <a:t>Defense - Research Project - Complex Systems Engineering (M1)</a:t>
            </a:r>
            <a:endParaRPr lang="fr-FR"/>
          </a:p>
        </p:txBody>
      </p:sp>
      <p:sp>
        <p:nvSpPr>
          <p:cNvPr id="9" name="Espace réservé du numéro de diapositive 8"/>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34303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201259E-6734-49DF-9294-C44135CAA86F}" type="datetime1">
              <a:rPr lang="fr-FR" smtClean="0"/>
              <a:t>11/06/2020</a:t>
            </a:fld>
            <a:endParaRPr lang="fr-FR"/>
          </a:p>
        </p:txBody>
      </p:sp>
      <p:sp>
        <p:nvSpPr>
          <p:cNvPr id="4" name="Espace réservé du pied de page 3"/>
          <p:cNvSpPr>
            <a:spLocks noGrp="1"/>
          </p:cNvSpPr>
          <p:nvPr>
            <p:ph type="ftr" sz="quarter" idx="11"/>
          </p:nvPr>
        </p:nvSpPr>
        <p:spPr/>
        <p:txBody>
          <a:bodyPr/>
          <a:lstStyle/>
          <a:p>
            <a:r>
              <a:rPr lang="en-US" smtClean="0"/>
              <a:t>Defense - Research Project - Complex Systems Engineering (M1)</a:t>
            </a:r>
            <a:endParaRPr lang="fr-FR"/>
          </a:p>
        </p:txBody>
      </p:sp>
      <p:sp>
        <p:nvSpPr>
          <p:cNvPr id="5" name="Espace réservé du numéro de diapositive 4"/>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82895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26457A-09FA-4F64-BCAF-1B579227CCBF}" type="datetime1">
              <a:rPr lang="fr-FR" smtClean="0"/>
              <a:t>11/06/2020</a:t>
            </a:fld>
            <a:endParaRPr lang="fr-FR"/>
          </a:p>
        </p:txBody>
      </p:sp>
      <p:sp>
        <p:nvSpPr>
          <p:cNvPr id="3" name="Espace réservé du pied de page 2"/>
          <p:cNvSpPr>
            <a:spLocks noGrp="1"/>
          </p:cNvSpPr>
          <p:nvPr>
            <p:ph type="ftr" sz="quarter" idx="11"/>
          </p:nvPr>
        </p:nvSpPr>
        <p:spPr/>
        <p:txBody>
          <a:bodyPr/>
          <a:lstStyle/>
          <a:p>
            <a:r>
              <a:rPr lang="en-US" smtClean="0"/>
              <a:t>Defense - Research Project - Complex Systems Engineering (M1)</a:t>
            </a:r>
            <a:endParaRPr lang="fr-FR"/>
          </a:p>
        </p:txBody>
      </p:sp>
      <p:sp>
        <p:nvSpPr>
          <p:cNvPr id="4" name="Espace réservé du numéro de diapositive 3"/>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8611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64082FC-FC91-4EBC-9C42-F1F474C9AB80}"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34654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0AE6024-B06A-43A0-805A-5A366FDB9245}"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60598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5E984-AE03-4616-B729-789F7B6F9A3E}" type="datetime1">
              <a:rPr lang="fr-FR" smtClean="0"/>
              <a:t>11/06/2020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876A1-FE05-45B1-8F8C-6A5E69C2C81A}" type="slidenum">
              <a:rPr lang="fr-FR" smtClean="0"/>
              <a:t>‹N°›</a:t>
            </a:fld>
            <a:endParaRPr lang="fr-FR"/>
          </a:p>
        </p:txBody>
      </p:sp>
    </p:spTree>
    <p:extLst>
      <p:ext uri="{BB962C8B-B14F-4D97-AF65-F5344CB8AC3E}">
        <p14:creationId xmlns:p14="http://schemas.microsoft.com/office/powerpoint/2010/main" val="119222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mailto:Ayman.mahmoud@student-cs.fr"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92072" y="1685943"/>
            <a:ext cx="9275928" cy="1824020"/>
          </a:xfrm>
        </p:spPr>
        <p:txBody>
          <a:bodyPr>
            <a:normAutofit fontScale="90000"/>
          </a:bodyPr>
          <a:lstStyle/>
          <a:p>
            <a:r>
              <a:rPr lang="fr-FR" sz="4000" b="1" dirty="0" smtClean="0"/>
              <a:t/>
            </a:r>
            <a:br>
              <a:rPr lang="fr-FR" sz="4000" b="1" dirty="0" smtClean="0"/>
            </a:br>
            <a:r>
              <a:rPr lang="en-US" sz="4000" b="1" dirty="0"/>
              <a:t>An optimization algorithm for Dial a Ride problems in the context</a:t>
            </a:r>
            <a:br>
              <a:rPr lang="en-US" sz="4000" b="1" dirty="0"/>
            </a:br>
            <a:r>
              <a:rPr lang="fr-FR" sz="4000" b="1" dirty="0"/>
              <a:t>of intermodal route planning</a:t>
            </a:r>
          </a:p>
        </p:txBody>
      </p:sp>
      <p:sp>
        <p:nvSpPr>
          <p:cNvPr id="3" name="Sous-titre 2"/>
          <p:cNvSpPr>
            <a:spLocks noGrp="1"/>
          </p:cNvSpPr>
          <p:nvPr>
            <p:ph type="subTitle" idx="1"/>
          </p:nvPr>
        </p:nvSpPr>
        <p:spPr/>
        <p:txBody>
          <a:bodyPr>
            <a:normAutofit lnSpcReduction="10000"/>
          </a:bodyPr>
          <a:lstStyle/>
          <a:p>
            <a:r>
              <a:rPr lang="fr-FR" dirty="0" err="1" smtClean="0"/>
              <a:t>Research</a:t>
            </a:r>
            <a:r>
              <a:rPr lang="fr-FR" dirty="0" smtClean="0"/>
              <a:t> Project </a:t>
            </a:r>
            <a:r>
              <a:rPr lang="fr-FR" dirty="0" err="1" smtClean="0"/>
              <a:t>Defense</a:t>
            </a:r>
            <a:endParaRPr lang="fr-FR" dirty="0" smtClean="0"/>
          </a:p>
          <a:p>
            <a:r>
              <a:rPr lang="fr-FR" dirty="0" err="1" smtClean="0"/>
              <a:t>Supervisors</a:t>
            </a:r>
            <a:r>
              <a:rPr lang="fr-FR" dirty="0" smtClean="0"/>
              <a:t>:</a:t>
            </a:r>
          </a:p>
          <a:p>
            <a:r>
              <a:rPr lang="fr-FR" dirty="0" smtClean="0"/>
              <a:t>Prof. Jakob Puchinger</a:t>
            </a:r>
          </a:p>
          <a:p>
            <a:r>
              <a:rPr lang="fr-FR" dirty="0" smtClean="0"/>
              <a:t>Prof. Asmaa </a:t>
            </a:r>
            <a:r>
              <a:rPr lang="fr-FR" dirty="0" err="1" smtClean="0"/>
              <a:t>Ghaffari</a:t>
            </a:r>
            <a:endParaRPr lang="fr-FR" dirty="0" smtClean="0"/>
          </a:p>
          <a:p>
            <a:endParaRPr lang="fr-FR" dirty="0" smtClean="0"/>
          </a:p>
          <a:p>
            <a:endParaRPr lang="fr-FR" dirty="0" smtClean="0"/>
          </a:p>
        </p:txBody>
      </p:sp>
      <p:sp>
        <p:nvSpPr>
          <p:cNvPr id="4" name="Sous-titre 2"/>
          <p:cNvSpPr txBox="1">
            <a:spLocks/>
          </p:cNvSpPr>
          <p:nvPr/>
        </p:nvSpPr>
        <p:spPr>
          <a:xfrm>
            <a:off x="7755341" y="5349828"/>
            <a:ext cx="4392304" cy="1006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1600" dirty="0" err="1" smtClean="0"/>
              <a:t>Presented</a:t>
            </a:r>
            <a:r>
              <a:rPr lang="fr-FR" sz="1600" dirty="0" smtClean="0"/>
              <a:t> by Ayman MAHMOUD</a:t>
            </a:r>
          </a:p>
          <a:p>
            <a:pPr algn="r"/>
            <a:r>
              <a:rPr lang="fr-FR" sz="1600" dirty="0" smtClean="0"/>
              <a:t>Master 1 – Ingénierie des systèmes complexes</a:t>
            </a:r>
          </a:p>
          <a:p>
            <a:pPr algn="r"/>
            <a:r>
              <a:rPr lang="fr-FR" sz="1600" dirty="0" err="1" smtClean="0"/>
              <a:t>CentraleSupélec</a:t>
            </a:r>
            <a:endParaRPr lang="fr-FR" sz="1600" dirty="0" smtClean="0"/>
          </a:p>
          <a:p>
            <a:pPr algn="r"/>
            <a:endParaRPr lang="fr-FR" sz="1600" dirty="0" smtClean="0"/>
          </a:p>
          <a:p>
            <a:pPr algn="r"/>
            <a:endParaRPr lang="fr-FR" sz="1600" dirty="0" smtClean="0"/>
          </a:p>
          <a:p>
            <a:pPr algn="r"/>
            <a:endParaRPr lang="fr-FR" sz="1600" dirty="0" smtClean="0"/>
          </a:p>
        </p:txBody>
      </p:sp>
      <p:sp>
        <p:nvSpPr>
          <p:cNvPr id="5" name="Espace réservé de la date 4"/>
          <p:cNvSpPr>
            <a:spLocks noGrp="1"/>
          </p:cNvSpPr>
          <p:nvPr>
            <p:ph type="dt" sz="half" idx="10"/>
          </p:nvPr>
        </p:nvSpPr>
        <p:spPr/>
        <p:txBody>
          <a:bodyPr/>
          <a:lstStyle/>
          <a:p>
            <a:fld id="{6A876909-4EFA-44E5-B204-708CA0B0CC1C}"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dirty="0"/>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1</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385" y="0"/>
            <a:ext cx="5445457" cy="1593915"/>
          </a:xfrm>
          <a:prstGeom prst="rect">
            <a:avLst/>
          </a:prstGeom>
        </p:spPr>
      </p:pic>
    </p:spTree>
    <p:extLst>
      <p:ext uri="{BB962C8B-B14F-4D97-AF65-F5344CB8AC3E}">
        <p14:creationId xmlns:p14="http://schemas.microsoft.com/office/powerpoint/2010/main" val="4294298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a:t>
            </a:r>
            <a:endParaRPr lang="fr-FR" dirty="0"/>
          </a:p>
        </p:txBody>
      </p:sp>
      <p:sp>
        <p:nvSpPr>
          <p:cNvPr id="3" name="Espace réservé du contenu 2"/>
          <p:cNvSpPr>
            <a:spLocks noGrp="1"/>
          </p:cNvSpPr>
          <p:nvPr>
            <p:ph idx="1"/>
          </p:nvPr>
        </p:nvSpPr>
        <p:spPr/>
        <p:txBody>
          <a:bodyPr>
            <a:normAutofit fontScale="92500" lnSpcReduction="20000"/>
          </a:bodyPr>
          <a:lstStyle/>
          <a:p>
            <a:r>
              <a:rPr lang="en-US" dirty="0"/>
              <a:t>I see a real motivation in integrating both modes and finding a solutions. Many researchers had already investigated this topic (11</a:t>
            </a:r>
            <a:r>
              <a:rPr lang="en-US" dirty="0" smtClean="0"/>
              <a:t>),</a:t>
            </a:r>
            <a:endParaRPr lang="fr-FR" dirty="0" smtClean="0"/>
          </a:p>
          <a:p>
            <a:r>
              <a:rPr lang="fr-FR" dirty="0" smtClean="0"/>
              <a:t>Motivation of the </a:t>
            </a:r>
            <a:r>
              <a:rPr lang="fr-FR" dirty="0" err="1" smtClean="0"/>
              <a:t>fact</a:t>
            </a:r>
            <a:r>
              <a:rPr lang="fr-FR" dirty="0" smtClean="0"/>
              <a:t> </a:t>
            </a:r>
            <a:r>
              <a:rPr lang="fr-FR" dirty="0" err="1" smtClean="0"/>
              <a:t>that</a:t>
            </a:r>
            <a:r>
              <a:rPr lang="fr-FR" dirty="0" smtClean="0"/>
              <a:t> </a:t>
            </a:r>
            <a:r>
              <a:rPr lang="fr-FR" dirty="0" err="1" smtClean="0"/>
              <a:t>current</a:t>
            </a:r>
            <a:r>
              <a:rPr lang="fr-FR" dirty="0" smtClean="0"/>
              <a:t> </a:t>
            </a:r>
            <a:r>
              <a:rPr lang="fr-FR" dirty="0" err="1"/>
              <a:t>mobility</a:t>
            </a:r>
            <a:r>
              <a:rPr lang="fr-FR" dirty="0"/>
              <a:t> </a:t>
            </a:r>
            <a:r>
              <a:rPr lang="fr-FR" dirty="0" err="1"/>
              <a:t>problems</a:t>
            </a:r>
            <a:r>
              <a:rPr lang="fr-FR" dirty="0"/>
              <a:t> </a:t>
            </a:r>
            <a:r>
              <a:rPr lang="fr-FR" dirty="0" err="1" smtClean="0"/>
              <a:t>require</a:t>
            </a:r>
            <a:r>
              <a:rPr lang="fr-FR" dirty="0"/>
              <a:t> </a:t>
            </a:r>
            <a:r>
              <a:rPr lang="fr-FR" dirty="0" smtClean="0"/>
              <a:t>intelligent solutions.</a:t>
            </a:r>
          </a:p>
          <a:p>
            <a:r>
              <a:rPr lang="fr-FR" dirty="0" smtClean="0"/>
              <a:t>There </a:t>
            </a:r>
            <a:r>
              <a:rPr lang="fr-FR" dirty="0" err="1" smtClean="0"/>
              <a:t>is</a:t>
            </a:r>
            <a:r>
              <a:rPr lang="fr-FR" dirty="0" smtClean="0"/>
              <a:t> a </a:t>
            </a:r>
            <a:r>
              <a:rPr lang="fr-FR" dirty="0" err="1" smtClean="0"/>
              <a:t>research</a:t>
            </a:r>
            <a:r>
              <a:rPr lang="fr-FR" dirty="0" smtClean="0"/>
              <a:t> gap </a:t>
            </a:r>
            <a:r>
              <a:rPr lang="fr-FR" dirty="0" err="1" smtClean="0"/>
              <a:t>when</a:t>
            </a:r>
            <a:r>
              <a:rPr lang="fr-FR" dirty="0" smtClean="0"/>
              <a:t> </a:t>
            </a:r>
            <a:r>
              <a:rPr lang="fr-FR" dirty="0" err="1" smtClean="0"/>
              <a:t>it</a:t>
            </a:r>
            <a:r>
              <a:rPr lang="fr-FR" dirty="0" smtClean="0"/>
              <a:t> </a:t>
            </a:r>
            <a:r>
              <a:rPr lang="fr-FR" dirty="0" err="1" smtClean="0"/>
              <a:t>comes</a:t>
            </a:r>
            <a:r>
              <a:rPr lang="fr-FR" dirty="0" smtClean="0"/>
              <a:t> to </a:t>
            </a:r>
            <a:r>
              <a:rPr lang="fr-FR" dirty="0" err="1" smtClean="0"/>
              <a:t>linking</a:t>
            </a:r>
            <a:r>
              <a:rPr lang="fr-FR" dirty="0" smtClean="0"/>
              <a:t> on </a:t>
            </a:r>
            <a:r>
              <a:rPr lang="fr-FR" dirty="0" err="1" smtClean="0"/>
              <a:t>demand</a:t>
            </a:r>
            <a:r>
              <a:rPr lang="fr-FR" dirty="0" smtClean="0"/>
              <a:t> </a:t>
            </a:r>
            <a:r>
              <a:rPr lang="fr-FR" dirty="0" err="1" smtClean="0"/>
              <a:t>mobility</a:t>
            </a:r>
            <a:r>
              <a:rPr lang="fr-FR" dirty="0" smtClean="0"/>
              <a:t> </a:t>
            </a:r>
            <a:r>
              <a:rPr lang="fr-FR" dirty="0" err="1" smtClean="0"/>
              <a:t>with</a:t>
            </a:r>
            <a:r>
              <a:rPr lang="fr-FR" dirty="0" smtClean="0"/>
              <a:t> </a:t>
            </a:r>
            <a:r>
              <a:rPr lang="en-US" dirty="0" smtClean="0"/>
              <a:t>the first </a:t>
            </a:r>
            <a:r>
              <a:rPr lang="en-US" dirty="0"/>
              <a:t>and last mile problem and areas </a:t>
            </a:r>
            <a:r>
              <a:rPr lang="en-US" dirty="0" smtClean="0"/>
              <a:t>underserved </a:t>
            </a:r>
            <a:r>
              <a:rPr lang="fr-FR" dirty="0" err="1" smtClean="0"/>
              <a:t>with</a:t>
            </a:r>
            <a:r>
              <a:rPr lang="fr-FR" dirty="0" smtClean="0"/>
              <a:t> </a:t>
            </a:r>
            <a:r>
              <a:rPr lang="fr-FR" dirty="0"/>
              <a:t>public transport</a:t>
            </a:r>
            <a:r>
              <a:rPr lang="fr-FR" dirty="0" smtClean="0"/>
              <a:t>.</a:t>
            </a:r>
          </a:p>
          <a:p>
            <a:r>
              <a:rPr lang="en-US" dirty="0"/>
              <a:t>the number of dynamic ride </a:t>
            </a:r>
            <a:r>
              <a:rPr lang="en-US" dirty="0" smtClean="0"/>
              <a:t>sharing relevant </a:t>
            </a:r>
            <a:r>
              <a:rPr lang="en-US" dirty="0"/>
              <a:t>for a query increases when allowing routes which bring a passenger </a:t>
            </a:r>
            <a:r>
              <a:rPr lang="en-US" dirty="0" smtClean="0"/>
              <a:t>to a </a:t>
            </a:r>
            <a:r>
              <a:rPr lang="en-US" dirty="0"/>
              <a:t>station where he can use public transport to continue his journey, this is </a:t>
            </a:r>
            <a:r>
              <a:rPr lang="en-US" dirty="0" smtClean="0"/>
              <a:t>because the </a:t>
            </a:r>
            <a:r>
              <a:rPr lang="en-US" dirty="0"/>
              <a:t>passenger will be able to cover a longer distance paying less </a:t>
            </a:r>
            <a:r>
              <a:rPr lang="en-US" dirty="0" smtClean="0"/>
              <a:t>money, also </a:t>
            </a:r>
            <a:r>
              <a:rPr lang="en-US" dirty="0"/>
              <a:t>gaining time because there is a reliable mobility service that will get </a:t>
            </a:r>
            <a:r>
              <a:rPr lang="en-US" dirty="0" smtClean="0"/>
              <a:t>him to </a:t>
            </a:r>
            <a:r>
              <a:rPr lang="en-US" dirty="0"/>
              <a:t>the station of the public transport. (10)</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10</a:t>
            </a:fld>
            <a:endParaRPr lang="fr-FR"/>
          </a:p>
        </p:txBody>
      </p:sp>
    </p:spTree>
    <p:extLst>
      <p:ext uri="{BB962C8B-B14F-4D97-AF65-F5344CB8AC3E}">
        <p14:creationId xmlns:p14="http://schemas.microsoft.com/office/powerpoint/2010/main" val="351397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r>
              <a:rPr lang="fr-FR" dirty="0" smtClean="0"/>
              <a:t> in </a:t>
            </a:r>
            <a:r>
              <a:rPr lang="fr-FR" dirty="0" err="1" smtClean="0"/>
              <a:t>research</a:t>
            </a:r>
            <a:endParaRPr lang="fr-FR" dirty="0"/>
          </a:p>
        </p:txBody>
      </p:sp>
      <p:sp>
        <p:nvSpPr>
          <p:cNvPr id="3" name="Espace réservé du contenu 2"/>
          <p:cNvSpPr>
            <a:spLocks noGrp="1"/>
          </p:cNvSpPr>
          <p:nvPr>
            <p:ph idx="1"/>
          </p:nvPr>
        </p:nvSpPr>
        <p:spPr/>
        <p:txBody>
          <a:bodyPr/>
          <a:lstStyle/>
          <a:p>
            <a:r>
              <a:rPr lang="en-US" dirty="0"/>
              <a:t>The key contributions are the following:</a:t>
            </a:r>
          </a:p>
          <a:p>
            <a:r>
              <a:rPr lang="en-US" dirty="0"/>
              <a:t>1. Comprehensive surveys that were published on topics of interest.</a:t>
            </a:r>
          </a:p>
          <a:p>
            <a:r>
              <a:rPr lang="en-US" dirty="0"/>
              <a:t>2. An overview of application areas of DARPs.</a:t>
            </a:r>
          </a:p>
          <a:p>
            <a:r>
              <a:rPr lang="en-US" dirty="0"/>
              <a:t>3. A detailed taxonomy of the problem variants.</a:t>
            </a:r>
          </a:p>
          <a:p>
            <a:r>
              <a:rPr lang="en-US" dirty="0"/>
              <a:t>4. </a:t>
            </a:r>
            <a:r>
              <a:rPr lang="en-US" dirty="0" err="1"/>
              <a:t>Identication</a:t>
            </a:r>
            <a:r>
              <a:rPr lang="en-US" dirty="0"/>
              <a:t> of potential research gaps.</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11</a:t>
            </a:fld>
            <a:endParaRPr lang="fr-FR"/>
          </a:p>
        </p:txBody>
      </p:sp>
    </p:spTree>
    <p:extLst>
      <p:ext uri="{BB962C8B-B14F-4D97-AF65-F5344CB8AC3E}">
        <p14:creationId xmlns:p14="http://schemas.microsoft.com/office/powerpoint/2010/main" val="266622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r>
              <a:rPr lang="fr-FR" dirty="0" smtClean="0"/>
              <a:t> in state of the art			</a:t>
            </a:r>
            <a:endParaRPr lang="fr-FR" dirty="0"/>
          </a:p>
        </p:txBody>
      </p:sp>
      <p:sp>
        <p:nvSpPr>
          <p:cNvPr id="3" name="Espace réservé du contenu 2"/>
          <p:cNvSpPr>
            <a:spLocks noGrp="1"/>
          </p:cNvSpPr>
          <p:nvPr>
            <p:ph idx="1"/>
          </p:nvPr>
        </p:nvSpPr>
        <p:spPr/>
        <p:txBody>
          <a:bodyPr/>
          <a:lstStyle/>
          <a:p>
            <a:r>
              <a:rPr lang="fr-FR" dirty="0" smtClean="0"/>
              <a:t>How </a:t>
            </a:r>
            <a:r>
              <a:rPr lang="fr-FR" dirty="0" err="1" smtClean="0"/>
              <a:t>you</a:t>
            </a:r>
            <a:r>
              <a:rPr lang="fr-FR" dirty="0" smtClean="0"/>
              <a:t> </a:t>
            </a:r>
            <a:r>
              <a:rPr lang="fr-FR" dirty="0" err="1" smtClean="0"/>
              <a:t>analyzed</a:t>
            </a:r>
            <a:endParaRPr lang="fr-FR" dirty="0" smtClean="0"/>
          </a:p>
          <a:p>
            <a:r>
              <a:rPr lang="fr-FR" dirty="0" smtClean="0"/>
              <a:t>It </a:t>
            </a:r>
            <a:r>
              <a:rPr lang="fr-FR" dirty="0" err="1" smtClean="0"/>
              <a:t>was</a:t>
            </a:r>
            <a:r>
              <a:rPr lang="fr-FR" dirty="0" smtClean="0"/>
              <a:t> hard to converge </a:t>
            </a:r>
            <a:r>
              <a:rPr lang="fr-FR" dirty="0" err="1" smtClean="0"/>
              <a:t>that’s</a:t>
            </a:r>
            <a:r>
              <a:rPr lang="fr-FR" dirty="0" smtClean="0"/>
              <a:t> </a:t>
            </a:r>
            <a:r>
              <a:rPr lang="fr-FR" dirty="0" err="1" smtClean="0"/>
              <a:t>why</a:t>
            </a:r>
            <a:r>
              <a:rPr lang="fr-FR" dirty="0" smtClean="0"/>
              <a:t> I </a:t>
            </a:r>
            <a:r>
              <a:rPr lang="fr-FR" dirty="0" err="1" smtClean="0"/>
              <a:t>started</a:t>
            </a:r>
            <a:r>
              <a:rPr lang="fr-FR" dirty="0" smtClean="0"/>
              <a:t> </a:t>
            </a:r>
            <a:r>
              <a:rPr lang="fr-FR" dirty="0" err="1" smtClean="0"/>
              <a:t>with</a:t>
            </a:r>
            <a:r>
              <a:rPr lang="fr-FR" dirty="0" smtClean="0"/>
              <a:t> </a:t>
            </a:r>
            <a:r>
              <a:rPr lang="fr-FR" dirty="0" err="1" smtClean="0"/>
              <a:t>surveys</a:t>
            </a:r>
            <a:r>
              <a:rPr lang="fr-FR" dirty="0" smtClean="0"/>
              <a:t> (12)</a:t>
            </a:r>
          </a:p>
          <a:p>
            <a:r>
              <a:rPr lang="fr-FR" dirty="0" smtClean="0"/>
              <a:t>The </a:t>
            </a:r>
            <a:r>
              <a:rPr lang="fr-FR" dirty="0" err="1" smtClean="0"/>
              <a:t>beginning</a:t>
            </a:r>
            <a:r>
              <a:rPr lang="fr-FR" dirty="0" smtClean="0"/>
              <a:t> </a:t>
            </a:r>
            <a:r>
              <a:rPr lang="fr-FR" dirty="0" err="1" smtClean="0"/>
              <a:t>was</a:t>
            </a:r>
            <a:r>
              <a:rPr lang="fr-FR" dirty="0" smtClean="0"/>
              <a:t> </a:t>
            </a:r>
            <a:r>
              <a:rPr lang="fr-FR" dirty="0" err="1" smtClean="0"/>
              <a:t>with</a:t>
            </a:r>
            <a:r>
              <a:rPr lang="fr-FR" dirty="0" smtClean="0"/>
              <a:t> an entry </a:t>
            </a:r>
            <a:r>
              <a:rPr lang="fr-FR" dirty="0" smtClean="0"/>
              <a:t>to the world of </a:t>
            </a:r>
            <a:r>
              <a:rPr lang="fr-FR" dirty="0" err="1" smtClean="0"/>
              <a:t>shared</a:t>
            </a:r>
            <a:r>
              <a:rPr lang="fr-FR" dirty="0" smtClean="0"/>
              <a:t> </a:t>
            </a:r>
            <a:r>
              <a:rPr lang="fr-FR" dirty="0" err="1" smtClean="0"/>
              <a:t>mobility</a:t>
            </a:r>
            <a:endParaRPr lang="fr-FR" dirty="0" smtClean="0"/>
          </a:p>
          <a:p>
            <a:endParaRPr lang="fr-FR" dirty="0" smtClean="0"/>
          </a:p>
          <a:p>
            <a:endParaRPr lang="fr-FR" dirty="0" smtClean="0"/>
          </a:p>
          <a:p>
            <a:endParaRPr lang="fr-FR" dirty="0" smtClean="0"/>
          </a:p>
          <a:p>
            <a:endParaRPr lang="fr-FR" dirty="0"/>
          </a:p>
        </p:txBody>
      </p:sp>
      <p:sp>
        <p:nvSpPr>
          <p:cNvPr id="4" name="Espace réservé de la date 3"/>
          <p:cNvSpPr>
            <a:spLocks noGrp="1"/>
          </p:cNvSpPr>
          <p:nvPr>
            <p:ph type="dt" sz="half" idx="10"/>
          </p:nvPr>
        </p:nvSpPr>
        <p:spPr/>
        <p:txBody>
          <a:bodyPr/>
          <a:lstStyle/>
          <a:p>
            <a:fld id="{9C28AFED-D4CE-4047-8923-194B162363F0}"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12</a:t>
            </a:fld>
            <a:endParaRPr lang="fr-FR"/>
          </a:p>
        </p:txBody>
      </p:sp>
    </p:spTree>
    <p:extLst>
      <p:ext uri="{BB962C8B-B14F-4D97-AF65-F5344CB8AC3E}">
        <p14:creationId xmlns:p14="http://schemas.microsoft.com/office/powerpoint/2010/main" val="253381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State of the art</a:t>
            </a:r>
            <a:endParaRPr lang="fr-FR" dirty="0"/>
          </a:p>
        </p:txBody>
      </p:sp>
      <p:sp>
        <p:nvSpPr>
          <p:cNvPr id="3" name="Espace réservé du contenu 2"/>
          <p:cNvSpPr>
            <a:spLocks noGrp="1"/>
          </p:cNvSpPr>
          <p:nvPr>
            <p:ph idx="1"/>
          </p:nvPr>
        </p:nvSpPr>
        <p:spPr/>
        <p:txBody>
          <a:bodyPr/>
          <a:lstStyle/>
          <a:p>
            <a:pPr lvl="1"/>
            <a:r>
              <a:rPr lang="en-US" dirty="0"/>
              <a:t>What came most useful in the start is the survey on model and </a:t>
            </a:r>
            <a:r>
              <a:rPr lang="en-US" dirty="0" smtClean="0"/>
              <a:t>algorithms in </a:t>
            </a:r>
            <a:r>
              <a:rPr lang="en-US" dirty="0"/>
              <a:t>shared mobility (12). That was a comprehensive survey to the most </a:t>
            </a:r>
            <a:r>
              <a:rPr lang="en-US" dirty="0" smtClean="0"/>
              <a:t>recent variants </a:t>
            </a:r>
            <a:r>
              <a:rPr lang="en-US" dirty="0"/>
              <a:t>of the shared mobility problems, and a study of their </a:t>
            </a:r>
            <a:r>
              <a:rPr lang="en-US" dirty="0" smtClean="0"/>
              <a:t>different features and </a:t>
            </a:r>
            <a:r>
              <a:rPr lang="en-US" dirty="0"/>
              <a:t>modelling approaches, not only that but the survey also explained </a:t>
            </a:r>
            <a:r>
              <a:rPr lang="en-US" dirty="0" smtClean="0"/>
              <a:t>all the </a:t>
            </a:r>
            <a:r>
              <a:rPr lang="en-US" dirty="0"/>
              <a:t>constraints researchers consider into their shared mobility problems such </a:t>
            </a:r>
            <a:r>
              <a:rPr lang="en-US" dirty="0" smtClean="0"/>
              <a:t>as Time </a:t>
            </a:r>
            <a:r>
              <a:rPr lang="en-US" dirty="0"/>
              <a:t>Constraints and Capacity Constraints, the relationship </a:t>
            </a:r>
            <a:r>
              <a:rPr lang="en-US" dirty="0" err="1" smtClean="0"/>
              <a:t>betwee</a:t>
            </a:r>
            <a:r>
              <a:rPr lang="en-US" dirty="0" smtClean="0"/>
              <a:t> transporting goods </a:t>
            </a:r>
            <a:r>
              <a:rPr lang="en-US" dirty="0"/>
              <a:t>and people, pick up and delivery problems and the potential </a:t>
            </a:r>
            <a:r>
              <a:rPr lang="en-US" dirty="0" smtClean="0"/>
              <a:t>merge between </a:t>
            </a:r>
            <a:r>
              <a:rPr lang="en-US" dirty="0"/>
              <a:t>both worlds.</a:t>
            </a:r>
            <a:endParaRPr lang="fr-FR" dirty="0" smtClean="0"/>
          </a:p>
        </p:txBody>
      </p:sp>
      <p:sp>
        <p:nvSpPr>
          <p:cNvPr id="4" name="Espace réservé de la date 3"/>
          <p:cNvSpPr>
            <a:spLocks noGrp="1"/>
          </p:cNvSpPr>
          <p:nvPr>
            <p:ph type="dt" sz="half" idx="10"/>
          </p:nvPr>
        </p:nvSpPr>
        <p:spPr/>
        <p:txBody>
          <a:bodyPr/>
          <a:lstStyle/>
          <a:p>
            <a:fld id="{A5888B65-2609-491B-87C1-8B4B0F6F356E}"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13</a:t>
            </a:fld>
            <a:endParaRPr lang="fr-FR"/>
          </a:p>
        </p:txBody>
      </p:sp>
    </p:spTree>
    <p:extLst>
      <p:ext uri="{BB962C8B-B14F-4D97-AF65-F5344CB8AC3E}">
        <p14:creationId xmlns:p14="http://schemas.microsoft.com/office/powerpoint/2010/main" val="2431206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a:t>
            </a:r>
            <a:r>
              <a:rPr lang="fr-FR" dirty="0" err="1" smtClean="0"/>
              <a:t>Shared</a:t>
            </a:r>
            <a:r>
              <a:rPr lang="fr-FR" dirty="0" smtClean="0"/>
              <a:t> </a:t>
            </a:r>
            <a:r>
              <a:rPr lang="fr-FR" dirty="0" err="1" smtClean="0"/>
              <a:t>mobility</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Relevant </a:t>
            </a:r>
            <a:r>
              <a:rPr lang="fr-FR" dirty="0" err="1"/>
              <a:t>current</a:t>
            </a:r>
            <a:r>
              <a:rPr lang="fr-FR" dirty="0"/>
              <a:t> </a:t>
            </a:r>
            <a:r>
              <a:rPr lang="fr-FR" dirty="0" err="1"/>
              <a:t>research</a:t>
            </a:r>
            <a:r>
              <a:rPr lang="fr-FR" dirty="0"/>
              <a:t> </a:t>
            </a:r>
            <a:r>
              <a:rPr lang="fr-FR" dirty="0" err="1"/>
              <a:t>that</a:t>
            </a:r>
            <a:r>
              <a:rPr lang="fr-FR" dirty="0"/>
              <a:t> </a:t>
            </a:r>
            <a:r>
              <a:rPr lang="fr-FR" dirty="0" err="1"/>
              <a:t>is</a:t>
            </a:r>
            <a:r>
              <a:rPr lang="fr-FR" dirty="0"/>
              <a:t> close to the </a:t>
            </a:r>
            <a:r>
              <a:rPr lang="fr-FR" dirty="0" smtClean="0"/>
              <a:t>topic</a:t>
            </a:r>
          </a:p>
          <a:p>
            <a:r>
              <a:rPr lang="fr-FR" dirty="0" smtClean="0"/>
              <a:t>The </a:t>
            </a:r>
            <a:r>
              <a:rPr lang="fr-FR" dirty="0" err="1" smtClean="0"/>
              <a:t>literature</a:t>
            </a:r>
            <a:r>
              <a:rPr lang="fr-FR" dirty="0" smtClean="0"/>
              <a:t> </a:t>
            </a:r>
            <a:r>
              <a:rPr lang="fr-FR" dirty="0" err="1" smtClean="0"/>
              <a:t>review</a:t>
            </a:r>
            <a:r>
              <a:rPr lang="fr-FR" dirty="0" smtClean="0"/>
              <a:t> </a:t>
            </a:r>
            <a:r>
              <a:rPr lang="fr-FR" dirty="0" err="1" smtClean="0"/>
              <a:t>had</a:t>
            </a:r>
            <a:r>
              <a:rPr lang="fr-FR" dirty="0" smtClean="0"/>
              <a:t> to </a:t>
            </a:r>
            <a:r>
              <a:rPr lang="fr-FR" dirty="0" err="1" smtClean="0"/>
              <a:t>be</a:t>
            </a:r>
            <a:r>
              <a:rPr lang="fr-FR" dirty="0" smtClean="0"/>
              <a:t> </a:t>
            </a:r>
            <a:r>
              <a:rPr lang="fr-FR" dirty="0" err="1" smtClean="0"/>
              <a:t>segmented</a:t>
            </a:r>
            <a:r>
              <a:rPr lang="fr-FR" dirty="0" smtClean="0"/>
              <a:t> </a:t>
            </a:r>
            <a:r>
              <a:rPr lang="fr-FR" dirty="0" err="1" smtClean="0"/>
              <a:t>into</a:t>
            </a:r>
            <a:r>
              <a:rPr lang="fr-FR" dirty="0" smtClean="0"/>
              <a:t> </a:t>
            </a:r>
            <a:r>
              <a:rPr lang="fr-FR" dirty="0" err="1" smtClean="0"/>
              <a:t>two</a:t>
            </a:r>
            <a:r>
              <a:rPr lang="fr-FR" dirty="0" smtClean="0"/>
              <a:t> parts</a:t>
            </a:r>
            <a:endParaRPr lang="fr-FR" dirty="0"/>
          </a:p>
          <a:p>
            <a:r>
              <a:rPr lang="en-US" dirty="0"/>
              <a:t>To be more </a:t>
            </a:r>
            <a:r>
              <a:rPr lang="en-US" dirty="0" smtClean="0"/>
              <a:t>specific </a:t>
            </a:r>
            <a:r>
              <a:rPr lang="en-US" dirty="0"/>
              <a:t>we're interested </a:t>
            </a:r>
            <a:r>
              <a:rPr lang="en-US" dirty="0" smtClean="0"/>
              <a:t>in DARP </a:t>
            </a:r>
            <a:r>
              <a:rPr lang="en-US" dirty="0"/>
              <a:t>problems concerned with </a:t>
            </a:r>
            <a:r>
              <a:rPr lang="en-US" dirty="0" smtClean="0"/>
              <a:t>the first </a:t>
            </a:r>
            <a:r>
              <a:rPr lang="en-US" dirty="0"/>
              <a:t>and last mile problems in </a:t>
            </a:r>
            <a:r>
              <a:rPr lang="en-US" dirty="0" smtClean="0"/>
              <a:t>multimodal commutes.</a:t>
            </a:r>
          </a:p>
          <a:p>
            <a:r>
              <a:rPr lang="en-US" dirty="0"/>
              <a:t>A survey of dial-a-ride problems by Ho et al. (9) presented </a:t>
            </a:r>
            <a:r>
              <a:rPr lang="en-US" dirty="0" smtClean="0"/>
              <a:t>an up-to-date </a:t>
            </a:r>
            <a:r>
              <a:rPr lang="en-US" dirty="0"/>
              <a:t>review of recent studies on dial-a-ride problems (DARPs) with </a:t>
            </a:r>
            <a:r>
              <a:rPr lang="en-US" dirty="0" smtClean="0"/>
              <a:t>their </a:t>
            </a:r>
            <a:r>
              <a:rPr lang="fr-FR" dirty="0" err="1" smtClean="0"/>
              <a:t>different</a:t>
            </a:r>
            <a:r>
              <a:rPr lang="fr-FR" dirty="0" smtClean="0"/>
              <a:t> </a:t>
            </a:r>
            <a:r>
              <a:rPr lang="fr-FR" dirty="0" err="1"/>
              <a:t>variants</a:t>
            </a:r>
            <a:r>
              <a:rPr lang="fr-FR" dirty="0"/>
              <a:t> and solution </a:t>
            </a:r>
            <a:r>
              <a:rPr lang="fr-FR" dirty="0" err="1"/>
              <a:t>methodologies</a:t>
            </a:r>
            <a:r>
              <a:rPr lang="fr-FR" dirty="0" smtClean="0"/>
              <a:t>. (22)</a:t>
            </a:r>
          </a:p>
          <a:p>
            <a:r>
              <a:rPr lang="en-US" dirty="0"/>
              <a:t>Many approaches are adopted to solve the dial a ride problem, each </a:t>
            </a:r>
            <a:r>
              <a:rPr lang="en-US" dirty="0" smtClean="0"/>
              <a:t>with a specific </a:t>
            </a:r>
            <a:r>
              <a:rPr lang="en-US" dirty="0"/>
              <a:t>design that makes each problem </a:t>
            </a:r>
            <a:r>
              <a:rPr lang="en-US" dirty="0" smtClean="0"/>
              <a:t>different </a:t>
            </a:r>
            <a:r>
              <a:rPr lang="en-US" dirty="0"/>
              <a:t>than the other</a:t>
            </a:r>
            <a:r>
              <a:rPr lang="en-US" dirty="0" smtClean="0"/>
              <a:t>.</a:t>
            </a:r>
          </a:p>
          <a:p>
            <a:r>
              <a:rPr lang="en-US" dirty="0" smtClean="0"/>
              <a:t>However, some </a:t>
            </a:r>
            <a:r>
              <a:rPr lang="en-US" dirty="0"/>
              <a:t>solutions take in to consideration the social welfare and the balance </a:t>
            </a:r>
            <a:r>
              <a:rPr lang="en-US" dirty="0" smtClean="0"/>
              <a:t>of affecting </a:t>
            </a:r>
            <a:r>
              <a:rPr lang="en-US" dirty="0"/>
              <a:t>ride to drivers which makes the optimization relative to the context.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14</a:t>
            </a:fld>
            <a:endParaRPr lang="fr-FR"/>
          </a:p>
        </p:txBody>
      </p:sp>
    </p:spTree>
    <p:extLst>
      <p:ext uri="{BB962C8B-B14F-4D97-AF65-F5344CB8AC3E}">
        <p14:creationId xmlns:p14="http://schemas.microsoft.com/office/powerpoint/2010/main" val="364856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Proposed</a:t>
            </a:r>
            <a:r>
              <a:rPr lang="fr-FR" dirty="0" smtClean="0"/>
              <a:t> solutions in DARP</a:t>
            </a:r>
            <a:endParaRPr lang="fr-FR" dirty="0"/>
          </a:p>
        </p:txBody>
      </p:sp>
      <p:sp>
        <p:nvSpPr>
          <p:cNvPr id="3" name="Espace réservé du contenu 2"/>
          <p:cNvSpPr>
            <a:spLocks noGrp="1"/>
          </p:cNvSpPr>
          <p:nvPr>
            <p:ph idx="1"/>
          </p:nvPr>
        </p:nvSpPr>
        <p:spPr/>
        <p:txBody>
          <a:bodyPr>
            <a:normAutofit/>
          </a:bodyPr>
          <a:lstStyle/>
          <a:p>
            <a:r>
              <a:rPr lang="en-US" dirty="0"/>
              <a:t>One of the proposed solutions are hybrid solutions frameworks for solving </a:t>
            </a:r>
            <a:r>
              <a:rPr lang="en-US" dirty="0" smtClean="0"/>
              <a:t>the DARP </a:t>
            </a:r>
            <a:r>
              <a:rPr lang="en-US" dirty="0"/>
              <a:t>in (22), this includes two algorithmic components: dynamic </a:t>
            </a:r>
            <a:r>
              <a:rPr lang="en-US" dirty="0" smtClean="0"/>
              <a:t>programming (DP</a:t>
            </a:r>
            <a:r>
              <a:rPr lang="en-US" dirty="0"/>
              <a:t>) and Large </a:t>
            </a:r>
            <a:r>
              <a:rPr lang="en-US" dirty="0" smtClean="0"/>
              <a:t>Neighborhood </a:t>
            </a:r>
            <a:r>
              <a:rPr lang="en-US" dirty="0"/>
              <a:t>Search (LNS). Branch &amp; Cut algorithm </a:t>
            </a:r>
            <a:r>
              <a:rPr lang="en-US" dirty="0" err="1" smtClean="0"/>
              <a:t>isused</a:t>
            </a:r>
            <a:r>
              <a:rPr lang="en-US" dirty="0" smtClean="0"/>
              <a:t> </a:t>
            </a:r>
            <a:r>
              <a:rPr lang="en-US" dirty="0"/>
              <a:t>in (23) to </a:t>
            </a:r>
            <a:r>
              <a:rPr lang="en-US" dirty="0" smtClean="0"/>
              <a:t>find </a:t>
            </a:r>
            <a:r>
              <a:rPr lang="en-US" dirty="0"/>
              <a:t>an exact solution using an LP model. Using </a:t>
            </a:r>
            <a:r>
              <a:rPr lang="en-US" dirty="0" smtClean="0"/>
              <a:t>re-optimization and </a:t>
            </a:r>
            <a:r>
              <a:rPr lang="en-US" dirty="0"/>
              <a:t>an </a:t>
            </a:r>
            <a:r>
              <a:rPr lang="en-US" dirty="0" smtClean="0"/>
              <a:t>efficient </a:t>
            </a:r>
            <a:r>
              <a:rPr lang="en-US" dirty="0"/>
              <a:t>network mixed-integer optimization formulation along with </a:t>
            </a:r>
            <a:r>
              <a:rPr lang="en-US" dirty="0" smtClean="0"/>
              <a:t>simple heuristics </a:t>
            </a:r>
            <a:r>
              <a:rPr lang="en-US" dirty="0"/>
              <a:t>in (24), they were able to </a:t>
            </a:r>
            <a:r>
              <a:rPr lang="en-US" dirty="0" smtClean="0"/>
              <a:t>find </a:t>
            </a:r>
            <a:r>
              <a:rPr lang="en-US" dirty="0"/>
              <a:t>solutions for large scale </a:t>
            </a:r>
            <a:r>
              <a:rPr lang="en-US" dirty="0" smtClean="0"/>
              <a:t>problems with </a:t>
            </a:r>
            <a:r>
              <a:rPr lang="en-US" dirty="0"/>
              <a:t>5000 taxis and 26; 000 bookings. Some researchers used an insertion </a:t>
            </a:r>
            <a:r>
              <a:rPr lang="en-US" dirty="0" smtClean="0"/>
              <a:t>algorithm for </a:t>
            </a:r>
            <a:r>
              <a:rPr lang="en-US" dirty="0"/>
              <a:t>a DARP problem with narrow time windows (25).</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15</a:t>
            </a:fld>
            <a:endParaRPr lang="fr-FR"/>
          </a:p>
        </p:txBody>
      </p:sp>
    </p:spTree>
    <p:extLst>
      <p:ext uri="{BB962C8B-B14F-4D97-AF65-F5344CB8AC3E}">
        <p14:creationId xmlns:p14="http://schemas.microsoft.com/office/powerpoint/2010/main" val="267820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Proposed</a:t>
            </a:r>
            <a:r>
              <a:rPr lang="fr-FR" dirty="0" smtClean="0"/>
              <a:t> Sol in DARP</a:t>
            </a:r>
            <a:endParaRPr lang="fr-FR" dirty="0"/>
          </a:p>
        </p:txBody>
      </p:sp>
      <p:sp>
        <p:nvSpPr>
          <p:cNvPr id="3" name="Espace réservé du contenu 2"/>
          <p:cNvSpPr>
            <a:spLocks noGrp="1"/>
          </p:cNvSpPr>
          <p:nvPr>
            <p:ph idx="1"/>
          </p:nvPr>
        </p:nvSpPr>
        <p:spPr/>
        <p:txBody>
          <a:bodyPr>
            <a:normAutofit/>
          </a:bodyPr>
          <a:lstStyle/>
          <a:p>
            <a:r>
              <a:rPr lang="fr-FR" dirty="0" err="1"/>
              <a:t>Different</a:t>
            </a:r>
            <a:r>
              <a:rPr lang="fr-FR" dirty="0"/>
              <a:t> </a:t>
            </a:r>
            <a:r>
              <a:rPr lang="fr-FR" dirty="0" err="1"/>
              <a:t>theories</a:t>
            </a:r>
            <a:r>
              <a:rPr lang="fr-FR" dirty="0"/>
              <a:t> </a:t>
            </a:r>
            <a:r>
              <a:rPr lang="fr-FR" dirty="0" err="1"/>
              <a:t>that</a:t>
            </a:r>
            <a:r>
              <a:rPr lang="fr-FR" dirty="0"/>
              <a:t> </a:t>
            </a:r>
            <a:r>
              <a:rPr lang="fr-FR" dirty="0" err="1"/>
              <a:t>may</a:t>
            </a:r>
            <a:r>
              <a:rPr lang="fr-FR" dirty="0"/>
              <a:t> </a:t>
            </a:r>
            <a:r>
              <a:rPr lang="fr-FR" dirty="0" err="1"/>
              <a:t>apply</a:t>
            </a:r>
            <a:r>
              <a:rPr lang="fr-FR" dirty="0"/>
              <a:t> to </a:t>
            </a:r>
            <a:r>
              <a:rPr lang="fr-FR" dirty="0" err="1"/>
              <a:t>your</a:t>
            </a:r>
            <a:r>
              <a:rPr lang="fr-FR" dirty="0"/>
              <a:t> </a:t>
            </a:r>
            <a:r>
              <a:rPr lang="fr-FR" dirty="0" err="1"/>
              <a:t>specific</a:t>
            </a:r>
            <a:r>
              <a:rPr lang="fr-FR" dirty="0"/>
              <a:t> area of </a:t>
            </a:r>
            <a:r>
              <a:rPr lang="fr-FR" dirty="0" err="1" smtClean="0"/>
              <a:t>research</a:t>
            </a:r>
            <a:endParaRPr lang="fr-FR" dirty="0" smtClean="0"/>
          </a:p>
          <a:p>
            <a:r>
              <a:rPr lang="en-US" dirty="0"/>
              <a:t>That's why the state of the art took a natural turn into multimodal </a:t>
            </a:r>
            <a:r>
              <a:rPr lang="en-US" dirty="0" smtClean="0"/>
              <a:t>trip planning </a:t>
            </a:r>
            <a:r>
              <a:rPr lang="en-US" dirty="0"/>
              <a:t>and routing problems.</a:t>
            </a:r>
            <a:r>
              <a:rPr lang="fr-FR" dirty="0" smtClean="0"/>
              <a:t> </a:t>
            </a:r>
          </a:p>
          <a:p>
            <a:r>
              <a:rPr lang="en-US" dirty="0"/>
              <a:t>Inter-modality, also called mixed-mode commuting, involves using two or </a:t>
            </a:r>
            <a:r>
              <a:rPr lang="en-US" dirty="0" smtClean="0"/>
              <a:t>more modes </a:t>
            </a:r>
            <a:r>
              <a:rPr lang="en-US" dirty="0"/>
              <a:t>of transportation in a journey. However, the research that is going to </a:t>
            </a:r>
            <a:r>
              <a:rPr lang="en-US" dirty="0" smtClean="0"/>
              <a:t>be displayed </a:t>
            </a:r>
            <a:r>
              <a:rPr lang="en-US" dirty="0"/>
              <a:t>in the next paragraph doesn't tackle the </a:t>
            </a:r>
            <a:r>
              <a:rPr lang="en-US" dirty="0" err="1"/>
              <a:t>the</a:t>
            </a:r>
            <a:r>
              <a:rPr lang="en-US" dirty="0"/>
              <a:t> optimization of </a:t>
            </a:r>
            <a:r>
              <a:rPr lang="en-US" dirty="0" smtClean="0"/>
              <a:t>mobility on </a:t>
            </a:r>
            <a:r>
              <a:rPr lang="en-US" dirty="0"/>
              <a:t>demand with public transport, it does mention studies that mix </a:t>
            </a:r>
            <a:r>
              <a:rPr lang="en-US" dirty="0" smtClean="0"/>
              <a:t>ride-sharing with </a:t>
            </a:r>
            <a:r>
              <a:rPr lang="en-US" dirty="0"/>
              <a:t>public transport nevertheless from routing problems point of view and </a:t>
            </a:r>
            <a:r>
              <a:rPr lang="en-US" dirty="0" smtClean="0"/>
              <a:t>feasibility studies</a:t>
            </a:r>
            <a:r>
              <a:rPr lang="en-US" dirty="0"/>
              <a: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16</a:t>
            </a:fld>
            <a:endParaRPr lang="fr-FR"/>
          </a:p>
        </p:txBody>
      </p:sp>
    </p:spTree>
    <p:extLst>
      <p:ext uri="{BB962C8B-B14F-4D97-AF65-F5344CB8AC3E}">
        <p14:creationId xmlns:p14="http://schemas.microsoft.com/office/powerpoint/2010/main" val="212400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a:t>
            </a:r>
            <a:endParaRPr lang="fr-FR" dirty="0"/>
          </a:p>
        </p:txBody>
      </p:sp>
      <p:sp>
        <p:nvSpPr>
          <p:cNvPr id="3" name="Espace réservé du contenu 2"/>
          <p:cNvSpPr>
            <a:spLocks noGrp="1"/>
          </p:cNvSpPr>
          <p:nvPr>
            <p:ph idx="1"/>
          </p:nvPr>
        </p:nvSpPr>
        <p:spPr/>
        <p:txBody>
          <a:bodyPr>
            <a:normAutofit fontScale="77500" lnSpcReduction="20000"/>
          </a:bodyPr>
          <a:lstStyle/>
          <a:p>
            <a:r>
              <a:rPr lang="en-US" dirty="0"/>
              <a:t>One of the early notable investigation done in this area is </a:t>
            </a:r>
            <a:r>
              <a:rPr lang="en-US" dirty="0" smtClean="0"/>
              <a:t>the report “Ride-sharing </a:t>
            </a:r>
            <a:r>
              <a:rPr lang="en-US" dirty="0"/>
              <a:t>as a Complement to </a:t>
            </a:r>
            <a:r>
              <a:rPr lang="en-US" dirty="0" smtClean="0"/>
              <a:t>Transit”(28</a:t>
            </a:r>
            <a:r>
              <a:rPr lang="en-US" dirty="0"/>
              <a:t>), this report was </a:t>
            </a:r>
            <a:r>
              <a:rPr lang="en-US" dirty="0" smtClean="0"/>
              <a:t>published in </a:t>
            </a:r>
            <a:r>
              <a:rPr lang="en-US" dirty="0"/>
              <a:t>TRB, highlights ride-sharing as an important opportunity for </a:t>
            </a:r>
            <a:r>
              <a:rPr lang="en-US" dirty="0" smtClean="0"/>
              <a:t>transportation agencies </a:t>
            </a:r>
            <a:r>
              <a:rPr lang="en-US" dirty="0"/>
              <a:t>to address the </a:t>
            </a:r>
            <a:r>
              <a:rPr lang="en-US" dirty="0" smtClean="0"/>
              <a:t>“last </a:t>
            </a:r>
            <a:r>
              <a:rPr lang="en-US" dirty="0"/>
              <a:t>mile </a:t>
            </a:r>
            <a:r>
              <a:rPr lang="en-US" dirty="0" smtClean="0"/>
              <a:t>problem”</a:t>
            </a:r>
          </a:p>
          <a:p>
            <a:r>
              <a:rPr lang="en-US" dirty="0"/>
              <a:t>The report also shows that despite these important reasons </a:t>
            </a:r>
            <a:r>
              <a:rPr lang="en-US" dirty="0" smtClean="0"/>
              <a:t>for integrating </a:t>
            </a:r>
            <a:r>
              <a:rPr lang="en-US" dirty="0"/>
              <a:t>ride-sharing into transit services, only a modest number of </a:t>
            </a:r>
            <a:r>
              <a:rPr lang="en-US" dirty="0" smtClean="0"/>
              <a:t>public transit </a:t>
            </a:r>
            <a:r>
              <a:rPr lang="en-US" dirty="0"/>
              <a:t>agencies is involved in </a:t>
            </a:r>
            <a:r>
              <a:rPr lang="en-US" dirty="0" smtClean="0"/>
              <a:t>ride-sharing.</a:t>
            </a:r>
          </a:p>
          <a:p>
            <a:r>
              <a:rPr lang="en-US" dirty="0"/>
              <a:t>Notable research in this part is found in (4) where they investigated the</a:t>
            </a:r>
          </a:p>
          <a:p>
            <a:r>
              <a:rPr lang="en-US" dirty="0"/>
              <a:t>possibility of realizing a seamless integration of ride-sharing and public transit</a:t>
            </a:r>
          </a:p>
          <a:p>
            <a:r>
              <a:rPr lang="en-US" dirty="0"/>
              <a:t>as it may </a:t>
            </a:r>
            <a:r>
              <a:rPr lang="en-US" dirty="0" smtClean="0"/>
              <a:t>offer </a:t>
            </a:r>
            <a:r>
              <a:rPr lang="en-US" dirty="0"/>
              <a:t>fast, reliable, and </a:t>
            </a:r>
            <a:r>
              <a:rPr lang="en-US" dirty="0" smtClean="0"/>
              <a:t>affordable </a:t>
            </a:r>
            <a:r>
              <a:rPr lang="en-US" dirty="0"/>
              <a:t>transfer to and from transit </a:t>
            </a:r>
            <a:r>
              <a:rPr lang="en-US" dirty="0" smtClean="0"/>
              <a:t>stations in </a:t>
            </a:r>
            <a:r>
              <a:rPr lang="en-US" dirty="0"/>
              <a:t>suburban areas thereby enhancing mobility of residents, they </a:t>
            </a:r>
            <a:r>
              <a:rPr lang="en-US" dirty="0" smtClean="0"/>
              <a:t>investigated the </a:t>
            </a:r>
            <a:r>
              <a:rPr lang="en-US" dirty="0"/>
              <a:t>potential </a:t>
            </a:r>
            <a:r>
              <a:rPr lang="en-US" dirty="0" smtClean="0"/>
              <a:t>benefits </a:t>
            </a:r>
            <a:r>
              <a:rPr lang="en-US" dirty="0"/>
              <a:t>of such a system by means of an extensive </a:t>
            </a:r>
            <a:r>
              <a:rPr lang="en-US" dirty="0" smtClean="0"/>
              <a:t>computational study.</a:t>
            </a:r>
          </a:p>
          <a:p>
            <a:r>
              <a:rPr lang="en-US" dirty="0"/>
              <a:t>Other researchers contributed by studying the same </a:t>
            </a:r>
            <a:r>
              <a:rPr lang="en-US" dirty="0" smtClean="0"/>
              <a:t>public transport </a:t>
            </a:r>
            <a:r>
              <a:rPr lang="en-US" dirty="0"/>
              <a:t>feeding challenge but with autonomous mobility on demand in </a:t>
            </a:r>
            <a:r>
              <a:rPr lang="en-US" dirty="0" smtClean="0"/>
              <a:t>highly dense </a:t>
            </a:r>
            <a:r>
              <a:rPr lang="en-US" dirty="0"/>
              <a:t>cities not rural areas</a:t>
            </a:r>
            <a:r>
              <a:rPr lang="en-US" dirty="0" smtClean="0"/>
              <a:t>, they </a:t>
            </a:r>
            <a:r>
              <a:rPr lang="en-US" dirty="0"/>
              <a:t>presented a network </a:t>
            </a:r>
            <a:r>
              <a:rPr lang="en-US" dirty="0" smtClean="0"/>
              <a:t>flow </a:t>
            </a:r>
            <a:r>
              <a:rPr lang="en-US" dirty="0"/>
              <a:t>optimization </a:t>
            </a:r>
            <a:r>
              <a:rPr lang="en-US" dirty="0" smtClean="0"/>
              <a:t>model that </a:t>
            </a:r>
            <a:r>
              <a:rPr lang="en-US" dirty="0"/>
              <a:t>captures the joint operations of autonomous mobility on demand systems and public transit (30</a:t>
            </a:r>
            <a:r>
              <a:rPr lang="en-US" dirty="0" smtClean="0"/>
              <a:t>),</a:t>
            </a:r>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17</a:t>
            </a:fld>
            <a:endParaRPr lang="fr-FR"/>
          </a:p>
        </p:txBody>
      </p:sp>
    </p:spTree>
    <p:extLst>
      <p:ext uri="{BB962C8B-B14F-4D97-AF65-F5344CB8AC3E}">
        <p14:creationId xmlns:p14="http://schemas.microsoft.com/office/powerpoint/2010/main" val="1084876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Intermodality</a:t>
            </a:r>
            <a:endParaRPr lang="fr-FR" dirty="0"/>
          </a:p>
        </p:txBody>
      </p:sp>
      <p:sp>
        <p:nvSpPr>
          <p:cNvPr id="3" name="Espace réservé du contenu 2"/>
          <p:cNvSpPr>
            <a:spLocks noGrp="1"/>
          </p:cNvSpPr>
          <p:nvPr>
            <p:ph idx="1"/>
          </p:nvPr>
        </p:nvSpPr>
        <p:spPr/>
        <p:txBody>
          <a:bodyPr>
            <a:normAutofit/>
          </a:bodyPr>
          <a:lstStyle/>
          <a:p>
            <a:r>
              <a:rPr lang="en-US" dirty="0"/>
              <a:t>Notable contribution in (10) where they worked on combining dynamic </a:t>
            </a:r>
            <a:r>
              <a:rPr lang="en-US" dirty="0" smtClean="0"/>
              <a:t>ride sharing </a:t>
            </a:r>
            <a:r>
              <a:rPr lang="en-US" dirty="0"/>
              <a:t>and public transport. In their work they address two problems in </a:t>
            </a:r>
            <a:r>
              <a:rPr lang="en-US" dirty="0" smtClean="0"/>
              <a:t>multimodality; the first </a:t>
            </a:r>
            <a:r>
              <a:rPr lang="en-US" dirty="0"/>
              <a:t>is to connect public transport stations by dynamic </a:t>
            </a:r>
            <a:r>
              <a:rPr lang="en-US" dirty="0" smtClean="0"/>
              <a:t>ridesharing and </a:t>
            </a:r>
            <a:r>
              <a:rPr lang="en-US" dirty="0"/>
              <a:t>the second is connecting start and destination of a query to </a:t>
            </a:r>
            <a:r>
              <a:rPr lang="en-US" dirty="0" smtClean="0"/>
              <a:t>public station </a:t>
            </a:r>
            <a:r>
              <a:rPr lang="en-US" dirty="0"/>
              <a:t>routes by dynamic ride-sharing routes, although their contribution to </a:t>
            </a:r>
            <a:r>
              <a:rPr lang="en-US" dirty="0" smtClean="0"/>
              <a:t>the subject </a:t>
            </a:r>
            <a:r>
              <a:rPr lang="en-US" dirty="0"/>
              <a:t>is more on the route planning the paper proposes very good </a:t>
            </a:r>
            <a:r>
              <a:rPr lang="en-US" dirty="0" smtClean="0"/>
              <a:t>methods for </a:t>
            </a:r>
            <a:r>
              <a:rPr lang="en-US" dirty="0"/>
              <a:t>ride-matching and </a:t>
            </a:r>
            <a:r>
              <a:rPr lang="en-US" dirty="0" smtClean="0"/>
              <a:t>finding </a:t>
            </a:r>
            <a:r>
              <a:rPr lang="en-US" dirty="0"/>
              <a:t>connections, they also showed better </a:t>
            </a:r>
            <a:r>
              <a:rPr lang="en-US" dirty="0" smtClean="0"/>
              <a:t>connections using </a:t>
            </a:r>
            <a:r>
              <a:rPr lang="en-US" dirty="0"/>
              <a:t>ride-sharing and two modes of transport in terms of travel duration </a:t>
            </a:r>
            <a:r>
              <a:rPr lang="en-US" dirty="0" smtClean="0"/>
              <a:t>and cost</a:t>
            </a:r>
            <a:r>
              <a:rPr lang="en-US" dirty="0"/>
              <a: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18</a:t>
            </a:fld>
            <a:endParaRPr lang="fr-FR"/>
          </a:p>
        </p:txBody>
      </p:sp>
    </p:spTree>
    <p:extLst>
      <p:ext uri="{BB962C8B-B14F-4D97-AF65-F5344CB8AC3E}">
        <p14:creationId xmlns:p14="http://schemas.microsoft.com/office/powerpoint/2010/main" val="335762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a:t>
            </a:r>
            <a:endParaRPr lang="fr-FR" dirty="0"/>
          </a:p>
        </p:txBody>
      </p:sp>
      <p:sp>
        <p:nvSpPr>
          <p:cNvPr id="3" name="Espace réservé du contenu 2"/>
          <p:cNvSpPr>
            <a:spLocks noGrp="1"/>
          </p:cNvSpPr>
          <p:nvPr>
            <p:ph idx="1"/>
          </p:nvPr>
        </p:nvSpPr>
        <p:spPr/>
        <p:txBody>
          <a:bodyPr/>
          <a:lstStyle/>
          <a:p>
            <a:r>
              <a:rPr lang="fr-FR" dirty="0" err="1"/>
              <a:t>What</a:t>
            </a:r>
            <a:r>
              <a:rPr lang="fr-FR" dirty="0"/>
              <a:t> are the areas of </a:t>
            </a:r>
            <a:r>
              <a:rPr lang="fr-FR" dirty="0" err="1"/>
              <a:t>weakness</a:t>
            </a:r>
            <a:r>
              <a:rPr lang="fr-FR" dirty="0"/>
              <a:t> and </a:t>
            </a:r>
            <a:r>
              <a:rPr lang="fr-FR" dirty="0" err="1"/>
              <a:t>lack</a:t>
            </a:r>
            <a:r>
              <a:rPr lang="fr-FR" dirty="0"/>
              <a:t> of </a:t>
            </a:r>
            <a:r>
              <a:rPr lang="fr-FR" dirty="0" err="1"/>
              <a:t>research</a:t>
            </a:r>
            <a:r>
              <a:rPr lang="fr-FR" dirty="0"/>
              <a:t> </a:t>
            </a:r>
            <a:r>
              <a:rPr lang="fr-FR" dirty="0" err="1"/>
              <a:t>that</a:t>
            </a:r>
            <a:r>
              <a:rPr lang="fr-FR" dirty="0"/>
              <a:t> are </a:t>
            </a:r>
            <a:r>
              <a:rPr lang="fr-FR" dirty="0" err="1"/>
              <a:t>currently</a:t>
            </a:r>
            <a:r>
              <a:rPr lang="fr-FR" dirty="0"/>
              <a:t> </a:t>
            </a:r>
            <a:r>
              <a:rPr lang="fr-FR" dirty="0" err="1"/>
              <a:t>highlighted</a:t>
            </a:r>
            <a:r>
              <a:rPr lang="fr-FR" dirty="0"/>
              <a:t> </a:t>
            </a:r>
            <a:r>
              <a:rPr lang="fr-FR" dirty="0" err="1"/>
              <a:t>based</a:t>
            </a:r>
            <a:r>
              <a:rPr lang="fr-FR" dirty="0"/>
              <a:t> on </a:t>
            </a:r>
            <a:r>
              <a:rPr lang="fr-FR" dirty="0" err="1"/>
              <a:t>your</a:t>
            </a:r>
            <a:r>
              <a:rPr lang="fr-FR" dirty="0"/>
              <a:t> </a:t>
            </a:r>
            <a:r>
              <a:rPr lang="fr-FR" dirty="0" err="1"/>
              <a:t>literature</a:t>
            </a:r>
            <a:r>
              <a:rPr lang="fr-FR" dirty="0"/>
              <a:t> </a:t>
            </a:r>
            <a:r>
              <a:rPr lang="fr-FR" dirty="0" err="1"/>
              <a:t>review</a:t>
            </a:r>
            <a:endParaRPr lang="fr-FR" dirty="0"/>
          </a:p>
          <a:p>
            <a:r>
              <a:rPr lang="en-US" dirty="0"/>
              <a:t>To conclude this point in one sentence we can say that Inter-modality </a:t>
            </a:r>
            <a:r>
              <a:rPr lang="en-US" dirty="0" smtClean="0"/>
              <a:t>and multimodality </a:t>
            </a:r>
            <a:r>
              <a:rPr lang="en-US" dirty="0"/>
              <a:t>exist in literature but none of the literature mixes between </a:t>
            </a:r>
            <a:r>
              <a:rPr lang="en-US" dirty="0" smtClean="0"/>
              <a:t>dial a </a:t>
            </a:r>
            <a:r>
              <a:rPr lang="en-US" dirty="0"/>
              <a:t>ride problems and multimodal transport although it exists in real life</a:t>
            </a:r>
            <a:r>
              <a:rPr lang="en-US" dirty="0" smtClean="0"/>
              <a:t>.</a:t>
            </a:r>
          </a:p>
          <a:p>
            <a:r>
              <a:rPr lang="en-US" dirty="0"/>
              <a:t>Each service has a </a:t>
            </a:r>
            <a:r>
              <a:rPr lang="en-US" dirty="0" smtClean="0"/>
              <a:t>specific </a:t>
            </a:r>
            <a:r>
              <a:rPr lang="en-US" dirty="0"/>
              <a:t>context, there's a clear lack of research </a:t>
            </a:r>
            <a:r>
              <a:rPr lang="en-US" dirty="0" smtClean="0"/>
              <a:t>output in </a:t>
            </a:r>
            <a:r>
              <a:rPr lang="en-US" dirty="0"/>
              <a:t>DARP optimization problems when it comes to intermodal trip </a:t>
            </a:r>
            <a:r>
              <a:rPr lang="en-US" dirty="0" smtClean="0"/>
              <a:t>planning.</a:t>
            </a:r>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19</a:t>
            </a:fld>
            <a:endParaRPr lang="fr-FR"/>
          </a:p>
        </p:txBody>
      </p:sp>
    </p:spTree>
    <p:extLst>
      <p:ext uri="{BB962C8B-B14F-4D97-AF65-F5344CB8AC3E}">
        <p14:creationId xmlns:p14="http://schemas.microsoft.com/office/powerpoint/2010/main" val="32607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normAutofit/>
          </a:bodyPr>
          <a:lstStyle/>
          <a:p>
            <a:endParaRPr lang="fr-FR" dirty="0"/>
          </a:p>
        </p:txBody>
      </p:sp>
      <p:sp>
        <p:nvSpPr>
          <p:cNvPr id="4" name="Espace réservé de la date 3"/>
          <p:cNvSpPr>
            <a:spLocks noGrp="1"/>
          </p:cNvSpPr>
          <p:nvPr>
            <p:ph type="dt" sz="half" idx="10"/>
          </p:nvPr>
        </p:nvSpPr>
        <p:spPr/>
        <p:txBody>
          <a:bodyPr/>
          <a:lstStyle/>
          <a:p>
            <a:fld id="{5BD405C5-38C8-4E11-8447-7AD5F7FEB0C7}"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a:t>
            </a:fld>
            <a:endParaRPr lang="fr-FR"/>
          </a:p>
        </p:txBody>
      </p:sp>
    </p:spTree>
    <p:extLst>
      <p:ext uri="{BB962C8B-B14F-4D97-AF65-F5344CB8AC3E}">
        <p14:creationId xmlns:p14="http://schemas.microsoft.com/office/powerpoint/2010/main" val="819288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fontScale="77500" lnSpcReduction="20000"/>
          </a:bodyPr>
          <a:lstStyle/>
          <a:p>
            <a:r>
              <a:rPr lang="en-US" dirty="0"/>
              <a:t>As previously mentioned, no study captures the interplay between multiple </a:t>
            </a:r>
            <a:r>
              <a:rPr lang="en-US" dirty="0" smtClean="0"/>
              <a:t>externalities arising </a:t>
            </a:r>
            <a:r>
              <a:rPr lang="en-US" dirty="0"/>
              <a:t>from the synchronization of </a:t>
            </a:r>
            <a:r>
              <a:rPr lang="en-US" dirty="0" err="1"/>
              <a:t>dierent</a:t>
            </a:r>
            <a:r>
              <a:rPr lang="en-US" dirty="0"/>
              <a:t> modes of transportation</a:t>
            </a:r>
            <a:r>
              <a:rPr lang="en-US" dirty="0" smtClean="0"/>
              <a:t>.</a:t>
            </a:r>
          </a:p>
          <a:p>
            <a:r>
              <a:rPr lang="en-US" dirty="0"/>
              <a:t>To date, there exist no optimization frameworks that capture optimal </a:t>
            </a:r>
            <a:r>
              <a:rPr lang="en-US" dirty="0" smtClean="0"/>
              <a:t>coordination policies </a:t>
            </a:r>
            <a:r>
              <a:rPr lang="en-US" dirty="0"/>
              <a:t>for </a:t>
            </a:r>
            <a:r>
              <a:rPr lang="en-US" dirty="0" err="1"/>
              <a:t>MoD</a:t>
            </a:r>
            <a:r>
              <a:rPr lang="en-US" dirty="0"/>
              <a:t> systems whilst assessing their achievable </a:t>
            </a:r>
            <a:r>
              <a:rPr lang="en-US" dirty="0" smtClean="0"/>
              <a:t>performance </a:t>
            </a:r>
            <a:r>
              <a:rPr lang="fr-FR" dirty="0" smtClean="0"/>
              <a:t>(30</a:t>
            </a:r>
            <a:r>
              <a:rPr lang="fr-FR" dirty="0"/>
              <a:t>).</a:t>
            </a:r>
            <a:endParaRPr lang="en-US" dirty="0" smtClean="0"/>
          </a:p>
          <a:p>
            <a:r>
              <a:rPr lang="en-US" dirty="0"/>
              <a:t>We can safely establish that the maturity of this subject is stagnant, </a:t>
            </a:r>
            <a:r>
              <a:rPr lang="en-US" dirty="0" smtClean="0"/>
              <a:t>this means </a:t>
            </a:r>
            <a:r>
              <a:rPr lang="en-US" dirty="0"/>
              <a:t>that the topic is on the table now for a </a:t>
            </a:r>
            <a:r>
              <a:rPr lang="en-US" dirty="0" smtClean="0"/>
              <a:t>significant </a:t>
            </a:r>
            <a:r>
              <a:rPr lang="en-US" dirty="0"/>
              <a:t>amount of time </a:t>
            </a:r>
            <a:r>
              <a:rPr lang="en-US" dirty="0" smtClean="0"/>
              <a:t>but the </a:t>
            </a:r>
            <a:r>
              <a:rPr lang="en-US" dirty="0"/>
              <a:t>improvements and contributions don't seem to serve the area of </a:t>
            </a:r>
            <a:r>
              <a:rPr lang="en-US" dirty="0" smtClean="0"/>
              <a:t>first and last </a:t>
            </a:r>
            <a:r>
              <a:rPr lang="en-US" dirty="0"/>
              <a:t>mile problems when using public transportation</a:t>
            </a:r>
            <a:r>
              <a:rPr lang="en-US" dirty="0" smtClean="0"/>
              <a:t>.</a:t>
            </a:r>
          </a:p>
          <a:p>
            <a:r>
              <a:rPr lang="en-US" dirty="0"/>
              <a:t>One of the common integration options between a </a:t>
            </a:r>
            <a:r>
              <a:rPr lang="en-US" dirty="0" smtClean="0"/>
              <a:t>fixed-schedule system and </a:t>
            </a:r>
            <a:r>
              <a:rPr lang="en-US" dirty="0"/>
              <a:t>an on-demand feeder systems the so-called Demand Responsive </a:t>
            </a:r>
            <a:r>
              <a:rPr lang="en-US" dirty="0" smtClean="0"/>
              <a:t>Connector </a:t>
            </a:r>
            <a:r>
              <a:rPr lang="fr-FR" dirty="0" smtClean="0"/>
              <a:t>(DRC</a:t>
            </a:r>
            <a:r>
              <a:rPr lang="fr-FR" dirty="0"/>
              <a:t>) (4</a:t>
            </a:r>
            <a:r>
              <a:rPr lang="fr-FR" dirty="0" smtClean="0"/>
              <a:t>).</a:t>
            </a:r>
          </a:p>
          <a:p>
            <a:r>
              <a:rPr lang="en-US" dirty="0"/>
              <a:t>Although a research gap has been </a:t>
            </a:r>
            <a:r>
              <a:rPr lang="en-US" dirty="0" smtClean="0"/>
              <a:t>identified</a:t>
            </a:r>
            <a:r>
              <a:rPr lang="en-US" dirty="0"/>
              <a:t>, and despite the fact that in (</a:t>
            </a:r>
            <a:r>
              <a:rPr lang="en-US" dirty="0" smtClean="0"/>
              <a:t>9) they </a:t>
            </a:r>
            <a:r>
              <a:rPr lang="en-US" dirty="0"/>
              <a:t>recommended a </a:t>
            </a:r>
            <a:r>
              <a:rPr lang="en-US" dirty="0" smtClean="0"/>
              <a:t>unified </a:t>
            </a:r>
            <a:r>
              <a:rPr lang="en-US" dirty="0"/>
              <a:t>method for solving </a:t>
            </a:r>
            <a:r>
              <a:rPr lang="en-US" dirty="0" smtClean="0"/>
              <a:t>different </a:t>
            </a:r>
            <a:r>
              <a:rPr lang="en-US" dirty="0"/>
              <a:t>DARP variants. </a:t>
            </a:r>
            <a:r>
              <a:rPr lang="en-US" dirty="0" smtClean="0"/>
              <a:t>Each DAR </a:t>
            </a:r>
            <a:r>
              <a:rPr lang="en-US" dirty="0"/>
              <a:t>system has </a:t>
            </a:r>
            <a:r>
              <a:rPr lang="en-US" dirty="0" smtClean="0"/>
              <a:t>problem-specific </a:t>
            </a:r>
            <a:r>
              <a:rPr lang="en-US" dirty="0"/>
              <a:t>constraints due to its underlying </a:t>
            </a:r>
            <a:r>
              <a:rPr lang="en-US" dirty="0" smtClean="0"/>
              <a:t>motivating application</a:t>
            </a:r>
            <a:r>
              <a:rPr lang="en-US" dirty="0"/>
              <a: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20</a:t>
            </a:fld>
            <a:endParaRPr lang="fr-FR"/>
          </a:p>
        </p:txBody>
      </p:sp>
    </p:spTree>
    <p:extLst>
      <p:ext uri="{BB962C8B-B14F-4D97-AF65-F5344CB8AC3E}">
        <p14:creationId xmlns:p14="http://schemas.microsoft.com/office/powerpoint/2010/main" val="318182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Experiment</a:t>
            </a:r>
            <a:r>
              <a:rPr lang="fr-FR" dirty="0" smtClean="0"/>
              <a:t> </a:t>
            </a:r>
            <a:r>
              <a:rPr lang="fr-FR" dirty="0" err="1" smtClean="0"/>
              <a:t>from</a:t>
            </a:r>
            <a:r>
              <a:rPr lang="fr-FR" dirty="0" smtClean="0"/>
              <a:t> home</a:t>
            </a:r>
            <a:endParaRPr lang="fr-FR" dirty="0"/>
          </a:p>
        </p:txBody>
      </p:sp>
      <p:pic>
        <p:nvPicPr>
          <p:cNvPr id="7" name="Espace réservé du conten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1704" y="2173346"/>
            <a:ext cx="5744296" cy="3231166"/>
          </a:xfrm>
        </p:spPr>
      </p:pic>
      <p:sp>
        <p:nvSpPr>
          <p:cNvPr id="4" name="Espace réservé de la date 3"/>
          <p:cNvSpPr>
            <a:spLocks noGrp="1"/>
          </p:cNvSpPr>
          <p:nvPr>
            <p:ph type="dt" sz="half" idx="10"/>
          </p:nvPr>
        </p:nvSpPr>
        <p:spPr/>
        <p:txBody>
          <a:bodyPr/>
          <a:lstStyle/>
          <a:p>
            <a:fld id="{DBE287CB-BD2D-41A1-9A1C-18179A89885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21</a:t>
            </a:fld>
            <a:endParaRPr lang="fr-F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193023"/>
            <a:ext cx="5709313" cy="3211489"/>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8086" y="1065343"/>
            <a:ext cx="1657227" cy="870044"/>
          </a:xfrm>
          <a:prstGeom prst="rect">
            <a:avLst/>
          </a:prstGeom>
        </p:spPr>
      </p:pic>
    </p:spTree>
    <p:extLst>
      <p:ext uri="{BB962C8B-B14F-4D97-AF65-F5344CB8AC3E}">
        <p14:creationId xmlns:p14="http://schemas.microsoft.com/office/powerpoint/2010/main" val="3788612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State of the art and </a:t>
            </a:r>
            <a:r>
              <a:rPr lang="fr-FR" dirty="0" err="1" smtClean="0"/>
              <a:t>hypotesis</a:t>
            </a:r>
            <a:r>
              <a:rPr lang="fr-FR" dirty="0" smtClean="0"/>
              <a:t> validation	</a:t>
            </a:r>
            <a:endParaRPr lang="fr-FR" dirty="0"/>
          </a:p>
        </p:txBody>
      </p:sp>
      <p:sp>
        <p:nvSpPr>
          <p:cNvPr id="3" name="Espace réservé du contenu 2"/>
          <p:cNvSpPr>
            <a:spLocks noGrp="1"/>
          </p:cNvSpPr>
          <p:nvPr>
            <p:ph idx="1"/>
          </p:nvPr>
        </p:nvSpPr>
        <p:spPr/>
        <p:txBody>
          <a:bodyPr>
            <a:normAutofit/>
          </a:bodyPr>
          <a:lstStyle/>
          <a:p>
            <a:r>
              <a:rPr lang="fr-FR" dirty="0" smtClean="0"/>
              <a:t>Show how </a:t>
            </a:r>
            <a:r>
              <a:rPr lang="fr-FR" dirty="0" err="1" smtClean="0"/>
              <a:t>your</a:t>
            </a:r>
            <a:r>
              <a:rPr lang="fr-FR" dirty="0" smtClean="0"/>
              <a:t> </a:t>
            </a:r>
            <a:r>
              <a:rPr lang="fr-FR" dirty="0" err="1" smtClean="0"/>
              <a:t>idea</a:t>
            </a:r>
            <a:r>
              <a:rPr lang="fr-FR" dirty="0" smtClean="0"/>
              <a:t> and </a:t>
            </a:r>
            <a:r>
              <a:rPr lang="fr-FR" dirty="0" err="1" smtClean="0"/>
              <a:t>hypothetis</a:t>
            </a:r>
            <a:r>
              <a:rPr lang="fr-FR" dirty="0" smtClean="0"/>
              <a:t> </a:t>
            </a:r>
            <a:r>
              <a:rPr lang="fr-FR" dirty="0" err="1" smtClean="0"/>
              <a:t>developped</a:t>
            </a:r>
            <a:r>
              <a:rPr lang="fr-FR" dirty="0" smtClean="0"/>
              <a:t> </a:t>
            </a:r>
            <a:r>
              <a:rPr lang="fr-FR" dirty="0" err="1" smtClean="0"/>
              <a:t>after</a:t>
            </a:r>
            <a:r>
              <a:rPr lang="fr-FR" dirty="0" smtClean="0"/>
              <a:t> </a:t>
            </a:r>
            <a:r>
              <a:rPr lang="fr-FR" dirty="0" err="1" smtClean="0"/>
              <a:t>discovering</a:t>
            </a:r>
            <a:endParaRPr lang="fr-FR" dirty="0" smtClean="0"/>
          </a:p>
          <a:p>
            <a:r>
              <a:rPr lang="en-US" dirty="0"/>
              <a:t>Although some of these apps will allow you to book your ride that will </a:t>
            </a:r>
            <a:r>
              <a:rPr lang="en-US" dirty="0" smtClean="0"/>
              <a:t>get you </a:t>
            </a:r>
            <a:r>
              <a:rPr lang="en-US" dirty="0"/>
              <a:t>to the train station, neither the app nor the mobility on demand </a:t>
            </a:r>
            <a:r>
              <a:rPr lang="en-US" dirty="0" smtClean="0"/>
              <a:t>service provider </a:t>
            </a:r>
            <a:r>
              <a:rPr lang="en-US" dirty="0"/>
              <a:t>will be responsible if you arrived late for the train</a:t>
            </a:r>
            <a:r>
              <a:rPr lang="en-US" dirty="0" smtClean="0"/>
              <a:t>.</a:t>
            </a:r>
          </a:p>
          <a:p>
            <a:r>
              <a:rPr lang="fr-FR" dirty="0" smtClean="0"/>
              <a:t> </a:t>
            </a:r>
            <a:r>
              <a:rPr lang="en-US" dirty="0"/>
              <a:t>their results show that an autonomous </a:t>
            </a:r>
            <a:r>
              <a:rPr lang="en-US"/>
              <a:t>mobility </a:t>
            </a:r>
            <a:r>
              <a:rPr lang="en-US" smtClean="0"/>
              <a:t>on demand </a:t>
            </a:r>
            <a:r>
              <a:rPr lang="en-US" dirty="0"/>
              <a:t>systems can </a:t>
            </a:r>
            <a:r>
              <a:rPr lang="en-US" dirty="0" smtClean="0"/>
              <a:t>significantly </a:t>
            </a:r>
            <a:r>
              <a:rPr lang="en-US" dirty="0"/>
              <a:t>reduce travel times, pollutant emissions, </a:t>
            </a:r>
            <a:r>
              <a:rPr lang="en-US" dirty="0" smtClean="0"/>
              <a:t>total number </a:t>
            </a:r>
            <a:r>
              <a:rPr lang="en-US" dirty="0"/>
              <a:t>of cars, and overall costs compared to an autonomous mobility </a:t>
            </a:r>
            <a:r>
              <a:rPr lang="en-US" dirty="0" smtClean="0"/>
              <a:t>on demand </a:t>
            </a:r>
            <a:r>
              <a:rPr lang="en-US" dirty="0"/>
              <a:t>system operating in isolation,</a:t>
            </a:r>
            <a:endParaRPr lang="fr-FR" dirty="0"/>
          </a:p>
        </p:txBody>
      </p:sp>
      <p:sp>
        <p:nvSpPr>
          <p:cNvPr id="4" name="Espace réservé de la date 3"/>
          <p:cNvSpPr>
            <a:spLocks noGrp="1"/>
          </p:cNvSpPr>
          <p:nvPr>
            <p:ph type="dt" sz="half" idx="10"/>
          </p:nvPr>
        </p:nvSpPr>
        <p:spPr/>
        <p:txBody>
          <a:bodyPr/>
          <a:lstStyle/>
          <a:p>
            <a:fld id="{1DA9FCCF-7A24-4FCC-8B6A-F54F1EBD598C}"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22</a:t>
            </a:fld>
            <a:endParaRPr lang="fr-FR"/>
          </a:p>
        </p:txBody>
      </p:sp>
    </p:spTree>
    <p:extLst>
      <p:ext uri="{BB962C8B-B14F-4D97-AF65-F5344CB8AC3E}">
        <p14:creationId xmlns:p14="http://schemas.microsoft.com/office/powerpoint/2010/main" val="2686902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du problème</a:t>
            </a:r>
            <a:endParaRPr lang="fr-FR" dirty="0"/>
          </a:p>
        </p:txBody>
      </p:sp>
      <p:sp>
        <p:nvSpPr>
          <p:cNvPr id="4" name="Espace réservé de la date 3"/>
          <p:cNvSpPr>
            <a:spLocks noGrp="1"/>
          </p:cNvSpPr>
          <p:nvPr>
            <p:ph type="dt" sz="half" idx="10"/>
          </p:nvPr>
        </p:nvSpPr>
        <p:spPr/>
        <p:txBody>
          <a:bodyPr/>
          <a:lstStyle/>
          <a:p>
            <a:fld id="{E39C0432-D099-4AE5-8A72-A92771CC39A0}"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23</a:t>
            </a:fld>
            <a:endParaRPr lang="fr-FR"/>
          </a:p>
        </p:txBody>
      </p:sp>
      <p:sp>
        <p:nvSpPr>
          <p:cNvPr id="9" name="Espace réservé du contenu 2"/>
          <p:cNvSpPr txBox="1">
            <a:spLocks/>
          </p:cNvSpPr>
          <p:nvPr/>
        </p:nvSpPr>
        <p:spPr>
          <a:xfrm>
            <a:off x="990600" y="2000250"/>
            <a:ext cx="517525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in this report the DARP is adapted to match rides </a:t>
            </a:r>
            <a:r>
              <a:rPr lang="en-US" dirty="0" smtClean="0"/>
              <a:t>with public </a:t>
            </a:r>
            <a:r>
              <a:rPr lang="en-US" dirty="0"/>
              <a:t>transport and respect timetables for </a:t>
            </a:r>
            <a:r>
              <a:rPr lang="en-US" dirty="0" smtClean="0"/>
              <a:t>drop-off time </a:t>
            </a:r>
            <a:r>
              <a:rPr lang="en-US" dirty="0"/>
              <a:t>windows. </a:t>
            </a:r>
            <a:r>
              <a:rPr lang="en-US" dirty="0" smtClean="0"/>
              <a:t>Expanding the </a:t>
            </a:r>
            <a:r>
              <a:rPr lang="en-US" dirty="0"/>
              <a:t>last sentence, I am able to give a clear description of how we can </a:t>
            </a:r>
            <a:r>
              <a:rPr lang="en-US" dirty="0" smtClean="0"/>
              <a:t>reformulate the </a:t>
            </a:r>
            <a:r>
              <a:rPr lang="en-US" dirty="0"/>
              <a:t>DARP to meet </a:t>
            </a:r>
            <a:r>
              <a:rPr lang="en-US" dirty="0" smtClean="0"/>
              <a:t>with Inter-modality </a:t>
            </a:r>
            <a:r>
              <a:rPr lang="en-US" dirty="0"/>
              <a:t>Problems, </a:t>
            </a:r>
            <a:r>
              <a:rPr lang="en-US" dirty="0" smtClean="0"/>
              <a:t>the problem </a:t>
            </a:r>
            <a:r>
              <a:rPr lang="en-US" dirty="0"/>
              <a:t>as </a:t>
            </a:r>
            <a:r>
              <a:rPr lang="en-US" dirty="0" smtClean="0"/>
              <a:t>defined in literature </a:t>
            </a:r>
            <a:r>
              <a:rPr lang="en-US" dirty="0"/>
              <a:t>can be divided into </a:t>
            </a:r>
            <a:r>
              <a:rPr lang="en-US" dirty="0" smtClean="0"/>
              <a:t>three parts</a:t>
            </a:r>
            <a:r>
              <a:rPr lang="en-US" dirty="0"/>
              <a:t>:</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858" y="0"/>
            <a:ext cx="6026142" cy="6153402"/>
          </a:xfrm>
          <a:prstGeom prst="rect">
            <a:avLst/>
          </a:prstGeom>
        </p:spPr>
      </p:pic>
    </p:spTree>
    <p:extLst>
      <p:ext uri="{BB962C8B-B14F-4D97-AF65-F5344CB8AC3E}">
        <p14:creationId xmlns:p14="http://schemas.microsoft.com/office/powerpoint/2010/main" val="2620623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Séquence 1 station</a:t>
            </a:r>
            <a:endParaRPr lang="fr-FR" dirty="0"/>
          </a:p>
        </p:txBody>
      </p:sp>
      <p:sp>
        <p:nvSpPr>
          <p:cNvPr id="4" name="Espace réservé de la date 3"/>
          <p:cNvSpPr>
            <a:spLocks noGrp="1"/>
          </p:cNvSpPr>
          <p:nvPr>
            <p:ph type="dt" sz="half" idx="10"/>
          </p:nvPr>
        </p:nvSpPr>
        <p:spPr/>
        <p:txBody>
          <a:bodyPr/>
          <a:lstStyle/>
          <a:p>
            <a:fld id="{81DC2260-F0FB-47E0-80FC-B07DA79F672F}"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24</a:t>
            </a:fld>
            <a:endParaRPr lang="fr-FR"/>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516" y="2088107"/>
            <a:ext cx="9421611" cy="3026971"/>
          </a:xfrm>
        </p:spPr>
      </p:pic>
    </p:spTree>
    <p:extLst>
      <p:ext uri="{BB962C8B-B14F-4D97-AF65-F5344CB8AC3E}">
        <p14:creationId xmlns:p14="http://schemas.microsoft.com/office/powerpoint/2010/main" val="291770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Séquence 2 stations </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7833" y="1539022"/>
            <a:ext cx="4785567" cy="4351338"/>
          </a:xfrm>
        </p:spPr>
      </p:pic>
      <p:sp>
        <p:nvSpPr>
          <p:cNvPr id="4" name="Espace réservé de la date 3"/>
          <p:cNvSpPr>
            <a:spLocks noGrp="1"/>
          </p:cNvSpPr>
          <p:nvPr>
            <p:ph type="dt" sz="half" idx="10"/>
          </p:nvPr>
        </p:nvSpPr>
        <p:spPr/>
        <p:txBody>
          <a:bodyPr/>
          <a:lstStyle/>
          <a:p>
            <a:fld id="{801EEE06-387C-4EF9-A2D7-AA9BEBC30A4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25</a:t>
            </a:fld>
            <a:endParaRPr lang="fr-FR"/>
          </a:p>
        </p:txBody>
      </p:sp>
    </p:spTree>
    <p:extLst>
      <p:ext uri="{BB962C8B-B14F-4D97-AF65-F5344CB8AC3E}">
        <p14:creationId xmlns:p14="http://schemas.microsoft.com/office/powerpoint/2010/main" val="2624488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Séquence n Stations</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141" y="1326877"/>
            <a:ext cx="6783718" cy="4877382"/>
          </a:xfrm>
        </p:spPr>
      </p:pic>
      <p:sp>
        <p:nvSpPr>
          <p:cNvPr id="4" name="Espace réservé de la date 3"/>
          <p:cNvSpPr>
            <a:spLocks noGrp="1"/>
          </p:cNvSpPr>
          <p:nvPr>
            <p:ph type="dt" sz="half" idx="10"/>
          </p:nvPr>
        </p:nvSpPr>
        <p:spPr/>
        <p:txBody>
          <a:bodyPr/>
          <a:lstStyle/>
          <a:p>
            <a:fld id="{2AD4B7A5-8E41-4B3D-927B-B7CA3754DCB6}"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26</a:t>
            </a:fld>
            <a:endParaRPr lang="fr-FR"/>
          </a:p>
        </p:txBody>
      </p:sp>
    </p:spTree>
    <p:extLst>
      <p:ext uri="{BB962C8B-B14F-4D97-AF65-F5344CB8AC3E}">
        <p14:creationId xmlns:p14="http://schemas.microsoft.com/office/powerpoint/2010/main" val="4005224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Formulation Mathématique et Fonctions objectives</a:t>
            </a:r>
            <a:endParaRPr lang="fr-FR" dirty="0"/>
          </a:p>
        </p:txBody>
      </p:sp>
      <p:sp>
        <p:nvSpPr>
          <p:cNvPr id="3" name="Espace réservé du contenu 2"/>
          <p:cNvSpPr>
            <a:spLocks noGrp="1"/>
          </p:cNvSpPr>
          <p:nvPr>
            <p:ph idx="1"/>
          </p:nvPr>
        </p:nvSpPr>
        <p:spPr/>
        <p:txBody>
          <a:bodyPr>
            <a:normAutofit/>
          </a:bodyPr>
          <a:lstStyle/>
          <a:p>
            <a:r>
              <a:rPr lang="fr-FR" dirty="0" smtClean="0"/>
              <a:t>Formulation mathématique en deux parties, pourquoi?</a:t>
            </a:r>
          </a:p>
          <a:p>
            <a:pPr marL="0" indent="0">
              <a:buNone/>
            </a:pPr>
            <a:r>
              <a:rPr lang="en-US" dirty="0" smtClean="0"/>
              <a:t>The </a:t>
            </a:r>
            <a:r>
              <a:rPr lang="en-US" dirty="0"/>
              <a:t>problem formulation is going to be presented in two mathematical </a:t>
            </a:r>
            <a:r>
              <a:rPr lang="en-US" dirty="0" smtClean="0"/>
              <a:t>models for </a:t>
            </a:r>
            <a:r>
              <a:rPr lang="en-US" dirty="0"/>
              <a:t>the sake of simplicity and clarity; the </a:t>
            </a:r>
            <a:r>
              <a:rPr lang="en-US" dirty="0" smtClean="0"/>
              <a:t>first </a:t>
            </a:r>
            <a:r>
              <a:rPr lang="en-US" dirty="0"/>
              <a:t>is going to handle the </a:t>
            </a:r>
            <a:r>
              <a:rPr lang="en-US" dirty="0" smtClean="0"/>
              <a:t>first part </a:t>
            </a:r>
            <a:r>
              <a:rPr lang="en-US" dirty="0"/>
              <a:t>which is the station allocation problem and the second formulation for </a:t>
            </a:r>
            <a:r>
              <a:rPr lang="en-US" dirty="0" smtClean="0"/>
              <a:t>the </a:t>
            </a:r>
            <a:r>
              <a:rPr lang="fr-FR" dirty="0" smtClean="0"/>
              <a:t>driver </a:t>
            </a:r>
            <a:r>
              <a:rPr lang="fr-FR" dirty="0"/>
              <a:t>allocation </a:t>
            </a:r>
            <a:r>
              <a:rPr lang="fr-FR" dirty="0" err="1"/>
              <a:t>problem</a:t>
            </a:r>
            <a:r>
              <a:rPr lang="fr-FR" dirty="0" smtClean="0"/>
              <a:t>.</a:t>
            </a:r>
          </a:p>
          <a:p>
            <a:r>
              <a:rPr lang="fr-FR" dirty="0" smtClean="0"/>
              <a:t>Ne </a:t>
            </a:r>
            <a:r>
              <a:rPr lang="fr-FR" dirty="0" smtClean="0"/>
              <a:t>pourra pas obtenir la solution optimal cela devient, peut pas garantir que la solution qu’on a est optimal</a:t>
            </a:r>
            <a:r>
              <a:rPr lang="fr-FR" dirty="0" smtClean="0"/>
              <a:t>.</a:t>
            </a:r>
          </a:p>
          <a:p>
            <a:pPr lvl="1"/>
            <a:r>
              <a:rPr lang="en-US" dirty="0"/>
              <a:t>In this DAR problem the </a:t>
            </a:r>
            <a:r>
              <a:rPr lang="en-US" dirty="0" smtClean="0"/>
              <a:t>drop-off time </a:t>
            </a:r>
            <a:r>
              <a:rPr lang="en-US" dirty="0"/>
              <a:t>window is </a:t>
            </a:r>
            <a:r>
              <a:rPr lang="en-US" dirty="0" smtClean="0"/>
              <a:t>defined </a:t>
            </a:r>
            <a:r>
              <a:rPr lang="en-US" dirty="0"/>
              <a:t>by the </a:t>
            </a:r>
            <a:r>
              <a:rPr lang="en-US" dirty="0" smtClean="0"/>
              <a:t>timetable of </a:t>
            </a:r>
            <a:r>
              <a:rPr lang="en-US" dirty="0"/>
              <a:t>the destination and not by the user, which makes the whole experience </a:t>
            </a:r>
            <a:r>
              <a:rPr lang="en-US" dirty="0" smtClean="0"/>
              <a:t>more reliable </a:t>
            </a:r>
            <a:r>
              <a:rPr lang="en-US" dirty="0"/>
              <a:t>and seamless</a:t>
            </a:r>
            <a:endParaRPr lang="fr-FR" dirty="0" smtClean="0"/>
          </a:p>
        </p:txBody>
      </p:sp>
      <p:sp>
        <p:nvSpPr>
          <p:cNvPr id="4" name="Espace réservé de la date 3"/>
          <p:cNvSpPr>
            <a:spLocks noGrp="1"/>
          </p:cNvSpPr>
          <p:nvPr>
            <p:ph type="dt" sz="half" idx="10"/>
          </p:nvPr>
        </p:nvSpPr>
        <p:spPr/>
        <p:txBody>
          <a:bodyPr/>
          <a:lstStyle/>
          <a:p>
            <a:fld id="{128CB210-3183-46E4-8641-E7903A926F5B}"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27</a:t>
            </a:fld>
            <a:endParaRPr lang="fr-FR"/>
          </a:p>
        </p:txBody>
      </p:sp>
    </p:spTree>
    <p:extLst>
      <p:ext uri="{BB962C8B-B14F-4D97-AF65-F5344CB8AC3E}">
        <p14:creationId xmlns:p14="http://schemas.microsoft.com/office/powerpoint/2010/main" val="2762348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1: Optimisation des stations de pickup</a:t>
            </a:r>
            <a:endParaRPr lang="fr-FR" dirty="0"/>
          </a:p>
        </p:txBody>
      </p:sp>
      <p:sp>
        <p:nvSpPr>
          <p:cNvPr id="4" name="Espace réservé de la date 3"/>
          <p:cNvSpPr>
            <a:spLocks noGrp="1"/>
          </p:cNvSpPr>
          <p:nvPr>
            <p:ph type="dt" sz="half" idx="10"/>
          </p:nvPr>
        </p:nvSpPr>
        <p:spPr/>
        <p:txBody>
          <a:bodyPr/>
          <a:lstStyle/>
          <a:p>
            <a:fld id="{7441A4E0-7AEB-4D77-BFAF-1F41CB1039BE}"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28</a:t>
            </a:fld>
            <a:endParaRPr lang="fr-FR"/>
          </a:p>
        </p:txBody>
      </p:sp>
      <mc:AlternateContent xmlns:mc="http://schemas.openxmlformats.org/markup-compatibility/2006">
        <mc:Choice xmlns:a14="http://schemas.microsoft.com/office/drawing/2010/main" Requires="a14">
          <p:sp>
            <p:nvSpPr>
              <p:cNvPr id="3" name="ZoneTexte 2"/>
              <p:cNvSpPr txBox="1"/>
              <p:nvPr/>
            </p:nvSpPr>
            <p:spPr>
              <a:xfrm>
                <a:off x="3862316" y="2513546"/>
                <a:ext cx="4456225" cy="122501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fr-FR" sz="2800" b="0" i="1" smtClean="0">
                              <a:latin typeface="Cambria Math" panose="02040503050406030204" pitchFamily="18" charset="0"/>
                            </a:rPr>
                          </m:ctrlPr>
                        </m:naryPr>
                        <m:sub>
                          <m:r>
                            <m:rPr>
                              <m:brk m:alnAt="23"/>
                            </m:rPr>
                            <a:rPr lang="fr-FR" sz="2800" b="0" i="1" smtClean="0">
                              <a:latin typeface="Cambria Math" panose="02040503050406030204" pitchFamily="18" charset="0"/>
                            </a:rPr>
                            <m:t>𝑗</m:t>
                          </m:r>
                          <m:r>
                            <a:rPr lang="fr-FR" sz="2800" b="0" i="1" smtClean="0">
                              <a:latin typeface="Cambria Math" panose="02040503050406030204" pitchFamily="18" charset="0"/>
                            </a:rPr>
                            <m:t>=1</m:t>
                          </m:r>
                        </m:sub>
                        <m:sup>
                          <m:r>
                            <a:rPr lang="fr-FR" sz="2800" b="0" i="1" smtClean="0">
                              <a:latin typeface="Cambria Math" panose="02040503050406030204" pitchFamily="18" charset="0"/>
                            </a:rPr>
                            <m:t>𝑚</m:t>
                          </m:r>
                        </m:sup>
                        <m:e>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𝑓</m:t>
                              </m:r>
                            </m:e>
                            <m:sub>
                              <m:r>
                                <a:rPr lang="fr-FR" sz="2800" b="0" i="1" smtClean="0">
                                  <a:latin typeface="Cambria Math" panose="02040503050406030204" pitchFamily="18" charset="0"/>
                                </a:rPr>
                                <m:t>𝑗</m:t>
                              </m:r>
                            </m:sub>
                          </m:sSub>
                          <m:r>
                            <a:rPr lang="fr-FR" sz="2800" b="0" i="1" smtClean="0">
                              <a:latin typeface="Cambria Math" panose="02040503050406030204" pitchFamily="18" charset="0"/>
                            </a:rPr>
                            <m:t>∗</m:t>
                          </m:r>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𝑦</m:t>
                              </m:r>
                            </m:e>
                            <m:sub>
                              <m:r>
                                <a:rPr lang="fr-FR" sz="2800" b="0" i="1" smtClean="0">
                                  <a:latin typeface="Cambria Math" panose="02040503050406030204" pitchFamily="18" charset="0"/>
                                </a:rPr>
                                <m:t>𝑗</m:t>
                              </m:r>
                            </m:sub>
                          </m:sSub>
                        </m:e>
                      </m:nary>
                      <m:r>
                        <a:rPr lang="fr-FR" sz="2800" b="0" i="1" smtClean="0">
                          <a:latin typeface="Cambria Math" panose="02040503050406030204" pitchFamily="18" charset="0"/>
                        </a:rPr>
                        <m:t>+</m:t>
                      </m:r>
                      <m:nary>
                        <m:naryPr>
                          <m:chr m:val="∑"/>
                          <m:ctrlPr>
                            <a:rPr lang="fr-FR" sz="2800" i="1" smtClean="0">
                              <a:latin typeface="Cambria Math" panose="02040503050406030204" pitchFamily="18" charset="0"/>
                            </a:rPr>
                          </m:ctrlPr>
                        </m:naryPr>
                        <m:sub>
                          <m:r>
                            <m:rPr>
                              <m:brk m:alnAt="23"/>
                            </m:rPr>
                            <a:rPr lang="fr-FR" sz="2800" b="0" i="1" smtClean="0">
                              <a:latin typeface="Cambria Math" panose="02040503050406030204" pitchFamily="18" charset="0"/>
                            </a:rPr>
                            <m:t>𝑖</m:t>
                          </m:r>
                          <m:r>
                            <a:rPr lang="fr-FR" sz="2800" b="0" i="1" smtClean="0">
                              <a:latin typeface="Cambria Math" panose="02040503050406030204" pitchFamily="18" charset="0"/>
                            </a:rPr>
                            <m:t>=1</m:t>
                          </m:r>
                        </m:sub>
                        <m:sup>
                          <m:r>
                            <a:rPr lang="fr-FR" sz="2800" b="0" i="1" smtClean="0">
                              <a:latin typeface="Cambria Math" panose="02040503050406030204" pitchFamily="18" charset="0"/>
                            </a:rPr>
                            <m:t>𝑛</m:t>
                          </m:r>
                        </m:sup>
                        <m:e>
                          <m:nary>
                            <m:naryPr>
                              <m:chr m:val="∑"/>
                              <m:ctrlPr>
                                <a:rPr lang="fr-FR" sz="2800" i="1" smtClean="0">
                                  <a:latin typeface="Cambria Math" panose="02040503050406030204" pitchFamily="18" charset="0"/>
                                </a:rPr>
                              </m:ctrlPr>
                            </m:naryPr>
                            <m:sub>
                              <m:r>
                                <m:rPr>
                                  <m:brk m:alnAt="23"/>
                                </m:rPr>
                                <a:rPr lang="fr-FR" sz="2800" b="0" i="1" smtClean="0">
                                  <a:latin typeface="Cambria Math" panose="02040503050406030204" pitchFamily="18" charset="0"/>
                                </a:rPr>
                                <m:t>𝑗</m:t>
                              </m:r>
                              <m:r>
                                <a:rPr lang="fr-FR" sz="2800" b="0" i="1" smtClean="0">
                                  <a:latin typeface="Cambria Math" panose="02040503050406030204" pitchFamily="18" charset="0"/>
                                </a:rPr>
                                <m:t>=1</m:t>
                              </m:r>
                            </m:sub>
                            <m:sup>
                              <m:r>
                                <a:rPr lang="fr-FR" sz="2800" b="0" i="1" smtClean="0">
                                  <a:latin typeface="Cambria Math" panose="02040503050406030204" pitchFamily="18" charset="0"/>
                                </a:rPr>
                                <m:t>𝑚</m:t>
                              </m:r>
                            </m:sup>
                            <m:e>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𝑥</m:t>
                                  </m:r>
                                </m:e>
                                <m:sub>
                                  <m:r>
                                    <a:rPr lang="fr-FR" sz="2800" b="0" i="1" smtClean="0">
                                      <a:latin typeface="Cambria Math" panose="02040503050406030204" pitchFamily="18" charset="0"/>
                                    </a:rPr>
                                    <m:t>𝑖𝑗</m:t>
                                  </m:r>
                                </m:sub>
                              </m:sSub>
                              <m:r>
                                <a:rPr lang="fr-FR" sz="2800" b="0" i="1" smtClean="0">
                                  <a:latin typeface="Cambria Math" panose="02040503050406030204" pitchFamily="18" charset="0"/>
                                </a:rPr>
                                <m:t>∗</m:t>
                              </m:r>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𝑐</m:t>
                                  </m:r>
                                </m:e>
                                <m:sub>
                                  <m:r>
                                    <a:rPr lang="fr-FR" sz="2800" b="0" i="1" smtClean="0">
                                      <a:latin typeface="Cambria Math" panose="02040503050406030204" pitchFamily="18" charset="0"/>
                                    </a:rPr>
                                    <m:t>𝑖𝑗</m:t>
                                  </m:r>
                                </m:sub>
                              </m:sSub>
                            </m:e>
                          </m:nary>
                        </m:e>
                      </m:nary>
                    </m:oMath>
                  </m:oMathPara>
                </a14:m>
                <a:endParaRPr lang="fr-FR" sz="2800" dirty="0"/>
              </a:p>
            </p:txBody>
          </p:sp>
        </mc:Choice>
        <mc:Fallback>
          <p:sp>
            <p:nvSpPr>
              <p:cNvPr id="3" name="ZoneTexte 2"/>
              <p:cNvSpPr txBox="1">
                <a:spLocks noRot="1" noChangeAspect="1" noMove="1" noResize="1" noEditPoints="1" noAdjustHandles="1" noChangeArrowheads="1" noChangeShapeType="1" noTextEdit="1"/>
              </p:cNvSpPr>
              <p:nvPr/>
            </p:nvSpPr>
            <p:spPr>
              <a:xfrm>
                <a:off x="3862316" y="2513546"/>
                <a:ext cx="4456225" cy="1225015"/>
              </a:xfrm>
              <a:prstGeom prst="rect">
                <a:avLst/>
              </a:prstGeom>
              <a:blipFill rotWithShape="0">
                <a:blip r:embed="rId2"/>
                <a:stretch>
                  <a:fillRect/>
                </a:stretch>
              </a:blipFill>
            </p:spPr>
            <p:txBody>
              <a:bodyPr/>
              <a:lstStyle/>
              <a:p>
                <a:r>
                  <a:rPr lang="fr-FR">
                    <a:noFill/>
                  </a:rPr>
                  <a:t> </a:t>
                </a:r>
              </a:p>
            </p:txBody>
          </p:sp>
        </mc:Fallback>
      </mc:AlternateContent>
      <p:sp>
        <p:nvSpPr>
          <p:cNvPr id="8" name="ZoneTexte 7"/>
          <p:cNvSpPr txBox="1"/>
          <p:nvPr/>
        </p:nvSpPr>
        <p:spPr>
          <a:xfrm>
            <a:off x="2278039" y="2811651"/>
            <a:ext cx="1110817" cy="369332"/>
          </a:xfrm>
          <a:prstGeom prst="rect">
            <a:avLst/>
          </a:prstGeom>
          <a:noFill/>
        </p:spPr>
        <p:txBody>
          <a:bodyPr wrap="none" rtlCol="0">
            <a:spAutoFit/>
          </a:bodyPr>
          <a:lstStyle/>
          <a:p>
            <a:r>
              <a:rPr lang="fr-FR" dirty="0" err="1" smtClean="0"/>
              <a:t>Minimize</a:t>
            </a:r>
            <a:r>
              <a:rPr lang="fr-FR" dirty="0" smtClean="0"/>
              <a:t>:</a:t>
            </a:r>
            <a:endParaRPr lang="fr-FR" dirty="0"/>
          </a:p>
        </p:txBody>
      </p:sp>
      <p:sp>
        <p:nvSpPr>
          <p:cNvPr id="9" name="Espace réservé du contenu 2"/>
          <p:cNvSpPr txBox="1">
            <a:spLocks/>
          </p:cNvSpPr>
          <p:nvPr/>
        </p:nvSpPr>
        <p:spPr>
          <a:xfrm>
            <a:off x="838200" y="3848669"/>
            <a:ext cx="10515600" cy="2328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mtClean="0"/>
              <a:t>Hello</a:t>
            </a:r>
            <a:endParaRPr lang="fr-FR" dirty="0"/>
          </a:p>
        </p:txBody>
      </p:sp>
    </p:spTree>
    <p:extLst>
      <p:ext uri="{BB962C8B-B14F-4D97-AF65-F5344CB8AC3E}">
        <p14:creationId xmlns:p14="http://schemas.microsoft.com/office/powerpoint/2010/main" val="4021330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2: Optimisation de distance parcourue par les chauffeurs</a:t>
            </a:r>
            <a:endParaRPr lang="fr-FR" dirty="0"/>
          </a:p>
        </p:txBody>
      </p:sp>
      <p:sp>
        <p:nvSpPr>
          <p:cNvPr id="4" name="Espace réservé de la date 3"/>
          <p:cNvSpPr>
            <a:spLocks noGrp="1"/>
          </p:cNvSpPr>
          <p:nvPr>
            <p:ph type="dt" sz="half" idx="10"/>
          </p:nvPr>
        </p:nvSpPr>
        <p:spPr/>
        <p:txBody>
          <a:bodyPr/>
          <a:lstStyle/>
          <a:p>
            <a:fld id="{79353721-B2C7-4EEA-801F-4522D2089674}"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dirty="0" smtClean="0"/>
              <a:t>Defense - Research Project - Complex Systems Engineering (M1)</a:t>
            </a:r>
            <a:endParaRPr lang="fr-FR" dirty="0"/>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29</a:t>
            </a:fld>
            <a:endParaRPr lang="fr-FR"/>
          </a:p>
        </p:txBody>
      </p:sp>
      <p:sp>
        <p:nvSpPr>
          <p:cNvPr id="3" name="Espace réservé du contenu 2"/>
          <p:cNvSpPr>
            <a:spLocks noGrp="1"/>
          </p:cNvSpPr>
          <p:nvPr>
            <p:ph idx="1"/>
          </p:nvPr>
        </p:nvSpPr>
        <p:spPr>
          <a:xfrm>
            <a:off x="838200" y="3848669"/>
            <a:ext cx="10515600" cy="2328294"/>
          </a:xfrm>
        </p:spPr>
        <p:txBody>
          <a:bodyPr/>
          <a:lstStyle/>
          <a:p>
            <a:r>
              <a:rPr lang="fr-FR" dirty="0" smtClean="0"/>
              <a:t>Hello</a:t>
            </a:r>
            <a:endParaRPr lang="fr-FR" dirty="0"/>
          </a:p>
        </p:txBody>
      </p:sp>
      <mc:AlternateContent xmlns:mc="http://schemas.openxmlformats.org/markup-compatibility/2006">
        <mc:Choice xmlns:a14="http://schemas.microsoft.com/office/drawing/2010/main" Requires="a14">
          <p:sp>
            <p:nvSpPr>
              <p:cNvPr id="8" name="ZoneTexte 7"/>
              <p:cNvSpPr txBox="1"/>
              <p:nvPr/>
            </p:nvSpPr>
            <p:spPr>
              <a:xfrm>
                <a:off x="3632579" y="2292823"/>
                <a:ext cx="4926841" cy="14069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supHide m:val="on"/>
                          <m:ctrlPr>
                            <a:rPr lang="fr-FR" sz="3600" i="1" smtClean="0">
                              <a:latin typeface="Cambria Math" panose="02040503050406030204" pitchFamily="18" charset="0"/>
                            </a:rPr>
                          </m:ctrlPr>
                        </m:naryPr>
                        <m:sub>
                          <m:r>
                            <m:rPr>
                              <m:brk m:alnAt="7"/>
                            </m:rPr>
                            <a:rPr lang="fr-FR" sz="3600" b="0" i="1" smtClean="0">
                              <a:latin typeface="Cambria Math" panose="02040503050406030204" pitchFamily="18" charset="0"/>
                            </a:rPr>
                            <m:t>𝑏</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𝐵</m:t>
                          </m:r>
                        </m:sub>
                        <m:sup/>
                        <m:e>
                          <m:nary>
                            <m:naryPr>
                              <m:chr m:val="∑"/>
                              <m:supHide m:val="on"/>
                              <m:ctrlPr>
                                <a:rPr lang="fr-FR" sz="3600" i="1" smtClean="0">
                                  <a:latin typeface="Cambria Math" panose="02040503050406030204" pitchFamily="18" charset="0"/>
                                </a:rPr>
                              </m:ctrlPr>
                            </m:naryPr>
                            <m:sub>
                              <m:r>
                                <m:rPr>
                                  <m:brk m:alnAt="7"/>
                                </m:rPr>
                                <a:rPr lang="fr-FR" sz="3600" b="0" i="1" smtClean="0">
                                  <a:latin typeface="Cambria Math" panose="02040503050406030204" pitchFamily="18" charset="0"/>
                                </a:rPr>
                                <m:t>𝑖</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𝑁</m:t>
                              </m:r>
                            </m:sub>
                            <m:sup/>
                            <m:e>
                              <m:nary>
                                <m:naryPr>
                                  <m:chr m:val="∑"/>
                                  <m:supHide m:val="on"/>
                                  <m:ctrlPr>
                                    <a:rPr lang="fr-FR" sz="3600" i="1" smtClean="0">
                                      <a:latin typeface="Cambria Math" panose="02040503050406030204" pitchFamily="18" charset="0"/>
                                    </a:rPr>
                                  </m:ctrlPr>
                                </m:naryPr>
                                <m:sub>
                                  <m:r>
                                    <m:rPr>
                                      <m:brk m:alnAt="7"/>
                                    </m:rPr>
                                    <a:rPr lang="fr-FR" sz="3600" b="0" i="1" smtClean="0">
                                      <a:latin typeface="Cambria Math" panose="02040503050406030204" pitchFamily="18" charset="0"/>
                                    </a:rPr>
                                    <m:t>𝑗</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𝑁</m:t>
                                  </m:r>
                                </m:sub>
                                <m:sup/>
                                <m:e>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𝑥</m:t>
                                      </m:r>
                                    </m:e>
                                    <m:sub>
                                      <m:r>
                                        <a:rPr lang="fr-FR" sz="3600" b="0" i="1" smtClean="0">
                                          <a:latin typeface="Cambria Math" panose="02040503050406030204" pitchFamily="18" charset="0"/>
                                        </a:rPr>
                                        <m:t>𝑖𝑗</m:t>
                                      </m:r>
                                    </m:sub>
                                    <m:sup>
                                      <m:r>
                                        <a:rPr lang="fr-FR" sz="3600" b="0" i="1" smtClean="0">
                                          <a:latin typeface="Cambria Math" panose="02040503050406030204" pitchFamily="18" charset="0"/>
                                        </a:rPr>
                                        <m:t>𝑏</m:t>
                                      </m:r>
                                    </m:sup>
                                  </m:sSubSup>
                                </m:e>
                              </m:nary>
                            </m:e>
                          </m:nary>
                        </m:e>
                      </m:nary>
                      <m:r>
                        <a:rPr lang="fr-FR" sz="3600" b="0" i="1" smtClean="0">
                          <a:latin typeface="Cambria Math" panose="02040503050406030204" pitchFamily="18" charset="0"/>
                        </a:rPr>
                        <m:t>∗</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𝑐</m:t>
                          </m:r>
                        </m:e>
                        <m:sub>
                          <m:r>
                            <a:rPr lang="fr-FR" sz="3600" b="0" i="1" smtClean="0">
                              <a:latin typeface="Cambria Math" panose="02040503050406030204" pitchFamily="18" charset="0"/>
                            </a:rPr>
                            <m:t>𝑖𝑗</m:t>
                          </m:r>
                        </m:sub>
                        <m:sup>
                          <m:r>
                            <a:rPr lang="fr-FR" sz="3600" b="0" i="1" smtClean="0">
                              <a:latin typeface="Cambria Math" panose="02040503050406030204" pitchFamily="18" charset="0"/>
                            </a:rPr>
                            <m:t>𝑏</m:t>
                          </m:r>
                        </m:sup>
                      </m:sSubSup>
                    </m:oMath>
                  </m:oMathPara>
                </a14:m>
                <a:endParaRPr lang="fr-FR" sz="3600" dirty="0"/>
              </a:p>
            </p:txBody>
          </p:sp>
        </mc:Choice>
        <mc:Fallback>
          <p:sp>
            <p:nvSpPr>
              <p:cNvPr id="8" name="ZoneTexte 7"/>
              <p:cNvSpPr txBox="1">
                <a:spLocks noRot="1" noChangeAspect="1" noMove="1" noResize="1" noEditPoints="1" noAdjustHandles="1" noChangeArrowheads="1" noChangeShapeType="1" noTextEdit="1"/>
              </p:cNvSpPr>
              <p:nvPr/>
            </p:nvSpPr>
            <p:spPr>
              <a:xfrm>
                <a:off x="3632579" y="2292823"/>
                <a:ext cx="4926841" cy="1406988"/>
              </a:xfrm>
              <a:prstGeom prst="rect">
                <a:avLst/>
              </a:prstGeom>
              <a:blipFill rotWithShape="0">
                <a:blip r:embed="rId3"/>
                <a:stretch>
                  <a:fillRect/>
                </a:stretch>
              </a:blipFill>
            </p:spPr>
            <p:txBody>
              <a:bodyPr/>
              <a:lstStyle/>
              <a:p>
                <a:r>
                  <a:rPr lang="fr-FR">
                    <a:noFill/>
                  </a:rPr>
                  <a:t> </a:t>
                </a:r>
              </a:p>
            </p:txBody>
          </p:sp>
        </mc:Fallback>
      </mc:AlternateContent>
      <p:sp>
        <p:nvSpPr>
          <p:cNvPr id="9" name="ZoneTexte 8"/>
          <p:cNvSpPr txBox="1"/>
          <p:nvPr/>
        </p:nvSpPr>
        <p:spPr>
          <a:xfrm>
            <a:off x="2278039" y="2811651"/>
            <a:ext cx="1110817" cy="369332"/>
          </a:xfrm>
          <a:prstGeom prst="rect">
            <a:avLst/>
          </a:prstGeom>
          <a:noFill/>
        </p:spPr>
        <p:txBody>
          <a:bodyPr wrap="none" rtlCol="0">
            <a:spAutoFit/>
          </a:bodyPr>
          <a:lstStyle/>
          <a:p>
            <a:r>
              <a:rPr lang="fr-FR" dirty="0" err="1" smtClean="0"/>
              <a:t>Minimize</a:t>
            </a:r>
            <a:r>
              <a:rPr lang="fr-FR" dirty="0" smtClean="0"/>
              <a:t>:</a:t>
            </a:r>
            <a:endParaRPr lang="fr-FR" dirty="0"/>
          </a:p>
        </p:txBody>
      </p:sp>
    </p:spTree>
    <p:extLst>
      <p:ext uri="{BB962C8B-B14F-4D97-AF65-F5344CB8AC3E}">
        <p14:creationId xmlns:p14="http://schemas.microsoft.com/office/powerpoint/2010/main" val="3361879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 </a:t>
            </a:r>
            <a:r>
              <a:rPr lang="fr-FR" dirty="0" smtClean="0"/>
              <a:t>figures</a:t>
            </a:r>
            <a:endParaRPr lang="fr-FR" dirty="0"/>
          </a:p>
        </p:txBody>
      </p:sp>
      <p:sp>
        <p:nvSpPr>
          <p:cNvPr id="3" name="Espace réservé du contenu 2"/>
          <p:cNvSpPr>
            <a:spLocks noGrp="1"/>
          </p:cNvSpPr>
          <p:nvPr>
            <p:ph idx="1"/>
          </p:nvPr>
        </p:nvSpPr>
        <p:spPr/>
        <p:txBody>
          <a:bodyPr/>
          <a:lstStyle/>
          <a:p>
            <a:r>
              <a:rPr lang="en-US" dirty="0"/>
              <a:t>In the region of Ile de France there's 836km of accessible roads </a:t>
            </a:r>
            <a:r>
              <a:rPr lang="en-US" dirty="0" smtClean="0"/>
              <a:t>where 25</a:t>
            </a:r>
            <a:r>
              <a:rPr lang="en-US" dirty="0"/>
              <a:t>% experience congestion in the peak hour (2). It is no secret that we need </a:t>
            </a:r>
            <a:r>
              <a:rPr lang="en-US" dirty="0" smtClean="0"/>
              <a:t>an effective </a:t>
            </a:r>
            <a:r>
              <a:rPr lang="en-US" dirty="0"/>
              <a:t>solution</a:t>
            </a:r>
            <a:r>
              <a:rPr lang="en-US" dirty="0" smtClean="0"/>
              <a:t>.</a:t>
            </a:r>
          </a:p>
          <a:p>
            <a:r>
              <a:rPr lang="en-US" dirty="0"/>
              <a:t>some companies actually operate on this basis but none </a:t>
            </a:r>
            <a:r>
              <a:rPr lang="en-US" dirty="0" smtClean="0"/>
              <a:t>of them </a:t>
            </a:r>
            <a:r>
              <a:rPr lang="en-US" dirty="0"/>
              <a:t>is contributing </a:t>
            </a:r>
            <a:r>
              <a:rPr lang="en-US" dirty="0" smtClean="0"/>
              <a:t>significantly </a:t>
            </a:r>
            <a:r>
              <a:rPr lang="en-US" dirty="0"/>
              <a:t>to the </a:t>
            </a:r>
            <a:r>
              <a:rPr lang="en-US" dirty="0" smtClean="0"/>
              <a:t>track </a:t>
            </a:r>
            <a:r>
              <a:rPr lang="en-US" dirty="0"/>
              <a:t>congestion </a:t>
            </a:r>
            <a:r>
              <a:rPr lang="en-US" dirty="0" smtClean="0"/>
              <a:t>problem</a:t>
            </a:r>
          </a:p>
          <a:p>
            <a:r>
              <a:rPr lang="en-US" dirty="0" smtClean="0"/>
              <a:t>What are the shared mobility companies that favor </a:t>
            </a:r>
            <a:r>
              <a:rPr lang="en-US" dirty="0" err="1" smtClean="0"/>
              <a:t>intermodality</a:t>
            </a:r>
            <a:r>
              <a:rPr lang="en-US" dirty="0" smtClean="0"/>
              <a:t>? </a:t>
            </a:r>
          </a:p>
          <a:p>
            <a:endParaRPr lang="en-US" dirty="0" smtClean="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a:t>
            </a:fld>
            <a:endParaRPr lang="fr-FR"/>
          </a:p>
        </p:txBody>
      </p:sp>
    </p:spTree>
    <p:extLst>
      <p:ext uri="{BB962C8B-B14F-4D97-AF65-F5344CB8AC3E}">
        <p14:creationId xmlns:p14="http://schemas.microsoft.com/office/powerpoint/2010/main" val="138422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endParaRPr lang="fr-FR"/>
          </a:p>
        </p:txBody>
      </p:sp>
      <p:sp>
        <p:nvSpPr>
          <p:cNvPr id="4" name="Espace réservé du contenu 3"/>
          <p:cNvSpPr>
            <a:spLocks noGrp="1"/>
          </p:cNvSpPr>
          <p:nvPr>
            <p:ph sz="half" idx="2"/>
          </p:nvPr>
        </p:nvSpPr>
        <p:spPr/>
        <p:txBody>
          <a:bodyPr/>
          <a:lstStyle/>
          <a:p>
            <a:endParaRPr lang="fr-FR"/>
          </a:p>
        </p:txBody>
      </p:sp>
      <p:sp>
        <p:nvSpPr>
          <p:cNvPr id="5" name="Espace réservé du texte 4"/>
          <p:cNvSpPr>
            <a:spLocks noGrp="1"/>
          </p:cNvSpPr>
          <p:nvPr>
            <p:ph type="body" sz="quarter" idx="3"/>
          </p:nvPr>
        </p:nvSpPr>
        <p:spPr/>
        <p:txBody>
          <a:bodyPr/>
          <a:lstStyle/>
          <a:p>
            <a:endParaRPr lang="fr-FR"/>
          </a:p>
        </p:txBody>
      </p:sp>
      <p:sp>
        <p:nvSpPr>
          <p:cNvPr id="6" name="Espace réservé du contenu 5"/>
          <p:cNvSpPr>
            <a:spLocks noGrp="1"/>
          </p:cNvSpPr>
          <p:nvPr>
            <p:ph sz="quarter" idx="4"/>
          </p:nvPr>
        </p:nvSpPr>
        <p:spPr/>
        <p:txBody>
          <a:bodyPr/>
          <a:lstStyle/>
          <a:p>
            <a:endParaRPr lang="fr-FR"/>
          </a:p>
        </p:txBody>
      </p:sp>
      <p:sp>
        <p:nvSpPr>
          <p:cNvPr id="7" name="Espace réservé de la date 6"/>
          <p:cNvSpPr>
            <a:spLocks noGrp="1"/>
          </p:cNvSpPr>
          <p:nvPr>
            <p:ph type="dt" sz="half" idx="10"/>
          </p:nvPr>
        </p:nvSpPr>
        <p:spPr/>
        <p:txBody>
          <a:bodyPr/>
          <a:lstStyle/>
          <a:p>
            <a:fld id="{8394D177-B44C-4E86-BC0F-9F32A6F05AF4}" type="datetime1">
              <a:rPr lang="fr-FR" smtClean="0"/>
              <a:t>11/06/2020</a:t>
            </a:fld>
            <a:endParaRPr lang="fr-FR"/>
          </a:p>
        </p:txBody>
      </p:sp>
      <p:sp>
        <p:nvSpPr>
          <p:cNvPr id="8" name="Espace réservé du pied de page 7"/>
          <p:cNvSpPr>
            <a:spLocks noGrp="1"/>
          </p:cNvSpPr>
          <p:nvPr>
            <p:ph type="ftr" sz="quarter" idx="11"/>
          </p:nvPr>
        </p:nvSpPr>
        <p:spPr/>
        <p:txBody>
          <a:bodyPr/>
          <a:lstStyle/>
          <a:p>
            <a:r>
              <a:rPr lang="en-US" smtClean="0"/>
              <a:t>Defense - Research Project - Complex Systems Engineering (M1)</a:t>
            </a:r>
            <a:endParaRPr lang="fr-FR"/>
          </a:p>
        </p:txBody>
      </p:sp>
      <p:sp>
        <p:nvSpPr>
          <p:cNvPr id="9" name="Espace réservé du numéro de diapositive 8"/>
          <p:cNvSpPr>
            <a:spLocks noGrp="1"/>
          </p:cNvSpPr>
          <p:nvPr>
            <p:ph type="sldNum" sz="quarter" idx="12"/>
          </p:nvPr>
        </p:nvSpPr>
        <p:spPr/>
        <p:txBody>
          <a:bodyPr/>
          <a:lstStyle/>
          <a:p>
            <a:fld id="{DA3876A1-FE05-45B1-8F8C-6A5E69C2C81A}" type="slidenum">
              <a:rPr lang="fr-FR" smtClean="0"/>
              <a:t>30</a:t>
            </a:fld>
            <a:endParaRPr lang="fr-FR"/>
          </a:p>
        </p:txBody>
      </p:sp>
    </p:spTree>
    <p:extLst>
      <p:ext uri="{BB962C8B-B14F-4D97-AF65-F5344CB8AC3E}">
        <p14:creationId xmlns:p14="http://schemas.microsoft.com/office/powerpoint/2010/main" val="144744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a:t>
            </a:r>
            <a:endParaRPr lang="fr-FR" dirty="0"/>
          </a:p>
        </p:txBody>
      </p:sp>
      <p:sp>
        <p:nvSpPr>
          <p:cNvPr id="3" name="Espace réservé du contenu 2"/>
          <p:cNvSpPr>
            <a:spLocks noGrp="1"/>
          </p:cNvSpPr>
          <p:nvPr>
            <p:ph idx="1"/>
          </p:nvPr>
        </p:nvSpPr>
        <p:spPr/>
        <p:txBody>
          <a:bodyPr/>
          <a:lstStyle/>
          <a:p>
            <a:r>
              <a:rPr lang="fr-FR" b="1" dirty="0"/>
              <a:t>Population </a:t>
            </a:r>
            <a:r>
              <a:rPr lang="fr-FR" b="1" dirty="0" err="1"/>
              <a:t>generator</a:t>
            </a:r>
            <a:r>
              <a:rPr lang="fr-FR" b="1" dirty="0"/>
              <a:t>:</a:t>
            </a:r>
          </a:p>
          <a:p>
            <a:r>
              <a:rPr lang="fr-FR" b="1" dirty="0"/>
              <a:t>Station </a:t>
            </a:r>
            <a:r>
              <a:rPr lang="fr-FR" b="1" dirty="0" err="1"/>
              <a:t>assignment</a:t>
            </a:r>
            <a:r>
              <a:rPr lang="fr-FR" b="1" dirty="0"/>
              <a:t> </a:t>
            </a:r>
            <a:r>
              <a:rPr lang="fr-FR" b="1" dirty="0" err="1"/>
              <a:t>problem</a:t>
            </a:r>
            <a:r>
              <a:rPr lang="fr-FR" b="1" dirty="0"/>
              <a:t>:</a:t>
            </a:r>
          </a:p>
          <a:p>
            <a:r>
              <a:rPr lang="fr-FR" b="1" dirty="0"/>
              <a:t>Driver </a:t>
            </a:r>
            <a:r>
              <a:rPr lang="fr-FR" b="1" dirty="0" err="1"/>
              <a:t>assignment</a:t>
            </a:r>
            <a:r>
              <a:rPr lang="fr-FR" b="1" dirty="0"/>
              <a:t> </a:t>
            </a:r>
            <a:r>
              <a:rPr lang="fr-FR" b="1" dirty="0" err="1"/>
              <a:t>problem</a:t>
            </a:r>
            <a:r>
              <a:rPr lang="fr-FR" b="1" dirty="0"/>
              <a:t>:</a:t>
            </a:r>
          </a:p>
          <a:p>
            <a:r>
              <a:rPr lang="fr-FR" b="1" dirty="0"/>
              <a:t>Data </a:t>
            </a:r>
            <a:r>
              <a:rPr lang="fr-FR" b="1" dirty="0" err="1"/>
              <a:t>analysis</a:t>
            </a:r>
            <a:r>
              <a:rPr lang="fr-FR" b="1" dirty="0" smtClean="0"/>
              <a:t>:</a:t>
            </a:r>
            <a:endParaRPr lang="fr-FR" dirty="0" smtClean="0"/>
          </a:p>
          <a:p>
            <a:r>
              <a:rPr lang="fr-FR" b="1" dirty="0" smtClean="0"/>
              <a:t>This structure </a:t>
            </a:r>
            <a:r>
              <a:rPr lang="fr-FR" b="1" dirty="0" err="1" smtClean="0"/>
              <a:t>helps</a:t>
            </a:r>
            <a:r>
              <a:rPr lang="fr-FR" b="1" dirty="0" smtClean="0"/>
              <a:t> me </a:t>
            </a:r>
            <a:r>
              <a:rPr lang="fr-FR" b="1" dirty="0" err="1" smtClean="0"/>
              <a:t>build</a:t>
            </a:r>
            <a:r>
              <a:rPr lang="fr-FR" b="1" dirty="0" smtClean="0"/>
              <a:t> the </a:t>
            </a:r>
            <a:r>
              <a:rPr lang="fr-FR" b="1" dirty="0" err="1" smtClean="0"/>
              <a:t>framework</a:t>
            </a:r>
            <a:r>
              <a:rPr lang="fr-FR" b="1" dirty="0" smtClean="0"/>
              <a:t> as I </a:t>
            </a:r>
            <a:r>
              <a:rPr lang="fr-FR" b="1" dirty="0" err="1" smtClean="0"/>
              <a:t>can</a:t>
            </a:r>
            <a:r>
              <a:rPr lang="fr-FR" b="1" dirty="0" smtClean="0"/>
              <a:t> focus on </a:t>
            </a:r>
            <a:r>
              <a:rPr lang="fr-FR" b="1" dirty="0" err="1" smtClean="0"/>
              <a:t>improving</a:t>
            </a:r>
            <a:r>
              <a:rPr lang="fr-FR" b="1" dirty="0" smtClean="0"/>
              <a:t> </a:t>
            </a:r>
            <a:r>
              <a:rPr lang="fr-FR" b="1" dirty="0" err="1" smtClean="0"/>
              <a:t>each</a:t>
            </a:r>
            <a:r>
              <a:rPr lang="fr-FR" b="1" dirty="0" smtClean="0"/>
              <a:t> part </a:t>
            </a:r>
            <a:r>
              <a:rPr lang="fr-FR" b="1" dirty="0" err="1" smtClean="0"/>
              <a:t>separately</a:t>
            </a:r>
            <a:endParaRPr lang="fr-FR" b="1"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31</a:t>
            </a:fld>
            <a:endParaRPr lang="fr-FR"/>
          </a:p>
        </p:txBody>
      </p:sp>
    </p:spTree>
    <p:extLst>
      <p:ext uri="{BB962C8B-B14F-4D97-AF65-F5344CB8AC3E}">
        <p14:creationId xmlns:p14="http://schemas.microsoft.com/office/powerpoint/2010/main" val="106793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Results</a:t>
            </a:r>
            <a:r>
              <a:rPr lang="fr-FR" dirty="0" smtClean="0"/>
              <a:t> &amp; observations</a:t>
            </a:r>
            <a:endParaRPr lang="fr-FR" dirty="0"/>
          </a:p>
        </p:txBody>
      </p:sp>
      <p:sp>
        <p:nvSpPr>
          <p:cNvPr id="3" name="Espace réservé du contenu 2"/>
          <p:cNvSpPr>
            <a:spLocks noGrp="1"/>
          </p:cNvSpPr>
          <p:nvPr>
            <p:ph idx="1"/>
          </p:nvPr>
        </p:nvSpPr>
        <p:spPr/>
        <p:txBody>
          <a:bodyPr/>
          <a:lstStyle/>
          <a:p>
            <a:r>
              <a:rPr lang="fr-FR" dirty="0" err="1" smtClean="0"/>
              <a:t>Don’t</a:t>
            </a:r>
            <a:r>
              <a:rPr lang="fr-FR" dirty="0" smtClean="0"/>
              <a:t> </a:t>
            </a:r>
            <a:r>
              <a:rPr lang="fr-FR" dirty="0" err="1" smtClean="0"/>
              <a:t>forget</a:t>
            </a:r>
            <a:r>
              <a:rPr lang="fr-FR" dirty="0" smtClean="0"/>
              <a:t> to mention </a:t>
            </a:r>
            <a:r>
              <a:rPr lang="fr-FR" dirty="0" err="1" smtClean="0"/>
              <a:t>that</a:t>
            </a:r>
            <a:r>
              <a:rPr lang="fr-FR" dirty="0" smtClean="0"/>
              <a:t> </a:t>
            </a:r>
            <a:r>
              <a:rPr lang="fr-FR" dirty="0" err="1" smtClean="0"/>
              <a:t>colour</a:t>
            </a:r>
            <a:r>
              <a:rPr lang="fr-FR" dirty="0" smtClean="0"/>
              <a:t> </a:t>
            </a:r>
            <a:r>
              <a:rPr lang="fr-FR" dirty="0" err="1" smtClean="0"/>
              <a:t>intensity</a:t>
            </a:r>
            <a:r>
              <a:rPr lang="fr-FR" dirty="0" smtClean="0"/>
              <a:t> </a:t>
            </a:r>
            <a:r>
              <a:rPr lang="fr-FR" dirty="0" err="1" smtClean="0"/>
              <a:t>reflects</a:t>
            </a:r>
            <a:r>
              <a:rPr lang="fr-FR" dirty="0" smtClean="0"/>
              <a:t> the </a:t>
            </a:r>
            <a:r>
              <a:rPr lang="fr-FR" dirty="0" err="1" smtClean="0"/>
              <a:t>number</a:t>
            </a:r>
            <a:r>
              <a:rPr lang="fr-FR" dirty="0" smtClean="0"/>
              <a:t> of </a:t>
            </a:r>
            <a:r>
              <a:rPr lang="fr-FR" dirty="0" err="1" smtClean="0"/>
              <a:t>bookings</a:t>
            </a:r>
            <a:r>
              <a:rPr lang="fr-FR" dirty="0" smtClean="0"/>
              <a:t> in </a:t>
            </a:r>
            <a:r>
              <a:rPr lang="fr-FR" dirty="0" err="1" smtClean="0"/>
              <a:t>that</a:t>
            </a:r>
            <a:r>
              <a:rPr lang="fr-FR" dirty="0" smtClean="0"/>
              <a:t> station</a:t>
            </a:r>
          </a:p>
          <a:p>
            <a:endParaRPr lang="fr-FR" dirty="0" smtClean="0"/>
          </a:p>
          <a:p>
            <a:r>
              <a:rPr lang="fr-FR" dirty="0" smtClean="0"/>
              <a:t>The data shows </a:t>
            </a:r>
            <a:r>
              <a:rPr lang="fr-FR" dirty="0" err="1" smtClean="0"/>
              <a:t>that</a:t>
            </a:r>
            <a:r>
              <a:rPr lang="fr-FR" dirty="0" smtClean="0"/>
              <a:t> </a:t>
            </a:r>
            <a:r>
              <a:rPr lang="fr-FR" dirty="0" err="1" smtClean="0"/>
              <a:t>there</a:t>
            </a:r>
            <a:r>
              <a:rPr lang="fr-FR" dirty="0" smtClean="0"/>
              <a:t> </a:t>
            </a:r>
            <a:r>
              <a:rPr lang="fr-FR" dirty="0" err="1" smtClean="0"/>
              <a:t>is</a:t>
            </a:r>
            <a:r>
              <a:rPr lang="fr-FR" dirty="0" smtClean="0"/>
              <a:t> a </a:t>
            </a:r>
            <a:r>
              <a:rPr lang="fr-FR" dirty="0" err="1" smtClean="0"/>
              <a:t>way</a:t>
            </a:r>
            <a:r>
              <a:rPr lang="fr-FR" dirty="0" smtClean="0"/>
              <a:t> to </a:t>
            </a:r>
            <a:r>
              <a:rPr lang="fr-FR" dirty="0" err="1" smtClean="0"/>
              <a:t>make</a:t>
            </a:r>
            <a:r>
              <a:rPr lang="fr-FR" dirty="0" smtClean="0"/>
              <a:t> the </a:t>
            </a:r>
            <a:r>
              <a:rPr lang="fr-FR" dirty="0" err="1" smtClean="0"/>
              <a:t>passengers</a:t>
            </a:r>
            <a:r>
              <a:rPr lang="fr-FR" dirty="0" smtClean="0"/>
              <a:t> </a:t>
            </a:r>
            <a:r>
              <a:rPr lang="fr-FR" dirty="0" err="1" smtClean="0"/>
              <a:t>wait</a:t>
            </a:r>
            <a:r>
              <a:rPr lang="fr-FR" dirty="0" smtClean="0"/>
              <a:t> </a:t>
            </a:r>
            <a:r>
              <a:rPr lang="fr-FR" dirty="0" err="1" smtClean="0"/>
              <a:t>less</a:t>
            </a:r>
            <a:r>
              <a:rPr lang="fr-FR" dirty="0" smtClean="0"/>
              <a:t> </a:t>
            </a:r>
            <a:r>
              <a:rPr lang="fr-FR" dirty="0" err="1" smtClean="0"/>
              <a:t>using</a:t>
            </a:r>
            <a:r>
              <a:rPr lang="fr-FR" dirty="0" smtClean="0"/>
              <a:t> </a:t>
            </a:r>
            <a:r>
              <a:rPr lang="fr-FR" dirty="0" err="1" smtClean="0"/>
              <a:t>darp</a:t>
            </a:r>
            <a:r>
              <a:rPr lang="fr-FR" dirty="0" smtClean="0"/>
              <a:t> </a:t>
            </a:r>
            <a:r>
              <a:rPr lang="fr-FR" dirty="0" err="1" smtClean="0"/>
              <a:t>with</a:t>
            </a:r>
            <a:r>
              <a:rPr lang="fr-FR" dirty="0" smtClean="0"/>
              <a:t> time </a:t>
            </a:r>
            <a:r>
              <a:rPr lang="fr-FR" dirty="0" err="1" smtClean="0"/>
              <a:t>windows</a:t>
            </a:r>
            <a:r>
              <a:rPr lang="fr-FR" dirty="0" smtClean="0"/>
              <a:t> in </a:t>
            </a:r>
            <a:r>
              <a:rPr lang="fr-FR" dirty="0" err="1" smtClean="0"/>
              <a:t>favor</a:t>
            </a:r>
            <a:r>
              <a:rPr lang="fr-FR" dirty="0" smtClean="0"/>
              <a:t> of </a:t>
            </a:r>
            <a:r>
              <a:rPr lang="fr-FR" dirty="0" err="1" smtClean="0"/>
              <a:t>minimizing</a:t>
            </a:r>
            <a:r>
              <a:rPr lang="fr-FR" dirty="0" smtClean="0"/>
              <a:t> the </a:t>
            </a:r>
            <a:r>
              <a:rPr lang="fr-FR" dirty="0" err="1" smtClean="0"/>
              <a:t>wait</a:t>
            </a:r>
            <a:r>
              <a:rPr lang="fr-FR" dirty="0" smtClean="0"/>
              <a:t> time </a:t>
            </a:r>
          </a:p>
          <a:p>
            <a:r>
              <a:rPr lang="fr-FR" dirty="0" err="1" smtClean="0"/>
              <a:t>Highlight</a:t>
            </a:r>
            <a:r>
              <a:rPr lang="fr-FR" dirty="0" smtClean="0"/>
              <a:t> the </a:t>
            </a:r>
            <a:r>
              <a:rPr lang="fr-FR" dirty="0" err="1" smtClean="0"/>
              <a:t>meaning</a:t>
            </a:r>
            <a:r>
              <a:rPr lang="fr-FR" dirty="0" smtClean="0"/>
              <a:t> of the </a:t>
            </a:r>
            <a:r>
              <a:rPr lang="fr-FR" dirty="0" err="1" smtClean="0"/>
              <a:t>results</a:t>
            </a:r>
            <a:r>
              <a:rPr lang="fr-FR" dirty="0" smtClean="0"/>
              <a:t> in relation to </a:t>
            </a:r>
            <a:r>
              <a:rPr lang="fr-FR" dirty="0" err="1" smtClean="0"/>
              <a:t>my</a:t>
            </a:r>
            <a:r>
              <a:rPr lang="fr-FR" dirty="0" smtClean="0"/>
              <a:t> </a:t>
            </a:r>
            <a:r>
              <a:rPr lang="fr-FR" dirty="0" err="1" smtClean="0"/>
              <a:t>studies</a:t>
            </a:r>
            <a:r>
              <a:rPr lang="fr-FR" dirty="0" smtClean="0"/>
              <a:t> and </a:t>
            </a:r>
            <a:r>
              <a:rPr lang="fr-FR" dirty="0" err="1" smtClean="0"/>
              <a:t>this</a:t>
            </a:r>
            <a:r>
              <a:rPr lang="fr-FR" dirty="0" smtClean="0"/>
              <a:t> </a:t>
            </a:r>
            <a:r>
              <a:rPr lang="fr-FR" dirty="0" err="1" smtClean="0"/>
              <a:t>current</a:t>
            </a:r>
            <a:r>
              <a:rPr lang="fr-FR" dirty="0" smtClean="0"/>
              <a:t> </a:t>
            </a:r>
            <a:r>
              <a:rPr lang="fr-FR" dirty="0" err="1" smtClean="0"/>
              <a:t>year</a:t>
            </a:r>
            <a:endParaRPr lang="fr-FR" dirty="0" smtClean="0"/>
          </a:p>
          <a:p>
            <a:r>
              <a:rPr lang="fr-FR" dirty="0" smtClean="0"/>
              <a:t>Talk about </a:t>
            </a:r>
            <a:r>
              <a:rPr lang="fr-FR" dirty="0" err="1" smtClean="0"/>
              <a:t>making</a:t>
            </a:r>
            <a:r>
              <a:rPr lang="fr-FR" dirty="0" smtClean="0"/>
              <a:t> </a:t>
            </a:r>
            <a:r>
              <a:rPr lang="fr-FR" dirty="0" err="1" smtClean="0"/>
              <a:t>actual</a:t>
            </a:r>
            <a:r>
              <a:rPr lang="fr-FR" dirty="0" smtClean="0"/>
              <a:t> comparative </a:t>
            </a:r>
            <a:r>
              <a:rPr lang="fr-FR" dirty="0" err="1" smtClean="0"/>
              <a:t>studies</a:t>
            </a:r>
            <a:r>
              <a:rPr lang="fr-FR" dirty="0" smtClean="0"/>
              <a:t> </a:t>
            </a:r>
          </a:p>
          <a:p>
            <a:endParaRPr lang="fr-FR" dirty="0"/>
          </a:p>
        </p:txBody>
      </p:sp>
      <p:sp>
        <p:nvSpPr>
          <p:cNvPr id="4" name="Espace réservé de la date 3"/>
          <p:cNvSpPr>
            <a:spLocks noGrp="1"/>
          </p:cNvSpPr>
          <p:nvPr>
            <p:ph type="dt" sz="half" idx="10"/>
          </p:nvPr>
        </p:nvSpPr>
        <p:spPr/>
        <p:txBody>
          <a:bodyPr/>
          <a:lstStyle/>
          <a:p>
            <a:fld id="{A2867659-1A1C-4B28-856C-A2478D890D8E}"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dirty="0"/>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32</a:t>
            </a:fld>
            <a:endParaRPr lang="fr-FR"/>
          </a:p>
        </p:txBody>
      </p:sp>
    </p:spTree>
    <p:extLst>
      <p:ext uri="{BB962C8B-B14F-4D97-AF65-F5344CB8AC3E}">
        <p14:creationId xmlns:p14="http://schemas.microsoft.com/office/powerpoint/2010/main" val="18065450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err="1" smtClean="0"/>
              <a:t>Here</a:t>
            </a:r>
            <a:r>
              <a:rPr lang="fr-FR" dirty="0" smtClean="0"/>
              <a:t> I </a:t>
            </a:r>
            <a:r>
              <a:rPr lang="fr-FR" dirty="0" err="1" smtClean="0"/>
              <a:t>will</a:t>
            </a:r>
            <a:r>
              <a:rPr lang="fr-FR" dirty="0" smtClean="0"/>
              <a:t> </a:t>
            </a:r>
            <a:r>
              <a:rPr lang="fr-FR" dirty="0" err="1" smtClean="0"/>
              <a:t>restate</a:t>
            </a:r>
            <a:r>
              <a:rPr lang="fr-FR" dirty="0" smtClean="0"/>
              <a:t> </a:t>
            </a:r>
            <a:r>
              <a:rPr lang="fr-FR" dirty="0" err="1" smtClean="0"/>
              <a:t>my</a:t>
            </a:r>
            <a:r>
              <a:rPr lang="fr-FR" dirty="0" smtClean="0"/>
              <a:t> </a:t>
            </a:r>
            <a:r>
              <a:rPr lang="fr-FR" dirty="0" err="1" smtClean="0"/>
              <a:t>research</a:t>
            </a:r>
            <a:r>
              <a:rPr lang="fr-FR" dirty="0" smtClean="0"/>
              <a:t> questions</a:t>
            </a:r>
          </a:p>
          <a:p>
            <a:r>
              <a:rPr lang="fr-FR" dirty="0" smtClean="0"/>
              <a:t>Show </a:t>
            </a:r>
            <a:r>
              <a:rPr lang="fr-FR" dirty="0" err="1" smtClean="0"/>
              <a:t>my</a:t>
            </a:r>
            <a:r>
              <a:rPr lang="fr-FR" dirty="0" smtClean="0"/>
              <a:t> contribution</a:t>
            </a:r>
          </a:p>
          <a:p>
            <a:r>
              <a:rPr lang="fr-FR" dirty="0" smtClean="0"/>
              <a:t>State the limitations of the </a:t>
            </a:r>
            <a:r>
              <a:rPr lang="fr-FR" dirty="0" err="1" smtClean="0"/>
              <a:t>work</a:t>
            </a:r>
            <a:r>
              <a:rPr lang="fr-FR" dirty="0" smtClean="0"/>
              <a:t> </a:t>
            </a:r>
            <a:r>
              <a:rPr lang="fr-FR" dirty="0" err="1" smtClean="0"/>
              <a:t>you</a:t>
            </a:r>
            <a:r>
              <a:rPr lang="fr-FR" dirty="0" smtClean="0"/>
              <a:t> have </a:t>
            </a:r>
            <a:r>
              <a:rPr lang="fr-FR" dirty="0" err="1" smtClean="0"/>
              <a:t>done</a:t>
            </a:r>
            <a:endParaRPr lang="fr-FR" dirty="0" smtClean="0"/>
          </a:p>
          <a:p>
            <a:r>
              <a:rPr lang="fr-FR" dirty="0" err="1" smtClean="0"/>
              <a:t>Make</a:t>
            </a:r>
            <a:r>
              <a:rPr lang="fr-FR" dirty="0" smtClean="0"/>
              <a:t> </a:t>
            </a:r>
            <a:r>
              <a:rPr lang="fr-FR" dirty="0" err="1" smtClean="0"/>
              <a:t>recommendations</a:t>
            </a:r>
            <a:r>
              <a:rPr lang="fr-FR" dirty="0" smtClean="0"/>
              <a:t> and </a:t>
            </a:r>
            <a:r>
              <a:rPr lang="fr-FR" dirty="0" err="1" smtClean="0"/>
              <a:t>discuss</a:t>
            </a:r>
            <a:r>
              <a:rPr lang="fr-FR" dirty="0" smtClean="0"/>
              <a:t> </a:t>
            </a:r>
            <a:r>
              <a:rPr lang="fr-FR" dirty="0" err="1" smtClean="0"/>
              <a:t>next</a:t>
            </a:r>
            <a:r>
              <a:rPr lang="fr-FR" dirty="0" smtClean="0"/>
              <a:t> </a:t>
            </a:r>
            <a:r>
              <a:rPr lang="fr-FR" dirty="0" err="1" smtClean="0"/>
              <a:t>steps</a:t>
            </a:r>
            <a:endParaRPr lang="fr-FR" dirty="0" smtClean="0"/>
          </a:p>
          <a:p>
            <a:endParaRPr lang="fr-FR" dirty="0"/>
          </a:p>
        </p:txBody>
      </p:sp>
      <p:sp>
        <p:nvSpPr>
          <p:cNvPr id="4" name="Espace réservé de la date 3"/>
          <p:cNvSpPr>
            <a:spLocks noGrp="1"/>
          </p:cNvSpPr>
          <p:nvPr>
            <p:ph type="dt" sz="half" idx="10"/>
          </p:nvPr>
        </p:nvSpPr>
        <p:spPr/>
        <p:txBody>
          <a:bodyPr/>
          <a:lstStyle/>
          <a:p>
            <a:fld id="{84DCF565-6414-42C6-AF1E-80E3D28FC5F9}"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33</a:t>
            </a:fld>
            <a:endParaRPr lang="fr-FR"/>
          </a:p>
        </p:txBody>
      </p:sp>
    </p:spTree>
    <p:extLst>
      <p:ext uri="{BB962C8B-B14F-4D97-AF65-F5344CB8AC3E}">
        <p14:creationId xmlns:p14="http://schemas.microsoft.com/office/powerpoint/2010/main" val="304003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Real life applications</a:t>
            </a:r>
            <a:endParaRPr lang="fr-FR" dirty="0"/>
          </a:p>
        </p:txBody>
      </p:sp>
      <p:sp>
        <p:nvSpPr>
          <p:cNvPr id="3" name="Espace réservé du contenu 2"/>
          <p:cNvSpPr>
            <a:spLocks noGrp="1"/>
          </p:cNvSpPr>
          <p:nvPr>
            <p:ph idx="1"/>
          </p:nvPr>
        </p:nvSpPr>
        <p:spPr/>
        <p:txBody>
          <a:bodyPr/>
          <a:lstStyle/>
          <a:p>
            <a:r>
              <a:rPr lang="fr-FR" dirty="0" smtClean="0"/>
              <a:t>RER B – Bus 9 – Bus 91.08 – </a:t>
            </a:r>
            <a:r>
              <a:rPr lang="fr-FR" dirty="0" err="1" smtClean="0"/>
              <a:t>Student’s</a:t>
            </a:r>
            <a:r>
              <a:rPr lang="fr-FR" dirty="0" smtClean="0"/>
              <a:t> classes </a:t>
            </a:r>
          </a:p>
          <a:p>
            <a:endParaRPr lang="fr-FR" dirty="0" smtClean="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34</a:t>
            </a:fld>
            <a:endParaRPr lang="fr-FR"/>
          </a:p>
        </p:txBody>
      </p:sp>
    </p:spTree>
    <p:extLst>
      <p:ext uri="{BB962C8B-B14F-4D97-AF65-F5344CB8AC3E}">
        <p14:creationId xmlns:p14="http://schemas.microsoft.com/office/powerpoint/2010/main" val="1211560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Next</a:t>
            </a:r>
            <a:r>
              <a:rPr lang="fr-FR" dirty="0" smtClean="0"/>
              <a:t> </a:t>
            </a:r>
            <a:r>
              <a:rPr lang="fr-FR" dirty="0" err="1" smtClean="0"/>
              <a:t>steps</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profiles for trips on </a:t>
            </a:r>
            <a:r>
              <a:rPr lang="fr-FR" dirty="0" err="1" smtClean="0"/>
              <a:t>repition</a:t>
            </a:r>
            <a:endParaRPr lang="fr-FR" dirty="0" smtClean="0"/>
          </a:p>
          <a:p>
            <a:endParaRPr lang="fr-FR" dirty="0"/>
          </a:p>
        </p:txBody>
      </p:sp>
      <p:sp>
        <p:nvSpPr>
          <p:cNvPr id="4" name="Espace réservé de la date 3"/>
          <p:cNvSpPr>
            <a:spLocks noGrp="1"/>
          </p:cNvSpPr>
          <p:nvPr>
            <p:ph type="dt" sz="half" idx="10"/>
          </p:nvPr>
        </p:nvSpPr>
        <p:spPr/>
        <p:txBody>
          <a:bodyPr/>
          <a:lstStyle/>
          <a:p>
            <a:fld id="{00BE4C9A-503E-44A1-BB10-CBEF238A28BC}"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35</a:t>
            </a:fld>
            <a:endParaRPr lang="fr-FR"/>
          </a:p>
        </p:txBody>
      </p:sp>
    </p:spTree>
    <p:extLst>
      <p:ext uri="{BB962C8B-B14F-4D97-AF65-F5344CB8AC3E}">
        <p14:creationId xmlns:p14="http://schemas.microsoft.com/office/powerpoint/2010/main" val="3447146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 </a:t>
            </a:r>
            <a:r>
              <a:rPr lang="fr-FR" dirty="0" err="1" smtClean="0"/>
              <a:t>access</a:t>
            </a:r>
            <a:r>
              <a:rPr lang="fr-FR" dirty="0" smtClean="0"/>
              <a:t> the </a:t>
            </a:r>
            <a:r>
              <a:rPr lang="fr-FR" dirty="0" err="1" smtClean="0"/>
              <a:t>project</a:t>
            </a:r>
            <a:endParaRPr lang="fr-FR" dirty="0"/>
          </a:p>
        </p:txBody>
      </p:sp>
      <p:sp>
        <p:nvSpPr>
          <p:cNvPr id="3" name="Espace réservé du contenu 2"/>
          <p:cNvSpPr>
            <a:spLocks noGrp="1"/>
          </p:cNvSpPr>
          <p:nvPr>
            <p:ph idx="1"/>
          </p:nvPr>
        </p:nvSpPr>
        <p:spPr>
          <a:xfrm>
            <a:off x="838200" y="4954137"/>
            <a:ext cx="10515600" cy="1222826"/>
          </a:xfrm>
        </p:spPr>
        <p:txBody>
          <a:bodyPr/>
          <a:lstStyle/>
          <a:p>
            <a:pPr marL="0" indent="0">
              <a:buNone/>
            </a:pPr>
            <a:r>
              <a:rPr lang="fr-FR" dirty="0" smtClean="0">
                <a:hlinkClick r:id="rId2"/>
              </a:rPr>
              <a:t>ayman.mahmoud@student-cs.fr</a:t>
            </a:r>
            <a:endParaRPr lang="fr-FR" dirty="0" smtClean="0"/>
          </a:p>
          <a:p>
            <a:pPr marL="0" indent="0">
              <a:buNone/>
            </a:pPr>
            <a:r>
              <a:rPr lang="fr-FR" dirty="0" smtClean="0"/>
              <a:t>+330645212904</a:t>
            </a:r>
          </a:p>
        </p:txBody>
      </p:sp>
      <p:sp>
        <p:nvSpPr>
          <p:cNvPr id="4" name="Espace réservé de la date 3"/>
          <p:cNvSpPr>
            <a:spLocks noGrp="1"/>
          </p:cNvSpPr>
          <p:nvPr>
            <p:ph type="dt" sz="half" idx="10"/>
          </p:nvPr>
        </p:nvSpPr>
        <p:spPr/>
        <p:txBody>
          <a:bodyPr/>
          <a:lstStyle/>
          <a:p>
            <a:fld id="{5341FF9D-3E5A-408B-A043-E023B5C7D440}"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36</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746" y="3207103"/>
            <a:ext cx="1606594" cy="1606594"/>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8746" y="1389557"/>
            <a:ext cx="1677106" cy="1677106"/>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92813" y="3244729"/>
            <a:ext cx="1709408" cy="1709408"/>
          </a:xfrm>
          <a:prstGeom prst="rect">
            <a:avLst/>
          </a:prstGeom>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3066663"/>
            <a:ext cx="1708087" cy="1708087"/>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2812" y="1423388"/>
            <a:ext cx="1709408" cy="1709408"/>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1389557"/>
            <a:ext cx="1708087" cy="1708087"/>
          </a:xfrm>
          <a:prstGeom prst="rect">
            <a:avLst/>
          </a:prstGeom>
        </p:spPr>
      </p:pic>
    </p:spTree>
    <p:extLst>
      <p:ext uri="{BB962C8B-B14F-4D97-AF65-F5344CB8AC3E}">
        <p14:creationId xmlns:p14="http://schemas.microsoft.com/office/powerpoint/2010/main" val="1883431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Thank</a:t>
            </a:r>
            <a:r>
              <a:rPr lang="fr-FR" dirty="0" smtClean="0"/>
              <a:t> </a:t>
            </a:r>
            <a:r>
              <a:rPr lang="fr-FR" dirty="0" err="1" smtClean="0"/>
              <a:t>you</a:t>
            </a:r>
            <a:endParaRPr lang="fr-FR" dirty="0"/>
          </a:p>
        </p:txBody>
      </p:sp>
      <p:sp>
        <p:nvSpPr>
          <p:cNvPr id="3" name="Espace réservé du contenu 2"/>
          <p:cNvSpPr>
            <a:spLocks noGrp="1"/>
          </p:cNvSpPr>
          <p:nvPr>
            <p:ph idx="1"/>
          </p:nvPr>
        </p:nvSpPr>
        <p:spPr/>
        <p:txBody>
          <a:bodyPr/>
          <a:lstStyle/>
          <a:p>
            <a:r>
              <a:rPr lang="fr-FR" dirty="0" smtClean="0"/>
              <a:t>For </a:t>
            </a:r>
            <a:r>
              <a:rPr lang="fr-FR" dirty="0" err="1" smtClean="0"/>
              <a:t>your</a:t>
            </a:r>
            <a:r>
              <a:rPr lang="fr-FR" dirty="0" smtClean="0"/>
              <a:t> time </a:t>
            </a:r>
          </a:p>
          <a:p>
            <a:endParaRPr lang="fr-FR" dirty="0" smtClean="0"/>
          </a:p>
          <a:p>
            <a:endParaRPr lang="fr-FR" dirty="0"/>
          </a:p>
        </p:txBody>
      </p:sp>
      <p:sp>
        <p:nvSpPr>
          <p:cNvPr id="4" name="Espace réservé de la date 3"/>
          <p:cNvSpPr>
            <a:spLocks noGrp="1"/>
          </p:cNvSpPr>
          <p:nvPr>
            <p:ph type="dt" sz="half" idx="10"/>
          </p:nvPr>
        </p:nvSpPr>
        <p:spPr/>
        <p:txBody>
          <a:bodyPr/>
          <a:lstStyle/>
          <a:p>
            <a:fld id="{A32D6B03-9A94-4FB9-9F41-CAF70BD85126}"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37</a:t>
            </a:fld>
            <a:endParaRPr lang="fr-FR"/>
          </a:p>
        </p:txBody>
      </p:sp>
    </p:spTree>
    <p:extLst>
      <p:ext uri="{BB962C8B-B14F-4D97-AF65-F5344CB8AC3E}">
        <p14:creationId xmlns:p14="http://schemas.microsoft.com/office/powerpoint/2010/main" val="3480552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err="1" smtClean="0"/>
              <a:t>Present</a:t>
            </a:r>
            <a:r>
              <a:rPr lang="fr-FR" dirty="0" smtClean="0"/>
              <a:t> </a:t>
            </a:r>
            <a:r>
              <a:rPr lang="fr-FR" dirty="0" err="1" smtClean="0"/>
              <a:t>my</a:t>
            </a:r>
            <a:r>
              <a:rPr lang="fr-FR" dirty="0" smtClean="0"/>
              <a:t> </a:t>
            </a:r>
            <a:r>
              <a:rPr lang="fr-FR" dirty="0" err="1" smtClean="0"/>
              <a:t>research</a:t>
            </a:r>
            <a:r>
              <a:rPr lang="fr-FR" dirty="0" smtClean="0"/>
              <a:t> </a:t>
            </a:r>
            <a:r>
              <a:rPr lang="fr-FR" dirty="0" err="1" smtClean="0"/>
              <a:t>work</a:t>
            </a:r>
            <a:r>
              <a:rPr lang="fr-FR" dirty="0" smtClean="0"/>
              <a:t> </a:t>
            </a:r>
            <a:r>
              <a:rPr lang="fr-FR" dirty="0" err="1" smtClean="0"/>
              <a:t>during</a:t>
            </a:r>
            <a:r>
              <a:rPr lang="fr-FR" dirty="0" smtClean="0"/>
              <a:t> </a:t>
            </a:r>
            <a:r>
              <a:rPr lang="fr-FR" dirty="0" err="1" smtClean="0"/>
              <a:t>this</a:t>
            </a:r>
            <a:r>
              <a:rPr lang="fr-FR" dirty="0" smtClean="0"/>
              <a:t> </a:t>
            </a:r>
            <a:r>
              <a:rPr lang="fr-FR" dirty="0" err="1" smtClean="0"/>
              <a:t>year</a:t>
            </a:r>
            <a:r>
              <a:rPr lang="fr-FR" dirty="0" smtClean="0"/>
              <a:t> and show the </a:t>
            </a:r>
            <a:r>
              <a:rPr lang="fr-FR" dirty="0" err="1" smtClean="0"/>
              <a:t>steps</a:t>
            </a:r>
            <a:r>
              <a:rPr lang="fr-FR" dirty="0" smtClean="0"/>
              <a:t> </a:t>
            </a:r>
          </a:p>
          <a:p>
            <a:r>
              <a:rPr lang="fr-FR" dirty="0" smtClean="0"/>
              <a:t>Questions to </a:t>
            </a:r>
            <a:r>
              <a:rPr lang="fr-FR" dirty="0" err="1" smtClean="0"/>
              <a:t>answer</a:t>
            </a:r>
            <a:r>
              <a:rPr lang="fr-FR" dirty="0" smtClean="0"/>
              <a:t>:</a:t>
            </a:r>
          </a:p>
          <a:p>
            <a:pPr lvl="1"/>
            <a:r>
              <a:rPr lang="fr-FR" dirty="0" err="1" smtClean="0"/>
              <a:t>Where</a:t>
            </a:r>
            <a:r>
              <a:rPr lang="fr-FR" dirty="0" smtClean="0"/>
              <a:t> </a:t>
            </a:r>
            <a:r>
              <a:rPr lang="fr-FR" dirty="0" err="1" smtClean="0"/>
              <a:t>is</a:t>
            </a:r>
            <a:r>
              <a:rPr lang="fr-FR" dirty="0" smtClean="0"/>
              <a:t> the </a:t>
            </a:r>
            <a:r>
              <a:rPr lang="fr-FR" dirty="0" err="1" smtClean="0"/>
              <a:t>research</a:t>
            </a:r>
            <a:r>
              <a:rPr lang="fr-FR" dirty="0" smtClean="0"/>
              <a:t> </a:t>
            </a:r>
            <a:r>
              <a:rPr lang="fr-FR" dirty="0" err="1" smtClean="0"/>
              <a:t>headed</a:t>
            </a:r>
            <a:r>
              <a:rPr lang="fr-FR" dirty="0" smtClean="0"/>
              <a:t> in </a:t>
            </a:r>
            <a:r>
              <a:rPr lang="fr-FR" dirty="0" err="1" smtClean="0"/>
              <a:t>mobility</a:t>
            </a:r>
            <a:r>
              <a:rPr lang="fr-FR" dirty="0" smtClean="0"/>
              <a:t>?</a:t>
            </a:r>
          </a:p>
          <a:p>
            <a:pPr lvl="1"/>
            <a:r>
              <a:rPr lang="fr-FR" dirty="0" err="1" smtClean="0"/>
              <a:t>What</a:t>
            </a:r>
            <a:r>
              <a:rPr lang="fr-FR" dirty="0" smtClean="0"/>
              <a:t> </a:t>
            </a:r>
            <a:r>
              <a:rPr lang="fr-FR" dirty="0" err="1" smtClean="0"/>
              <a:t>is</a:t>
            </a:r>
            <a:r>
              <a:rPr lang="fr-FR" dirty="0" smtClean="0"/>
              <a:t> the </a:t>
            </a:r>
            <a:r>
              <a:rPr lang="fr-FR" dirty="0" err="1" smtClean="0"/>
              <a:t>relationship</a:t>
            </a:r>
            <a:r>
              <a:rPr lang="fr-FR" dirty="0" smtClean="0"/>
              <a:t> </a:t>
            </a:r>
            <a:r>
              <a:rPr lang="fr-FR" dirty="0" err="1" smtClean="0"/>
              <a:t>between</a:t>
            </a:r>
            <a:r>
              <a:rPr lang="fr-FR" dirty="0" smtClean="0"/>
              <a:t> </a:t>
            </a:r>
            <a:r>
              <a:rPr lang="fr-FR" dirty="0" err="1" smtClean="0"/>
              <a:t>shared</a:t>
            </a:r>
            <a:r>
              <a:rPr lang="fr-FR" dirty="0" smtClean="0"/>
              <a:t> </a:t>
            </a:r>
            <a:r>
              <a:rPr lang="fr-FR" dirty="0" err="1" smtClean="0"/>
              <a:t>mobility</a:t>
            </a:r>
            <a:r>
              <a:rPr lang="fr-FR" dirty="0" smtClean="0"/>
              <a:t> and  in </a:t>
            </a:r>
            <a:r>
              <a:rPr lang="fr-FR" dirty="0" err="1" smtClean="0"/>
              <a:t>research</a:t>
            </a:r>
            <a:r>
              <a:rPr lang="fr-FR" dirty="0" smtClean="0"/>
              <a:t>?</a:t>
            </a:r>
          </a:p>
          <a:p>
            <a:pPr lvl="1"/>
            <a:r>
              <a:rPr lang="fr-FR" dirty="0" err="1" smtClean="0"/>
              <a:t>What</a:t>
            </a:r>
            <a:r>
              <a:rPr lang="fr-FR" dirty="0" smtClean="0"/>
              <a:t> </a:t>
            </a:r>
            <a:r>
              <a:rPr lang="fr-FR" dirty="0" err="1" smtClean="0"/>
              <a:t>is</a:t>
            </a:r>
            <a:r>
              <a:rPr lang="fr-FR" dirty="0" smtClean="0"/>
              <a:t> the </a:t>
            </a:r>
            <a:r>
              <a:rPr lang="fr-FR" dirty="0" err="1" smtClean="0"/>
              <a:t>relationship</a:t>
            </a:r>
            <a:r>
              <a:rPr lang="fr-FR" dirty="0" smtClean="0"/>
              <a:t> </a:t>
            </a:r>
            <a:r>
              <a:rPr lang="fr-FR" dirty="0" err="1" smtClean="0"/>
              <a:t>between</a:t>
            </a:r>
            <a:r>
              <a:rPr lang="fr-FR" dirty="0" smtClean="0"/>
              <a:t> </a:t>
            </a:r>
            <a:r>
              <a:rPr lang="fr-FR" dirty="0" err="1" smtClean="0"/>
              <a:t>shared</a:t>
            </a:r>
            <a:r>
              <a:rPr lang="fr-FR" dirty="0" smtClean="0"/>
              <a:t> </a:t>
            </a:r>
            <a:r>
              <a:rPr lang="fr-FR" dirty="0" err="1" smtClean="0"/>
              <a:t>mobility</a:t>
            </a:r>
            <a:r>
              <a:rPr lang="fr-FR" dirty="0" smtClean="0"/>
              <a:t> and </a:t>
            </a:r>
            <a:r>
              <a:rPr lang="fr-FR" dirty="0" err="1" smtClean="0"/>
              <a:t>mobility</a:t>
            </a:r>
            <a:r>
              <a:rPr lang="fr-FR" dirty="0" smtClean="0"/>
              <a:t> on </a:t>
            </a:r>
            <a:r>
              <a:rPr lang="fr-FR" dirty="0" err="1" smtClean="0"/>
              <a:t>demand</a:t>
            </a:r>
            <a:r>
              <a:rPr lang="fr-FR" dirty="0" smtClean="0"/>
              <a:t> in </a:t>
            </a:r>
            <a:r>
              <a:rPr lang="fr-FR" dirty="0" err="1" smtClean="0"/>
              <a:t>research</a:t>
            </a:r>
            <a:r>
              <a:rPr lang="fr-FR" dirty="0" smtClean="0"/>
              <a:t>?</a:t>
            </a:r>
          </a:p>
          <a:p>
            <a:pPr lvl="1"/>
            <a:r>
              <a:rPr lang="fr-FR" dirty="0" smtClean="0"/>
              <a:t>The </a:t>
            </a:r>
            <a:r>
              <a:rPr lang="fr-FR" dirty="0" err="1" smtClean="0"/>
              <a:t>unjustifiable</a:t>
            </a:r>
            <a:r>
              <a:rPr lang="fr-FR" dirty="0" smtClean="0"/>
              <a:t> </a:t>
            </a:r>
            <a:r>
              <a:rPr lang="en-US" dirty="0" smtClean="0"/>
              <a:t>gap </a:t>
            </a:r>
            <a:r>
              <a:rPr lang="en-US" dirty="0"/>
              <a:t>between mobility on demand and public transit systems.</a:t>
            </a:r>
            <a:endParaRPr lang="fr-FR" dirty="0" smtClean="0"/>
          </a:p>
          <a:p>
            <a:r>
              <a:rPr lang="fr-FR" dirty="0" smtClean="0"/>
              <a:t>Importance:</a:t>
            </a:r>
            <a:endParaRPr lang="fr-FR" dirty="0"/>
          </a:p>
          <a:p>
            <a:pPr lvl="1"/>
            <a:r>
              <a:rPr lang="fr-FR" dirty="0" smtClean="0"/>
              <a:t>The importance </a:t>
            </a:r>
            <a:r>
              <a:rPr lang="fr-FR" dirty="0" err="1" smtClean="0"/>
              <a:t>is</a:t>
            </a:r>
            <a:r>
              <a:rPr lang="fr-FR" dirty="0" smtClean="0"/>
              <a:t> </a:t>
            </a:r>
            <a:r>
              <a:rPr lang="fr-FR" dirty="0" err="1" smtClean="0"/>
              <a:t>twofold</a:t>
            </a:r>
            <a:r>
              <a:rPr lang="fr-FR" dirty="0" smtClean="0"/>
              <a:t> </a:t>
            </a:r>
            <a:r>
              <a:rPr lang="fr-FR" dirty="0" err="1" smtClean="0"/>
              <a:t>with</a:t>
            </a:r>
            <a:r>
              <a:rPr lang="fr-FR" dirty="0" smtClean="0"/>
              <a:t> the </a:t>
            </a:r>
            <a:r>
              <a:rPr lang="fr-FR" dirty="0" err="1" smtClean="0"/>
              <a:t>increasing</a:t>
            </a:r>
            <a:r>
              <a:rPr lang="fr-FR" dirty="0" smtClean="0"/>
              <a:t> transportation </a:t>
            </a:r>
            <a:r>
              <a:rPr lang="fr-FR" dirty="0" err="1" smtClean="0"/>
              <a:t>demand</a:t>
            </a:r>
            <a:r>
              <a:rPr lang="fr-FR" dirty="0" smtClean="0"/>
              <a:t> (), the </a:t>
            </a:r>
            <a:r>
              <a:rPr lang="fr-FR" dirty="0" err="1" smtClean="0"/>
              <a:t>increase</a:t>
            </a:r>
            <a:r>
              <a:rPr lang="fr-FR" dirty="0" smtClean="0"/>
              <a:t> of public transport, </a:t>
            </a:r>
            <a:r>
              <a:rPr lang="fr-FR" dirty="0" err="1" smtClean="0"/>
              <a:t>mainlines</a:t>
            </a:r>
            <a:r>
              <a:rPr lang="fr-FR" dirty="0" smtClean="0"/>
              <a:t> but </a:t>
            </a:r>
            <a:r>
              <a:rPr lang="fr-FR" dirty="0" err="1" smtClean="0"/>
              <a:t>never</a:t>
            </a:r>
            <a:r>
              <a:rPr lang="fr-FR" dirty="0" smtClean="0"/>
              <a:t> to the micro transit </a:t>
            </a:r>
            <a:r>
              <a:rPr lang="fr-FR" dirty="0" err="1" smtClean="0"/>
              <a:t>level</a:t>
            </a:r>
            <a:r>
              <a:rPr lang="fr-FR" dirty="0" smtClean="0"/>
              <a:t>.</a:t>
            </a:r>
          </a:p>
          <a:p>
            <a:pPr lvl="1"/>
            <a:r>
              <a:rPr lang="en-US" dirty="0" smtClean="0"/>
              <a:t>Many </a:t>
            </a:r>
            <a:r>
              <a:rPr lang="en-US" dirty="0"/>
              <a:t>suburban and rural </a:t>
            </a:r>
            <a:r>
              <a:rPr lang="en-US" dirty="0" smtClean="0"/>
              <a:t>areas are </a:t>
            </a:r>
            <a:r>
              <a:rPr lang="en-US" dirty="0"/>
              <a:t>not adequately served as they lack the population density to justify </a:t>
            </a:r>
            <a:r>
              <a:rPr lang="en-US" dirty="0" smtClean="0"/>
              <a:t>public transit</a:t>
            </a:r>
            <a:r>
              <a:rPr lang="en-US" dirty="0"/>
              <a:t>, i.e., the public transit is not economically </a:t>
            </a:r>
            <a:r>
              <a:rPr lang="en-US" dirty="0" smtClean="0"/>
              <a:t>viable</a:t>
            </a:r>
          </a:p>
          <a:p>
            <a:pPr lvl="1"/>
            <a:r>
              <a:rPr lang="en-US" dirty="0"/>
              <a:t>in the old continent especially because we're going to witness an </a:t>
            </a:r>
            <a:r>
              <a:rPr lang="en-US" dirty="0" smtClean="0"/>
              <a:t>increase of </a:t>
            </a:r>
            <a:r>
              <a:rPr lang="en-US" dirty="0"/>
              <a:t>+42% in passenger mobility and +60% in freight transport by </a:t>
            </a:r>
            <a:r>
              <a:rPr lang="en-US" dirty="0" smtClean="0"/>
              <a:t>2050 (21).</a:t>
            </a:r>
            <a:endParaRPr lang="fr-FR" dirty="0" smtClean="0"/>
          </a:p>
          <a:p>
            <a:r>
              <a:rPr lang="fr-FR" dirty="0" smtClean="0"/>
              <a:t>Objectives:</a:t>
            </a:r>
          </a:p>
          <a:p>
            <a:pPr lvl="1"/>
            <a:r>
              <a:rPr lang="fr-FR" dirty="0" err="1" smtClean="0"/>
              <a:t>Understand</a:t>
            </a:r>
            <a:r>
              <a:rPr lang="fr-FR" dirty="0" smtClean="0"/>
              <a:t> transportation science and </a:t>
            </a:r>
            <a:r>
              <a:rPr lang="fr-FR" dirty="0" err="1" smtClean="0"/>
              <a:t>mobility</a:t>
            </a:r>
            <a:r>
              <a:rPr lang="fr-FR" dirty="0" smtClean="0"/>
              <a:t> </a:t>
            </a:r>
            <a:r>
              <a:rPr lang="fr-FR" dirty="0" err="1" smtClean="0"/>
              <a:t>modeling</a:t>
            </a:r>
            <a:endParaRPr lang="fr-FR" dirty="0" smtClean="0"/>
          </a:p>
          <a:p>
            <a:pPr lvl="1"/>
            <a:r>
              <a:rPr lang="fr-FR" dirty="0" err="1"/>
              <a:t>Establish</a:t>
            </a:r>
            <a:r>
              <a:rPr lang="fr-FR" dirty="0"/>
              <a:t> a </a:t>
            </a:r>
            <a:r>
              <a:rPr lang="fr-FR" dirty="0" err="1"/>
              <a:t>relationship</a:t>
            </a:r>
            <a:r>
              <a:rPr lang="fr-FR" dirty="0"/>
              <a:t> </a:t>
            </a:r>
            <a:r>
              <a:rPr lang="fr-FR" dirty="0" err="1"/>
              <a:t>between</a:t>
            </a:r>
            <a:r>
              <a:rPr lang="fr-FR" dirty="0"/>
              <a:t> public transport </a:t>
            </a:r>
          </a:p>
          <a:p>
            <a:pPr lvl="1"/>
            <a:endParaRPr lang="fr-FR" dirty="0" smtClean="0"/>
          </a:p>
        </p:txBody>
      </p:sp>
      <p:sp>
        <p:nvSpPr>
          <p:cNvPr id="4" name="Espace réservé de la date 3"/>
          <p:cNvSpPr>
            <a:spLocks noGrp="1"/>
          </p:cNvSpPr>
          <p:nvPr>
            <p:ph type="dt" sz="half" idx="10"/>
          </p:nvPr>
        </p:nvSpPr>
        <p:spPr/>
        <p:txBody>
          <a:bodyPr/>
          <a:lstStyle/>
          <a:p>
            <a:fld id="{23200991-7F44-467B-BB23-8ECD9633CB0D}"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4</a:t>
            </a:fld>
            <a:endParaRPr lang="fr-FR"/>
          </a:p>
        </p:txBody>
      </p:sp>
    </p:spTree>
    <p:extLst>
      <p:ext uri="{BB962C8B-B14F-4D97-AF65-F5344CB8AC3E}">
        <p14:creationId xmlns:p14="http://schemas.microsoft.com/office/powerpoint/2010/main" val="246326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History</a:t>
            </a:r>
            <a:r>
              <a:rPr lang="fr-FR" dirty="0" smtClean="0"/>
              <a:t> &amp; key figures</a:t>
            </a:r>
            <a:endParaRPr lang="fr-FR" dirty="0"/>
          </a:p>
        </p:txBody>
      </p:sp>
      <p:sp>
        <p:nvSpPr>
          <p:cNvPr id="3" name="Espace réservé du contenu 2"/>
          <p:cNvSpPr>
            <a:spLocks noGrp="1"/>
          </p:cNvSpPr>
          <p:nvPr>
            <p:ph idx="1"/>
          </p:nvPr>
        </p:nvSpPr>
        <p:spPr/>
        <p:txBody>
          <a:bodyPr>
            <a:normAutofit/>
          </a:bodyPr>
          <a:lstStyle/>
          <a:p>
            <a:r>
              <a:rPr lang="en-US" dirty="0"/>
              <a:t>Shared mobility concept existed before even the </a:t>
            </a:r>
            <a:r>
              <a:rPr lang="en-US" dirty="0" err="1"/>
              <a:t>coloured</a:t>
            </a:r>
            <a:r>
              <a:rPr lang="en-US" dirty="0"/>
              <a:t> television was </a:t>
            </a:r>
            <a:r>
              <a:rPr lang="en-US" dirty="0" smtClean="0"/>
              <a:t>invented. The first </a:t>
            </a:r>
            <a:r>
              <a:rPr lang="en-US" dirty="0"/>
              <a:t>ride-sharing as in car-sharing program was established in </a:t>
            </a:r>
            <a:r>
              <a:rPr lang="en-US" dirty="0" smtClean="0"/>
              <a:t>1948 in </a:t>
            </a:r>
            <a:r>
              <a:rPr lang="en-US" dirty="0"/>
              <a:t>Zurich when a housing cooperative began a small car share arrangement, </a:t>
            </a:r>
            <a:r>
              <a:rPr lang="en-US" dirty="0" smtClean="0"/>
              <a:t>it was </a:t>
            </a:r>
            <a:r>
              <a:rPr lang="en-US" dirty="0"/>
              <a:t>called </a:t>
            </a:r>
            <a:r>
              <a:rPr lang="en-US" dirty="0" smtClean="0"/>
              <a:t>“</a:t>
            </a:r>
            <a:r>
              <a:rPr lang="en-US" dirty="0" err="1" smtClean="0"/>
              <a:t>Sefage</a:t>
            </a:r>
            <a:r>
              <a:rPr lang="en-US" dirty="0" smtClean="0"/>
              <a:t> program”. </a:t>
            </a:r>
            <a:r>
              <a:rPr lang="en-US" dirty="0"/>
              <a:t>In this period this solution wasn't very </a:t>
            </a:r>
            <a:r>
              <a:rPr lang="en-US" dirty="0" smtClean="0"/>
              <a:t>attractive. Simply </a:t>
            </a:r>
            <a:r>
              <a:rPr lang="en-US" dirty="0"/>
              <a:t>because the automotive production got faster and cheaper and it </a:t>
            </a:r>
            <a:r>
              <a:rPr lang="en-US" dirty="0" smtClean="0"/>
              <a:t>was more </a:t>
            </a:r>
            <a:r>
              <a:rPr lang="en-US" dirty="0"/>
              <a:t>appealing to own your vehicle than to share one</a:t>
            </a:r>
            <a:r>
              <a:rPr lang="en-US" dirty="0" smtClean="0"/>
              <a:t>.</a:t>
            </a:r>
          </a:p>
        </p:txBody>
      </p:sp>
      <p:sp>
        <p:nvSpPr>
          <p:cNvPr id="4" name="Espace réservé de la date 3"/>
          <p:cNvSpPr>
            <a:spLocks noGrp="1"/>
          </p:cNvSpPr>
          <p:nvPr>
            <p:ph type="dt" sz="half" idx="10"/>
          </p:nvPr>
        </p:nvSpPr>
        <p:spPr/>
        <p:txBody>
          <a:bodyPr/>
          <a:lstStyle/>
          <a:p>
            <a:fld id="{513A3579-A63C-4946-B154-D2FBAB7FE028}"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5</a:t>
            </a:fld>
            <a:endParaRPr lang="fr-FR"/>
          </a:p>
        </p:txBody>
      </p:sp>
    </p:spTree>
    <p:extLst>
      <p:ext uri="{BB962C8B-B14F-4D97-AF65-F5344CB8AC3E}">
        <p14:creationId xmlns:p14="http://schemas.microsoft.com/office/powerpoint/2010/main" val="350923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point of critique</a:t>
            </a:r>
            <a:endParaRPr lang="fr-FR" dirty="0"/>
          </a:p>
        </p:txBody>
      </p:sp>
      <p:sp>
        <p:nvSpPr>
          <p:cNvPr id="3" name="Espace réservé du contenu 2"/>
          <p:cNvSpPr>
            <a:spLocks noGrp="1"/>
          </p:cNvSpPr>
          <p:nvPr>
            <p:ph idx="1"/>
          </p:nvPr>
        </p:nvSpPr>
        <p:spPr/>
        <p:txBody>
          <a:bodyPr>
            <a:normAutofit fontScale="85000" lnSpcReduction="20000"/>
          </a:bodyPr>
          <a:lstStyle/>
          <a:p>
            <a:r>
              <a:rPr lang="en-US" dirty="0"/>
              <a:t>However, what we're experiencing now is that, although the ride-sharing solutions exist we still have a rise in the traffic congestion and traffic density is worsening (3), additionally there exists no effective method of integrating ride-sharing solutions into transport trip planners as of now, mainly due to the fuzzy and flexible nature (e.g., no fixed stops, possibility of making detours) of carpooling. Some solutions are proposed (4)(5)</a:t>
            </a:r>
          </a:p>
          <a:p>
            <a:r>
              <a:rPr lang="en-US" dirty="0"/>
              <a:t>Which shows that the shared mobility can be highly criticized, the studies made in new York show that</a:t>
            </a:r>
            <a:r>
              <a:rPr lang="en-US" dirty="0" smtClean="0"/>
              <a:t>…</a:t>
            </a:r>
          </a:p>
          <a:p>
            <a:r>
              <a:rPr lang="en-US" dirty="0"/>
              <a:t>The numbers of </a:t>
            </a:r>
            <a:r>
              <a:rPr lang="en-US" dirty="0" smtClean="0"/>
              <a:t>fleet </a:t>
            </a:r>
            <a:r>
              <a:rPr lang="en-US" dirty="0"/>
              <a:t>sizing optimization are very promising, without </a:t>
            </a:r>
            <a:r>
              <a:rPr lang="en-US" dirty="0" smtClean="0"/>
              <a:t>shared mobility </a:t>
            </a:r>
            <a:r>
              <a:rPr lang="en-US" dirty="0"/>
              <a:t>almost half of the taxies in Manhattan are empty at normal </a:t>
            </a:r>
            <a:r>
              <a:rPr lang="en-US" dirty="0" smtClean="0"/>
              <a:t>times, the </a:t>
            </a:r>
            <a:r>
              <a:rPr lang="en-US" dirty="0"/>
              <a:t>article in Nature magazine, written by researchers in </a:t>
            </a:r>
            <a:r>
              <a:rPr lang="en-US" dirty="0" err="1"/>
              <a:t>Senseable</a:t>
            </a:r>
            <a:r>
              <a:rPr lang="en-US" dirty="0"/>
              <a:t> city lab(8</a:t>
            </a:r>
            <a:r>
              <a:rPr lang="en-US" dirty="0" smtClean="0"/>
              <a:t>), shows </a:t>
            </a:r>
            <a:r>
              <a:rPr lang="en-US" dirty="0"/>
              <a:t>that we only need 60% of today's taxis. Additionally with </a:t>
            </a:r>
            <a:r>
              <a:rPr lang="en-US" dirty="0" smtClean="0"/>
              <a:t>autonomous shared </a:t>
            </a:r>
            <a:r>
              <a:rPr lang="en-US" dirty="0"/>
              <a:t>mobility, the perfect scenario, we can move all Manhattan with </a:t>
            </a:r>
            <a:r>
              <a:rPr lang="en-US" dirty="0" smtClean="0"/>
              <a:t>137,000 vehicles </a:t>
            </a:r>
            <a:r>
              <a:rPr lang="en-US" dirty="0"/>
              <a:t>which is half of what's on the road today (8).</a:t>
            </a:r>
            <a:endParaRPr lang="fr-FR" dirty="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6</a:t>
            </a:fld>
            <a:endParaRPr lang="fr-FR"/>
          </a:p>
        </p:txBody>
      </p:sp>
    </p:spTree>
    <p:extLst>
      <p:ext uri="{BB962C8B-B14F-4D97-AF65-F5344CB8AC3E}">
        <p14:creationId xmlns:p14="http://schemas.microsoft.com/office/powerpoint/2010/main" val="22095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What’s</a:t>
            </a:r>
            <a:r>
              <a:rPr lang="fr-FR" dirty="0" smtClean="0"/>
              <a:t> new?</a:t>
            </a:r>
            <a:endParaRPr lang="fr-FR" dirty="0"/>
          </a:p>
        </p:txBody>
      </p:sp>
      <p:sp>
        <p:nvSpPr>
          <p:cNvPr id="3" name="Espace réservé du contenu 2"/>
          <p:cNvSpPr>
            <a:spLocks noGrp="1"/>
          </p:cNvSpPr>
          <p:nvPr>
            <p:ph idx="1"/>
          </p:nvPr>
        </p:nvSpPr>
        <p:spPr/>
        <p:txBody>
          <a:bodyPr/>
          <a:lstStyle/>
          <a:p>
            <a:r>
              <a:rPr lang="en-US" dirty="0"/>
              <a:t> the future of transport for a longer horizon.</a:t>
            </a:r>
          </a:p>
          <a:p>
            <a:r>
              <a:rPr lang="en-US" dirty="0"/>
              <a:t>We are facing formidable </a:t>
            </a:r>
            <a:r>
              <a:rPr lang="en-US" dirty="0" smtClean="0"/>
              <a:t>challenges</a:t>
            </a:r>
          </a:p>
          <a:p>
            <a:r>
              <a:rPr lang="en-US" dirty="0" smtClean="0"/>
              <a:t>There is a clear aim in the EU </a:t>
            </a:r>
            <a:r>
              <a:rPr lang="en-US" dirty="0"/>
              <a:t>to make this interchange as seamless as possible with common information, an integrated ticket and a multimodal station where passengers feel safe, secure and comfortable. </a:t>
            </a:r>
            <a:endParaRPr lang="en-US" dirty="0" smtClean="0"/>
          </a:p>
          <a:p>
            <a:r>
              <a:rPr lang="en-US" dirty="0" smtClean="0"/>
              <a:t>If </a:t>
            </a:r>
            <a:r>
              <a:rPr lang="en-US" dirty="0"/>
              <a:t>successfully implemented intermodal passenger transport will give more options to the </a:t>
            </a:r>
            <a:r>
              <a:rPr lang="en-US" dirty="0" smtClean="0"/>
              <a:t>traveler</a:t>
            </a:r>
            <a:r>
              <a:rPr lang="en-US" dirty="0"/>
              <a:t>, is user-friendly and adds to the overall efficiency of the transport system.</a:t>
            </a:r>
            <a:endParaRPr lang="fr-FR" dirty="0"/>
          </a:p>
        </p:txBody>
      </p:sp>
      <p:sp>
        <p:nvSpPr>
          <p:cNvPr id="4" name="Espace réservé de la date 3"/>
          <p:cNvSpPr>
            <a:spLocks noGrp="1"/>
          </p:cNvSpPr>
          <p:nvPr>
            <p:ph type="dt" sz="half" idx="10"/>
          </p:nvPr>
        </p:nvSpPr>
        <p:spPr/>
        <p:txBody>
          <a:bodyPr/>
          <a:lstStyle/>
          <a:p>
            <a:fld id="{C6587C67-D6C2-40AF-8FAF-8992439973E6}"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7</a:t>
            </a:fld>
            <a:endParaRPr lang="fr-FR"/>
          </a:p>
        </p:txBody>
      </p:sp>
    </p:spTree>
    <p:extLst>
      <p:ext uri="{BB962C8B-B14F-4D97-AF65-F5344CB8AC3E}">
        <p14:creationId xmlns:p14="http://schemas.microsoft.com/office/powerpoint/2010/main" val="219349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 &amp; Motivation</a:t>
            </a:r>
            <a:endParaRPr lang="fr-FR" dirty="0"/>
          </a:p>
        </p:txBody>
      </p:sp>
      <p:sp>
        <p:nvSpPr>
          <p:cNvPr id="3" name="Espace réservé du contenu 2"/>
          <p:cNvSpPr>
            <a:spLocks noGrp="1"/>
          </p:cNvSpPr>
          <p:nvPr>
            <p:ph idx="1"/>
          </p:nvPr>
        </p:nvSpPr>
        <p:spPr/>
        <p:txBody>
          <a:bodyPr>
            <a:normAutofit fontScale="92500" lnSpcReduction="20000"/>
          </a:bodyPr>
          <a:lstStyle/>
          <a:p>
            <a:r>
              <a:rPr lang="en-US" dirty="0" smtClean="0"/>
              <a:t>*interest of ride sharing by the EU</a:t>
            </a:r>
          </a:p>
          <a:p>
            <a:r>
              <a:rPr lang="en-US" dirty="0" smtClean="0"/>
              <a:t>In </a:t>
            </a:r>
            <a:r>
              <a:rPr lang="en-US" dirty="0"/>
              <a:t>the present context, the passenger intermodal trips, which combine at least two modes of transport in the same trip; for example public transport + the private car ; public transport + public transport etc., are the principal trip of passengers in urban zones or in peripheral urban zones</a:t>
            </a:r>
            <a:r>
              <a:rPr lang="en-US" dirty="0" smtClean="0"/>
              <a:t>.</a:t>
            </a:r>
          </a:p>
          <a:p>
            <a:r>
              <a:rPr lang="en-US" dirty="0"/>
              <a:t>In effect, the intermodal trip has only significant weight on these long distances. For example in the greater Paris region, the combination between automobile and a public transport in the same journey has only 1.2% of total trip, indeed, this situation hasn’t changed since thirty years. </a:t>
            </a:r>
            <a:endParaRPr lang="en-US" dirty="0" smtClean="0"/>
          </a:p>
          <a:p>
            <a:r>
              <a:rPr lang="en-US" dirty="0"/>
              <a:t>Already in 1985 the Madrid Regional Transport Authority (MRTA) made a very clear definition of what an interchange should be: “Area whose purpose is to minimize the inevitable sensation of having to change from one mode of transportation to another.” </a:t>
            </a:r>
          </a:p>
          <a:p>
            <a:endParaRPr lang="fr-FR" dirty="0"/>
          </a:p>
        </p:txBody>
      </p:sp>
      <p:sp>
        <p:nvSpPr>
          <p:cNvPr id="4" name="Espace réservé de la date 3"/>
          <p:cNvSpPr>
            <a:spLocks noGrp="1"/>
          </p:cNvSpPr>
          <p:nvPr>
            <p:ph type="dt" sz="half" idx="10"/>
          </p:nvPr>
        </p:nvSpPr>
        <p:spPr/>
        <p:txBody>
          <a:bodyPr/>
          <a:lstStyle/>
          <a:p>
            <a:fld id="{76F58B9C-761A-4E45-B672-12ED7357879F}"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8</a:t>
            </a:fld>
            <a:endParaRPr lang="fr-FR"/>
          </a:p>
        </p:txBody>
      </p:sp>
    </p:spTree>
    <p:extLst>
      <p:ext uri="{BB962C8B-B14F-4D97-AF65-F5344CB8AC3E}">
        <p14:creationId xmlns:p14="http://schemas.microsoft.com/office/powerpoint/2010/main" val="3453304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Hypothetis</a:t>
            </a:r>
            <a:endParaRPr lang="fr-FR" dirty="0"/>
          </a:p>
        </p:txBody>
      </p:sp>
      <p:sp>
        <p:nvSpPr>
          <p:cNvPr id="3" name="Espace réservé du contenu 2"/>
          <p:cNvSpPr>
            <a:spLocks noGrp="1"/>
          </p:cNvSpPr>
          <p:nvPr>
            <p:ph idx="1"/>
          </p:nvPr>
        </p:nvSpPr>
        <p:spPr/>
        <p:txBody>
          <a:bodyPr/>
          <a:lstStyle/>
          <a:p>
            <a:r>
              <a:rPr lang="fr-FR" dirty="0" smtClean="0"/>
              <a:t>There </a:t>
            </a:r>
            <a:r>
              <a:rPr lang="fr-FR" dirty="0" err="1" smtClean="0"/>
              <a:t>is</a:t>
            </a:r>
            <a:r>
              <a:rPr lang="fr-FR" dirty="0" smtClean="0"/>
              <a:t> room to </a:t>
            </a:r>
            <a:r>
              <a:rPr lang="fr-FR" dirty="0" err="1" smtClean="0"/>
              <a:t>improve</a:t>
            </a:r>
            <a:r>
              <a:rPr lang="fr-FR" dirty="0" smtClean="0"/>
              <a:t> </a:t>
            </a:r>
            <a:r>
              <a:rPr lang="fr-FR" dirty="0" err="1" smtClean="0"/>
              <a:t>intermodality</a:t>
            </a:r>
            <a:r>
              <a:rPr lang="fr-FR" dirty="0" smtClean="0"/>
              <a:t> </a:t>
            </a:r>
            <a:r>
              <a:rPr lang="fr-FR" dirty="0" err="1" smtClean="0"/>
              <a:t>between</a:t>
            </a:r>
            <a:r>
              <a:rPr lang="fr-FR" dirty="0" smtClean="0"/>
              <a:t> </a:t>
            </a:r>
            <a:r>
              <a:rPr lang="fr-FR" dirty="0" err="1" smtClean="0"/>
              <a:t>mobility</a:t>
            </a:r>
            <a:r>
              <a:rPr lang="fr-FR" dirty="0" smtClean="0"/>
              <a:t> on </a:t>
            </a:r>
            <a:r>
              <a:rPr lang="fr-FR" dirty="0" err="1" smtClean="0"/>
              <a:t>demand</a:t>
            </a:r>
            <a:r>
              <a:rPr lang="fr-FR" dirty="0" smtClean="0"/>
              <a:t> and public transport.</a:t>
            </a:r>
          </a:p>
          <a:p>
            <a:r>
              <a:rPr lang="fr-FR" dirty="0" smtClean="0"/>
              <a:t>People </a:t>
            </a:r>
            <a:r>
              <a:rPr lang="fr-FR" dirty="0" err="1" smtClean="0"/>
              <a:t>find</a:t>
            </a:r>
            <a:r>
              <a:rPr lang="fr-FR" dirty="0" smtClean="0"/>
              <a:t> </a:t>
            </a:r>
            <a:r>
              <a:rPr lang="fr-FR" dirty="0" err="1" smtClean="0"/>
              <a:t>difficulty</a:t>
            </a:r>
            <a:r>
              <a:rPr lang="fr-FR" dirty="0" smtClean="0"/>
              <a:t> to manage </a:t>
            </a:r>
            <a:r>
              <a:rPr lang="fr-FR" dirty="0" err="1" smtClean="0"/>
              <a:t>their</a:t>
            </a:r>
            <a:r>
              <a:rPr lang="fr-FR" dirty="0" smtClean="0"/>
              <a:t> time </a:t>
            </a:r>
            <a:r>
              <a:rPr lang="fr-FR" dirty="0" err="1" smtClean="0"/>
              <a:t>during</a:t>
            </a:r>
            <a:r>
              <a:rPr lang="fr-FR" dirty="0" smtClean="0"/>
              <a:t> the trip </a:t>
            </a:r>
            <a:r>
              <a:rPr lang="fr-FR" dirty="0" err="1" smtClean="0"/>
              <a:t>especially</a:t>
            </a:r>
            <a:r>
              <a:rPr lang="fr-FR" dirty="0" smtClean="0"/>
              <a:t> </a:t>
            </a:r>
            <a:r>
              <a:rPr lang="fr-FR" dirty="0" err="1" smtClean="0"/>
              <a:t>when</a:t>
            </a:r>
            <a:r>
              <a:rPr lang="fr-FR" dirty="0" smtClean="0"/>
              <a:t> </a:t>
            </a:r>
            <a:r>
              <a:rPr lang="fr-FR" dirty="0" err="1" smtClean="0"/>
              <a:t>it</a:t>
            </a:r>
            <a:r>
              <a:rPr lang="fr-FR" dirty="0" smtClean="0"/>
              <a:t> consistes of </a:t>
            </a:r>
            <a:r>
              <a:rPr lang="fr-FR" dirty="0" err="1" smtClean="0"/>
              <a:t>taking</a:t>
            </a:r>
            <a:r>
              <a:rPr lang="fr-FR" dirty="0" smtClean="0"/>
              <a:t> more </a:t>
            </a:r>
            <a:r>
              <a:rPr lang="fr-FR" dirty="0" err="1" smtClean="0"/>
              <a:t>than</a:t>
            </a:r>
            <a:r>
              <a:rPr lang="fr-FR" dirty="0" smtClean="0"/>
              <a:t> one mode of transportation.</a:t>
            </a:r>
          </a:p>
          <a:p>
            <a:pPr lvl="1"/>
            <a:r>
              <a:rPr lang="fr-FR" dirty="0" smtClean="0"/>
              <a:t>Mode 1: extra </a:t>
            </a:r>
            <a:r>
              <a:rPr lang="fr-FR" dirty="0" err="1" smtClean="0"/>
              <a:t>careful</a:t>
            </a:r>
            <a:r>
              <a:rPr lang="fr-FR" dirty="0" smtClean="0"/>
              <a:t> 10-20 of </a:t>
            </a:r>
            <a:r>
              <a:rPr lang="fr-FR" dirty="0" err="1" smtClean="0"/>
              <a:t>contingency</a:t>
            </a:r>
            <a:r>
              <a:rPr lang="fr-FR" dirty="0" smtClean="0"/>
              <a:t>.</a:t>
            </a:r>
          </a:p>
          <a:p>
            <a:pPr lvl="1"/>
            <a:r>
              <a:rPr lang="fr-FR" dirty="0" smtClean="0"/>
              <a:t>Mode 2: </a:t>
            </a:r>
            <a:r>
              <a:rPr lang="fr-FR" dirty="0" err="1" smtClean="0"/>
              <a:t>wing</a:t>
            </a:r>
            <a:r>
              <a:rPr lang="fr-FR" dirty="0" smtClean="0"/>
              <a:t> </a:t>
            </a:r>
            <a:r>
              <a:rPr lang="fr-FR" dirty="0" err="1" smtClean="0"/>
              <a:t>it</a:t>
            </a:r>
            <a:r>
              <a:rPr lang="fr-FR" dirty="0" smtClean="0"/>
              <a:t> and catch the </a:t>
            </a:r>
            <a:r>
              <a:rPr lang="fr-FR" dirty="0" err="1" smtClean="0"/>
              <a:t>next</a:t>
            </a:r>
            <a:r>
              <a:rPr lang="fr-FR" dirty="0" smtClean="0"/>
              <a:t> train</a:t>
            </a:r>
            <a:r>
              <a:rPr lang="fr-FR" dirty="0" smtClean="0"/>
              <a:t>.</a:t>
            </a:r>
          </a:p>
          <a:p>
            <a:pPr lvl="1"/>
            <a:r>
              <a:rPr lang="fr-FR" dirty="0" err="1" smtClean="0"/>
              <a:t>Try</a:t>
            </a:r>
            <a:r>
              <a:rPr lang="fr-FR" dirty="0" smtClean="0"/>
              <a:t> to </a:t>
            </a:r>
            <a:r>
              <a:rPr lang="fr-FR" dirty="0" err="1" smtClean="0"/>
              <a:t>add</a:t>
            </a:r>
            <a:r>
              <a:rPr lang="fr-FR" dirty="0" smtClean="0"/>
              <a:t> </a:t>
            </a:r>
            <a:r>
              <a:rPr lang="fr-FR" dirty="0" err="1" smtClean="0"/>
              <a:t>two</a:t>
            </a:r>
            <a:r>
              <a:rPr lang="fr-FR" dirty="0" smtClean="0"/>
              <a:t> </a:t>
            </a:r>
            <a:r>
              <a:rPr lang="fr-FR" dirty="0" err="1" smtClean="0"/>
              <a:t>pictures</a:t>
            </a:r>
            <a:r>
              <a:rPr lang="fr-FR" dirty="0" smtClean="0"/>
              <a:t> </a:t>
            </a:r>
            <a:endParaRPr lang="fr-FR" dirty="0" smtClean="0"/>
          </a:p>
          <a:p>
            <a:endParaRPr lang="fr-FR" dirty="0" smtClean="0"/>
          </a:p>
        </p:txBody>
      </p:sp>
      <p:sp>
        <p:nvSpPr>
          <p:cNvPr id="4" name="Espace réservé de la date 3"/>
          <p:cNvSpPr>
            <a:spLocks noGrp="1"/>
          </p:cNvSpPr>
          <p:nvPr>
            <p:ph type="dt" sz="half" idx="10"/>
          </p:nvPr>
        </p:nvSpPr>
        <p:spPr/>
        <p:txBody>
          <a:bodyPr/>
          <a:lstStyle/>
          <a:p>
            <a:fld id="{BC728D9A-6E26-4341-BA25-70A4A8D0162C}"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9</a:t>
            </a:fld>
            <a:endParaRPr lang="fr-FR"/>
          </a:p>
        </p:txBody>
      </p:sp>
    </p:spTree>
    <p:extLst>
      <p:ext uri="{BB962C8B-B14F-4D97-AF65-F5344CB8AC3E}">
        <p14:creationId xmlns:p14="http://schemas.microsoft.com/office/powerpoint/2010/main" val="2574300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2991</Words>
  <Application>Microsoft Office PowerPoint</Application>
  <PresentationFormat>Grand écran</PresentationFormat>
  <Paragraphs>261</Paragraphs>
  <Slides>37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Arial</vt:lpstr>
      <vt:lpstr>Calibri</vt:lpstr>
      <vt:lpstr>Calibri Light</vt:lpstr>
      <vt:lpstr>Cambria Math</vt:lpstr>
      <vt:lpstr>Thème Office</vt:lpstr>
      <vt:lpstr> An optimization algorithm for Dial a Ride problems in the context of intermodal route planning</vt:lpstr>
      <vt:lpstr>Overview</vt:lpstr>
      <vt:lpstr>Key figures</vt:lpstr>
      <vt:lpstr>Introduction</vt:lpstr>
      <vt:lpstr>History &amp; key figures</vt:lpstr>
      <vt:lpstr>A point of critique</vt:lpstr>
      <vt:lpstr>What’s new?</vt:lpstr>
      <vt:lpstr>Topic &amp; Motivation</vt:lpstr>
      <vt:lpstr>Hypothetis</vt:lpstr>
      <vt:lpstr>Motivation</vt:lpstr>
      <vt:lpstr>Methodology in research</vt:lpstr>
      <vt:lpstr>Methodology in state of the art   </vt:lpstr>
      <vt:lpstr>State of the art</vt:lpstr>
      <vt:lpstr>1. Shared mobility</vt:lpstr>
      <vt:lpstr>Proposed solutions in DARP</vt:lpstr>
      <vt:lpstr>Proposed Sol in DARP</vt:lpstr>
      <vt:lpstr>2.</vt:lpstr>
      <vt:lpstr>Intermodality</vt:lpstr>
      <vt:lpstr>3.</vt:lpstr>
      <vt:lpstr>conclusion</vt:lpstr>
      <vt:lpstr>Experiment from home</vt:lpstr>
      <vt:lpstr>State of the art and hypotesis validation </vt:lpstr>
      <vt:lpstr>Définition du problème</vt:lpstr>
      <vt:lpstr>Séquence 1 station</vt:lpstr>
      <vt:lpstr>Séquence 2 stations </vt:lpstr>
      <vt:lpstr>Séquence n Stations</vt:lpstr>
      <vt:lpstr>Formulation Mathématique et Fonctions objectives</vt:lpstr>
      <vt:lpstr>Partie 1: Optimisation des stations de pickup</vt:lpstr>
      <vt:lpstr>Partie 2: Optimisation de distance parcourue par les chauffeurs</vt:lpstr>
      <vt:lpstr>Présentation PowerPoint</vt:lpstr>
      <vt:lpstr>Structure</vt:lpstr>
      <vt:lpstr>Results &amp; observations</vt:lpstr>
      <vt:lpstr>Conclusion</vt:lpstr>
      <vt:lpstr>Real life applications</vt:lpstr>
      <vt:lpstr>Next steps</vt:lpstr>
      <vt:lpstr>How to access the project</vt:lpstr>
      <vt:lpstr>Thank you</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Ayman Mahmoud (Student at CentraleSupelec)</dc:creator>
  <cp:lastModifiedBy>Ayman Mahmoud (Student at CentraleSupelec)</cp:lastModifiedBy>
  <cp:revision>69</cp:revision>
  <dcterms:created xsi:type="dcterms:W3CDTF">2020-05-29T10:46:23Z</dcterms:created>
  <dcterms:modified xsi:type="dcterms:W3CDTF">2020-06-11T11:28:37Z</dcterms:modified>
</cp:coreProperties>
</file>