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333" r:id="rId3"/>
    <p:sldId id="322" r:id="rId4"/>
    <p:sldId id="261" r:id="rId5"/>
    <p:sldId id="260" r:id="rId6"/>
    <p:sldId id="258" r:id="rId7"/>
    <p:sldId id="257" r:id="rId8"/>
    <p:sldId id="328" r:id="rId9"/>
    <p:sldId id="329" r:id="rId10"/>
    <p:sldId id="327" r:id="rId11"/>
    <p:sldId id="265" r:id="rId12"/>
    <p:sldId id="326" r:id="rId13"/>
    <p:sldId id="331" r:id="rId14"/>
    <p:sldId id="330" r:id="rId15"/>
    <p:sldId id="264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1F8-6F59-472A-9219-ADA5E541146E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C008-F89F-409B-B681-ADFF92C7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B9EF7-D1FB-4B3F-8DE3-6EA95559FDA7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456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9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F6389-B782-46A5-AA57-4FBFE8FE4668}" type="datetime1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5128E-5B6B-4084-A589-E4156AD55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CD41-606F-4BA6-B465-6B420CD3ABC7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7900988" cy="638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0" y="1193188"/>
            <a:ext cx="11769652" cy="36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012" y="981635"/>
            <a:ext cx="641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Design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012" y="981635"/>
            <a:ext cx="641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291" y="13048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</a:t>
            </a:r>
            <a:r>
              <a:rPr lang="en-US" b="1" u="sng" dirty="0">
                <a:solidFill>
                  <a:srgbClr val="FF0000"/>
                </a:solidFill>
              </a:rPr>
              <a:t> Historical Sale of LESCO</a:t>
            </a:r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b="1" dirty="0"/>
              <a:t>Financial	Total Sale</a:t>
            </a:r>
          </a:p>
          <a:p>
            <a:r>
              <a:rPr lang="en-US" b="1" dirty="0"/>
              <a:t>n	Year	(GWh)</a:t>
            </a:r>
          </a:p>
          <a:p>
            <a:r>
              <a:rPr lang="en-US" b="1" dirty="0"/>
              <a:t>1	2014	15948</a:t>
            </a:r>
          </a:p>
          <a:p>
            <a:r>
              <a:rPr lang="en-US" b="1" dirty="0"/>
              <a:t>2	2015	16328</a:t>
            </a:r>
          </a:p>
          <a:p>
            <a:r>
              <a:rPr lang="en-US" b="1" dirty="0"/>
              <a:t>3	2016	17342</a:t>
            </a:r>
          </a:p>
          <a:p>
            <a:r>
              <a:rPr lang="en-US" b="1" dirty="0"/>
              <a:t>4	2017	17782</a:t>
            </a:r>
          </a:p>
          <a:p>
            <a:r>
              <a:rPr lang="en-US" b="1" dirty="0"/>
              <a:t>5	2018	</a:t>
            </a:r>
            <a:r>
              <a:rPr lang="en-US" b="1" dirty="0">
                <a:solidFill>
                  <a:srgbClr val="C00000"/>
                </a:solidFill>
              </a:rPr>
              <a:t>20448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AACGR	6.41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09" y="5078437"/>
            <a:ext cx="5092505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Please Make A Projection Of 2018 Sale Using 5% Growth Rate For Next Five Years.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2017" y="2180492"/>
            <a:ext cx="74840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Make Projection of Each Category From Excel Sheet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3" y="784295"/>
            <a:ext cx="7294721" cy="109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0254" y="3171860"/>
                <a:ext cx="7329055" cy="1010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𝑳𝒐𝒂𝒅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𝑭𝒂𝒄𝒕𝒐𝒓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𝒂𝒏𝒏𝒖𝒂𝒍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𝑬𝒏𝒆𝒓𝒈𝒚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𝑮𝒆𝒏𝒆𝒓𝒂𝒕𝒆𝒅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𝑷𝒆𝒂𝒌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𝑫𝒆𝒎𝒂𝒏𝒅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𝟖𝟕𝟔𝟎</m:t>
                              </m:r>
                            </m:e>
                          </m:d>
                        </m:den>
                      </m:f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254" y="3171860"/>
                <a:ext cx="7329055" cy="1010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5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9DD4BEEE-17D1-45D7-9D23-581952C9A5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827" y="872197"/>
          <a:ext cx="10874323" cy="5677697"/>
        </p:xfrm>
        <a:graphic>
          <a:graphicData uri="http://schemas.openxmlformats.org/drawingml/2006/table">
            <a:tbl>
              <a:tblPr firstRow="1" firstCol="1" bandRow="1"/>
              <a:tblGrid>
                <a:gridCol w="920893">
                  <a:extLst>
                    <a:ext uri="{9D8B030D-6E8A-4147-A177-3AD203B41FA5}">
                      <a16:colId xmlns:a16="http://schemas.microsoft.com/office/drawing/2014/main" xmlns="" val="395795646"/>
                    </a:ext>
                  </a:extLst>
                </a:gridCol>
                <a:gridCol w="906808">
                  <a:extLst>
                    <a:ext uri="{9D8B030D-6E8A-4147-A177-3AD203B41FA5}">
                      <a16:colId xmlns:a16="http://schemas.microsoft.com/office/drawing/2014/main" xmlns="" val="1537565982"/>
                    </a:ext>
                  </a:extLst>
                </a:gridCol>
                <a:gridCol w="949735">
                  <a:extLst>
                    <a:ext uri="{9D8B030D-6E8A-4147-A177-3AD203B41FA5}">
                      <a16:colId xmlns:a16="http://schemas.microsoft.com/office/drawing/2014/main" xmlns="" val="2032695389"/>
                    </a:ext>
                  </a:extLst>
                </a:gridCol>
                <a:gridCol w="949735">
                  <a:extLst>
                    <a:ext uri="{9D8B030D-6E8A-4147-A177-3AD203B41FA5}">
                      <a16:colId xmlns:a16="http://schemas.microsoft.com/office/drawing/2014/main" xmlns="" val="2794268198"/>
                    </a:ext>
                  </a:extLst>
                </a:gridCol>
                <a:gridCol w="732288">
                  <a:extLst>
                    <a:ext uri="{9D8B030D-6E8A-4147-A177-3AD203B41FA5}">
                      <a16:colId xmlns:a16="http://schemas.microsoft.com/office/drawing/2014/main" xmlns="" val="2273216865"/>
                    </a:ext>
                  </a:extLst>
                </a:gridCol>
                <a:gridCol w="1022306">
                  <a:extLst>
                    <a:ext uri="{9D8B030D-6E8A-4147-A177-3AD203B41FA5}">
                      <a16:colId xmlns:a16="http://schemas.microsoft.com/office/drawing/2014/main" xmlns="" val="2765377568"/>
                    </a:ext>
                  </a:extLst>
                </a:gridCol>
                <a:gridCol w="898089">
                  <a:extLst>
                    <a:ext uri="{9D8B030D-6E8A-4147-A177-3AD203B41FA5}">
                      <a16:colId xmlns:a16="http://schemas.microsoft.com/office/drawing/2014/main" xmlns="" val="3132366099"/>
                    </a:ext>
                  </a:extLst>
                </a:gridCol>
                <a:gridCol w="898089">
                  <a:extLst>
                    <a:ext uri="{9D8B030D-6E8A-4147-A177-3AD203B41FA5}">
                      <a16:colId xmlns:a16="http://schemas.microsoft.com/office/drawing/2014/main" xmlns="" val="3970842787"/>
                    </a:ext>
                  </a:extLst>
                </a:gridCol>
                <a:gridCol w="877297">
                  <a:extLst>
                    <a:ext uri="{9D8B030D-6E8A-4147-A177-3AD203B41FA5}">
                      <a16:colId xmlns:a16="http://schemas.microsoft.com/office/drawing/2014/main" xmlns="" val="2208406267"/>
                    </a:ext>
                  </a:extLst>
                </a:gridCol>
                <a:gridCol w="877297">
                  <a:extLst>
                    <a:ext uri="{9D8B030D-6E8A-4147-A177-3AD203B41FA5}">
                      <a16:colId xmlns:a16="http://schemas.microsoft.com/office/drawing/2014/main" xmlns="" val="1383778251"/>
                    </a:ext>
                  </a:extLst>
                </a:gridCol>
                <a:gridCol w="920893">
                  <a:extLst>
                    <a:ext uri="{9D8B030D-6E8A-4147-A177-3AD203B41FA5}">
                      <a16:colId xmlns:a16="http://schemas.microsoft.com/office/drawing/2014/main" xmlns="" val="1584759108"/>
                    </a:ext>
                  </a:extLst>
                </a:gridCol>
                <a:gridCol w="920893">
                  <a:extLst>
                    <a:ext uri="{9D8B030D-6E8A-4147-A177-3AD203B41FA5}">
                      <a16:colId xmlns:a16="http://schemas.microsoft.com/office/drawing/2014/main" xmlns="" val="997730367"/>
                    </a:ext>
                  </a:extLst>
                </a:gridCol>
              </a:tblGrid>
              <a:tr h="81272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Year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Energy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Distribution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Losses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Energy Received at 11 kV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Peak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Demand at 11 kV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Transmission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Losses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Energy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Sent out at 132 kV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Load Factor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Peak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Demand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 132 kV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248395"/>
                  </a:ext>
                </a:extLst>
              </a:tr>
              <a:tr h="2532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(GWh)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G.R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(GWh)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GWh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(GWh)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(GWh)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(MW)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3229659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2017-18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20448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23495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23731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70.2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3861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1674072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2018-19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21621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24794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3213690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2019-20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23316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26627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26890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67.9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548376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2020-21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24952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28403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28681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3952820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2021-22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26514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30137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30429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67.0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82410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2022-23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28197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32009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32316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4708840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2023-24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29827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33844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34165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6686636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2024-25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31576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35817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36154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8616374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2025-26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33410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37885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38237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0399567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2026-27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35184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4736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39920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40287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8077429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2027-28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37034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4936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41970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42352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7427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8387047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Ave. Growth   (2018-2028)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6.12%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5.97%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6.77%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5.96%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6.76%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60334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320DB7-2557-4518-B18A-01B027EF6E1A}"/>
              </a:ext>
            </a:extLst>
          </p:cNvPr>
          <p:cNvSpPr txBox="1"/>
          <p:nvPr/>
        </p:nvSpPr>
        <p:spPr>
          <a:xfrm>
            <a:off x="928468" y="253218"/>
            <a:ext cx="984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LESCO Forecast without incorporating Load Shedding effect (Low Forecast)</a:t>
            </a:r>
          </a:p>
        </p:txBody>
      </p:sp>
    </p:spTree>
    <p:extLst>
      <p:ext uri="{BB962C8B-B14F-4D97-AF65-F5344CB8AC3E}">
        <p14:creationId xmlns:p14="http://schemas.microsoft.com/office/powerpoint/2010/main" val="41300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7682" y="1594535"/>
            <a:ext cx="86098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I Step : Complete Base Year Figures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II Step : Adding Distribution Losses (%)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III Step : Adding Transmission Losses </a:t>
            </a:r>
            <a:r>
              <a:rPr lang="en-US" sz="2800" b="1" dirty="0">
                <a:solidFill>
                  <a:srgbClr val="C00000"/>
                </a:solidFill>
              </a:rPr>
              <a:t>(%)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IV Step : making Total Losses (%)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V Step : Calculating Energy Sent out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VI Step : Applying Load Factor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VII Step : Calculating Peak Demand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7682" y="711200"/>
            <a:ext cx="70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Steps In Developing Simple Forecast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564" y="1565563"/>
            <a:ext cx="4682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to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Importance of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Develop A Simple Forecast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0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C9391F1-6FA0-4C99-9692-EBD5DF6D5909}"/>
              </a:ext>
            </a:extLst>
          </p:cNvPr>
          <p:cNvSpPr/>
          <p:nvPr/>
        </p:nvSpPr>
        <p:spPr>
          <a:xfrm>
            <a:off x="1153551" y="661182"/>
            <a:ext cx="102694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b="1" u="sng" dirty="0" smtClean="0">
                <a:latin typeface="Arial Black" panose="020B0A04020102020204" pitchFamily="34" charset="0"/>
              </a:rPr>
              <a:t>Forecasting</a:t>
            </a:r>
            <a:endParaRPr lang="en-US" sz="3200" b="1" u="sng" dirty="0">
              <a:latin typeface="Arial Black" panose="020B0A04020102020204" pitchFamily="34" charset="0"/>
            </a:endParaRPr>
          </a:p>
          <a:p>
            <a:pPr algn="just"/>
            <a:r>
              <a:rPr lang="en-US" sz="3200" dirty="0" smtClean="0"/>
              <a:t>Forecasting </a:t>
            </a:r>
            <a:r>
              <a:rPr lang="en-US" sz="3200" dirty="0"/>
              <a:t>is the process of making predictions of the </a:t>
            </a:r>
            <a:r>
              <a:rPr lang="en-US" sz="3200" dirty="0" smtClean="0"/>
              <a:t>future  value, based </a:t>
            </a:r>
            <a:r>
              <a:rPr lang="en-US" sz="3200" dirty="0"/>
              <a:t>on past and present </a:t>
            </a:r>
            <a:r>
              <a:rPr lang="en-US" sz="3200" dirty="0" smtClean="0"/>
              <a:t>data. Most </a:t>
            </a:r>
            <a:r>
              <a:rPr lang="en-US" sz="3200" dirty="0"/>
              <a:t>commonly by analysis of trends. A </a:t>
            </a:r>
            <a:r>
              <a:rPr lang="en-US" sz="3200" dirty="0" smtClean="0"/>
              <a:t>common </a:t>
            </a:r>
            <a:r>
              <a:rPr lang="en-US" sz="3200" dirty="0"/>
              <a:t>example might be estimation of some variable of </a:t>
            </a:r>
            <a:r>
              <a:rPr lang="en-US" sz="3200" dirty="0" smtClean="0"/>
              <a:t>interest (e.g. Electricity Consumption) </a:t>
            </a:r>
            <a:r>
              <a:rPr lang="en-US" sz="3200" dirty="0"/>
              <a:t>at some specified future date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22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5765" y="350030"/>
            <a:ext cx="60580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4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LOAD FORECASTING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hape 90114"/>
          <p:cNvSpPr txBox="1">
            <a:spLocks noChangeArrowheads="1"/>
          </p:cNvSpPr>
          <p:nvPr/>
        </p:nvSpPr>
        <p:spPr bwMode="auto">
          <a:xfrm>
            <a:off x="0" y="1865313"/>
            <a:ext cx="111617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476250" indent="-476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v"/>
              <a:defRPr kumimoji="1"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04775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v"/>
              <a:defRPr kumimoji="1" sz="2800">
                <a:solidFill>
                  <a:srgbClr val="000000"/>
                </a:solidFill>
                <a:latin typeface="+mn-lt"/>
              </a:defRPr>
            </a:lvl2pPr>
            <a:lvl3pPr marL="161925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v"/>
              <a:defRPr kumimoji="1" sz="2400">
                <a:solidFill>
                  <a:srgbClr val="000000"/>
                </a:solidFill>
                <a:latin typeface="+mn-lt"/>
              </a:defRPr>
            </a:lvl3pPr>
            <a:lvl4pPr marL="20383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v"/>
              <a:defRPr kumimoji="1" sz="2000">
                <a:solidFill>
                  <a:srgbClr val="000000"/>
                </a:solidFill>
                <a:latin typeface="+mn-lt"/>
              </a:defRPr>
            </a:lvl4pPr>
            <a:lvl5pPr marL="245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v"/>
              <a:defRPr kumimoji="1" sz="2000">
                <a:solidFill>
                  <a:srgbClr val="000000"/>
                </a:solidFill>
                <a:latin typeface="+mn-lt"/>
              </a:defRPr>
            </a:lvl5pPr>
            <a:lvl6pPr marL="29146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v"/>
              <a:defRPr kumimoji="1" sz="2000">
                <a:solidFill>
                  <a:srgbClr val="000000"/>
                </a:solidFill>
                <a:latin typeface="+mn-lt"/>
              </a:defRPr>
            </a:lvl6pPr>
            <a:lvl7pPr marL="3371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v"/>
              <a:defRPr kumimoji="1" sz="2000">
                <a:solidFill>
                  <a:srgbClr val="000000"/>
                </a:solidFill>
                <a:latin typeface="+mn-lt"/>
              </a:defRPr>
            </a:lvl7pPr>
            <a:lvl8pPr marL="3829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v"/>
              <a:defRPr kumimoji="1" sz="2000">
                <a:solidFill>
                  <a:srgbClr val="000000"/>
                </a:solidFill>
                <a:latin typeface="+mn-lt"/>
              </a:defRPr>
            </a:lvl8pPr>
            <a:lvl9pPr marL="4286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v"/>
              <a:defRPr kumimoji="1" sz="2000">
                <a:solidFill>
                  <a:srgbClr val="000000"/>
                </a:solidFill>
                <a:latin typeface="+mn-lt"/>
              </a:defRPr>
            </a:lvl9pPr>
          </a:lstStyle>
          <a:p>
            <a:pPr lvl="1" indent="-3175" algn="ctr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44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“</a:t>
            </a:r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Load Forecast is the 1</a:t>
            </a:r>
            <a:r>
              <a:rPr lang="en-US" sz="3200" b="1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and the foremost step of planning on which the investment in generation, transmission and Distribution  is based </a:t>
            </a:r>
            <a:r>
              <a:rPr lang="en-US" sz="44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”</a:t>
            </a:r>
            <a:endParaRPr lang="en-US" sz="44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7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Text Box 2"/>
          <p:cNvSpPr txBox="1">
            <a:spLocks noChangeArrowheads="1"/>
          </p:cNvSpPr>
          <p:nvPr/>
        </p:nvSpPr>
        <p:spPr bwMode="auto">
          <a:xfrm>
            <a:off x="1751014" y="381000"/>
            <a:ext cx="8689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dirty="0"/>
          </a:p>
        </p:txBody>
      </p:sp>
      <p:sp>
        <p:nvSpPr>
          <p:cNvPr id="1104899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4800" b="1" i="1" dirty="0"/>
              <a:t>WHAT DO WE FORECAST?</a:t>
            </a:r>
          </a:p>
        </p:txBody>
      </p:sp>
      <p:sp>
        <p:nvSpPr>
          <p:cNvPr id="1104900" name="Text Box 4"/>
          <p:cNvSpPr txBox="1">
            <a:spLocks noChangeArrowheads="1"/>
          </p:cNvSpPr>
          <p:nvPr/>
        </p:nvSpPr>
        <p:spPr bwMode="auto">
          <a:xfrm>
            <a:off x="1905000" y="1524001"/>
            <a:ext cx="8458200" cy="487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10000"/>
              </a:spcBef>
            </a:pPr>
            <a:r>
              <a:rPr lang="en-US" sz="3600" dirty="0">
                <a:latin typeface="Arial" charset="0"/>
              </a:rPr>
              <a:t>Everything ?</a:t>
            </a:r>
          </a:p>
          <a:p>
            <a:pPr marL="457200" indent="-457200" eaLnBrk="0" hangingPunct="0">
              <a:spcBef>
                <a:spcPct val="10000"/>
              </a:spcBef>
              <a:buFontTx/>
              <a:buAutoNum type="arabicPeriod"/>
            </a:pPr>
            <a:r>
              <a:rPr lang="en-US" sz="2800" b="1" dirty="0">
                <a:latin typeface="Arial" charset="0"/>
              </a:rPr>
              <a:t>Weather Forecast</a:t>
            </a:r>
          </a:p>
          <a:p>
            <a:pPr marL="2743200" lvl="5" indent="-457200">
              <a:spcBef>
                <a:spcPct val="10000"/>
              </a:spcBef>
              <a:buFont typeface="Arial" charset="0"/>
              <a:buChar char="-"/>
            </a:pPr>
            <a:r>
              <a:rPr lang="en-US" b="1" dirty="0">
                <a:latin typeface="Arial" charset="0"/>
              </a:rPr>
              <a:t>Rain			- Wind velocity</a:t>
            </a:r>
          </a:p>
          <a:p>
            <a:pPr marL="2743200" lvl="5" indent="-457200">
              <a:spcBef>
                <a:spcPct val="10000"/>
              </a:spcBef>
              <a:buFont typeface="Arial" charset="0"/>
              <a:buChar char="-"/>
            </a:pPr>
            <a:r>
              <a:rPr lang="en-US" b="1" dirty="0">
                <a:latin typeface="Arial" charset="0"/>
              </a:rPr>
              <a:t>Temperature		- Humidity</a:t>
            </a:r>
          </a:p>
          <a:p>
            <a:pPr marL="457200" indent="-457200" eaLnBrk="0" hangingPunct="0">
              <a:spcBef>
                <a:spcPct val="10000"/>
              </a:spcBef>
              <a:buFontTx/>
              <a:buAutoNum type="arabicPeriod"/>
            </a:pPr>
            <a:r>
              <a:rPr lang="en-US" sz="3000" dirty="0">
                <a:latin typeface="Arial" charset="0"/>
              </a:rPr>
              <a:t>Production Forecast</a:t>
            </a:r>
          </a:p>
          <a:p>
            <a:pPr marL="2743200" lvl="5" indent="-457200">
              <a:spcBef>
                <a:spcPct val="10000"/>
              </a:spcBef>
              <a:buFont typeface="Arial" charset="0"/>
              <a:buChar char="-"/>
            </a:pPr>
            <a:r>
              <a:rPr lang="en-US" b="1" dirty="0">
                <a:latin typeface="Arial" charset="0"/>
              </a:rPr>
              <a:t>Sale			- Supplies </a:t>
            </a:r>
          </a:p>
          <a:p>
            <a:pPr marL="2743200" lvl="5" indent="-457200">
              <a:spcBef>
                <a:spcPct val="10000"/>
              </a:spcBef>
              <a:buFont typeface="Arial" charset="0"/>
              <a:buChar char="-"/>
            </a:pPr>
            <a:r>
              <a:rPr lang="en-US" b="1" dirty="0">
                <a:latin typeface="Arial" charset="0"/>
              </a:rPr>
              <a:t>Demand			- Costs</a:t>
            </a:r>
          </a:p>
          <a:p>
            <a:pPr marL="457200" indent="-457200" eaLnBrk="0" hangingPunct="0">
              <a:spcBef>
                <a:spcPct val="10000"/>
              </a:spcBef>
              <a:buFont typeface="Arial" charset="0"/>
              <a:buAutoNum type="arabicPeriod"/>
            </a:pPr>
            <a:r>
              <a:rPr lang="en-US" sz="3000" dirty="0">
                <a:latin typeface="Arial" charset="0"/>
              </a:rPr>
              <a:t>Agriculture Forecast</a:t>
            </a:r>
          </a:p>
          <a:p>
            <a:pPr marL="1828800" lvl="3" indent="-457200">
              <a:spcBef>
                <a:spcPct val="10000"/>
              </a:spcBef>
              <a:buFont typeface="Arial" charset="0"/>
              <a:buChar char="-"/>
            </a:pPr>
            <a:r>
              <a:rPr lang="en-US" b="1" dirty="0">
                <a:latin typeface="Arial" charset="0"/>
              </a:rPr>
              <a:t>Demand			- Imports Estimate</a:t>
            </a:r>
          </a:p>
          <a:p>
            <a:pPr marL="457200" indent="-457200" eaLnBrk="0" hangingPunct="0">
              <a:spcBef>
                <a:spcPct val="10000"/>
              </a:spcBef>
              <a:buFontTx/>
              <a:buAutoNum type="arabicPeriod"/>
            </a:pPr>
            <a:r>
              <a:rPr lang="en-US" sz="3000" dirty="0">
                <a:latin typeface="Arial" charset="0"/>
              </a:rPr>
              <a:t>Fuel Forecast</a:t>
            </a:r>
          </a:p>
          <a:p>
            <a:pPr marL="1371600" lvl="2" indent="-457200" eaLnBrk="0" hangingPunct="0">
              <a:spcBef>
                <a:spcPct val="1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Requirement                             </a:t>
            </a:r>
            <a:r>
              <a:rPr lang="en-US" dirty="0">
                <a:latin typeface="Arial" charset="0"/>
              </a:rPr>
              <a:t>-</a:t>
            </a:r>
            <a:r>
              <a:rPr lang="en-US" dirty="0" smtClean="0">
                <a:latin typeface="Arial" charset="0"/>
              </a:rPr>
              <a:t>LNG, </a:t>
            </a:r>
            <a:r>
              <a:rPr lang="en-US" dirty="0">
                <a:latin typeface="Arial" charset="0"/>
              </a:rPr>
              <a:t>Crude </a:t>
            </a:r>
            <a:r>
              <a:rPr lang="en-US" dirty="0" smtClean="0">
                <a:latin typeface="Arial" charset="0"/>
              </a:rPr>
              <a:t>Oil -   Import</a:t>
            </a:r>
            <a:endParaRPr lang="en-US" dirty="0">
              <a:latin typeface="Arial" charset="0"/>
            </a:endParaRPr>
          </a:p>
          <a:p>
            <a:pPr marL="0" lvl="2" eaLnBrk="0" hangingPunct="0">
              <a:spcBef>
                <a:spcPct val="10000"/>
              </a:spcBef>
            </a:pPr>
            <a:r>
              <a:rPr lang="en-US" sz="2400" b="1" dirty="0" smtClean="0">
                <a:latin typeface="Arial" charset="0"/>
              </a:rPr>
              <a:t>5</a:t>
            </a:r>
            <a:r>
              <a:rPr lang="en-US" sz="2000" b="1" dirty="0" smtClean="0">
                <a:latin typeface="Arial" charset="0"/>
              </a:rPr>
              <a:t>.  </a:t>
            </a:r>
            <a:r>
              <a:rPr lang="en-US" sz="2400" b="1" dirty="0" smtClean="0">
                <a:latin typeface="Arial" charset="0"/>
              </a:rPr>
              <a:t>Stock </a:t>
            </a:r>
            <a:r>
              <a:rPr lang="en-US" sz="2400" b="1" dirty="0">
                <a:latin typeface="Arial" charset="0"/>
              </a:rPr>
              <a:t>Market Shares Forecast</a:t>
            </a:r>
            <a:endParaRPr lang="en-US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D397A-53C4-4F9E-919D-1CF8533F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Why Forecast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992A59-D15C-4E54-BCB0-A30EDE1A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/>
              <a:t>Augmentation in a grid requires two years</a:t>
            </a:r>
          </a:p>
          <a:p>
            <a:r>
              <a:rPr lang="en-US" sz="4000" dirty="0"/>
              <a:t>Construction of new grid requires three years</a:t>
            </a:r>
          </a:p>
          <a:p>
            <a:r>
              <a:rPr lang="en-US" sz="4000" dirty="0"/>
              <a:t>Construction of a Transmission line  also takes ample time</a:t>
            </a:r>
          </a:p>
          <a:p>
            <a:r>
              <a:rPr lang="en-US" sz="4000" dirty="0"/>
              <a:t>In future DISCOs may have to assess  generation </a:t>
            </a:r>
            <a:r>
              <a:rPr lang="en-US" sz="4000" dirty="0" smtClean="0"/>
              <a:t>requirements</a:t>
            </a:r>
            <a:endParaRPr lang="en-US" sz="4000" dirty="0"/>
          </a:p>
          <a:p>
            <a:r>
              <a:rPr lang="en-US" sz="4000" dirty="0" smtClean="0"/>
              <a:t>These </a:t>
            </a:r>
            <a:r>
              <a:rPr lang="en-US" sz="4000" dirty="0"/>
              <a:t>functions should be carried out at appropriate time which can not be possible without realistic forecast </a:t>
            </a:r>
          </a:p>
          <a:p>
            <a:r>
              <a:rPr lang="en-US" sz="4000" dirty="0"/>
              <a:t>For all the above heavy investment is required (If forecast is not realistic it will lead to heavy debit </a:t>
            </a:r>
            <a:r>
              <a:rPr lang="en-US" sz="4000" dirty="0" smtClean="0"/>
              <a:t>or </a:t>
            </a:r>
            <a:r>
              <a:rPr lang="en-US" sz="4000" dirty="0"/>
              <a:t>load shedding)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94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6DDD82-FCA0-4D5E-9026-250CA2DD8AA6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1" name="TextBox 4096"/>
          <p:cNvSpPr txBox="1">
            <a:spLocks noChangeArrowheads="1"/>
          </p:cNvSpPr>
          <p:nvPr/>
        </p:nvSpPr>
        <p:spPr bwMode="auto">
          <a:xfrm>
            <a:off x="4759325" y="1327667"/>
            <a:ext cx="2673350" cy="46166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Load Forecasting</a:t>
            </a:r>
          </a:p>
        </p:txBody>
      </p:sp>
      <p:sp>
        <p:nvSpPr>
          <p:cNvPr id="32772" name="TextBox 4097"/>
          <p:cNvSpPr txBox="1">
            <a:spLocks noChangeArrowheads="1"/>
          </p:cNvSpPr>
          <p:nvPr/>
        </p:nvSpPr>
        <p:spPr bwMode="auto">
          <a:xfrm>
            <a:off x="3581400" y="2145656"/>
            <a:ext cx="5029200" cy="46166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Generation Expansion Planning</a:t>
            </a:r>
          </a:p>
        </p:txBody>
      </p:sp>
      <p:sp>
        <p:nvSpPr>
          <p:cNvPr id="32773" name="TextBox 4098"/>
          <p:cNvSpPr txBox="1">
            <a:spLocks noChangeArrowheads="1"/>
          </p:cNvSpPr>
          <p:nvPr/>
        </p:nvSpPr>
        <p:spPr bwMode="auto">
          <a:xfrm>
            <a:off x="3429000" y="2983856"/>
            <a:ext cx="5386388" cy="46166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Transmission Expansion Planning</a:t>
            </a:r>
          </a:p>
        </p:txBody>
      </p:sp>
      <p:sp>
        <p:nvSpPr>
          <p:cNvPr id="32774" name="TextBox 4099"/>
          <p:cNvSpPr txBox="1">
            <a:spLocks noChangeArrowheads="1"/>
          </p:cNvSpPr>
          <p:nvPr/>
        </p:nvSpPr>
        <p:spPr bwMode="auto">
          <a:xfrm>
            <a:off x="2895600" y="3895725"/>
            <a:ext cx="3048000" cy="7048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3000"/>
              </a:spcBef>
            </a:pPr>
            <a:r>
              <a:rPr lang="en-US" sz="2400" dirty="0"/>
              <a:t>Environmental Analysis</a:t>
            </a:r>
          </a:p>
        </p:txBody>
      </p:sp>
      <p:sp>
        <p:nvSpPr>
          <p:cNvPr id="32775" name="TextBox 4100"/>
          <p:cNvSpPr txBox="1">
            <a:spLocks noChangeArrowheads="1"/>
          </p:cNvSpPr>
          <p:nvPr/>
        </p:nvSpPr>
        <p:spPr bwMode="auto">
          <a:xfrm>
            <a:off x="6172200" y="3889375"/>
            <a:ext cx="3276600" cy="7429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400" dirty="0"/>
              <a:t>Economic/Financial Analysis</a:t>
            </a:r>
          </a:p>
        </p:txBody>
      </p:sp>
      <p:sp>
        <p:nvSpPr>
          <p:cNvPr id="32776" name="TextBox 4101"/>
          <p:cNvSpPr txBox="1">
            <a:spLocks noChangeArrowheads="1"/>
          </p:cNvSpPr>
          <p:nvPr/>
        </p:nvSpPr>
        <p:spPr bwMode="auto">
          <a:xfrm>
            <a:off x="3986214" y="5117456"/>
            <a:ext cx="4149725" cy="46166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Investment Plan</a:t>
            </a:r>
          </a:p>
        </p:txBody>
      </p:sp>
      <p:sp>
        <p:nvSpPr>
          <p:cNvPr id="32777" name="TextBox 4102"/>
          <p:cNvSpPr txBox="1">
            <a:spLocks noChangeArrowheads="1"/>
          </p:cNvSpPr>
          <p:nvPr/>
        </p:nvSpPr>
        <p:spPr bwMode="auto">
          <a:xfrm>
            <a:off x="3986214" y="5838181"/>
            <a:ext cx="4149725" cy="46166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Final Expansion Plan</a:t>
            </a:r>
          </a:p>
        </p:txBody>
      </p:sp>
      <p:sp>
        <p:nvSpPr>
          <p:cNvPr id="32778" name="Straight Connector 4103"/>
          <p:cNvSpPr>
            <a:spLocks noChangeShapeType="1"/>
          </p:cNvSpPr>
          <p:nvPr/>
        </p:nvSpPr>
        <p:spPr bwMode="auto">
          <a:xfrm>
            <a:off x="6096000" y="1809751"/>
            <a:ext cx="0" cy="3222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79" name="Straight Connector 4104"/>
          <p:cNvSpPr>
            <a:spLocks noChangeShapeType="1"/>
          </p:cNvSpPr>
          <p:nvPr/>
        </p:nvSpPr>
        <p:spPr bwMode="auto">
          <a:xfrm>
            <a:off x="6096000" y="2598738"/>
            <a:ext cx="0" cy="3683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80" name="Straight Connector 4105"/>
          <p:cNvSpPr>
            <a:spLocks noChangeShapeType="1"/>
          </p:cNvSpPr>
          <p:nvPr/>
        </p:nvSpPr>
        <p:spPr bwMode="auto">
          <a:xfrm>
            <a:off x="6096000" y="3436938"/>
            <a:ext cx="0" cy="228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81" name="Straight Connector 4106"/>
          <p:cNvSpPr>
            <a:spLocks noChangeShapeType="1"/>
          </p:cNvSpPr>
          <p:nvPr/>
        </p:nvSpPr>
        <p:spPr bwMode="auto">
          <a:xfrm>
            <a:off x="6096000" y="4870450"/>
            <a:ext cx="0" cy="228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82" name="Straight Connector 4107"/>
          <p:cNvSpPr>
            <a:spLocks noChangeShapeType="1"/>
          </p:cNvSpPr>
          <p:nvPr/>
        </p:nvSpPr>
        <p:spPr bwMode="auto">
          <a:xfrm>
            <a:off x="6096000" y="5581650"/>
            <a:ext cx="0" cy="228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83" name="Straight Connector 4108"/>
          <p:cNvSpPr>
            <a:spLocks noChangeShapeType="1"/>
          </p:cNvSpPr>
          <p:nvPr/>
        </p:nvSpPr>
        <p:spPr bwMode="auto">
          <a:xfrm>
            <a:off x="4419600" y="3651250"/>
            <a:ext cx="3429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84" name="Straight Connector 4109"/>
          <p:cNvSpPr>
            <a:spLocks noChangeShapeType="1"/>
          </p:cNvSpPr>
          <p:nvPr/>
        </p:nvSpPr>
        <p:spPr bwMode="auto">
          <a:xfrm>
            <a:off x="7848600" y="3651250"/>
            <a:ext cx="0" cy="228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85" name="Straight Connector 4110"/>
          <p:cNvSpPr>
            <a:spLocks noChangeShapeType="1"/>
          </p:cNvSpPr>
          <p:nvPr/>
        </p:nvSpPr>
        <p:spPr bwMode="auto">
          <a:xfrm>
            <a:off x="4419600" y="3651250"/>
            <a:ext cx="0" cy="228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86" name="TextBox 4111"/>
          <p:cNvSpPr txBox="1">
            <a:spLocks noChangeArrowheads="1"/>
          </p:cNvSpPr>
          <p:nvPr/>
        </p:nvSpPr>
        <p:spPr bwMode="auto">
          <a:xfrm>
            <a:off x="2286000" y="406400"/>
            <a:ext cx="7848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sz="2400" b="1" dirty="0">
                <a:solidFill>
                  <a:srgbClr val="F8081F"/>
                </a:solidFill>
              </a:rPr>
              <a:t> </a:t>
            </a:r>
            <a:r>
              <a:rPr lang="en-US" sz="2400" b="1" dirty="0" smtClean="0">
                <a:solidFill>
                  <a:srgbClr val="F8081F"/>
                </a:solidFill>
              </a:rPr>
              <a:t>Importance of Forecast In </a:t>
            </a:r>
            <a:r>
              <a:rPr lang="en-US" sz="2400" b="1" dirty="0" smtClean="0"/>
              <a:t>POWER </a:t>
            </a:r>
            <a:r>
              <a:rPr lang="en-US" sz="2400" b="1" dirty="0"/>
              <a:t>PLANNING PROCESS</a:t>
            </a:r>
          </a:p>
        </p:txBody>
      </p:sp>
      <p:sp>
        <p:nvSpPr>
          <p:cNvPr id="32787" name="Straight Connector 4112"/>
          <p:cNvSpPr>
            <a:spLocks noChangeShapeType="1"/>
          </p:cNvSpPr>
          <p:nvPr/>
        </p:nvSpPr>
        <p:spPr bwMode="auto">
          <a:xfrm>
            <a:off x="4419600" y="4870450"/>
            <a:ext cx="3429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88" name="Straight Connector 4113"/>
          <p:cNvSpPr>
            <a:spLocks noChangeShapeType="1"/>
          </p:cNvSpPr>
          <p:nvPr/>
        </p:nvSpPr>
        <p:spPr bwMode="auto">
          <a:xfrm>
            <a:off x="4419600" y="4629150"/>
            <a:ext cx="0" cy="228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89" name="Straight Connector 4114"/>
          <p:cNvSpPr>
            <a:spLocks noChangeShapeType="1"/>
          </p:cNvSpPr>
          <p:nvPr/>
        </p:nvSpPr>
        <p:spPr bwMode="auto">
          <a:xfrm>
            <a:off x="7848600" y="4641850"/>
            <a:ext cx="0" cy="228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90" name="Straight Connector 4115"/>
          <p:cNvSpPr>
            <a:spLocks noChangeShapeType="1"/>
          </p:cNvSpPr>
          <p:nvPr/>
        </p:nvSpPr>
        <p:spPr bwMode="auto">
          <a:xfrm>
            <a:off x="2743200" y="2355850"/>
            <a:ext cx="0" cy="2590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91" name="Straight Connector 4116"/>
          <p:cNvSpPr>
            <a:spLocks noChangeShapeType="1"/>
          </p:cNvSpPr>
          <p:nvPr/>
        </p:nvSpPr>
        <p:spPr bwMode="auto">
          <a:xfrm>
            <a:off x="2743200" y="4946650"/>
            <a:ext cx="33528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92" name="Straight Connector 4117"/>
          <p:cNvSpPr>
            <a:spLocks noChangeShapeType="1"/>
          </p:cNvSpPr>
          <p:nvPr/>
        </p:nvSpPr>
        <p:spPr bwMode="auto">
          <a:xfrm>
            <a:off x="2743200" y="2355850"/>
            <a:ext cx="838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2793" name="TextBox 4118"/>
          <p:cNvSpPr txBox="1">
            <a:spLocks noChangeArrowheads="1"/>
          </p:cNvSpPr>
          <p:nvPr/>
        </p:nvSpPr>
        <p:spPr bwMode="auto">
          <a:xfrm>
            <a:off x="6096000" y="4865688"/>
            <a:ext cx="9906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00" b="1" dirty="0"/>
              <a:t>Feasible</a:t>
            </a:r>
          </a:p>
        </p:txBody>
      </p:sp>
      <p:sp>
        <p:nvSpPr>
          <p:cNvPr id="32794" name="TextBox 4118"/>
          <p:cNvSpPr txBox="1">
            <a:spLocks noChangeArrowheads="1"/>
          </p:cNvSpPr>
          <p:nvPr/>
        </p:nvSpPr>
        <p:spPr bwMode="auto">
          <a:xfrm>
            <a:off x="2667000" y="4953001"/>
            <a:ext cx="12192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00" b="1" dirty="0"/>
              <a:t>Not Feasible</a:t>
            </a:r>
          </a:p>
        </p:txBody>
      </p:sp>
    </p:spTree>
    <p:extLst>
      <p:ext uri="{BB962C8B-B14F-4D97-AF65-F5344CB8AC3E}">
        <p14:creationId xmlns:p14="http://schemas.microsoft.com/office/powerpoint/2010/main" val="35363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7" y="269268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Developing A Simple Forecast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Terms Used In Developing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An Energy &amp; Demand Forecast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r>
              <a:rPr lang="en-US" dirty="0" smtClean="0"/>
              <a:t>AACGR (Growth Rate)</a:t>
            </a:r>
          </a:p>
          <a:p>
            <a:r>
              <a:rPr lang="en-US" dirty="0" smtClean="0"/>
              <a:t>Distribution Losses (Difference Between % and Actual Number)</a:t>
            </a:r>
          </a:p>
          <a:p>
            <a:r>
              <a:rPr lang="en-US" dirty="0" smtClean="0"/>
              <a:t>Transmission Losses</a:t>
            </a:r>
          </a:p>
          <a:p>
            <a:r>
              <a:rPr lang="en-US" dirty="0" smtClean="0"/>
              <a:t>Energy Sent out</a:t>
            </a:r>
          </a:p>
          <a:p>
            <a:r>
              <a:rPr lang="en-US" dirty="0" smtClean="0"/>
              <a:t>Load Factor</a:t>
            </a:r>
          </a:p>
          <a:p>
            <a:r>
              <a:rPr lang="en-US" dirty="0" smtClean="0"/>
              <a:t>Peak Demand</a:t>
            </a:r>
          </a:p>
          <a:p>
            <a:r>
              <a:rPr lang="en-US" dirty="0" smtClean="0"/>
              <a:t>Base Year</a:t>
            </a:r>
          </a:p>
          <a:p>
            <a:r>
              <a:rPr lang="en-US" dirty="0" smtClean="0"/>
              <a:t>Losses Reduction Plan (Projection of Losses)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528</Words>
  <Application>Microsoft Office PowerPoint</Application>
  <PresentationFormat>Widescreen</PresentationFormat>
  <Paragraphs>242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Forecast is important</vt:lpstr>
      <vt:lpstr>PowerPoint Presentation</vt:lpstr>
      <vt:lpstr>Developing A Simple Forecast</vt:lpstr>
      <vt:lpstr>Terms Used In Developing An Energy &amp; Demand Forecast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40</cp:revision>
  <dcterms:created xsi:type="dcterms:W3CDTF">2021-01-07T08:19:59Z</dcterms:created>
  <dcterms:modified xsi:type="dcterms:W3CDTF">2021-01-13T16:40:54Z</dcterms:modified>
</cp:coreProperties>
</file>