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333" r:id="rId3"/>
    <p:sldId id="322" r:id="rId4"/>
    <p:sldId id="328" r:id="rId5"/>
    <p:sldId id="329" r:id="rId6"/>
    <p:sldId id="327" r:id="rId7"/>
    <p:sldId id="338" r:id="rId8"/>
    <p:sldId id="331" r:id="rId9"/>
    <p:sldId id="330" r:id="rId10"/>
    <p:sldId id="335" r:id="rId11"/>
    <p:sldId id="326" r:id="rId12"/>
    <p:sldId id="336" r:id="rId13"/>
    <p:sldId id="337" r:id="rId14"/>
    <p:sldId id="332" r:id="rId15"/>
    <p:sldId id="264" r:id="rId16"/>
    <p:sldId id="3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>
        <p:scale>
          <a:sx n="77" d="100"/>
          <a:sy n="77" d="100"/>
        </p:scale>
        <p:origin x="79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1F8-6F59-472A-9219-ADA5E541146E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C008-F89F-409B-B681-ADFF92C7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9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F6389-B782-46A5-AA57-4FBFE8FE4668}" type="datetime1">
              <a:rPr lang="en-US"/>
              <a:pPr>
                <a:defRPr/>
              </a:pPr>
              <a:t>14-Jan-21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5128E-5B6B-4084-A589-E4156AD55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CD41-606F-4BA6-B465-6B420CD3ABC7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80D9-C0F5-4F56-ADDE-8A45E138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7900988" cy="638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541" y="2097740"/>
            <a:ext cx="779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To Calculate Annual Average Compound Growth Rate (AACGR)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389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012" y="981635"/>
            <a:ext cx="64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291" y="13048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</a:t>
            </a:r>
            <a:r>
              <a:rPr lang="en-US" b="1" u="sng" dirty="0">
                <a:solidFill>
                  <a:srgbClr val="FF0000"/>
                </a:solidFill>
              </a:rPr>
              <a:t> Historical Sale of LESCO</a:t>
            </a:r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b="1" dirty="0"/>
              <a:t>Financial	Total Sale</a:t>
            </a:r>
          </a:p>
          <a:p>
            <a:r>
              <a:rPr lang="en-US" b="1" dirty="0"/>
              <a:t>n	Year	(GWh)</a:t>
            </a:r>
          </a:p>
          <a:p>
            <a:r>
              <a:rPr lang="en-US" b="1" dirty="0"/>
              <a:t>1	2014	15948</a:t>
            </a:r>
          </a:p>
          <a:p>
            <a:r>
              <a:rPr lang="en-US" b="1" dirty="0"/>
              <a:t>2	2015	16328</a:t>
            </a:r>
          </a:p>
          <a:p>
            <a:r>
              <a:rPr lang="en-US" b="1" dirty="0"/>
              <a:t>3	2016	17342</a:t>
            </a:r>
          </a:p>
          <a:p>
            <a:r>
              <a:rPr lang="en-US" b="1" dirty="0"/>
              <a:t>4	2017	17782</a:t>
            </a:r>
          </a:p>
          <a:p>
            <a:r>
              <a:rPr lang="en-US" b="1" dirty="0"/>
              <a:t>5	2018	</a:t>
            </a:r>
            <a:r>
              <a:rPr lang="en-US" b="1" dirty="0">
                <a:solidFill>
                  <a:srgbClr val="C00000"/>
                </a:solidFill>
              </a:rPr>
              <a:t>20448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AACGR	6.41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009" y="5078437"/>
            <a:ext cx="509250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Please Make A Projection Of 2018 Sale Using 5% Growth Rate For Next Five Years.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4" y="2952750"/>
            <a:ext cx="6188805" cy="12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1224" y="2783540"/>
            <a:ext cx="8108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How To Calculate Annual Load Factor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674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04" y="3996142"/>
            <a:ext cx="9984319" cy="18041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7812" y="1089212"/>
            <a:ext cx="81758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LESCO Data 2018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Energy Generated = 23731 GWh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Peak Demand         = 3861    MW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17812" y="3089898"/>
                <a:ext cx="7329055" cy="1010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𝑳𝒐𝒂𝒅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𝑭𝒂𝒄𝒕𝒐𝒓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𝒂𝒏𝒏𝒖𝒂𝒍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𝑬𝒏𝒆𝒓𝒈𝒚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𝑮𝒆𝒏𝒆𝒓𝒂𝒕𝒆𝒅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𝑷𝒆𝒂𝒌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𝑫𝒆𝒎𝒂𝒏𝒅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𝟖𝟕𝟔𝟎</m:t>
                              </m:r>
                            </m:e>
                          </m:d>
                        </m:den>
                      </m:f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12" y="3089898"/>
                <a:ext cx="7329055" cy="1010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5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7682" y="1594535"/>
            <a:ext cx="86098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I Step : Complete Base Year Figures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II Step : Adding Distribution Losses (%)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III Step : Adding Transmission Losses </a:t>
            </a:r>
            <a:r>
              <a:rPr lang="en-US" sz="2800" b="1" dirty="0">
                <a:solidFill>
                  <a:srgbClr val="C00000"/>
                </a:solidFill>
              </a:rPr>
              <a:t>(%)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IV Step : Computing Total Losses (%)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V Step : Calculating Energy Sent out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VI Step : Applying Load Factor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VII Step : Calculating Peak Demand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7682" y="711200"/>
            <a:ext cx="70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Steps In Developing Simple Forecast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9DD4BEEE-17D1-45D7-9D23-581952C9A5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827" y="872197"/>
          <a:ext cx="10874323" cy="5677697"/>
        </p:xfrm>
        <a:graphic>
          <a:graphicData uri="http://schemas.openxmlformats.org/drawingml/2006/table">
            <a:tbl>
              <a:tblPr firstRow="1" firstCol="1" bandRow="1"/>
              <a:tblGrid>
                <a:gridCol w="920893">
                  <a:extLst>
                    <a:ext uri="{9D8B030D-6E8A-4147-A177-3AD203B41FA5}">
                      <a16:colId xmlns:a16="http://schemas.microsoft.com/office/drawing/2014/main" xmlns="" val="395795646"/>
                    </a:ext>
                  </a:extLst>
                </a:gridCol>
                <a:gridCol w="906808">
                  <a:extLst>
                    <a:ext uri="{9D8B030D-6E8A-4147-A177-3AD203B41FA5}">
                      <a16:colId xmlns:a16="http://schemas.microsoft.com/office/drawing/2014/main" xmlns="" val="1537565982"/>
                    </a:ext>
                  </a:extLst>
                </a:gridCol>
                <a:gridCol w="949735">
                  <a:extLst>
                    <a:ext uri="{9D8B030D-6E8A-4147-A177-3AD203B41FA5}">
                      <a16:colId xmlns:a16="http://schemas.microsoft.com/office/drawing/2014/main" xmlns="" val="2032695389"/>
                    </a:ext>
                  </a:extLst>
                </a:gridCol>
                <a:gridCol w="949735">
                  <a:extLst>
                    <a:ext uri="{9D8B030D-6E8A-4147-A177-3AD203B41FA5}">
                      <a16:colId xmlns:a16="http://schemas.microsoft.com/office/drawing/2014/main" xmlns="" val="2794268198"/>
                    </a:ext>
                  </a:extLst>
                </a:gridCol>
                <a:gridCol w="732288">
                  <a:extLst>
                    <a:ext uri="{9D8B030D-6E8A-4147-A177-3AD203B41FA5}">
                      <a16:colId xmlns:a16="http://schemas.microsoft.com/office/drawing/2014/main" xmlns="" val="2273216865"/>
                    </a:ext>
                  </a:extLst>
                </a:gridCol>
                <a:gridCol w="1022306">
                  <a:extLst>
                    <a:ext uri="{9D8B030D-6E8A-4147-A177-3AD203B41FA5}">
                      <a16:colId xmlns:a16="http://schemas.microsoft.com/office/drawing/2014/main" xmlns="" val="2765377568"/>
                    </a:ext>
                  </a:extLst>
                </a:gridCol>
                <a:gridCol w="898089">
                  <a:extLst>
                    <a:ext uri="{9D8B030D-6E8A-4147-A177-3AD203B41FA5}">
                      <a16:colId xmlns:a16="http://schemas.microsoft.com/office/drawing/2014/main" xmlns="" val="3132366099"/>
                    </a:ext>
                  </a:extLst>
                </a:gridCol>
                <a:gridCol w="898089">
                  <a:extLst>
                    <a:ext uri="{9D8B030D-6E8A-4147-A177-3AD203B41FA5}">
                      <a16:colId xmlns:a16="http://schemas.microsoft.com/office/drawing/2014/main" xmlns="" val="3970842787"/>
                    </a:ext>
                  </a:extLst>
                </a:gridCol>
                <a:gridCol w="877297">
                  <a:extLst>
                    <a:ext uri="{9D8B030D-6E8A-4147-A177-3AD203B41FA5}">
                      <a16:colId xmlns:a16="http://schemas.microsoft.com/office/drawing/2014/main" xmlns="" val="2208406267"/>
                    </a:ext>
                  </a:extLst>
                </a:gridCol>
                <a:gridCol w="877297">
                  <a:extLst>
                    <a:ext uri="{9D8B030D-6E8A-4147-A177-3AD203B41FA5}">
                      <a16:colId xmlns:a16="http://schemas.microsoft.com/office/drawing/2014/main" xmlns="" val="1383778251"/>
                    </a:ext>
                  </a:extLst>
                </a:gridCol>
                <a:gridCol w="920893">
                  <a:extLst>
                    <a:ext uri="{9D8B030D-6E8A-4147-A177-3AD203B41FA5}">
                      <a16:colId xmlns:a16="http://schemas.microsoft.com/office/drawing/2014/main" xmlns="" val="1584759108"/>
                    </a:ext>
                  </a:extLst>
                </a:gridCol>
                <a:gridCol w="920893">
                  <a:extLst>
                    <a:ext uri="{9D8B030D-6E8A-4147-A177-3AD203B41FA5}">
                      <a16:colId xmlns:a16="http://schemas.microsoft.com/office/drawing/2014/main" xmlns="" val="997730367"/>
                    </a:ext>
                  </a:extLst>
                </a:gridCol>
              </a:tblGrid>
              <a:tr h="8127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Year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Energy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Distribution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Losses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Energy Received at 11 kV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Peak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Demand at 11 kV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Transmission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Losses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Energy 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Sent out at 132 kV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Load Factor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Peak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Demand </a:t>
                      </a:r>
                      <a:b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 132 kV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248395"/>
                  </a:ext>
                </a:extLst>
              </a:tr>
              <a:tr h="2532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(GWh)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G.R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(GWh)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GWh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(GWh)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(GWh)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(MW)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3229659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2017-18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20448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23495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23731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70.2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3861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1674072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2018-19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21621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24794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3213690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2019-20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23316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26627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26890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67.9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548376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2020-21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24952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28403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28681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3952820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2021-22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26514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30137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30429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67.0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682410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2022-23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28197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32009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32316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4708840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2023-24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29827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33844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34165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6686636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2024-25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31576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35817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36154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8616374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2025-26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33410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37885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38237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0399567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2026-27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35184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4736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39920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40287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8077429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2027-28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37034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4936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41970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42352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8387047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Ave. Growth   (2018-2028)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6.12%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5.97%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6.77%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5.96%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6.76%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957" marR="58957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60334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320DB7-2557-4518-B18A-01B027EF6E1A}"/>
              </a:ext>
            </a:extLst>
          </p:cNvPr>
          <p:cNvSpPr txBox="1"/>
          <p:nvPr/>
        </p:nvSpPr>
        <p:spPr>
          <a:xfrm>
            <a:off x="928468" y="253218"/>
            <a:ext cx="984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LESCO Forecast without incorporating Load Shedding effect (Low Forecast)</a:t>
            </a:r>
          </a:p>
        </p:txBody>
      </p:sp>
    </p:spTree>
    <p:extLst>
      <p:ext uri="{BB962C8B-B14F-4D97-AF65-F5344CB8AC3E}">
        <p14:creationId xmlns:p14="http://schemas.microsoft.com/office/powerpoint/2010/main" val="41300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2" y="737627"/>
            <a:ext cx="8629649" cy="58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7084" y="2325219"/>
            <a:ext cx="7747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Develop A Simple Forecast In Detail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00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9391F1-6FA0-4C99-9692-EBD5DF6D5909}"/>
              </a:ext>
            </a:extLst>
          </p:cNvPr>
          <p:cNvSpPr/>
          <p:nvPr/>
        </p:nvSpPr>
        <p:spPr>
          <a:xfrm>
            <a:off x="1153551" y="661182"/>
            <a:ext cx="102694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b="1" u="sng" dirty="0" smtClean="0">
                <a:latin typeface="Arial Black" panose="020B0A04020102020204" pitchFamily="34" charset="0"/>
              </a:rPr>
              <a:t>Forecasting</a:t>
            </a:r>
            <a:endParaRPr lang="en-US" sz="3200" b="1" u="sng" dirty="0">
              <a:latin typeface="Arial Black" panose="020B0A04020102020204" pitchFamily="34" charset="0"/>
            </a:endParaRPr>
          </a:p>
          <a:p>
            <a:pPr algn="just"/>
            <a:r>
              <a:rPr lang="en-US" sz="3200" dirty="0" smtClean="0"/>
              <a:t>Forecasting </a:t>
            </a:r>
            <a:r>
              <a:rPr lang="en-US" sz="3200" dirty="0"/>
              <a:t>is the process of making predictions of the </a:t>
            </a:r>
            <a:r>
              <a:rPr lang="en-US" sz="3200" dirty="0" smtClean="0"/>
              <a:t>future  value, based </a:t>
            </a:r>
            <a:r>
              <a:rPr lang="en-US" sz="3200" dirty="0"/>
              <a:t>on past and present </a:t>
            </a:r>
            <a:r>
              <a:rPr lang="en-US" sz="3200" dirty="0" smtClean="0"/>
              <a:t>data. Most </a:t>
            </a:r>
            <a:r>
              <a:rPr lang="en-US" sz="3200" dirty="0"/>
              <a:t>commonly by analysis of trends. A </a:t>
            </a:r>
            <a:r>
              <a:rPr lang="en-US" sz="3200" dirty="0" smtClean="0"/>
              <a:t>common </a:t>
            </a:r>
            <a:r>
              <a:rPr lang="en-US" sz="3200" dirty="0"/>
              <a:t>example might be estimation of some variable of </a:t>
            </a:r>
            <a:r>
              <a:rPr lang="en-US" sz="3200" dirty="0" smtClean="0"/>
              <a:t>interest (e.g. Electricity Consumption) </a:t>
            </a:r>
            <a:r>
              <a:rPr lang="en-US" sz="3200" dirty="0"/>
              <a:t>at some specified future date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22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7" y="269268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Developing A Simple Forecast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(Continued)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Arial Black" panose="020B0A04020102020204" pitchFamily="34" charset="0"/>
              </a:rPr>
              <a:t>Terms Used In Developing</a:t>
            </a:r>
            <a:br>
              <a:rPr lang="en-US" sz="3600" b="1" dirty="0" smtClean="0">
                <a:latin typeface="Arial Black" panose="020B0A04020102020204" pitchFamily="34" charset="0"/>
              </a:rPr>
            </a:br>
            <a:r>
              <a:rPr lang="en-US" sz="3600" b="1" dirty="0" smtClean="0">
                <a:latin typeface="Arial Black" panose="020B0A04020102020204" pitchFamily="34" charset="0"/>
              </a:rPr>
              <a:t>An Energy &amp; Demand Forecast</a:t>
            </a:r>
            <a:br>
              <a:rPr lang="en-US" sz="3600" b="1" dirty="0" smtClean="0">
                <a:latin typeface="Arial Black" panose="020B0A04020102020204" pitchFamily="34" charset="0"/>
              </a:rPr>
            </a:br>
            <a:r>
              <a:rPr lang="en-US" sz="3600" b="1" dirty="0" smtClean="0">
                <a:latin typeface="Arial Black" panose="020B0A04020102020204" pitchFamily="34" charset="0"/>
              </a:rPr>
              <a:t>(Continued)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Annual Average Compound Growth Rate (AACGR</a:t>
            </a:r>
            <a:r>
              <a:rPr lang="en-US" dirty="0" smtClean="0"/>
              <a:t>) = Compound </a:t>
            </a:r>
            <a:r>
              <a:rPr lang="en-US" dirty="0"/>
              <a:t>Annual Growth Rate (CAGR)</a:t>
            </a:r>
          </a:p>
          <a:p>
            <a:r>
              <a:rPr lang="en-US" dirty="0"/>
              <a:t>Annual Growth in (%)</a:t>
            </a:r>
          </a:p>
          <a:p>
            <a:r>
              <a:rPr lang="en-US" dirty="0"/>
              <a:t>Load Factor</a:t>
            </a:r>
          </a:p>
          <a:p>
            <a:r>
              <a:rPr lang="en-US" dirty="0" smtClean="0"/>
              <a:t>Difference Between Energy (GWh) &amp; Demand (MW)</a:t>
            </a:r>
          </a:p>
          <a:p>
            <a:r>
              <a:rPr lang="en-US" dirty="0" smtClean="0"/>
              <a:t>Energy Shed (GWh)</a:t>
            </a:r>
          </a:p>
          <a:p>
            <a:r>
              <a:rPr lang="en-US" dirty="0" smtClean="0"/>
              <a:t>Demand Shed (MW)</a:t>
            </a:r>
          </a:p>
          <a:p>
            <a:r>
              <a:rPr lang="en-US" dirty="0" smtClean="0"/>
              <a:t>Recorded Peak (Service Meter Reading)</a:t>
            </a:r>
          </a:p>
          <a:p>
            <a:r>
              <a:rPr lang="en-US" dirty="0" smtClean="0"/>
              <a:t>Computed Peak</a:t>
            </a:r>
          </a:p>
          <a:p>
            <a:r>
              <a:rPr lang="en-US" dirty="0" smtClean="0"/>
              <a:t>Diversity Factor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0" y="1193188"/>
            <a:ext cx="11769652" cy="36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0" y="950008"/>
            <a:ext cx="11344460" cy="47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2017" y="2180492"/>
            <a:ext cx="74840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Make Projection of Each Category Using Excel Sheet to Compute Total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By Taking any Growth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By Estimating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3" y="784295"/>
            <a:ext cx="7294721" cy="109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616113" y="2467525"/>
                <a:ext cx="7329055" cy="1010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𝑳𝒐𝒂𝒅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𝑭𝒂𝒄𝒕𝒐𝒓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𝒂𝒏𝒏𝒖𝒂𝒍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𝑬𝒏𝒆𝒓𝒈𝒚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𝑮𝒆𝒏𝒆𝒓𝒂𝒕𝒆𝒅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𝑷𝒆𝒂𝒌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𝑫𝒆𝒎𝒂𝒏𝒅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𝟖𝟕𝟔𝟎</m:t>
                              </m:r>
                            </m:e>
                          </m:d>
                        </m:den>
                      </m:f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113" y="2467525"/>
                <a:ext cx="7329055" cy="1010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859693" y="4340630"/>
                <a:ext cx="8668265" cy="676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</a:rPr>
                        <m:t>𝐍𝐞𝐱𝐭</m:t>
                      </m:r>
                      <m:r>
                        <a:rPr lang="en-US" sz="2000" b="1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</a:rPr>
                        <m:t>𝐘𝐞𝐚𝐫</m:t>
                      </m:r>
                      <m:r>
                        <a:rPr lang="en-US" sz="2000" b="1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</a:rPr>
                        <m:t>𝐅𝐢𝐠𝐮𝐫𝐞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</a:rPr>
                        <m:t>= 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𝑷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𝒓𝒆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𝒗𝒊𝒐𝒖𝒔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𝒀𝒆𝒂𝒓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𝑭𝒊𝒈𝒖𝒓𝒆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</a:rPr>
                        <m:t>∗( 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%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𝑮𝒓𝒐𝒘𝒕𝒉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𝑹𝒂𝒕𝒆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</a:rPr>
                            <m:t>𝟏𝟎𝟎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C00000"/>
                          </a:solidFill>
                        </a:rPr>
                        <m:t> 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693" y="4340630"/>
                <a:ext cx="8668265" cy="6769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72693" y="3694299"/>
            <a:ext cx="677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How To Calculate Next Years Figure Using Previous Years Figure And Percentage Growth Rate 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10789</TotalTime>
  <Words>462</Words>
  <Application>Microsoft Office PowerPoint</Application>
  <PresentationFormat>Widescreen</PresentationFormat>
  <Paragraphs>215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Developing A Simple Forecast (Continued)</vt:lpstr>
      <vt:lpstr>Terms Used In Developing An Energy &amp; Demand Forecast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67</cp:revision>
  <dcterms:created xsi:type="dcterms:W3CDTF">2021-01-07T08:19:59Z</dcterms:created>
  <dcterms:modified xsi:type="dcterms:W3CDTF">2021-01-18T11:07:51Z</dcterms:modified>
</cp:coreProperties>
</file>