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84" r:id="rId2"/>
    <p:sldId id="287" r:id="rId3"/>
    <p:sldId id="286" r:id="rId4"/>
    <p:sldId id="288" r:id="rId5"/>
    <p:sldId id="289" r:id="rId6"/>
    <p:sldId id="285" r:id="rId7"/>
    <p:sldId id="291" r:id="rId8"/>
    <p:sldId id="290" r:id="rId9"/>
    <p:sldId id="292" r:id="rId10"/>
    <p:sldId id="293" r:id="rId11"/>
    <p:sldId id="279" r:id="rId12"/>
    <p:sldId id="295" r:id="rId13"/>
    <p:sldId id="296" r:id="rId14"/>
    <p:sldId id="278" r:id="rId15"/>
    <p:sldId id="29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varScale="1">
        <p:scale>
          <a:sx n="67" d="100"/>
          <a:sy n="67" d="100"/>
        </p:scale>
        <p:origin x="142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a:t>Load</a:t>
            </a:r>
            <a:r>
              <a:rPr lang="en-US" sz="2800" baseline="0"/>
              <a:t> factor explanination</a:t>
            </a:r>
            <a:endParaRPr lang="en-US" sz="2800"/>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1"/>
          <c:tx>
            <c:strRef>
              <c:f>Sheet1!$B$2</c:f>
              <c:strCache>
                <c:ptCount val="1"/>
                <c:pt idx="0">
                  <c:v>case-1</c:v>
                </c:pt>
              </c:strCache>
            </c:strRef>
          </c:tx>
          <c:spPr>
            <a:ln w="28575" cap="rnd">
              <a:solidFill>
                <a:schemeClr val="accent3"/>
              </a:solidFill>
              <a:round/>
            </a:ln>
            <a:effectLst/>
          </c:spPr>
          <c:marker>
            <c:symbol val="none"/>
          </c:marker>
          <c:val>
            <c:numRef>
              <c:f>Sheet1!$B$3:$B$14</c:f>
              <c:numCache>
                <c:formatCode>General</c:formatCode>
                <c:ptCount val="12"/>
                <c:pt idx="0">
                  <c:v>10</c:v>
                </c:pt>
                <c:pt idx="1">
                  <c:v>20</c:v>
                </c:pt>
                <c:pt idx="2">
                  <c:v>10</c:v>
                </c:pt>
                <c:pt idx="3">
                  <c:v>10</c:v>
                </c:pt>
                <c:pt idx="4">
                  <c:v>20</c:v>
                </c:pt>
                <c:pt idx="5">
                  <c:v>10</c:v>
                </c:pt>
                <c:pt idx="6">
                  <c:v>20</c:v>
                </c:pt>
                <c:pt idx="7">
                  <c:v>200</c:v>
                </c:pt>
                <c:pt idx="8">
                  <c:v>10</c:v>
                </c:pt>
                <c:pt idx="9">
                  <c:v>10</c:v>
                </c:pt>
                <c:pt idx="10">
                  <c:v>20</c:v>
                </c:pt>
                <c:pt idx="11">
                  <c:v>10</c:v>
                </c:pt>
              </c:numCache>
            </c:numRef>
          </c:val>
          <c:smooth val="0"/>
          <c:extLst xmlns:c16r2="http://schemas.microsoft.com/office/drawing/2015/06/chart">
            <c:ext xmlns:c16="http://schemas.microsoft.com/office/drawing/2014/chart" uri="{C3380CC4-5D6E-409C-BE32-E72D297353CC}">
              <c16:uniqueId val="{00000000-8672-41A2-BF65-BD1211E8F86E}"/>
            </c:ext>
          </c:extLst>
        </c:ser>
        <c:ser>
          <c:idx val="1"/>
          <c:order val="2"/>
          <c:tx>
            <c:strRef>
              <c:f>Sheet1!$C$2</c:f>
              <c:strCache>
                <c:ptCount val="1"/>
                <c:pt idx="0">
                  <c:v>case-2</c:v>
                </c:pt>
              </c:strCache>
            </c:strRef>
          </c:tx>
          <c:spPr>
            <a:ln w="28575" cap="rnd">
              <a:solidFill>
                <a:schemeClr val="accent2"/>
              </a:solidFill>
              <a:round/>
            </a:ln>
            <a:effectLst/>
          </c:spPr>
          <c:marker>
            <c:symbol val="none"/>
          </c:marker>
          <c:val>
            <c:numRef>
              <c:f>Sheet1!$C$3:$C$14</c:f>
              <c:numCache>
                <c:formatCode>General</c:formatCode>
                <c:ptCount val="12"/>
                <c:pt idx="0">
                  <c:v>100</c:v>
                </c:pt>
                <c:pt idx="1">
                  <c:v>200</c:v>
                </c:pt>
                <c:pt idx="2">
                  <c:v>150</c:v>
                </c:pt>
                <c:pt idx="3">
                  <c:v>100</c:v>
                </c:pt>
                <c:pt idx="4">
                  <c:v>200</c:v>
                </c:pt>
                <c:pt idx="5">
                  <c:v>50</c:v>
                </c:pt>
                <c:pt idx="6">
                  <c:v>100</c:v>
                </c:pt>
                <c:pt idx="7">
                  <c:v>200</c:v>
                </c:pt>
                <c:pt idx="8">
                  <c:v>100</c:v>
                </c:pt>
                <c:pt idx="9">
                  <c:v>100</c:v>
                </c:pt>
                <c:pt idx="10">
                  <c:v>200</c:v>
                </c:pt>
                <c:pt idx="11">
                  <c:v>50</c:v>
                </c:pt>
              </c:numCache>
            </c:numRef>
          </c:val>
          <c:smooth val="0"/>
          <c:extLst xmlns:c16r2="http://schemas.microsoft.com/office/drawing/2015/06/chart">
            <c:ext xmlns:c16="http://schemas.microsoft.com/office/drawing/2014/chart" uri="{C3380CC4-5D6E-409C-BE32-E72D297353CC}">
              <c16:uniqueId val="{00000001-8672-41A2-BF65-BD1211E8F86E}"/>
            </c:ext>
          </c:extLst>
        </c:ser>
        <c:ser>
          <c:idx val="3"/>
          <c:order val="3"/>
          <c:tx>
            <c:strRef>
              <c:f>Sheet1!$D$2</c:f>
              <c:strCache>
                <c:ptCount val="1"/>
                <c:pt idx="0">
                  <c:v>case-3</c:v>
                </c:pt>
              </c:strCache>
            </c:strRef>
          </c:tx>
          <c:spPr>
            <a:ln w="28575" cap="rnd">
              <a:solidFill>
                <a:schemeClr val="accent4"/>
              </a:solidFill>
              <a:round/>
            </a:ln>
            <a:effectLst/>
          </c:spPr>
          <c:marker>
            <c:symbol val="none"/>
          </c:marker>
          <c:val>
            <c:numRef>
              <c:f>Sheet1!$D$3:$D$14</c:f>
              <c:numCache>
                <c:formatCode>General</c:formatCode>
                <c:ptCount val="12"/>
                <c:pt idx="0">
                  <c:v>200</c:v>
                </c:pt>
                <c:pt idx="1">
                  <c:v>200</c:v>
                </c:pt>
                <c:pt idx="2">
                  <c:v>200</c:v>
                </c:pt>
                <c:pt idx="3">
                  <c:v>200</c:v>
                </c:pt>
                <c:pt idx="4">
                  <c:v>200</c:v>
                </c:pt>
                <c:pt idx="5">
                  <c:v>200</c:v>
                </c:pt>
                <c:pt idx="6">
                  <c:v>200</c:v>
                </c:pt>
                <c:pt idx="7">
                  <c:v>200</c:v>
                </c:pt>
                <c:pt idx="8">
                  <c:v>200</c:v>
                </c:pt>
                <c:pt idx="9">
                  <c:v>200</c:v>
                </c:pt>
                <c:pt idx="10">
                  <c:v>200</c:v>
                </c:pt>
                <c:pt idx="11">
                  <c:v>200</c:v>
                </c:pt>
              </c:numCache>
            </c:numRef>
          </c:val>
          <c:smooth val="0"/>
          <c:extLst xmlns:c16r2="http://schemas.microsoft.com/office/drawing/2015/06/chart">
            <c:ext xmlns:c16="http://schemas.microsoft.com/office/drawing/2014/chart" uri="{C3380CC4-5D6E-409C-BE32-E72D297353CC}">
              <c16:uniqueId val="{00000002-8672-41A2-BF65-BD1211E8F86E}"/>
            </c:ext>
          </c:extLst>
        </c:ser>
        <c:dLbls>
          <c:showLegendKey val="0"/>
          <c:showVal val="0"/>
          <c:showCatName val="0"/>
          <c:showSerName val="0"/>
          <c:showPercent val="0"/>
          <c:showBubbleSize val="0"/>
        </c:dLbls>
        <c:smooth val="0"/>
        <c:axId val="1301414512"/>
        <c:axId val="1301418320"/>
        <c:extLst xmlns:c16r2="http://schemas.microsoft.com/office/drawing/2015/06/chart">
          <c:ext xmlns:c15="http://schemas.microsoft.com/office/drawing/2012/chart" uri="{02D57815-91ED-43cb-92C2-25804820EDAC}">
            <c15:filteredLineSeries>
              <c15:ser>
                <c:idx val="0"/>
                <c:order val="0"/>
                <c:tx>
                  <c:strRef>
                    <c:extLst xmlns:c16r2="http://schemas.microsoft.com/office/drawing/2015/06/chart">
                      <c:ext uri="{02D57815-91ED-43cb-92C2-25804820EDAC}">
                        <c15:formulaRef>
                          <c15:sqref>Sheet1!$A$2</c15:sqref>
                        </c15:formulaRef>
                      </c:ext>
                    </c:extLst>
                    <c:strCache>
                      <c:ptCount val="1"/>
                      <c:pt idx="0">
                        <c:v>hours</c:v>
                      </c:pt>
                    </c:strCache>
                  </c:strRef>
                </c:tx>
                <c:spPr>
                  <a:ln w="28575" cap="rnd">
                    <a:solidFill>
                      <a:schemeClr val="accent1"/>
                    </a:solidFill>
                    <a:round/>
                  </a:ln>
                  <a:effectLst/>
                </c:spPr>
                <c:marker>
                  <c:symbol val="none"/>
                </c:marker>
                <c:val>
                  <c:numRef>
                    <c:extLst xmlns:c16r2="http://schemas.microsoft.com/office/drawing/2015/06/chart">
                      <c:ext uri="{02D57815-91ED-43cb-92C2-25804820EDAC}">
                        <c15:formulaRef>
                          <c15:sqref>Sheet1!$A$3:$A$14</c15:sqref>
                        </c15:formulaRef>
                      </c:ext>
                    </c:extLst>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val>
                <c:smooth val="0"/>
                <c:extLst xmlns:c16r2="http://schemas.microsoft.com/office/drawing/2015/06/chart">
                  <c:ext xmlns:c16="http://schemas.microsoft.com/office/drawing/2014/chart" uri="{C3380CC4-5D6E-409C-BE32-E72D297353CC}">
                    <c16:uniqueId val="{00000003-8672-41A2-BF65-BD1211E8F86E}"/>
                  </c:ext>
                </c:extLst>
              </c15:ser>
            </c15:filteredLineSeries>
          </c:ext>
        </c:extLst>
      </c:lineChart>
      <c:catAx>
        <c:axId val="13014145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301418320"/>
        <c:crosses val="autoZero"/>
        <c:auto val="1"/>
        <c:lblAlgn val="ctr"/>
        <c:lblOffset val="100"/>
        <c:noMultiLvlLbl val="0"/>
      </c:catAx>
      <c:valAx>
        <c:axId val="1301418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301414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FF326A-5403-4475-A515-50BDC350FEC7}" type="datetimeFigureOut">
              <a:rPr lang="en-US" smtClean="0"/>
              <a:t>19-Jan-21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26D8C0-563E-4B8F-B6ED-44EF10AAD269}" type="slidenum">
              <a:rPr lang="en-US" smtClean="0"/>
              <a:t>‹#›</a:t>
            </a:fld>
            <a:endParaRPr lang="en-US"/>
          </a:p>
        </p:txBody>
      </p:sp>
    </p:spTree>
    <p:extLst>
      <p:ext uri="{BB962C8B-B14F-4D97-AF65-F5344CB8AC3E}">
        <p14:creationId xmlns:p14="http://schemas.microsoft.com/office/powerpoint/2010/main" val="2586515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619B5D-E29D-4D0E-9C12-1EC028551209}" type="datetimeFigureOut">
              <a:rPr lang="en-US" smtClean="0"/>
              <a:t>19-Jan-21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B31A6-45ED-43DA-84DA-48DB65CA17BC}" type="slidenum">
              <a:rPr lang="en-US" smtClean="0"/>
              <a:t>‹#›</a:t>
            </a:fld>
            <a:endParaRPr lang="en-US"/>
          </a:p>
        </p:txBody>
      </p:sp>
    </p:spTree>
    <p:extLst>
      <p:ext uri="{BB962C8B-B14F-4D97-AF65-F5344CB8AC3E}">
        <p14:creationId xmlns:p14="http://schemas.microsoft.com/office/powerpoint/2010/main" val="218493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619B5D-E29D-4D0E-9C12-1EC028551209}" type="datetimeFigureOut">
              <a:rPr lang="en-US" smtClean="0"/>
              <a:t>19-Jan-21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B31A6-45ED-43DA-84DA-48DB65CA17BC}" type="slidenum">
              <a:rPr lang="en-US" smtClean="0"/>
              <a:t>‹#›</a:t>
            </a:fld>
            <a:endParaRPr lang="en-US"/>
          </a:p>
        </p:txBody>
      </p:sp>
    </p:spTree>
    <p:extLst>
      <p:ext uri="{BB962C8B-B14F-4D97-AF65-F5344CB8AC3E}">
        <p14:creationId xmlns:p14="http://schemas.microsoft.com/office/powerpoint/2010/main" val="362365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619B5D-E29D-4D0E-9C12-1EC028551209}" type="datetimeFigureOut">
              <a:rPr lang="en-US" smtClean="0"/>
              <a:t>19-Jan-21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B31A6-45ED-43DA-84DA-48DB65CA17BC}" type="slidenum">
              <a:rPr lang="en-US" smtClean="0"/>
              <a:t>‹#›</a:t>
            </a:fld>
            <a:endParaRPr lang="en-US"/>
          </a:p>
        </p:txBody>
      </p:sp>
    </p:spTree>
    <p:extLst>
      <p:ext uri="{BB962C8B-B14F-4D97-AF65-F5344CB8AC3E}">
        <p14:creationId xmlns:p14="http://schemas.microsoft.com/office/powerpoint/2010/main" val="331913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dirty="0"/>
              <a:t>LUMS DEMAND FORECAST TRAINING</a:t>
            </a:r>
          </a:p>
        </p:txBody>
      </p:sp>
    </p:spTree>
    <p:extLst>
      <p:ext uri="{BB962C8B-B14F-4D97-AF65-F5344CB8AC3E}">
        <p14:creationId xmlns:p14="http://schemas.microsoft.com/office/powerpoint/2010/main" val="305018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619B5D-E29D-4D0E-9C12-1EC028551209}" type="datetimeFigureOut">
              <a:rPr lang="en-US" smtClean="0"/>
              <a:t>19-Jan-21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B31A6-45ED-43DA-84DA-48DB65CA17BC}" type="slidenum">
              <a:rPr lang="en-US" smtClean="0"/>
              <a:t>‹#›</a:t>
            </a:fld>
            <a:endParaRPr lang="en-US"/>
          </a:p>
        </p:txBody>
      </p:sp>
    </p:spTree>
    <p:extLst>
      <p:ext uri="{BB962C8B-B14F-4D97-AF65-F5344CB8AC3E}">
        <p14:creationId xmlns:p14="http://schemas.microsoft.com/office/powerpoint/2010/main" val="372416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619B5D-E29D-4D0E-9C12-1EC028551209}" type="datetimeFigureOut">
              <a:rPr lang="en-US" smtClean="0"/>
              <a:t>19-Jan-21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B31A6-45ED-43DA-84DA-48DB65CA17BC}" type="slidenum">
              <a:rPr lang="en-US" smtClean="0"/>
              <a:t>‹#›</a:t>
            </a:fld>
            <a:endParaRPr lang="en-US"/>
          </a:p>
        </p:txBody>
      </p:sp>
    </p:spTree>
    <p:extLst>
      <p:ext uri="{BB962C8B-B14F-4D97-AF65-F5344CB8AC3E}">
        <p14:creationId xmlns:p14="http://schemas.microsoft.com/office/powerpoint/2010/main" val="178259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619B5D-E29D-4D0E-9C12-1EC028551209}" type="datetimeFigureOut">
              <a:rPr lang="en-US" smtClean="0"/>
              <a:t>19-Jan-21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2B31A6-45ED-43DA-84DA-48DB65CA17BC}" type="slidenum">
              <a:rPr lang="en-US" smtClean="0"/>
              <a:t>‹#›</a:t>
            </a:fld>
            <a:endParaRPr lang="en-US"/>
          </a:p>
        </p:txBody>
      </p:sp>
    </p:spTree>
    <p:extLst>
      <p:ext uri="{BB962C8B-B14F-4D97-AF65-F5344CB8AC3E}">
        <p14:creationId xmlns:p14="http://schemas.microsoft.com/office/powerpoint/2010/main" val="320381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619B5D-E29D-4D0E-9C12-1EC028551209}" type="datetimeFigureOut">
              <a:rPr lang="en-US" smtClean="0"/>
              <a:t>19-Jan-21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B31A6-45ED-43DA-84DA-48DB65CA17BC}" type="slidenum">
              <a:rPr lang="en-US" smtClean="0"/>
              <a:t>‹#›</a:t>
            </a:fld>
            <a:endParaRPr lang="en-US"/>
          </a:p>
        </p:txBody>
      </p:sp>
    </p:spTree>
    <p:extLst>
      <p:ext uri="{BB962C8B-B14F-4D97-AF65-F5344CB8AC3E}">
        <p14:creationId xmlns:p14="http://schemas.microsoft.com/office/powerpoint/2010/main" val="322108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619B5D-E29D-4D0E-9C12-1EC028551209}" type="datetimeFigureOut">
              <a:rPr lang="en-US" smtClean="0"/>
              <a:t>19-Jan-21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2B31A6-45ED-43DA-84DA-48DB65CA17BC}" type="slidenum">
              <a:rPr lang="en-US" smtClean="0"/>
              <a:t>‹#›</a:t>
            </a:fld>
            <a:endParaRPr lang="en-US"/>
          </a:p>
        </p:txBody>
      </p:sp>
    </p:spTree>
    <p:extLst>
      <p:ext uri="{BB962C8B-B14F-4D97-AF65-F5344CB8AC3E}">
        <p14:creationId xmlns:p14="http://schemas.microsoft.com/office/powerpoint/2010/main" val="386156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619B5D-E29D-4D0E-9C12-1EC028551209}" type="datetimeFigureOut">
              <a:rPr lang="en-US" smtClean="0"/>
              <a:t>19-Jan-21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B31A6-45ED-43DA-84DA-48DB65CA17BC}" type="slidenum">
              <a:rPr lang="en-US" smtClean="0"/>
              <a:t>‹#›</a:t>
            </a:fld>
            <a:endParaRPr lang="en-US"/>
          </a:p>
        </p:txBody>
      </p:sp>
    </p:spTree>
    <p:extLst>
      <p:ext uri="{BB962C8B-B14F-4D97-AF65-F5344CB8AC3E}">
        <p14:creationId xmlns:p14="http://schemas.microsoft.com/office/powerpoint/2010/main" val="38698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619B5D-E29D-4D0E-9C12-1EC028551209}" type="datetimeFigureOut">
              <a:rPr lang="en-US" smtClean="0"/>
              <a:t>19-Jan-21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B31A6-45ED-43DA-84DA-48DB65CA17BC}" type="slidenum">
              <a:rPr lang="en-US" smtClean="0"/>
              <a:t>‹#›</a:t>
            </a:fld>
            <a:endParaRPr lang="en-US"/>
          </a:p>
        </p:txBody>
      </p:sp>
    </p:spTree>
    <p:extLst>
      <p:ext uri="{BB962C8B-B14F-4D97-AF65-F5344CB8AC3E}">
        <p14:creationId xmlns:p14="http://schemas.microsoft.com/office/powerpoint/2010/main" val="2250987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619B5D-E29D-4D0E-9C12-1EC028551209}" type="datetimeFigureOut">
              <a:rPr lang="en-US" smtClean="0"/>
              <a:t>19-Jan-21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a:t>LUMS DEMAND FORECAST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B31A6-45ED-43DA-84DA-48DB65CA17BC}" type="slidenum">
              <a:rPr lang="en-US" smtClean="0"/>
              <a:t>‹#›</a:t>
            </a:fld>
            <a:endParaRPr lang="en-US"/>
          </a:p>
        </p:txBody>
      </p:sp>
    </p:spTree>
    <p:extLst>
      <p:ext uri="{BB962C8B-B14F-4D97-AF65-F5344CB8AC3E}">
        <p14:creationId xmlns:p14="http://schemas.microsoft.com/office/powerpoint/2010/main" val="1787576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nfpa.org/News-and-Research/News-and-media/Press-Room/Reporters-Guide-to-Fire-and-NFPA/About-codes-and-standard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1F389FE-F8ED-4170-A5C7-598C1AE181A8}"/>
              </a:ext>
            </a:extLst>
          </p:cNvPr>
          <p:cNvSpPr txBox="1"/>
          <p:nvPr/>
        </p:nvSpPr>
        <p:spPr>
          <a:xfrm>
            <a:off x="1066800" y="685800"/>
            <a:ext cx="4876800" cy="523220"/>
          </a:xfrm>
          <a:prstGeom prst="rect">
            <a:avLst/>
          </a:prstGeom>
          <a:noFill/>
        </p:spPr>
        <p:txBody>
          <a:bodyPr wrap="square" rtlCol="0">
            <a:spAutoFit/>
          </a:bodyPr>
          <a:lstStyle/>
          <a:p>
            <a:r>
              <a:rPr lang="en-US" sz="2800" b="1" dirty="0"/>
              <a:t>COINCEDENCE FACTOR</a:t>
            </a:r>
          </a:p>
        </p:txBody>
      </p:sp>
      <p:sp>
        <p:nvSpPr>
          <p:cNvPr id="4" name="TextBox 3">
            <a:extLst>
              <a:ext uri="{FF2B5EF4-FFF2-40B4-BE49-F238E27FC236}">
                <a16:creationId xmlns:a16="http://schemas.microsoft.com/office/drawing/2014/main" xmlns="" id="{FADFC91C-4A77-4BE6-A275-35C6521D547B}"/>
              </a:ext>
            </a:extLst>
          </p:cNvPr>
          <p:cNvSpPr txBox="1"/>
          <p:nvPr/>
        </p:nvSpPr>
        <p:spPr>
          <a:xfrm>
            <a:off x="457200" y="1600200"/>
            <a:ext cx="8229600" cy="3785652"/>
          </a:xfrm>
          <a:prstGeom prst="rect">
            <a:avLst/>
          </a:prstGeom>
          <a:noFill/>
        </p:spPr>
        <p:txBody>
          <a:bodyPr wrap="square" rtlCol="0">
            <a:spAutoFit/>
          </a:bodyPr>
          <a:lstStyle/>
          <a:p>
            <a:r>
              <a:rPr lang="en-US" sz="2800" dirty="0"/>
              <a:t> </a:t>
            </a:r>
            <a:r>
              <a:rPr lang="en-US" sz="3200" dirty="0">
                <a:solidFill>
                  <a:srgbClr val="FF0000"/>
                </a:solidFill>
              </a:rPr>
              <a:t>Peak of a system divided by the sum of peak loads of its individual components</a:t>
            </a:r>
          </a:p>
          <a:p>
            <a:r>
              <a:rPr lang="en-US" dirty="0">
                <a:solidFill>
                  <a:srgbClr val="FF0000"/>
                </a:solidFill>
                <a:highlight>
                  <a:srgbClr val="FFFF00"/>
                </a:highlight>
              </a:rPr>
              <a:t>Coincidence factor = </a:t>
            </a:r>
            <a:r>
              <a:rPr lang="en-US" dirty="0">
                <a:highlight>
                  <a:srgbClr val="FFFF00"/>
                </a:highlight>
              </a:rPr>
              <a:t> </a:t>
            </a:r>
            <a:r>
              <a:rPr lang="en-US" dirty="0">
                <a:solidFill>
                  <a:srgbClr val="FF0000"/>
                </a:solidFill>
                <a:highlight>
                  <a:srgbClr val="FFFF00"/>
                </a:highlight>
              </a:rPr>
              <a:t>Peak of a system / sum of peak loads of its individual components</a:t>
            </a:r>
          </a:p>
          <a:p>
            <a:pPr marL="457200" indent="-457200">
              <a:buFont typeface="Wingdings" panose="05000000000000000000" pitchFamily="2" charset="2"/>
              <a:buChar char="Ø"/>
            </a:pPr>
            <a:r>
              <a:rPr lang="en-US" sz="2800" dirty="0"/>
              <a:t>How likely the individual components are peaking at the same time. </a:t>
            </a:r>
          </a:p>
          <a:p>
            <a:pPr marL="457200" indent="-457200">
              <a:buFont typeface="Wingdings" panose="05000000000000000000" pitchFamily="2" charset="2"/>
              <a:buChar char="Ø"/>
            </a:pPr>
            <a:r>
              <a:rPr lang="en-US" sz="2800" dirty="0"/>
              <a:t>The highest possible coincidence factor is 1, when all of the individual components are peaking at the same time.</a:t>
            </a:r>
          </a:p>
        </p:txBody>
      </p:sp>
    </p:spTree>
    <p:extLst>
      <p:ext uri="{BB962C8B-B14F-4D97-AF65-F5344CB8AC3E}">
        <p14:creationId xmlns:p14="http://schemas.microsoft.com/office/powerpoint/2010/main" val="29788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B9A5DE4-3211-4793-9B71-17FFE30DF6D7}"/>
              </a:ext>
            </a:extLst>
          </p:cNvPr>
          <p:cNvSpPr txBox="1"/>
          <p:nvPr/>
        </p:nvSpPr>
        <p:spPr>
          <a:xfrm>
            <a:off x="990600" y="152400"/>
            <a:ext cx="5638800" cy="954107"/>
          </a:xfrm>
          <a:prstGeom prst="rect">
            <a:avLst/>
          </a:prstGeom>
          <a:noFill/>
        </p:spPr>
        <p:txBody>
          <a:bodyPr wrap="square" rtlCol="0">
            <a:spAutoFit/>
          </a:bodyPr>
          <a:lstStyle/>
          <a:p>
            <a:r>
              <a:rPr lang="en-US" sz="2800" dirty="0"/>
              <a:t>National Electric Power Regulatory Authority (NEPRA)</a:t>
            </a:r>
          </a:p>
        </p:txBody>
      </p:sp>
      <p:sp>
        <p:nvSpPr>
          <p:cNvPr id="3" name="TextBox 2">
            <a:extLst>
              <a:ext uri="{FF2B5EF4-FFF2-40B4-BE49-F238E27FC236}">
                <a16:creationId xmlns:a16="http://schemas.microsoft.com/office/drawing/2014/main" xmlns="" id="{9C04D241-9803-46A9-A52B-B4827B17B1F1}"/>
              </a:ext>
            </a:extLst>
          </p:cNvPr>
          <p:cNvSpPr txBox="1"/>
          <p:nvPr/>
        </p:nvSpPr>
        <p:spPr>
          <a:xfrm>
            <a:off x="990600" y="1219200"/>
            <a:ext cx="6934200" cy="5355312"/>
          </a:xfrm>
          <a:prstGeom prst="rect">
            <a:avLst/>
          </a:prstGeom>
          <a:noFill/>
        </p:spPr>
        <p:txBody>
          <a:bodyPr wrap="square" rtlCol="0">
            <a:spAutoFit/>
          </a:bodyPr>
          <a:lstStyle/>
          <a:p>
            <a:r>
              <a:rPr lang="en-US" dirty="0"/>
              <a:t>exclusively regulate the provision of electric power services in Pakistan. The Regulation of Generation, Transmission, and Distribution of Electric Power.</a:t>
            </a:r>
          </a:p>
          <a:p>
            <a:pPr marL="285750" indent="-285750">
              <a:buFont typeface="Wingdings" panose="05000000000000000000" pitchFamily="2" charset="2"/>
              <a:buChar char="Ø"/>
            </a:pPr>
            <a:r>
              <a:rPr lang="en-US" dirty="0"/>
              <a:t>grant of licenses</a:t>
            </a:r>
          </a:p>
          <a:p>
            <a:pPr marL="285750" indent="-285750">
              <a:buFont typeface="Wingdings" panose="05000000000000000000" pitchFamily="2" charset="2"/>
              <a:buChar char="Ø"/>
            </a:pPr>
            <a:r>
              <a:rPr lang="en-US" dirty="0"/>
              <a:t>specify procedures and standards for investment </a:t>
            </a:r>
            <a:r>
              <a:rPr lang="en-US" dirty="0" err="1"/>
              <a:t>programmes</a:t>
            </a:r>
            <a:r>
              <a:rPr lang="en-US" dirty="0"/>
              <a:t> by generation companies and persons licensed or registered under this Act.</a:t>
            </a:r>
          </a:p>
          <a:p>
            <a:pPr marL="285750" indent="-285750">
              <a:buFont typeface="Wingdings" panose="05000000000000000000" pitchFamily="2" charset="2"/>
              <a:buChar char="Ø"/>
            </a:pPr>
            <a:r>
              <a:rPr lang="en-US" dirty="0"/>
              <a:t>specify and enforce performance standards for generation companies and persons licensed or registered under this Act.</a:t>
            </a:r>
          </a:p>
          <a:p>
            <a:pPr marL="285750" indent="-285750">
              <a:buFont typeface="Wingdings" panose="05000000000000000000" pitchFamily="2" charset="2"/>
              <a:buChar char="Ø"/>
            </a:pPr>
            <a:r>
              <a:rPr lang="en-US" dirty="0"/>
              <a:t>specify accounting standards and establish a uniform system of account by generation companies and persons licensed or registered under this Act.</a:t>
            </a:r>
          </a:p>
          <a:p>
            <a:pPr marL="285750" indent="-285750">
              <a:buFont typeface="Wingdings" panose="05000000000000000000" pitchFamily="2" charset="2"/>
              <a:buChar char="Ø"/>
            </a:pPr>
            <a:r>
              <a:rPr lang="en-US" dirty="0"/>
              <a:t>specify fees including fees for grant of licenses and renewal thereof</a:t>
            </a:r>
          </a:p>
          <a:p>
            <a:pPr marL="285750" indent="-285750">
              <a:buFont typeface="Wingdings" panose="05000000000000000000" pitchFamily="2" charset="2"/>
              <a:buChar char="Ø"/>
            </a:pPr>
            <a:r>
              <a:rPr lang="en-US" dirty="0"/>
              <a:t>review its order, decisions or determinations.</a:t>
            </a:r>
          </a:p>
          <a:p>
            <a:pPr marL="285750" indent="-285750">
              <a:buFont typeface="Wingdings" panose="05000000000000000000" pitchFamily="2" charset="2"/>
              <a:buChar char="Ø"/>
            </a:pPr>
            <a:r>
              <a:rPr lang="en-US" b="1" dirty="0">
                <a:solidFill>
                  <a:srgbClr val="FF0000"/>
                </a:solidFill>
              </a:rPr>
              <a:t>issue guidelines and standard operating procedures.</a:t>
            </a:r>
          </a:p>
          <a:p>
            <a:pPr marL="285750" indent="-285750">
              <a:buFont typeface="Wingdings" panose="05000000000000000000" pitchFamily="2" charset="2"/>
              <a:buChar char="Ø"/>
            </a:pPr>
            <a:r>
              <a:rPr lang="en-US" b="1" dirty="0">
                <a:solidFill>
                  <a:srgbClr val="FF0000"/>
                </a:solidFill>
              </a:rPr>
              <a:t>determine tariff, rates, charges and other terms and conditions for supply of electric power services by the generation, transmission and distribution companies and recommend to the Federal Government for notification.</a:t>
            </a:r>
          </a:p>
        </p:txBody>
      </p:sp>
    </p:spTree>
    <p:extLst>
      <p:ext uri="{BB962C8B-B14F-4D97-AF65-F5344CB8AC3E}">
        <p14:creationId xmlns:p14="http://schemas.microsoft.com/office/powerpoint/2010/main" val="321102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48510B2-96F2-4208-9FFC-E0EC94950668}"/>
              </a:ext>
            </a:extLst>
          </p:cNvPr>
          <p:cNvSpPr/>
          <p:nvPr/>
        </p:nvSpPr>
        <p:spPr>
          <a:xfrm>
            <a:off x="533400" y="228600"/>
            <a:ext cx="7239000" cy="6124754"/>
          </a:xfrm>
          <a:prstGeom prst="rect">
            <a:avLst/>
          </a:prstGeom>
        </p:spPr>
        <p:txBody>
          <a:bodyPr wrap="square">
            <a:spAutoFit/>
          </a:bodyPr>
          <a:lstStyle/>
          <a:p>
            <a:r>
              <a:rPr lang="en-US" sz="2800" b="1" dirty="0">
                <a:latin typeface="+mj-lt"/>
              </a:rPr>
              <a:t>Code: </a:t>
            </a:r>
          </a:p>
          <a:p>
            <a:r>
              <a:rPr lang="en-US" sz="2400" b="1" u="sng" dirty="0">
                <a:hlinkClick r:id="rId2">
                  <a:extLst>
                    <a:ext uri="{A12FA001-AC4F-418D-AE19-62706E023703}">
                      <ahyp:hlinkClr xmlns:ahyp="http://schemas.microsoft.com/office/drawing/2018/hyperlinkcolor" xmlns="" val="tx"/>
                    </a:ext>
                  </a:extLst>
                </a:hlinkClick>
              </a:rPr>
              <a:t>set of rules</a:t>
            </a:r>
            <a:r>
              <a:rPr lang="en-US" sz="2400" u="sng" dirty="0"/>
              <a:t> </a:t>
            </a:r>
            <a:r>
              <a:rPr lang="en-US" sz="2400" dirty="0"/>
              <a:t>, accepted guidelines recommended for the industry to follow </a:t>
            </a:r>
          </a:p>
          <a:p>
            <a:r>
              <a:rPr lang="en-US" sz="2400" dirty="0"/>
              <a:t>They exist for the purpose of safety, quality or other benefit.</a:t>
            </a:r>
          </a:p>
          <a:p>
            <a:r>
              <a:rPr lang="en-US" sz="2400" dirty="0"/>
              <a:t>For example, electrical codes exist to ensure system reliability and that building occupants are safe from shock risk</a:t>
            </a:r>
            <a:endParaRPr lang="en-US" sz="2400" dirty="0">
              <a:solidFill>
                <a:srgbClr val="696969"/>
              </a:solidFill>
              <a:latin typeface="Poppins"/>
            </a:endParaRPr>
          </a:p>
          <a:p>
            <a:r>
              <a:rPr lang="en-US" sz="2800" b="1" dirty="0">
                <a:latin typeface="+mj-lt"/>
              </a:rPr>
              <a:t>NEPRA Code :</a:t>
            </a:r>
          </a:p>
          <a:p>
            <a:r>
              <a:rPr lang="en-US" sz="2400" dirty="0">
                <a:latin typeface="+mj-lt"/>
              </a:rPr>
              <a:t>According to section 7(2)(c) , 34, 46 (2) &amp; 35 of NEPRA Act (XL of 1997) , the NEPRA has established performance standards for Generation, Transmission, and Distribution Licensees and has also developed Industry Standards &amp; Code of Conduct </a:t>
            </a:r>
            <a:r>
              <a:rPr lang="en-US" sz="2400" dirty="0" err="1">
                <a:latin typeface="+mj-lt"/>
              </a:rPr>
              <a:t>i.e</a:t>
            </a:r>
            <a:r>
              <a:rPr lang="en-US" sz="2400" dirty="0">
                <a:latin typeface="+mj-lt"/>
              </a:rPr>
              <a:t> Grid Code &amp; Distribution Code.</a:t>
            </a:r>
          </a:p>
          <a:p>
            <a:endParaRPr lang="en-US" sz="2400" dirty="0"/>
          </a:p>
        </p:txBody>
      </p:sp>
    </p:spTree>
    <p:extLst>
      <p:ext uri="{BB962C8B-B14F-4D97-AF65-F5344CB8AC3E}">
        <p14:creationId xmlns:p14="http://schemas.microsoft.com/office/powerpoint/2010/main" val="321889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48510B2-96F2-4208-9FFC-E0EC94950668}"/>
              </a:ext>
            </a:extLst>
          </p:cNvPr>
          <p:cNvSpPr/>
          <p:nvPr/>
        </p:nvSpPr>
        <p:spPr>
          <a:xfrm>
            <a:off x="533400" y="228600"/>
            <a:ext cx="7239000" cy="5970865"/>
          </a:xfrm>
          <a:prstGeom prst="rect">
            <a:avLst/>
          </a:prstGeom>
        </p:spPr>
        <p:txBody>
          <a:bodyPr wrap="square">
            <a:spAutoFit/>
          </a:bodyPr>
          <a:lstStyle/>
          <a:p>
            <a:r>
              <a:rPr lang="en-US" sz="2000" b="1" dirty="0">
                <a:latin typeface="+mj-lt"/>
              </a:rPr>
              <a:t>Distribution Code: </a:t>
            </a:r>
          </a:p>
          <a:p>
            <a:r>
              <a:rPr lang="en-US" dirty="0">
                <a:latin typeface="+mj-lt"/>
              </a:rPr>
              <a:t>The purpose of this Code is to ensure that </a:t>
            </a:r>
            <a:r>
              <a:rPr lang="en-US" dirty="0">
                <a:solidFill>
                  <a:srgbClr val="FF0000"/>
                </a:solidFill>
                <a:latin typeface="+mj-lt"/>
              </a:rPr>
              <a:t>the Licensee’s networks( DISCOs) </a:t>
            </a:r>
            <a:r>
              <a:rPr lang="en-US" dirty="0">
                <a:latin typeface="+mj-lt"/>
              </a:rPr>
              <a:t>are planned developed, operated, and maintained in an efficient, safe, reliable, co ordinated, and economical manner from the technical standpoint.</a:t>
            </a:r>
          </a:p>
          <a:p>
            <a:r>
              <a:rPr lang="en-US" dirty="0">
                <a:latin typeface="+mj-lt"/>
              </a:rPr>
              <a:t>Defines the technical and operational aspects of the relationship between Distribution Company and all those entities connected to the Distribution Company Distribution System. </a:t>
            </a:r>
          </a:p>
          <a:p>
            <a:r>
              <a:rPr lang="en-US" dirty="0">
                <a:latin typeface="+mj-lt"/>
              </a:rPr>
              <a:t>All Generators, BPCs, Distribution Companies and Special Purpose Transmission Licensees shall be subject to the relevant provisions of the Distribution Code as applicable.</a:t>
            </a:r>
          </a:p>
          <a:p>
            <a:r>
              <a:rPr lang="en-US" sz="2000" b="1" dirty="0"/>
              <a:t>Grid Code: </a:t>
            </a:r>
          </a:p>
          <a:p>
            <a:r>
              <a:rPr lang="en-US" dirty="0"/>
              <a:t>The purpose of this Code is to ensure </a:t>
            </a:r>
            <a:r>
              <a:rPr lang="en-US" dirty="0">
                <a:solidFill>
                  <a:srgbClr val="FF0000"/>
                </a:solidFill>
              </a:rPr>
              <a:t>that the Licensee’s networks( NTDC)</a:t>
            </a:r>
            <a:r>
              <a:rPr lang="en-US" dirty="0"/>
              <a:t> are planned developed, operated, and maintained in an efficient, safe, reliable, co ordinated, and economical manner from the technical standpoint.</a:t>
            </a:r>
          </a:p>
          <a:p>
            <a:r>
              <a:rPr lang="en-US" dirty="0"/>
              <a:t>Defines the technical and operational aspects of the relationship between NTDC and all those entities connected to the NTDC Network. </a:t>
            </a:r>
          </a:p>
          <a:p>
            <a:r>
              <a:rPr lang="en-US" dirty="0"/>
              <a:t>All Generators, Transmission connected consumers , Distribution Companies, Special Purpose Transmission Licensees shall be subject to the relevant provisions of the Grid Code as applicable.</a:t>
            </a:r>
          </a:p>
        </p:txBody>
      </p:sp>
    </p:spTree>
    <p:extLst>
      <p:ext uri="{BB962C8B-B14F-4D97-AF65-F5344CB8AC3E}">
        <p14:creationId xmlns:p14="http://schemas.microsoft.com/office/powerpoint/2010/main" val="208636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928344A-E0BA-421E-BA0C-21C9E5CE8546}"/>
              </a:ext>
            </a:extLst>
          </p:cNvPr>
          <p:cNvPicPr>
            <a:picLocks noChangeAspect="1"/>
          </p:cNvPicPr>
          <p:nvPr/>
        </p:nvPicPr>
        <p:blipFill rotWithShape="1">
          <a:blip r:embed="rId2"/>
          <a:srcRect l="8334" t="20487" r="25832" b="5728"/>
          <a:stretch/>
        </p:blipFill>
        <p:spPr>
          <a:xfrm>
            <a:off x="152400" y="731520"/>
            <a:ext cx="8524035" cy="5394960"/>
          </a:xfrm>
          <a:prstGeom prst="rect">
            <a:avLst/>
          </a:prstGeom>
        </p:spPr>
      </p:pic>
    </p:spTree>
    <p:extLst>
      <p:ext uri="{BB962C8B-B14F-4D97-AF65-F5344CB8AC3E}">
        <p14:creationId xmlns:p14="http://schemas.microsoft.com/office/powerpoint/2010/main" val="4126290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854D9A6-3916-42F6-B237-7790726671A3}"/>
              </a:ext>
            </a:extLst>
          </p:cNvPr>
          <p:cNvSpPr/>
          <p:nvPr/>
        </p:nvSpPr>
        <p:spPr>
          <a:xfrm>
            <a:off x="228600" y="304800"/>
            <a:ext cx="7696200" cy="5863144"/>
          </a:xfrm>
          <a:prstGeom prst="rect">
            <a:avLst/>
          </a:prstGeom>
        </p:spPr>
        <p:txBody>
          <a:bodyPr wrap="square">
            <a:spAutoFit/>
          </a:bodyPr>
          <a:lstStyle/>
          <a:p>
            <a:r>
              <a:rPr lang="en-US" sz="2000" b="1" dirty="0">
                <a:latin typeface="+mj-lt"/>
              </a:rPr>
              <a:t>Distribution Operating Code:</a:t>
            </a:r>
          </a:p>
          <a:p>
            <a:endParaRPr lang="en-US" sz="1100" b="1" dirty="0">
              <a:latin typeface="+mj-lt"/>
            </a:endParaRPr>
          </a:p>
          <a:p>
            <a:r>
              <a:rPr lang="en-US" dirty="0"/>
              <a:t>Procedures on operational matters </a:t>
            </a:r>
          </a:p>
          <a:p>
            <a:pPr marL="285750" indent="-285750">
              <a:buFont typeface="Wingdings" panose="05000000000000000000" pitchFamily="2" charset="2"/>
              <a:buChar char="Ø"/>
            </a:pPr>
            <a:r>
              <a:rPr lang="en-US" dirty="0"/>
              <a:t>operational planning, including demand forecasts, co-ordination of the planning of Licensee’s network outages and generation plant outages</a:t>
            </a:r>
          </a:p>
          <a:p>
            <a:pPr marL="285750" indent="-285750">
              <a:buFont typeface="Wingdings" panose="05000000000000000000" pitchFamily="2" charset="2"/>
              <a:buChar char="Ø"/>
            </a:pPr>
            <a:r>
              <a:rPr lang="en-US" dirty="0"/>
              <a:t> the reporting of operational changes and events, safety matters and dealing with the procedures under contingencies. </a:t>
            </a:r>
          </a:p>
          <a:p>
            <a:pPr marL="285750" indent="-285750">
              <a:buFont typeface="Wingdings" panose="05000000000000000000" pitchFamily="2" charset="2"/>
              <a:buChar char="Ø"/>
            </a:pPr>
            <a:r>
              <a:rPr lang="en-US" dirty="0"/>
              <a:t>Furthermore, it deals with the restoration of supply, load shedding, compliance of Performance Standards (Distribution).</a:t>
            </a:r>
          </a:p>
          <a:p>
            <a:endParaRPr lang="en-US" dirty="0"/>
          </a:p>
          <a:p>
            <a:pPr algn="just"/>
            <a:r>
              <a:rPr lang="en-US" sz="2000" b="1" dirty="0">
                <a:latin typeface="+mj-lt"/>
              </a:rPr>
              <a:t>Distribution Planning Code:</a:t>
            </a:r>
          </a:p>
          <a:p>
            <a:pPr algn="just"/>
            <a:endParaRPr lang="en-US" b="1" dirty="0">
              <a:latin typeface="+mj-lt"/>
            </a:endParaRPr>
          </a:p>
          <a:p>
            <a:pPr algn="just"/>
            <a:r>
              <a:rPr lang="en-US" dirty="0"/>
              <a:t>procedures on planning methodology and criteria related to the distribution planning of the Licensee. </a:t>
            </a:r>
          </a:p>
          <a:p>
            <a:pPr marL="285750" indent="-285750" algn="just">
              <a:buFont typeface="Wingdings" panose="05000000000000000000" pitchFamily="2" charset="2"/>
              <a:buChar char="Ø"/>
            </a:pPr>
            <a:r>
              <a:rPr lang="en-US" dirty="0"/>
              <a:t>It defines the standard of supply of the Licensee’s network, and the design principles to which it will be constructed, operated and maintained </a:t>
            </a:r>
          </a:p>
          <a:p>
            <a:pPr marL="285750" indent="-285750" algn="just">
              <a:buFont typeface="Wingdings" panose="05000000000000000000" pitchFamily="2" charset="2"/>
              <a:buChar char="Ø"/>
            </a:pPr>
            <a:r>
              <a:rPr lang="en-US" dirty="0"/>
              <a:t>Together with technical information and other requirements to be met by those requiring a connection to the Licensee’s network. </a:t>
            </a:r>
          </a:p>
          <a:p>
            <a:pPr marL="285750" indent="-285750" algn="just">
              <a:buFont typeface="Wingdings" panose="05000000000000000000" pitchFamily="2" charset="2"/>
              <a:buChar char="Ø"/>
            </a:pPr>
            <a:r>
              <a:rPr lang="en-US" dirty="0"/>
              <a:t>It also details the technical information exchange between parties relating to such connections.</a:t>
            </a:r>
          </a:p>
          <a:p>
            <a:endParaRPr lang="en-US" dirty="0"/>
          </a:p>
        </p:txBody>
      </p:sp>
    </p:spTree>
    <p:extLst>
      <p:ext uri="{BB962C8B-B14F-4D97-AF65-F5344CB8AC3E}">
        <p14:creationId xmlns:p14="http://schemas.microsoft.com/office/powerpoint/2010/main" val="2739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C8603C-7A12-4436-BF6A-EA2C057430C4}"/>
              </a:ext>
            </a:extLst>
          </p:cNvPr>
          <p:cNvSpPr>
            <a:spLocks noGrp="1"/>
          </p:cNvSpPr>
          <p:nvPr>
            <p:ph type="title"/>
          </p:nvPr>
        </p:nvSpPr>
        <p:spPr>
          <a:xfrm>
            <a:off x="342899" y="219075"/>
            <a:ext cx="7875815" cy="800100"/>
          </a:xfrm>
        </p:spPr>
        <p:txBody>
          <a:bodyPr>
            <a:normAutofit fontScale="90000"/>
          </a:bodyPr>
          <a:lstStyle/>
          <a:p>
            <a:r>
              <a:rPr lang="en-US" sz="3600" dirty="0">
                <a:solidFill>
                  <a:srgbClr val="FF0000"/>
                </a:solidFill>
              </a:rPr>
              <a:t>Distribution Planning Code</a:t>
            </a:r>
            <a:br>
              <a:rPr lang="en-US" sz="3600" dirty="0">
                <a:solidFill>
                  <a:srgbClr val="FF0000"/>
                </a:solidFill>
              </a:rPr>
            </a:br>
            <a:r>
              <a:rPr lang="en-US" sz="3600" dirty="0">
                <a:solidFill>
                  <a:srgbClr val="FF0000"/>
                </a:solidFill>
              </a:rPr>
              <a:t>(DPC 5)</a:t>
            </a:r>
          </a:p>
        </p:txBody>
      </p:sp>
      <p:sp>
        <p:nvSpPr>
          <p:cNvPr id="3" name="Content Placeholder 2">
            <a:extLst>
              <a:ext uri="{FF2B5EF4-FFF2-40B4-BE49-F238E27FC236}">
                <a16:creationId xmlns:a16="http://schemas.microsoft.com/office/drawing/2014/main" xmlns="" id="{74A69C2A-29C1-4360-8135-5340C055335F}"/>
              </a:ext>
            </a:extLst>
          </p:cNvPr>
          <p:cNvSpPr>
            <a:spLocks noGrp="1"/>
          </p:cNvSpPr>
          <p:nvPr>
            <p:ph idx="1"/>
          </p:nvPr>
        </p:nvSpPr>
        <p:spPr>
          <a:xfrm>
            <a:off x="362468" y="1328674"/>
            <a:ext cx="8485859" cy="4575629"/>
          </a:xfrm>
        </p:spPr>
        <p:txBody>
          <a:bodyPr>
            <a:normAutofit fontScale="47500" lnSpcReduction="20000"/>
          </a:bodyPr>
          <a:lstStyle/>
          <a:p>
            <a:pPr marL="0" indent="0">
              <a:lnSpc>
                <a:spcPct val="120000"/>
              </a:lnSpc>
              <a:spcBef>
                <a:spcPts val="0"/>
              </a:spcBef>
              <a:spcAft>
                <a:spcPts val="1200"/>
              </a:spcAft>
              <a:buNone/>
            </a:pPr>
            <a:r>
              <a:rPr lang="en-US" sz="3400" b="1" dirty="0"/>
              <a:t>DISCOs shall prepare each year a short to medium term load forecast for a period of 5 (five) years</a:t>
            </a:r>
          </a:p>
          <a:p>
            <a:pPr>
              <a:lnSpc>
                <a:spcPct val="120000"/>
              </a:lnSpc>
              <a:spcBef>
                <a:spcPts val="0"/>
              </a:spcBef>
              <a:spcAft>
                <a:spcPts val="1200"/>
              </a:spcAft>
              <a:buFont typeface="Wingdings" panose="05000000000000000000" pitchFamily="2" charset="2"/>
              <a:buChar char="Ø"/>
            </a:pPr>
            <a:r>
              <a:rPr lang="en-US" sz="3800" dirty="0"/>
              <a:t>DISCOs shall adopt appropriate and established load forecasting methodology using reliable data and relevant indices.</a:t>
            </a:r>
          </a:p>
          <a:p>
            <a:pPr>
              <a:lnSpc>
                <a:spcPct val="120000"/>
              </a:lnSpc>
              <a:spcBef>
                <a:spcPts val="0"/>
              </a:spcBef>
              <a:spcAft>
                <a:spcPts val="1200"/>
              </a:spcAft>
              <a:buFont typeface="Wingdings" panose="05000000000000000000" pitchFamily="2" charset="2"/>
              <a:buChar char="Ø"/>
            </a:pPr>
            <a:r>
              <a:rPr lang="en-US" sz="3400" dirty="0"/>
              <a:t>Forecasting Methods:</a:t>
            </a:r>
            <a:endParaRPr lang="en-US" dirty="0"/>
          </a:p>
          <a:p>
            <a:pPr lvl="1">
              <a:lnSpc>
                <a:spcPct val="120000"/>
              </a:lnSpc>
              <a:spcBef>
                <a:spcPts val="0"/>
              </a:spcBef>
              <a:spcAft>
                <a:spcPts val="1200"/>
              </a:spcAft>
            </a:pPr>
            <a:r>
              <a:rPr lang="en-US" dirty="0"/>
              <a:t>Historical population and load growth analysis</a:t>
            </a:r>
          </a:p>
          <a:p>
            <a:pPr lvl="1">
              <a:lnSpc>
                <a:spcPct val="120000"/>
              </a:lnSpc>
              <a:spcBef>
                <a:spcPts val="0"/>
              </a:spcBef>
              <a:spcAft>
                <a:spcPts val="1200"/>
              </a:spcAft>
            </a:pPr>
            <a:r>
              <a:rPr lang="en-US" dirty="0"/>
              <a:t>Land use and zoning methods</a:t>
            </a:r>
          </a:p>
          <a:p>
            <a:pPr lvl="1">
              <a:lnSpc>
                <a:spcPct val="120000"/>
              </a:lnSpc>
              <a:spcBef>
                <a:spcPts val="0"/>
              </a:spcBef>
              <a:spcAft>
                <a:spcPts val="1200"/>
              </a:spcAft>
            </a:pPr>
            <a:r>
              <a:rPr lang="en-US" dirty="0"/>
              <a:t>End-use energy methods</a:t>
            </a:r>
          </a:p>
          <a:p>
            <a:pPr lvl="1">
              <a:lnSpc>
                <a:spcPct val="120000"/>
              </a:lnSpc>
              <a:spcBef>
                <a:spcPts val="0"/>
              </a:spcBef>
              <a:spcAft>
                <a:spcPts val="1200"/>
              </a:spcAft>
            </a:pPr>
            <a:r>
              <a:rPr lang="en-US" dirty="0"/>
              <a:t>Any other reasonable and justifiable method</a:t>
            </a:r>
          </a:p>
          <a:p>
            <a:pPr>
              <a:lnSpc>
                <a:spcPct val="120000"/>
              </a:lnSpc>
              <a:spcBef>
                <a:spcPts val="0"/>
              </a:spcBef>
              <a:spcAft>
                <a:spcPts val="1200"/>
              </a:spcAft>
              <a:buFont typeface="Wingdings" panose="05000000000000000000" pitchFamily="2" charset="2"/>
              <a:buChar char="Ø"/>
            </a:pPr>
            <a:r>
              <a:rPr lang="en-US" sz="3400" dirty="0"/>
              <a:t>Consumer category wise loads shall be identified</a:t>
            </a:r>
          </a:p>
          <a:p>
            <a:pPr>
              <a:lnSpc>
                <a:spcPct val="120000"/>
              </a:lnSpc>
              <a:spcBef>
                <a:spcPts val="0"/>
              </a:spcBef>
              <a:spcAft>
                <a:spcPts val="1200"/>
              </a:spcAft>
              <a:buFont typeface="Wingdings" panose="05000000000000000000" pitchFamily="2" charset="2"/>
              <a:buChar char="Ø"/>
            </a:pPr>
            <a:r>
              <a:rPr lang="en-US" sz="3400" dirty="0"/>
              <a:t>DISCOs shall work out the annual energy requirement and Peak Demand for each of the coming five years relating to each point of interconnection on the basis of its load forecast.</a:t>
            </a:r>
          </a:p>
          <a:p>
            <a:pPr lvl="1">
              <a:lnSpc>
                <a:spcPts val="2700"/>
              </a:lnSpc>
              <a:spcBef>
                <a:spcPts val="0"/>
              </a:spcBef>
              <a:spcAft>
                <a:spcPts val="1200"/>
              </a:spcAft>
            </a:pPr>
            <a:endParaRPr lang="en-US" dirty="0"/>
          </a:p>
        </p:txBody>
      </p:sp>
    </p:spTree>
    <p:extLst>
      <p:ext uri="{BB962C8B-B14F-4D97-AF65-F5344CB8AC3E}">
        <p14:creationId xmlns:p14="http://schemas.microsoft.com/office/powerpoint/2010/main" val="68324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xmlns="" id="{9FA3CDF5-9D59-4FE6-8948-4AE32B1C0BD4}"/>
              </a:ext>
            </a:extLst>
          </p:cNvPr>
          <p:cNvSpPr/>
          <p:nvPr/>
        </p:nvSpPr>
        <p:spPr>
          <a:xfrm>
            <a:off x="2971800" y="685800"/>
            <a:ext cx="9906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rPr>
              <a:t>System</a:t>
            </a:r>
          </a:p>
        </p:txBody>
      </p:sp>
      <p:cxnSp>
        <p:nvCxnSpPr>
          <p:cNvPr id="4" name="Straight Connector 3">
            <a:extLst>
              <a:ext uri="{FF2B5EF4-FFF2-40B4-BE49-F238E27FC236}">
                <a16:creationId xmlns:a16="http://schemas.microsoft.com/office/drawing/2014/main" xmlns="" id="{84BFFB95-35AB-4B0B-B6B7-A8BF5C27AEEB}"/>
              </a:ext>
            </a:extLst>
          </p:cNvPr>
          <p:cNvCxnSpPr>
            <a:stCxn id="2" idx="4"/>
            <a:endCxn id="2" idx="4"/>
          </p:cNvCxnSpPr>
          <p:nvPr/>
        </p:nvCxnSpPr>
        <p:spPr>
          <a:xfrm>
            <a:off x="3467100" y="14478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A1B5F634-53E5-47E5-9260-0EA64613D48A}"/>
              </a:ext>
            </a:extLst>
          </p:cNvPr>
          <p:cNvCxnSpPr>
            <a:stCxn id="2" idx="4"/>
          </p:cNvCxnSpPr>
          <p:nvPr/>
        </p:nvCxnSpPr>
        <p:spPr>
          <a:xfrm>
            <a:off x="3467100" y="1447800"/>
            <a:ext cx="381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37450578-AED3-42EE-9A55-0ABB2923F78D}"/>
              </a:ext>
            </a:extLst>
          </p:cNvPr>
          <p:cNvCxnSpPr/>
          <p:nvPr/>
        </p:nvCxnSpPr>
        <p:spPr>
          <a:xfrm>
            <a:off x="1676400" y="2286000"/>
            <a:ext cx="411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4895E50B-4E30-40F7-8718-66A49F0BD01C}"/>
              </a:ext>
            </a:extLst>
          </p:cNvPr>
          <p:cNvCxnSpPr/>
          <p:nvPr/>
        </p:nvCxnSpPr>
        <p:spPr>
          <a:xfrm>
            <a:off x="1676400" y="2286000"/>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8C25A8D3-7687-4A67-9FD1-44759645A136}"/>
              </a:ext>
            </a:extLst>
          </p:cNvPr>
          <p:cNvCxnSpPr/>
          <p:nvPr/>
        </p:nvCxnSpPr>
        <p:spPr>
          <a:xfrm>
            <a:off x="2971800" y="2286000"/>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13A3FF4E-49B8-47E0-976F-6BB0B11CF569}"/>
              </a:ext>
            </a:extLst>
          </p:cNvPr>
          <p:cNvCxnSpPr/>
          <p:nvPr/>
        </p:nvCxnSpPr>
        <p:spPr>
          <a:xfrm>
            <a:off x="4419600" y="2286000"/>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97D7769F-3646-49C7-9A9F-6DC555FF508D}"/>
              </a:ext>
            </a:extLst>
          </p:cNvPr>
          <p:cNvCxnSpPr/>
          <p:nvPr/>
        </p:nvCxnSpPr>
        <p:spPr>
          <a:xfrm>
            <a:off x="5791200" y="2286000"/>
            <a:ext cx="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xmlns="" id="{178DF68F-5571-4F82-9700-A7C24CFA6D13}"/>
              </a:ext>
            </a:extLst>
          </p:cNvPr>
          <p:cNvSpPr/>
          <p:nvPr/>
        </p:nvSpPr>
        <p:spPr>
          <a:xfrm>
            <a:off x="1505275" y="3237876"/>
            <a:ext cx="317277" cy="3897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D1</a:t>
            </a:r>
          </a:p>
        </p:txBody>
      </p:sp>
      <p:sp>
        <p:nvSpPr>
          <p:cNvPr id="18" name="Oval 17">
            <a:extLst>
              <a:ext uri="{FF2B5EF4-FFF2-40B4-BE49-F238E27FC236}">
                <a16:creationId xmlns:a16="http://schemas.microsoft.com/office/drawing/2014/main" xmlns="" id="{D7E52C77-550B-4D4D-872E-6A20A5B6DB4B}"/>
              </a:ext>
            </a:extLst>
          </p:cNvPr>
          <p:cNvSpPr/>
          <p:nvPr/>
        </p:nvSpPr>
        <p:spPr>
          <a:xfrm>
            <a:off x="2813161" y="3207905"/>
            <a:ext cx="317277" cy="3897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D2</a:t>
            </a:r>
          </a:p>
        </p:txBody>
      </p:sp>
      <p:sp>
        <p:nvSpPr>
          <p:cNvPr id="19" name="Oval 18">
            <a:extLst>
              <a:ext uri="{FF2B5EF4-FFF2-40B4-BE49-F238E27FC236}">
                <a16:creationId xmlns:a16="http://schemas.microsoft.com/office/drawing/2014/main" xmlns="" id="{22B3A66D-CC8A-4B39-B7AC-3AEF74BD0DDB}"/>
              </a:ext>
            </a:extLst>
          </p:cNvPr>
          <p:cNvSpPr/>
          <p:nvPr/>
        </p:nvSpPr>
        <p:spPr>
          <a:xfrm>
            <a:off x="4254723" y="3237876"/>
            <a:ext cx="317277" cy="3897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D3</a:t>
            </a:r>
          </a:p>
        </p:txBody>
      </p:sp>
      <p:sp>
        <p:nvSpPr>
          <p:cNvPr id="20" name="Oval 19">
            <a:extLst>
              <a:ext uri="{FF2B5EF4-FFF2-40B4-BE49-F238E27FC236}">
                <a16:creationId xmlns:a16="http://schemas.microsoft.com/office/drawing/2014/main" xmlns="" id="{AE90593B-F6D7-48F8-8DDF-645ECF9652DA}"/>
              </a:ext>
            </a:extLst>
          </p:cNvPr>
          <p:cNvSpPr/>
          <p:nvPr/>
        </p:nvSpPr>
        <p:spPr>
          <a:xfrm>
            <a:off x="5632561" y="3237876"/>
            <a:ext cx="317277" cy="3897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rPr>
              <a:t>D4</a:t>
            </a:r>
          </a:p>
        </p:txBody>
      </p:sp>
      <p:sp>
        <p:nvSpPr>
          <p:cNvPr id="22" name="TextBox 21">
            <a:extLst>
              <a:ext uri="{FF2B5EF4-FFF2-40B4-BE49-F238E27FC236}">
                <a16:creationId xmlns:a16="http://schemas.microsoft.com/office/drawing/2014/main" xmlns="" id="{AB28A68A-6CC0-424F-9A79-F60FEEE177BC}"/>
              </a:ext>
            </a:extLst>
          </p:cNvPr>
          <p:cNvSpPr txBox="1"/>
          <p:nvPr/>
        </p:nvSpPr>
        <p:spPr>
          <a:xfrm>
            <a:off x="4229100" y="832708"/>
            <a:ext cx="838200" cy="923330"/>
          </a:xfrm>
          <a:prstGeom prst="rect">
            <a:avLst/>
          </a:prstGeom>
          <a:noFill/>
        </p:spPr>
        <p:txBody>
          <a:bodyPr wrap="square" rtlCol="0">
            <a:spAutoFit/>
          </a:bodyPr>
          <a:lstStyle/>
          <a:p>
            <a:r>
              <a:rPr lang="en-US" dirty="0"/>
              <a:t>10000 MW Peak</a:t>
            </a:r>
          </a:p>
        </p:txBody>
      </p:sp>
      <p:sp>
        <p:nvSpPr>
          <p:cNvPr id="23" name="TextBox 22">
            <a:extLst>
              <a:ext uri="{FF2B5EF4-FFF2-40B4-BE49-F238E27FC236}">
                <a16:creationId xmlns:a16="http://schemas.microsoft.com/office/drawing/2014/main" xmlns="" id="{EA5C59CF-3FAD-4D43-9F19-C4156FE745E3}"/>
              </a:ext>
            </a:extLst>
          </p:cNvPr>
          <p:cNvSpPr txBox="1"/>
          <p:nvPr/>
        </p:nvSpPr>
        <p:spPr>
          <a:xfrm>
            <a:off x="1219200" y="3636178"/>
            <a:ext cx="888776" cy="923330"/>
          </a:xfrm>
          <a:prstGeom prst="rect">
            <a:avLst/>
          </a:prstGeom>
          <a:noFill/>
        </p:spPr>
        <p:txBody>
          <a:bodyPr wrap="square" rtlCol="0">
            <a:spAutoFit/>
          </a:bodyPr>
          <a:lstStyle/>
          <a:p>
            <a:r>
              <a:rPr lang="en-US" dirty="0"/>
              <a:t>5000 MW Peak</a:t>
            </a:r>
          </a:p>
        </p:txBody>
      </p:sp>
      <p:sp>
        <p:nvSpPr>
          <p:cNvPr id="25" name="TextBox 24">
            <a:extLst>
              <a:ext uri="{FF2B5EF4-FFF2-40B4-BE49-F238E27FC236}">
                <a16:creationId xmlns:a16="http://schemas.microsoft.com/office/drawing/2014/main" xmlns="" id="{E08AAB85-1322-4B88-9B0E-4BA84F88D785}"/>
              </a:ext>
            </a:extLst>
          </p:cNvPr>
          <p:cNvSpPr txBox="1"/>
          <p:nvPr/>
        </p:nvSpPr>
        <p:spPr>
          <a:xfrm>
            <a:off x="2578324" y="3657601"/>
            <a:ext cx="888776" cy="923330"/>
          </a:xfrm>
          <a:prstGeom prst="rect">
            <a:avLst/>
          </a:prstGeom>
          <a:noFill/>
        </p:spPr>
        <p:txBody>
          <a:bodyPr wrap="square" rtlCol="0">
            <a:spAutoFit/>
          </a:bodyPr>
          <a:lstStyle/>
          <a:p>
            <a:r>
              <a:rPr lang="en-US" dirty="0"/>
              <a:t>4000 MW Peak</a:t>
            </a:r>
          </a:p>
        </p:txBody>
      </p:sp>
      <p:sp>
        <p:nvSpPr>
          <p:cNvPr id="26" name="TextBox 25">
            <a:extLst>
              <a:ext uri="{FF2B5EF4-FFF2-40B4-BE49-F238E27FC236}">
                <a16:creationId xmlns:a16="http://schemas.microsoft.com/office/drawing/2014/main" xmlns="" id="{8D3FC194-4FFD-49B7-9270-D91A0A3D83F4}"/>
              </a:ext>
            </a:extLst>
          </p:cNvPr>
          <p:cNvSpPr txBox="1"/>
          <p:nvPr/>
        </p:nvSpPr>
        <p:spPr>
          <a:xfrm>
            <a:off x="4003667" y="3716135"/>
            <a:ext cx="888776" cy="923330"/>
          </a:xfrm>
          <a:prstGeom prst="rect">
            <a:avLst/>
          </a:prstGeom>
          <a:noFill/>
        </p:spPr>
        <p:txBody>
          <a:bodyPr wrap="square" rtlCol="0">
            <a:spAutoFit/>
          </a:bodyPr>
          <a:lstStyle/>
          <a:p>
            <a:r>
              <a:rPr lang="en-US" dirty="0"/>
              <a:t>3000 MW Peak</a:t>
            </a:r>
          </a:p>
        </p:txBody>
      </p:sp>
      <p:sp>
        <p:nvSpPr>
          <p:cNvPr id="27" name="TextBox 26">
            <a:extLst>
              <a:ext uri="{FF2B5EF4-FFF2-40B4-BE49-F238E27FC236}">
                <a16:creationId xmlns:a16="http://schemas.microsoft.com/office/drawing/2014/main" xmlns="" id="{66CA8020-11F1-4C53-A405-BCE4D5FD433B}"/>
              </a:ext>
            </a:extLst>
          </p:cNvPr>
          <p:cNvSpPr txBox="1"/>
          <p:nvPr/>
        </p:nvSpPr>
        <p:spPr>
          <a:xfrm>
            <a:off x="5346812" y="3725066"/>
            <a:ext cx="888776" cy="923330"/>
          </a:xfrm>
          <a:prstGeom prst="rect">
            <a:avLst/>
          </a:prstGeom>
          <a:noFill/>
        </p:spPr>
        <p:txBody>
          <a:bodyPr wrap="square" rtlCol="0">
            <a:spAutoFit/>
          </a:bodyPr>
          <a:lstStyle/>
          <a:p>
            <a:r>
              <a:rPr lang="en-US" dirty="0"/>
              <a:t>2000 MW Peak</a:t>
            </a:r>
          </a:p>
        </p:txBody>
      </p:sp>
      <p:sp>
        <p:nvSpPr>
          <p:cNvPr id="28" name="TextBox 27">
            <a:extLst>
              <a:ext uri="{FF2B5EF4-FFF2-40B4-BE49-F238E27FC236}">
                <a16:creationId xmlns:a16="http://schemas.microsoft.com/office/drawing/2014/main" xmlns="" id="{E92FB294-571B-4A01-902E-B4E5F51B92D7}"/>
              </a:ext>
            </a:extLst>
          </p:cNvPr>
          <p:cNvSpPr txBox="1"/>
          <p:nvPr/>
        </p:nvSpPr>
        <p:spPr>
          <a:xfrm>
            <a:off x="1371600" y="5105400"/>
            <a:ext cx="5410200" cy="369332"/>
          </a:xfrm>
          <a:prstGeom prst="rect">
            <a:avLst/>
          </a:prstGeom>
          <a:noFill/>
        </p:spPr>
        <p:txBody>
          <a:bodyPr wrap="square" rtlCol="0">
            <a:spAutoFit/>
          </a:bodyPr>
          <a:lstStyle/>
          <a:p>
            <a:r>
              <a:rPr lang="en-US" dirty="0"/>
              <a:t>Coincidence Factor?</a:t>
            </a:r>
          </a:p>
        </p:txBody>
      </p:sp>
      <p:sp>
        <p:nvSpPr>
          <p:cNvPr id="29" name="TextBox 28">
            <a:extLst>
              <a:ext uri="{FF2B5EF4-FFF2-40B4-BE49-F238E27FC236}">
                <a16:creationId xmlns:a16="http://schemas.microsoft.com/office/drawing/2014/main" xmlns="" id="{5D420C5A-CD92-4D68-A4ED-086C77A7AA82}"/>
              </a:ext>
            </a:extLst>
          </p:cNvPr>
          <p:cNvSpPr txBox="1"/>
          <p:nvPr/>
        </p:nvSpPr>
        <p:spPr>
          <a:xfrm>
            <a:off x="2926844" y="5550736"/>
            <a:ext cx="5047925" cy="369332"/>
          </a:xfrm>
          <a:prstGeom prst="rect">
            <a:avLst/>
          </a:prstGeom>
          <a:noFill/>
        </p:spPr>
        <p:txBody>
          <a:bodyPr wrap="square" rtlCol="0">
            <a:spAutoFit/>
          </a:bodyPr>
          <a:lstStyle/>
          <a:p>
            <a:r>
              <a:rPr lang="en-US" dirty="0"/>
              <a:t>=10000/(5000+4000+3000+2000)=</a:t>
            </a:r>
            <a:r>
              <a:rPr lang="en-US" dirty="0">
                <a:solidFill>
                  <a:srgbClr val="FF0000"/>
                </a:solidFill>
              </a:rPr>
              <a:t>0.71</a:t>
            </a:r>
          </a:p>
        </p:txBody>
      </p:sp>
    </p:spTree>
    <p:extLst>
      <p:ext uri="{BB962C8B-B14F-4D97-AF65-F5344CB8AC3E}">
        <p14:creationId xmlns:p14="http://schemas.microsoft.com/office/powerpoint/2010/main" val="7196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2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P spid="19" grpId="0" animBg="1"/>
      <p:bldP spid="20" grpId="0" animBg="1"/>
      <p:bldP spid="22" grpId="0"/>
      <p:bldP spid="23" grpId="0"/>
      <p:bldP spid="25" grpId="0"/>
      <p:bldP spid="26" grpId="0"/>
      <p:bldP spid="27" grpId="0"/>
      <p:bldP spid="28"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1F389FE-F8ED-4170-A5C7-598C1AE181A8}"/>
              </a:ext>
            </a:extLst>
          </p:cNvPr>
          <p:cNvSpPr txBox="1"/>
          <p:nvPr/>
        </p:nvSpPr>
        <p:spPr>
          <a:xfrm>
            <a:off x="1066800" y="685800"/>
            <a:ext cx="5410200" cy="523220"/>
          </a:xfrm>
          <a:prstGeom prst="rect">
            <a:avLst/>
          </a:prstGeom>
          <a:noFill/>
        </p:spPr>
        <p:txBody>
          <a:bodyPr wrap="square" rtlCol="0">
            <a:spAutoFit/>
          </a:bodyPr>
          <a:lstStyle/>
          <a:p>
            <a:r>
              <a:rPr lang="en-US" sz="2800" b="1" dirty="0"/>
              <a:t>COINCEDENCE FACTOR EXAMPLE</a:t>
            </a:r>
          </a:p>
        </p:txBody>
      </p:sp>
      <p:sp>
        <p:nvSpPr>
          <p:cNvPr id="4" name="TextBox 3">
            <a:extLst>
              <a:ext uri="{FF2B5EF4-FFF2-40B4-BE49-F238E27FC236}">
                <a16:creationId xmlns:a16="http://schemas.microsoft.com/office/drawing/2014/main" xmlns="" id="{FADFC91C-4A77-4BE6-A275-35C6521D547B}"/>
              </a:ext>
            </a:extLst>
          </p:cNvPr>
          <p:cNvSpPr txBox="1"/>
          <p:nvPr/>
        </p:nvSpPr>
        <p:spPr>
          <a:xfrm>
            <a:off x="457200" y="1600200"/>
            <a:ext cx="8229600" cy="523220"/>
          </a:xfrm>
          <a:prstGeom prst="rect">
            <a:avLst/>
          </a:prstGeom>
          <a:noFill/>
        </p:spPr>
        <p:txBody>
          <a:bodyPr wrap="square" rtlCol="0">
            <a:spAutoFit/>
          </a:bodyPr>
          <a:lstStyle/>
          <a:p>
            <a:endParaRPr lang="en-US" sz="2800" dirty="0"/>
          </a:p>
        </p:txBody>
      </p:sp>
      <p:graphicFrame>
        <p:nvGraphicFramePr>
          <p:cNvPr id="3" name="Table 2">
            <a:extLst>
              <a:ext uri="{FF2B5EF4-FFF2-40B4-BE49-F238E27FC236}">
                <a16:creationId xmlns:a16="http://schemas.microsoft.com/office/drawing/2014/main" xmlns="" id="{3B228B2F-2CFA-4C59-9BDB-F68479B69E73}"/>
              </a:ext>
            </a:extLst>
          </p:cNvPr>
          <p:cNvGraphicFramePr>
            <a:graphicFrameLocks noGrp="1"/>
          </p:cNvGraphicFramePr>
          <p:nvPr>
            <p:extLst>
              <p:ext uri="{D42A27DB-BD31-4B8C-83A1-F6EECF244321}">
                <p14:modId xmlns:p14="http://schemas.microsoft.com/office/powerpoint/2010/main" val="4213327067"/>
              </p:ext>
            </p:extLst>
          </p:nvPr>
        </p:nvGraphicFramePr>
        <p:xfrm>
          <a:off x="1094282" y="1447800"/>
          <a:ext cx="5306518" cy="3495805"/>
        </p:xfrm>
        <a:graphic>
          <a:graphicData uri="http://schemas.openxmlformats.org/drawingml/2006/table">
            <a:tbl>
              <a:tblPr>
                <a:tableStyleId>{5C22544A-7EE6-4342-B048-85BDC9FD1C3A}</a:tableStyleId>
              </a:tblPr>
              <a:tblGrid>
                <a:gridCol w="2828766">
                  <a:extLst>
                    <a:ext uri="{9D8B030D-6E8A-4147-A177-3AD203B41FA5}">
                      <a16:colId xmlns:a16="http://schemas.microsoft.com/office/drawing/2014/main" xmlns="" val="1290798852"/>
                    </a:ext>
                  </a:extLst>
                </a:gridCol>
                <a:gridCol w="2477752">
                  <a:extLst>
                    <a:ext uri="{9D8B030D-6E8A-4147-A177-3AD203B41FA5}">
                      <a16:colId xmlns:a16="http://schemas.microsoft.com/office/drawing/2014/main" xmlns="" val="3707248564"/>
                    </a:ext>
                  </a:extLst>
                </a:gridCol>
              </a:tblGrid>
              <a:tr h="678493">
                <a:tc>
                  <a:txBody>
                    <a:bodyPr/>
                    <a:lstStyle/>
                    <a:p>
                      <a:pPr algn="ctr" fontAlgn="ctr"/>
                      <a:r>
                        <a:rPr lang="en-US" sz="1600" b="1" u="none" strike="noStrike" dirty="0">
                          <a:effectLst/>
                        </a:rPr>
                        <a:t>Description</a:t>
                      </a:r>
                      <a:endParaRPr lang="en-US" sz="1600" b="1"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b="1" u="none" strike="noStrike" dirty="0">
                          <a:effectLst/>
                        </a:rPr>
                        <a:t>Recorded Peak</a:t>
                      </a:r>
                      <a:br>
                        <a:rPr lang="en-US" sz="1600" b="1" u="none" strike="noStrike" dirty="0">
                          <a:effectLst/>
                        </a:rPr>
                      </a:br>
                      <a:r>
                        <a:rPr lang="en-US" sz="1600" b="1" u="none" strike="noStrike" dirty="0">
                          <a:effectLst/>
                        </a:rPr>
                        <a:t> (MW)</a:t>
                      </a:r>
                      <a:endParaRPr lang="en-US" sz="1600" b="1"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1962053648"/>
                  </a:ext>
                </a:extLst>
              </a:tr>
              <a:tr h="219205">
                <a:tc>
                  <a:txBody>
                    <a:bodyPr/>
                    <a:lstStyle/>
                    <a:p>
                      <a:pPr algn="ctr" fontAlgn="ctr"/>
                      <a:r>
                        <a:rPr lang="en-US" sz="1600" u="none" strike="noStrike" dirty="0">
                          <a:effectLst/>
                        </a:rPr>
                        <a:t>LESCO</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3848</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1935472014"/>
                  </a:ext>
                </a:extLst>
              </a:tr>
              <a:tr h="219205">
                <a:tc>
                  <a:txBody>
                    <a:bodyPr/>
                    <a:lstStyle/>
                    <a:p>
                      <a:pPr algn="ctr" fontAlgn="ctr"/>
                      <a:r>
                        <a:rPr lang="en-US" sz="1600" u="none" strike="noStrike" dirty="0">
                          <a:effectLst/>
                        </a:rPr>
                        <a:t>GEPCO</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2155</a:t>
                      </a:r>
                      <a:endParaRPr lang="en-US" sz="1600" b="1"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811007021"/>
                  </a:ext>
                </a:extLst>
              </a:tr>
              <a:tr h="219205">
                <a:tc>
                  <a:txBody>
                    <a:bodyPr/>
                    <a:lstStyle/>
                    <a:p>
                      <a:pPr algn="ctr" fontAlgn="ctr"/>
                      <a:r>
                        <a:rPr lang="en-US" sz="1600" u="none" strike="noStrike" dirty="0">
                          <a:effectLst/>
                        </a:rPr>
                        <a:t>FESCO</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2732</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1335900784"/>
                  </a:ext>
                </a:extLst>
              </a:tr>
              <a:tr h="219205">
                <a:tc>
                  <a:txBody>
                    <a:bodyPr/>
                    <a:lstStyle/>
                    <a:p>
                      <a:pPr algn="ctr" fontAlgn="ctr"/>
                      <a:r>
                        <a:rPr lang="en-US" sz="1600" u="none" strike="noStrike" dirty="0">
                          <a:effectLst/>
                        </a:rPr>
                        <a:t>IESCO</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2035</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4034727721"/>
                  </a:ext>
                </a:extLst>
              </a:tr>
              <a:tr h="219205">
                <a:tc>
                  <a:txBody>
                    <a:bodyPr/>
                    <a:lstStyle/>
                    <a:p>
                      <a:pPr algn="ctr" fontAlgn="ctr"/>
                      <a:r>
                        <a:rPr lang="en-US" sz="1600" u="none" strike="noStrike" dirty="0">
                          <a:effectLst/>
                        </a:rPr>
                        <a:t>MEPCO</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3696</a:t>
                      </a:r>
                      <a:endParaRPr lang="en-US" sz="16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988331536"/>
                  </a:ext>
                </a:extLst>
              </a:tr>
              <a:tr h="219205">
                <a:tc>
                  <a:txBody>
                    <a:bodyPr/>
                    <a:lstStyle/>
                    <a:p>
                      <a:pPr algn="ctr" fontAlgn="ctr"/>
                      <a:r>
                        <a:rPr lang="en-US" sz="1600" u="none" strike="noStrike" dirty="0">
                          <a:effectLst/>
                        </a:rPr>
                        <a:t>PESCO</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2364</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3774861851"/>
                  </a:ext>
                </a:extLst>
              </a:tr>
              <a:tr h="219205">
                <a:tc>
                  <a:txBody>
                    <a:bodyPr/>
                    <a:lstStyle/>
                    <a:p>
                      <a:pPr algn="ctr" fontAlgn="ctr"/>
                      <a:r>
                        <a:rPr lang="en-US" sz="1600" u="none" strike="noStrike" dirty="0">
                          <a:effectLst/>
                        </a:rPr>
                        <a:t>TESCO</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363</a:t>
                      </a:r>
                      <a:endParaRPr lang="en-US" sz="16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4058701327"/>
                  </a:ext>
                </a:extLst>
              </a:tr>
              <a:tr h="219205">
                <a:tc>
                  <a:txBody>
                    <a:bodyPr/>
                    <a:lstStyle/>
                    <a:p>
                      <a:pPr algn="ctr" fontAlgn="ctr"/>
                      <a:r>
                        <a:rPr lang="en-US" sz="1600" u="none" strike="noStrike" dirty="0">
                          <a:effectLst/>
                        </a:rPr>
                        <a:t>HESCO</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1095</a:t>
                      </a:r>
                      <a:endParaRPr lang="en-US" sz="16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546319912"/>
                  </a:ext>
                </a:extLst>
              </a:tr>
              <a:tr h="219205">
                <a:tc>
                  <a:txBody>
                    <a:bodyPr/>
                    <a:lstStyle/>
                    <a:p>
                      <a:pPr algn="ctr" fontAlgn="ctr"/>
                      <a:r>
                        <a:rPr lang="en-US" sz="1600" u="none" strike="noStrike" dirty="0">
                          <a:effectLst/>
                        </a:rPr>
                        <a:t>SEPCO</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835</a:t>
                      </a:r>
                      <a:endParaRPr lang="en-US" sz="16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1127705812"/>
                  </a:ext>
                </a:extLst>
              </a:tr>
              <a:tr h="283662">
                <a:tc>
                  <a:txBody>
                    <a:bodyPr/>
                    <a:lstStyle/>
                    <a:p>
                      <a:pPr algn="ctr" fontAlgn="ctr"/>
                      <a:r>
                        <a:rPr lang="en-US" sz="1600" u="none" strike="noStrike" dirty="0">
                          <a:effectLst/>
                        </a:rPr>
                        <a:t>QESCO</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977</a:t>
                      </a:r>
                      <a:endParaRPr lang="en-US" sz="16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xmlns="" val="3340773896"/>
                  </a:ext>
                </a:extLst>
              </a:tr>
              <a:tr h="219205">
                <a:tc>
                  <a:txBody>
                    <a:bodyPr/>
                    <a:lstStyle/>
                    <a:p>
                      <a:pPr algn="ctr" fontAlgn="ctr"/>
                      <a:r>
                        <a:rPr lang="en-US" sz="1600" u="none" strike="noStrike" dirty="0">
                          <a:effectLst/>
                        </a:rPr>
                        <a:t>Individual Sum DISCOs</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highlight>
                            <a:srgbClr val="00FF00"/>
                          </a:highlight>
                        </a:rPr>
                        <a:t>20100</a:t>
                      </a:r>
                      <a:endParaRPr lang="en-US" sz="1600" b="1" i="0" u="none" strike="noStrike" dirty="0">
                        <a:solidFill>
                          <a:srgbClr val="000000"/>
                        </a:solidFill>
                        <a:effectLst/>
                        <a:highlight>
                          <a:srgbClr val="00FF00"/>
                        </a:highlight>
                        <a:latin typeface="Times New Roman" panose="02020603050405020304" pitchFamily="18" charset="0"/>
                      </a:endParaRPr>
                    </a:p>
                  </a:txBody>
                  <a:tcPr marL="9525" marR="9525" marT="9525" marB="0" anchor="ctr"/>
                </a:tc>
                <a:extLst>
                  <a:ext uri="{0D108BD9-81ED-4DB2-BD59-A6C34878D82A}">
                    <a16:rowId xmlns:a16="http://schemas.microsoft.com/office/drawing/2014/main" xmlns="" val="4058296001"/>
                  </a:ext>
                </a:extLst>
              </a:tr>
            </a:tbl>
          </a:graphicData>
        </a:graphic>
      </p:graphicFrame>
      <p:graphicFrame>
        <p:nvGraphicFramePr>
          <p:cNvPr id="5" name="Table 4">
            <a:extLst>
              <a:ext uri="{FF2B5EF4-FFF2-40B4-BE49-F238E27FC236}">
                <a16:creationId xmlns:a16="http://schemas.microsoft.com/office/drawing/2014/main" xmlns="" id="{293BF94A-F499-45AA-A617-99494E5D4E99}"/>
              </a:ext>
            </a:extLst>
          </p:cNvPr>
          <p:cNvGraphicFramePr>
            <a:graphicFrameLocks noGrp="1"/>
          </p:cNvGraphicFramePr>
          <p:nvPr>
            <p:extLst>
              <p:ext uri="{D42A27DB-BD31-4B8C-83A1-F6EECF244321}">
                <p14:modId xmlns:p14="http://schemas.microsoft.com/office/powerpoint/2010/main" val="1614422161"/>
              </p:ext>
            </p:extLst>
          </p:nvPr>
        </p:nvGraphicFramePr>
        <p:xfrm>
          <a:off x="1118641" y="4943605"/>
          <a:ext cx="5306518" cy="982980"/>
        </p:xfrm>
        <a:graphic>
          <a:graphicData uri="http://schemas.openxmlformats.org/drawingml/2006/table">
            <a:tbl>
              <a:tblPr>
                <a:tableStyleId>{5C22544A-7EE6-4342-B048-85BDC9FD1C3A}</a:tableStyleId>
              </a:tblPr>
              <a:tblGrid>
                <a:gridCol w="2828766">
                  <a:extLst>
                    <a:ext uri="{9D8B030D-6E8A-4147-A177-3AD203B41FA5}">
                      <a16:colId xmlns:a16="http://schemas.microsoft.com/office/drawing/2014/main" xmlns="" val="1145188370"/>
                    </a:ext>
                  </a:extLst>
                </a:gridCol>
                <a:gridCol w="2477752">
                  <a:extLst>
                    <a:ext uri="{9D8B030D-6E8A-4147-A177-3AD203B41FA5}">
                      <a16:colId xmlns:a16="http://schemas.microsoft.com/office/drawing/2014/main" xmlns="" val="2895154283"/>
                    </a:ext>
                  </a:extLst>
                </a:gridCol>
              </a:tblGrid>
              <a:tr h="208767">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627452870"/>
                  </a:ext>
                </a:extLst>
              </a:tr>
              <a:tr h="208767">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3210535196"/>
                  </a:ext>
                </a:extLst>
              </a:tr>
              <a:tr h="281836">
                <a:tc>
                  <a:txBody>
                    <a:bodyPr/>
                    <a:lstStyle/>
                    <a:p>
                      <a:pPr algn="ctr" fontAlgn="ctr"/>
                      <a:r>
                        <a:rPr lang="en-US" sz="2000" u="none" strike="noStrike" dirty="0">
                          <a:effectLst/>
                        </a:rPr>
                        <a:t>System Demand</a:t>
                      </a:r>
                      <a:endParaRPr lang="en-US" sz="2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2000" u="none" strike="noStrike" dirty="0">
                          <a:effectLst/>
                          <a:highlight>
                            <a:srgbClr val="FF00FF"/>
                          </a:highlight>
                        </a:rPr>
                        <a:t>19600</a:t>
                      </a:r>
                      <a:endParaRPr lang="en-US" sz="2000" b="1" i="0" u="none" strike="noStrike" dirty="0">
                        <a:solidFill>
                          <a:srgbClr val="000000"/>
                        </a:solidFill>
                        <a:effectLst/>
                        <a:highlight>
                          <a:srgbClr val="FF00FF"/>
                        </a:highlight>
                        <a:latin typeface="Arial" panose="020B0604020202020204" pitchFamily="34" charset="0"/>
                      </a:endParaRPr>
                    </a:p>
                  </a:txBody>
                  <a:tcPr marL="9525" marR="9525" marT="9525" marB="0" anchor="ctr"/>
                </a:tc>
                <a:extLst>
                  <a:ext uri="{0D108BD9-81ED-4DB2-BD59-A6C34878D82A}">
                    <a16:rowId xmlns:a16="http://schemas.microsoft.com/office/drawing/2014/main" xmlns="" val="728985040"/>
                  </a:ext>
                </a:extLst>
              </a:tr>
              <a:tr h="208767">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639366183"/>
                  </a:ext>
                </a:extLst>
              </a:tr>
            </a:tbl>
          </a:graphicData>
        </a:graphic>
      </p:graphicFrame>
      <p:graphicFrame>
        <p:nvGraphicFramePr>
          <p:cNvPr id="6" name="Table 5">
            <a:extLst>
              <a:ext uri="{FF2B5EF4-FFF2-40B4-BE49-F238E27FC236}">
                <a16:creationId xmlns:a16="http://schemas.microsoft.com/office/drawing/2014/main" xmlns="" id="{C39171C3-5120-494A-A5C7-33385BFAFCD3}"/>
              </a:ext>
            </a:extLst>
          </p:cNvPr>
          <p:cNvGraphicFramePr>
            <a:graphicFrameLocks noGrp="1"/>
          </p:cNvGraphicFramePr>
          <p:nvPr>
            <p:extLst>
              <p:ext uri="{D42A27DB-BD31-4B8C-83A1-F6EECF244321}">
                <p14:modId xmlns:p14="http://schemas.microsoft.com/office/powerpoint/2010/main" val="1882916649"/>
              </p:ext>
            </p:extLst>
          </p:nvPr>
        </p:nvGraphicFramePr>
        <p:xfrm>
          <a:off x="1143000" y="5926585"/>
          <a:ext cx="5306518" cy="628650"/>
        </p:xfrm>
        <a:graphic>
          <a:graphicData uri="http://schemas.openxmlformats.org/drawingml/2006/table">
            <a:tbl>
              <a:tblPr>
                <a:tableStyleId>{5C22544A-7EE6-4342-B048-85BDC9FD1C3A}</a:tableStyleId>
              </a:tblPr>
              <a:tblGrid>
                <a:gridCol w="2828766">
                  <a:extLst>
                    <a:ext uri="{9D8B030D-6E8A-4147-A177-3AD203B41FA5}">
                      <a16:colId xmlns:a16="http://schemas.microsoft.com/office/drawing/2014/main" xmlns="" val="1469308149"/>
                    </a:ext>
                  </a:extLst>
                </a:gridCol>
                <a:gridCol w="2477752">
                  <a:extLst>
                    <a:ext uri="{9D8B030D-6E8A-4147-A177-3AD203B41FA5}">
                      <a16:colId xmlns:a16="http://schemas.microsoft.com/office/drawing/2014/main" xmlns="" val="1625250483"/>
                    </a:ext>
                  </a:extLst>
                </a:gridCol>
              </a:tblGrid>
              <a:tr h="281836">
                <a:tc>
                  <a:txBody>
                    <a:bodyPr/>
                    <a:lstStyle/>
                    <a:p>
                      <a:pPr algn="ctr" fontAlgn="ctr"/>
                      <a:r>
                        <a:rPr lang="en-US" sz="2000" u="none" strike="noStrike" dirty="0">
                          <a:effectLst/>
                        </a:rPr>
                        <a:t>Coincidence Factor</a:t>
                      </a:r>
                      <a:endParaRPr lang="en-US" sz="2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2000" u="none" strike="noStrike" dirty="0">
                          <a:effectLst/>
                          <a:highlight>
                            <a:srgbClr val="FF00FF"/>
                          </a:highlight>
                        </a:rPr>
                        <a:t>19600</a:t>
                      </a:r>
                      <a:r>
                        <a:rPr lang="en-US" sz="2000" u="none" strike="noStrike" dirty="0">
                          <a:effectLst/>
                        </a:rPr>
                        <a:t>/</a:t>
                      </a:r>
                      <a:r>
                        <a:rPr lang="en-US" sz="2000" u="none" strike="noStrike" dirty="0">
                          <a:effectLst/>
                          <a:highlight>
                            <a:srgbClr val="00FF00"/>
                          </a:highlight>
                        </a:rPr>
                        <a:t>20100</a:t>
                      </a:r>
                      <a:endParaRPr lang="en-US" sz="2000" b="1" i="0" u="none" strike="noStrike" dirty="0">
                        <a:solidFill>
                          <a:srgbClr val="000000"/>
                        </a:solidFill>
                        <a:effectLst/>
                        <a:highlight>
                          <a:srgbClr val="00FF00"/>
                        </a:highlight>
                        <a:latin typeface="Arial" panose="020B0604020202020204" pitchFamily="34" charset="0"/>
                      </a:endParaRPr>
                    </a:p>
                  </a:txBody>
                  <a:tcPr marL="9525" marR="9525" marT="9525" marB="0" anchor="ctr"/>
                </a:tc>
                <a:extLst>
                  <a:ext uri="{0D108BD9-81ED-4DB2-BD59-A6C34878D82A}">
                    <a16:rowId xmlns:a16="http://schemas.microsoft.com/office/drawing/2014/main" xmlns="" val="754819892"/>
                  </a:ext>
                </a:extLst>
              </a:tr>
              <a:tr h="292274">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highlight>
                            <a:srgbClr val="FFFF00"/>
                          </a:highlight>
                        </a:rPr>
                        <a:t>0.97</a:t>
                      </a:r>
                      <a:endParaRPr lang="en-US" sz="20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xmlns="" val="2487860157"/>
                  </a:ext>
                </a:extLst>
              </a:tr>
            </a:tbl>
          </a:graphicData>
        </a:graphic>
      </p:graphicFrame>
    </p:spTree>
    <p:extLst>
      <p:ext uri="{BB962C8B-B14F-4D97-AF65-F5344CB8AC3E}">
        <p14:creationId xmlns:p14="http://schemas.microsoft.com/office/powerpoint/2010/main" val="80693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1F389FE-F8ED-4170-A5C7-598C1AE181A8}"/>
              </a:ext>
            </a:extLst>
          </p:cNvPr>
          <p:cNvSpPr txBox="1"/>
          <p:nvPr/>
        </p:nvSpPr>
        <p:spPr>
          <a:xfrm>
            <a:off x="1066800" y="685800"/>
            <a:ext cx="4876800" cy="523220"/>
          </a:xfrm>
          <a:prstGeom prst="rect">
            <a:avLst/>
          </a:prstGeom>
          <a:noFill/>
        </p:spPr>
        <p:txBody>
          <a:bodyPr wrap="square" rtlCol="0">
            <a:spAutoFit/>
          </a:bodyPr>
          <a:lstStyle/>
          <a:p>
            <a:r>
              <a:rPr lang="en-US" sz="2800" b="1" dirty="0"/>
              <a:t>DIVERSITY  FACTOR</a:t>
            </a:r>
          </a:p>
        </p:txBody>
      </p:sp>
      <p:sp>
        <p:nvSpPr>
          <p:cNvPr id="4" name="TextBox 3">
            <a:extLst>
              <a:ext uri="{FF2B5EF4-FFF2-40B4-BE49-F238E27FC236}">
                <a16:creationId xmlns:a16="http://schemas.microsoft.com/office/drawing/2014/main" xmlns="" id="{FADFC91C-4A77-4BE6-A275-35C6521D547B}"/>
              </a:ext>
            </a:extLst>
          </p:cNvPr>
          <p:cNvSpPr txBox="1"/>
          <p:nvPr/>
        </p:nvSpPr>
        <p:spPr>
          <a:xfrm>
            <a:off x="457200" y="1600200"/>
            <a:ext cx="8382000" cy="5201424"/>
          </a:xfrm>
          <a:prstGeom prst="rect">
            <a:avLst/>
          </a:prstGeom>
          <a:noFill/>
        </p:spPr>
        <p:txBody>
          <a:bodyPr wrap="square" rtlCol="0">
            <a:spAutoFit/>
          </a:bodyPr>
          <a:lstStyle/>
          <a:p>
            <a:r>
              <a:rPr lang="en-US" sz="3200" dirty="0">
                <a:solidFill>
                  <a:srgbClr val="FF0000"/>
                </a:solidFill>
              </a:rPr>
              <a:t>sum of peak loads of all the components in a system divided by peak of the entire system</a:t>
            </a:r>
          </a:p>
          <a:p>
            <a:endParaRPr lang="en-US" sz="2800" dirty="0">
              <a:solidFill>
                <a:srgbClr val="FF0000"/>
              </a:solidFill>
            </a:endParaRPr>
          </a:p>
          <a:p>
            <a:r>
              <a:rPr lang="en-US" sz="2000" dirty="0">
                <a:solidFill>
                  <a:srgbClr val="FF0000"/>
                </a:solidFill>
                <a:highlight>
                  <a:srgbClr val="FFFF00"/>
                </a:highlight>
              </a:rPr>
              <a:t>Diversity factor = </a:t>
            </a:r>
            <a:r>
              <a:rPr lang="en-US" sz="2000" dirty="0">
                <a:highlight>
                  <a:srgbClr val="FFFF00"/>
                </a:highlight>
              </a:rPr>
              <a:t> </a:t>
            </a:r>
            <a:r>
              <a:rPr lang="en-US" sz="2000" dirty="0">
                <a:solidFill>
                  <a:srgbClr val="FF0000"/>
                </a:solidFill>
                <a:highlight>
                  <a:srgbClr val="FFFF00"/>
                </a:highlight>
              </a:rPr>
              <a:t>sum of peak loads of its individual components / Peak of a system </a:t>
            </a:r>
          </a:p>
          <a:p>
            <a:endParaRPr lang="en-US" sz="2800" dirty="0">
              <a:solidFill>
                <a:srgbClr val="FF0000"/>
              </a:solidFill>
            </a:endParaRPr>
          </a:p>
          <a:p>
            <a:pPr marL="457200" indent="-457200">
              <a:buFont typeface="Wingdings" panose="05000000000000000000" pitchFamily="2" charset="2"/>
              <a:buChar char="Ø"/>
            </a:pPr>
            <a:r>
              <a:rPr lang="en-US" sz="2800" dirty="0"/>
              <a:t> It is the reciprocal of coincidence factor </a:t>
            </a:r>
          </a:p>
          <a:p>
            <a:pPr marL="457200" indent="-457200">
              <a:buFont typeface="Wingdings" panose="05000000000000000000" pitchFamily="2" charset="2"/>
              <a:buChar char="Ø"/>
            </a:pPr>
            <a:r>
              <a:rPr lang="en-US" sz="2800" dirty="0"/>
              <a:t>The higher the diversity factor, the more diverse the individual loads are in terms of peaking time.</a:t>
            </a:r>
          </a:p>
          <a:p>
            <a:pPr marL="457200" indent="-457200">
              <a:buFont typeface="Wingdings" panose="05000000000000000000" pitchFamily="2" charset="2"/>
              <a:buChar char="Ø"/>
            </a:pPr>
            <a:r>
              <a:rPr lang="en-US" sz="2800" dirty="0"/>
              <a:t>If the individual loads are peaking at the same time, the diversity factor is 1.</a:t>
            </a:r>
            <a:br>
              <a:rPr lang="en-US" sz="2800" dirty="0"/>
            </a:br>
            <a:endParaRPr lang="en-US" sz="2800" dirty="0"/>
          </a:p>
        </p:txBody>
      </p:sp>
    </p:spTree>
    <p:extLst>
      <p:ext uri="{BB962C8B-B14F-4D97-AF65-F5344CB8AC3E}">
        <p14:creationId xmlns:p14="http://schemas.microsoft.com/office/powerpoint/2010/main" val="67056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xmlns="" id="{9FA3CDF5-9D59-4FE6-8948-4AE32B1C0BD4}"/>
              </a:ext>
            </a:extLst>
          </p:cNvPr>
          <p:cNvSpPr/>
          <p:nvPr/>
        </p:nvSpPr>
        <p:spPr>
          <a:xfrm>
            <a:off x="2971800" y="685800"/>
            <a:ext cx="9906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rPr>
              <a:t>System</a:t>
            </a:r>
          </a:p>
        </p:txBody>
      </p:sp>
      <p:cxnSp>
        <p:nvCxnSpPr>
          <p:cNvPr id="4" name="Straight Connector 3">
            <a:extLst>
              <a:ext uri="{FF2B5EF4-FFF2-40B4-BE49-F238E27FC236}">
                <a16:creationId xmlns:a16="http://schemas.microsoft.com/office/drawing/2014/main" xmlns="" id="{84BFFB95-35AB-4B0B-B6B7-A8BF5C27AEEB}"/>
              </a:ext>
            </a:extLst>
          </p:cNvPr>
          <p:cNvCxnSpPr>
            <a:stCxn id="2" idx="4"/>
            <a:endCxn id="2" idx="4"/>
          </p:cNvCxnSpPr>
          <p:nvPr/>
        </p:nvCxnSpPr>
        <p:spPr>
          <a:xfrm>
            <a:off x="3467100" y="14478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A1B5F634-53E5-47E5-9260-0EA64613D48A}"/>
              </a:ext>
            </a:extLst>
          </p:cNvPr>
          <p:cNvCxnSpPr>
            <a:stCxn id="2" idx="4"/>
          </p:cNvCxnSpPr>
          <p:nvPr/>
        </p:nvCxnSpPr>
        <p:spPr>
          <a:xfrm>
            <a:off x="3467100" y="1447800"/>
            <a:ext cx="381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37450578-AED3-42EE-9A55-0ABB2923F78D}"/>
              </a:ext>
            </a:extLst>
          </p:cNvPr>
          <p:cNvCxnSpPr/>
          <p:nvPr/>
        </p:nvCxnSpPr>
        <p:spPr>
          <a:xfrm>
            <a:off x="1676400" y="2286000"/>
            <a:ext cx="411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4895E50B-4E30-40F7-8718-66A49F0BD01C}"/>
              </a:ext>
            </a:extLst>
          </p:cNvPr>
          <p:cNvCxnSpPr/>
          <p:nvPr/>
        </p:nvCxnSpPr>
        <p:spPr>
          <a:xfrm>
            <a:off x="1676400" y="2286000"/>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8C25A8D3-7687-4A67-9FD1-44759645A136}"/>
              </a:ext>
            </a:extLst>
          </p:cNvPr>
          <p:cNvCxnSpPr/>
          <p:nvPr/>
        </p:nvCxnSpPr>
        <p:spPr>
          <a:xfrm>
            <a:off x="2971800" y="2286000"/>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13A3FF4E-49B8-47E0-976F-6BB0B11CF569}"/>
              </a:ext>
            </a:extLst>
          </p:cNvPr>
          <p:cNvCxnSpPr/>
          <p:nvPr/>
        </p:nvCxnSpPr>
        <p:spPr>
          <a:xfrm>
            <a:off x="4419600" y="2286000"/>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97D7769F-3646-49C7-9A9F-6DC555FF508D}"/>
              </a:ext>
            </a:extLst>
          </p:cNvPr>
          <p:cNvCxnSpPr/>
          <p:nvPr/>
        </p:nvCxnSpPr>
        <p:spPr>
          <a:xfrm>
            <a:off x="5791200" y="2286000"/>
            <a:ext cx="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xmlns="" id="{178DF68F-5571-4F82-9700-A7C24CFA6D13}"/>
              </a:ext>
            </a:extLst>
          </p:cNvPr>
          <p:cNvSpPr/>
          <p:nvPr/>
        </p:nvSpPr>
        <p:spPr>
          <a:xfrm>
            <a:off x="1505275" y="3237876"/>
            <a:ext cx="317277" cy="3897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D1</a:t>
            </a:r>
          </a:p>
        </p:txBody>
      </p:sp>
      <p:sp>
        <p:nvSpPr>
          <p:cNvPr id="18" name="Oval 17">
            <a:extLst>
              <a:ext uri="{FF2B5EF4-FFF2-40B4-BE49-F238E27FC236}">
                <a16:creationId xmlns:a16="http://schemas.microsoft.com/office/drawing/2014/main" xmlns="" id="{D7E52C77-550B-4D4D-872E-6A20A5B6DB4B}"/>
              </a:ext>
            </a:extLst>
          </p:cNvPr>
          <p:cNvSpPr/>
          <p:nvPr/>
        </p:nvSpPr>
        <p:spPr>
          <a:xfrm>
            <a:off x="2813161" y="3207905"/>
            <a:ext cx="317277" cy="3897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D2</a:t>
            </a:r>
          </a:p>
        </p:txBody>
      </p:sp>
      <p:sp>
        <p:nvSpPr>
          <p:cNvPr id="19" name="Oval 18">
            <a:extLst>
              <a:ext uri="{FF2B5EF4-FFF2-40B4-BE49-F238E27FC236}">
                <a16:creationId xmlns:a16="http://schemas.microsoft.com/office/drawing/2014/main" xmlns="" id="{22B3A66D-CC8A-4B39-B7AC-3AEF74BD0DDB}"/>
              </a:ext>
            </a:extLst>
          </p:cNvPr>
          <p:cNvSpPr/>
          <p:nvPr/>
        </p:nvSpPr>
        <p:spPr>
          <a:xfrm>
            <a:off x="4254723" y="3237876"/>
            <a:ext cx="317277" cy="3897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D3</a:t>
            </a:r>
          </a:p>
        </p:txBody>
      </p:sp>
      <p:sp>
        <p:nvSpPr>
          <p:cNvPr id="20" name="Oval 19">
            <a:extLst>
              <a:ext uri="{FF2B5EF4-FFF2-40B4-BE49-F238E27FC236}">
                <a16:creationId xmlns:a16="http://schemas.microsoft.com/office/drawing/2014/main" xmlns="" id="{AE90593B-F6D7-48F8-8DDF-645ECF9652DA}"/>
              </a:ext>
            </a:extLst>
          </p:cNvPr>
          <p:cNvSpPr/>
          <p:nvPr/>
        </p:nvSpPr>
        <p:spPr>
          <a:xfrm>
            <a:off x="5632561" y="3237876"/>
            <a:ext cx="317277" cy="3897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lumOff val="50000"/>
                  </a:schemeClr>
                </a:solidFill>
              </a:rPr>
              <a:t>D4</a:t>
            </a:r>
          </a:p>
        </p:txBody>
      </p:sp>
      <p:sp>
        <p:nvSpPr>
          <p:cNvPr id="22" name="TextBox 21">
            <a:extLst>
              <a:ext uri="{FF2B5EF4-FFF2-40B4-BE49-F238E27FC236}">
                <a16:creationId xmlns:a16="http://schemas.microsoft.com/office/drawing/2014/main" xmlns="" id="{AB28A68A-6CC0-424F-9A79-F60FEEE177BC}"/>
              </a:ext>
            </a:extLst>
          </p:cNvPr>
          <p:cNvSpPr txBox="1"/>
          <p:nvPr/>
        </p:nvSpPr>
        <p:spPr>
          <a:xfrm>
            <a:off x="4229100" y="832708"/>
            <a:ext cx="838200" cy="923330"/>
          </a:xfrm>
          <a:prstGeom prst="rect">
            <a:avLst/>
          </a:prstGeom>
          <a:noFill/>
        </p:spPr>
        <p:txBody>
          <a:bodyPr wrap="square" rtlCol="0">
            <a:spAutoFit/>
          </a:bodyPr>
          <a:lstStyle/>
          <a:p>
            <a:r>
              <a:rPr lang="en-US" dirty="0"/>
              <a:t>10000 MW Peak</a:t>
            </a:r>
          </a:p>
        </p:txBody>
      </p:sp>
      <p:sp>
        <p:nvSpPr>
          <p:cNvPr id="23" name="TextBox 22">
            <a:extLst>
              <a:ext uri="{FF2B5EF4-FFF2-40B4-BE49-F238E27FC236}">
                <a16:creationId xmlns:a16="http://schemas.microsoft.com/office/drawing/2014/main" xmlns="" id="{EA5C59CF-3FAD-4D43-9F19-C4156FE745E3}"/>
              </a:ext>
            </a:extLst>
          </p:cNvPr>
          <p:cNvSpPr txBox="1"/>
          <p:nvPr/>
        </p:nvSpPr>
        <p:spPr>
          <a:xfrm>
            <a:off x="1219200" y="3636178"/>
            <a:ext cx="888776" cy="923330"/>
          </a:xfrm>
          <a:prstGeom prst="rect">
            <a:avLst/>
          </a:prstGeom>
          <a:noFill/>
        </p:spPr>
        <p:txBody>
          <a:bodyPr wrap="square" rtlCol="0">
            <a:spAutoFit/>
          </a:bodyPr>
          <a:lstStyle/>
          <a:p>
            <a:r>
              <a:rPr lang="en-US" dirty="0"/>
              <a:t>5000 MW Peak</a:t>
            </a:r>
          </a:p>
        </p:txBody>
      </p:sp>
      <p:sp>
        <p:nvSpPr>
          <p:cNvPr id="25" name="TextBox 24">
            <a:extLst>
              <a:ext uri="{FF2B5EF4-FFF2-40B4-BE49-F238E27FC236}">
                <a16:creationId xmlns:a16="http://schemas.microsoft.com/office/drawing/2014/main" xmlns="" id="{E08AAB85-1322-4B88-9B0E-4BA84F88D785}"/>
              </a:ext>
            </a:extLst>
          </p:cNvPr>
          <p:cNvSpPr txBox="1"/>
          <p:nvPr/>
        </p:nvSpPr>
        <p:spPr>
          <a:xfrm>
            <a:off x="2578324" y="3657601"/>
            <a:ext cx="888776" cy="923330"/>
          </a:xfrm>
          <a:prstGeom prst="rect">
            <a:avLst/>
          </a:prstGeom>
          <a:noFill/>
        </p:spPr>
        <p:txBody>
          <a:bodyPr wrap="square" rtlCol="0">
            <a:spAutoFit/>
          </a:bodyPr>
          <a:lstStyle/>
          <a:p>
            <a:r>
              <a:rPr lang="en-US" dirty="0"/>
              <a:t>4000 MW Peak</a:t>
            </a:r>
          </a:p>
        </p:txBody>
      </p:sp>
      <p:sp>
        <p:nvSpPr>
          <p:cNvPr id="26" name="TextBox 25">
            <a:extLst>
              <a:ext uri="{FF2B5EF4-FFF2-40B4-BE49-F238E27FC236}">
                <a16:creationId xmlns:a16="http://schemas.microsoft.com/office/drawing/2014/main" xmlns="" id="{8D3FC194-4FFD-49B7-9270-D91A0A3D83F4}"/>
              </a:ext>
            </a:extLst>
          </p:cNvPr>
          <p:cNvSpPr txBox="1"/>
          <p:nvPr/>
        </p:nvSpPr>
        <p:spPr>
          <a:xfrm>
            <a:off x="4003667" y="3716135"/>
            <a:ext cx="888776" cy="923330"/>
          </a:xfrm>
          <a:prstGeom prst="rect">
            <a:avLst/>
          </a:prstGeom>
          <a:noFill/>
        </p:spPr>
        <p:txBody>
          <a:bodyPr wrap="square" rtlCol="0">
            <a:spAutoFit/>
          </a:bodyPr>
          <a:lstStyle/>
          <a:p>
            <a:r>
              <a:rPr lang="en-US" dirty="0"/>
              <a:t>3000 MW Peak</a:t>
            </a:r>
          </a:p>
        </p:txBody>
      </p:sp>
      <p:sp>
        <p:nvSpPr>
          <p:cNvPr id="27" name="TextBox 26">
            <a:extLst>
              <a:ext uri="{FF2B5EF4-FFF2-40B4-BE49-F238E27FC236}">
                <a16:creationId xmlns:a16="http://schemas.microsoft.com/office/drawing/2014/main" xmlns="" id="{66CA8020-11F1-4C53-A405-BCE4D5FD433B}"/>
              </a:ext>
            </a:extLst>
          </p:cNvPr>
          <p:cNvSpPr txBox="1"/>
          <p:nvPr/>
        </p:nvSpPr>
        <p:spPr>
          <a:xfrm>
            <a:off x="5346812" y="3725066"/>
            <a:ext cx="888776" cy="923330"/>
          </a:xfrm>
          <a:prstGeom prst="rect">
            <a:avLst/>
          </a:prstGeom>
          <a:noFill/>
        </p:spPr>
        <p:txBody>
          <a:bodyPr wrap="square" rtlCol="0">
            <a:spAutoFit/>
          </a:bodyPr>
          <a:lstStyle/>
          <a:p>
            <a:r>
              <a:rPr lang="en-US" dirty="0"/>
              <a:t>2000 MW Peak</a:t>
            </a:r>
          </a:p>
        </p:txBody>
      </p:sp>
      <p:sp>
        <p:nvSpPr>
          <p:cNvPr id="28" name="TextBox 27">
            <a:extLst>
              <a:ext uri="{FF2B5EF4-FFF2-40B4-BE49-F238E27FC236}">
                <a16:creationId xmlns:a16="http://schemas.microsoft.com/office/drawing/2014/main" xmlns="" id="{E92FB294-571B-4A01-902E-B4E5F51B92D7}"/>
              </a:ext>
            </a:extLst>
          </p:cNvPr>
          <p:cNvSpPr txBox="1"/>
          <p:nvPr/>
        </p:nvSpPr>
        <p:spPr>
          <a:xfrm>
            <a:off x="1371600" y="5105400"/>
            <a:ext cx="5410200" cy="369332"/>
          </a:xfrm>
          <a:prstGeom prst="rect">
            <a:avLst/>
          </a:prstGeom>
          <a:noFill/>
        </p:spPr>
        <p:txBody>
          <a:bodyPr wrap="square" rtlCol="0">
            <a:spAutoFit/>
          </a:bodyPr>
          <a:lstStyle/>
          <a:p>
            <a:r>
              <a:rPr lang="en-US" dirty="0"/>
              <a:t>Diversity Factor?</a:t>
            </a:r>
          </a:p>
        </p:txBody>
      </p:sp>
      <p:sp>
        <p:nvSpPr>
          <p:cNvPr id="29" name="TextBox 28">
            <a:extLst>
              <a:ext uri="{FF2B5EF4-FFF2-40B4-BE49-F238E27FC236}">
                <a16:creationId xmlns:a16="http://schemas.microsoft.com/office/drawing/2014/main" xmlns="" id="{5D420C5A-CD92-4D68-A4ED-086C77A7AA82}"/>
              </a:ext>
            </a:extLst>
          </p:cNvPr>
          <p:cNvSpPr txBox="1"/>
          <p:nvPr/>
        </p:nvSpPr>
        <p:spPr>
          <a:xfrm>
            <a:off x="2926844" y="5550736"/>
            <a:ext cx="5047925" cy="646331"/>
          </a:xfrm>
          <a:prstGeom prst="rect">
            <a:avLst/>
          </a:prstGeom>
          <a:noFill/>
        </p:spPr>
        <p:txBody>
          <a:bodyPr wrap="square" rtlCol="0">
            <a:spAutoFit/>
          </a:bodyPr>
          <a:lstStyle/>
          <a:p>
            <a:r>
              <a:rPr lang="en-US" dirty="0"/>
              <a:t>=(5000+4000+3000+2000)/10000=</a:t>
            </a:r>
            <a:r>
              <a:rPr lang="en-US" dirty="0">
                <a:solidFill>
                  <a:srgbClr val="FF0000"/>
                </a:solidFill>
              </a:rPr>
              <a:t>1.4</a:t>
            </a:r>
          </a:p>
          <a:p>
            <a:endParaRPr lang="en-US" dirty="0">
              <a:solidFill>
                <a:srgbClr val="FF0000"/>
              </a:solidFill>
            </a:endParaRPr>
          </a:p>
        </p:txBody>
      </p:sp>
    </p:spTree>
    <p:extLst>
      <p:ext uri="{BB962C8B-B14F-4D97-AF65-F5344CB8AC3E}">
        <p14:creationId xmlns:p14="http://schemas.microsoft.com/office/powerpoint/2010/main" val="15715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2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P spid="19" grpId="0" animBg="1"/>
      <p:bldP spid="20" grpId="0" animBg="1"/>
      <p:bldP spid="22" grpId="0"/>
      <p:bldP spid="23" grpId="0"/>
      <p:bldP spid="25" grpId="0"/>
      <p:bldP spid="26" grpId="0"/>
      <p:bldP spid="27"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5D24D8C-E00C-46CA-A064-FA9A63B034FA}"/>
              </a:ext>
            </a:extLst>
          </p:cNvPr>
          <p:cNvSpPr txBox="1"/>
          <p:nvPr/>
        </p:nvSpPr>
        <p:spPr>
          <a:xfrm>
            <a:off x="1371600" y="533400"/>
            <a:ext cx="4953000" cy="584775"/>
          </a:xfrm>
          <a:prstGeom prst="rect">
            <a:avLst/>
          </a:prstGeom>
          <a:noFill/>
        </p:spPr>
        <p:txBody>
          <a:bodyPr wrap="square" rtlCol="0">
            <a:spAutoFit/>
          </a:bodyPr>
          <a:lstStyle/>
          <a:p>
            <a:r>
              <a:rPr lang="en-US" sz="3200" b="1" dirty="0"/>
              <a:t>LOAD FACTOR</a:t>
            </a:r>
          </a:p>
        </p:txBody>
      </p:sp>
      <p:sp>
        <p:nvSpPr>
          <p:cNvPr id="3" name="TextBox 2">
            <a:extLst>
              <a:ext uri="{FF2B5EF4-FFF2-40B4-BE49-F238E27FC236}">
                <a16:creationId xmlns:a16="http://schemas.microsoft.com/office/drawing/2014/main" xmlns="" id="{C9AD6206-4E0F-462B-B34D-96DED8AD2181}"/>
              </a:ext>
            </a:extLst>
          </p:cNvPr>
          <p:cNvSpPr txBox="1"/>
          <p:nvPr/>
        </p:nvSpPr>
        <p:spPr>
          <a:xfrm>
            <a:off x="533400" y="1447800"/>
            <a:ext cx="7162800" cy="1200329"/>
          </a:xfrm>
          <a:prstGeom prst="rect">
            <a:avLst/>
          </a:prstGeom>
          <a:noFill/>
        </p:spPr>
        <p:txBody>
          <a:bodyPr wrap="square" rtlCol="0">
            <a:spAutoFit/>
          </a:bodyPr>
          <a:lstStyle/>
          <a:p>
            <a:r>
              <a:rPr lang="en-US" sz="2400" dirty="0"/>
              <a:t>Average load divided by the peak load in a specified time period.</a:t>
            </a:r>
          </a:p>
          <a:p>
            <a:endParaRPr lang="en-US" sz="2400" b="1" dirty="0"/>
          </a:p>
        </p:txBody>
      </p:sp>
    </p:spTree>
    <p:extLst>
      <p:ext uri="{BB962C8B-B14F-4D97-AF65-F5344CB8AC3E}">
        <p14:creationId xmlns:p14="http://schemas.microsoft.com/office/powerpoint/2010/main" val="19720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FF19896-3087-412E-9580-808CB4898E82}"/>
              </a:ext>
            </a:extLst>
          </p:cNvPr>
          <p:cNvSpPr txBox="1"/>
          <p:nvPr/>
        </p:nvSpPr>
        <p:spPr>
          <a:xfrm>
            <a:off x="838200" y="152400"/>
            <a:ext cx="7086600" cy="646331"/>
          </a:xfrm>
          <a:prstGeom prst="rect">
            <a:avLst/>
          </a:prstGeom>
          <a:noFill/>
        </p:spPr>
        <p:txBody>
          <a:bodyPr wrap="square" rtlCol="0">
            <a:spAutoFit/>
          </a:bodyPr>
          <a:lstStyle/>
          <a:p>
            <a:r>
              <a:rPr lang="en-US" sz="3600" b="1" dirty="0"/>
              <a:t>Load factor explanation </a:t>
            </a:r>
          </a:p>
        </p:txBody>
      </p:sp>
      <p:graphicFrame>
        <p:nvGraphicFramePr>
          <p:cNvPr id="4" name="Table 3">
            <a:extLst>
              <a:ext uri="{FF2B5EF4-FFF2-40B4-BE49-F238E27FC236}">
                <a16:creationId xmlns:a16="http://schemas.microsoft.com/office/drawing/2014/main" xmlns="" id="{C25A881B-6DB7-49B2-BAFD-E8DC45F6D435}"/>
              </a:ext>
            </a:extLst>
          </p:cNvPr>
          <p:cNvGraphicFramePr>
            <a:graphicFrameLocks noGrp="1"/>
          </p:cNvGraphicFramePr>
          <p:nvPr>
            <p:extLst>
              <p:ext uri="{D42A27DB-BD31-4B8C-83A1-F6EECF244321}">
                <p14:modId xmlns:p14="http://schemas.microsoft.com/office/powerpoint/2010/main" val="1377886637"/>
              </p:ext>
            </p:extLst>
          </p:nvPr>
        </p:nvGraphicFramePr>
        <p:xfrm>
          <a:off x="838200" y="1447800"/>
          <a:ext cx="6553200" cy="5029206"/>
        </p:xfrm>
        <a:graphic>
          <a:graphicData uri="http://schemas.openxmlformats.org/drawingml/2006/table">
            <a:tbl>
              <a:tblPr/>
              <a:tblGrid>
                <a:gridCol w="1638300">
                  <a:extLst>
                    <a:ext uri="{9D8B030D-6E8A-4147-A177-3AD203B41FA5}">
                      <a16:colId xmlns:a16="http://schemas.microsoft.com/office/drawing/2014/main" xmlns="" val="58209115"/>
                    </a:ext>
                  </a:extLst>
                </a:gridCol>
                <a:gridCol w="1638300">
                  <a:extLst>
                    <a:ext uri="{9D8B030D-6E8A-4147-A177-3AD203B41FA5}">
                      <a16:colId xmlns:a16="http://schemas.microsoft.com/office/drawing/2014/main" xmlns="" val="1931441729"/>
                    </a:ext>
                  </a:extLst>
                </a:gridCol>
                <a:gridCol w="1638300">
                  <a:extLst>
                    <a:ext uri="{9D8B030D-6E8A-4147-A177-3AD203B41FA5}">
                      <a16:colId xmlns:a16="http://schemas.microsoft.com/office/drawing/2014/main" xmlns="" val="1102568592"/>
                    </a:ext>
                  </a:extLst>
                </a:gridCol>
                <a:gridCol w="1638300">
                  <a:extLst>
                    <a:ext uri="{9D8B030D-6E8A-4147-A177-3AD203B41FA5}">
                      <a16:colId xmlns:a16="http://schemas.microsoft.com/office/drawing/2014/main" xmlns="" val="454964190"/>
                    </a:ext>
                  </a:extLst>
                </a:gridCol>
              </a:tblGrid>
              <a:tr h="386862">
                <a:tc>
                  <a:txBody>
                    <a:bodyPr/>
                    <a:lstStyle/>
                    <a:p>
                      <a:pPr algn="ctr" fontAlgn="b"/>
                      <a:r>
                        <a:rPr lang="en-US" sz="2400" b="0" i="0" u="none" strike="noStrike">
                          <a:solidFill>
                            <a:srgbClr val="000000"/>
                          </a:solidFill>
                          <a:effectLst/>
                          <a:latin typeface="Calibri" panose="020F0502020204030204" pitchFamily="34" charset="0"/>
                        </a:rPr>
                        <a:t>hours</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case-1</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case-2</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case-3</a:t>
                      </a:r>
                    </a:p>
                  </a:txBody>
                  <a:tcPr marL="9525" marR="9525" marT="9525" marB="0" anchor="b">
                    <a:lnL>
                      <a:noFill/>
                    </a:lnL>
                    <a:lnR>
                      <a:noFill/>
                    </a:lnR>
                    <a:lnT>
                      <a:noFill/>
                    </a:lnT>
                    <a:lnB>
                      <a:noFill/>
                    </a:lnB>
                  </a:tcPr>
                </a:tc>
                <a:extLst>
                  <a:ext uri="{0D108BD9-81ED-4DB2-BD59-A6C34878D82A}">
                    <a16:rowId xmlns:a16="http://schemas.microsoft.com/office/drawing/2014/main" xmlns="" val="372192865"/>
                  </a:ext>
                </a:extLst>
              </a:tr>
              <a:tr h="386862">
                <a:tc>
                  <a:txBody>
                    <a:bodyPr/>
                    <a:lstStyle/>
                    <a:p>
                      <a:pPr algn="ctr" fontAlgn="b"/>
                      <a:r>
                        <a:rPr lang="en-US" sz="2400" b="0" i="0" u="none" strike="noStrike" dirty="0">
                          <a:solidFill>
                            <a:schemeClr val="accent2">
                              <a:lumMod val="75000"/>
                            </a:schemeClr>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extLst>
                  <a:ext uri="{0D108BD9-81ED-4DB2-BD59-A6C34878D82A}">
                    <a16:rowId xmlns:a16="http://schemas.microsoft.com/office/drawing/2014/main" xmlns="" val="2990225608"/>
                  </a:ext>
                </a:extLst>
              </a:tr>
              <a:tr h="386862">
                <a:tc>
                  <a:txBody>
                    <a:bodyPr/>
                    <a:lstStyle/>
                    <a:p>
                      <a:pPr algn="ctr" fontAlgn="b"/>
                      <a:r>
                        <a:rPr lang="en-US" sz="2400" b="0" i="0" u="none" strike="noStrike" dirty="0">
                          <a:solidFill>
                            <a:schemeClr val="accent2">
                              <a:lumMod val="75000"/>
                            </a:schemeClr>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extLst>
                  <a:ext uri="{0D108BD9-81ED-4DB2-BD59-A6C34878D82A}">
                    <a16:rowId xmlns:a16="http://schemas.microsoft.com/office/drawing/2014/main" xmlns="" val="2977672620"/>
                  </a:ext>
                </a:extLst>
              </a:tr>
              <a:tr h="386862">
                <a:tc>
                  <a:txBody>
                    <a:bodyPr/>
                    <a:lstStyle/>
                    <a:p>
                      <a:pPr algn="ctr" fontAlgn="b"/>
                      <a:r>
                        <a:rPr lang="en-US" sz="2400" b="0" i="0" u="none" strike="noStrike" dirty="0">
                          <a:solidFill>
                            <a:schemeClr val="accent2">
                              <a:lumMod val="75000"/>
                            </a:schemeClr>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150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extLst>
                  <a:ext uri="{0D108BD9-81ED-4DB2-BD59-A6C34878D82A}">
                    <a16:rowId xmlns:a16="http://schemas.microsoft.com/office/drawing/2014/main" xmlns="" val="492042706"/>
                  </a:ext>
                </a:extLst>
              </a:tr>
              <a:tr h="386862">
                <a:tc>
                  <a:txBody>
                    <a:bodyPr/>
                    <a:lstStyle/>
                    <a:p>
                      <a:pPr algn="ctr" fontAlgn="b"/>
                      <a:r>
                        <a:rPr lang="en-US" sz="2400" b="0" i="0" u="none" strike="noStrike" dirty="0">
                          <a:solidFill>
                            <a:schemeClr val="accent2">
                              <a:lumMod val="75000"/>
                            </a:schemeClr>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extLst>
                  <a:ext uri="{0D108BD9-81ED-4DB2-BD59-A6C34878D82A}">
                    <a16:rowId xmlns:a16="http://schemas.microsoft.com/office/drawing/2014/main" xmlns="" val="362359407"/>
                  </a:ext>
                </a:extLst>
              </a:tr>
              <a:tr h="386862">
                <a:tc>
                  <a:txBody>
                    <a:bodyPr/>
                    <a:lstStyle/>
                    <a:p>
                      <a:pPr algn="ctr" fontAlgn="b"/>
                      <a:r>
                        <a:rPr lang="en-US" sz="2400" b="0" i="0" u="none" strike="noStrike" dirty="0">
                          <a:solidFill>
                            <a:schemeClr val="accent2">
                              <a:lumMod val="75000"/>
                            </a:schemeClr>
                          </a:solidFill>
                          <a:effectLst/>
                          <a:latin typeface="Calibri" panose="020F0502020204030204" pitchFamily="34" charset="0"/>
                        </a:rPr>
                        <a:t>5</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extLst>
                  <a:ext uri="{0D108BD9-81ED-4DB2-BD59-A6C34878D82A}">
                    <a16:rowId xmlns:a16="http://schemas.microsoft.com/office/drawing/2014/main" xmlns="" val="4125278158"/>
                  </a:ext>
                </a:extLst>
              </a:tr>
              <a:tr h="386862">
                <a:tc>
                  <a:txBody>
                    <a:bodyPr/>
                    <a:lstStyle/>
                    <a:p>
                      <a:pPr algn="ctr" fontAlgn="b"/>
                      <a:r>
                        <a:rPr lang="en-US" sz="2400" b="0" i="0" u="none" strike="noStrike" dirty="0">
                          <a:solidFill>
                            <a:schemeClr val="accent2">
                              <a:lumMod val="75000"/>
                            </a:schemeClr>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extLst>
                  <a:ext uri="{0D108BD9-81ED-4DB2-BD59-A6C34878D82A}">
                    <a16:rowId xmlns:a16="http://schemas.microsoft.com/office/drawing/2014/main" xmlns="" val="1960328308"/>
                  </a:ext>
                </a:extLst>
              </a:tr>
              <a:tr h="386862">
                <a:tc>
                  <a:txBody>
                    <a:bodyPr/>
                    <a:lstStyle/>
                    <a:p>
                      <a:pPr algn="ctr" fontAlgn="b"/>
                      <a:r>
                        <a:rPr lang="en-US" sz="2400" b="0" i="0" u="none" strike="noStrike" dirty="0">
                          <a:solidFill>
                            <a:schemeClr val="accent2">
                              <a:lumMod val="75000"/>
                            </a:schemeClr>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extLst>
                  <a:ext uri="{0D108BD9-81ED-4DB2-BD59-A6C34878D82A}">
                    <a16:rowId xmlns:a16="http://schemas.microsoft.com/office/drawing/2014/main" xmlns="" val="4203812762"/>
                  </a:ext>
                </a:extLst>
              </a:tr>
              <a:tr h="386862">
                <a:tc>
                  <a:txBody>
                    <a:bodyPr/>
                    <a:lstStyle/>
                    <a:p>
                      <a:pPr algn="ctr" fontAlgn="b"/>
                      <a:r>
                        <a:rPr lang="en-US" sz="2400" b="0" i="0" u="none" strike="noStrike" dirty="0">
                          <a:solidFill>
                            <a:schemeClr val="accent2">
                              <a:lumMod val="75000"/>
                            </a:schemeClr>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extLst>
                  <a:ext uri="{0D108BD9-81ED-4DB2-BD59-A6C34878D82A}">
                    <a16:rowId xmlns:a16="http://schemas.microsoft.com/office/drawing/2014/main" xmlns="" val="3365187748"/>
                  </a:ext>
                </a:extLst>
              </a:tr>
              <a:tr h="386862">
                <a:tc>
                  <a:txBody>
                    <a:bodyPr/>
                    <a:lstStyle/>
                    <a:p>
                      <a:pPr algn="ctr" fontAlgn="b"/>
                      <a:r>
                        <a:rPr lang="en-US" sz="2400" b="0" i="0" u="none" strike="noStrike" dirty="0">
                          <a:solidFill>
                            <a:schemeClr val="accent2">
                              <a:lumMod val="75000"/>
                            </a:schemeClr>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extLst>
                  <a:ext uri="{0D108BD9-81ED-4DB2-BD59-A6C34878D82A}">
                    <a16:rowId xmlns:a16="http://schemas.microsoft.com/office/drawing/2014/main" xmlns="" val="259889486"/>
                  </a:ext>
                </a:extLst>
              </a:tr>
              <a:tr h="386862">
                <a:tc>
                  <a:txBody>
                    <a:bodyPr/>
                    <a:lstStyle/>
                    <a:p>
                      <a:pPr algn="ctr" fontAlgn="b"/>
                      <a:r>
                        <a:rPr lang="en-US" sz="2400" b="0" i="0" u="none" strike="noStrike" dirty="0">
                          <a:solidFill>
                            <a:schemeClr val="accent2">
                              <a:lumMod val="75000"/>
                            </a:schemeClr>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extLst>
                  <a:ext uri="{0D108BD9-81ED-4DB2-BD59-A6C34878D82A}">
                    <a16:rowId xmlns:a16="http://schemas.microsoft.com/office/drawing/2014/main" xmlns="" val="1423515356"/>
                  </a:ext>
                </a:extLst>
              </a:tr>
              <a:tr h="386862">
                <a:tc>
                  <a:txBody>
                    <a:bodyPr/>
                    <a:lstStyle/>
                    <a:p>
                      <a:pPr algn="ctr" fontAlgn="b"/>
                      <a:r>
                        <a:rPr lang="en-US" sz="2400" b="0" i="0" u="none" strike="noStrike" dirty="0">
                          <a:solidFill>
                            <a:schemeClr val="accent2">
                              <a:lumMod val="75000"/>
                            </a:schemeClr>
                          </a:solidFill>
                          <a:effectLst/>
                          <a:latin typeface="Calibri" panose="020F0502020204030204" pitchFamily="34" charset="0"/>
                        </a:rPr>
                        <a:t>11</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extLst>
                  <a:ext uri="{0D108BD9-81ED-4DB2-BD59-A6C34878D82A}">
                    <a16:rowId xmlns:a16="http://schemas.microsoft.com/office/drawing/2014/main" xmlns="" val="1435634364"/>
                  </a:ext>
                </a:extLst>
              </a:tr>
              <a:tr h="386862">
                <a:tc>
                  <a:txBody>
                    <a:bodyPr/>
                    <a:lstStyle/>
                    <a:p>
                      <a:pPr algn="ctr" fontAlgn="b"/>
                      <a:r>
                        <a:rPr lang="en-US" sz="2400" b="0" i="0" u="none" strike="noStrike" dirty="0">
                          <a:solidFill>
                            <a:schemeClr val="accent2">
                              <a:lumMod val="75000"/>
                            </a:schemeClr>
                          </a:solidFill>
                          <a:effectLst/>
                          <a:latin typeface="Calibri" panose="020F0502020204030204" pitchFamily="34" charset="0"/>
                        </a:rPr>
                        <a:t>12</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tcPr>
                </a:tc>
                <a:tc>
                  <a:txBody>
                    <a:bodyPr/>
                    <a:lstStyle/>
                    <a:p>
                      <a:pPr algn="ctr" fontAlgn="b"/>
                      <a:r>
                        <a:rPr lang="en-US" sz="2400" b="0" i="0" u="none" strike="noStrike">
                          <a:solidFill>
                            <a:srgbClr val="000000"/>
                          </a:solidFill>
                          <a:effectLst/>
                          <a:latin typeface="Calibri" panose="020F0502020204030204" pitchFamily="34" charset="0"/>
                        </a:rPr>
                        <a:t>50</a:t>
                      </a:r>
                    </a:p>
                  </a:txBody>
                  <a:tcPr marL="9525" marR="9525" marT="9525" marB="0" anchor="b">
                    <a:lnL>
                      <a:noFill/>
                    </a:lnL>
                    <a:lnR>
                      <a:noFill/>
                    </a:lnR>
                    <a:lnT>
                      <a:noFill/>
                    </a:lnT>
                    <a:lnB>
                      <a:noFill/>
                    </a:lnB>
                  </a:tcPr>
                </a:tc>
                <a:tc>
                  <a:txBody>
                    <a:bodyPr/>
                    <a:lstStyle/>
                    <a:p>
                      <a:pPr algn="ctr" fontAlgn="b"/>
                      <a:r>
                        <a:rPr lang="en-US" sz="2400" b="0" i="0" u="none" strike="noStrike" dirty="0">
                          <a:solidFill>
                            <a:srgbClr val="000000"/>
                          </a:solidFill>
                          <a:effectLst/>
                          <a:latin typeface="Calibri" panose="020F0502020204030204" pitchFamily="34" charset="0"/>
                        </a:rPr>
                        <a:t>200</a:t>
                      </a:r>
                    </a:p>
                  </a:txBody>
                  <a:tcPr marL="9525" marR="9525" marT="9525" marB="0" anchor="b">
                    <a:lnL>
                      <a:noFill/>
                    </a:lnL>
                    <a:lnR>
                      <a:noFill/>
                    </a:lnR>
                    <a:lnT>
                      <a:noFill/>
                    </a:lnT>
                    <a:lnB>
                      <a:noFill/>
                    </a:lnB>
                  </a:tcPr>
                </a:tc>
                <a:extLst>
                  <a:ext uri="{0D108BD9-81ED-4DB2-BD59-A6C34878D82A}">
                    <a16:rowId xmlns:a16="http://schemas.microsoft.com/office/drawing/2014/main" xmlns="" val="3175195419"/>
                  </a:ext>
                </a:extLst>
              </a:tr>
            </a:tbl>
          </a:graphicData>
        </a:graphic>
      </p:graphicFrame>
    </p:spTree>
    <p:extLst>
      <p:ext uri="{BB962C8B-B14F-4D97-AF65-F5344CB8AC3E}">
        <p14:creationId xmlns:p14="http://schemas.microsoft.com/office/powerpoint/2010/main" val="385685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531B5A2-0BA3-4504-BED2-81D682938CBC}"/>
              </a:ext>
            </a:extLst>
          </p:cNvPr>
          <p:cNvSpPr txBox="1"/>
          <p:nvPr/>
        </p:nvSpPr>
        <p:spPr>
          <a:xfrm>
            <a:off x="1447800" y="5715000"/>
            <a:ext cx="6019800" cy="369332"/>
          </a:xfrm>
          <a:prstGeom prst="rect">
            <a:avLst/>
          </a:prstGeom>
          <a:noFill/>
        </p:spPr>
        <p:txBody>
          <a:bodyPr wrap="square" rtlCol="0">
            <a:spAutoFit/>
          </a:bodyPr>
          <a:lstStyle/>
          <a:p>
            <a:r>
              <a:rPr lang="en-US" dirty="0"/>
              <a:t>Case-1 LF=14.5%	Case-2 LF= 64.5%            Case-3 LF=100%</a:t>
            </a:r>
          </a:p>
        </p:txBody>
      </p:sp>
      <p:graphicFrame>
        <p:nvGraphicFramePr>
          <p:cNvPr id="4" name="Chart 3">
            <a:extLst>
              <a:ext uri="{FF2B5EF4-FFF2-40B4-BE49-F238E27FC236}">
                <a16:creationId xmlns:a16="http://schemas.microsoft.com/office/drawing/2014/main" xmlns="" id="{25E1DB06-ABD6-448B-B17F-9B21E1A6F38D}"/>
              </a:ext>
            </a:extLst>
          </p:cNvPr>
          <p:cNvGraphicFramePr>
            <a:graphicFrameLocks/>
          </p:cNvGraphicFramePr>
          <p:nvPr>
            <p:extLst>
              <p:ext uri="{D42A27DB-BD31-4B8C-83A1-F6EECF244321}">
                <p14:modId xmlns:p14="http://schemas.microsoft.com/office/powerpoint/2010/main" val="4055120500"/>
              </p:ext>
            </p:extLst>
          </p:nvPr>
        </p:nvGraphicFramePr>
        <p:xfrm>
          <a:off x="1371600" y="1143000"/>
          <a:ext cx="6553200" cy="3962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5442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B9A5DE4-3211-4793-9B71-17FFE30DF6D7}"/>
              </a:ext>
            </a:extLst>
          </p:cNvPr>
          <p:cNvSpPr txBox="1"/>
          <p:nvPr/>
        </p:nvSpPr>
        <p:spPr>
          <a:xfrm>
            <a:off x="990600" y="457200"/>
            <a:ext cx="5638800" cy="523220"/>
          </a:xfrm>
          <a:prstGeom prst="rect">
            <a:avLst/>
          </a:prstGeom>
          <a:noFill/>
        </p:spPr>
        <p:txBody>
          <a:bodyPr wrap="square" rtlCol="0">
            <a:spAutoFit/>
          </a:bodyPr>
          <a:lstStyle/>
          <a:p>
            <a:r>
              <a:rPr lang="en-US" sz="2800" dirty="0"/>
              <a:t>Regulator:</a:t>
            </a:r>
          </a:p>
        </p:txBody>
      </p:sp>
      <p:sp>
        <p:nvSpPr>
          <p:cNvPr id="3" name="TextBox 2">
            <a:extLst>
              <a:ext uri="{FF2B5EF4-FFF2-40B4-BE49-F238E27FC236}">
                <a16:creationId xmlns:a16="http://schemas.microsoft.com/office/drawing/2014/main" xmlns="" id="{9C04D241-9803-46A9-A52B-B4827B17B1F1}"/>
              </a:ext>
            </a:extLst>
          </p:cNvPr>
          <p:cNvSpPr txBox="1"/>
          <p:nvPr/>
        </p:nvSpPr>
        <p:spPr>
          <a:xfrm>
            <a:off x="990600" y="1219200"/>
            <a:ext cx="8001000" cy="4154984"/>
          </a:xfrm>
          <a:prstGeom prst="rect">
            <a:avLst/>
          </a:prstGeom>
          <a:noFill/>
        </p:spPr>
        <p:txBody>
          <a:bodyPr wrap="square" rtlCol="0">
            <a:spAutoFit/>
          </a:bodyPr>
          <a:lstStyle/>
          <a:p>
            <a:r>
              <a:rPr lang="en-US" sz="2400" dirty="0"/>
              <a:t>A </a:t>
            </a:r>
            <a:r>
              <a:rPr lang="en-US" sz="2400" b="1" dirty="0"/>
              <a:t>regulator</a:t>
            </a:r>
            <a:r>
              <a:rPr lang="en-US" sz="2400" dirty="0"/>
              <a:t> is an organization appointed by a government to regulate an area of activity .</a:t>
            </a:r>
          </a:p>
          <a:p>
            <a:pPr marL="342900" indent="-342900">
              <a:buFont typeface="Wingdings" panose="05000000000000000000" pitchFamily="2" charset="2"/>
              <a:buChar char="Ø"/>
            </a:pPr>
            <a:r>
              <a:rPr lang="en-US" sz="2400" dirty="0"/>
              <a:t>Can we trust the authenticity of a medicine we buy from a local pharmacy?</a:t>
            </a:r>
          </a:p>
          <a:p>
            <a:pPr marL="342900" indent="-342900">
              <a:buFont typeface="Wingdings" panose="05000000000000000000" pitchFamily="2" charset="2"/>
              <a:buChar char="Ø"/>
            </a:pPr>
            <a:r>
              <a:rPr lang="en-US" sz="2400" dirty="0"/>
              <a:t>Are we being fairly charged for electricity and gas consumption at our homes or factories?</a:t>
            </a:r>
          </a:p>
          <a:p>
            <a:pPr marL="342900" indent="-342900">
              <a:buFont typeface="Wingdings" panose="05000000000000000000" pitchFamily="2" charset="2"/>
              <a:buChar char="Ø"/>
            </a:pPr>
            <a:r>
              <a:rPr lang="en-US" sz="2400" dirty="0"/>
              <a:t>state’s responsibility of protecting economic and social rights of citizens, including consumers and producers.</a:t>
            </a:r>
          </a:p>
          <a:p>
            <a:pPr marL="342900" indent="-342900">
              <a:buFont typeface="Wingdings" panose="05000000000000000000" pitchFamily="2" charset="2"/>
              <a:buChar char="Ø"/>
            </a:pPr>
            <a:r>
              <a:rPr lang="en-US" sz="2400" dirty="0"/>
              <a:t>governments throughout the world have established independent regulators to safeguard such interests of all stakeholders.</a:t>
            </a:r>
          </a:p>
        </p:txBody>
      </p:sp>
    </p:spTree>
    <p:extLst>
      <p:ext uri="{BB962C8B-B14F-4D97-AF65-F5344CB8AC3E}">
        <p14:creationId xmlns:p14="http://schemas.microsoft.com/office/powerpoint/2010/main" val="119422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8547</TotalTime>
  <Words>909</Words>
  <Application>Microsoft Office PowerPoint</Application>
  <PresentationFormat>On-screen Show (4:3)</PresentationFormat>
  <Paragraphs>177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Poppins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Distribution Planning Code (DPC 5)</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KK</dc:creator>
  <cp:lastModifiedBy>Microsoft account</cp:lastModifiedBy>
  <cp:revision>63</cp:revision>
  <dcterms:created xsi:type="dcterms:W3CDTF">2017-08-22T08:57:32Z</dcterms:created>
  <dcterms:modified xsi:type="dcterms:W3CDTF">2021-01-19T02:27:33Z</dcterms:modified>
</cp:coreProperties>
</file>