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463" r:id="rId2"/>
    <p:sldId id="333" r:id="rId3"/>
    <p:sldId id="338" r:id="rId4"/>
    <p:sldId id="474" r:id="rId5"/>
    <p:sldId id="475" r:id="rId6"/>
    <p:sldId id="476" r:id="rId7"/>
    <p:sldId id="477" r:id="rId8"/>
    <p:sldId id="482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E68B"/>
    <a:srgbClr val="0E22B8"/>
    <a:srgbClr val="552AF4"/>
    <a:srgbClr val="9BA080"/>
    <a:srgbClr val="5A5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3" autoAdjust="0"/>
    <p:restoredTop sz="98757" autoAdjust="0"/>
  </p:normalViewPr>
  <p:slideViewPr>
    <p:cSldViewPr snapToGrid="0">
      <p:cViewPr varScale="1">
        <p:scale>
          <a:sx n="71" d="100"/>
          <a:sy n="71" d="100"/>
        </p:scale>
        <p:origin x="5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CF1D75-CB2F-4FE1-AF28-F9C3E0620676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2C7D05-EDBA-4F16-8DDE-46F6494A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B9EF7-D1FB-4B3F-8DE3-6EA95559FDA7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7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B9EF7-D1FB-4B3F-8DE3-6EA95559FDA7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7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B9EF7-D1FB-4B3F-8DE3-6EA95559FDA7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63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0">
          <a:gsLst>
            <a:gs pos="0">
              <a:srgbClr val="FFCC66"/>
            </a:gs>
            <a:gs pos="50000">
              <a:schemeClr val="tx1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97467" y="2286000"/>
            <a:ext cx="10380133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26" name="Picture 2" descr="http://www.cppa.gov.pk/images/logo.png">
            <a:extLst>
              <a:ext uri="{FF2B5EF4-FFF2-40B4-BE49-F238E27FC236}">
                <a16:creationId xmlns:a16="http://schemas.microsoft.com/office/drawing/2014/main" xmlns="" id="{5FBD6E80-58C7-484E-9825-424923D2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861" y="5024718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078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73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19076"/>
            <a:ext cx="2810933" cy="5711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6"/>
            <a:ext cx="8229600" cy="5711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9245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2667" y="1587500"/>
            <a:ext cx="11108267" cy="4343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837334" y="6194425"/>
            <a:ext cx="931333" cy="260350"/>
          </a:xfrm>
        </p:spPr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29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http://www.cppa.gov.pk/images/logo.png">
            <a:extLst>
              <a:ext uri="{FF2B5EF4-FFF2-40B4-BE49-F238E27FC236}">
                <a16:creationId xmlns:a16="http://schemas.microsoft.com/office/drawing/2014/main" xmlns="" id="{2FFB37BF-3B02-4A32-AE9D-5C6E0181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06" y="48412"/>
            <a:ext cx="1563445" cy="11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142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36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67" y="1587500"/>
            <a:ext cx="545253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587500"/>
            <a:ext cx="545253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4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082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7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41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41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56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68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03200" y="1147763"/>
            <a:ext cx="11768667" cy="50800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9245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667" y="1587500"/>
            <a:ext cx="1110826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94" name="Rectangle 770"/>
          <p:cNvSpPr>
            <a:spLocks noChangeArrowheads="1"/>
          </p:cNvSpPr>
          <p:nvPr/>
        </p:nvSpPr>
        <p:spPr bwMode="auto">
          <a:xfrm>
            <a:off x="152400" y="6024563"/>
            <a:ext cx="11768667" cy="50800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797" name="Rectangle 7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334" y="6194425"/>
            <a:ext cx="93133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999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9pPr>
    </p:titleStyle>
    <p:bodyStyle>
      <a:lvl1pPr marL="476250" indent="-4762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104775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800">
          <a:solidFill>
            <a:srgbClr val="000000"/>
          </a:solidFill>
          <a:latin typeface="+mn-lt"/>
        </a:defRPr>
      </a:lvl2pPr>
      <a:lvl3pPr marL="161925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400">
          <a:solidFill>
            <a:srgbClr val="000000"/>
          </a:solidFill>
          <a:latin typeface="+mn-lt"/>
        </a:defRPr>
      </a:lvl3pPr>
      <a:lvl4pPr marL="20383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4pPr>
      <a:lvl5pPr marL="24574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5pPr>
      <a:lvl6pPr marL="29146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6pPr>
      <a:lvl7pPr marL="33718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7pPr>
      <a:lvl8pPr marL="38290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8pPr>
      <a:lvl9pPr marL="42862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2000" cy="68386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426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78528" y="1723511"/>
            <a:ext cx="9144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Central Power Purchasing Agency (Guarantee) Limited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62100" y="2859944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4000" b="1" dirty="0">
              <a:solidFill>
                <a:srgbClr val="0E22B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40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Load Forecast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40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Section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36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803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1524000" y="1600201"/>
            <a:ext cx="8259488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Power Market Survey</a:t>
            </a:r>
            <a:b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</a:b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(PMS )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n-US" sz="48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 </a:t>
            </a:r>
            <a:r>
              <a:rPr lang="en-US" sz="54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 View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8967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3271" y="2702859"/>
            <a:ext cx="790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Main Data Base</a:t>
            </a:r>
          </a:p>
        </p:txBody>
      </p:sp>
    </p:spTree>
    <p:extLst>
      <p:ext uri="{BB962C8B-B14F-4D97-AF65-F5344CB8AC3E}">
        <p14:creationId xmlns:p14="http://schemas.microsoft.com/office/powerpoint/2010/main" val="238925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8087" y="1634836"/>
            <a:ext cx="567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Show Input data File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5563" y="397270"/>
            <a:ext cx="832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will show these tables from the model outputs already generated from the model execution </a:t>
            </a:r>
          </a:p>
        </p:txBody>
      </p:sp>
    </p:spTree>
    <p:extLst>
      <p:ext uri="{BB962C8B-B14F-4D97-AF65-F5344CB8AC3E}">
        <p14:creationId xmlns:p14="http://schemas.microsoft.com/office/powerpoint/2010/main" val="4222601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399" y="374174"/>
            <a:ext cx="10390909" cy="625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defRPr/>
            </a:pPr>
            <a:endParaRPr lang="en-US" sz="3200" i="1" u="sng" dirty="0">
              <a:latin typeface="Arial Black" panose="020B0A04020102020204" pitchFamily="34" charset="0"/>
            </a:endParaRPr>
          </a:p>
          <a:p>
            <a:pPr algn="ctr">
              <a:lnSpc>
                <a:spcPts val="2000"/>
              </a:lnSpc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PMS DATA REQUIRED From Each DISCO</a:t>
            </a:r>
          </a:p>
          <a:p>
            <a:pPr algn="ctr">
              <a:lnSpc>
                <a:spcPts val="2000"/>
              </a:lnSpc>
              <a:defRPr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>
              <a:lnSpc>
                <a:spcPts val="2000"/>
              </a:lnSpc>
              <a:defRPr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Feeder-Wise Customer class Wise Sale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(Huge Data Base)</a:t>
            </a: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Pending Applications Data For each Customer category</a:t>
            </a: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 &amp; D losses (132 KV and 11KV)</a:t>
            </a: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 &amp; D losses reduction program for future Projection</a:t>
            </a: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Units Received on 11 KV, 132 KV and Total Consumption</a:t>
            </a: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Planned load data for each customer class</a:t>
            </a: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Energy shed(</a:t>
            </a:r>
            <a:r>
              <a:rPr lang="en-US" b="1" dirty="0" err="1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GWh</a:t>
            </a:r>
            <a:r>
              <a:rPr lang="en-US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for base year for each DISCO</a:t>
            </a: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 of existing Sub-stations With MVA Capacity of each Transformer</a:t>
            </a: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638175" indent="-612000" algn="just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 of Proposed sub-stations with their commissioning dates and expected load and feeder shifting arrangement data </a:t>
            </a:r>
          </a:p>
          <a:p>
            <a:pPr marL="361950" indent="-180975">
              <a:defRPr/>
            </a:pPr>
            <a:r>
              <a:rPr lang="en-US" dirty="0"/>
              <a:t>    </a:t>
            </a:r>
          </a:p>
          <a:p>
            <a:pPr marL="361950" indent="-180975">
              <a:buFont typeface="Wingdings" pitchFamily="2" charset="2"/>
              <a:buChar char="§"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6184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4" y="180109"/>
            <a:ext cx="11158451" cy="610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PMS DATA REQUIRED From Each DISCO (Continued)</a:t>
            </a:r>
          </a:p>
          <a:p>
            <a:pPr marL="26175" algn="just">
              <a:lnSpc>
                <a:spcPts val="3000"/>
              </a:lnSpc>
              <a:buClr>
                <a:schemeClr val="tx1"/>
              </a:buClr>
              <a:defRPr/>
            </a:pP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10. Last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five years customer class wise energy sale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</a:t>
            </a:r>
          </a:p>
          <a:p>
            <a:pPr marL="0" lvl="1" algn="just">
              <a:lnSpc>
                <a:spcPts val="3000"/>
              </a:lnSpc>
              <a:buClr>
                <a:schemeClr val="tx1"/>
              </a:buClr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11. Last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five years number of customers for each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category</a:t>
            </a:r>
          </a:p>
          <a:p>
            <a:pPr marL="0" lvl="1" algn="just">
              <a:lnSpc>
                <a:spcPts val="3000"/>
              </a:lnSpc>
              <a:buClr>
                <a:schemeClr val="tx1"/>
              </a:buClr>
              <a:defRPr/>
            </a:pP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12. Peak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Demand (MW) From Each DISCO</a:t>
            </a:r>
          </a:p>
          <a:p>
            <a:pPr marL="1089025" lvl="2" indent="-349250" algn="just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Recorded With Date and Time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(Annual and Monthly)</a:t>
            </a:r>
          </a:p>
          <a:p>
            <a:pPr marL="1089025" lvl="2" indent="-349250" algn="just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Computed Peak With Date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 Time,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Load Shed at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Peak(Annual and Monthly)</a:t>
            </a:r>
          </a:p>
          <a:p>
            <a:pPr marL="53975" lvl="2" algn="just">
              <a:buClr>
                <a:schemeClr val="tx1"/>
              </a:buClr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13. Peak Demand (MW) of Sub-Stations in Each DISCO For Base Year</a:t>
            </a:r>
          </a:p>
          <a:p>
            <a:pPr marL="739775" lvl="2" algn="just">
              <a:buClr>
                <a:schemeClr val="tx1"/>
              </a:buClr>
              <a:defRPr/>
            </a:pP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819150" lvl="1" indent="-180975">
              <a:defRPr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From Other Entities</a:t>
            </a:r>
          </a:p>
          <a:p>
            <a:pPr marL="1089025" indent="-349250" algn="just">
              <a:lnSpc>
                <a:spcPts val="32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Energy Purchased By CPPAG</a:t>
            </a:r>
          </a:p>
          <a:p>
            <a:pPr marL="1089025" indent="-349250" algn="just">
              <a:lnSpc>
                <a:spcPts val="32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Recorded &amp; Computed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peak of System in (MW) With Export to KE</a:t>
            </a:r>
          </a:p>
          <a:p>
            <a:pPr marL="1089025" indent="-349250" algn="just">
              <a:lnSpc>
                <a:spcPts val="32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Transmission loss ( 220KV \ 500 KV ) (</a:t>
            </a:r>
            <a:r>
              <a:rPr lang="en-US" sz="2000" b="1" dirty="0" err="1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Gwh</a:t>
            </a:r>
            <a:r>
              <a:rPr lang="en-US" sz="2000" b="1" dirty="0">
                <a:solidFill>
                  <a:srgbClr val="552A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</a:t>
            </a:r>
          </a:p>
          <a:p>
            <a:pPr marL="1089025" indent="-349250" algn="just">
              <a:lnSpc>
                <a:spcPts val="32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Export to  K-Electric (GWh)</a:t>
            </a:r>
          </a:p>
        </p:txBody>
      </p:sp>
    </p:spTree>
    <p:extLst>
      <p:ext uri="{BB962C8B-B14F-4D97-AF65-F5344CB8AC3E}">
        <p14:creationId xmlns:p14="http://schemas.microsoft.com/office/powerpoint/2010/main" val="3961620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Steps For Data Validation For Each DISCO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3116"/>
            <a:ext cx="11748655" cy="427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Arial Black" panose="020B0A04020102020204" pitchFamily="34" charset="0"/>
              </a:rPr>
              <a:t>	 </a:t>
            </a:r>
            <a:r>
              <a:rPr lang="en-US" sz="22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Activities Regarding Base Year</a:t>
            </a: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Category-wise and Total Sale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11 kV Received By Adding Distribution Losses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132 kV Received By Adding Transmission Losses (It means Matching Sent out of each DISCO)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 Grid Stations By Matching Actual Peak Demand of each Grid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Adjust the Base year Sale with unserved energy (Load Shedding)</a:t>
            </a:r>
          </a:p>
          <a:p>
            <a:pPr marL="1481138" lvl="1" indent="-457200">
              <a:lnSpc>
                <a:spcPct val="100000"/>
              </a:lnSpc>
              <a:buClr>
                <a:srgbClr val="0E22B8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Recorded And Computed Demand of Each DISCO</a:t>
            </a:r>
          </a:p>
          <a:p>
            <a:pPr marL="1481138" lvl="1" indent="-457200">
              <a:lnSpc>
                <a:spcPct val="100000"/>
              </a:lnSpc>
              <a:buClr>
                <a:srgbClr val="0E22B8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Pending Load Validation Check</a:t>
            </a: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0E22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49218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2 cppa">
  <a:themeElements>
    <a:clrScheme name="">
      <a:dk1>
        <a:srgbClr val="000000"/>
      </a:dk1>
      <a:lt1>
        <a:srgbClr val="FFFFFF"/>
      </a:lt1>
      <a:dk2>
        <a:srgbClr val="FFCC66"/>
      </a:dk2>
      <a:lt2>
        <a:srgbClr val="CBCBCB"/>
      </a:lt2>
      <a:accent1>
        <a:srgbClr val="00CCFF"/>
      </a:accent1>
      <a:accent2>
        <a:srgbClr val="00FFCC"/>
      </a:accent2>
      <a:accent3>
        <a:srgbClr val="FFE2B8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Theme2 cppa</Template>
  <TotalTime>47125</TotalTime>
  <Words>255</Words>
  <Application>Microsoft Office PowerPoint</Application>
  <PresentationFormat>Widescreen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Tahoma</vt:lpstr>
      <vt:lpstr>Times New Roman</vt:lpstr>
      <vt:lpstr>Wingdings</vt:lpstr>
      <vt:lpstr>Theme2 cppa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For Data Validation For Each DISCO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Transmission &amp; Dispatch Company (NTDCL)</dc:title>
  <dc:creator>Tauseef Ur Rehman</dc:creator>
  <cp:lastModifiedBy>Microsoft account</cp:lastModifiedBy>
  <cp:revision>402</cp:revision>
  <cp:lastPrinted>2019-09-23T09:38:29Z</cp:lastPrinted>
  <dcterms:created xsi:type="dcterms:W3CDTF">2016-01-19T07:46:28Z</dcterms:created>
  <dcterms:modified xsi:type="dcterms:W3CDTF">2021-02-07T17:29:57Z</dcterms:modified>
</cp:coreProperties>
</file>