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463" r:id="rId2"/>
    <p:sldId id="338" r:id="rId3"/>
    <p:sldId id="499" r:id="rId4"/>
    <p:sldId id="500" r:id="rId5"/>
    <p:sldId id="501" r:id="rId6"/>
    <p:sldId id="502" r:id="rId7"/>
    <p:sldId id="503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2B8"/>
    <a:srgbClr val="26E68B"/>
    <a:srgbClr val="552AF4"/>
    <a:srgbClr val="9BA080"/>
    <a:srgbClr val="5A5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93" autoAdjust="0"/>
    <p:restoredTop sz="98757" autoAdjust="0"/>
  </p:normalViewPr>
  <p:slideViewPr>
    <p:cSldViewPr snapToGrid="0">
      <p:cViewPr varScale="1">
        <p:scale>
          <a:sx n="71" d="100"/>
          <a:sy n="71" d="100"/>
        </p:scale>
        <p:origin x="51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9CF1D75-CB2F-4FE1-AF28-F9C3E0620676}" type="datetimeFigureOut">
              <a:rPr lang="en-US" smtClean="0"/>
              <a:t>07-Feb-21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E2C7D05-EDBA-4F16-8DDE-46F6494A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3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8B9EF7-D1FB-4B3F-8DE3-6EA95559FDA7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374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87E45A-494B-4EA3-8BFD-845F3A0039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5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 rotWithShape="0">
          <a:gsLst>
            <a:gs pos="0">
              <a:srgbClr val="FFCC66"/>
            </a:gs>
            <a:gs pos="50000">
              <a:schemeClr val="tx1"/>
            </a:gs>
            <a:gs pos="100000">
              <a:srgbClr val="FFCC66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897467" y="2286000"/>
            <a:ext cx="10380133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26" name="Picture 2" descr="http://www.cppa.gov.pk/images/logo.png">
            <a:extLst>
              <a:ext uri="{FF2B5EF4-FFF2-40B4-BE49-F238E27FC236}">
                <a16:creationId xmlns:a16="http://schemas.microsoft.com/office/drawing/2014/main" xmlns="" id="{5FBD6E80-58C7-484E-9825-424923D2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861" y="5024718"/>
            <a:ext cx="18288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0078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5731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0000" y="219076"/>
            <a:ext cx="2810933" cy="5711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9076"/>
            <a:ext cx="8229600" cy="5711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10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9245600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92667" y="1587500"/>
            <a:ext cx="11108267" cy="43434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837334" y="6194425"/>
            <a:ext cx="931333" cy="260350"/>
          </a:xfrm>
        </p:spPr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298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http://www.cppa.gov.pk/images/logo.png">
            <a:extLst>
              <a:ext uri="{FF2B5EF4-FFF2-40B4-BE49-F238E27FC236}">
                <a16:creationId xmlns:a16="http://schemas.microsoft.com/office/drawing/2014/main" xmlns="" id="{2FFB37BF-3B02-4A32-AE9D-5C6E01816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006" y="48412"/>
            <a:ext cx="1563445" cy="111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2142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3367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67" y="1587500"/>
            <a:ext cx="5452533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587500"/>
            <a:ext cx="5452533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142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082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571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5411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3418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2564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2682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03200" y="1147763"/>
            <a:ext cx="11768667" cy="50800"/>
          </a:xfrm>
          <a:prstGeom prst="rect">
            <a:avLst/>
          </a:prstGeom>
          <a:solidFill>
            <a:srgbClr val="0000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AU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9075"/>
            <a:ext cx="9245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2667" y="1587500"/>
            <a:ext cx="1110826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94" name="Rectangle 770"/>
          <p:cNvSpPr>
            <a:spLocks noChangeArrowheads="1"/>
          </p:cNvSpPr>
          <p:nvPr/>
        </p:nvSpPr>
        <p:spPr bwMode="auto">
          <a:xfrm>
            <a:off x="152400" y="6024563"/>
            <a:ext cx="11768667" cy="50800"/>
          </a:xfrm>
          <a:prstGeom prst="rect">
            <a:avLst/>
          </a:prstGeom>
          <a:solidFill>
            <a:srgbClr val="0000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AU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797" name="Rectangle 77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334" y="6194425"/>
            <a:ext cx="93133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 b="1" i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2999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9pPr>
    </p:titleStyle>
    <p:bodyStyle>
      <a:lvl1pPr marL="476250" indent="-47625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3200">
          <a:solidFill>
            <a:srgbClr val="000000"/>
          </a:solidFill>
          <a:latin typeface="+mn-lt"/>
          <a:ea typeface="+mn-ea"/>
          <a:cs typeface="+mn-cs"/>
        </a:defRPr>
      </a:lvl1pPr>
      <a:lvl2pPr marL="1047750" indent="-3810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800">
          <a:solidFill>
            <a:srgbClr val="000000"/>
          </a:solidFill>
          <a:latin typeface="+mn-lt"/>
        </a:defRPr>
      </a:lvl2pPr>
      <a:lvl3pPr marL="1619250" indent="-3810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400">
          <a:solidFill>
            <a:srgbClr val="000000"/>
          </a:solidFill>
          <a:latin typeface="+mn-lt"/>
        </a:defRPr>
      </a:lvl3pPr>
      <a:lvl4pPr marL="203835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000">
          <a:solidFill>
            <a:srgbClr val="000000"/>
          </a:solidFill>
          <a:latin typeface="+mn-lt"/>
        </a:defRPr>
      </a:lvl4pPr>
      <a:lvl5pPr marL="245745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000">
          <a:solidFill>
            <a:srgbClr val="000000"/>
          </a:solidFill>
          <a:latin typeface="+mn-lt"/>
        </a:defRPr>
      </a:lvl5pPr>
      <a:lvl6pPr marL="291465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000">
          <a:solidFill>
            <a:srgbClr val="000000"/>
          </a:solidFill>
          <a:latin typeface="+mn-lt"/>
        </a:defRPr>
      </a:lvl6pPr>
      <a:lvl7pPr marL="337185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000">
          <a:solidFill>
            <a:srgbClr val="000000"/>
          </a:solidFill>
          <a:latin typeface="+mn-lt"/>
        </a:defRPr>
      </a:lvl7pPr>
      <a:lvl8pPr marL="382905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000">
          <a:solidFill>
            <a:srgbClr val="000000"/>
          </a:solidFill>
          <a:latin typeface="+mn-lt"/>
        </a:defRPr>
      </a:lvl8pPr>
      <a:lvl9pPr marL="428625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12192000" cy="683861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4426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1524000" y="1600201"/>
            <a:ext cx="8259488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Power Market Survey</a:t>
            </a:r>
            <a:b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</a:br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 (PMS )</a:t>
            </a:r>
            <a: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>
              <a:defRPr/>
            </a:pPr>
            <a:r>
              <a:rPr lang="en-US" sz="4800" b="1" dirty="0">
                <a:solidFill>
                  <a:srgbClr val="0E22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Model </a:t>
            </a:r>
            <a:r>
              <a:rPr lang="en-US" sz="5400" b="1" dirty="0">
                <a:solidFill>
                  <a:srgbClr val="0E22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Over View</a:t>
            </a:r>
            <a: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48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8967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3271" y="2702859"/>
            <a:ext cx="7906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Calculations</a:t>
            </a:r>
          </a:p>
          <a:p>
            <a:pPr algn="ctr"/>
            <a:endParaRPr lang="en-US" sz="48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1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568036" y="347484"/>
            <a:ext cx="10543309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ct val="50000"/>
              </a:spcBef>
              <a:defRPr/>
            </a:pP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457200" indent="-457200">
              <a:spcBef>
                <a:spcPts val="600"/>
              </a:spcBef>
              <a:defRPr/>
            </a:pPr>
            <a:r>
              <a:rPr lang="en-US" sz="2000" dirty="0">
                <a:solidFill>
                  <a:schemeClr val="bg2"/>
                </a:solidFill>
                <a:latin typeface="Arial Black" pitchFamily="34" charset="0"/>
              </a:rPr>
              <a:t>    </a:t>
            </a:r>
          </a:p>
          <a:p>
            <a:pPr marL="457200" indent="-457200">
              <a:spcBef>
                <a:spcPts val="600"/>
              </a:spcBef>
              <a:defRPr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It Involves</a:t>
            </a:r>
          </a:p>
          <a:p>
            <a:pPr marL="914400" lvl="1" indent="-457200"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sz="2500" dirty="0">
                <a:solidFill>
                  <a:srgbClr val="0E22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Applying Per Customer Growth Rates (For Growth in Existing Customers </a:t>
            </a:r>
            <a:r>
              <a:rPr lang="en-US" sz="2500" dirty="0" smtClean="0">
                <a:solidFill>
                  <a:srgbClr val="0E22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Consumption</a:t>
            </a:r>
            <a:r>
              <a:rPr lang="en-US" sz="2800" dirty="0">
                <a:solidFill>
                  <a:srgbClr val="0E22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)</a:t>
            </a:r>
            <a:endParaRPr lang="en-US" sz="2500" dirty="0">
              <a:solidFill>
                <a:srgbClr val="0E22B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914400" lvl="1" indent="-457200"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sz="2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And Adding Future Load Acquired by Field Survey and Pending Applications:  </a:t>
            </a:r>
            <a:r>
              <a:rPr lang="en-US" sz="2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   </a:t>
            </a:r>
          </a:p>
          <a:p>
            <a:pPr marL="1050925" lvl="2" indent="-514350">
              <a:spcBef>
                <a:spcPct val="50000"/>
              </a:spcBef>
              <a:defRPr/>
            </a:pP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1.	Industries</a:t>
            </a:r>
          </a:p>
          <a:p>
            <a:pPr marL="1050925" lvl="7" indent="-514350">
              <a:spcBef>
                <a:spcPct val="50000"/>
              </a:spcBef>
              <a:defRPr/>
            </a:pP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2.	Commercial Buildings</a:t>
            </a:r>
          </a:p>
          <a:p>
            <a:pPr marL="1050925" lvl="2" indent="-514350">
              <a:spcBef>
                <a:spcPct val="50000"/>
              </a:spcBef>
              <a:defRPr/>
            </a:pP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3.	New Villages</a:t>
            </a:r>
          </a:p>
          <a:p>
            <a:pPr marL="1050925" lvl="2" indent="-514350">
              <a:spcBef>
                <a:spcPct val="50000"/>
              </a:spcBef>
              <a:defRPr/>
            </a:pP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4.	Housing Schemes</a:t>
            </a:r>
          </a:p>
          <a:p>
            <a:pPr marL="1050925" lvl="2" indent="-514350">
              <a:spcBef>
                <a:spcPct val="50000"/>
              </a:spcBef>
              <a:defRPr/>
            </a:pP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5.	Other Load</a:t>
            </a: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  </a:t>
            </a:r>
          </a:p>
        </p:txBody>
      </p:sp>
      <p:sp>
        <p:nvSpPr>
          <p:cNvPr id="2" name="Rectangle 1"/>
          <p:cNvSpPr/>
          <p:nvPr/>
        </p:nvSpPr>
        <p:spPr>
          <a:xfrm>
            <a:off x="1011382" y="0"/>
            <a:ext cx="789709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50000"/>
              </a:spcBef>
              <a:defRPr/>
            </a:pP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Wh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at Is Power Market Survey Forecasting ?</a:t>
            </a:r>
          </a:p>
        </p:txBody>
      </p:sp>
    </p:spTree>
    <p:extLst>
      <p:ext uri="{BB962C8B-B14F-4D97-AF65-F5344CB8AC3E}">
        <p14:creationId xmlns:p14="http://schemas.microsoft.com/office/powerpoint/2010/main" val="459839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1336963" y="171450"/>
            <a:ext cx="77724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9pPr>
          </a:lstStyle>
          <a:p>
            <a:r>
              <a:rPr 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DOMESTIC SALES EQUATION</a:t>
            </a:r>
            <a:br>
              <a:rPr 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For a Single Feeder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981200" y="1295400"/>
            <a:ext cx="8534400" cy="4800600"/>
            <a:chOff x="1981200" y="1295400"/>
            <a:chExt cx="8534400" cy="4800600"/>
          </a:xfrm>
        </p:grpSpPr>
        <p:grpSp>
          <p:nvGrpSpPr>
            <p:cNvPr id="2" name="Group 1"/>
            <p:cNvGrpSpPr/>
            <p:nvPr/>
          </p:nvGrpSpPr>
          <p:grpSpPr>
            <a:xfrm>
              <a:off x="1981200" y="1295400"/>
              <a:ext cx="8534400" cy="4800600"/>
              <a:chOff x="1981200" y="1295400"/>
              <a:chExt cx="8534400" cy="48006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981200" y="1295400"/>
                <a:ext cx="8534400" cy="4800600"/>
                <a:chOff x="1981200" y="1295400"/>
                <a:chExt cx="8534400" cy="4800600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1981200" y="1295400"/>
                  <a:ext cx="1981200" cy="914400"/>
                </a:xfrm>
                <a:prstGeom prst="rect">
                  <a:avLst/>
                </a:prstGeom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bg2"/>
                      </a:solidFill>
                    </a:rPr>
                    <a:t>Domestic Sales of previous year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8534400" y="2057400"/>
                  <a:ext cx="1981200" cy="1219200"/>
                </a:xfrm>
                <a:prstGeom prst="rect">
                  <a:avLst/>
                </a:prstGeom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bg2"/>
                      </a:solidFill>
                    </a:rPr>
                    <a:t>Expected Growth Rate per customer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1981200" y="2895600"/>
                  <a:ext cx="1981200" cy="914400"/>
                </a:xfrm>
                <a:prstGeom prst="rect">
                  <a:avLst/>
                </a:prstGeom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bg2"/>
                      </a:solidFill>
                    </a:rPr>
                    <a:t>Load shedding of previous year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5125571" y="4152900"/>
                  <a:ext cx="2438400" cy="170777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 smtClean="0">
                      <a:solidFill>
                        <a:schemeClr val="bg2"/>
                      </a:solidFill>
                    </a:rPr>
                    <a:t>Expected Future </a:t>
                  </a:r>
                  <a:r>
                    <a:rPr lang="en-US" sz="1600" b="1" dirty="0">
                      <a:solidFill>
                        <a:schemeClr val="bg2"/>
                      </a:solidFill>
                    </a:rPr>
                    <a:t>Load </a:t>
                  </a:r>
                  <a:r>
                    <a:rPr lang="en-US" sz="1600" b="1" dirty="0" smtClean="0">
                      <a:solidFill>
                        <a:schemeClr val="bg2"/>
                      </a:solidFill>
                    </a:rPr>
                    <a:t>And Pending applications  Load In Next Year</a:t>
                  </a:r>
                  <a:endParaRPr lang="en-US" sz="1600" b="1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4876800" y="2362200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800" dirty="0"/>
                    <a:t>+</a:t>
                  </a:r>
                </a:p>
              </p:txBody>
            </p:sp>
            <p:cxnSp>
              <p:nvCxnSpPr>
                <p:cNvPr id="11" name="Elbow Connector 10"/>
                <p:cNvCxnSpPr>
                  <a:stCxn id="6" idx="3"/>
                  <a:endCxn id="10" idx="0"/>
                </p:cNvCxnSpPr>
                <p:nvPr/>
              </p:nvCxnSpPr>
              <p:spPr>
                <a:xfrm>
                  <a:off x="3962400" y="1752600"/>
                  <a:ext cx="1257300" cy="609600"/>
                </a:xfrm>
                <a:prstGeom prst="bentConnector2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>
                  <a:stCxn id="8" idx="3"/>
                </p:cNvCxnSpPr>
                <p:nvPr/>
              </p:nvCxnSpPr>
              <p:spPr>
                <a:xfrm>
                  <a:off x="3962400" y="3352800"/>
                  <a:ext cx="129540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Oval 12"/>
                <p:cNvSpPr/>
                <p:nvPr/>
              </p:nvSpPr>
              <p:spPr>
                <a:xfrm>
                  <a:off x="6629400" y="2057400"/>
                  <a:ext cx="685800" cy="533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800" dirty="0"/>
                    <a:t>x</a:t>
                  </a:r>
                </a:p>
              </p:txBody>
            </p:sp>
            <p:cxnSp>
              <p:nvCxnSpPr>
                <p:cNvPr id="14" name="Straight Arrow Connector 13"/>
                <p:cNvCxnSpPr>
                  <a:stCxn id="10" idx="6"/>
                  <a:endCxn id="7" idx="1"/>
                </p:cNvCxnSpPr>
                <p:nvPr/>
              </p:nvCxnSpPr>
              <p:spPr>
                <a:xfrm flipV="1">
                  <a:off x="5562600" y="2667000"/>
                  <a:ext cx="2971800" cy="38100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9677400" y="3886200"/>
                  <a:ext cx="609600" cy="533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800" dirty="0"/>
                    <a:t>+</a:t>
                  </a: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8287871" y="5466229"/>
                  <a:ext cx="533400" cy="533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800" dirty="0"/>
                    <a:t>+</a:t>
                  </a:r>
                </a:p>
              </p:txBody>
            </p:sp>
            <p:cxnSp>
              <p:nvCxnSpPr>
                <p:cNvPr id="17" name="Straight Connector 16"/>
                <p:cNvCxnSpPr>
                  <a:stCxn id="7" idx="2"/>
                </p:cNvCxnSpPr>
                <p:nvPr/>
              </p:nvCxnSpPr>
              <p:spPr>
                <a:xfrm>
                  <a:off x="9525000" y="3276600"/>
                  <a:ext cx="0" cy="25146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Oval 17"/>
                <p:cNvSpPr/>
                <p:nvPr/>
              </p:nvSpPr>
              <p:spPr>
                <a:xfrm>
                  <a:off x="4191000" y="4876800"/>
                  <a:ext cx="762000" cy="533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800" dirty="0"/>
                    <a:t>=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981200" y="5181600"/>
                  <a:ext cx="1981200" cy="9144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/>
                    <a:t>Domestic Sales of next year</a:t>
                  </a:r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 flipH="1">
                  <a:off x="3962400" y="5767053"/>
                  <a:ext cx="1371600" cy="24147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7563971" y="5732929"/>
                <a:ext cx="1961029" cy="58271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/>
            <p:nvPr/>
          </p:nvCxnSpPr>
          <p:spPr>
            <a:xfrm flipV="1">
              <a:off x="5257800" y="3048000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8850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0"/>
            <a:ext cx="1036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Calculation Flow Chart (PMS) Sub Area Calculations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5" y="614896"/>
            <a:ext cx="11816704" cy="61624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904464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9"/>
          <a:stretch/>
        </p:blipFill>
        <p:spPr bwMode="auto">
          <a:xfrm>
            <a:off x="3" y="473441"/>
            <a:ext cx="12178628" cy="637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8000" y="115577"/>
            <a:ext cx="1036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Calculation Flow Chart (PMS) Technical Definitions</a:t>
            </a:r>
          </a:p>
        </p:txBody>
      </p:sp>
    </p:spTree>
    <p:extLst>
      <p:ext uri="{BB962C8B-B14F-4D97-AF65-F5344CB8AC3E}">
        <p14:creationId xmlns:p14="http://schemas.microsoft.com/office/powerpoint/2010/main" val="1318928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 cppa">
  <a:themeElements>
    <a:clrScheme name="">
      <a:dk1>
        <a:srgbClr val="000000"/>
      </a:dk1>
      <a:lt1>
        <a:srgbClr val="FFFFFF"/>
      </a:lt1>
      <a:dk2>
        <a:srgbClr val="FFCC66"/>
      </a:dk2>
      <a:lt2>
        <a:srgbClr val="CBCBCB"/>
      </a:lt2>
      <a:accent1>
        <a:srgbClr val="00CCFF"/>
      </a:accent1>
      <a:accent2>
        <a:srgbClr val="00FFCC"/>
      </a:accent2>
      <a:accent3>
        <a:srgbClr val="FFE2B8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Theme2 cppa</Template>
  <TotalTime>54594</TotalTime>
  <Words>98</Words>
  <Application>Microsoft Office PowerPoint</Application>
  <PresentationFormat>Widescreen</PresentationFormat>
  <Paragraphs>29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Tahoma</vt:lpstr>
      <vt:lpstr>Times New Roman</vt:lpstr>
      <vt:lpstr>Wingdings</vt:lpstr>
      <vt:lpstr>Theme2 cppa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Transmission &amp; Dispatch Company (NTDCL)</dc:title>
  <dc:creator>Tauseef Ur Rehman</dc:creator>
  <cp:lastModifiedBy>Microsoft account</cp:lastModifiedBy>
  <cp:revision>409</cp:revision>
  <cp:lastPrinted>2019-09-23T09:38:29Z</cp:lastPrinted>
  <dcterms:created xsi:type="dcterms:W3CDTF">2016-01-19T07:46:28Z</dcterms:created>
  <dcterms:modified xsi:type="dcterms:W3CDTF">2021-02-07T17:27:13Z</dcterms:modified>
</cp:coreProperties>
</file>