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463" r:id="rId2"/>
    <p:sldId id="338" r:id="rId3"/>
    <p:sldId id="482" r:id="rId4"/>
    <p:sldId id="509" r:id="rId5"/>
    <p:sldId id="505" r:id="rId6"/>
    <p:sldId id="506" r:id="rId7"/>
    <p:sldId id="507" r:id="rId8"/>
    <p:sldId id="508" r:id="rId9"/>
    <p:sldId id="487" r:id="rId10"/>
    <p:sldId id="510" r:id="rId11"/>
    <p:sldId id="488" r:id="rId12"/>
    <p:sldId id="489" r:id="rId13"/>
    <p:sldId id="499" r:id="rId14"/>
    <p:sldId id="500" r:id="rId15"/>
    <p:sldId id="501" r:id="rId16"/>
    <p:sldId id="502" r:id="rId17"/>
    <p:sldId id="503" r:id="rId18"/>
    <p:sldId id="490" r:id="rId19"/>
    <p:sldId id="491" r:id="rId20"/>
    <p:sldId id="493" r:id="rId21"/>
    <p:sldId id="494" r:id="rId22"/>
    <p:sldId id="495" r:id="rId23"/>
    <p:sldId id="496" r:id="rId24"/>
    <p:sldId id="497" r:id="rId25"/>
    <p:sldId id="498" r:id="rId2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2B8"/>
    <a:srgbClr val="26E68B"/>
    <a:srgbClr val="552AF4"/>
    <a:srgbClr val="9BA080"/>
    <a:srgbClr val="5A5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3" autoAdjust="0"/>
    <p:restoredTop sz="98757" autoAdjust="0"/>
  </p:normalViewPr>
  <p:slideViewPr>
    <p:cSldViewPr snapToGrid="0">
      <p:cViewPr varScale="1">
        <p:scale>
          <a:sx n="71" d="100"/>
          <a:sy n="71" d="100"/>
        </p:scale>
        <p:origin x="5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CF1D75-CB2F-4FE1-AF28-F9C3E0620676}" type="datetimeFigureOut">
              <a:rPr lang="en-US" smtClean="0"/>
              <a:t>07-Feb-21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2C7D05-EDBA-4F16-8DDE-46F6494A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3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B9EF7-D1FB-4B3F-8DE3-6EA95559FDA7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7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87E45A-494B-4EA3-8BFD-845F3A0039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5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0">
          <a:gsLst>
            <a:gs pos="0">
              <a:srgbClr val="FFCC66"/>
            </a:gs>
            <a:gs pos="50000">
              <a:schemeClr val="tx1"/>
            </a:gs>
            <a:gs pos="100000">
              <a:srgbClr val="FFCC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897467" y="2286000"/>
            <a:ext cx="10380133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26" name="Picture 2" descr="http://www.cppa.gov.pk/images/logo.png">
            <a:extLst>
              <a:ext uri="{FF2B5EF4-FFF2-40B4-BE49-F238E27FC236}">
                <a16:creationId xmlns="" xmlns:a16="http://schemas.microsoft.com/office/drawing/2014/main" id="{5FBD6E80-58C7-484E-9825-424923D2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861" y="5024718"/>
            <a:ext cx="1828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078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573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19076"/>
            <a:ext cx="2810933" cy="5711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076"/>
            <a:ext cx="8229600" cy="5711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9245600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2667" y="1587500"/>
            <a:ext cx="11108267" cy="43434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837334" y="6194425"/>
            <a:ext cx="931333" cy="260350"/>
          </a:xfrm>
        </p:spPr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29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http://www.cppa.gov.pk/images/logo.png">
            <a:extLst>
              <a:ext uri="{FF2B5EF4-FFF2-40B4-BE49-F238E27FC236}">
                <a16:creationId xmlns="" xmlns:a16="http://schemas.microsoft.com/office/drawing/2014/main" id="{2FFB37BF-3B02-4A32-AE9D-5C6E0181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06" y="48412"/>
            <a:ext cx="1563445" cy="111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142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36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67" y="1587500"/>
            <a:ext cx="5452533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587500"/>
            <a:ext cx="5452533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4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082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7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541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41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56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268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03200" y="1147763"/>
            <a:ext cx="11768667" cy="50800"/>
          </a:xfrm>
          <a:prstGeom prst="rect">
            <a:avLst/>
          </a:prstGeom>
          <a:solidFill>
            <a:srgbClr val="000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AU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9245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2667" y="1587500"/>
            <a:ext cx="1110826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94" name="Rectangle 770"/>
          <p:cNvSpPr>
            <a:spLocks noChangeArrowheads="1"/>
          </p:cNvSpPr>
          <p:nvPr/>
        </p:nvSpPr>
        <p:spPr bwMode="auto">
          <a:xfrm>
            <a:off x="152400" y="6024563"/>
            <a:ext cx="11768667" cy="50800"/>
          </a:xfrm>
          <a:prstGeom prst="rect">
            <a:avLst/>
          </a:prstGeom>
          <a:solidFill>
            <a:srgbClr val="0000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AU" sz="240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797" name="Rectangle 7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334" y="6194425"/>
            <a:ext cx="93133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 b="1" i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27748F32-FF38-4E40-81D0-7AE504AA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999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Tahoma" pitchFamily="34" charset="0"/>
        </a:defRPr>
      </a:lvl9pPr>
    </p:titleStyle>
    <p:bodyStyle>
      <a:lvl1pPr marL="476250" indent="-4762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104775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800">
          <a:solidFill>
            <a:srgbClr val="000000"/>
          </a:solidFill>
          <a:latin typeface="+mn-lt"/>
        </a:defRPr>
      </a:lvl2pPr>
      <a:lvl3pPr marL="1619250" indent="-3810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400">
          <a:solidFill>
            <a:srgbClr val="000000"/>
          </a:solidFill>
          <a:latin typeface="+mn-lt"/>
        </a:defRPr>
      </a:lvl3pPr>
      <a:lvl4pPr marL="20383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4pPr>
      <a:lvl5pPr marL="24574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5pPr>
      <a:lvl6pPr marL="29146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6pPr>
      <a:lvl7pPr marL="33718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7pPr>
      <a:lvl8pPr marL="38290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8pPr>
      <a:lvl9pPr marL="428625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v"/>
        <a:defRPr kumimoji="1"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893"/>
            <a:ext cx="12192000" cy="68386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4426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System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13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Uses of PMS IN DISCOs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376" y="1448955"/>
            <a:ext cx="11114424" cy="4577772"/>
          </a:xfrm>
        </p:spPr>
        <p:txBody>
          <a:bodyPr>
            <a:normAutofit fontScale="47500" lnSpcReduction="20000"/>
          </a:bodyPr>
          <a:lstStyle/>
          <a:p>
            <a:pPr>
              <a:buClr>
                <a:srgbClr val="FF0000"/>
              </a:buClr>
            </a:pPr>
            <a:r>
              <a:rPr lang="en-US" sz="4400" dirty="0">
                <a:solidFill>
                  <a:srgbClr val="FF0000"/>
                </a:solidFill>
              </a:rPr>
              <a:t>Planning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Future capacity requirements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Overloading of  transformers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Disaggregated Capacity Requirements (can identify the location of new substation)</a:t>
            </a:r>
          </a:p>
          <a:p>
            <a:pPr>
              <a:buClr>
                <a:srgbClr val="FF0000"/>
              </a:buClr>
            </a:pPr>
            <a:r>
              <a:rPr lang="en-US" sz="4400" dirty="0">
                <a:solidFill>
                  <a:srgbClr val="FF0000"/>
                </a:solidFill>
              </a:rPr>
              <a:t>Operation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Peak Demand Management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Resource allocation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Quantum of Load Shedding in  future energy and demand</a:t>
            </a:r>
          </a:p>
          <a:p>
            <a:pPr>
              <a:buClr>
                <a:srgbClr val="FF0000"/>
              </a:buClr>
            </a:pPr>
            <a:r>
              <a:rPr lang="en-US" sz="4400" dirty="0">
                <a:solidFill>
                  <a:srgbClr val="FF0000"/>
                </a:solidFill>
              </a:rPr>
              <a:t>Procurement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Future requirement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Supply Chain</a:t>
            </a:r>
          </a:p>
          <a:p>
            <a:pPr>
              <a:buClr>
                <a:srgbClr val="FF0000"/>
              </a:buClr>
            </a:pPr>
            <a:r>
              <a:rPr lang="en-US" sz="4400" dirty="0">
                <a:solidFill>
                  <a:srgbClr val="FF0000"/>
                </a:solidFill>
              </a:rPr>
              <a:t>Investment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Future revenues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Financial  Analysis</a:t>
            </a:r>
          </a:p>
          <a:p>
            <a:pPr lvl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3800" dirty="0"/>
              <a:t>Tariff-wise composition of sales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25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System Level Uses of PMS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8109" y="151707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kumimoji="1" lang="en-US" sz="3400" dirty="0">
                <a:solidFill>
                  <a:srgbClr val="FF0000"/>
                </a:solidFill>
              </a:rPr>
              <a:t>Planning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Future capacity requirements (transmission network planning  for NTDC )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Overloading of  transformers (model is capable of calculating peak demand of 220 kV substations)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Disaggregated Capacity Requirements (can identify the location of new substation)</a:t>
            </a:r>
          </a:p>
          <a:p>
            <a:pPr>
              <a:buFont typeface="Wingdings" pitchFamily="2" charset="2"/>
              <a:buChar char="v"/>
            </a:pPr>
            <a:r>
              <a:rPr kumimoji="1" lang="en-US" sz="3400" dirty="0">
                <a:solidFill>
                  <a:srgbClr val="FF0000"/>
                </a:solidFill>
              </a:rPr>
              <a:t>Operation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Peak Demand Management (for NPCC)</a:t>
            </a:r>
          </a:p>
          <a:p>
            <a:pPr marL="747713" lvl="1" indent="-290513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Resource allocation (for NPCC)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Quantum of Load Shedding in  future energy and demand (for NPCC)</a:t>
            </a:r>
          </a:p>
          <a:p>
            <a:pPr>
              <a:buFont typeface="Wingdings" pitchFamily="2" charset="2"/>
              <a:buChar char="v"/>
            </a:pPr>
            <a:r>
              <a:rPr kumimoji="1" lang="en-US" sz="3400" dirty="0">
                <a:solidFill>
                  <a:srgbClr val="FF0000"/>
                </a:solidFill>
              </a:rPr>
              <a:t>Procurement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Future requirement (for CPPA)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Supply Chain (for CPPA)</a:t>
            </a:r>
          </a:p>
          <a:p>
            <a:pPr>
              <a:buFont typeface="Wingdings" pitchFamily="2" charset="2"/>
              <a:buChar char="v"/>
            </a:pPr>
            <a:r>
              <a:rPr kumimoji="1" lang="en-US" sz="3400" dirty="0">
                <a:solidFill>
                  <a:srgbClr val="FF0000"/>
                </a:solidFill>
              </a:rPr>
              <a:t>Investment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Future revenues (For CPPA)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Financial  Analysis (For CPPA)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sz="2400" dirty="0">
                <a:solidFill>
                  <a:srgbClr val="000000"/>
                </a:solidFill>
              </a:rPr>
              <a:t>Tariff-wise composition of sales (For CPPA)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pPr lvl="1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4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3271" y="2702859"/>
            <a:ext cx="7906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Calculations</a:t>
            </a:r>
          </a:p>
          <a:p>
            <a:pPr algn="ctr"/>
            <a:endParaRPr lang="en-US" sz="4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568036" y="347484"/>
            <a:ext cx="10543309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ct val="50000"/>
              </a:spcBef>
              <a:defRPr/>
            </a:pP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000" dirty="0">
                <a:solidFill>
                  <a:schemeClr val="bg2"/>
                </a:solidFill>
                <a:latin typeface="Arial Black" pitchFamily="34" charset="0"/>
              </a:rPr>
              <a:t>    </a:t>
            </a:r>
          </a:p>
          <a:p>
            <a:pPr marL="457200" indent="-457200">
              <a:spcBef>
                <a:spcPts val="600"/>
              </a:spcBef>
              <a:defRPr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It Involves</a:t>
            </a: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sz="2500" dirty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Applying Per Customer Growth Rates (For Growth in Existing Customers </a:t>
            </a:r>
            <a:r>
              <a:rPr lang="en-US" sz="2500" dirty="0" smtClean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Consumption</a:t>
            </a:r>
            <a:r>
              <a:rPr lang="en-US" sz="2800" dirty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</a:t>
            </a:r>
            <a:endParaRPr lang="en-US" sz="2500" dirty="0">
              <a:solidFill>
                <a:srgbClr val="0E22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914400" lvl="1" indent="-457200"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And Adding Future Load Acquired by Field Survey and Pending Applications:  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  </a:t>
            </a:r>
          </a:p>
          <a:p>
            <a:pPr marL="1050925" lvl="2" indent="-514350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1.	Industries</a:t>
            </a:r>
          </a:p>
          <a:p>
            <a:pPr marL="1050925" lvl="7" indent="-514350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2.	Commercial Buildings</a:t>
            </a:r>
          </a:p>
          <a:p>
            <a:pPr marL="1050925" lvl="2" indent="-514350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3.	New Villages</a:t>
            </a:r>
          </a:p>
          <a:p>
            <a:pPr marL="1050925" lvl="2" indent="-514350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4.	Housing Schemes</a:t>
            </a:r>
          </a:p>
          <a:p>
            <a:pPr marL="1050925" lvl="2" indent="-514350">
              <a:spcBef>
                <a:spcPct val="50000"/>
              </a:spcBef>
              <a:defRPr/>
            </a:pP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5.	Other Load</a:t>
            </a:r>
            <a:r>
              <a: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1382" y="0"/>
            <a:ext cx="789709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50000"/>
              </a:spcBef>
              <a:defRPr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Wh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at Is Power Market Survey Forecasting ?</a:t>
            </a:r>
          </a:p>
        </p:txBody>
      </p:sp>
    </p:spTree>
    <p:extLst>
      <p:ext uri="{BB962C8B-B14F-4D97-AF65-F5344CB8AC3E}">
        <p14:creationId xmlns:p14="http://schemas.microsoft.com/office/powerpoint/2010/main" val="459839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36963" y="171450"/>
            <a:ext cx="7772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DOMESTIC SALES EQUATION</a:t>
            </a:r>
            <a:br>
              <a:rPr 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 a Single Feeder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981200" y="1295400"/>
            <a:ext cx="8534400" cy="4800600"/>
            <a:chOff x="1981200" y="1295400"/>
            <a:chExt cx="8534400" cy="4800600"/>
          </a:xfrm>
        </p:grpSpPr>
        <p:grpSp>
          <p:nvGrpSpPr>
            <p:cNvPr id="2" name="Group 1"/>
            <p:cNvGrpSpPr/>
            <p:nvPr/>
          </p:nvGrpSpPr>
          <p:grpSpPr>
            <a:xfrm>
              <a:off x="1981200" y="1295400"/>
              <a:ext cx="8534400" cy="4800600"/>
              <a:chOff x="1981200" y="1295400"/>
              <a:chExt cx="8534400" cy="48006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981200" y="1295400"/>
                <a:ext cx="8534400" cy="4800600"/>
                <a:chOff x="1981200" y="1295400"/>
                <a:chExt cx="8534400" cy="480060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1981200" y="1295400"/>
                  <a:ext cx="1981200" cy="914400"/>
                </a:xfrm>
                <a:prstGeom prst="rect">
                  <a:avLst/>
                </a:prstGeom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2"/>
                      </a:solidFill>
                    </a:rPr>
                    <a:t>Domestic Sales of previous year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8534400" y="2057400"/>
                  <a:ext cx="1981200" cy="1219200"/>
                </a:xfrm>
                <a:prstGeom prst="rect">
                  <a:avLst/>
                </a:prstGeom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bg2"/>
                      </a:solidFill>
                    </a:rPr>
                    <a:t>Expected Growth Rate per customer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981200" y="2895600"/>
                  <a:ext cx="1981200" cy="914400"/>
                </a:xfrm>
                <a:prstGeom prst="rect">
                  <a:avLst/>
                </a:prstGeom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bg2"/>
                      </a:solidFill>
                    </a:rPr>
                    <a:t>Load shedding of previous year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125571" y="4152900"/>
                  <a:ext cx="2438400" cy="170777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chemeClr val="bg2"/>
                      </a:solidFill>
                    </a:rPr>
                    <a:t>Expected Future </a:t>
                  </a:r>
                  <a:r>
                    <a:rPr lang="en-US" sz="1600" b="1" dirty="0">
                      <a:solidFill>
                        <a:schemeClr val="bg2"/>
                      </a:solidFill>
                    </a:rPr>
                    <a:t>Load </a:t>
                  </a:r>
                  <a:r>
                    <a:rPr lang="en-US" sz="1600" b="1" dirty="0" smtClean="0">
                      <a:solidFill>
                        <a:schemeClr val="bg2"/>
                      </a:solidFill>
                    </a:rPr>
                    <a:t>And Pending applications  Load In Next Year</a:t>
                  </a:r>
                  <a:endParaRPr lang="en-US" sz="1600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876800" y="23622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/>
                    <a:t>+</a:t>
                  </a:r>
                </a:p>
              </p:txBody>
            </p:sp>
            <p:cxnSp>
              <p:nvCxnSpPr>
                <p:cNvPr id="11" name="Elbow Connector 10"/>
                <p:cNvCxnSpPr>
                  <a:stCxn id="6" idx="3"/>
                  <a:endCxn id="10" idx="0"/>
                </p:cNvCxnSpPr>
                <p:nvPr/>
              </p:nvCxnSpPr>
              <p:spPr>
                <a:xfrm>
                  <a:off x="3962400" y="1752600"/>
                  <a:ext cx="1257300" cy="609600"/>
                </a:xfrm>
                <a:prstGeom prst="bentConnector2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8" idx="3"/>
                </p:cNvCxnSpPr>
                <p:nvPr/>
              </p:nvCxnSpPr>
              <p:spPr>
                <a:xfrm>
                  <a:off x="3962400" y="3352800"/>
                  <a:ext cx="12954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/>
                <p:cNvSpPr/>
                <p:nvPr/>
              </p:nvSpPr>
              <p:spPr>
                <a:xfrm>
                  <a:off x="6629400" y="2057400"/>
                  <a:ext cx="6858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/>
                    <a:t>x</a:t>
                  </a:r>
                </a:p>
              </p:txBody>
            </p:sp>
            <p:cxnSp>
              <p:nvCxnSpPr>
                <p:cNvPr id="14" name="Straight Arrow Connector 13"/>
                <p:cNvCxnSpPr>
                  <a:stCxn id="10" idx="6"/>
                  <a:endCxn id="7" idx="1"/>
                </p:cNvCxnSpPr>
                <p:nvPr/>
              </p:nvCxnSpPr>
              <p:spPr>
                <a:xfrm flipV="1">
                  <a:off x="5562600" y="2667000"/>
                  <a:ext cx="2971800" cy="38100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9677400" y="3886200"/>
                  <a:ext cx="6096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/>
                    <a:t>+</a:t>
                  </a: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8287871" y="5466229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/>
                    <a:t>+</a:t>
                  </a:r>
                </a:p>
              </p:txBody>
            </p:sp>
            <p:cxnSp>
              <p:nvCxnSpPr>
                <p:cNvPr id="17" name="Straight Connector 16"/>
                <p:cNvCxnSpPr>
                  <a:stCxn id="7" idx="2"/>
                </p:cNvCxnSpPr>
                <p:nvPr/>
              </p:nvCxnSpPr>
              <p:spPr>
                <a:xfrm>
                  <a:off x="9525000" y="3276600"/>
                  <a:ext cx="0" cy="25146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/>
                <p:cNvSpPr/>
                <p:nvPr/>
              </p:nvSpPr>
              <p:spPr>
                <a:xfrm>
                  <a:off x="4191000" y="4876800"/>
                  <a:ext cx="7620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/>
                    <a:t>=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981200" y="5181600"/>
                  <a:ext cx="1981200" cy="9144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/>
                    <a:t>Domestic Sales of next year</a:t>
                  </a: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3962400" y="5767053"/>
                  <a:ext cx="1371600" cy="24147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7563971" y="5732929"/>
                <a:ext cx="1961029" cy="5827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V="1">
              <a:off x="5257800" y="3048000"/>
              <a:ext cx="0" cy="30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8850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0"/>
            <a:ext cx="1036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Calculation Flow Chart (PMS) Sub Area Calculations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5" y="614896"/>
            <a:ext cx="11816704" cy="61624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04464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9"/>
          <a:stretch/>
        </p:blipFill>
        <p:spPr bwMode="auto">
          <a:xfrm>
            <a:off x="3" y="486888"/>
            <a:ext cx="12178628" cy="637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8000" y="115577"/>
            <a:ext cx="1036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Calculation Flow Chart (PMS) Technical Definitions</a:t>
            </a:r>
          </a:p>
        </p:txBody>
      </p:sp>
    </p:spTree>
    <p:extLst>
      <p:ext uri="{BB962C8B-B14F-4D97-AF65-F5344CB8AC3E}">
        <p14:creationId xmlns:p14="http://schemas.microsoft.com/office/powerpoint/2010/main" val="1318928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3334871"/>
            <a:ext cx="541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Extra Slides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6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Program’s Modules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897" y="1553030"/>
            <a:ext cx="974587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Computing Basic Forecast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add Distribution Losses to feeder wise consumption (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GWh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) and preparing grid-Stations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add Transmission Losses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prepare Category-Wise Sale, total  Generation Summary of each DISCO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prepare Cat-Wise energy (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GWh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) of each grid in each DISCO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compute Year Wise  Demand (MW) of each Grid in each DISCO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prepare amount of energy  (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GWh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) to be shifted to Proposed Grids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prepare administrative Districts Forecast in each DISCO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prepare administrative Divisions  Forecast in each DISCO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prepare Province Forecast</a:t>
            </a:r>
          </a:p>
          <a:p>
            <a:pPr marL="400050" lvl="0" indent="-40005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Different Modules for Printing Output Reports and also Exporting Data to Microsoft Excel</a:t>
            </a:r>
          </a:p>
          <a:p>
            <a:pPr lvl="0"/>
            <a:endParaRPr lang="en-US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pPr lvl="0"/>
            <a:endParaRPr lang="en-US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>
              <a:buFont typeface="+mj-lt"/>
              <a:buAutoNum type="romanLcPeriod"/>
            </a:pPr>
            <a:endParaRPr lang="en-US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pPr marL="342900" lvl="0" indent="-34290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80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1524000" y="1600201"/>
            <a:ext cx="8259488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Power Market Survey</a:t>
            </a:r>
            <a:b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</a:br>
            <a:r>
              <a:rPr 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 (PMS )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defRPr/>
            </a:pPr>
            <a:r>
              <a:rPr lang="en-US" sz="48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 </a:t>
            </a:r>
            <a:r>
              <a:rPr lang="en-US" sz="54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 View</a:t>
            </a:r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4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8967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Modules for Validating Different Kinds of Input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5636" y="1219201"/>
            <a:ext cx="11285299" cy="4711700"/>
          </a:xfrm>
        </p:spPr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adding load shedding in each DISCO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for matching category wise and total sale (GWH)  for each DISCO in input file.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matching Peak demand (MW) of each Grid  for the base year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sz="22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for adding new/proposed Substations with their feeder shifting arrangement for each DISCO</a:t>
            </a:r>
          </a:p>
          <a:p>
            <a:pPr marL="339725" indent="-339725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 startAt="5"/>
            </a:pPr>
            <a:r>
              <a:rPr lang="en-US" sz="22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matching Pending applications data in each year in a DISCO.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 startAt="5"/>
            </a:pPr>
            <a:r>
              <a:rPr lang="en-US" sz="22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for Transmission losses, Distribution losses entry and matching the 11 kV Received and 132 kV received for each DISCO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 startAt="5"/>
            </a:pPr>
            <a:r>
              <a:rPr lang="en-US" sz="22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Generating 132 </a:t>
            </a:r>
            <a:r>
              <a:rPr lang="en-US" sz="2200" dirty="0" err="1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Kv</a:t>
            </a:r>
            <a:r>
              <a:rPr lang="en-US" sz="22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 Overloaded </a:t>
            </a:r>
            <a:r>
              <a:rPr lang="en-US" sz="2200" dirty="0" err="1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Sus</a:t>
            </a:r>
            <a:r>
              <a:rPr lang="en-US" sz="22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-Stations Report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5"/>
            </a:pPr>
            <a:endParaRPr lang="en-US" sz="2200" dirty="0">
              <a:latin typeface="Calibri"/>
              <a:ea typeface="Calibri"/>
              <a:cs typeface="Times New Roman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6112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Modules for Validating Different Kinds of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53" y="1398813"/>
            <a:ext cx="11323561" cy="4552043"/>
          </a:xfrm>
        </p:spPr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Module to Run All Options of one DISCO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200" b="1" dirty="0">
                <a:solidFill>
                  <a:srgbClr val="0E22B8"/>
                </a:solidFill>
                <a:latin typeface="Calibri" panose="020F0502020204030204" pitchFamily="34" charset="0"/>
              </a:rPr>
              <a:t>Module to Run All DISCOs for All Options At a time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Module to Run All DISCOs for one selected Option then All DISCOs with Second selected Option and so on …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200" b="1" dirty="0">
                <a:solidFill>
                  <a:srgbClr val="0E22B8"/>
                </a:solidFill>
                <a:latin typeface="Calibri" panose="020F0502020204030204" pitchFamily="34" charset="0"/>
              </a:rPr>
              <a:t>Module for Adding a New DISCO in to the PMS System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Module for Consolidating Data from each DISCO to one Place </a:t>
            </a:r>
            <a:r>
              <a:rPr lang="en-US" sz="22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i.e</a:t>
            </a: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 PMS model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200" b="1" dirty="0">
                <a:solidFill>
                  <a:srgbClr val="0E22B8"/>
                </a:solidFill>
                <a:latin typeface="Calibri" panose="020F0502020204030204" pitchFamily="34" charset="0"/>
              </a:rPr>
              <a:t>Module for Computed Forecast Table for each DISCO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Module for Recorded Forecast Table System (XWAPDA)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200" b="1" dirty="0">
                <a:solidFill>
                  <a:srgbClr val="0E22B8"/>
                </a:solidFill>
                <a:latin typeface="Calibri" panose="020F0502020204030204" pitchFamily="34" charset="0"/>
              </a:rPr>
              <a:t>Module for Computed Forecast Table for System (XWAPDA)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Times New Roman"/>
              </a:rPr>
              <a:t>Module for matching the category wise and total sale of each DISCO from the output file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200" b="1" dirty="0">
                <a:solidFill>
                  <a:srgbClr val="0E22B8"/>
                </a:solidFill>
                <a:latin typeface="Calibri" panose="020F0502020204030204" pitchFamily="34" charset="0"/>
                <a:ea typeface="Calibri"/>
                <a:cs typeface="Times New Roman"/>
              </a:rPr>
              <a:t>Module to Build TCODE File</a:t>
            </a: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+mj-lt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Font typeface="Wingdings" pitchFamily="2" charset="2"/>
              <a:buAutoNum type="arabicPeriod" startAt="8"/>
            </a:pPr>
            <a:endParaRPr lang="en-US" sz="2200" dirty="0">
              <a:solidFill>
                <a:srgbClr val="FF0000"/>
              </a:solidFill>
              <a:latin typeface="Calibri" panose="020F0502020204030204" pitchFamily="34" charset="0"/>
              <a:ea typeface="Calibri"/>
              <a:cs typeface="Times New Roman"/>
            </a:endParaRPr>
          </a:p>
          <a:p>
            <a:pPr marL="514350" indent="-514350">
              <a:buAutoNum type="arabicPeriod" startAt="8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2470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Modules for Validating Different Kinds of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8"/>
            </a:pPr>
            <a:r>
              <a:rPr lang="en-US" sz="2200" dirty="0">
                <a:solidFill>
                  <a:srgbClr val="552AF4"/>
                </a:solidFill>
                <a:latin typeface="Calibri" panose="020F0502020204030204" pitchFamily="34" charset="0"/>
              </a:rPr>
              <a:t>Module for Generating report for MVA Capacity of Each Sub-Station in each DISCO</a:t>
            </a:r>
          </a:p>
          <a:p>
            <a:pPr marL="514350" lvl="0" indent="-514350">
              <a:buFont typeface="+mj-lt"/>
              <a:buAutoNum type="arabicPeriod" startAt="18"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importing feeder wise, category wise sale data from Excel</a:t>
            </a:r>
          </a:p>
          <a:p>
            <a:pPr marL="514350" indent="-514350">
              <a:buFont typeface="+mj-lt"/>
              <a:buAutoNum type="arabicPeriod" startAt="18"/>
            </a:pPr>
            <a:endParaRPr lang="en-US" sz="2200" dirty="0"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 startAt="18"/>
            </a:pPr>
            <a:endParaRPr lang="en-US" sz="2200" dirty="0"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84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Other Important Modules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371600"/>
            <a:ext cx="11108267" cy="4343400"/>
          </a:xfrm>
        </p:spPr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shifting to a new base year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for adding a new DISCO in the system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importing feeder wise, category wise sale data from Excel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for  building control file automatically i.e. TCOD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for preparing overloaded Substations during the forecast period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for extracting all important data from the results of each DISCO at different computers to consolidate the country wise forecast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4113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4109" y="263237"/>
            <a:ext cx="101092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Modules for Automatic Operation of Different Options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1055" y="1302327"/>
            <a:ext cx="11229879" cy="4628573"/>
          </a:xfrm>
        </p:spPr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run all DISCOs with one selected option at a time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for running all the options one by one automatically in each DISCO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run all DISCOs with 1</a:t>
            </a:r>
            <a:r>
              <a:rPr lang="en-US" sz="2800" baseline="300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st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 Option then all the DISCOs with 2</a:t>
            </a:r>
            <a:r>
              <a:rPr lang="en-US" sz="2800" baseline="300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nd</a:t>
            </a: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 Option and so 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Module to run one DISCO with one selected option at a time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Module to run each DISCO automatically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6024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400" y="152400"/>
            <a:ext cx="10261600" cy="106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Lists of Data Entry Forms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11091333" cy="4559300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Entry form for growth rate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Entry form for Losses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Entry form for TCOD File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E22B8"/>
              </a:buClr>
              <a:buFont typeface="+mj-lt"/>
              <a:buAutoNum type="arabicPeriod"/>
            </a:pPr>
            <a:r>
              <a:rPr lang="en-US" dirty="0">
                <a:solidFill>
                  <a:srgbClr val="0E22B8"/>
                </a:solidFill>
                <a:latin typeface="Calibri"/>
                <a:ea typeface="Calibri"/>
                <a:cs typeface="Times New Roman"/>
              </a:rPr>
              <a:t>Entry form for adding Monthly Factors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Entry form for adding load shedding percentage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1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Steps For Data Validation For Each DISCO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3116"/>
            <a:ext cx="11748655" cy="427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Arial Black" panose="020B0A04020102020204" pitchFamily="34" charset="0"/>
              </a:rPr>
              <a:t>	 </a:t>
            </a:r>
            <a:r>
              <a:rPr lang="en-US" sz="22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Activities Regarding Base Year</a:t>
            </a:r>
          </a:p>
          <a:p>
            <a:pPr marL="1481138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1" dirty="0">
              <a:latin typeface="Arial Black" panose="020B0A04020102020204" pitchFamily="34" charset="0"/>
            </a:endParaRPr>
          </a:p>
          <a:p>
            <a:pPr marL="1481138" lvl="1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Matching Category-wise and Total Sale</a:t>
            </a:r>
          </a:p>
          <a:p>
            <a:pPr marL="1481138" lvl="1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Matching 11 kV Received By Adding Distribution Losses</a:t>
            </a:r>
          </a:p>
          <a:p>
            <a:pPr marL="1481138" lvl="1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Matching 132 kV Received By Adding Transmission Losses (It means Matching Sent out of each DISCO)</a:t>
            </a:r>
          </a:p>
          <a:p>
            <a:pPr marL="1481138" lvl="1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 Grid Stations By Matching Actual Peak Demand of each Grid</a:t>
            </a:r>
          </a:p>
          <a:p>
            <a:pPr marL="1481138" lvl="1" indent="-457200">
              <a:lnSpc>
                <a:spcPct val="10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 the 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Base year Sale with unserved energy (Load Shedding)</a:t>
            </a:r>
          </a:p>
          <a:p>
            <a:pPr marL="1481138" lvl="1" indent="-457200">
              <a:lnSpc>
                <a:spcPct val="100000"/>
              </a:lnSpc>
              <a:buClr>
                <a:srgbClr val="0E22B8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Matching Recorded And Computed Demand of Each DISCO</a:t>
            </a:r>
          </a:p>
          <a:p>
            <a:pPr marL="1481138" lvl="1" indent="-457200">
              <a:lnSpc>
                <a:spcPct val="100000"/>
              </a:lnSpc>
              <a:buClr>
                <a:srgbClr val="0E22B8"/>
              </a:buClr>
              <a:buFont typeface="+mj-lt"/>
              <a:buAutoNum type="arabicPeriod"/>
            </a:pPr>
            <a:r>
              <a:rPr lang="en-US" sz="2200" b="1" dirty="0">
                <a:solidFill>
                  <a:srgbClr val="0E22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Pending Load Validation Check</a:t>
            </a:r>
          </a:p>
          <a:p>
            <a:pPr marL="1481138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1481138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1481138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1481138" lvl="1" indent="-457200">
              <a:lnSpc>
                <a:spcPct val="100000"/>
              </a:lnSpc>
              <a:buFont typeface="+mj-lt"/>
              <a:buAutoNum type="arabicPeriod"/>
            </a:pPr>
            <a:endParaRPr lang="en-US" sz="2200" b="1" dirty="0">
              <a:solidFill>
                <a:srgbClr val="0E22B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4921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8140" y="2587080"/>
            <a:ext cx="89467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3938" lvl="1">
              <a:lnSpc>
                <a:spcPct val="100000"/>
              </a:lnSpc>
              <a:buClr>
                <a:srgbClr val="FF0000"/>
              </a:buClr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Explanation For Matching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11 kV Received By Adding Distribution Losses</a:t>
            </a:r>
          </a:p>
        </p:txBody>
      </p:sp>
    </p:spTree>
    <p:extLst>
      <p:ext uri="{BB962C8B-B14F-4D97-AF65-F5344CB8AC3E}">
        <p14:creationId xmlns:p14="http://schemas.microsoft.com/office/powerpoint/2010/main" val="2968831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22" y="523874"/>
            <a:ext cx="6922071" cy="54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86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72" y="479331"/>
            <a:ext cx="7465640" cy="55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23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36" y="1482538"/>
            <a:ext cx="9150256" cy="369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26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415302"/>
            <a:ext cx="9169487" cy="41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97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7964" y="314105"/>
            <a:ext cx="6123708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 Reports</a:t>
            </a:r>
          </a:p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64" y="926580"/>
            <a:ext cx="11036844" cy="4816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3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552AF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Forecast without incorporating Load Shedding effect (Low Forecast)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Computed Forecast (Base Forecast)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552AF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Peak Demand Forecast (Base For</a:t>
            </a:r>
            <a:r>
              <a:rPr lang="en-US" sz="12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ecast)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Category Wise Sale – GWh without incorporating Load Shedding effect (Low Forecast)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552AF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Category Wise Sale – GWh (Base Forecast)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Category Wise Demand – MW without incorporating Load Shedding effect (Low Forecast)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552AF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Category Wise Demand – MW (Base Forecast)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Division-wise Sale (GWh), Generation (GWh) and Demand (MW) Forecast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552AF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District-wise Sale (GWh), Generation (GWh) and Demand (MW) Forecast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Overloaded Substations during Period 2015-16 to 2025-26   Overloading Criterion= Optional 85% etc…</a:t>
            </a:r>
            <a:r>
              <a:rPr lang="en-US" sz="12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552AF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Overloaded Substations during Forecast Period ( Overloading Criterion=100%. Or as Selected)</a:t>
            </a:r>
            <a:endParaRPr lang="en-US" sz="1200" dirty="0">
              <a:solidFill>
                <a:schemeClr val="bg2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Grids with their Codes and MVA Capacities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552AF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Maximum Demand (MW) of Substations (Base Forecast)	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 of Grids (Existing, Proposed &amp; Transit Grid)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200" dirty="0">
                <a:solidFill>
                  <a:srgbClr val="552AF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Category-wise Energy (KWh) and Maximum Demand (KW) of Substations for Year 2025-26  (Last year of the forecast period)(Base Forecast</a:t>
            </a:r>
            <a:r>
              <a:rPr lang="en-US" sz="1300" dirty="0">
                <a:solidFill>
                  <a:srgbClr val="552AF4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2089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 cppa">
  <a:themeElements>
    <a:clrScheme name="">
      <a:dk1>
        <a:srgbClr val="000000"/>
      </a:dk1>
      <a:lt1>
        <a:srgbClr val="FFFFFF"/>
      </a:lt1>
      <a:dk2>
        <a:srgbClr val="FFCC66"/>
      </a:dk2>
      <a:lt2>
        <a:srgbClr val="CBCBCB"/>
      </a:lt2>
      <a:accent1>
        <a:srgbClr val="00CCFF"/>
      </a:accent1>
      <a:accent2>
        <a:srgbClr val="00FFCC"/>
      </a:accent2>
      <a:accent3>
        <a:srgbClr val="FFE2B8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Theme2 cppa</Template>
  <TotalTime>58356</TotalTime>
  <Words>945</Words>
  <Application>Microsoft Office PowerPoint</Application>
  <PresentationFormat>Widescreen</PresentationFormat>
  <Paragraphs>162</Paragraphs>
  <Slides>25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Tahoma</vt:lpstr>
      <vt:lpstr>Times New Roman</vt:lpstr>
      <vt:lpstr>Wingdings</vt:lpstr>
      <vt:lpstr>Theme2 cppa</vt:lpstr>
      <vt:lpstr>PowerPoint Presentation</vt:lpstr>
      <vt:lpstr>PowerPoint Presentation</vt:lpstr>
      <vt:lpstr>Steps For Data Validation For Each DISCO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Reports</vt:lpstr>
      <vt:lpstr>Uses of PMS IN DISCOs</vt:lpstr>
      <vt:lpstr>System Level Uses of PMS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Program’s Modules </vt:lpstr>
      <vt:lpstr>Modules for Validating Different Kinds of Input Data</vt:lpstr>
      <vt:lpstr>Modules for Validating Different Kinds of Input Data</vt:lpstr>
      <vt:lpstr>Modules for Validating Different Kinds of Input Data</vt:lpstr>
      <vt:lpstr>Other Important Modules </vt:lpstr>
      <vt:lpstr>Modules for Automatic Operation of Different Options </vt:lpstr>
      <vt:lpstr>Lists of Data Entry Forms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Transmission &amp; Dispatch Company (NTDCL)</dc:title>
  <dc:creator>Tauseef Ur Rehman</dc:creator>
  <cp:lastModifiedBy>Microsoft account</cp:lastModifiedBy>
  <cp:revision>418</cp:revision>
  <cp:lastPrinted>2019-09-23T09:38:29Z</cp:lastPrinted>
  <dcterms:created xsi:type="dcterms:W3CDTF">2016-01-19T07:46:28Z</dcterms:created>
  <dcterms:modified xsi:type="dcterms:W3CDTF">2021-02-07T17:32:11Z</dcterms:modified>
</cp:coreProperties>
</file>