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463" r:id="rId2"/>
    <p:sldId id="333" r:id="rId3"/>
    <p:sldId id="510" r:id="rId4"/>
    <p:sldId id="488" r:id="rId5"/>
    <p:sldId id="489" r:id="rId6"/>
    <p:sldId id="491" r:id="rId7"/>
    <p:sldId id="493" r:id="rId8"/>
    <p:sldId id="494" r:id="rId9"/>
    <p:sldId id="495" r:id="rId10"/>
    <p:sldId id="496" r:id="rId11"/>
    <p:sldId id="497" r:id="rId12"/>
    <p:sldId id="498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2B8"/>
    <a:srgbClr val="26E68B"/>
    <a:srgbClr val="552AF4"/>
    <a:srgbClr val="9BA080"/>
    <a:srgbClr val="5A5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8757" autoAdjust="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CF1D75-CB2F-4FE1-AF28-F9C3E0620676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2C7D05-EDBA-4F16-8DDE-46F6494A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0">
          <a:gsLst>
            <a:gs pos="0">
              <a:srgbClr val="FFCC66"/>
            </a:gs>
            <a:gs pos="50000">
              <a:schemeClr val="tx1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7467" y="2286000"/>
            <a:ext cx="10380133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26" name="Picture 2" descr="http://www.cppa.gov.pk/images/logo.png">
            <a:extLst>
              <a:ext uri="{FF2B5EF4-FFF2-40B4-BE49-F238E27FC236}">
                <a16:creationId xmlns:a16="http://schemas.microsoft.com/office/drawing/2014/main" xmlns="" id="{5FBD6E80-58C7-484E-9825-424923D2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61" y="5024718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07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73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19076"/>
            <a:ext cx="2810933" cy="5711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6"/>
            <a:ext cx="8229600" cy="5711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9245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2667" y="1587500"/>
            <a:ext cx="11108267" cy="4343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37334" y="6194425"/>
            <a:ext cx="931333" cy="260350"/>
          </a:xfrm>
        </p:spPr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29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http://www.cppa.gov.pk/images/logo.png">
            <a:extLst>
              <a:ext uri="{FF2B5EF4-FFF2-40B4-BE49-F238E27FC236}">
                <a16:creationId xmlns:a16="http://schemas.microsoft.com/office/drawing/2014/main" xmlns="" id="{2FFB37BF-3B02-4A32-AE9D-5C6E0181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06" y="48412"/>
            <a:ext cx="1563445" cy="11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142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36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67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4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082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41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4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6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03200" y="11477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9245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667" y="1587500"/>
            <a:ext cx="111082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94" name="Rectangle 770"/>
          <p:cNvSpPr>
            <a:spLocks noChangeArrowheads="1"/>
          </p:cNvSpPr>
          <p:nvPr/>
        </p:nvSpPr>
        <p:spPr bwMode="auto">
          <a:xfrm>
            <a:off x="152400" y="60245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97" name="Rectangle 7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334" y="6194425"/>
            <a:ext cx="93133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99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9pPr>
    </p:titleStyle>
    <p:bodyStyle>
      <a:lvl1pPr marL="476250" indent="-4762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10477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800">
          <a:solidFill>
            <a:srgbClr val="000000"/>
          </a:solidFill>
          <a:latin typeface="+mn-lt"/>
        </a:defRPr>
      </a:lvl2pPr>
      <a:lvl3pPr marL="16192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400">
          <a:solidFill>
            <a:srgbClr val="000000"/>
          </a:solidFill>
          <a:latin typeface="+mn-lt"/>
        </a:defRPr>
      </a:lvl3pPr>
      <a:lvl4pPr marL="20383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4pPr>
      <a:lvl5pPr marL="24574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5pPr>
      <a:lvl6pPr marL="29146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6pPr>
      <a:lvl7pPr marL="33718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7pPr>
      <a:lvl8pPr marL="38290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8pPr>
      <a:lvl9pPr marL="42862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893"/>
            <a:ext cx="12192000" cy="68386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42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Other Important Modules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71600"/>
            <a:ext cx="11108267" cy="4343400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shifting to a new base year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adding a new DISCO in the system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importing feeder wise, category wise sale data from Excel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 building control file automatically i.e. TCOD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preparing overloaded Substations during the forecast period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extracting all important data from the results of each DISCO at different computers to consolidate the country wise forecast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11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109" y="263237"/>
            <a:ext cx="101092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Automatic Operation of Different Options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055" y="1302327"/>
            <a:ext cx="11229879" cy="4628573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run all DISCOs with one selected option at a time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running all the options one by one automatically in each DISCO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run all DISCOs with 1</a:t>
            </a:r>
            <a:r>
              <a:rPr lang="en-US" sz="2800" baseline="300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st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 Option then all the DISCOs with 2</a:t>
            </a:r>
            <a:r>
              <a:rPr lang="en-US" sz="2800" baseline="300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nd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 Option and so 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to run one DISCO with one selected option at a time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run each DISCO automatically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602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152400"/>
            <a:ext cx="10261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Lists of Data Entry Forms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1091333" cy="4559300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Entry form for growth rate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Entry form for Losses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Entry form for TCOD File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Entry form for adding Monthly Factors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Entry form for adding load shedding percentage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78528" y="1723511"/>
            <a:ext cx="914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Central Power Purchasing Agency (Guarantee) Limited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62100" y="2859944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4000" b="1" dirty="0">
              <a:solidFill>
                <a:srgbClr val="0E22B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40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Load Forecast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40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Section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36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803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System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1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Uses of PMS IN DISCOs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376" y="1448955"/>
            <a:ext cx="11114424" cy="4577772"/>
          </a:xfrm>
        </p:spPr>
        <p:txBody>
          <a:bodyPr>
            <a:normAutofit fontScale="47500" lnSpcReduction="20000"/>
          </a:bodyPr>
          <a:lstStyle/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Planning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Future capacity requirements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Overloading of  transformers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Disaggregated Capacity Requirements (can identify the location of new substation)</a:t>
            </a:r>
          </a:p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Operation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Peak Demand Management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Resource allocation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Quantum of Load Shedding in  future energy and demand</a:t>
            </a:r>
          </a:p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Procurement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Future requirement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Supply Chain</a:t>
            </a:r>
          </a:p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Investment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Future revenues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Financial  Analysis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Tariff-wise composition of sales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25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System Level Uses of PMS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8109" y="151707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Planning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Future capacity requirements (transmission network planning  for NTDC 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Overloading of  transformers (model is capable of calculating peak demand of 220 kV substations)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Disaggregated Capacity Requirements (can identify the location of new substation)</a:t>
            </a:r>
          </a:p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Operation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Peak Demand Management (for NPCC)</a:t>
            </a:r>
          </a:p>
          <a:p>
            <a:pPr marL="747713" lvl="1" indent="-290513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Resource allocation (for NPCC)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Quantum of Load Shedding in  future energy and demand (for NPCC)</a:t>
            </a:r>
          </a:p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Procurement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Future requirement (for CPPA)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Supply Chain (for CPPA)</a:t>
            </a:r>
          </a:p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Investment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Future revenues (For CPPA)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Financial  Analysis (For CPPA)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Tariff-wise composition of sales (For CPPA)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4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Program’s Modules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897" y="1553030"/>
            <a:ext cx="97458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Computing Basic Forecast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add Distribution Losses to feeder wise consumption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GWh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) and preparing grid-Stations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add Transmission Losses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Category-Wise Sale, total  Generation Summary of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Cat-Wise energy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GWh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) of each grid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compute Year Wise  Demand (MW) of each Grid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amount of energy 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GWh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) to be shifted to Proposed Grids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administrative Districts Forecast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administrative Divisions  Forecast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Province Forecast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Different Modules for Printing Output Reports and also Exporting Data to Microsoft Excel</a:t>
            </a:r>
          </a:p>
          <a:p>
            <a:pPr lvl="0"/>
            <a:endParaRPr lang="en-US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lvl="0"/>
            <a:endParaRPr lang="en-US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>
              <a:buFont typeface="+mj-lt"/>
              <a:buAutoNum type="romanLcPeriod"/>
            </a:pPr>
            <a:endParaRPr lang="en-US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80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Validating Different Kinds of Input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5636" y="1219201"/>
            <a:ext cx="11285299" cy="4711700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adding load shedding in each DISCO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matching category wise and total sale (GWH)  for each DISCO in input file.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matching Peak demand (MW) of each Grid  for the base year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adding new/proposed Substations with their feeder shifting arrangement for each DISCO</a:t>
            </a:r>
          </a:p>
          <a:p>
            <a:pPr marL="339725" indent="-33972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 startAt="5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matching Pending applications data in each year in a DISCO.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 startAt="5"/>
            </a:pPr>
            <a:r>
              <a:rPr lang="en-US" sz="22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Transmission losses, Distribution losses entry and matching the 11 kV Received and 132 kV received for each DISCO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 startAt="5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Generating 132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Kv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 Overloaded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Sus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-Stations Report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5"/>
            </a:pPr>
            <a:endParaRPr lang="en-US" sz="2200" dirty="0">
              <a:latin typeface="Calibri"/>
              <a:ea typeface="Calibri"/>
              <a:cs typeface="Times New Roman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6112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Validating Different Kinds of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53" y="1398813"/>
            <a:ext cx="11323561" cy="4552043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to Run All Options of one DISCO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to Run All DISCOs for All Options At a time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to Run All DISCOs for one selected Option then All DISCOs with Second selected Option and so on …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for Adding a New DISCO in to the PMS System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for Consolidating Data from each DISCO to one Place </a:t>
            </a:r>
            <a:r>
              <a:rPr lang="en-US" sz="22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i.e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 PMS model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for Computed Forecast Table for each DISCO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for Recorded Forecast Table System (XWAPDA)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for Computed Forecast Table for System (XWAPDA)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Times New Roman"/>
              </a:rPr>
              <a:t>Module for matching the category wise and total sale of each DISCO from the output file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  <a:ea typeface="Calibri"/>
                <a:cs typeface="Times New Roman"/>
              </a:rPr>
              <a:t>Module to Build TCODE File</a:t>
            </a: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Wingdings" pitchFamily="2" charset="2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AutoNum type="arabicPeriod" startAt="8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2470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Validating Different Kinds of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8"/>
            </a:pPr>
            <a:r>
              <a:rPr lang="en-US" sz="2200" dirty="0">
                <a:solidFill>
                  <a:srgbClr val="552AF4"/>
                </a:solidFill>
                <a:latin typeface="Calibri" panose="020F0502020204030204" pitchFamily="34" charset="0"/>
              </a:rPr>
              <a:t>Module for Generating report for MVA Capacity of Each Sub-Station in each DISCO</a:t>
            </a:r>
          </a:p>
          <a:p>
            <a:pPr marL="514350" lvl="0" indent="-514350">
              <a:buFont typeface="+mj-lt"/>
              <a:buAutoNum type="arabicPeriod" startAt="18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importing feeder wise, category wise sale data from Excel</a:t>
            </a:r>
          </a:p>
          <a:p>
            <a:pPr marL="514350" indent="-514350">
              <a:buFont typeface="+mj-lt"/>
              <a:buAutoNum type="arabicPeriod" startAt="18"/>
            </a:pPr>
            <a:endParaRPr lang="en-US" sz="220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8"/>
            </a:pPr>
            <a:endParaRPr lang="en-US" sz="2200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 cppa">
  <a:themeElements>
    <a:clrScheme name="">
      <a:dk1>
        <a:srgbClr val="000000"/>
      </a:dk1>
      <a:lt1>
        <a:srgbClr val="FFFFFF"/>
      </a:lt1>
      <a:dk2>
        <a:srgbClr val="FFCC66"/>
      </a:dk2>
      <a:lt2>
        <a:srgbClr val="CBCBCB"/>
      </a:lt2>
      <a:accent1>
        <a:srgbClr val="00CCFF"/>
      </a:accent1>
      <a:accent2>
        <a:srgbClr val="00FFCC"/>
      </a:accent2>
      <a:accent3>
        <a:srgbClr val="FFE2B8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 cppa</Template>
  <TotalTime>64746</TotalTime>
  <Words>711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Tahoma</vt:lpstr>
      <vt:lpstr>Times New Roman</vt:lpstr>
      <vt:lpstr>Wingdings</vt:lpstr>
      <vt:lpstr>Theme2 cppa</vt:lpstr>
      <vt:lpstr>PowerPoint Presentation</vt:lpstr>
      <vt:lpstr>PowerPoint Presentation</vt:lpstr>
      <vt:lpstr>System Reports</vt:lpstr>
      <vt:lpstr>Uses of PMS IN DISCOs</vt:lpstr>
      <vt:lpstr>System Level Uses of PMS</vt:lpstr>
      <vt:lpstr>Main Program’s Modules </vt:lpstr>
      <vt:lpstr>Modules for Validating Different Kinds of Input Data</vt:lpstr>
      <vt:lpstr>Modules for Validating Different Kinds of Input Data</vt:lpstr>
      <vt:lpstr>Modules for Validating Different Kinds of Input Data</vt:lpstr>
      <vt:lpstr>Other Important Modules </vt:lpstr>
      <vt:lpstr>Modules for Automatic Operation of Different Options </vt:lpstr>
      <vt:lpstr>Lists of Data Entry Forms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Transmission &amp; Dispatch Company (NTDCL)</dc:title>
  <dc:creator>Tauseef Ur Rehman</dc:creator>
  <cp:lastModifiedBy>Microsoft account</cp:lastModifiedBy>
  <cp:revision>420</cp:revision>
  <cp:lastPrinted>2019-09-23T09:38:29Z</cp:lastPrinted>
  <dcterms:created xsi:type="dcterms:W3CDTF">2016-01-19T07:46:28Z</dcterms:created>
  <dcterms:modified xsi:type="dcterms:W3CDTF">2021-02-07T16:47:25Z</dcterms:modified>
</cp:coreProperties>
</file>