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542470-1C78-43B0-904D-9B5B7BA15A7E}">
          <p14:sldIdLst>
            <p14:sldId id="256"/>
            <p14:sldId id="258"/>
            <p14:sldId id="259"/>
            <p14:sldId id="260"/>
            <p14:sldId id="261"/>
            <p14:sldId id="262"/>
          </p14:sldIdLst>
        </p14:section>
        <p14:section name="Untitled Section" id="{0CDF2206-E008-48C7-8DE4-B0FD6901F1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B77448-FFDC-4C1D-8056-AD240C6D86D1}" v="135" dt="2024-11-02T07:24:34.8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1" autoAdjust="0"/>
    <p:restoredTop sz="94660"/>
  </p:normalViewPr>
  <p:slideViewPr>
    <p:cSldViewPr snapToGrid="0" showGuides="1">
      <p:cViewPr>
        <p:scale>
          <a:sx n="70" d="100"/>
          <a:sy n="70" d="100"/>
        </p:scale>
        <p:origin x="864"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man Fikry bin Asmajuda" userId="3240d0c9-9a77-45b6-a88e-7316b1ef484c" providerId="ADAL" clId="{77B77448-FFDC-4C1D-8056-AD240C6D86D1}"/>
    <pc:docChg chg="undo redo custSel addSld delSld modSld sldOrd modSection">
      <pc:chgData name="Ayman Fikry bin Asmajuda" userId="3240d0c9-9a77-45b6-a88e-7316b1ef484c" providerId="ADAL" clId="{77B77448-FFDC-4C1D-8056-AD240C6D86D1}" dt="2024-11-02T07:25:15.035" v="7543" actId="2696"/>
      <pc:docMkLst>
        <pc:docMk/>
      </pc:docMkLst>
      <pc:sldChg chg="addSp delSp modSp mod">
        <pc:chgData name="Ayman Fikry bin Asmajuda" userId="3240d0c9-9a77-45b6-a88e-7316b1ef484c" providerId="ADAL" clId="{77B77448-FFDC-4C1D-8056-AD240C6D86D1}" dt="2024-11-02T03:49:15.715" v="646" actId="114"/>
        <pc:sldMkLst>
          <pc:docMk/>
          <pc:sldMk cId="1569178351" sldId="256"/>
        </pc:sldMkLst>
        <pc:spChg chg="add del">
          <ac:chgData name="Ayman Fikry bin Asmajuda" userId="3240d0c9-9a77-45b6-a88e-7316b1ef484c" providerId="ADAL" clId="{77B77448-FFDC-4C1D-8056-AD240C6D86D1}" dt="2024-11-02T03:45:09.997" v="576" actId="478"/>
          <ac:spMkLst>
            <pc:docMk/>
            <pc:sldMk cId="1569178351" sldId="256"/>
            <ac:spMk id="2" creationId="{C45F1155-B049-1C5B-4CE6-83D1A15AAE2A}"/>
          </ac:spMkLst>
        </pc:spChg>
        <pc:spChg chg="add del mod">
          <ac:chgData name="Ayman Fikry bin Asmajuda" userId="3240d0c9-9a77-45b6-a88e-7316b1ef484c" providerId="ADAL" clId="{77B77448-FFDC-4C1D-8056-AD240C6D86D1}" dt="2024-11-02T03:45:09.800" v="575" actId="478"/>
          <ac:spMkLst>
            <pc:docMk/>
            <pc:sldMk cId="1569178351" sldId="256"/>
            <ac:spMk id="3" creationId="{B5CA60FD-DC71-A9D8-F15D-BB34A546CA54}"/>
          </ac:spMkLst>
        </pc:spChg>
        <pc:spChg chg="add mod">
          <ac:chgData name="Ayman Fikry bin Asmajuda" userId="3240d0c9-9a77-45b6-a88e-7316b1ef484c" providerId="ADAL" clId="{77B77448-FFDC-4C1D-8056-AD240C6D86D1}" dt="2024-11-02T03:44:30.766" v="560"/>
          <ac:spMkLst>
            <pc:docMk/>
            <pc:sldMk cId="1569178351" sldId="256"/>
            <ac:spMk id="4" creationId="{DCBA1577-7901-878A-6FC6-6E6C06206E01}"/>
          </ac:spMkLst>
        </pc:spChg>
        <pc:spChg chg="add mod">
          <ac:chgData name="Ayman Fikry bin Asmajuda" userId="3240d0c9-9a77-45b6-a88e-7316b1ef484c" providerId="ADAL" clId="{77B77448-FFDC-4C1D-8056-AD240C6D86D1}" dt="2024-11-02T03:44:30.766" v="560"/>
          <ac:spMkLst>
            <pc:docMk/>
            <pc:sldMk cId="1569178351" sldId="256"/>
            <ac:spMk id="5" creationId="{0948E683-9643-BB3E-1F98-13433C86F7A9}"/>
          </ac:spMkLst>
        </pc:spChg>
        <pc:spChg chg="add mod">
          <ac:chgData name="Ayman Fikry bin Asmajuda" userId="3240d0c9-9a77-45b6-a88e-7316b1ef484c" providerId="ADAL" clId="{77B77448-FFDC-4C1D-8056-AD240C6D86D1}" dt="2024-11-02T03:44:30.766" v="560"/>
          <ac:spMkLst>
            <pc:docMk/>
            <pc:sldMk cId="1569178351" sldId="256"/>
            <ac:spMk id="6" creationId="{25EB4AEE-EEE2-1293-09E8-11053602CEA4}"/>
          </ac:spMkLst>
        </pc:spChg>
        <pc:spChg chg="add del mod">
          <ac:chgData name="Ayman Fikry bin Asmajuda" userId="3240d0c9-9a77-45b6-a88e-7316b1ef484c" providerId="ADAL" clId="{77B77448-FFDC-4C1D-8056-AD240C6D86D1}" dt="2024-11-02T03:45:10.518" v="578" actId="478"/>
          <ac:spMkLst>
            <pc:docMk/>
            <pc:sldMk cId="1569178351" sldId="256"/>
            <ac:spMk id="8" creationId="{FA2C58AB-5B1D-F7C3-5544-27A48D33E657}"/>
          </ac:spMkLst>
        </pc:spChg>
        <pc:spChg chg="add del mod">
          <ac:chgData name="Ayman Fikry bin Asmajuda" userId="3240d0c9-9a77-45b6-a88e-7316b1ef484c" providerId="ADAL" clId="{77B77448-FFDC-4C1D-8056-AD240C6D86D1}" dt="2024-11-02T03:45:10.165" v="577" actId="478"/>
          <ac:spMkLst>
            <pc:docMk/>
            <pc:sldMk cId="1569178351" sldId="256"/>
            <ac:spMk id="10" creationId="{3027B6CA-3D62-89CB-067F-553FEDF38A41}"/>
          </ac:spMkLst>
        </pc:spChg>
        <pc:spChg chg="add mod">
          <ac:chgData name="Ayman Fikry bin Asmajuda" userId="3240d0c9-9a77-45b6-a88e-7316b1ef484c" providerId="ADAL" clId="{77B77448-FFDC-4C1D-8056-AD240C6D86D1}" dt="2024-11-02T03:49:01.082" v="643" actId="1076"/>
          <ac:spMkLst>
            <pc:docMk/>
            <pc:sldMk cId="1569178351" sldId="256"/>
            <ac:spMk id="11" creationId="{4C678C20-7AB0-DE4C-C9C4-90095073AD24}"/>
          </ac:spMkLst>
        </pc:spChg>
        <pc:spChg chg="add mod">
          <ac:chgData name="Ayman Fikry bin Asmajuda" userId="3240d0c9-9a77-45b6-a88e-7316b1ef484c" providerId="ADAL" clId="{77B77448-FFDC-4C1D-8056-AD240C6D86D1}" dt="2024-11-02T03:48:12.674" v="636" actId="14100"/>
          <ac:spMkLst>
            <pc:docMk/>
            <pc:sldMk cId="1569178351" sldId="256"/>
            <ac:spMk id="12" creationId="{397E6D5D-465F-50D7-8528-9A349E8A2501}"/>
          </ac:spMkLst>
        </pc:spChg>
        <pc:spChg chg="add mod">
          <ac:chgData name="Ayman Fikry bin Asmajuda" userId="3240d0c9-9a77-45b6-a88e-7316b1ef484c" providerId="ADAL" clId="{77B77448-FFDC-4C1D-8056-AD240C6D86D1}" dt="2024-11-02T03:48:56.640" v="641" actId="1076"/>
          <ac:spMkLst>
            <pc:docMk/>
            <pc:sldMk cId="1569178351" sldId="256"/>
            <ac:spMk id="13" creationId="{FEEA0594-5384-53FB-C6CF-B1DAF2135F2D}"/>
          </ac:spMkLst>
        </pc:spChg>
        <pc:spChg chg="add mod">
          <ac:chgData name="Ayman Fikry bin Asmajuda" userId="3240d0c9-9a77-45b6-a88e-7316b1ef484c" providerId="ADAL" clId="{77B77448-FFDC-4C1D-8056-AD240C6D86D1}" dt="2024-11-02T03:49:15.715" v="646" actId="114"/>
          <ac:spMkLst>
            <pc:docMk/>
            <pc:sldMk cId="1569178351" sldId="256"/>
            <ac:spMk id="14" creationId="{A4BBAB43-3815-42B3-A393-892A6B103F4C}"/>
          </ac:spMkLst>
        </pc:spChg>
      </pc:sldChg>
      <pc:sldChg chg="modSp del mod">
        <pc:chgData name="Ayman Fikry bin Asmajuda" userId="3240d0c9-9a77-45b6-a88e-7316b1ef484c" providerId="ADAL" clId="{77B77448-FFDC-4C1D-8056-AD240C6D86D1}" dt="2024-11-02T07:25:15.035" v="7543" actId="2696"/>
        <pc:sldMkLst>
          <pc:docMk/>
          <pc:sldMk cId="637828263" sldId="257"/>
        </pc:sldMkLst>
        <pc:spChg chg="mod">
          <ac:chgData name="Ayman Fikry bin Asmajuda" userId="3240d0c9-9a77-45b6-a88e-7316b1ef484c" providerId="ADAL" clId="{77B77448-FFDC-4C1D-8056-AD240C6D86D1}" dt="2024-11-02T04:18:52.919" v="2097" actId="1076"/>
          <ac:spMkLst>
            <pc:docMk/>
            <pc:sldMk cId="637828263" sldId="257"/>
            <ac:spMk id="3" creationId="{71A7A19A-6B82-5A59-8CB3-0CE32103CC4A}"/>
          </ac:spMkLst>
        </pc:spChg>
      </pc:sldChg>
      <pc:sldChg chg="addSp delSp modSp mod">
        <pc:chgData name="Ayman Fikry bin Asmajuda" userId="3240d0c9-9a77-45b6-a88e-7316b1ef484c" providerId="ADAL" clId="{77B77448-FFDC-4C1D-8056-AD240C6D86D1}" dt="2024-11-02T07:24:34.848" v="7541" actId="404"/>
        <pc:sldMkLst>
          <pc:docMk/>
          <pc:sldMk cId="3960696519" sldId="258"/>
        </pc:sldMkLst>
        <pc:spChg chg="mod">
          <ac:chgData name="Ayman Fikry bin Asmajuda" userId="3240d0c9-9a77-45b6-a88e-7316b1ef484c" providerId="ADAL" clId="{77B77448-FFDC-4C1D-8056-AD240C6D86D1}" dt="2024-11-02T04:44:23.619" v="2780" actId="1076"/>
          <ac:spMkLst>
            <pc:docMk/>
            <pc:sldMk cId="3960696519" sldId="258"/>
            <ac:spMk id="2" creationId="{232F71E5-DC40-501D-07C7-976FA95C90B8}"/>
          </ac:spMkLst>
        </pc:spChg>
        <pc:spChg chg="mod">
          <ac:chgData name="Ayman Fikry bin Asmajuda" userId="3240d0c9-9a77-45b6-a88e-7316b1ef484c" providerId="ADAL" clId="{77B77448-FFDC-4C1D-8056-AD240C6D86D1}" dt="2024-11-02T05:53:47.931" v="5591" actId="1076"/>
          <ac:spMkLst>
            <pc:docMk/>
            <pc:sldMk cId="3960696519" sldId="258"/>
            <ac:spMk id="3" creationId="{71A7A19A-6B82-5A59-8CB3-0CE32103CC4A}"/>
          </ac:spMkLst>
        </pc:spChg>
        <pc:spChg chg="del mod">
          <ac:chgData name="Ayman Fikry bin Asmajuda" userId="3240d0c9-9a77-45b6-a88e-7316b1ef484c" providerId="ADAL" clId="{77B77448-FFDC-4C1D-8056-AD240C6D86D1}" dt="2024-11-02T04:19:05.136" v="2100" actId="478"/>
          <ac:spMkLst>
            <pc:docMk/>
            <pc:sldMk cId="3960696519" sldId="258"/>
            <ac:spMk id="5" creationId="{590BC32B-C259-8907-AD36-D2D919100D87}"/>
          </ac:spMkLst>
        </pc:spChg>
        <pc:spChg chg="del mod">
          <ac:chgData name="Ayman Fikry bin Asmajuda" userId="3240d0c9-9a77-45b6-a88e-7316b1ef484c" providerId="ADAL" clId="{77B77448-FFDC-4C1D-8056-AD240C6D86D1}" dt="2024-11-02T04:18:59.688" v="2098" actId="478"/>
          <ac:spMkLst>
            <pc:docMk/>
            <pc:sldMk cId="3960696519" sldId="258"/>
            <ac:spMk id="6" creationId="{18D7B577-7B2D-6880-CB77-B74FDFFDFF87}"/>
          </ac:spMkLst>
        </pc:spChg>
        <pc:graphicFrameChg chg="add mod">
          <ac:chgData name="Ayman Fikry bin Asmajuda" userId="3240d0c9-9a77-45b6-a88e-7316b1ef484c" providerId="ADAL" clId="{77B77448-FFDC-4C1D-8056-AD240C6D86D1}" dt="2024-11-02T07:24:34.848" v="7541" actId="404"/>
          <ac:graphicFrameMkLst>
            <pc:docMk/>
            <pc:sldMk cId="3960696519" sldId="258"/>
            <ac:graphicFrameMk id="4" creationId="{A49DAAE4-4792-4A5C-B693-18827228E04F}"/>
          </ac:graphicFrameMkLst>
        </pc:graphicFrameChg>
      </pc:sldChg>
      <pc:sldChg chg="addSp delSp modSp add mod">
        <pc:chgData name="Ayman Fikry bin Asmajuda" userId="3240d0c9-9a77-45b6-a88e-7316b1ef484c" providerId="ADAL" clId="{77B77448-FFDC-4C1D-8056-AD240C6D86D1}" dt="2024-11-02T07:23:58.904" v="7534"/>
        <pc:sldMkLst>
          <pc:docMk/>
          <pc:sldMk cId="375750199" sldId="259"/>
        </pc:sldMkLst>
        <pc:spChg chg="mod">
          <ac:chgData name="Ayman Fikry bin Asmajuda" userId="3240d0c9-9a77-45b6-a88e-7316b1ef484c" providerId="ADAL" clId="{77B77448-FFDC-4C1D-8056-AD240C6D86D1}" dt="2024-11-02T04:45:31.933" v="2814" actId="20577"/>
          <ac:spMkLst>
            <pc:docMk/>
            <pc:sldMk cId="375750199" sldId="259"/>
            <ac:spMk id="2" creationId="{232F71E5-DC40-501D-07C7-976FA95C90B8}"/>
          </ac:spMkLst>
        </pc:spChg>
        <pc:spChg chg="mod">
          <ac:chgData name="Ayman Fikry bin Asmajuda" userId="3240d0c9-9a77-45b6-a88e-7316b1ef484c" providerId="ADAL" clId="{77B77448-FFDC-4C1D-8056-AD240C6D86D1}" dt="2024-11-02T06:39:43.602" v="5831" actId="20577"/>
          <ac:spMkLst>
            <pc:docMk/>
            <pc:sldMk cId="375750199" sldId="259"/>
            <ac:spMk id="3" creationId="{71A7A19A-6B82-5A59-8CB3-0CE32103CC4A}"/>
          </ac:spMkLst>
        </pc:spChg>
        <pc:spChg chg="add del">
          <ac:chgData name="Ayman Fikry bin Asmajuda" userId="3240d0c9-9a77-45b6-a88e-7316b1ef484c" providerId="ADAL" clId="{77B77448-FFDC-4C1D-8056-AD240C6D86D1}" dt="2024-11-02T05:15:46.904" v="4131" actId="22"/>
          <ac:spMkLst>
            <pc:docMk/>
            <pc:sldMk cId="375750199" sldId="259"/>
            <ac:spMk id="6" creationId="{9AABDCEB-46F6-F0FA-2B3E-668E651E3815}"/>
          </ac:spMkLst>
        </pc:spChg>
        <pc:graphicFrameChg chg="del">
          <ac:chgData name="Ayman Fikry bin Asmajuda" userId="3240d0c9-9a77-45b6-a88e-7316b1ef484c" providerId="ADAL" clId="{77B77448-FFDC-4C1D-8056-AD240C6D86D1}" dt="2024-11-02T05:05:46.294" v="3587" actId="478"/>
          <ac:graphicFrameMkLst>
            <pc:docMk/>
            <pc:sldMk cId="375750199" sldId="259"/>
            <ac:graphicFrameMk id="4" creationId="{A49DAAE4-4792-4A5C-B693-18827228E04F}"/>
          </ac:graphicFrameMkLst>
        </pc:graphicFrameChg>
        <pc:graphicFrameChg chg="add mod">
          <ac:chgData name="Ayman Fikry bin Asmajuda" userId="3240d0c9-9a77-45b6-a88e-7316b1ef484c" providerId="ADAL" clId="{77B77448-FFDC-4C1D-8056-AD240C6D86D1}" dt="2024-11-02T07:23:58.904" v="7534"/>
          <ac:graphicFrameMkLst>
            <pc:docMk/>
            <pc:sldMk cId="375750199" sldId="259"/>
            <ac:graphicFrameMk id="7" creationId="{354F14FF-47B5-4601-B9DE-0EA52D3AD29C}"/>
          </ac:graphicFrameMkLst>
        </pc:graphicFrameChg>
      </pc:sldChg>
      <pc:sldChg chg="del">
        <pc:chgData name="Ayman Fikry bin Asmajuda" userId="3240d0c9-9a77-45b6-a88e-7316b1ef484c" providerId="ADAL" clId="{77B77448-FFDC-4C1D-8056-AD240C6D86D1}" dt="2024-11-02T04:44:56.626" v="2784" actId="2696"/>
        <pc:sldMkLst>
          <pc:docMk/>
          <pc:sldMk cId="1783860866" sldId="259"/>
        </pc:sldMkLst>
      </pc:sldChg>
      <pc:sldChg chg="del">
        <pc:chgData name="Ayman Fikry bin Asmajuda" userId="3240d0c9-9a77-45b6-a88e-7316b1ef484c" providerId="ADAL" clId="{77B77448-FFDC-4C1D-8056-AD240C6D86D1}" dt="2024-11-02T04:44:59.710" v="2785" actId="2696"/>
        <pc:sldMkLst>
          <pc:docMk/>
          <pc:sldMk cId="66431398" sldId="260"/>
        </pc:sldMkLst>
      </pc:sldChg>
      <pc:sldChg chg="addSp delSp modSp add mod">
        <pc:chgData name="Ayman Fikry bin Asmajuda" userId="3240d0c9-9a77-45b6-a88e-7316b1ef484c" providerId="ADAL" clId="{77B77448-FFDC-4C1D-8056-AD240C6D86D1}" dt="2024-11-02T07:23:45.504" v="7531" actId="403"/>
        <pc:sldMkLst>
          <pc:docMk/>
          <pc:sldMk cId="3656496749" sldId="260"/>
        </pc:sldMkLst>
        <pc:spChg chg="mod">
          <ac:chgData name="Ayman Fikry bin Asmajuda" userId="3240d0c9-9a77-45b6-a88e-7316b1ef484c" providerId="ADAL" clId="{77B77448-FFDC-4C1D-8056-AD240C6D86D1}" dt="2024-11-02T05:20:48.141" v="4231" actId="20577"/>
          <ac:spMkLst>
            <pc:docMk/>
            <pc:sldMk cId="3656496749" sldId="260"/>
            <ac:spMk id="2" creationId="{232F71E5-DC40-501D-07C7-976FA95C90B8}"/>
          </ac:spMkLst>
        </pc:spChg>
        <pc:spChg chg="mod">
          <ac:chgData name="Ayman Fikry bin Asmajuda" userId="3240d0c9-9a77-45b6-a88e-7316b1ef484c" providerId="ADAL" clId="{77B77448-FFDC-4C1D-8056-AD240C6D86D1}" dt="2024-11-02T05:57:00.566" v="5630" actId="14100"/>
          <ac:spMkLst>
            <pc:docMk/>
            <pc:sldMk cId="3656496749" sldId="260"/>
            <ac:spMk id="3" creationId="{71A7A19A-6B82-5A59-8CB3-0CE32103CC4A}"/>
          </ac:spMkLst>
        </pc:spChg>
        <pc:spChg chg="add mod">
          <ac:chgData name="Ayman Fikry bin Asmajuda" userId="3240d0c9-9a77-45b6-a88e-7316b1ef484c" providerId="ADAL" clId="{77B77448-FFDC-4C1D-8056-AD240C6D86D1}" dt="2024-11-02T06:00:25.938" v="5677" actId="14100"/>
          <ac:spMkLst>
            <pc:docMk/>
            <pc:sldMk cId="3656496749" sldId="260"/>
            <ac:spMk id="4" creationId="{C4D664E1-15B2-F8D7-2173-049B41979F2D}"/>
          </ac:spMkLst>
        </pc:spChg>
        <pc:graphicFrameChg chg="add del mod">
          <ac:chgData name="Ayman Fikry bin Asmajuda" userId="3240d0c9-9a77-45b6-a88e-7316b1ef484c" providerId="ADAL" clId="{77B77448-FFDC-4C1D-8056-AD240C6D86D1}" dt="2024-11-02T05:59:11.384" v="5657" actId="478"/>
          <ac:graphicFrameMkLst>
            <pc:docMk/>
            <pc:sldMk cId="3656496749" sldId="260"/>
            <ac:graphicFrameMk id="5" creationId="{4CF32E19-DED3-4396-A1AF-9B504BEC04AB}"/>
          </ac:graphicFrameMkLst>
        </pc:graphicFrameChg>
        <pc:graphicFrameChg chg="add mod">
          <ac:chgData name="Ayman Fikry bin Asmajuda" userId="3240d0c9-9a77-45b6-a88e-7316b1ef484c" providerId="ADAL" clId="{77B77448-FFDC-4C1D-8056-AD240C6D86D1}" dt="2024-11-02T07:23:45.504" v="7531" actId="403"/>
          <ac:graphicFrameMkLst>
            <pc:docMk/>
            <pc:sldMk cId="3656496749" sldId="260"/>
            <ac:graphicFrameMk id="6" creationId="{4CF32E19-DED3-4396-A1AF-9B504BEC04AB}"/>
          </ac:graphicFrameMkLst>
        </pc:graphicFrameChg>
        <pc:graphicFrameChg chg="del">
          <ac:chgData name="Ayman Fikry bin Asmajuda" userId="3240d0c9-9a77-45b6-a88e-7316b1ef484c" providerId="ADAL" clId="{77B77448-FFDC-4C1D-8056-AD240C6D86D1}" dt="2024-11-02T05:52:48.867" v="5581" actId="478"/>
          <ac:graphicFrameMkLst>
            <pc:docMk/>
            <pc:sldMk cId="3656496749" sldId="260"/>
            <ac:graphicFrameMk id="7" creationId="{354F14FF-47B5-4601-B9DE-0EA52D3AD29C}"/>
          </ac:graphicFrameMkLst>
        </pc:graphicFrameChg>
      </pc:sldChg>
      <pc:sldChg chg="del">
        <pc:chgData name="Ayman Fikry bin Asmajuda" userId="3240d0c9-9a77-45b6-a88e-7316b1ef484c" providerId="ADAL" clId="{77B77448-FFDC-4C1D-8056-AD240C6D86D1}" dt="2024-11-02T04:45:01.655" v="2786" actId="2696"/>
        <pc:sldMkLst>
          <pc:docMk/>
          <pc:sldMk cId="661976805" sldId="261"/>
        </pc:sldMkLst>
      </pc:sldChg>
      <pc:sldChg chg="addSp delSp modSp add mod ord">
        <pc:chgData name="Ayman Fikry bin Asmajuda" userId="3240d0c9-9a77-45b6-a88e-7316b1ef484c" providerId="ADAL" clId="{77B77448-FFDC-4C1D-8056-AD240C6D86D1}" dt="2024-11-02T06:56:27.617" v="6446" actId="20577"/>
        <pc:sldMkLst>
          <pc:docMk/>
          <pc:sldMk cId="1337966392" sldId="261"/>
        </pc:sldMkLst>
        <pc:spChg chg="mod">
          <ac:chgData name="Ayman Fikry bin Asmajuda" userId="3240d0c9-9a77-45b6-a88e-7316b1ef484c" providerId="ADAL" clId="{77B77448-FFDC-4C1D-8056-AD240C6D86D1}" dt="2024-11-02T06:56:27.617" v="6446" actId="20577"/>
          <ac:spMkLst>
            <pc:docMk/>
            <pc:sldMk cId="1337966392" sldId="261"/>
            <ac:spMk id="2" creationId="{232F71E5-DC40-501D-07C7-976FA95C90B8}"/>
          </ac:spMkLst>
        </pc:spChg>
        <pc:spChg chg="mod">
          <ac:chgData name="Ayman Fikry bin Asmajuda" userId="3240d0c9-9a77-45b6-a88e-7316b1ef484c" providerId="ADAL" clId="{77B77448-FFDC-4C1D-8056-AD240C6D86D1}" dt="2024-11-02T06:55:24.653" v="6414" actId="20577"/>
          <ac:spMkLst>
            <pc:docMk/>
            <pc:sldMk cId="1337966392" sldId="261"/>
            <ac:spMk id="3" creationId="{71A7A19A-6B82-5A59-8CB3-0CE32103CC4A}"/>
          </ac:spMkLst>
        </pc:spChg>
        <pc:graphicFrameChg chg="add mod">
          <ac:chgData name="Ayman Fikry bin Asmajuda" userId="3240d0c9-9a77-45b6-a88e-7316b1ef484c" providerId="ADAL" clId="{77B77448-FFDC-4C1D-8056-AD240C6D86D1}" dt="2024-11-02T06:56:08.947" v="6425" actId="1076"/>
          <ac:graphicFrameMkLst>
            <pc:docMk/>
            <pc:sldMk cId="1337966392" sldId="261"/>
            <ac:graphicFrameMk id="4" creationId="{20145DA6-E167-4502-ADC7-9600BBB8F0A9}"/>
          </ac:graphicFrameMkLst>
        </pc:graphicFrameChg>
        <pc:graphicFrameChg chg="del">
          <ac:chgData name="Ayman Fikry bin Asmajuda" userId="3240d0c9-9a77-45b6-a88e-7316b1ef484c" providerId="ADAL" clId="{77B77448-FFDC-4C1D-8056-AD240C6D86D1}" dt="2024-11-02T06:55:29.763" v="6415" actId="478"/>
          <ac:graphicFrameMkLst>
            <pc:docMk/>
            <pc:sldMk cId="1337966392" sldId="261"/>
            <ac:graphicFrameMk id="7" creationId="{354F14FF-47B5-4601-B9DE-0EA52D3AD29C}"/>
          </ac:graphicFrameMkLst>
        </pc:graphicFrameChg>
      </pc:sldChg>
      <pc:sldChg chg="addSp delSp modSp add mod">
        <pc:chgData name="Ayman Fikry bin Asmajuda" userId="3240d0c9-9a77-45b6-a88e-7316b1ef484c" providerId="ADAL" clId="{77B77448-FFDC-4C1D-8056-AD240C6D86D1}" dt="2024-11-02T07:25:00.728" v="7542" actId="14100"/>
        <pc:sldMkLst>
          <pc:docMk/>
          <pc:sldMk cId="1171482328" sldId="262"/>
        </pc:sldMkLst>
        <pc:spChg chg="mod">
          <ac:chgData name="Ayman Fikry bin Asmajuda" userId="3240d0c9-9a77-45b6-a88e-7316b1ef484c" providerId="ADAL" clId="{77B77448-FFDC-4C1D-8056-AD240C6D86D1}" dt="2024-11-02T06:57:11.241" v="6483" actId="20577"/>
          <ac:spMkLst>
            <pc:docMk/>
            <pc:sldMk cId="1171482328" sldId="262"/>
            <ac:spMk id="2" creationId="{232F71E5-DC40-501D-07C7-976FA95C90B8}"/>
          </ac:spMkLst>
        </pc:spChg>
        <pc:spChg chg="mod">
          <ac:chgData name="Ayman Fikry bin Asmajuda" userId="3240d0c9-9a77-45b6-a88e-7316b1ef484c" providerId="ADAL" clId="{77B77448-FFDC-4C1D-8056-AD240C6D86D1}" dt="2024-11-02T07:21:18.411" v="7509" actId="20577"/>
          <ac:spMkLst>
            <pc:docMk/>
            <pc:sldMk cId="1171482328" sldId="262"/>
            <ac:spMk id="3" creationId="{71A7A19A-6B82-5A59-8CB3-0CE32103CC4A}"/>
          </ac:spMkLst>
        </pc:spChg>
        <pc:graphicFrameChg chg="del">
          <ac:chgData name="Ayman Fikry bin Asmajuda" userId="3240d0c9-9a77-45b6-a88e-7316b1ef484c" providerId="ADAL" clId="{77B77448-FFDC-4C1D-8056-AD240C6D86D1}" dt="2024-11-02T06:57:33.076" v="6484" actId="478"/>
          <ac:graphicFrameMkLst>
            <pc:docMk/>
            <pc:sldMk cId="1171482328" sldId="262"/>
            <ac:graphicFrameMk id="4" creationId="{20145DA6-E167-4502-ADC7-9600BBB8F0A9}"/>
          </ac:graphicFrameMkLst>
        </pc:graphicFrameChg>
        <pc:graphicFrameChg chg="add mod">
          <ac:chgData name="Ayman Fikry bin Asmajuda" userId="3240d0c9-9a77-45b6-a88e-7316b1ef484c" providerId="ADAL" clId="{77B77448-FFDC-4C1D-8056-AD240C6D86D1}" dt="2024-11-02T07:25:00.728" v="7542" actId="14100"/>
          <ac:graphicFrameMkLst>
            <pc:docMk/>
            <pc:sldMk cId="1171482328" sldId="262"/>
            <ac:graphicFrameMk id="5" creationId="{3E54F8EF-9E7A-44B6-8ABA-5A01DBAFBB28}"/>
          </ac:graphicFrameMkLst>
        </pc:graphicFrameChg>
      </pc:sldChg>
      <pc:sldChg chg="del">
        <pc:chgData name="Ayman Fikry bin Asmajuda" userId="3240d0c9-9a77-45b6-a88e-7316b1ef484c" providerId="ADAL" clId="{77B77448-FFDC-4C1D-8056-AD240C6D86D1}" dt="2024-11-02T04:45:03.729" v="2787" actId="2696"/>
        <pc:sldMkLst>
          <pc:docMk/>
          <pc:sldMk cId="3021465172" sldId="262"/>
        </pc:sldMkLst>
      </pc:sldChg>
      <pc:sldChg chg="addSp delSp modSp new del mod">
        <pc:chgData name="Ayman Fikry bin Asmajuda" userId="3240d0c9-9a77-45b6-a88e-7316b1ef484c" providerId="ADAL" clId="{77B77448-FFDC-4C1D-8056-AD240C6D86D1}" dt="2024-11-01T22:37:39.889" v="559" actId="2696"/>
        <pc:sldMkLst>
          <pc:docMk/>
          <pc:sldMk cId="3561379662" sldId="263"/>
        </pc:sldMkLst>
        <pc:spChg chg="del">
          <ac:chgData name="Ayman Fikry bin Asmajuda" userId="3240d0c9-9a77-45b6-a88e-7316b1ef484c" providerId="ADAL" clId="{77B77448-FFDC-4C1D-8056-AD240C6D86D1}" dt="2024-11-01T19:39:20.485" v="1" actId="478"/>
          <ac:spMkLst>
            <pc:docMk/>
            <pc:sldMk cId="3561379662" sldId="263"/>
            <ac:spMk id="2" creationId="{6317FD50-AF91-55FC-3EF3-A6BC535F6342}"/>
          </ac:spMkLst>
        </pc:spChg>
        <pc:spChg chg="del">
          <ac:chgData name="Ayman Fikry bin Asmajuda" userId="3240d0c9-9a77-45b6-a88e-7316b1ef484c" providerId="ADAL" clId="{77B77448-FFDC-4C1D-8056-AD240C6D86D1}" dt="2024-11-01T19:39:22.010" v="2" actId="478"/>
          <ac:spMkLst>
            <pc:docMk/>
            <pc:sldMk cId="3561379662" sldId="263"/>
            <ac:spMk id="3" creationId="{97A8C5AB-69FB-3D58-ADA1-5331DF6AFE4D}"/>
          </ac:spMkLst>
        </pc:spChg>
        <pc:spChg chg="add del mod ord">
          <ac:chgData name="Ayman Fikry bin Asmajuda" userId="3240d0c9-9a77-45b6-a88e-7316b1ef484c" providerId="ADAL" clId="{77B77448-FFDC-4C1D-8056-AD240C6D86D1}" dt="2024-11-01T22:37:35.154" v="558" actId="478"/>
          <ac:spMkLst>
            <pc:docMk/>
            <pc:sldMk cId="3561379662" sldId="263"/>
            <ac:spMk id="4" creationId="{BE6AEEF6-B6E5-EB74-9722-DBB745073360}"/>
          </ac:spMkLst>
        </pc:spChg>
        <pc:spChg chg="add del mod ord">
          <ac:chgData name="Ayman Fikry bin Asmajuda" userId="3240d0c9-9a77-45b6-a88e-7316b1ef484c" providerId="ADAL" clId="{77B77448-FFDC-4C1D-8056-AD240C6D86D1}" dt="2024-11-01T22:37:35.154" v="558" actId="478"/>
          <ac:spMkLst>
            <pc:docMk/>
            <pc:sldMk cId="3561379662" sldId="263"/>
            <ac:spMk id="5" creationId="{4B35F204-FED5-2083-C162-2161279738A2}"/>
          </ac:spMkLst>
        </pc:spChg>
        <pc:spChg chg="add del mod">
          <ac:chgData name="Ayman Fikry bin Asmajuda" userId="3240d0c9-9a77-45b6-a88e-7316b1ef484c" providerId="ADAL" clId="{77B77448-FFDC-4C1D-8056-AD240C6D86D1}" dt="2024-11-01T22:37:35.154" v="558" actId="478"/>
          <ac:spMkLst>
            <pc:docMk/>
            <pc:sldMk cId="3561379662" sldId="263"/>
            <ac:spMk id="6" creationId="{EF7C074B-69F1-032A-DEA4-ED6B4E7BB6C7}"/>
          </ac:spMkLst>
        </pc:spChg>
        <pc:spChg chg="add del mod">
          <ac:chgData name="Ayman Fikry bin Asmajuda" userId="3240d0c9-9a77-45b6-a88e-7316b1ef484c" providerId="ADAL" clId="{77B77448-FFDC-4C1D-8056-AD240C6D86D1}" dt="2024-11-01T22:37:35.154" v="558" actId="478"/>
          <ac:spMkLst>
            <pc:docMk/>
            <pc:sldMk cId="3561379662" sldId="263"/>
            <ac:spMk id="7" creationId="{3B4C2116-B5FF-0DA8-526E-60BE93BBEB47}"/>
          </ac:spMkLst>
        </pc:spChg>
        <pc:spChg chg="add del mod">
          <ac:chgData name="Ayman Fikry bin Asmajuda" userId="3240d0c9-9a77-45b6-a88e-7316b1ef484c" providerId="ADAL" clId="{77B77448-FFDC-4C1D-8056-AD240C6D86D1}" dt="2024-11-01T22:37:35.154" v="558" actId="478"/>
          <ac:spMkLst>
            <pc:docMk/>
            <pc:sldMk cId="3561379662" sldId="263"/>
            <ac:spMk id="10" creationId="{70E0586E-3D0D-1543-DFAB-3F08849D319C}"/>
          </ac:spMkLst>
        </pc:spChg>
        <pc:spChg chg="add del mod">
          <ac:chgData name="Ayman Fikry bin Asmajuda" userId="3240d0c9-9a77-45b6-a88e-7316b1ef484c" providerId="ADAL" clId="{77B77448-FFDC-4C1D-8056-AD240C6D86D1}" dt="2024-11-01T22:37:35.154" v="558" actId="478"/>
          <ac:spMkLst>
            <pc:docMk/>
            <pc:sldMk cId="3561379662" sldId="263"/>
            <ac:spMk id="11" creationId="{AFC1FBB5-DB40-86BD-26F7-E09FAC51E38E}"/>
          </ac:spMkLst>
        </pc:spChg>
        <pc:spChg chg="add mod">
          <ac:chgData name="Ayman Fikry bin Asmajuda" userId="3240d0c9-9a77-45b6-a88e-7316b1ef484c" providerId="ADAL" clId="{77B77448-FFDC-4C1D-8056-AD240C6D86D1}" dt="2024-11-01T19:59:51.064" v="234"/>
          <ac:spMkLst>
            <pc:docMk/>
            <pc:sldMk cId="3561379662" sldId="263"/>
            <ac:spMk id="12" creationId="{C0D24E04-AAAB-C533-C297-44C09AAE4406}"/>
          </ac:spMkLst>
        </pc:spChg>
        <pc:spChg chg="add del mod">
          <ac:chgData name="Ayman Fikry bin Asmajuda" userId="3240d0c9-9a77-45b6-a88e-7316b1ef484c" providerId="ADAL" clId="{77B77448-FFDC-4C1D-8056-AD240C6D86D1}" dt="2024-11-01T22:37:35.154" v="558" actId="478"/>
          <ac:spMkLst>
            <pc:docMk/>
            <pc:sldMk cId="3561379662" sldId="263"/>
            <ac:spMk id="13" creationId="{F6A88399-8570-7EEF-CD85-4A99449F0F9B}"/>
          </ac:spMkLst>
        </pc:spChg>
        <pc:spChg chg="add del mod">
          <ac:chgData name="Ayman Fikry bin Asmajuda" userId="3240d0c9-9a77-45b6-a88e-7316b1ef484c" providerId="ADAL" clId="{77B77448-FFDC-4C1D-8056-AD240C6D86D1}" dt="2024-11-01T22:37:35.154" v="558" actId="478"/>
          <ac:spMkLst>
            <pc:docMk/>
            <pc:sldMk cId="3561379662" sldId="263"/>
            <ac:spMk id="14" creationId="{F7E3E76C-4795-0FE4-CCB8-88DA986F9AEF}"/>
          </ac:spMkLst>
        </pc:spChg>
        <pc:spChg chg="add del mod">
          <ac:chgData name="Ayman Fikry bin Asmajuda" userId="3240d0c9-9a77-45b6-a88e-7316b1ef484c" providerId="ADAL" clId="{77B77448-FFDC-4C1D-8056-AD240C6D86D1}" dt="2024-11-01T22:37:35.154" v="558" actId="478"/>
          <ac:spMkLst>
            <pc:docMk/>
            <pc:sldMk cId="3561379662" sldId="263"/>
            <ac:spMk id="15" creationId="{19613AA4-F454-B885-BA0B-817F94423231}"/>
          </ac:spMkLst>
        </pc:spChg>
        <pc:spChg chg="add del mod">
          <ac:chgData name="Ayman Fikry bin Asmajuda" userId="3240d0c9-9a77-45b6-a88e-7316b1ef484c" providerId="ADAL" clId="{77B77448-FFDC-4C1D-8056-AD240C6D86D1}" dt="2024-11-01T20:32:49.083" v="488" actId="478"/>
          <ac:spMkLst>
            <pc:docMk/>
            <pc:sldMk cId="3561379662" sldId="263"/>
            <ac:spMk id="16" creationId="{6DB1576A-A308-B521-803C-5611F36CBBCE}"/>
          </ac:spMkLst>
        </pc:spChg>
        <pc:spChg chg="add del mod">
          <ac:chgData name="Ayman Fikry bin Asmajuda" userId="3240d0c9-9a77-45b6-a88e-7316b1ef484c" providerId="ADAL" clId="{77B77448-FFDC-4C1D-8056-AD240C6D86D1}" dt="2024-11-01T22:37:35.154" v="558" actId="478"/>
          <ac:spMkLst>
            <pc:docMk/>
            <pc:sldMk cId="3561379662" sldId="263"/>
            <ac:spMk id="17" creationId="{04611D24-80DF-FD18-EA0F-10773F0386DD}"/>
          </ac:spMkLst>
        </pc:spChg>
        <pc:spChg chg="add del mod">
          <ac:chgData name="Ayman Fikry bin Asmajuda" userId="3240d0c9-9a77-45b6-a88e-7316b1ef484c" providerId="ADAL" clId="{77B77448-FFDC-4C1D-8056-AD240C6D86D1}" dt="2024-11-01T22:37:35.154" v="558" actId="478"/>
          <ac:spMkLst>
            <pc:docMk/>
            <pc:sldMk cId="3561379662" sldId="263"/>
            <ac:spMk id="22" creationId="{958B6740-520C-32F2-C9D1-58DD3B296EFD}"/>
          </ac:spMkLst>
        </pc:spChg>
        <pc:spChg chg="add del mod">
          <ac:chgData name="Ayman Fikry bin Asmajuda" userId="3240d0c9-9a77-45b6-a88e-7316b1ef484c" providerId="ADAL" clId="{77B77448-FFDC-4C1D-8056-AD240C6D86D1}" dt="2024-11-01T20:32:46.081" v="487" actId="478"/>
          <ac:spMkLst>
            <pc:docMk/>
            <pc:sldMk cId="3561379662" sldId="263"/>
            <ac:spMk id="23" creationId="{7E218A48-255B-5D9B-0D1B-E47D33F11613}"/>
          </ac:spMkLst>
        </pc:spChg>
        <pc:spChg chg="add del mod">
          <ac:chgData name="Ayman Fikry bin Asmajuda" userId="3240d0c9-9a77-45b6-a88e-7316b1ef484c" providerId="ADAL" clId="{77B77448-FFDC-4C1D-8056-AD240C6D86D1}" dt="2024-11-01T22:37:35.154" v="558" actId="478"/>
          <ac:spMkLst>
            <pc:docMk/>
            <pc:sldMk cId="3561379662" sldId="263"/>
            <ac:spMk id="30" creationId="{E444F5E9-ACAA-49B4-344C-2E604D04492E}"/>
          </ac:spMkLst>
        </pc:spChg>
        <pc:spChg chg="add del mod">
          <ac:chgData name="Ayman Fikry bin Asmajuda" userId="3240d0c9-9a77-45b6-a88e-7316b1ef484c" providerId="ADAL" clId="{77B77448-FFDC-4C1D-8056-AD240C6D86D1}" dt="2024-11-01T21:40:41.810" v="546" actId="478"/>
          <ac:spMkLst>
            <pc:docMk/>
            <pc:sldMk cId="3561379662" sldId="263"/>
            <ac:spMk id="31" creationId="{8B904F9E-D4C2-C533-1070-5EEB9E88BF7B}"/>
          </ac:spMkLst>
        </pc:spChg>
        <pc:spChg chg="add del mod">
          <ac:chgData name="Ayman Fikry bin Asmajuda" userId="3240d0c9-9a77-45b6-a88e-7316b1ef484c" providerId="ADAL" clId="{77B77448-FFDC-4C1D-8056-AD240C6D86D1}" dt="2024-11-01T21:39:21.969" v="520" actId="478"/>
          <ac:spMkLst>
            <pc:docMk/>
            <pc:sldMk cId="3561379662" sldId="263"/>
            <ac:spMk id="32" creationId="{24D6B4A8-8E10-0222-8E3D-D1F614D4F127}"/>
          </ac:spMkLst>
        </pc:spChg>
        <pc:spChg chg="add del mod">
          <ac:chgData name="Ayman Fikry bin Asmajuda" userId="3240d0c9-9a77-45b6-a88e-7316b1ef484c" providerId="ADAL" clId="{77B77448-FFDC-4C1D-8056-AD240C6D86D1}" dt="2024-11-01T21:39:22.695" v="521" actId="478"/>
          <ac:spMkLst>
            <pc:docMk/>
            <pc:sldMk cId="3561379662" sldId="263"/>
            <ac:spMk id="33" creationId="{C5BD9616-0C69-47A7-1205-9FCB8CF691BB}"/>
          </ac:spMkLst>
        </pc:spChg>
        <pc:spChg chg="add del mod">
          <ac:chgData name="Ayman Fikry bin Asmajuda" userId="3240d0c9-9a77-45b6-a88e-7316b1ef484c" providerId="ADAL" clId="{77B77448-FFDC-4C1D-8056-AD240C6D86D1}" dt="2024-11-01T21:39:52.150" v="530" actId="478"/>
          <ac:spMkLst>
            <pc:docMk/>
            <pc:sldMk cId="3561379662" sldId="263"/>
            <ac:spMk id="34" creationId="{2ABBC878-F9F2-F2C8-5C17-4677F82369C5}"/>
          </ac:spMkLst>
        </pc:spChg>
        <pc:spChg chg="add del mod">
          <ac:chgData name="Ayman Fikry bin Asmajuda" userId="3240d0c9-9a77-45b6-a88e-7316b1ef484c" providerId="ADAL" clId="{77B77448-FFDC-4C1D-8056-AD240C6D86D1}" dt="2024-11-01T21:39:52.849" v="531" actId="478"/>
          <ac:spMkLst>
            <pc:docMk/>
            <pc:sldMk cId="3561379662" sldId="263"/>
            <ac:spMk id="35" creationId="{725230ED-5589-3756-058B-CB32DB3092A4}"/>
          </ac:spMkLst>
        </pc:spChg>
        <pc:spChg chg="add del mod">
          <ac:chgData name="Ayman Fikry bin Asmajuda" userId="3240d0c9-9a77-45b6-a88e-7316b1ef484c" providerId="ADAL" clId="{77B77448-FFDC-4C1D-8056-AD240C6D86D1}" dt="2024-11-01T21:39:53.649" v="532" actId="478"/>
          <ac:spMkLst>
            <pc:docMk/>
            <pc:sldMk cId="3561379662" sldId="263"/>
            <ac:spMk id="36" creationId="{4670CC1F-81FA-7D6F-C15D-FC722182BAF5}"/>
          </ac:spMkLst>
        </pc:spChg>
        <pc:spChg chg="add del mod">
          <ac:chgData name="Ayman Fikry bin Asmajuda" userId="3240d0c9-9a77-45b6-a88e-7316b1ef484c" providerId="ADAL" clId="{77B77448-FFDC-4C1D-8056-AD240C6D86D1}" dt="2024-11-01T21:40:15.757" v="540" actId="478"/>
          <ac:spMkLst>
            <pc:docMk/>
            <pc:sldMk cId="3561379662" sldId="263"/>
            <ac:spMk id="37" creationId="{677F8C50-9D9C-F8B9-C20D-63A4334518AB}"/>
          </ac:spMkLst>
        </pc:spChg>
        <pc:spChg chg="add del mod">
          <ac:chgData name="Ayman Fikry bin Asmajuda" userId="3240d0c9-9a77-45b6-a88e-7316b1ef484c" providerId="ADAL" clId="{77B77448-FFDC-4C1D-8056-AD240C6D86D1}" dt="2024-11-01T21:40:15.112" v="539" actId="478"/>
          <ac:spMkLst>
            <pc:docMk/>
            <pc:sldMk cId="3561379662" sldId="263"/>
            <ac:spMk id="38" creationId="{553B8410-78B9-FFC6-5358-F9FFA8A7230F}"/>
          </ac:spMkLst>
        </pc:spChg>
        <pc:spChg chg="add del mod">
          <ac:chgData name="Ayman Fikry bin Asmajuda" userId="3240d0c9-9a77-45b6-a88e-7316b1ef484c" providerId="ADAL" clId="{77B77448-FFDC-4C1D-8056-AD240C6D86D1}" dt="2024-11-01T22:37:35.154" v="558" actId="478"/>
          <ac:spMkLst>
            <pc:docMk/>
            <pc:sldMk cId="3561379662" sldId="263"/>
            <ac:spMk id="39" creationId="{458743E0-95AD-1061-7E35-3EA83EF8F727}"/>
          </ac:spMkLst>
        </pc:spChg>
        <pc:spChg chg="add del mod">
          <ac:chgData name="Ayman Fikry bin Asmajuda" userId="3240d0c9-9a77-45b6-a88e-7316b1ef484c" providerId="ADAL" clId="{77B77448-FFDC-4C1D-8056-AD240C6D86D1}" dt="2024-11-01T22:37:35.154" v="558" actId="478"/>
          <ac:spMkLst>
            <pc:docMk/>
            <pc:sldMk cId="3561379662" sldId="263"/>
            <ac:spMk id="40" creationId="{7B6C70DB-5234-12A9-98B4-0FB1C6382C8F}"/>
          </ac:spMkLst>
        </pc:spChg>
        <pc:spChg chg="add del mod">
          <ac:chgData name="Ayman Fikry bin Asmajuda" userId="3240d0c9-9a77-45b6-a88e-7316b1ef484c" providerId="ADAL" clId="{77B77448-FFDC-4C1D-8056-AD240C6D86D1}" dt="2024-11-01T22:37:35.154" v="558" actId="478"/>
          <ac:spMkLst>
            <pc:docMk/>
            <pc:sldMk cId="3561379662" sldId="263"/>
            <ac:spMk id="41" creationId="{475ADCE3-61D0-AB1B-2B6B-3FEEDD7880FE}"/>
          </ac:spMkLst>
        </pc:spChg>
        <pc:spChg chg="add del mod">
          <ac:chgData name="Ayman Fikry bin Asmajuda" userId="3240d0c9-9a77-45b6-a88e-7316b1ef484c" providerId="ADAL" clId="{77B77448-FFDC-4C1D-8056-AD240C6D86D1}" dt="2024-11-01T22:37:35.154" v="558" actId="478"/>
          <ac:spMkLst>
            <pc:docMk/>
            <pc:sldMk cId="3561379662" sldId="263"/>
            <ac:spMk id="42" creationId="{6623B9D7-7657-E0F3-7D11-8FD753949BFA}"/>
          </ac:spMkLst>
        </pc:spChg>
        <pc:spChg chg="add del mod">
          <ac:chgData name="Ayman Fikry bin Asmajuda" userId="3240d0c9-9a77-45b6-a88e-7316b1ef484c" providerId="ADAL" clId="{77B77448-FFDC-4C1D-8056-AD240C6D86D1}" dt="2024-11-01T22:37:35.154" v="558" actId="478"/>
          <ac:spMkLst>
            <pc:docMk/>
            <pc:sldMk cId="3561379662" sldId="263"/>
            <ac:spMk id="43" creationId="{976ED29A-E273-44F3-632B-D9A2E5AF3BA6}"/>
          </ac:spMkLst>
        </pc:spChg>
        <pc:picChg chg="add del mod">
          <ac:chgData name="Ayman Fikry bin Asmajuda" userId="3240d0c9-9a77-45b6-a88e-7316b1ef484c" providerId="ADAL" clId="{77B77448-FFDC-4C1D-8056-AD240C6D86D1}" dt="2024-11-01T20:10:13.183" v="306" actId="478"/>
          <ac:picMkLst>
            <pc:docMk/>
            <pc:sldMk cId="3561379662" sldId="263"/>
            <ac:picMk id="9" creationId="{42061611-E269-21F8-5F71-44B0C82138A8}"/>
          </ac:picMkLst>
        </pc:picChg>
        <pc:picChg chg="add del mod">
          <ac:chgData name="Ayman Fikry bin Asmajuda" userId="3240d0c9-9a77-45b6-a88e-7316b1ef484c" providerId="ADAL" clId="{77B77448-FFDC-4C1D-8056-AD240C6D86D1}" dt="2024-11-01T22:37:35.154" v="558" actId="478"/>
          <ac:picMkLst>
            <pc:docMk/>
            <pc:sldMk cId="3561379662" sldId="263"/>
            <ac:picMk id="19" creationId="{FC49EC50-031A-3845-CFD7-34BEBB8F1EF9}"/>
          </ac:picMkLst>
        </pc:picChg>
        <pc:picChg chg="add del mod">
          <ac:chgData name="Ayman Fikry bin Asmajuda" userId="3240d0c9-9a77-45b6-a88e-7316b1ef484c" providerId="ADAL" clId="{77B77448-FFDC-4C1D-8056-AD240C6D86D1}" dt="2024-11-01T22:37:35.154" v="558" actId="478"/>
          <ac:picMkLst>
            <pc:docMk/>
            <pc:sldMk cId="3561379662" sldId="263"/>
            <ac:picMk id="21" creationId="{57D15849-DCB9-2E28-A43D-5CCC6A57B798}"/>
          </ac:picMkLst>
        </pc:picChg>
        <pc:picChg chg="add del mod">
          <ac:chgData name="Ayman Fikry bin Asmajuda" userId="3240d0c9-9a77-45b6-a88e-7316b1ef484c" providerId="ADAL" clId="{77B77448-FFDC-4C1D-8056-AD240C6D86D1}" dt="2024-11-01T22:37:35.154" v="558" actId="478"/>
          <ac:picMkLst>
            <pc:docMk/>
            <pc:sldMk cId="3561379662" sldId="263"/>
            <ac:picMk id="25" creationId="{5E4F32DA-1A38-6F08-7F08-00329B255384}"/>
          </ac:picMkLst>
        </pc:picChg>
        <pc:picChg chg="add del mod">
          <ac:chgData name="Ayman Fikry bin Asmajuda" userId="3240d0c9-9a77-45b6-a88e-7316b1ef484c" providerId="ADAL" clId="{77B77448-FFDC-4C1D-8056-AD240C6D86D1}" dt="2024-11-01T22:37:35.154" v="558" actId="478"/>
          <ac:picMkLst>
            <pc:docMk/>
            <pc:sldMk cId="3561379662" sldId="263"/>
            <ac:picMk id="27" creationId="{616362F8-0AC2-AAFE-589D-180DA2ED3591}"/>
          </ac:picMkLst>
        </pc:picChg>
        <pc:picChg chg="add del mod">
          <ac:chgData name="Ayman Fikry bin Asmajuda" userId="3240d0c9-9a77-45b6-a88e-7316b1ef484c" providerId="ADAL" clId="{77B77448-FFDC-4C1D-8056-AD240C6D86D1}" dt="2024-11-01T20:32:51.180" v="489" actId="478"/>
          <ac:picMkLst>
            <pc:docMk/>
            <pc:sldMk cId="3561379662" sldId="263"/>
            <ac:picMk id="29" creationId="{A6F27FD5-00CE-EBAE-293E-E999247201D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nitenedumy-my.sharepoint.com/personal/is01081779_student_uniten_edu_my/Documents/Desktop/UNITEN/Courses/9th%20Semester%20(Sem%201%202024%5e25)/Information%20Visualization/Lab/Lab%204%20-%20Excel%20Dashboard-20241023/Adventure%20Gear%20Data%20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3" Type="http://schemas.openxmlformats.org/officeDocument/2006/relationships/oleObject" Target="https://unitenedumy-my.sharepoint.com/personal/is01081779_student_uniten_edu_my/Documents/Desktop/UNITEN/Courses/9th%20Semester%20(Sem%201%202024%5e25)/Information%20Visualization/Lab/Lab%204%20-%20Excel%20Dashboard-20241023/Adventure%20Gear%20Data%20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embeddings/oleObject2.bin"/></Relationships>
</file>

<file path=ppt/charts/_rels/chart5.xml.rels><?xml version="1.0" encoding="UTF-8" standalone="yes"?>
<Relationships xmlns="http://schemas.openxmlformats.org/package/2006/relationships"><Relationship Id="rId3" Type="http://schemas.openxmlformats.org/officeDocument/2006/relationships/oleObject" Target="https://unitenedumy-my.sharepoint.com/personal/is01081779_student_uniten_edu_my/Documents/Desktop/UNITEN/Courses/9th%20Semester%20(Sem%201%202024%5e25)/Information%20Visualization/Lab/Lab%204%20-%20Excel%20Dashboard-20241023/Adventure%20Gear%20Data%20Se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[Adventure Gear Data Set.xlsx]Quantity_Sold!quantity_tbl</c:name>
    <c:fmtId val="-1"/>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en-US" sz="1400" b="1">
                <a:solidFill>
                  <a:sysClr val="windowText" lastClr="000000"/>
                </a:solidFill>
                <a:latin typeface="Arial" panose="020B0604020202020204" pitchFamily="34" charset="0"/>
                <a:cs typeface="Arial" panose="020B0604020202020204" pitchFamily="34" charset="0"/>
              </a:rPr>
              <a:t>Total Quantity of Item Sold</a:t>
            </a:r>
          </a:p>
          <a:p>
            <a:pPr>
              <a:defRPr sz="1400" b="1">
                <a:solidFill>
                  <a:sysClr val="windowText" lastClr="000000"/>
                </a:solidFill>
              </a:defRPr>
            </a:pPr>
            <a:r>
              <a:rPr lang="en-US" sz="1400" b="1">
                <a:solidFill>
                  <a:sysClr val="windowText" lastClr="000000"/>
                </a:solidFill>
                <a:latin typeface="Arial" panose="020B0604020202020204" pitchFamily="34" charset="0"/>
                <a:cs typeface="Arial" panose="020B0604020202020204" pitchFamily="34" charset="0"/>
              </a:rPr>
              <a:t>(Expanded list for Category)</a:t>
            </a:r>
          </a:p>
        </c:rich>
      </c:tx>
      <c:layout>
        <c:manualLayout>
          <c:xMode val="edge"/>
          <c:yMode val="edge"/>
          <c:x val="0.25287372638215067"/>
          <c:y val="1.7703384195608917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Quantity_Sold!$B$3</c:f>
              <c:strCache>
                <c:ptCount val="1"/>
                <c:pt idx="0">
                  <c:v>Total</c:v>
                </c:pt>
              </c:strCache>
            </c:strRef>
          </c:tx>
          <c:spPr>
            <a:solidFill>
              <a:srgbClr val="C00000"/>
            </a:solidFill>
            <a:ln>
              <a:solidFill>
                <a:schemeClr val="tx2">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Quantity_Sold!$A$4:$A$22</c:f>
              <c:multiLvlStrCache>
                <c:ptCount val="14"/>
                <c:lvl>
                  <c:pt idx="0">
                    <c:v>Compass</c:v>
                  </c:pt>
                  <c:pt idx="1">
                    <c:v>First Aid Kit</c:v>
                  </c:pt>
                  <c:pt idx="2">
                    <c:v>GPS Device</c:v>
                  </c:pt>
                  <c:pt idx="3">
                    <c:v>Trekking Pole</c:v>
                  </c:pt>
                  <c:pt idx="4">
                    <c:v>Daypack</c:v>
                  </c:pt>
                  <c:pt idx="5">
                    <c:v>Hiking Backpack</c:v>
                  </c:pt>
                  <c:pt idx="6">
                    <c:v>Cooler</c:v>
                  </c:pt>
                  <c:pt idx="7">
                    <c:v>Portable Grill</c:v>
                  </c:pt>
                  <c:pt idx="8">
                    <c:v>Camping Stove</c:v>
                  </c:pt>
                  <c:pt idx="9">
                    <c:v>Food Storage Container</c:v>
                  </c:pt>
                  <c:pt idx="10">
                    <c:v>Camping Chair</c:v>
                  </c:pt>
                  <c:pt idx="11">
                    <c:v>Sleeping Bag</c:v>
                  </c:pt>
                  <c:pt idx="12">
                    <c:v>Hammock</c:v>
                  </c:pt>
                  <c:pt idx="13">
                    <c:v>Tent</c:v>
                  </c:pt>
                </c:lvl>
                <c:lvl>
                  <c:pt idx="0">
                    <c:v>Navigation &amp; Safety</c:v>
                  </c:pt>
                  <c:pt idx="3">
                    <c:v>Backpacks &amp; Hiking Gear</c:v>
                  </c:pt>
                  <c:pt idx="6">
                    <c:v>Cooking &amp; Food Storage</c:v>
                  </c:pt>
                  <c:pt idx="10">
                    <c:v>Camping Gear</c:v>
                  </c:pt>
                </c:lvl>
              </c:multiLvlStrCache>
            </c:multiLvlStrRef>
          </c:cat>
          <c:val>
            <c:numRef>
              <c:f>Quantity_Sold!$B$4:$B$22</c:f>
              <c:numCache>
                <c:formatCode>_-* #,##0_-;\-* #,##0_-;_-* "-"??_-;_-@_-</c:formatCode>
                <c:ptCount val="14"/>
                <c:pt idx="0">
                  <c:v>542</c:v>
                </c:pt>
                <c:pt idx="1">
                  <c:v>632</c:v>
                </c:pt>
                <c:pt idx="2">
                  <c:v>632</c:v>
                </c:pt>
                <c:pt idx="3">
                  <c:v>559</c:v>
                </c:pt>
                <c:pt idx="4">
                  <c:v>589</c:v>
                </c:pt>
                <c:pt idx="5">
                  <c:v>701</c:v>
                </c:pt>
                <c:pt idx="6">
                  <c:v>442</c:v>
                </c:pt>
                <c:pt idx="7">
                  <c:v>447</c:v>
                </c:pt>
                <c:pt idx="8">
                  <c:v>509</c:v>
                </c:pt>
                <c:pt idx="9">
                  <c:v>528</c:v>
                </c:pt>
                <c:pt idx="10">
                  <c:v>474</c:v>
                </c:pt>
                <c:pt idx="11">
                  <c:v>533</c:v>
                </c:pt>
                <c:pt idx="12">
                  <c:v>551</c:v>
                </c:pt>
                <c:pt idx="13">
                  <c:v>567</c:v>
                </c:pt>
              </c:numCache>
            </c:numRef>
          </c:val>
          <c:extLst>
            <c:ext xmlns:c16="http://schemas.microsoft.com/office/drawing/2014/chart" uri="{C3380CC4-5D6E-409C-BE32-E72D297353CC}">
              <c16:uniqueId val="{00000000-1AD7-4898-A7A5-3D6ADBD444C6}"/>
            </c:ext>
          </c:extLst>
        </c:ser>
        <c:dLbls>
          <c:dLblPos val="outEnd"/>
          <c:showLegendKey val="0"/>
          <c:showVal val="1"/>
          <c:showCatName val="0"/>
          <c:showSerName val="0"/>
          <c:showPercent val="0"/>
          <c:showBubbleSize val="0"/>
        </c:dLbls>
        <c:gapWidth val="182"/>
        <c:axId val="1168600463"/>
        <c:axId val="1168597103"/>
      </c:barChart>
      <c:catAx>
        <c:axId val="116860046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68597103"/>
        <c:crosses val="autoZero"/>
        <c:auto val="1"/>
        <c:lblAlgn val="ctr"/>
        <c:lblOffset val="100"/>
        <c:noMultiLvlLbl val="0"/>
      </c:catAx>
      <c:valAx>
        <c:axId val="1168597103"/>
        <c:scaling>
          <c:orientation val="minMax"/>
          <c:max val="900"/>
          <c:min val="0"/>
        </c:scaling>
        <c:delete val="0"/>
        <c:axPos val="b"/>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68600463"/>
        <c:crosses val="autoZero"/>
        <c:crossBetween val="between"/>
        <c:majorUnit val="1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[Adventure Gear Data Set.xlsx]Country!country_tbl</c:name>
    <c:fmtId val="-1"/>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a:solidFill>
                  <a:sysClr val="windowText" lastClr="000000"/>
                </a:solidFill>
                <a:latin typeface="Arial" panose="020B0604020202020204" pitchFamily="34" charset="0"/>
                <a:cs typeface="Arial" panose="020B0604020202020204" pitchFamily="34" charset="0"/>
              </a:rPr>
              <a:t>Total Sales Revenue by Country</a:t>
            </a:r>
          </a:p>
        </c:rich>
      </c:tx>
      <c:layout>
        <c:manualLayout>
          <c:xMode val="edge"/>
          <c:yMode val="edge"/>
          <c:x val="0.25946891258408633"/>
          <c:y val="2.3989045093695599E-3"/>
        </c:manualLayout>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Country!$B$3</c:f>
              <c:strCache>
                <c:ptCount val="1"/>
                <c:pt idx="0">
                  <c:v>Total</c:v>
                </c:pt>
              </c:strCache>
            </c:strRef>
          </c:tx>
          <c:spPr>
            <a:solidFill>
              <a:srgbClr val="C00000"/>
            </a:solidFill>
            <a:ln>
              <a:solidFill>
                <a:schemeClr val="tx2">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Country!$A$4:$A$9</c:f>
              <c:strCache>
                <c:ptCount val="6"/>
                <c:pt idx="0">
                  <c:v>China</c:v>
                </c:pt>
                <c:pt idx="1">
                  <c:v>India</c:v>
                </c:pt>
                <c:pt idx="2">
                  <c:v>Japan</c:v>
                </c:pt>
                <c:pt idx="3">
                  <c:v>Malaysia</c:v>
                </c:pt>
                <c:pt idx="4">
                  <c:v>Singapore</c:v>
                </c:pt>
                <c:pt idx="5">
                  <c:v>South Korea</c:v>
                </c:pt>
              </c:strCache>
            </c:strRef>
          </c:cat>
          <c:val>
            <c:numRef>
              <c:f>Country!$B$4:$B$9</c:f>
              <c:numCache>
                <c:formatCode>_(* #,##0.00_);_(* \(#,##0.00\);_(* "-"??_);_(@_)</c:formatCode>
                <c:ptCount val="6"/>
                <c:pt idx="0">
                  <c:v>104281</c:v>
                </c:pt>
                <c:pt idx="1">
                  <c:v>146779.75</c:v>
                </c:pt>
                <c:pt idx="2">
                  <c:v>117583.5</c:v>
                </c:pt>
                <c:pt idx="3">
                  <c:v>111548.25</c:v>
                </c:pt>
                <c:pt idx="4">
                  <c:v>111595</c:v>
                </c:pt>
                <c:pt idx="5">
                  <c:v>116146.5</c:v>
                </c:pt>
              </c:numCache>
            </c:numRef>
          </c:val>
          <c:extLst>
            <c:ext xmlns:c16="http://schemas.microsoft.com/office/drawing/2014/chart" uri="{C3380CC4-5D6E-409C-BE32-E72D297353CC}">
              <c16:uniqueId val="{00000000-24DC-402D-A43C-D847103B1FE9}"/>
            </c:ext>
          </c:extLst>
        </c:ser>
        <c:dLbls>
          <c:dLblPos val="outEnd"/>
          <c:showLegendKey val="0"/>
          <c:showVal val="1"/>
          <c:showCatName val="0"/>
          <c:showSerName val="0"/>
          <c:showPercent val="0"/>
          <c:showBubbleSize val="0"/>
        </c:dLbls>
        <c:gapWidth val="219"/>
        <c:overlap val="-27"/>
        <c:axId val="1325556063"/>
        <c:axId val="1325557983"/>
      </c:barChart>
      <c:catAx>
        <c:axId val="1325556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25557983"/>
        <c:crosses val="autoZero"/>
        <c:auto val="1"/>
        <c:lblAlgn val="ctr"/>
        <c:lblOffset val="100"/>
        <c:noMultiLvlLbl val="0"/>
      </c:catAx>
      <c:valAx>
        <c:axId val="1325557983"/>
        <c:scaling>
          <c:orientation val="minMax"/>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255560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[Adventure Gear Data Set.xlsx]Sales_Mth!sales_tbl</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r>
              <a:rPr lang="en-US" sz="1400" b="1">
                <a:solidFill>
                  <a:sysClr val="windowText" lastClr="000000"/>
                </a:solidFill>
                <a:latin typeface="Arial" panose="020B0604020202020204" pitchFamily="34" charset="0"/>
                <a:cs typeface="Arial" panose="020B0604020202020204" pitchFamily="34" charset="0"/>
              </a:rPr>
              <a:t>2023 Sales Performance (January - December)</a:t>
            </a:r>
          </a:p>
        </c:rich>
      </c:tx>
      <c:layout>
        <c:manualLayout>
          <c:xMode val="edge"/>
          <c:yMode val="edge"/>
          <c:x val="0.34392825535735111"/>
          <c:y val="9.1626063214047503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2.5741857672356816E-2"/>
              <c:y val="-6.1265600214055006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4.4204255593104536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4.0248027467230024E-2"/>
              <c:y val="-5.2439306197691611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4.0248027467230024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2.238612474994529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3.8744916181920608E-2"/>
              <c:y val="-5.3484562114383287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4.4204255593104536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4.0248027467230024E-2"/>
              <c:y val="-5.2439306197691611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4.0248027467230024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3.8744916181920608E-2"/>
              <c:y val="-5.3484562114383287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2.5741857672356816E-2"/>
              <c:y val="-6.1265600214055006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diamond"/>
          <c:size val="8"/>
          <c:spPr>
            <a:solidFill>
              <a:schemeClr val="accent1"/>
            </a:solidFill>
            <a:ln w="9525">
              <a:solidFill>
                <a:schemeClr val="accent1"/>
              </a:solidFill>
            </a:ln>
            <a:effectLst/>
          </c:spPr>
        </c:marker>
        <c:dLbl>
          <c:idx val="0"/>
          <c:layout>
            <c:manualLayout>
              <c:x val="-2.238612474994529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4.4204255593104536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4.0248027467230024E-2"/>
              <c:y val="-5.243930619769161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4.0248027467230024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3.8744916181920608E-2"/>
              <c:y val="-5.3484562114383287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2.5741857672356816E-2"/>
              <c:y val="-6.126560021405500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1.7495686207763633E-2"/>
              <c:y val="-9.102182416036536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4.4204255593104536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4.0248027467230024E-2"/>
              <c:y val="-5.243930619769161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4.0248027467230024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3.8744916181920608E-2"/>
              <c:y val="-5.3484562114383287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2.5741857672356816E-2"/>
              <c:y val="-6.126560021405500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rgbClr val="C00000"/>
            </a:solidFill>
            <a:round/>
          </a:ln>
          <a:effectLst/>
        </c:spPr>
        <c:marker>
          <c:symbol val="diamond"/>
          <c:size val="8"/>
          <c:spPr>
            <a:solidFill>
              <a:schemeClr val="tx2">
                <a:lumMod val="75000"/>
              </a:schemeClr>
            </a:solidFill>
            <a:ln w="9525">
              <a:noFill/>
            </a:ln>
            <a:effectLst/>
          </c:spPr>
        </c:marker>
        <c:dLbl>
          <c:idx val="0"/>
          <c:layout>
            <c:manualLayout>
              <c:x val="-1.7495686207763633E-2"/>
              <c:y val="-9.102182416036536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4.9144764165351663E-2"/>
              <c:y val="-8.6187199123569175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4.0248027467230024E-2"/>
              <c:y val="-5.243930619769161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4.0248027467230024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3.8744916181920608E-2"/>
              <c:y val="-5.3484562114383287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2.5741857672356816E-2"/>
              <c:y val="-6.126560021405500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1.7495686207763633E-2"/>
              <c:y val="-9.102182416036536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4.9144764165351663E-2"/>
              <c:y val="-8.6187199123569175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4.0248027467230024E-2"/>
              <c:y val="-5.243930619769161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4.0248027467230024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3.8744916181920608E-2"/>
              <c:y val="-5.3484562114383287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2.5741857672356816E-2"/>
              <c:y val="-6.126560021405500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1.7495686207763633E-2"/>
              <c:y val="-9.102182416036536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4.9144764165351663E-2"/>
              <c:y val="-8.6187199123569175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4.0248027467230024E-2"/>
              <c:y val="-5.243930619769161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4.0248027467230024E-2"/>
              <c:y val="-7.450504123860009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3.8744916181920608E-2"/>
              <c:y val="-5.3484562114383287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2.5741857672356816E-2"/>
              <c:y val="-6.1265600214055006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rgbClr val="C00000"/>
            </a:solidFill>
            <a:round/>
          </a:ln>
          <a:effectLst/>
        </c:spPr>
        <c:marker>
          <c:symbol val="diamond"/>
          <c:size val="10"/>
          <c:spPr>
            <a:solidFill>
              <a:srgbClr val="C00000"/>
            </a:solidFill>
            <a:ln w="9525">
              <a:solidFill>
                <a:schemeClr val="bg1"/>
              </a:solidFill>
            </a:ln>
            <a:effectLst/>
          </c:spPr>
        </c:marker>
        <c:dLbl>
          <c:idx val="0"/>
          <c:layout>
            <c:manualLayout>
              <c:x val="-1.7495686207763633E-2"/>
              <c:y val="-9.1021824160365361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r"/>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Sales_Mth!$B$3</c:f>
              <c:strCache>
                <c:ptCount val="1"/>
                <c:pt idx="0">
                  <c:v>Total</c:v>
                </c:pt>
              </c:strCache>
            </c:strRef>
          </c:tx>
          <c:spPr>
            <a:ln w="28575" cap="rnd">
              <a:solidFill>
                <a:srgbClr val="C00000"/>
              </a:solidFill>
              <a:round/>
            </a:ln>
            <a:effectLst/>
          </c:spPr>
          <c:marker>
            <c:symbol val="diamond"/>
            <c:size val="10"/>
            <c:spPr>
              <a:solidFill>
                <a:srgbClr val="C00000"/>
              </a:solidFill>
              <a:ln w="9525">
                <a:solidFill>
                  <a:schemeClr val="bg1"/>
                </a:solidFill>
              </a:ln>
              <a:effectLst/>
            </c:spPr>
          </c:marker>
          <c:dPt>
            <c:idx val="0"/>
            <c:marker>
              <c:symbol val="diamond"/>
              <c:size val="10"/>
              <c:spPr>
                <a:solidFill>
                  <a:srgbClr val="C00000"/>
                </a:solidFill>
                <a:ln w="9525">
                  <a:solidFill>
                    <a:schemeClr val="bg1"/>
                  </a:solidFill>
                </a:ln>
                <a:effectLst/>
              </c:spPr>
            </c:marker>
            <c:bubble3D val="0"/>
            <c:spPr>
              <a:ln w="28575" cap="rnd">
                <a:solidFill>
                  <a:srgbClr val="C00000"/>
                </a:solidFill>
                <a:round/>
              </a:ln>
              <a:effectLst/>
            </c:spPr>
            <c:extLst>
              <c:ext xmlns:c16="http://schemas.microsoft.com/office/drawing/2014/chart" uri="{C3380CC4-5D6E-409C-BE32-E72D297353CC}">
                <c16:uniqueId val="{00000001-9D72-4F66-9CCD-0B1780D45E1B}"/>
              </c:ext>
            </c:extLst>
          </c:dPt>
          <c:dPt>
            <c:idx val="1"/>
            <c:marker>
              <c:symbol val="diamond"/>
              <c:size val="10"/>
              <c:spPr>
                <a:solidFill>
                  <a:srgbClr val="C00000"/>
                </a:solidFill>
                <a:ln w="9525">
                  <a:solidFill>
                    <a:schemeClr val="bg1"/>
                  </a:solidFill>
                </a:ln>
                <a:effectLst/>
              </c:spPr>
            </c:marker>
            <c:bubble3D val="0"/>
            <c:spPr>
              <a:ln w="28575" cap="rnd">
                <a:solidFill>
                  <a:srgbClr val="C00000"/>
                </a:solidFill>
                <a:round/>
              </a:ln>
              <a:effectLst/>
            </c:spPr>
            <c:extLst>
              <c:ext xmlns:c16="http://schemas.microsoft.com/office/drawing/2014/chart" uri="{C3380CC4-5D6E-409C-BE32-E72D297353CC}">
                <c16:uniqueId val="{00000003-9D72-4F66-9CCD-0B1780D45E1B}"/>
              </c:ext>
            </c:extLst>
          </c:dPt>
          <c:dPt>
            <c:idx val="3"/>
            <c:marker>
              <c:symbol val="diamond"/>
              <c:size val="10"/>
              <c:spPr>
                <a:solidFill>
                  <a:srgbClr val="C00000"/>
                </a:solidFill>
                <a:ln w="9525">
                  <a:solidFill>
                    <a:schemeClr val="bg1"/>
                  </a:solidFill>
                </a:ln>
                <a:effectLst/>
              </c:spPr>
            </c:marker>
            <c:bubble3D val="0"/>
            <c:spPr>
              <a:ln w="28575" cap="rnd">
                <a:solidFill>
                  <a:srgbClr val="C00000"/>
                </a:solidFill>
                <a:round/>
              </a:ln>
              <a:effectLst/>
            </c:spPr>
            <c:extLst>
              <c:ext xmlns:c16="http://schemas.microsoft.com/office/drawing/2014/chart" uri="{C3380CC4-5D6E-409C-BE32-E72D297353CC}">
                <c16:uniqueId val="{00000005-9D72-4F66-9CCD-0B1780D45E1B}"/>
              </c:ext>
            </c:extLst>
          </c:dPt>
          <c:dPt>
            <c:idx val="4"/>
            <c:marker>
              <c:symbol val="diamond"/>
              <c:size val="10"/>
              <c:spPr>
                <a:solidFill>
                  <a:srgbClr val="C00000"/>
                </a:solidFill>
                <a:ln w="9525">
                  <a:solidFill>
                    <a:schemeClr val="bg1"/>
                  </a:solidFill>
                </a:ln>
                <a:effectLst/>
              </c:spPr>
            </c:marker>
            <c:bubble3D val="0"/>
            <c:spPr>
              <a:ln w="28575" cap="rnd">
                <a:solidFill>
                  <a:srgbClr val="C00000"/>
                </a:solidFill>
                <a:round/>
              </a:ln>
              <a:effectLst/>
            </c:spPr>
            <c:extLst>
              <c:ext xmlns:c16="http://schemas.microsoft.com/office/drawing/2014/chart" uri="{C3380CC4-5D6E-409C-BE32-E72D297353CC}">
                <c16:uniqueId val="{00000007-9D72-4F66-9CCD-0B1780D45E1B}"/>
              </c:ext>
            </c:extLst>
          </c:dPt>
          <c:dPt>
            <c:idx val="5"/>
            <c:marker>
              <c:symbol val="diamond"/>
              <c:size val="10"/>
              <c:spPr>
                <a:solidFill>
                  <a:srgbClr val="C00000"/>
                </a:solidFill>
                <a:ln w="9525">
                  <a:solidFill>
                    <a:schemeClr val="bg1"/>
                  </a:solidFill>
                </a:ln>
                <a:effectLst/>
              </c:spPr>
            </c:marker>
            <c:bubble3D val="0"/>
            <c:spPr>
              <a:ln w="28575" cap="rnd">
                <a:solidFill>
                  <a:srgbClr val="C00000"/>
                </a:solidFill>
                <a:round/>
              </a:ln>
              <a:effectLst/>
            </c:spPr>
            <c:extLst>
              <c:ext xmlns:c16="http://schemas.microsoft.com/office/drawing/2014/chart" uri="{C3380CC4-5D6E-409C-BE32-E72D297353CC}">
                <c16:uniqueId val="{00000009-9D72-4F66-9CCD-0B1780D45E1B}"/>
              </c:ext>
            </c:extLst>
          </c:dPt>
          <c:dPt>
            <c:idx val="11"/>
            <c:marker>
              <c:symbol val="diamond"/>
              <c:size val="10"/>
              <c:spPr>
                <a:solidFill>
                  <a:srgbClr val="C00000"/>
                </a:solidFill>
                <a:ln w="9525">
                  <a:solidFill>
                    <a:schemeClr val="bg1"/>
                  </a:solidFill>
                </a:ln>
                <a:effectLst/>
              </c:spPr>
            </c:marker>
            <c:bubble3D val="0"/>
            <c:spPr>
              <a:ln w="28575" cap="rnd">
                <a:solidFill>
                  <a:srgbClr val="C00000"/>
                </a:solidFill>
                <a:round/>
              </a:ln>
              <a:effectLst/>
            </c:spPr>
            <c:extLst>
              <c:ext xmlns:c16="http://schemas.microsoft.com/office/drawing/2014/chart" uri="{C3380CC4-5D6E-409C-BE32-E72D297353CC}">
                <c16:uniqueId val="{0000000B-9D72-4F66-9CCD-0B1780D45E1B}"/>
              </c:ext>
            </c:extLst>
          </c:dPt>
          <c:dLbls>
            <c:dLbl>
              <c:idx val="0"/>
              <c:layout>
                <c:manualLayout>
                  <c:x val="-4.9144764165351663E-2"/>
                  <c:y val="-8.61871991235691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D72-4F66-9CCD-0B1780D45E1B}"/>
                </c:ext>
              </c:extLst>
            </c:dLbl>
            <c:dLbl>
              <c:idx val="1"/>
              <c:layout>
                <c:manualLayout>
                  <c:x val="-4.0248027467230024E-2"/>
                  <c:y val="-5.243930619769161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D72-4F66-9CCD-0B1780D45E1B}"/>
                </c:ext>
              </c:extLst>
            </c:dLbl>
            <c:dLbl>
              <c:idx val="3"/>
              <c:layout>
                <c:manualLayout>
                  <c:x val="-4.0248027467230024E-2"/>
                  <c:y val="-7.45050412386000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D72-4F66-9CCD-0B1780D45E1B}"/>
                </c:ext>
              </c:extLst>
            </c:dLbl>
            <c:dLbl>
              <c:idx val="4"/>
              <c:layout>
                <c:manualLayout>
                  <c:x val="-3.8744916181920608E-2"/>
                  <c:y val="-5.348456211438328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D72-4F66-9CCD-0B1780D45E1B}"/>
                </c:ext>
              </c:extLst>
            </c:dLbl>
            <c:dLbl>
              <c:idx val="5"/>
              <c:layout>
                <c:manualLayout>
                  <c:x val="-2.5741857672356816E-2"/>
                  <c:y val="-6.126560021405500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D72-4F66-9CCD-0B1780D45E1B}"/>
                </c:ext>
              </c:extLst>
            </c:dLbl>
            <c:dLbl>
              <c:idx val="11"/>
              <c:layout>
                <c:manualLayout>
                  <c:x val="-1.7495686207763633E-2"/>
                  <c:y val="-9.10218241603653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D72-4F66-9CCD-0B1780D45E1B}"/>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Sales_Mth!$A$4:$A$16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Sales_Mth!$B$4:$B$16</c:f>
              <c:numCache>
                <c:formatCode>_(* #,##0.00_);_(* \(#,##0.00\);_(* "-"??_);_(@_)</c:formatCode>
                <c:ptCount val="12"/>
                <c:pt idx="0">
                  <c:v>43608.5</c:v>
                </c:pt>
                <c:pt idx="1">
                  <c:v>65682.25</c:v>
                </c:pt>
                <c:pt idx="2">
                  <c:v>65480.5</c:v>
                </c:pt>
                <c:pt idx="3">
                  <c:v>62123.25</c:v>
                </c:pt>
                <c:pt idx="4">
                  <c:v>75170.5</c:v>
                </c:pt>
                <c:pt idx="5">
                  <c:v>54635.5</c:v>
                </c:pt>
                <c:pt idx="6">
                  <c:v>55913.75</c:v>
                </c:pt>
                <c:pt idx="7">
                  <c:v>56807</c:v>
                </c:pt>
                <c:pt idx="8">
                  <c:v>64868.5</c:v>
                </c:pt>
                <c:pt idx="9">
                  <c:v>63103.5</c:v>
                </c:pt>
                <c:pt idx="10">
                  <c:v>59823.5</c:v>
                </c:pt>
                <c:pt idx="11">
                  <c:v>40717.25</c:v>
                </c:pt>
              </c:numCache>
            </c:numRef>
          </c:val>
          <c:smooth val="0"/>
          <c:extLst>
            <c:ext xmlns:c16="http://schemas.microsoft.com/office/drawing/2014/chart" uri="{C3380CC4-5D6E-409C-BE32-E72D297353CC}">
              <c16:uniqueId val="{0000000C-9D72-4F66-9CCD-0B1780D45E1B}"/>
            </c:ext>
          </c:extLst>
        </c:ser>
        <c:dLbls>
          <c:dLblPos val="t"/>
          <c:showLegendKey val="0"/>
          <c:showVal val="1"/>
          <c:showCatName val="0"/>
          <c:showSerName val="0"/>
          <c:showPercent val="0"/>
          <c:showBubbleSize val="0"/>
        </c:dLbls>
        <c:marker val="1"/>
        <c:smooth val="0"/>
        <c:axId val="1307879423"/>
        <c:axId val="1523608991"/>
      </c:lineChart>
      <c:catAx>
        <c:axId val="13078794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523608991"/>
        <c:crosses val="autoZero"/>
        <c:auto val="1"/>
        <c:lblAlgn val="ctr"/>
        <c:lblOffset val="100"/>
        <c:noMultiLvlLbl val="0"/>
      </c:catAx>
      <c:valAx>
        <c:axId val="1523608991"/>
        <c:scaling>
          <c:orientation val="minMax"/>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307879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[Adventure Gear Data Set.xlsx]Customer_Segment!segment_tbl</c:name>
    <c:fmtId val="-1"/>
  </c:pivotSource>
  <c:chart>
    <c:title>
      <c:tx>
        <c:rich>
          <a:bodyPr rot="0" spcFirstLastPara="1" vertOverflow="ellipsis" vert="horz" wrap="square" anchor="ctr" anchorCtr="1"/>
          <a:lstStyle/>
          <a:p>
            <a:pPr>
              <a:defRPr sz="16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600" b="1">
                <a:solidFill>
                  <a:sysClr val="windowText" lastClr="000000"/>
                </a:solidFill>
                <a:latin typeface="Arial" panose="020B0604020202020204" pitchFamily="34" charset="0"/>
                <a:cs typeface="Arial" panose="020B0604020202020204" pitchFamily="34" charset="0"/>
              </a:rPr>
              <a:t>Total Sales Revenue</a:t>
            </a:r>
            <a:r>
              <a:rPr lang="en-US" sz="1600" b="1" baseline="0">
                <a:solidFill>
                  <a:sysClr val="windowText" lastClr="000000"/>
                </a:solidFill>
                <a:latin typeface="Arial" panose="020B0604020202020204" pitchFamily="34" charset="0"/>
                <a:cs typeface="Arial" panose="020B0604020202020204" pitchFamily="34" charset="0"/>
              </a:rPr>
              <a:t> by Customer Segment</a:t>
            </a:r>
            <a:endParaRPr lang="en-US" sz="1600" b="1">
              <a:solidFill>
                <a:sysClr val="windowText" lastClr="000000"/>
              </a:solidFill>
              <a:latin typeface="Arial" panose="020B0604020202020204" pitchFamily="34" charset="0"/>
              <a:cs typeface="Arial" panose="020B0604020202020204" pitchFamily="34" charset="0"/>
            </a:endParaRPr>
          </a:p>
        </c:rich>
      </c:tx>
      <c:layout>
        <c:manualLayout>
          <c:xMode val="edge"/>
          <c:yMode val="edge"/>
          <c:x val="0.16510554565080479"/>
          <c:y val="3.4792317564062918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Customer_Segment!$B$3</c:f>
              <c:strCache>
                <c:ptCount val="1"/>
                <c:pt idx="0">
                  <c:v>Total</c:v>
                </c:pt>
              </c:strCache>
            </c:strRef>
          </c:tx>
          <c:spPr>
            <a:solidFill>
              <a:srgbClr val="C00000"/>
            </a:solidFill>
            <a:ln>
              <a:solidFill>
                <a:schemeClr val="tx2">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Customer_Segment!$A$4:$A$6</c:f>
              <c:strCache>
                <c:ptCount val="3"/>
                <c:pt idx="0">
                  <c:v>Corporate</c:v>
                </c:pt>
                <c:pt idx="1">
                  <c:v>Individual</c:v>
                </c:pt>
                <c:pt idx="2">
                  <c:v>Wholesale</c:v>
                </c:pt>
              </c:strCache>
            </c:strRef>
          </c:cat>
          <c:val>
            <c:numRef>
              <c:f>Customer_Segment!$B$4:$B$6</c:f>
              <c:numCache>
                <c:formatCode>_(* #,##0.00_);_(* \(#,##0.00\);_(* "-"??_);_(@_)</c:formatCode>
                <c:ptCount val="3"/>
                <c:pt idx="0">
                  <c:v>212204.75</c:v>
                </c:pt>
                <c:pt idx="1">
                  <c:v>251111.5</c:v>
                </c:pt>
                <c:pt idx="2">
                  <c:v>244617.75</c:v>
                </c:pt>
              </c:numCache>
            </c:numRef>
          </c:val>
          <c:extLst>
            <c:ext xmlns:c16="http://schemas.microsoft.com/office/drawing/2014/chart" uri="{C3380CC4-5D6E-409C-BE32-E72D297353CC}">
              <c16:uniqueId val="{00000000-92CC-43F0-AB38-028573BD0DEA}"/>
            </c:ext>
          </c:extLst>
        </c:ser>
        <c:dLbls>
          <c:dLblPos val="outEnd"/>
          <c:showLegendKey val="0"/>
          <c:showVal val="1"/>
          <c:showCatName val="0"/>
          <c:showSerName val="0"/>
          <c:showPercent val="0"/>
          <c:showBubbleSize val="0"/>
        </c:dLbls>
        <c:gapWidth val="219"/>
        <c:overlap val="-27"/>
        <c:axId val="1101529775"/>
        <c:axId val="1101536015"/>
      </c:barChart>
      <c:catAx>
        <c:axId val="11015297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01536015"/>
        <c:crosses val="autoZero"/>
        <c:auto val="1"/>
        <c:lblAlgn val="ctr"/>
        <c:lblOffset val="100"/>
        <c:noMultiLvlLbl val="0"/>
      </c:catAx>
      <c:valAx>
        <c:axId val="1101536015"/>
        <c:scaling>
          <c:orientation val="minMax"/>
          <c:min val="0"/>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1015297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[Adventure Gear Data Set.xlsx]Marketing Campaign!campaign_tbl</c:name>
    <c:fmtId val="-1"/>
  </c:pivotSource>
  <c:chart>
    <c:title>
      <c:tx>
        <c:rich>
          <a:bodyPr rot="0" spcFirstLastPara="1" vertOverflow="ellipsis" vert="horz" wrap="square" anchor="ctr" anchorCtr="1"/>
          <a:lstStyle/>
          <a:p>
            <a:pPr>
              <a:defRPr sz="14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400" b="1" dirty="0">
                <a:solidFill>
                  <a:sysClr val="windowText" lastClr="000000"/>
                </a:solidFill>
                <a:latin typeface="Arial" panose="020B0604020202020204" pitchFamily="34" charset="0"/>
                <a:cs typeface="Arial" panose="020B0604020202020204" pitchFamily="34" charset="0"/>
              </a:rPr>
              <a:t>Total Sales Revenue by Marketing Campaign</a:t>
            </a:r>
          </a:p>
        </c:rich>
      </c:tx>
      <c:layout>
        <c:manualLayout>
          <c:xMode val="edge"/>
          <c:yMode val="edge"/>
          <c:x val="0.18965469612729732"/>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C00000"/>
          </a:solidFill>
          <a:ln>
            <a:solidFill>
              <a:schemeClr val="tx2">
                <a:lumMod val="7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'Marketing Campaign'!$B$3</c:f>
              <c:strCache>
                <c:ptCount val="1"/>
                <c:pt idx="0">
                  <c:v>Total</c:v>
                </c:pt>
              </c:strCache>
            </c:strRef>
          </c:tx>
          <c:spPr>
            <a:solidFill>
              <a:srgbClr val="C00000"/>
            </a:solidFill>
            <a:ln>
              <a:solidFill>
                <a:schemeClr val="tx2">
                  <a:lumMod val="75000"/>
                </a:schemeClr>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'Marketing Campaign'!$A$4:$A$9</c:f>
              <c:strCache>
                <c:ptCount val="6"/>
                <c:pt idx="0">
                  <c:v>Holiday Sale</c:v>
                </c:pt>
                <c:pt idx="1">
                  <c:v>Influencer Campaign</c:v>
                </c:pt>
                <c:pt idx="2">
                  <c:v>New Product Launch</c:v>
                </c:pt>
                <c:pt idx="3">
                  <c:v>None</c:v>
                </c:pt>
                <c:pt idx="4">
                  <c:v>Referral Program</c:v>
                </c:pt>
                <c:pt idx="5">
                  <c:v>Social Media Promo</c:v>
                </c:pt>
              </c:strCache>
            </c:strRef>
          </c:cat>
          <c:val>
            <c:numRef>
              <c:f>'Marketing Campaign'!$B$4:$B$9</c:f>
              <c:numCache>
                <c:formatCode>_(* #,##0.00_);_(* \(#,##0.00\);_(* "-"??_);_(@_)</c:formatCode>
                <c:ptCount val="6"/>
                <c:pt idx="0">
                  <c:v>75482.75</c:v>
                </c:pt>
                <c:pt idx="1">
                  <c:v>60464.5</c:v>
                </c:pt>
                <c:pt idx="2">
                  <c:v>66769.75</c:v>
                </c:pt>
                <c:pt idx="3">
                  <c:v>373905</c:v>
                </c:pt>
                <c:pt idx="4">
                  <c:v>65572.5</c:v>
                </c:pt>
                <c:pt idx="5">
                  <c:v>65739.5</c:v>
                </c:pt>
              </c:numCache>
            </c:numRef>
          </c:val>
          <c:extLst>
            <c:ext xmlns:c16="http://schemas.microsoft.com/office/drawing/2014/chart" uri="{C3380CC4-5D6E-409C-BE32-E72D297353CC}">
              <c16:uniqueId val="{00000000-DEE5-49BE-985B-215F3AE3EEC7}"/>
            </c:ext>
          </c:extLst>
        </c:ser>
        <c:dLbls>
          <c:dLblPos val="outEnd"/>
          <c:showLegendKey val="0"/>
          <c:showVal val="1"/>
          <c:showCatName val="0"/>
          <c:showSerName val="0"/>
          <c:showPercent val="0"/>
          <c:showBubbleSize val="0"/>
        </c:dLbls>
        <c:gapWidth val="219"/>
        <c:overlap val="-27"/>
        <c:axId val="1051125887"/>
        <c:axId val="1051131167"/>
      </c:barChart>
      <c:catAx>
        <c:axId val="1051125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51131167"/>
        <c:crosses val="autoZero"/>
        <c:auto val="1"/>
        <c:lblAlgn val="ctr"/>
        <c:lblOffset val="100"/>
        <c:noMultiLvlLbl val="0"/>
      </c:catAx>
      <c:valAx>
        <c:axId val="1051131167"/>
        <c:scaling>
          <c:orientation val="minMax"/>
        </c:scaling>
        <c:delete val="0"/>
        <c:axPos val="l"/>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511258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ysClr val="window" lastClr="FFFFFF"/>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AC53-E561-7332-FD0A-B74181B67F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573B992C-46DA-994E-54D1-90F106D8F6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9C529CA2-5EE1-2186-32CA-05FE7E14E93B}"/>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5" name="Footer Placeholder 4">
            <a:extLst>
              <a:ext uri="{FF2B5EF4-FFF2-40B4-BE49-F238E27FC236}">
                <a16:creationId xmlns:a16="http://schemas.microsoft.com/office/drawing/2014/main" id="{415AEA20-6913-7B2B-CB7C-82C57CED607E}"/>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D78B6C3-8657-5D10-542A-858A4F772154}"/>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3503642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F5E2F-431F-C19C-9BDC-397CAEBCF9EC}"/>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CEE78E73-6FCB-38F0-BB2D-F6AEAFCA37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751BE4E-C96F-6FB4-A872-59A8A7EBE00D}"/>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5" name="Footer Placeholder 4">
            <a:extLst>
              <a:ext uri="{FF2B5EF4-FFF2-40B4-BE49-F238E27FC236}">
                <a16:creationId xmlns:a16="http://schemas.microsoft.com/office/drawing/2014/main" id="{BDAD7CCA-29F6-9018-604B-925DB0D8F15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BC5C613-0F4F-55FD-D9F6-3CE63F6FC099}"/>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2696605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D0069-E607-593E-0B4A-9D08C7C660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514BF1E-CC0A-8698-0521-ECB51E61C2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7621F60-DDD2-8573-9074-8B7750B7F638}"/>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5" name="Footer Placeholder 4">
            <a:extLst>
              <a:ext uri="{FF2B5EF4-FFF2-40B4-BE49-F238E27FC236}">
                <a16:creationId xmlns:a16="http://schemas.microsoft.com/office/drawing/2014/main" id="{9370FF38-F793-79E8-1107-4DDE1D6F982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469361C-9521-C336-8B70-BFAE29B11E5C}"/>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1607552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A54C8-CA0C-DEAA-97B7-7A2FFBBC9555}"/>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9CF90572-A5EC-1ED8-0B84-E8A508BFCF70}"/>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MY" dirty="0"/>
          </a:p>
        </p:txBody>
      </p:sp>
      <p:sp>
        <p:nvSpPr>
          <p:cNvPr id="4" name="Date Placeholder 3">
            <a:extLst>
              <a:ext uri="{FF2B5EF4-FFF2-40B4-BE49-F238E27FC236}">
                <a16:creationId xmlns:a16="http://schemas.microsoft.com/office/drawing/2014/main" id="{9FCEC6B5-E1F7-5D9A-895A-5371F413664E}"/>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5" name="Footer Placeholder 4">
            <a:extLst>
              <a:ext uri="{FF2B5EF4-FFF2-40B4-BE49-F238E27FC236}">
                <a16:creationId xmlns:a16="http://schemas.microsoft.com/office/drawing/2014/main" id="{75BB922F-8E5A-EAAF-61C7-D7B727D0588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5D5F66FB-2A1D-74C1-CBEC-A30B000A7B3A}"/>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22253901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F21D-8C97-FFF7-FFB0-C960124CDA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9FCFC61F-3CDF-1914-D40F-3FC72A600C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080481-573C-456F-F1C8-3C961154F829}"/>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5" name="Footer Placeholder 4">
            <a:extLst>
              <a:ext uri="{FF2B5EF4-FFF2-40B4-BE49-F238E27FC236}">
                <a16:creationId xmlns:a16="http://schemas.microsoft.com/office/drawing/2014/main" id="{D3ED139C-1792-0A12-3778-CF19389362E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660400F1-08F2-F3B3-2823-DA29E9B60E12}"/>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2957936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91EC6-641F-49A0-A007-460C7867108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FE121F0-4126-E74A-E87D-2175FE5E9F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76D2963E-BB12-40A4-D386-A8977154E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05655947-1608-CACF-D813-3C4FF8DB450A}"/>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6" name="Footer Placeholder 5">
            <a:extLst>
              <a:ext uri="{FF2B5EF4-FFF2-40B4-BE49-F238E27FC236}">
                <a16:creationId xmlns:a16="http://schemas.microsoft.com/office/drawing/2014/main" id="{374453AF-7619-CDD6-A994-869542C57DC7}"/>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32E6BDB9-2EC7-B45F-5B60-3FFCFA94E819}"/>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2331124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E2AD-5D7C-8006-9415-8D94F36C902A}"/>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83C2B221-68ED-D1B0-3E0F-148B6BA746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47FB5-8D40-4F63-6899-EE48EFFC69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C92A1CAF-B915-A51D-F3F4-B9F9BFB01F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031F91-77AC-A754-2FC2-14C0F1B73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AC903428-A811-E662-7336-7DAA9D92D71B}"/>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8" name="Footer Placeholder 7">
            <a:extLst>
              <a:ext uri="{FF2B5EF4-FFF2-40B4-BE49-F238E27FC236}">
                <a16:creationId xmlns:a16="http://schemas.microsoft.com/office/drawing/2014/main" id="{DB142D48-5E1F-5262-DBF0-CCB2A8FA77F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15844CAD-B193-29B2-2D6D-C8619F6C03EF}"/>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161744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CF97-2015-7D49-10A9-567146A302AC}"/>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BCE418B3-4B12-FF5F-7B26-086FEAB1F29E}"/>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4" name="Footer Placeholder 3">
            <a:extLst>
              <a:ext uri="{FF2B5EF4-FFF2-40B4-BE49-F238E27FC236}">
                <a16:creationId xmlns:a16="http://schemas.microsoft.com/office/drawing/2014/main" id="{DE16E863-EB34-8077-04E4-CB947FF58FC6}"/>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5F752CAA-4CE6-88B7-DF86-44BCAE8787C1}"/>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301994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D184E-32FD-69C9-E345-2E27A9C08B76}"/>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3" name="Footer Placeholder 2">
            <a:extLst>
              <a:ext uri="{FF2B5EF4-FFF2-40B4-BE49-F238E27FC236}">
                <a16:creationId xmlns:a16="http://schemas.microsoft.com/office/drawing/2014/main" id="{027B98D8-BABE-471A-2ED4-C9AFA95C7125}"/>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48C55CB8-4430-151E-18BE-EE967B856B8E}"/>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174918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4C17-56F5-4283-B734-9FE4730F12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23AC9968-6570-14CA-3FCA-6B7FC436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F8126B6-2214-6D52-8293-D0CB6EA73E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A334B-88CA-F405-7AAC-B36318942230}"/>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6" name="Footer Placeholder 5">
            <a:extLst>
              <a:ext uri="{FF2B5EF4-FFF2-40B4-BE49-F238E27FC236}">
                <a16:creationId xmlns:a16="http://schemas.microsoft.com/office/drawing/2014/main" id="{1C49C586-01AF-95F9-5DA4-F47C84B4164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1AD4805-7E70-6757-A282-8315959138B5}"/>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146330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B52C4-A695-28DF-E943-D9D2195055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D6F31949-83AF-78B8-5C4B-A626BEEE77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94003BFE-75D1-1C29-C4E4-06245F53C6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F4979-9E0E-354F-100A-B965DE2C8CC9}"/>
              </a:ext>
            </a:extLst>
          </p:cNvPr>
          <p:cNvSpPr>
            <a:spLocks noGrp="1"/>
          </p:cNvSpPr>
          <p:nvPr>
            <p:ph type="dt" sz="half" idx="10"/>
          </p:nvPr>
        </p:nvSpPr>
        <p:spPr/>
        <p:txBody>
          <a:bodyPr/>
          <a:lstStyle/>
          <a:p>
            <a:fld id="{0DAA0416-5481-427B-BF48-C77A064D4659}" type="datetimeFigureOut">
              <a:rPr lang="en-MY" smtClean="0"/>
              <a:t>31/10/2024</a:t>
            </a:fld>
            <a:endParaRPr lang="en-MY"/>
          </a:p>
        </p:txBody>
      </p:sp>
      <p:sp>
        <p:nvSpPr>
          <p:cNvPr id="6" name="Footer Placeholder 5">
            <a:extLst>
              <a:ext uri="{FF2B5EF4-FFF2-40B4-BE49-F238E27FC236}">
                <a16:creationId xmlns:a16="http://schemas.microsoft.com/office/drawing/2014/main" id="{66CAFA5B-CAA6-C032-EE79-2BEE41D7FCBD}"/>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0B94F5B-E56E-D5D9-8ED7-2F13992A8858}"/>
              </a:ext>
            </a:extLst>
          </p:cNvPr>
          <p:cNvSpPr>
            <a:spLocks noGrp="1"/>
          </p:cNvSpPr>
          <p:nvPr>
            <p:ph type="sldNum" sz="quarter" idx="12"/>
          </p:nvPr>
        </p:nvSpPr>
        <p:spPr/>
        <p:txBody>
          <a:bodyPr/>
          <a:lstStyle/>
          <a:p>
            <a:fld id="{3A54DB59-22D0-4A3E-ADCD-D0EA43EE2DA3}" type="slidenum">
              <a:rPr lang="en-MY" smtClean="0"/>
              <a:t>‹#›</a:t>
            </a:fld>
            <a:endParaRPr lang="en-MY"/>
          </a:p>
        </p:txBody>
      </p:sp>
    </p:spTree>
    <p:extLst>
      <p:ext uri="{BB962C8B-B14F-4D97-AF65-F5344CB8AC3E}">
        <p14:creationId xmlns:p14="http://schemas.microsoft.com/office/powerpoint/2010/main" val="244126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8050FC-FE7A-43E2-73DD-4A7565744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CE2D2C22-358A-5FFC-1584-7DF629B8D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52456E2-FA88-2198-CB64-6D39011C80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AA0416-5481-427B-BF48-C77A064D4659}" type="datetimeFigureOut">
              <a:rPr lang="en-MY" smtClean="0"/>
              <a:t>31/10/2024</a:t>
            </a:fld>
            <a:endParaRPr lang="en-MY"/>
          </a:p>
        </p:txBody>
      </p:sp>
      <p:sp>
        <p:nvSpPr>
          <p:cNvPr id="5" name="Footer Placeholder 4">
            <a:extLst>
              <a:ext uri="{FF2B5EF4-FFF2-40B4-BE49-F238E27FC236}">
                <a16:creationId xmlns:a16="http://schemas.microsoft.com/office/drawing/2014/main" id="{F5FB6CDB-A6A0-21AE-DB49-5CF063D78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0663A8A4-E9EB-FB9C-FA75-031BC6EC83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54DB59-22D0-4A3E-ADCD-D0EA43EE2DA3}" type="slidenum">
              <a:rPr lang="en-MY" smtClean="0"/>
              <a:t>‹#›</a:t>
            </a:fld>
            <a:endParaRPr lang="en-MY"/>
          </a:p>
        </p:txBody>
      </p:sp>
    </p:spTree>
    <p:extLst>
      <p:ext uri="{BB962C8B-B14F-4D97-AF65-F5344CB8AC3E}">
        <p14:creationId xmlns:p14="http://schemas.microsoft.com/office/powerpoint/2010/main" val="1202083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C678C20-7AB0-DE4C-C9C4-90095073AD24}"/>
              </a:ext>
            </a:extLst>
          </p:cNvPr>
          <p:cNvSpPr>
            <a:spLocks/>
          </p:cNvSpPr>
          <p:nvPr/>
        </p:nvSpPr>
        <p:spPr>
          <a:xfrm>
            <a:off x="2503714" y="1360894"/>
            <a:ext cx="7206343" cy="4212591"/>
          </a:xfrm>
          <a:prstGeom prst="roundRect">
            <a:avLst/>
          </a:prstGeom>
          <a:solidFill>
            <a:srgbClr val="8D272B"/>
          </a:solidFill>
          <a:ln>
            <a:solidFill>
              <a:srgbClr val="8D272B"/>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Title 1">
            <a:extLst>
              <a:ext uri="{FF2B5EF4-FFF2-40B4-BE49-F238E27FC236}">
                <a16:creationId xmlns:a16="http://schemas.microsoft.com/office/drawing/2014/main" id="{397E6D5D-465F-50D7-8528-9A349E8A2501}"/>
              </a:ext>
            </a:extLst>
          </p:cNvPr>
          <p:cNvSpPr txBox="1">
            <a:spLocks/>
          </p:cNvSpPr>
          <p:nvPr/>
        </p:nvSpPr>
        <p:spPr>
          <a:xfrm>
            <a:off x="3206778" y="1950925"/>
            <a:ext cx="5757655" cy="6805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6000" b="1" dirty="0">
                <a:solidFill>
                  <a:schemeClr val="bg1"/>
                </a:solidFill>
                <a:latin typeface="Calibri" panose="020F0502020204030204" pitchFamily="34" charset="0"/>
                <a:ea typeface="Calibri" panose="020F0502020204030204" pitchFamily="34" charset="0"/>
                <a:cs typeface="Calibri" panose="020F0502020204030204" pitchFamily="34" charset="0"/>
              </a:rPr>
              <a:t>Lab 4 Submission</a:t>
            </a:r>
          </a:p>
        </p:txBody>
      </p:sp>
      <p:sp>
        <p:nvSpPr>
          <p:cNvPr id="13" name="Subtitle 2">
            <a:extLst>
              <a:ext uri="{FF2B5EF4-FFF2-40B4-BE49-F238E27FC236}">
                <a16:creationId xmlns:a16="http://schemas.microsoft.com/office/drawing/2014/main" id="{FEEA0594-5384-53FB-C6CF-B1DAF2135F2D}"/>
              </a:ext>
            </a:extLst>
          </p:cNvPr>
          <p:cNvSpPr txBox="1">
            <a:spLocks/>
          </p:cNvSpPr>
          <p:nvPr/>
        </p:nvSpPr>
        <p:spPr>
          <a:xfrm>
            <a:off x="3206777" y="3755931"/>
            <a:ext cx="5757656" cy="13735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MY" sz="2400" dirty="0">
                <a:solidFill>
                  <a:schemeClr val="bg1"/>
                </a:solidFill>
                <a:cs typeface="Arial" panose="020B0604020202020204" pitchFamily="34" charset="0"/>
              </a:rPr>
              <a:t>Student ID: IS01081779</a:t>
            </a:r>
          </a:p>
          <a:p>
            <a:pPr marL="0" indent="0">
              <a:buNone/>
            </a:pPr>
            <a:r>
              <a:rPr lang="en-MY" sz="2400" dirty="0">
                <a:solidFill>
                  <a:schemeClr val="bg1"/>
                </a:solidFill>
                <a:cs typeface="Arial" panose="020B0604020202020204" pitchFamily="34" charset="0"/>
              </a:rPr>
              <a:t>Student Name: Ayman Fikry bin Asmajuda</a:t>
            </a:r>
          </a:p>
          <a:p>
            <a:pPr marL="0" indent="0">
              <a:buNone/>
            </a:pPr>
            <a:r>
              <a:rPr lang="en-MY" sz="2400" dirty="0">
                <a:solidFill>
                  <a:schemeClr val="bg1"/>
                </a:solidFill>
                <a:cs typeface="Arial" panose="020B0604020202020204" pitchFamily="34" charset="0"/>
              </a:rPr>
              <a:t>Section: Section 01A</a:t>
            </a:r>
          </a:p>
        </p:txBody>
      </p:sp>
      <p:sp>
        <p:nvSpPr>
          <p:cNvPr id="14" name="Title 1">
            <a:extLst>
              <a:ext uri="{FF2B5EF4-FFF2-40B4-BE49-F238E27FC236}">
                <a16:creationId xmlns:a16="http://schemas.microsoft.com/office/drawing/2014/main" id="{A4BBAB43-3815-42B3-A393-892A6B103F4C}"/>
              </a:ext>
            </a:extLst>
          </p:cNvPr>
          <p:cNvSpPr txBox="1">
            <a:spLocks/>
          </p:cNvSpPr>
          <p:nvPr/>
        </p:nvSpPr>
        <p:spPr>
          <a:xfrm>
            <a:off x="3206777" y="2853428"/>
            <a:ext cx="5958992" cy="680524"/>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4000" i="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Insights Summary</a:t>
            </a:r>
          </a:p>
        </p:txBody>
      </p:sp>
    </p:spTree>
    <p:extLst>
      <p:ext uri="{BB962C8B-B14F-4D97-AF65-F5344CB8AC3E}">
        <p14:creationId xmlns:p14="http://schemas.microsoft.com/office/powerpoint/2010/main" val="1569178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71E5-DC40-501D-07C7-976FA95C90B8}"/>
              </a:ext>
            </a:extLst>
          </p:cNvPr>
          <p:cNvSpPr>
            <a:spLocks noGrp="1"/>
          </p:cNvSpPr>
          <p:nvPr>
            <p:ph type="title"/>
          </p:nvPr>
        </p:nvSpPr>
        <p:spPr>
          <a:xfrm>
            <a:off x="370114" y="340404"/>
            <a:ext cx="9122230" cy="451305"/>
          </a:xfrm>
        </p:spPr>
        <p:txBody>
          <a:bodyPr>
            <a:normAutofit/>
          </a:bodyPr>
          <a:lstStyle/>
          <a:p>
            <a:r>
              <a:rPr lang="en-MY" sz="2500" b="1" dirty="0">
                <a:latin typeface="Arial" panose="020B0604020202020204" pitchFamily="34" charset="0"/>
                <a:cs typeface="Arial" panose="020B0604020202020204" pitchFamily="34" charset="0"/>
              </a:rPr>
              <a:t>Graph 1: Total Quantity of Item Sold by Category</a:t>
            </a:r>
          </a:p>
        </p:txBody>
      </p:sp>
      <p:sp>
        <p:nvSpPr>
          <p:cNvPr id="3" name="Content Placeholder 2">
            <a:extLst>
              <a:ext uri="{FF2B5EF4-FFF2-40B4-BE49-F238E27FC236}">
                <a16:creationId xmlns:a16="http://schemas.microsoft.com/office/drawing/2014/main" id="{71A7A19A-6B82-5A59-8CB3-0CE32103CC4A}"/>
              </a:ext>
            </a:extLst>
          </p:cNvPr>
          <p:cNvSpPr>
            <a:spLocks noGrp="1"/>
          </p:cNvSpPr>
          <p:nvPr>
            <p:ph idx="1"/>
          </p:nvPr>
        </p:nvSpPr>
        <p:spPr>
          <a:xfrm>
            <a:off x="370114" y="878426"/>
            <a:ext cx="5926514" cy="5699408"/>
          </a:xfrm>
        </p:spPr>
        <p:txBody>
          <a:bodyPr>
            <a:normAutofit/>
          </a:bodyPr>
          <a:lstStyle/>
          <a:p>
            <a:pPr algn="just">
              <a:lnSpc>
                <a:spcPct val="120000"/>
              </a:lnSpc>
            </a:pPr>
            <a:r>
              <a:rPr lang="en-US" sz="1400" b="1" dirty="0">
                <a:latin typeface="Arial" panose="020B0604020202020204" pitchFamily="34" charset="0"/>
                <a:cs typeface="Arial" panose="020B0604020202020204" pitchFamily="34" charset="0"/>
              </a:rPr>
              <a:t>Graph Type: </a:t>
            </a:r>
            <a:r>
              <a:rPr lang="en-US" sz="1400" dirty="0">
                <a:latin typeface="Arial" panose="020B0604020202020204" pitchFamily="34" charset="0"/>
                <a:cs typeface="Arial" panose="020B0604020202020204" pitchFamily="34" charset="0"/>
              </a:rPr>
              <a:t>Bar Chart</a:t>
            </a:r>
          </a:p>
          <a:p>
            <a:pPr algn="just">
              <a:lnSpc>
                <a:spcPct val="120000"/>
              </a:lnSpc>
            </a:pPr>
            <a:r>
              <a:rPr lang="en-US" sz="1400" b="1" dirty="0">
                <a:latin typeface="Arial" panose="020B0604020202020204" pitchFamily="34" charset="0"/>
                <a:cs typeface="Arial" panose="020B0604020202020204" pitchFamily="34" charset="0"/>
              </a:rPr>
              <a:t>Brief Explanation: </a:t>
            </a:r>
            <a:r>
              <a:rPr lang="en-US" sz="1400" dirty="0">
                <a:latin typeface="Arial" panose="020B0604020202020204" pitchFamily="34" charset="0"/>
                <a:cs typeface="Arial" panose="020B0604020202020204" pitchFamily="34" charset="0"/>
              </a:rPr>
              <a:t>This bar chart displays the total quantity of items sold for different product categories (Camping Gear, Cooking &amp; Food Storage, Backpacks &amp; Hiking Gear, Navigation &amp; Safety). This insight would help Adventure Gear to understand which category and specific item sold is the most popular across different product categories.</a:t>
            </a:r>
          </a:p>
          <a:p>
            <a:pPr algn="just">
              <a:lnSpc>
                <a:spcPct val="120000"/>
              </a:lnSpc>
            </a:pPr>
            <a:r>
              <a:rPr lang="en-US" sz="1400" b="1" dirty="0">
                <a:latin typeface="Arial" panose="020B0604020202020204" pitchFamily="34" charset="0"/>
                <a:cs typeface="Arial" panose="020B0604020202020204" pitchFamily="34" charset="0"/>
              </a:rPr>
              <a:t>Observation: </a:t>
            </a:r>
            <a:r>
              <a:rPr lang="en-US" sz="1400" dirty="0">
                <a:latin typeface="Arial" panose="020B0604020202020204" pitchFamily="34" charset="0"/>
                <a:cs typeface="Arial" panose="020B0604020202020204" pitchFamily="34" charset="0"/>
              </a:rPr>
              <a:t>Sorted from highest to lowest product category based on total quantity of item sold, the chart shows that </a:t>
            </a:r>
            <a:r>
              <a:rPr lang="en-US" sz="1400" b="1" dirty="0">
                <a:latin typeface="Arial" panose="020B0604020202020204" pitchFamily="34" charset="0"/>
                <a:cs typeface="Arial" panose="020B0604020202020204" pitchFamily="34" charset="0"/>
              </a:rPr>
              <a:t>Camping Gear </a:t>
            </a:r>
            <a:r>
              <a:rPr lang="en-US" sz="1400" dirty="0">
                <a:latin typeface="Arial" panose="020B0604020202020204" pitchFamily="34" charset="0"/>
                <a:cs typeface="Arial" panose="020B0604020202020204" pitchFamily="34" charset="0"/>
              </a:rPr>
              <a:t>sold the most items, followed by </a:t>
            </a:r>
            <a:r>
              <a:rPr lang="en-US" sz="1400" b="1" dirty="0">
                <a:latin typeface="Arial" panose="020B0604020202020204" pitchFamily="34" charset="0"/>
                <a:cs typeface="Arial" panose="020B0604020202020204" pitchFamily="34" charset="0"/>
              </a:rPr>
              <a:t>Cooking &amp; Food Storage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Backpacks &amp; Hiking Gear</a:t>
            </a:r>
            <a:r>
              <a:rPr lang="en-US" sz="1400" dirty="0">
                <a:latin typeface="Arial" panose="020B0604020202020204" pitchFamily="34" charset="0"/>
                <a:cs typeface="Arial" panose="020B0604020202020204" pitchFamily="34" charset="0"/>
              </a:rPr>
              <a:t> respectively. On the other hand, </a:t>
            </a:r>
            <a:r>
              <a:rPr lang="en-US" sz="1400" b="1" dirty="0">
                <a:latin typeface="Arial" panose="020B0604020202020204" pitchFamily="34" charset="0"/>
                <a:cs typeface="Arial" panose="020B0604020202020204" pitchFamily="34" charset="0"/>
              </a:rPr>
              <a:t>Navigation &amp; Safety </a:t>
            </a:r>
            <a:r>
              <a:rPr lang="en-US" sz="1400" dirty="0">
                <a:latin typeface="Arial" panose="020B0604020202020204" pitchFamily="34" charset="0"/>
                <a:cs typeface="Arial" panose="020B0604020202020204" pitchFamily="34" charset="0"/>
              </a:rPr>
              <a:t>account for the lowest total quantity of item sold. The </a:t>
            </a:r>
            <a:r>
              <a:rPr lang="en-US" sz="1400" b="1" dirty="0">
                <a:latin typeface="Arial" panose="020B0604020202020204" pitchFamily="34" charset="0"/>
                <a:cs typeface="Arial" panose="020B0604020202020204" pitchFamily="34" charset="0"/>
              </a:rPr>
              <a:t>Hiking Backpack</a:t>
            </a:r>
            <a:r>
              <a:rPr lang="en-US" sz="1400" dirty="0">
                <a:latin typeface="Arial" panose="020B0604020202020204" pitchFamily="34" charset="0"/>
                <a:cs typeface="Arial" panose="020B0604020202020204" pitchFamily="34" charset="0"/>
              </a:rPr>
              <a:t> is shown to be highest selling item, whereas the </a:t>
            </a:r>
            <a:r>
              <a:rPr lang="en-US" sz="1400" b="1" dirty="0">
                <a:latin typeface="Arial" panose="020B0604020202020204" pitchFamily="34" charset="0"/>
                <a:cs typeface="Arial" panose="020B0604020202020204" pitchFamily="34" charset="0"/>
              </a:rPr>
              <a:t>Cooler </a:t>
            </a:r>
            <a:r>
              <a:rPr lang="en-US" sz="1400" dirty="0">
                <a:latin typeface="Arial" panose="020B0604020202020204" pitchFamily="34" charset="0"/>
                <a:cs typeface="Arial" panose="020B0604020202020204" pitchFamily="34" charset="0"/>
              </a:rPr>
              <a:t>appears to be the lowest one.</a:t>
            </a:r>
            <a:r>
              <a:rPr lang="en-US" sz="1400" b="1" dirty="0">
                <a:latin typeface="Arial" panose="020B0604020202020204" pitchFamily="34" charset="0"/>
                <a:cs typeface="Arial" panose="020B0604020202020204" pitchFamily="34" charset="0"/>
              </a:rPr>
              <a:t> </a:t>
            </a:r>
          </a:p>
          <a:p>
            <a:pPr algn="just">
              <a:lnSpc>
                <a:spcPct val="120000"/>
              </a:lnSpc>
            </a:pPr>
            <a:r>
              <a:rPr lang="en-US" sz="1400" b="1" dirty="0">
                <a:latin typeface="Arial" panose="020B0604020202020204" pitchFamily="34" charset="0"/>
                <a:cs typeface="Arial" panose="020B0604020202020204" pitchFamily="34" charset="0"/>
              </a:rPr>
              <a:t>Business Benefit: </a:t>
            </a:r>
            <a:r>
              <a:rPr lang="en-US" sz="1400" dirty="0">
                <a:latin typeface="Arial" panose="020B0604020202020204" pitchFamily="34" charset="0"/>
                <a:cs typeface="Arial" panose="020B0604020202020204" pitchFamily="34" charset="0"/>
              </a:rPr>
              <a:t>If Adventure Gear tracked quantity of items sold based on the product categories and its respective items, it could use this insight to optimize inventory according to the demand. For instance, the company might increase stock for </a:t>
            </a:r>
            <a:r>
              <a:rPr lang="en-US" sz="1400" b="1" dirty="0">
                <a:latin typeface="Arial" panose="020B0604020202020204" pitchFamily="34" charset="0"/>
                <a:cs typeface="Arial" panose="020B0604020202020204" pitchFamily="34" charset="0"/>
              </a:rPr>
              <a:t>Camping Gear </a:t>
            </a:r>
            <a:r>
              <a:rPr lang="en-US" sz="1400" dirty="0">
                <a:latin typeface="Arial" panose="020B0604020202020204" pitchFamily="34" charset="0"/>
                <a:cs typeface="Arial" panose="020B0604020202020204" pitchFamily="34" charset="0"/>
              </a:rPr>
              <a:t>items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 specific items like the </a:t>
            </a:r>
            <a:r>
              <a:rPr lang="en-US" sz="1400" b="1" dirty="0">
                <a:latin typeface="Arial" panose="020B0604020202020204" pitchFamily="34" charset="0"/>
                <a:cs typeface="Arial" panose="020B0604020202020204" pitchFamily="34" charset="0"/>
              </a:rPr>
              <a:t>Hiking Backpack</a:t>
            </a:r>
            <a:r>
              <a:rPr lang="en-US" sz="1400" dirty="0">
                <a:latin typeface="Arial" panose="020B0604020202020204" pitchFamily="34" charset="0"/>
                <a:cs typeface="Arial" panose="020B0604020202020204" pitchFamily="34" charset="0"/>
              </a:rPr>
              <a:t>, which are in higher demand, while reassessing the profitability of </a:t>
            </a:r>
            <a:r>
              <a:rPr lang="en-US" sz="1400" b="1" dirty="0">
                <a:latin typeface="Arial" panose="020B0604020202020204" pitchFamily="34" charset="0"/>
                <a:cs typeface="Arial" panose="020B0604020202020204" pitchFamily="34" charset="0"/>
              </a:rPr>
              <a:t>Navigation &amp; Safety </a:t>
            </a:r>
            <a:r>
              <a:rPr lang="en-US" sz="1400" dirty="0">
                <a:latin typeface="Arial" panose="020B0604020202020204" pitchFamily="34" charset="0"/>
                <a:cs typeface="Arial" panose="020B0604020202020204" pitchFamily="34" charset="0"/>
              </a:rPr>
              <a:t>items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and items such as the </a:t>
            </a:r>
            <a:r>
              <a:rPr lang="en-US" sz="1400" b="1" dirty="0">
                <a:latin typeface="Arial" panose="020B0604020202020204" pitchFamily="34" charset="0"/>
                <a:cs typeface="Arial" panose="020B0604020202020204" pitchFamily="34" charset="0"/>
              </a:rPr>
              <a:t>Cooler</a:t>
            </a:r>
            <a:r>
              <a:rPr lang="en-US" sz="1400" dirty="0">
                <a:latin typeface="Arial" panose="020B0604020202020204" pitchFamily="34" charset="0"/>
                <a:cs typeface="Arial" panose="020B0604020202020204" pitchFamily="34" charset="0"/>
              </a:rPr>
              <a:t>.</a:t>
            </a:r>
            <a:endParaRPr lang="en-MY" sz="1400" dirty="0">
              <a:latin typeface="Arial" panose="020B0604020202020204" pitchFamily="34" charset="0"/>
              <a:cs typeface="Arial" panose="020B0604020202020204" pitchFamily="34" charset="0"/>
            </a:endParaRPr>
          </a:p>
        </p:txBody>
      </p:sp>
      <p:graphicFrame>
        <p:nvGraphicFramePr>
          <p:cNvPr id="4" name="quantity_chart">
            <a:extLst>
              <a:ext uri="{FF2B5EF4-FFF2-40B4-BE49-F238E27FC236}">
                <a16:creationId xmlns:a16="http://schemas.microsoft.com/office/drawing/2014/main" id="{A49DAAE4-4792-4A5C-B693-18827228E04F}"/>
              </a:ext>
            </a:extLst>
          </p:cNvPr>
          <p:cNvGraphicFramePr>
            <a:graphicFrameLocks/>
          </p:cNvGraphicFramePr>
          <p:nvPr>
            <p:extLst>
              <p:ext uri="{D42A27DB-BD31-4B8C-83A1-F6EECF244321}">
                <p14:modId xmlns:p14="http://schemas.microsoft.com/office/powerpoint/2010/main" val="2753887803"/>
              </p:ext>
            </p:extLst>
          </p:nvPr>
        </p:nvGraphicFramePr>
        <p:xfrm>
          <a:off x="7026730" y="566056"/>
          <a:ext cx="4931228" cy="609849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6069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71E5-DC40-501D-07C7-976FA95C90B8}"/>
              </a:ext>
            </a:extLst>
          </p:cNvPr>
          <p:cNvSpPr>
            <a:spLocks noGrp="1"/>
          </p:cNvSpPr>
          <p:nvPr>
            <p:ph type="title"/>
          </p:nvPr>
        </p:nvSpPr>
        <p:spPr>
          <a:xfrm>
            <a:off x="370114" y="340404"/>
            <a:ext cx="9122230" cy="451305"/>
          </a:xfrm>
        </p:spPr>
        <p:txBody>
          <a:bodyPr>
            <a:normAutofit/>
          </a:bodyPr>
          <a:lstStyle/>
          <a:p>
            <a:r>
              <a:rPr lang="en-MY" sz="2500" b="1" dirty="0">
                <a:latin typeface="Arial" panose="020B0604020202020204" pitchFamily="34" charset="0"/>
                <a:cs typeface="Arial" panose="020B0604020202020204" pitchFamily="34" charset="0"/>
              </a:rPr>
              <a:t>Graph 2: Total Sales Revenue by Country</a:t>
            </a:r>
          </a:p>
        </p:txBody>
      </p:sp>
      <p:sp>
        <p:nvSpPr>
          <p:cNvPr id="3" name="Content Placeholder 2">
            <a:extLst>
              <a:ext uri="{FF2B5EF4-FFF2-40B4-BE49-F238E27FC236}">
                <a16:creationId xmlns:a16="http://schemas.microsoft.com/office/drawing/2014/main" id="{71A7A19A-6B82-5A59-8CB3-0CE32103CC4A}"/>
              </a:ext>
            </a:extLst>
          </p:cNvPr>
          <p:cNvSpPr>
            <a:spLocks noGrp="1"/>
          </p:cNvSpPr>
          <p:nvPr>
            <p:ph idx="1"/>
          </p:nvPr>
        </p:nvSpPr>
        <p:spPr>
          <a:xfrm>
            <a:off x="370114" y="878281"/>
            <a:ext cx="5519057" cy="5639315"/>
          </a:xfrm>
        </p:spPr>
        <p:txBody>
          <a:bodyPr>
            <a:noAutofit/>
          </a:bodyPr>
          <a:lstStyle/>
          <a:p>
            <a:pPr algn="just">
              <a:lnSpc>
                <a:spcPct val="120000"/>
              </a:lnSpc>
            </a:pPr>
            <a:r>
              <a:rPr lang="en-US" sz="1400" b="1" dirty="0">
                <a:latin typeface="Arial" panose="020B0604020202020204" pitchFamily="34" charset="0"/>
                <a:cs typeface="Arial" panose="020B0604020202020204" pitchFamily="34" charset="0"/>
              </a:rPr>
              <a:t>Graph Type: </a:t>
            </a:r>
            <a:r>
              <a:rPr lang="en-US" sz="1400" dirty="0">
                <a:latin typeface="Arial" panose="020B0604020202020204" pitchFamily="34" charset="0"/>
                <a:cs typeface="Arial" panose="020B0604020202020204" pitchFamily="34" charset="0"/>
              </a:rPr>
              <a:t>Column Chart</a:t>
            </a:r>
          </a:p>
          <a:p>
            <a:pPr algn="just">
              <a:lnSpc>
                <a:spcPct val="120000"/>
              </a:lnSpc>
            </a:pPr>
            <a:r>
              <a:rPr lang="en-US" sz="1400" b="1" dirty="0">
                <a:latin typeface="Arial" panose="020B0604020202020204" pitchFamily="34" charset="0"/>
                <a:cs typeface="Arial" panose="020B0604020202020204" pitchFamily="34" charset="0"/>
              </a:rPr>
              <a:t>Brief Explanation: </a:t>
            </a:r>
            <a:r>
              <a:rPr lang="en-US" sz="1400" dirty="0">
                <a:latin typeface="Arial" panose="020B0604020202020204" pitchFamily="34" charset="0"/>
                <a:cs typeface="Arial" panose="020B0604020202020204" pitchFamily="34" charset="0"/>
              </a:rPr>
              <a:t>This column chart displays the total sales revenue for different countries (China, India, Japan, Malaysia, Singapore, South Korea). This insight would help Adventure Gear to understand which country generated the highest total sales revenue in purchasing their products.</a:t>
            </a:r>
          </a:p>
          <a:p>
            <a:pPr algn="just">
              <a:lnSpc>
                <a:spcPct val="120000"/>
              </a:lnSpc>
            </a:pPr>
            <a:r>
              <a:rPr lang="en-US" sz="1400" b="1" dirty="0">
                <a:latin typeface="Arial" panose="020B0604020202020204" pitchFamily="34" charset="0"/>
                <a:cs typeface="Arial" panose="020B0604020202020204" pitchFamily="34" charset="0"/>
              </a:rPr>
              <a:t>Observation: </a:t>
            </a:r>
            <a:r>
              <a:rPr lang="en-US" sz="1400" dirty="0">
                <a:latin typeface="Arial" panose="020B0604020202020204" pitchFamily="34" charset="0"/>
                <a:cs typeface="Arial" panose="020B0604020202020204" pitchFamily="34" charset="0"/>
              </a:rPr>
              <a:t>The chart shows that </a:t>
            </a:r>
            <a:r>
              <a:rPr lang="en-US" sz="1400" b="1" dirty="0">
                <a:latin typeface="Arial" panose="020B0604020202020204" pitchFamily="34" charset="0"/>
                <a:cs typeface="Arial" panose="020B0604020202020204" pitchFamily="34" charset="0"/>
              </a:rPr>
              <a:t>India </a:t>
            </a:r>
            <a:r>
              <a:rPr lang="en-US" sz="1400" dirty="0">
                <a:latin typeface="Arial" panose="020B0604020202020204" pitchFamily="34" charset="0"/>
                <a:cs typeface="Arial" panose="020B0604020202020204" pitchFamily="34" charset="0"/>
              </a:rPr>
              <a:t>generated the highest sales revenue, followed by </a:t>
            </a:r>
            <a:r>
              <a:rPr lang="en-US" sz="1400" b="1" dirty="0">
                <a:latin typeface="Arial" panose="020B0604020202020204" pitchFamily="34" charset="0"/>
                <a:cs typeface="Arial" panose="020B0604020202020204" pitchFamily="34" charset="0"/>
              </a:rPr>
              <a:t>Japan</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South Korea</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Singapore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Malaysia</a:t>
            </a:r>
            <a:r>
              <a:rPr lang="en-US" sz="1400" dirty="0">
                <a:latin typeface="Arial" panose="020B0604020202020204" pitchFamily="34" charset="0"/>
                <a:cs typeface="Arial" panose="020B0604020202020204" pitchFamily="34" charset="0"/>
              </a:rPr>
              <a:t> respectively. </a:t>
            </a:r>
            <a:r>
              <a:rPr lang="en-US" sz="1400" b="1" dirty="0">
                <a:latin typeface="Arial" panose="020B0604020202020204" pitchFamily="34" charset="0"/>
                <a:cs typeface="Arial" panose="020B0604020202020204" pitchFamily="34" charset="0"/>
              </a:rPr>
              <a:t>China </a:t>
            </a:r>
            <a:r>
              <a:rPr lang="en-US" sz="1400" dirty="0">
                <a:latin typeface="Arial" panose="020B0604020202020204" pitchFamily="34" charset="0"/>
                <a:cs typeface="Arial" panose="020B0604020202020204" pitchFamily="34" charset="0"/>
              </a:rPr>
              <a:t>account for the lowest total quantity of item sold. </a:t>
            </a:r>
          </a:p>
          <a:p>
            <a:pPr algn="just">
              <a:lnSpc>
                <a:spcPct val="120000"/>
              </a:lnSpc>
            </a:pPr>
            <a:r>
              <a:rPr lang="en-US" sz="1400" b="1" dirty="0">
                <a:latin typeface="Arial" panose="020B0604020202020204" pitchFamily="34" charset="0"/>
                <a:cs typeface="Arial" panose="020B0604020202020204" pitchFamily="34" charset="0"/>
              </a:rPr>
              <a:t>Business Benefit: </a:t>
            </a:r>
            <a:r>
              <a:rPr lang="en-US" sz="1400" dirty="0">
                <a:latin typeface="Arial" panose="020B0604020202020204" pitchFamily="34" charset="0"/>
                <a:cs typeface="Arial" panose="020B0604020202020204" pitchFamily="34" charset="0"/>
              </a:rPr>
              <a:t>If Adventure Gear tracked total sales revenue based on different countries, it could use this insight to determine their customer demographics and opt for suitable marketing approaches for attracting these varied customers. For instance, the company might enhance promotions and marketing towards countries such as </a:t>
            </a:r>
            <a:r>
              <a:rPr lang="en-US" sz="1400" b="1" dirty="0">
                <a:latin typeface="Arial" panose="020B0604020202020204" pitchFamily="34" charset="0"/>
                <a:cs typeface="Arial" panose="020B0604020202020204" pitchFamily="34" charset="0"/>
              </a:rPr>
              <a:t>India</a:t>
            </a:r>
            <a:r>
              <a:rPr lang="en-US" sz="1400" dirty="0">
                <a:latin typeface="Arial" panose="020B0604020202020204" pitchFamily="34" charset="0"/>
                <a:cs typeface="Arial" panose="020B0604020202020204" pitchFamily="34" charset="0"/>
              </a:rPr>
              <a:t>, which generated the highest total sales revenue, while reassessing their products and promotional campaigns to meet the needs and demands of other countries such as </a:t>
            </a:r>
            <a:r>
              <a:rPr lang="en-US" sz="1400" b="1" dirty="0">
                <a:latin typeface="Arial" panose="020B0604020202020204" pitchFamily="34" charset="0"/>
                <a:cs typeface="Arial" panose="020B0604020202020204" pitchFamily="34" charset="0"/>
              </a:rPr>
              <a:t>Japan</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South Korea</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Singapore</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Malaysia</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China</a:t>
            </a:r>
            <a:r>
              <a:rPr lang="en-US" sz="1400" dirty="0">
                <a:latin typeface="Arial" panose="020B0604020202020204" pitchFamily="34" charset="0"/>
                <a:cs typeface="Arial" panose="020B0604020202020204" pitchFamily="34" charset="0"/>
              </a:rPr>
              <a:t> in hopes to reach higher demands and revenue like </a:t>
            </a:r>
            <a:r>
              <a:rPr lang="en-US" sz="1400" b="1" dirty="0">
                <a:latin typeface="Arial" panose="020B0604020202020204" pitchFamily="34" charset="0"/>
                <a:cs typeface="Arial" panose="020B0604020202020204" pitchFamily="34" charset="0"/>
              </a:rPr>
              <a:t>India</a:t>
            </a:r>
            <a:r>
              <a:rPr lang="en-US" sz="1400" dirty="0">
                <a:latin typeface="Arial" panose="020B0604020202020204" pitchFamily="34" charset="0"/>
                <a:cs typeface="Arial" panose="020B0604020202020204" pitchFamily="34" charset="0"/>
              </a:rPr>
              <a:t>.</a:t>
            </a:r>
            <a:endParaRPr lang="en-MY" sz="1400" b="1" dirty="0">
              <a:latin typeface="Arial" panose="020B0604020202020204" pitchFamily="34" charset="0"/>
              <a:cs typeface="Arial" panose="020B0604020202020204" pitchFamily="34" charset="0"/>
            </a:endParaRPr>
          </a:p>
        </p:txBody>
      </p:sp>
      <p:graphicFrame>
        <p:nvGraphicFramePr>
          <p:cNvPr id="7" name="country_chart">
            <a:extLst>
              <a:ext uri="{FF2B5EF4-FFF2-40B4-BE49-F238E27FC236}">
                <a16:creationId xmlns:a16="http://schemas.microsoft.com/office/drawing/2014/main" id="{354F14FF-47B5-4601-B9DE-0EA52D3AD29C}"/>
              </a:ext>
            </a:extLst>
          </p:cNvPr>
          <p:cNvGraphicFramePr>
            <a:graphicFrameLocks/>
          </p:cNvGraphicFramePr>
          <p:nvPr>
            <p:extLst>
              <p:ext uri="{D42A27DB-BD31-4B8C-83A1-F6EECF244321}">
                <p14:modId xmlns:p14="http://schemas.microsoft.com/office/powerpoint/2010/main" val="1117275329"/>
              </p:ext>
            </p:extLst>
          </p:nvPr>
        </p:nvGraphicFramePr>
        <p:xfrm>
          <a:off x="5976257" y="1272155"/>
          <a:ext cx="5845629" cy="47642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575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71E5-DC40-501D-07C7-976FA95C90B8}"/>
              </a:ext>
            </a:extLst>
          </p:cNvPr>
          <p:cNvSpPr>
            <a:spLocks noGrp="1"/>
          </p:cNvSpPr>
          <p:nvPr>
            <p:ph type="title"/>
          </p:nvPr>
        </p:nvSpPr>
        <p:spPr>
          <a:xfrm>
            <a:off x="370114" y="340404"/>
            <a:ext cx="9122230" cy="451305"/>
          </a:xfrm>
        </p:spPr>
        <p:txBody>
          <a:bodyPr>
            <a:normAutofit/>
          </a:bodyPr>
          <a:lstStyle/>
          <a:p>
            <a:r>
              <a:rPr lang="en-MY" sz="2500" b="1" dirty="0">
                <a:latin typeface="Arial" panose="020B0604020202020204" pitchFamily="34" charset="0"/>
                <a:cs typeface="Arial" panose="020B0604020202020204" pitchFamily="34" charset="0"/>
              </a:rPr>
              <a:t>Graph 3: 2023 Sales Performance (January - December)</a:t>
            </a:r>
          </a:p>
        </p:txBody>
      </p:sp>
      <p:sp>
        <p:nvSpPr>
          <p:cNvPr id="3" name="Content Placeholder 2">
            <a:extLst>
              <a:ext uri="{FF2B5EF4-FFF2-40B4-BE49-F238E27FC236}">
                <a16:creationId xmlns:a16="http://schemas.microsoft.com/office/drawing/2014/main" id="{71A7A19A-6B82-5A59-8CB3-0CE32103CC4A}"/>
              </a:ext>
            </a:extLst>
          </p:cNvPr>
          <p:cNvSpPr>
            <a:spLocks noGrp="1"/>
          </p:cNvSpPr>
          <p:nvPr>
            <p:ph idx="1"/>
          </p:nvPr>
        </p:nvSpPr>
        <p:spPr>
          <a:xfrm>
            <a:off x="370114" y="877233"/>
            <a:ext cx="5532975" cy="3278078"/>
          </a:xfrm>
        </p:spPr>
        <p:txBody>
          <a:bodyPr>
            <a:normAutofit/>
          </a:bodyPr>
          <a:lstStyle/>
          <a:p>
            <a:pPr algn="just">
              <a:lnSpc>
                <a:spcPct val="120000"/>
              </a:lnSpc>
            </a:pPr>
            <a:r>
              <a:rPr lang="en-US" sz="1400" b="1" dirty="0">
                <a:latin typeface="Arial" panose="020B0604020202020204" pitchFamily="34" charset="0"/>
                <a:cs typeface="Arial" panose="020B0604020202020204" pitchFamily="34" charset="0"/>
              </a:rPr>
              <a:t>Graph Type: </a:t>
            </a:r>
            <a:r>
              <a:rPr lang="en-US" sz="1400" dirty="0">
                <a:latin typeface="Arial" panose="020B0604020202020204" pitchFamily="34" charset="0"/>
                <a:cs typeface="Arial" panose="020B0604020202020204" pitchFamily="34" charset="0"/>
              </a:rPr>
              <a:t>Line Chart with Markers</a:t>
            </a:r>
          </a:p>
          <a:p>
            <a:pPr algn="just">
              <a:lnSpc>
                <a:spcPct val="120000"/>
              </a:lnSpc>
            </a:pPr>
            <a:r>
              <a:rPr lang="en-US" sz="1400" b="1" dirty="0">
                <a:latin typeface="Arial" panose="020B0604020202020204" pitchFamily="34" charset="0"/>
                <a:cs typeface="Arial" panose="020B0604020202020204" pitchFamily="34" charset="0"/>
              </a:rPr>
              <a:t>Brief Explanation: </a:t>
            </a:r>
            <a:r>
              <a:rPr lang="en-US" sz="1400" dirty="0">
                <a:latin typeface="Arial" panose="020B0604020202020204" pitchFamily="34" charset="0"/>
                <a:cs typeface="Arial" panose="020B0604020202020204" pitchFamily="34" charset="0"/>
              </a:rPr>
              <a:t>This line chart displays Adventure Gear’s total sales revenue in 2023 across different months (January to December). This insight would help Adventure Gear to understand which month generated their highest total sales revenue and overall sales performance in the span of 12 months.</a:t>
            </a:r>
          </a:p>
          <a:p>
            <a:pPr algn="just">
              <a:lnSpc>
                <a:spcPct val="120000"/>
              </a:lnSpc>
            </a:pPr>
            <a:r>
              <a:rPr lang="en-US" sz="1400" b="1" dirty="0">
                <a:latin typeface="Arial" panose="020B0604020202020204" pitchFamily="34" charset="0"/>
                <a:cs typeface="Arial" panose="020B0604020202020204" pitchFamily="34" charset="0"/>
              </a:rPr>
              <a:t>Observation: </a:t>
            </a:r>
            <a:r>
              <a:rPr lang="en-US" sz="1400" dirty="0">
                <a:latin typeface="Arial" panose="020B0604020202020204" pitchFamily="34" charset="0"/>
                <a:cs typeface="Arial" panose="020B0604020202020204" pitchFamily="34" charset="0"/>
              </a:rPr>
              <a:t>The chart shows that during </a:t>
            </a:r>
            <a:r>
              <a:rPr lang="en-US" sz="1400" b="1" dirty="0">
                <a:latin typeface="Arial" panose="020B0604020202020204" pitchFamily="34" charset="0"/>
                <a:cs typeface="Arial" panose="020B0604020202020204" pitchFamily="34" charset="0"/>
              </a:rPr>
              <a:t>May</a:t>
            </a:r>
            <a:r>
              <a:rPr lang="en-US" sz="1400" dirty="0">
                <a:latin typeface="Arial" panose="020B0604020202020204" pitchFamily="34" charset="0"/>
                <a:cs typeface="Arial" panose="020B0604020202020204" pitchFamily="34" charset="0"/>
              </a:rPr>
              <a:t>, the company has generated the highest total sales revenue. Whereas </a:t>
            </a:r>
            <a:r>
              <a:rPr lang="en-US" sz="1400" b="1" dirty="0">
                <a:latin typeface="Arial" panose="020B0604020202020204" pitchFamily="34" charset="0"/>
                <a:cs typeface="Arial" panose="020B0604020202020204" pitchFamily="34" charset="0"/>
              </a:rPr>
              <a:t>December </a:t>
            </a:r>
            <a:r>
              <a:rPr lang="en-US" sz="1400" dirty="0">
                <a:latin typeface="Arial" panose="020B0604020202020204" pitchFamily="34" charset="0"/>
                <a:cs typeface="Arial" panose="020B0604020202020204" pitchFamily="34" charset="0"/>
              </a:rPr>
              <a:t>account for the lowest total sales revenue. </a:t>
            </a:r>
          </a:p>
          <a:p>
            <a:pPr algn="just">
              <a:lnSpc>
                <a:spcPct val="120000"/>
              </a:lnSpc>
            </a:pPr>
            <a:endParaRPr lang="en-US" sz="14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4D664E1-15B2-F8D7-2173-049B41979F2D}"/>
              </a:ext>
            </a:extLst>
          </p:cNvPr>
          <p:cNvSpPr txBox="1">
            <a:spLocks/>
          </p:cNvSpPr>
          <p:nvPr/>
        </p:nvSpPr>
        <p:spPr>
          <a:xfrm>
            <a:off x="6095999" y="877233"/>
            <a:ext cx="4934673" cy="27109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en-US" sz="1400" b="1" dirty="0">
                <a:latin typeface="Arial" panose="020B0604020202020204" pitchFamily="34" charset="0"/>
                <a:cs typeface="Arial" panose="020B0604020202020204" pitchFamily="34" charset="0"/>
              </a:rPr>
              <a:t>Business Benefit: </a:t>
            </a:r>
            <a:r>
              <a:rPr lang="en-US" sz="1400" dirty="0">
                <a:latin typeface="Arial" panose="020B0604020202020204" pitchFamily="34" charset="0"/>
                <a:cs typeface="Arial" panose="020B0604020202020204" pitchFamily="34" charset="0"/>
              </a:rPr>
              <a:t>If Adventure Gear monitor their sales performance, it could use this insight to determine profit and success rate while identifying areas for improvement for the business. For instance, the company might improve on their marketing scheme promote more advertisements during months of May, February, March, September, October and April, which generated the higher total sales revenue, while reassessing their business on ways they could further improve the next coming years to come.</a:t>
            </a:r>
            <a:endParaRPr lang="en-MY" sz="1400" b="1" dirty="0">
              <a:latin typeface="Arial" panose="020B0604020202020204" pitchFamily="34" charset="0"/>
              <a:cs typeface="Arial" panose="020B0604020202020204" pitchFamily="34" charset="0"/>
            </a:endParaRPr>
          </a:p>
        </p:txBody>
      </p:sp>
      <p:graphicFrame>
        <p:nvGraphicFramePr>
          <p:cNvPr id="6" name="sales_chart">
            <a:extLst>
              <a:ext uri="{FF2B5EF4-FFF2-40B4-BE49-F238E27FC236}">
                <a16:creationId xmlns:a16="http://schemas.microsoft.com/office/drawing/2014/main" id="{4CF32E19-DED3-4396-A1AF-9B504BEC04AB}"/>
              </a:ext>
            </a:extLst>
          </p:cNvPr>
          <p:cNvGraphicFramePr>
            <a:graphicFrameLocks/>
          </p:cNvGraphicFramePr>
          <p:nvPr>
            <p:extLst>
              <p:ext uri="{D42A27DB-BD31-4B8C-83A1-F6EECF244321}">
                <p14:modId xmlns:p14="http://schemas.microsoft.com/office/powerpoint/2010/main" val="3616145034"/>
              </p:ext>
            </p:extLst>
          </p:nvPr>
        </p:nvGraphicFramePr>
        <p:xfrm>
          <a:off x="370114" y="3745459"/>
          <a:ext cx="10822606" cy="27721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56496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71E5-DC40-501D-07C7-976FA95C90B8}"/>
              </a:ext>
            </a:extLst>
          </p:cNvPr>
          <p:cNvSpPr>
            <a:spLocks noGrp="1"/>
          </p:cNvSpPr>
          <p:nvPr>
            <p:ph type="title"/>
          </p:nvPr>
        </p:nvSpPr>
        <p:spPr>
          <a:xfrm>
            <a:off x="370114" y="340404"/>
            <a:ext cx="9122230" cy="451305"/>
          </a:xfrm>
        </p:spPr>
        <p:txBody>
          <a:bodyPr>
            <a:normAutofit/>
          </a:bodyPr>
          <a:lstStyle/>
          <a:p>
            <a:r>
              <a:rPr lang="en-MY" sz="2500" b="1" dirty="0">
                <a:latin typeface="Arial" panose="020B0604020202020204" pitchFamily="34" charset="0"/>
                <a:cs typeface="Arial" panose="020B0604020202020204" pitchFamily="34" charset="0"/>
              </a:rPr>
              <a:t>Graph 4: Total Sales Revenue by Customer Segment</a:t>
            </a:r>
          </a:p>
        </p:txBody>
      </p:sp>
      <p:sp>
        <p:nvSpPr>
          <p:cNvPr id="3" name="Content Placeholder 2">
            <a:extLst>
              <a:ext uri="{FF2B5EF4-FFF2-40B4-BE49-F238E27FC236}">
                <a16:creationId xmlns:a16="http://schemas.microsoft.com/office/drawing/2014/main" id="{71A7A19A-6B82-5A59-8CB3-0CE32103CC4A}"/>
              </a:ext>
            </a:extLst>
          </p:cNvPr>
          <p:cNvSpPr>
            <a:spLocks noGrp="1"/>
          </p:cNvSpPr>
          <p:nvPr>
            <p:ph idx="1"/>
          </p:nvPr>
        </p:nvSpPr>
        <p:spPr>
          <a:xfrm>
            <a:off x="370114" y="878281"/>
            <a:ext cx="5519057" cy="5639315"/>
          </a:xfrm>
        </p:spPr>
        <p:txBody>
          <a:bodyPr>
            <a:noAutofit/>
          </a:bodyPr>
          <a:lstStyle/>
          <a:p>
            <a:pPr algn="just">
              <a:lnSpc>
                <a:spcPct val="120000"/>
              </a:lnSpc>
            </a:pPr>
            <a:r>
              <a:rPr lang="en-US" sz="1400" b="1" dirty="0">
                <a:latin typeface="Arial" panose="020B0604020202020204" pitchFamily="34" charset="0"/>
                <a:cs typeface="Arial" panose="020B0604020202020204" pitchFamily="34" charset="0"/>
              </a:rPr>
              <a:t>Graph Type: </a:t>
            </a:r>
            <a:r>
              <a:rPr lang="en-US" sz="1400" dirty="0">
                <a:latin typeface="Arial" panose="020B0604020202020204" pitchFamily="34" charset="0"/>
                <a:cs typeface="Arial" panose="020B0604020202020204" pitchFamily="34" charset="0"/>
              </a:rPr>
              <a:t>Column Chart</a:t>
            </a:r>
          </a:p>
          <a:p>
            <a:pPr algn="just">
              <a:lnSpc>
                <a:spcPct val="120000"/>
              </a:lnSpc>
            </a:pPr>
            <a:r>
              <a:rPr lang="en-US" sz="1400" b="1" dirty="0">
                <a:latin typeface="Arial" panose="020B0604020202020204" pitchFamily="34" charset="0"/>
                <a:cs typeface="Arial" panose="020B0604020202020204" pitchFamily="34" charset="0"/>
              </a:rPr>
              <a:t>Brief Explanation: </a:t>
            </a:r>
            <a:r>
              <a:rPr lang="en-US" sz="1400" dirty="0">
                <a:latin typeface="Arial" panose="020B0604020202020204" pitchFamily="34" charset="0"/>
                <a:cs typeface="Arial" panose="020B0604020202020204" pitchFamily="34" charset="0"/>
              </a:rPr>
              <a:t>This column chart displays the total sales revenue for different customer segments (Corporate, Individual, Wholesale). This insight would help Adventure Gear to understand which customer segment generated the highest total sales revenue across the different segments.</a:t>
            </a:r>
          </a:p>
          <a:p>
            <a:pPr algn="just">
              <a:lnSpc>
                <a:spcPct val="120000"/>
              </a:lnSpc>
            </a:pPr>
            <a:r>
              <a:rPr lang="en-US" sz="1400" b="1" dirty="0">
                <a:latin typeface="Arial" panose="020B0604020202020204" pitchFamily="34" charset="0"/>
                <a:cs typeface="Arial" panose="020B0604020202020204" pitchFamily="34" charset="0"/>
              </a:rPr>
              <a:t>Observation: </a:t>
            </a:r>
            <a:r>
              <a:rPr lang="en-US" sz="1400" dirty="0">
                <a:latin typeface="Arial" panose="020B0604020202020204" pitchFamily="34" charset="0"/>
                <a:cs typeface="Arial" panose="020B0604020202020204" pitchFamily="34" charset="0"/>
              </a:rPr>
              <a:t>The chart shows that </a:t>
            </a:r>
            <a:r>
              <a:rPr lang="en-US" sz="1400" b="1" dirty="0">
                <a:latin typeface="Arial" panose="020B0604020202020204" pitchFamily="34" charset="0"/>
                <a:cs typeface="Arial" panose="020B0604020202020204" pitchFamily="34" charset="0"/>
              </a:rPr>
              <a:t>Individual </a:t>
            </a:r>
            <a:r>
              <a:rPr lang="en-US" sz="1400" dirty="0">
                <a:latin typeface="Arial" panose="020B0604020202020204" pitchFamily="34" charset="0"/>
                <a:cs typeface="Arial" panose="020B0604020202020204" pitchFamily="34" charset="0"/>
              </a:rPr>
              <a:t>customers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generated the highest sales revenue, followed by </a:t>
            </a:r>
            <a:r>
              <a:rPr lang="en-US" sz="1400" b="1" dirty="0">
                <a:latin typeface="Arial" panose="020B0604020202020204" pitchFamily="34" charset="0"/>
                <a:cs typeface="Arial" panose="020B0604020202020204" pitchFamily="34" charset="0"/>
              </a:rPr>
              <a:t>Wholesale </a:t>
            </a:r>
            <a:r>
              <a:rPr lang="en-US" sz="1400" dirty="0">
                <a:latin typeface="Arial" panose="020B0604020202020204" pitchFamily="34" charset="0"/>
                <a:cs typeface="Arial" panose="020B0604020202020204" pitchFamily="34" charset="0"/>
              </a:rPr>
              <a:t>segments. </a:t>
            </a:r>
            <a:r>
              <a:rPr lang="en-US" sz="1400" b="1" dirty="0">
                <a:latin typeface="Arial" panose="020B0604020202020204" pitchFamily="34" charset="0"/>
                <a:cs typeface="Arial" panose="020B0604020202020204" pitchFamily="34" charset="0"/>
              </a:rPr>
              <a:t>Corporate </a:t>
            </a:r>
            <a:r>
              <a:rPr lang="en-US" sz="1400" dirty="0">
                <a:latin typeface="Arial" panose="020B0604020202020204" pitchFamily="34" charset="0"/>
                <a:cs typeface="Arial" panose="020B0604020202020204" pitchFamily="34" charset="0"/>
              </a:rPr>
              <a:t>segments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account for the lowest total sales revenue. </a:t>
            </a:r>
          </a:p>
          <a:p>
            <a:pPr algn="just">
              <a:lnSpc>
                <a:spcPct val="120000"/>
              </a:lnSpc>
            </a:pPr>
            <a:r>
              <a:rPr lang="en-US" sz="1400" b="1" dirty="0">
                <a:latin typeface="Arial" panose="020B0604020202020204" pitchFamily="34" charset="0"/>
                <a:cs typeface="Arial" panose="020B0604020202020204" pitchFamily="34" charset="0"/>
              </a:rPr>
              <a:t>Business Benefit: </a:t>
            </a:r>
            <a:r>
              <a:rPr lang="en-US" sz="1400" dirty="0">
                <a:latin typeface="Arial" panose="020B0604020202020204" pitchFamily="34" charset="0"/>
                <a:cs typeface="Arial" panose="020B0604020202020204" pitchFamily="34" charset="0"/>
              </a:rPr>
              <a:t>If Adventure Gear tracked customer segments, it could use this insight to determine their target audience and plan on better marketing strategies. For instance, the company might increase their product promotions for </a:t>
            </a:r>
            <a:r>
              <a:rPr lang="en-US" sz="1400" b="1" dirty="0">
                <a:latin typeface="Arial" panose="020B0604020202020204" pitchFamily="34" charset="0"/>
                <a:cs typeface="Arial" panose="020B0604020202020204" pitchFamily="34" charset="0"/>
              </a:rPr>
              <a:t>Individual</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Wholesale</a:t>
            </a:r>
            <a:r>
              <a:rPr lang="en-US" sz="1400" dirty="0">
                <a:latin typeface="Arial" panose="020B0604020202020204" pitchFamily="34" charset="0"/>
                <a:cs typeface="Arial" panose="020B0604020202020204" pitchFamily="34" charset="0"/>
              </a:rPr>
              <a:t> segments, which generated higher total sales revenue, while reassessing the profitability of promoting their products to the </a:t>
            </a:r>
            <a:r>
              <a:rPr lang="en-US" sz="1400" b="1" dirty="0">
                <a:latin typeface="Arial" panose="020B0604020202020204" pitchFamily="34" charset="0"/>
                <a:cs typeface="Arial" panose="020B0604020202020204" pitchFamily="34" charset="0"/>
              </a:rPr>
              <a:t>Corporate</a:t>
            </a:r>
            <a:r>
              <a:rPr lang="en-US" sz="1400" dirty="0">
                <a:latin typeface="Arial" panose="020B0604020202020204" pitchFamily="34" charset="0"/>
                <a:cs typeface="Arial" panose="020B0604020202020204" pitchFamily="34" charset="0"/>
              </a:rPr>
              <a:t> segments and possibly introducing newer products that suit the preferences of </a:t>
            </a:r>
            <a:r>
              <a:rPr lang="en-US" sz="1400" b="1" dirty="0">
                <a:latin typeface="Arial" panose="020B0604020202020204" pitchFamily="34" charset="0"/>
                <a:cs typeface="Arial" panose="020B0604020202020204" pitchFamily="34" charset="0"/>
              </a:rPr>
              <a:t>Corporate</a:t>
            </a:r>
            <a:r>
              <a:rPr lang="en-US" sz="1400" dirty="0">
                <a:latin typeface="Arial" panose="020B0604020202020204" pitchFamily="34" charset="0"/>
                <a:cs typeface="Arial" panose="020B0604020202020204" pitchFamily="34" charset="0"/>
              </a:rPr>
              <a:t> segments as well. </a:t>
            </a:r>
            <a:endParaRPr lang="en-MY" sz="1400" b="1" dirty="0">
              <a:latin typeface="Arial" panose="020B0604020202020204" pitchFamily="34" charset="0"/>
              <a:cs typeface="Arial" panose="020B0604020202020204" pitchFamily="34" charset="0"/>
            </a:endParaRPr>
          </a:p>
        </p:txBody>
      </p:sp>
      <p:graphicFrame>
        <p:nvGraphicFramePr>
          <p:cNvPr id="4" name="segment_chart">
            <a:extLst>
              <a:ext uri="{FF2B5EF4-FFF2-40B4-BE49-F238E27FC236}">
                <a16:creationId xmlns:a16="http://schemas.microsoft.com/office/drawing/2014/main" id="{20145DA6-E167-4502-ADC7-9600BBB8F0A9}"/>
              </a:ext>
            </a:extLst>
          </p:cNvPr>
          <p:cNvGraphicFramePr>
            <a:graphicFrameLocks/>
          </p:cNvGraphicFramePr>
          <p:nvPr>
            <p:extLst>
              <p:ext uri="{D42A27DB-BD31-4B8C-83A1-F6EECF244321}">
                <p14:modId xmlns:p14="http://schemas.microsoft.com/office/powerpoint/2010/main" val="3807911355"/>
              </p:ext>
            </p:extLst>
          </p:nvPr>
        </p:nvGraphicFramePr>
        <p:xfrm>
          <a:off x="6096000" y="1410118"/>
          <a:ext cx="5824409" cy="41998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7966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71E5-DC40-501D-07C7-976FA95C90B8}"/>
              </a:ext>
            </a:extLst>
          </p:cNvPr>
          <p:cNvSpPr>
            <a:spLocks noGrp="1"/>
          </p:cNvSpPr>
          <p:nvPr>
            <p:ph type="title"/>
          </p:nvPr>
        </p:nvSpPr>
        <p:spPr>
          <a:xfrm>
            <a:off x="370114" y="340404"/>
            <a:ext cx="9122230" cy="451305"/>
          </a:xfrm>
        </p:spPr>
        <p:txBody>
          <a:bodyPr>
            <a:normAutofit/>
          </a:bodyPr>
          <a:lstStyle/>
          <a:p>
            <a:r>
              <a:rPr lang="en-MY" sz="2500" b="1" dirty="0">
                <a:latin typeface="Arial" panose="020B0604020202020204" pitchFamily="34" charset="0"/>
                <a:cs typeface="Arial" panose="020B0604020202020204" pitchFamily="34" charset="0"/>
              </a:rPr>
              <a:t>Graph 5: Total Sales Revenue by Marketing Campaign</a:t>
            </a:r>
          </a:p>
        </p:txBody>
      </p:sp>
      <p:sp>
        <p:nvSpPr>
          <p:cNvPr id="3" name="Content Placeholder 2">
            <a:extLst>
              <a:ext uri="{FF2B5EF4-FFF2-40B4-BE49-F238E27FC236}">
                <a16:creationId xmlns:a16="http://schemas.microsoft.com/office/drawing/2014/main" id="{71A7A19A-6B82-5A59-8CB3-0CE32103CC4A}"/>
              </a:ext>
            </a:extLst>
          </p:cNvPr>
          <p:cNvSpPr>
            <a:spLocks noGrp="1"/>
          </p:cNvSpPr>
          <p:nvPr>
            <p:ph idx="1"/>
          </p:nvPr>
        </p:nvSpPr>
        <p:spPr>
          <a:xfrm>
            <a:off x="370114" y="878281"/>
            <a:ext cx="6134858" cy="5639315"/>
          </a:xfrm>
        </p:spPr>
        <p:txBody>
          <a:bodyPr>
            <a:noAutofit/>
          </a:bodyPr>
          <a:lstStyle/>
          <a:p>
            <a:pPr algn="just">
              <a:lnSpc>
                <a:spcPct val="120000"/>
              </a:lnSpc>
            </a:pPr>
            <a:r>
              <a:rPr lang="en-US" sz="1400" b="1" dirty="0">
                <a:latin typeface="Arial" panose="020B0604020202020204" pitchFamily="34" charset="0"/>
                <a:cs typeface="Arial" panose="020B0604020202020204" pitchFamily="34" charset="0"/>
              </a:rPr>
              <a:t>Graph Type: </a:t>
            </a:r>
            <a:r>
              <a:rPr lang="en-US" sz="1400" dirty="0">
                <a:latin typeface="Arial" panose="020B0604020202020204" pitchFamily="34" charset="0"/>
                <a:cs typeface="Arial" panose="020B0604020202020204" pitchFamily="34" charset="0"/>
              </a:rPr>
              <a:t>Column Chart</a:t>
            </a:r>
          </a:p>
          <a:p>
            <a:pPr algn="just">
              <a:lnSpc>
                <a:spcPct val="120000"/>
              </a:lnSpc>
            </a:pPr>
            <a:r>
              <a:rPr lang="en-US" sz="1400" b="1" dirty="0">
                <a:latin typeface="Arial" panose="020B0604020202020204" pitchFamily="34" charset="0"/>
                <a:cs typeface="Arial" panose="020B0604020202020204" pitchFamily="34" charset="0"/>
              </a:rPr>
              <a:t>Brief Explanation: </a:t>
            </a:r>
            <a:r>
              <a:rPr lang="en-US" sz="1400" dirty="0">
                <a:latin typeface="Arial" panose="020B0604020202020204" pitchFamily="34" charset="0"/>
                <a:cs typeface="Arial" panose="020B0604020202020204" pitchFamily="34" charset="0"/>
              </a:rPr>
              <a:t>This column chart displays the total sales revenue for different  marketing campaigns (Holiday Sale, Influencer Campaign, New Product Launch, None, Referral Program, Social Media Promo). This insight would help Adventure Gear to understand which marketing campaign generated the highest total sales revenue across the different campaigns.</a:t>
            </a:r>
          </a:p>
          <a:p>
            <a:pPr algn="just">
              <a:lnSpc>
                <a:spcPct val="120000"/>
              </a:lnSpc>
            </a:pPr>
            <a:r>
              <a:rPr lang="en-US" sz="1400" b="1" dirty="0">
                <a:latin typeface="Arial" panose="020B0604020202020204" pitchFamily="34" charset="0"/>
                <a:cs typeface="Arial" panose="020B0604020202020204" pitchFamily="34" charset="0"/>
              </a:rPr>
              <a:t>Observation: </a:t>
            </a:r>
            <a:r>
              <a:rPr lang="en-US" sz="1400" dirty="0">
                <a:latin typeface="Arial" panose="020B0604020202020204" pitchFamily="34" charset="0"/>
                <a:cs typeface="Arial" panose="020B0604020202020204" pitchFamily="34" charset="0"/>
              </a:rPr>
              <a:t>Excluding the </a:t>
            </a:r>
            <a:r>
              <a:rPr lang="en-US" sz="1400" b="1" dirty="0">
                <a:latin typeface="Arial" panose="020B0604020202020204" pitchFamily="34" charset="0"/>
                <a:cs typeface="Arial" panose="020B0604020202020204" pitchFamily="34" charset="0"/>
              </a:rPr>
              <a:t>None</a:t>
            </a:r>
            <a:r>
              <a:rPr lang="en-US" sz="1400" dirty="0">
                <a:latin typeface="Arial" panose="020B0604020202020204" pitchFamily="34" charset="0"/>
                <a:cs typeface="Arial" panose="020B0604020202020204" pitchFamily="34" charset="0"/>
              </a:rPr>
              <a:t> option, the chart shows that </a:t>
            </a:r>
            <a:r>
              <a:rPr lang="en-US" sz="1400" b="1" dirty="0">
                <a:latin typeface="Arial" panose="020B0604020202020204" pitchFamily="34" charset="0"/>
                <a:cs typeface="Arial" panose="020B0604020202020204" pitchFamily="34" charset="0"/>
              </a:rPr>
              <a:t>Holiday Sale </a:t>
            </a:r>
            <a:r>
              <a:rPr lang="en-US" sz="1400" dirty="0">
                <a:latin typeface="Arial" panose="020B0604020202020204" pitchFamily="34" charset="0"/>
                <a:cs typeface="Arial" panose="020B0604020202020204" pitchFamily="34" charset="0"/>
              </a:rPr>
              <a:t>campaigns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generated the most sales, followed by </a:t>
            </a:r>
            <a:r>
              <a:rPr lang="en-US" sz="1400" b="1" dirty="0">
                <a:latin typeface="Arial" panose="020B0604020202020204" pitchFamily="34" charset="0"/>
                <a:cs typeface="Arial" panose="020B0604020202020204" pitchFamily="34" charset="0"/>
              </a:rPr>
              <a:t>New Product Launch</a:t>
            </a:r>
            <a:r>
              <a:rPr lang="en-US" sz="1400" dirty="0">
                <a:latin typeface="Arial" panose="020B0604020202020204" pitchFamily="34" charset="0"/>
                <a:cs typeface="Arial" panose="020B0604020202020204" pitchFamily="34" charset="0"/>
              </a:rPr>
              <a:t>,</a:t>
            </a:r>
            <a:r>
              <a:rPr lang="en-US" sz="1400" b="1" dirty="0">
                <a:latin typeface="Arial" panose="020B0604020202020204" pitchFamily="34" charset="0"/>
                <a:cs typeface="Arial" panose="020B0604020202020204" pitchFamily="34" charset="0"/>
              </a:rPr>
              <a:t> Social Media Promo </a:t>
            </a:r>
            <a:r>
              <a:rPr lang="en-US" sz="1400" dirty="0">
                <a:latin typeface="Arial" panose="020B0604020202020204" pitchFamily="34" charset="0"/>
                <a:cs typeface="Arial" panose="020B0604020202020204" pitchFamily="34" charset="0"/>
              </a:rPr>
              <a:t>and</a:t>
            </a:r>
            <a:r>
              <a:rPr lang="en-US" sz="1400" b="1" dirty="0">
                <a:latin typeface="Arial" panose="020B0604020202020204" pitchFamily="34" charset="0"/>
                <a:cs typeface="Arial" panose="020B0604020202020204" pitchFamily="34" charset="0"/>
              </a:rPr>
              <a:t> Referral Program</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Influencer Campaign </a:t>
            </a:r>
            <a:r>
              <a:rPr lang="en-US" sz="1400" dirty="0">
                <a:latin typeface="Arial" panose="020B0604020202020204" pitchFamily="34" charset="0"/>
                <a:cs typeface="Arial" panose="020B0604020202020204" pitchFamily="34" charset="0"/>
              </a:rPr>
              <a:t>account for the lowest sales. </a:t>
            </a:r>
          </a:p>
          <a:p>
            <a:pPr algn="just">
              <a:lnSpc>
                <a:spcPct val="120000"/>
              </a:lnSpc>
            </a:pPr>
            <a:r>
              <a:rPr lang="en-US" sz="1400" b="1" dirty="0">
                <a:latin typeface="Arial" panose="020B0604020202020204" pitchFamily="34" charset="0"/>
                <a:cs typeface="Arial" panose="020B0604020202020204" pitchFamily="34" charset="0"/>
              </a:rPr>
              <a:t>Business Benefit: </a:t>
            </a:r>
            <a:r>
              <a:rPr lang="en-US" sz="1400" dirty="0">
                <a:latin typeface="Arial" panose="020B0604020202020204" pitchFamily="34" charset="0"/>
                <a:cs typeface="Arial" panose="020B0604020202020204" pitchFamily="34" charset="0"/>
              </a:rPr>
              <a:t>If Adventure Gear tracked the total sales revenue based on the different marketing campaigns, it could use this insight to determine best marketing campaign to go for as the main source of promotion. For instance, the company might enhance further expend promotion campaign during the </a:t>
            </a:r>
            <a:r>
              <a:rPr lang="en-US" sz="1400" b="1" dirty="0">
                <a:latin typeface="Arial" panose="020B0604020202020204" pitchFamily="34" charset="0"/>
                <a:cs typeface="Arial" panose="020B0604020202020204" pitchFamily="34" charset="0"/>
              </a:rPr>
              <a:t>Holiday Sale</a:t>
            </a:r>
            <a:r>
              <a:rPr lang="en-US" sz="1400" dirty="0">
                <a:latin typeface="Arial" panose="020B0604020202020204" pitchFamily="34" charset="0"/>
                <a:cs typeface="Arial" panose="020B0604020202020204" pitchFamily="34" charset="0"/>
              </a:rPr>
              <a:t>, which generated the highest total sales revenue, while reassessing the profitability of the other promotion campaigns and  introducing new alternative for marketing campaigns which could attract more customer which in turn could increase total sales revenue drastically.</a:t>
            </a:r>
            <a:endParaRPr lang="en-MY" sz="1400" b="1" dirty="0">
              <a:latin typeface="Arial" panose="020B0604020202020204" pitchFamily="34" charset="0"/>
              <a:cs typeface="Arial" panose="020B0604020202020204" pitchFamily="34" charset="0"/>
            </a:endParaRPr>
          </a:p>
        </p:txBody>
      </p:sp>
      <p:graphicFrame>
        <p:nvGraphicFramePr>
          <p:cNvPr id="5" name="campaign_chart">
            <a:extLst>
              <a:ext uri="{FF2B5EF4-FFF2-40B4-BE49-F238E27FC236}">
                <a16:creationId xmlns:a16="http://schemas.microsoft.com/office/drawing/2014/main" id="{3E54F8EF-9E7A-44B6-8ABA-5A01DBAFBB28}"/>
              </a:ext>
            </a:extLst>
          </p:cNvPr>
          <p:cNvGraphicFramePr>
            <a:graphicFrameLocks/>
          </p:cNvGraphicFramePr>
          <p:nvPr>
            <p:extLst>
              <p:ext uri="{D42A27DB-BD31-4B8C-83A1-F6EECF244321}">
                <p14:modId xmlns:p14="http://schemas.microsoft.com/office/powerpoint/2010/main" val="1472735045"/>
              </p:ext>
            </p:extLst>
          </p:nvPr>
        </p:nvGraphicFramePr>
        <p:xfrm>
          <a:off x="6609144" y="1180617"/>
          <a:ext cx="5365142" cy="50074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71482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2954</TotalTime>
  <Words>1038</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Calibri</vt:lpstr>
      <vt:lpstr>Calibri Light</vt:lpstr>
      <vt:lpstr>Office Theme</vt:lpstr>
      <vt:lpstr>PowerPoint Presentation</vt:lpstr>
      <vt:lpstr>Graph 1: Total Quantity of Item Sold by Category</vt:lpstr>
      <vt:lpstr>Graph 2: Total Sales Revenue by Country</vt:lpstr>
      <vt:lpstr>Graph 3: 2023 Sales Performance (January - December)</vt:lpstr>
      <vt:lpstr>Graph 4: Total Sales Revenue by Customer Segment</vt:lpstr>
      <vt:lpstr>Graph 5: Total Sales Revenue by Marketing Campaign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Nazrita Bte Ibrahim, Ts. Dr.</dc:creator>
  <cp:lastModifiedBy>Ayman Fikry bin Asmajuda</cp:lastModifiedBy>
  <cp:revision>1</cp:revision>
  <dcterms:created xsi:type="dcterms:W3CDTF">2024-10-22T07:17:58Z</dcterms:created>
  <dcterms:modified xsi:type="dcterms:W3CDTF">2024-11-02T07:25:16Z</dcterms:modified>
</cp:coreProperties>
</file>