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8" r:id="rId1"/>
  </p:sldMasterIdLst>
  <p:notesMasterIdLst>
    <p:notesMasterId r:id="rId141"/>
  </p:notesMasterIdLst>
  <p:handoutMasterIdLst>
    <p:handoutMasterId r:id="rId142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265" r:id="rId140"/>
  </p:sldIdLst>
  <p:sldSz cx="9144000" cy="6858000" type="screen4x3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A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84" autoAdjust="0"/>
    <p:restoredTop sz="94660"/>
  </p:normalViewPr>
  <p:slideViewPr>
    <p:cSldViewPr>
      <p:cViewPr varScale="1">
        <p:scale>
          <a:sx n="99" d="100"/>
          <a:sy n="99" d="100"/>
        </p:scale>
        <p:origin x="7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49275" y="8459788"/>
            <a:ext cx="575945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ctr">
              <a:defRPr sz="1200"/>
            </a:lvl1pPr>
          </a:lstStyle>
          <a:p>
            <a:pPr>
              <a:defRPr/>
            </a:pPr>
            <a:fld id="{D394D045-0739-4726-AF35-80EAB36C56DF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8419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668E5F-D7AF-46DC-8F85-E729FFF1DDF0}" type="datetimeFigureOut">
              <a:rPr lang="he-IL" smtClean="0"/>
              <a:t>י"ז/אדר/תשע"ח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3543612-1602-49CF-A332-3305EBBAAF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35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172200"/>
            <a:ext cx="12938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304800" y="762000"/>
            <a:ext cx="6912768" cy="1079500"/>
          </a:xfrm>
        </p:spPr>
        <p:txBody>
          <a:bodyPr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467544" y="5732463"/>
            <a:ext cx="7599562" cy="576263"/>
          </a:xfrm>
        </p:spPr>
        <p:txBody>
          <a:bodyPr/>
          <a:lstStyle>
            <a:lvl1pPr marL="0" indent="0" algn="l" rtl="0">
              <a:buNone/>
              <a:defRPr/>
            </a:lvl1pPr>
          </a:lstStyle>
          <a:p>
            <a:pPr lvl="0"/>
            <a:r>
              <a:rPr lang="he-IL" alt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52538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881CFB2A-5A6B-41FA-AA73-ABCA6CCFB270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790"/>
            <a:ext cx="8229600" cy="709715"/>
          </a:xfrm>
        </p:spPr>
        <p:txBody>
          <a:bodyPr/>
          <a:lstStyle>
            <a:lvl1pPr rtl="0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3500809"/>
            <a:ext cx="7848600" cy="5762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047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8035"/>
            <a:ext cx="6048672" cy="780685"/>
          </a:xfrm>
        </p:spPr>
        <p:txBody>
          <a:bodyPr/>
          <a:lstStyle>
            <a:lvl1pPr algn="l" rtl="0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064896" cy="2160240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3933056"/>
            <a:ext cx="7992888" cy="2376264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5229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790"/>
            <a:ext cx="8229600" cy="709715"/>
          </a:xfrm>
        </p:spPr>
        <p:txBody>
          <a:bodyPr/>
          <a:lstStyle>
            <a:lvl1pPr rtl="0"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3500809"/>
            <a:ext cx="7848600" cy="5762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4856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496944" cy="3816424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FF0000"/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 rtl="0">
              <a:buClr>
                <a:srgbClr val="FF0000"/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algn="l" rtl="0">
              <a:buClr>
                <a:srgbClr val="FF0000"/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FF0000"/>
              </a:buCl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»"/>
              <a:tabLst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he-IL" dirty="0" smtClean="0"/>
              <a:t>Fourth level</a:t>
            </a:r>
          </a:p>
          <a:p>
            <a:pPr lvl="4"/>
            <a:r>
              <a:rPr lang="en-US" altLang="he-IL" dirty="0" smtClean="0"/>
              <a:t>Fifth level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42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791A19F-0E8A-4F88-96D0-92B6FC32B91A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>
            <a:lvl1pPr rtl="0">
              <a:defRPr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 rtl="0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66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F2705AA-169B-4910-B12F-0752D2629F6A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960" y="44624"/>
            <a:ext cx="5760640" cy="1080120"/>
          </a:xfrm>
        </p:spPr>
        <p:txBody>
          <a:bodyPr anchor="t"/>
          <a:lstStyle>
            <a:lvl1pPr algn="l" rtl="0">
              <a:defRPr sz="2800" b="1" cap="all"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40768"/>
            <a:ext cx="7772400" cy="576064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41372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6E8824D-2AD3-40FE-91D4-1F7CC02CB2CA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28" y="128035"/>
            <a:ext cx="6048672" cy="780685"/>
          </a:xfrm>
        </p:spPr>
        <p:txBody>
          <a:bodyPr/>
          <a:lstStyle>
            <a:lvl1pPr algn="l" rtl="0">
              <a:defRPr sz="3200"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>
            <a:lvl1pPr marL="0" indent="0"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983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1E06A78-3A25-4F3E-8120-9D8BE99BBC66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28035"/>
            <a:ext cx="6048672" cy="780685"/>
          </a:xfrm>
        </p:spPr>
        <p:txBody>
          <a:bodyPr/>
          <a:lstStyle>
            <a:lvl1pPr algn="l" rtl="0">
              <a:defRPr sz="3200"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208912" cy="2160240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51520" y="3933056"/>
            <a:ext cx="8208912" cy="2376264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2803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8EE9B19-B572-48AA-8365-E33B04951342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832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F361610-88B5-467A-87E2-AD44A8C03123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rtl="0">
              <a:defRPr sz="4000" b="1" cap="all"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26025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42EEA1B-3544-4BD5-A47A-FE559FCFFEA5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68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9D2CD4-B1CE-4158-8040-FEAFDA0BE9DF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dirty="0" smtClean="0"/>
              <a:t>Click to edit the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20938"/>
            <a:ext cx="8229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06713" y="6597650"/>
            <a:ext cx="3330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he-IL" sz="800" dirty="0" smtClean="0">
                <a:solidFill>
                  <a:srgbClr val="404040"/>
                </a:solidFill>
              </a:rPr>
              <a:t>© All rights reserved to John Bryce Training LTD from Matrix group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C9D6863-512C-4D30-80DE-2022E88CF472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pic>
        <p:nvPicPr>
          <p:cNvPr id="1031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471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45" r:id="rId11"/>
    <p:sldLayoutId id="2147483746" r:id="rId12"/>
    <p:sldLayoutId id="2147483757" r:id="rId13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Calibri" panose="020F0502020204030204" pitchFamily="34" charset="0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Calibri Light" panose="020F0302020204030204" pitchFamily="34" charset="0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Calibri Light" panose="020F0302020204030204" pitchFamily="34" charset="0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Calibri Light" panose="020F0302020204030204" pitchFamily="34" charset="0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Calibri Light" panose="020F0302020204030204" pitchFamily="34" charset="0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083550" cy="10795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altLang="he-IL" sz="3500" cap="all" dirty="0">
                <a:solidFill>
                  <a:srgbClr val="E01A26"/>
                </a:solidFill>
              </a:rPr>
              <a:t>Java 8 - Deep Dive Workshop</a:t>
            </a:r>
            <a:endParaRPr lang="he-IL" altLang="he-IL" sz="3500" cap="all" dirty="0">
              <a:solidFill>
                <a:srgbClr val="E01A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3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393700" y="1905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b="1" dirty="0" smtClean="0"/>
              <a:t>What about methods that accepts parameters ?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Type safety is determined &amp; enforced during compile time</a:t>
            </a:r>
          </a:p>
          <a:p>
            <a:pPr lvl="2" algn="l" rtl="0" eaLnBrk="1" hangingPunct="1"/>
            <a:r>
              <a:rPr lang="en-US" altLang="he-IL" sz="1800" i="1" dirty="0" smtClean="0"/>
              <a:t>Example: 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3" algn="l" rtl="0" eaLnBrk="1" hangingPunct="1"/>
            <a:r>
              <a:rPr lang="en-US" altLang="he-IL" sz="1700" dirty="0" smtClean="0"/>
              <a:t>here, the compiler assumes you’re about to assign Comparator&lt;String&gt; </a:t>
            </a:r>
          </a:p>
          <a:p>
            <a:pPr lvl="3" algn="l" rtl="0" eaLnBrk="1" hangingPunct="1"/>
            <a:r>
              <a:rPr lang="en-US" altLang="he-IL" sz="1700" dirty="0" smtClean="0"/>
              <a:t>Comparator in now @</a:t>
            </a:r>
            <a:r>
              <a:rPr lang="en-US" altLang="he-IL" sz="1700" dirty="0" err="1" smtClean="0"/>
              <a:t>FunctionalInterface</a:t>
            </a:r>
            <a:endParaRPr lang="en-US" altLang="he-IL" sz="1700" dirty="0" smtClean="0"/>
          </a:p>
          <a:p>
            <a:pPr lvl="3" algn="l" rtl="0" eaLnBrk="1" hangingPunct="1"/>
            <a:r>
              <a:rPr lang="en-US" altLang="he-IL" sz="1700" dirty="0" smtClean="0"/>
              <a:t>Therefore, the compiler checks any assigned function to have the following signature:</a:t>
            </a:r>
          </a:p>
          <a:p>
            <a:pPr lvl="3" algn="l" rtl="0" eaLnBrk="1" hangingPunct="1"/>
            <a:endParaRPr lang="en-US" altLang="he-IL" sz="1800" dirty="0" smtClean="0"/>
          </a:p>
          <a:p>
            <a:pPr lvl="3" algn="l" rtl="0" eaLnBrk="1" hangingPunct="1"/>
            <a:endParaRPr lang="en-US" altLang="he-IL" sz="1800" dirty="0" smtClean="0"/>
          </a:p>
          <a:p>
            <a:pPr lvl="3" algn="l" rtl="0" eaLnBrk="1" hangingPunct="1"/>
            <a:r>
              <a:rPr lang="en-US" altLang="he-IL" sz="1800" dirty="0" smtClean="0"/>
              <a:t>Just like Comparator&lt;T&gt;.compare(T,T)  signature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he-IL" altLang="he-IL" sz="1800" dirty="0" smtClean="0"/>
          </a:p>
          <a:p>
            <a:pPr algn="l" rtl="0" eaLnBrk="1" hangingPunct="1"/>
            <a:endParaRPr lang="en-US" altLang="he-IL" sz="18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39975" y="3176588"/>
            <a:ext cx="5184775" cy="6492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List&lt;String&gt; words 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David”,”Adam”,”Eve”,”Moses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(words,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XXX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24525" y="5130800"/>
            <a:ext cx="2879725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</a:p>
        </p:txBody>
      </p:sp>
    </p:spTree>
    <p:extLst>
      <p:ext uri="{BB962C8B-B14F-4D97-AF65-F5344CB8AC3E}">
        <p14:creationId xmlns:p14="http://schemas.microsoft.com/office/powerpoint/2010/main" val="1350760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4"/>
          <p:cNvSpPr>
            <a:spLocks noGrp="1"/>
          </p:cNvSpPr>
          <p:nvPr>
            <p:ph type="title"/>
          </p:nvPr>
        </p:nvSpPr>
        <p:spPr>
          <a:xfrm>
            <a:off x="179388" y="2270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5715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640763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err="1" smtClean="0"/>
              <a:t>ZoneID</a:t>
            </a:r>
            <a:r>
              <a:rPr lang="en-US" altLang="he-IL" sz="2000" dirty="0" smtClean="0"/>
              <a:t> </a:t>
            </a:r>
          </a:p>
          <a:p>
            <a:pPr algn="l" rtl="0" eaLnBrk="1" hangingPunct="1"/>
            <a:endParaRPr lang="en-US" altLang="he-IL" sz="1600" dirty="0" smtClean="0"/>
          </a:p>
          <a:p>
            <a:pPr marL="285750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 container of all supported time zones in Java </a:t>
            </a:r>
          </a:p>
          <a:p>
            <a:pPr marL="285750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Israel is also included:  “Israel”</a:t>
            </a:r>
          </a:p>
          <a:p>
            <a:pPr marL="285750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Regions with more specific time zones uses this format: “America/</a:t>
            </a:r>
            <a:r>
              <a:rPr lang="en-US" altLang="he-IL" sz="1600" dirty="0" err="1" smtClean="0"/>
              <a:t>Los_Angeles</a:t>
            </a:r>
            <a:r>
              <a:rPr lang="en-US" altLang="he-IL" sz="1600" dirty="0" smtClean="0"/>
              <a:t>”</a:t>
            </a:r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331913" y="3644900"/>
            <a:ext cx="4752975" cy="15113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ZoneId.getAvailableZoneIds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ZoneId.systemDefault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28900" y="4797425"/>
            <a:ext cx="5759450" cy="93503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[Asia/Aden, America/Cuiaba, Etc/GMT+9, Etc/GMT+8, Africa/Nairobi, America/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Marigot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….</a:t>
            </a:r>
            <a:endParaRPr lang="he-IL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Europe/Athens</a:t>
            </a:r>
          </a:p>
        </p:txBody>
      </p:sp>
    </p:spTree>
    <p:extLst>
      <p:ext uri="{BB962C8B-B14F-4D97-AF65-F5344CB8AC3E}">
        <p14:creationId xmlns:p14="http://schemas.microsoft.com/office/powerpoint/2010/main" val="25757662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4"/>
          <p:cNvSpPr>
            <a:spLocks noGrp="1"/>
          </p:cNvSpPr>
          <p:nvPr>
            <p:ph type="title"/>
          </p:nvPr>
        </p:nvSpPr>
        <p:spPr>
          <a:xfrm>
            <a:off x="107950" y="19208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6739" name="Content Placeholder 5"/>
          <p:cNvSpPr>
            <a:spLocks noGrp="1"/>
          </p:cNvSpPr>
          <p:nvPr>
            <p:ph idx="1"/>
          </p:nvPr>
        </p:nvSpPr>
        <p:spPr>
          <a:xfrm>
            <a:off x="395288" y="1557338"/>
            <a:ext cx="8640762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600" dirty="0" err="1" smtClean="0"/>
              <a:t>LocalDate</a:t>
            </a:r>
            <a:r>
              <a:rPr lang="en-US" altLang="he-IL" sz="1600" dirty="0" smtClean="0"/>
              <a:t>, </a:t>
            </a:r>
            <a:r>
              <a:rPr lang="en-US" altLang="he-IL" sz="1600" dirty="0" err="1" smtClean="0"/>
              <a:t>LocalTime</a:t>
            </a:r>
            <a:r>
              <a:rPr lang="en-US" altLang="he-IL" sz="1600" dirty="0" smtClean="0"/>
              <a:t>, </a:t>
            </a:r>
            <a:r>
              <a:rPr lang="en-US" altLang="he-IL" sz="1600" dirty="0" err="1" smtClean="0"/>
              <a:t>LocalDateTime</a:t>
            </a:r>
            <a:endParaRPr lang="en-US" altLang="he-IL" sz="1600" dirty="0" smtClean="0"/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1600" dirty="0" smtClean="0"/>
              <a:t>Holds local date, time &amp; timestamp respectively  </a:t>
            </a:r>
          </a:p>
          <a:p>
            <a:pPr algn="l" rtl="0" eaLnBrk="1" hangingPunct="1"/>
            <a:r>
              <a:rPr lang="en-US" altLang="he-IL" sz="1600" dirty="0" smtClean="0"/>
              <a:t>Can be created with clock and by that use time-zone timestamp as local</a:t>
            </a:r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403350" y="3860800"/>
            <a:ext cx="3744913" cy="194468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LocalDate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ld=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LocalDate.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(ld);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LocalTime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lt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LocalTime.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lt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LocalTime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ltc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LocalTime.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(clock);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ltc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LocalDateTime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ldt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LocalDateTime.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ldt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508625" y="5084763"/>
            <a:ext cx="2016125" cy="12239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2015-06-17</a:t>
            </a: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12:40:40.143</a:t>
            </a: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09:40:40.143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2015-06-17T12:40:40.143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246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7763" name="Content Placeholder 5"/>
          <p:cNvSpPr>
            <a:spLocks noGrp="1"/>
          </p:cNvSpPr>
          <p:nvPr>
            <p:ph idx="1"/>
          </p:nvPr>
        </p:nvSpPr>
        <p:spPr>
          <a:xfrm>
            <a:off x="395288" y="1412875"/>
            <a:ext cx="8640762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Duration and Period</a:t>
            </a:r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1600" dirty="0" smtClean="0"/>
              <a:t>Both implement </a:t>
            </a:r>
            <a:r>
              <a:rPr lang="en-US" altLang="he-IL" sz="1600" i="1" dirty="0" err="1" smtClean="0"/>
              <a:t>TemporalAmount</a:t>
            </a:r>
            <a:r>
              <a:rPr lang="en-US" altLang="he-IL" sz="1600" i="1" dirty="0" smtClean="0"/>
              <a:t> </a:t>
            </a:r>
          </a:p>
          <a:p>
            <a:pPr algn="l" rtl="0" eaLnBrk="1" hangingPunct="1"/>
            <a:r>
              <a:rPr lang="en-US" altLang="he-IL" sz="1600" dirty="0" smtClean="0"/>
              <a:t>Period is for these time units: days, weeks, months, years</a:t>
            </a:r>
          </a:p>
          <a:p>
            <a:pPr algn="l" rtl="0" eaLnBrk="1" hangingPunct="1"/>
            <a:r>
              <a:rPr lang="en-US" altLang="he-IL" sz="1600" dirty="0" smtClean="0"/>
              <a:t>Duration is for </a:t>
            </a:r>
            <a:r>
              <a:rPr lang="en-US" altLang="he-IL" sz="1600" dirty="0" err="1" smtClean="0"/>
              <a:t>nanos</a:t>
            </a:r>
            <a:r>
              <a:rPr lang="en-US" altLang="he-IL" sz="1600" dirty="0" smtClean="0"/>
              <a:t>, </a:t>
            </a:r>
            <a:r>
              <a:rPr lang="en-US" altLang="he-IL" sz="1600" dirty="0" err="1" smtClean="0"/>
              <a:t>millis</a:t>
            </a:r>
            <a:r>
              <a:rPr lang="en-US" altLang="he-IL" sz="1600" dirty="0" smtClean="0"/>
              <a:t>, seconds, minutes, hours, days</a:t>
            </a:r>
          </a:p>
          <a:p>
            <a:pPr algn="l" rtl="0" eaLnBrk="1" hangingPunct="1"/>
            <a:r>
              <a:rPr lang="en-US" altLang="he-IL" sz="1600" dirty="0" err="1" smtClean="0"/>
              <a:t>LocalTime</a:t>
            </a:r>
            <a:r>
              <a:rPr lang="en-US" altLang="he-IL" sz="1600" dirty="0" smtClean="0"/>
              <a:t>, </a:t>
            </a:r>
            <a:r>
              <a:rPr lang="en-US" altLang="he-IL" sz="1600" dirty="0" err="1" smtClean="0"/>
              <a:t>LocalDate</a:t>
            </a:r>
            <a:r>
              <a:rPr lang="en-US" altLang="he-IL" sz="1600" dirty="0" smtClean="0"/>
              <a:t> and </a:t>
            </a:r>
            <a:r>
              <a:rPr lang="en-US" altLang="he-IL" sz="1600" dirty="0" err="1" smtClean="0"/>
              <a:t>ZonedDateTime</a:t>
            </a:r>
            <a:r>
              <a:rPr lang="en-US" altLang="he-IL" sz="1600" dirty="0" smtClean="0"/>
              <a:t> can be changed by </a:t>
            </a:r>
            <a:r>
              <a:rPr lang="en-US" altLang="he-IL" sz="1600" i="1" dirty="0" err="1" smtClean="0"/>
              <a:t>TemporalAmount</a:t>
            </a:r>
            <a:endParaRPr lang="en-US" altLang="he-IL" sz="1600" i="1" dirty="0" smtClean="0"/>
          </a:p>
          <a:p>
            <a:pPr lvl="1" algn="l" rtl="0" eaLnBrk="1" hangingPunct="1"/>
            <a:r>
              <a:rPr lang="en-US" altLang="he-IL" sz="1400" i="1" dirty="0" smtClean="0"/>
              <a:t>Got plus() &amp; minus() methods</a:t>
            </a:r>
          </a:p>
          <a:p>
            <a:pPr algn="l" rtl="0" eaLnBrk="1" hangingPunct="1"/>
            <a:r>
              <a:rPr lang="en-US" altLang="he-IL" sz="1400" dirty="0" smtClean="0"/>
              <a:t>Note: Periods are too big for </a:t>
            </a:r>
            <a:r>
              <a:rPr lang="en-US" altLang="he-IL" sz="1400" dirty="0" err="1" smtClean="0"/>
              <a:t>LocalTime</a:t>
            </a:r>
            <a:r>
              <a:rPr lang="en-US" altLang="he-IL" sz="1400" dirty="0" smtClean="0"/>
              <a:t> (</a:t>
            </a:r>
            <a:r>
              <a:rPr lang="en-US" altLang="he-IL" sz="1400" dirty="0" err="1" smtClean="0"/>
              <a:t>UnsupportedTemporalTypeException</a:t>
            </a:r>
            <a:r>
              <a:rPr lang="en-US" altLang="he-IL" sz="1400" dirty="0" smtClean="0"/>
              <a:t>)</a:t>
            </a:r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24075" y="4868863"/>
            <a:ext cx="4176713" cy="10795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Period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fiveDays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Period.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ofDays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(5);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Duration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fewNanos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Duration.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ofNanos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(29999911);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ltc.plus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fewNanos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ld.plus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fiveDays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6688" y="5227638"/>
            <a:ext cx="1800225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18:31:12.795999911</a:t>
            </a: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2015-06-21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37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4"/>
          <p:cNvSpPr>
            <a:spLocks noGrp="1"/>
          </p:cNvSpPr>
          <p:nvPr>
            <p:ph type="title"/>
          </p:nvPr>
        </p:nvSpPr>
        <p:spPr>
          <a:xfrm>
            <a:off x="250825" y="2635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8787" name="Content Placeholder 5"/>
          <p:cNvSpPr>
            <a:spLocks noGrp="1"/>
          </p:cNvSpPr>
          <p:nvPr>
            <p:ph idx="1"/>
          </p:nvPr>
        </p:nvSpPr>
        <p:spPr>
          <a:xfrm>
            <a:off x="395288" y="1617663"/>
            <a:ext cx="8640762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Duration and Period</a:t>
            </a:r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1600" dirty="0" smtClean="0"/>
              <a:t>Duration can be converted into other units via dedicated methods </a:t>
            </a:r>
          </a:p>
          <a:p>
            <a:pPr algn="l" rtl="0" eaLnBrk="1" hangingPunct="1"/>
            <a:r>
              <a:rPr lang="en-US" altLang="he-IL" sz="1600" dirty="0" smtClean="0"/>
              <a:t>Duration supported converts:</a:t>
            </a:r>
          </a:p>
          <a:p>
            <a:pPr lvl="1" algn="l" rtl="0" eaLnBrk="1" hangingPunct="1"/>
            <a:r>
              <a:rPr lang="en-US" altLang="he-IL" sz="1400" dirty="0" err="1" smtClean="0"/>
              <a:t>toDays</a:t>
            </a:r>
            <a:r>
              <a:rPr lang="en-US" altLang="he-IL" sz="1400" dirty="0" smtClean="0"/>
              <a:t>(), </a:t>
            </a:r>
            <a:r>
              <a:rPr lang="en-US" altLang="he-IL" sz="1400" dirty="0" err="1" smtClean="0"/>
              <a:t>toHours</a:t>
            </a:r>
            <a:r>
              <a:rPr lang="en-US" altLang="he-IL" sz="1400" dirty="0" smtClean="0"/>
              <a:t>(), </a:t>
            </a:r>
            <a:r>
              <a:rPr lang="en-US" altLang="he-IL" sz="1400" dirty="0" err="1" smtClean="0"/>
              <a:t>toMinutes</a:t>
            </a:r>
            <a:r>
              <a:rPr lang="en-US" altLang="he-IL" sz="1400" dirty="0" smtClean="0"/>
              <a:t>(), </a:t>
            </a:r>
            <a:r>
              <a:rPr lang="en-US" altLang="he-IL" sz="1400" dirty="0" err="1" smtClean="0"/>
              <a:t>toMillis</a:t>
            </a:r>
            <a:r>
              <a:rPr lang="en-US" altLang="he-IL" sz="1400" dirty="0" smtClean="0"/>
              <a:t>(), </a:t>
            </a:r>
            <a:r>
              <a:rPr lang="en-US" altLang="he-IL" sz="1400" dirty="0" err="1" smtClean="0"/>
              <a:t>toNanos</a:t>
            </a:r>
            <a:r>
              <a:rPr lang="en-US" altLang="he-IL" sz="1400" dirty="0" smtClean="0"/>
              <a:t>()</a:t>
            </a:r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835150" y="4292600"/>
            <a:ext cx="4176713" cy="12239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Duration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fewNanos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Duration.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ofNanos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(29999911);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fewNanos.toMillis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fewNanos.toMinutes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27763" y="5011738"/>
            <a:ext cx="1800225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29</a:t>
            </a: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54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4"/>
          <p:cNvSpPr>
            <a:spLocks noGrp="1"/>
          </p:cNvSpPr>
          <p:nvPr>
            <p:ph type="title"/>
          </p:nvPr>
        </p:nvSpPr>
        <p:spPr>
          <a:xfrm>
            <a:off x="225425" y="15557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9811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640763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Duration and Period</a:t>
            </a:r>
          </a:p>
          <a:p>
            <a:pPr algn="l" rtl="0" eaLnBrk="1" hangingPunct="1"/>
            <a:endParaRPr lang="en-US" altLang="he-IL" sz="1600" i="1" dirty="0" smtClean="0"/>
          </a:p>
          <a:p>
            <a:pPr algn="l" rtl="0" eaLnBrk="1" hangingPunct="1"/>
            <a:r>
              <a:rPr lang="en-US" altLang="he-IL" sz="1600" dirty="0" smtClean="0"/>
              <a:t>Use methods </a:t>
            </a:r>
            <a:r>
              <a:rPr lang="en-US" altLang="he-IL" sz="1600" i="1" dirty="0" smtClean="0"/>
              <a:t> plus(</a:t>
            </a:r>
            <a:r>
              <a:rPr lang="en-US" altLang="he-IL" sz="1600" i="1" dirty="0" err="1" smtClean="0"/>
              <a:t>TemporalAmount</a:t>
            </a:r>
            <a:r>
              <a:rPr lang="en-US" altLang="he-IL" sz="1600" i="1" dirty="0" smtClean="0"/>
              <a:t>) , minus(</a:t>
            </a:r>
            <a:r>
              <a:rPr lang="en-US" altLang="he-IL" sz="1600" i="1" dirty="0" err="1" smtClean="0"/>
              <a:t>TemporalAmmount</a:t>
            </a:r>
            <a:r>
              <a:rPr lang="en-US" altLang="he-IL" sz="1600" i="1" dirty="0" smtClean="0"/>
              <a:t>) </a:t>
            </a:r>
            <a:r>
              <a:rPr lang="en-US" altLang="he-IL" sz="1600" dirty="0" smtClean="0"/>
              <a:t>to roll date &amp; time</a:t>
            </a:r>
          </a:p>
          <a:p>
            <a:pPr algn="l" rtl="0" eaLnBrk="1" hangingPunct="1"/>
            <a:r>
              <a:rPr lang="en-US" altLang="he-IL" sz="1600" dirty="0" err="1" smtClean="0"/>
              <a:t>LocalDate</a:t>
            </a:r>
            <a:r>
              <a:rPr lang="en-US" altLang="he-IL" sz="1600" dirty="0" smtClean="0"/>
              <a:t> got specific plus/</a:t>
            </a:r>
            <a:r>
              <a:rPr lang="en-US" altLang="he-IL" sz="1600" dirty="0" err="1" smtClean="0"/>
              <a:t>minusXXX</a:t>
            </a:r>
            <a:r>
              <a:rPr lang="en-US" altLang="he-IL" sz="1600" dirty="0" smtClean="0"/>
              <a:t>(</a:t>
            </a:r>
            <a:r>
              <a:rPr lang="en-US" altLang="he-IL" sz="1600" dirty="0" err="1" smtClean="0"/>
              <a:t>int</a:t>
            </a:r>
            <a:r>
              <a:rPr lang="en-US" altLang="he-IL" sz="1600" dirty="0" smtClean="0"/>
              <a:t>) for day, week, month &amp; year</a:t>
            </a:r>
          </a:p>
          <a:p>
            <a:pPr algn="l" rtl="0" eaLnBrk="1" hangingPunct="1"/>
            <a:r>
              <a:rPr lang="en-US" altLang="he-IL" sz="1600" dirty="0" err="1" smtClean="0"/>
              <a:t>LocalTime</a:t>
            </a:r>
            <a:r>
              <a:rPr lang="en-US" altLang="he-IL" sz="1600" dirty="0" smtClean="0"/>
              <a:t> got specific plus/</a:t>
            </a:r>
            <a:r>
              <a:rPr lang="en-US" altLang="he-IL" sz="1600" dirty="0" err="1" smtClean="0"/>
              <a:t>minusXXX</a:t>
            </a:r>
            <a:r>
              <a:rPr lang="en-US" altLang="he-IL" sz="1600" dirty="0" smtClean="0"/>
              <a:t>(long) for </a:t>
            </a:r>
            <a:r>
              <a:rPr lang="en-US" altLang="he-IL" sz="1600" dirty="0" err="1" smtClean="0"/>
              <a:t>nano</a:t>
            </a:r>
            <a:r>
              <a:rPr lang="en-US" altLang="he-IL" sz="1600" dirty="0" smtClean="0"/>
              <a:t>, </a:t>
            </a:r>
            <a:r>
              <a:rPr lang="en-US" altLang="he-IL" sz="1600" dirty="0" err="1" smtClean="0"/>
              <a:t>milli</a:t>
            </a:r>
            <a:r>
              <a:rPr lang="en-US" altLang="he-IL" sz="1600" dirty="0" smtClean="0"/>
              <a:t>, sec, min, hour &amp; day  </a:t>
            </a:r>
          </a:p>
          <a:p>
            <a:pPr algn="l" rtl="0" eaLnBrk="1" hangingPunct="1"/>
            <a:r>
              <a:rPr lang="en-US" altLang="he-IL" sz="1600" dirty="0" err="1" smtClean="0"/>
              <a:t>ZonedDateTime</a:t>
            </a:r>
            <a:r>
              <a:rPr lang="en-US" altLang="he-IL" sz="1600" dirty="0" smtClean="0"/>
              <a:t> and </a:t>
            </a:r>
            <a:r>
              <a:rPr lang="en-US" altLang="he-IL" sz="1600" dirty="0" err="1" smtClean="0"/>
              <a:t>LocalDateTime</a:t>
            </a:r>
            <a:r>
              <a:rPr lang="en-US" altLang="he-IL" sz="1600" dirty="0" smtClean="0"/>
              <a:t> got all combinations </a:t>
            </a:r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24075" y="4508500"/>
            <a:ext cx="4032250" cy="13684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yesteday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minusDays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(1)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tomorrow=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plusDays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(1)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("yesterday: "+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yesteday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("tomorrow: "+tomorrow);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6688" y="5516563"/>
            <a:ext cx="1800225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yesterday: 2015-06-16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tomorrow: 2015-06-18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963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4"/>
          <p:cNvSpPr>
            <a:spLocks noGrp="1"/>
          </p:cNvSpPr>
          <p:nvPr>
            <p:ph type="title"/>
          </p:nvPr>
        </p:nvSpPr>
        <p:spPr>
          <a:xfrm>
            <a:off x="179388" y="19208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0835" name="Content Placeholder 5"/>
          <p:cNvSpPr>
            <a:spLocks noGrp="1"/>
          </p:cNvSpPr>
          <p:nvPr>
            <p:ph idx="1"/>
          </p:nvPr>
        </p:nvSpPr>
        <p:spPr>
          <a:xfrm>
            <a:off x="304800" y="1319765"/>
            <a:ext cx="8640762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err="1" smtClean="0"/>
              <a:t>ChronoLocalDate</a:t>
            </a:r>
            <a:endParaRPr lang="en-US" altLang="he-IL" sz="2000" dirty="0" smtClean="0"/>
          </a:p>
          <a:p>
            <a:pPr algn="l" rtl="0" eaLnBrk="1" hangingPunct="1"/>
            <a:endParaRPr lang="en-US" altLang="he-IL" sz="200" dirty="0" smtClean="0"/>
          </a:p>
          <a:p>
            <a:pPr algn="l" rtl="0" eaLnBrk="1" hangingPunct="1"/>
            <a:r>
              <a:rPr lang="en-US" altLang="he-IL" sz="1800" dirty="0" smtClean="0"/>
              <a:t>A date without time-of-day or time-zone in an arbitrary chronology</a:t>
            </a:r>
          </a:p>
          <a:p>
            <a:pPr algn="l" rtl="0" eaLnBrk="1" hangingPunct="1"/>
            <a:r>
              <a:rPr lang="en-US" altLang="he-IL" sz="1800" dirty="0" smtClean="0"/>
              <a:t>Intended for advanced globalization use cases – like gaming </a:t>
            </a:r>
          </a:p>
          <a:p>
            <a:pPr algn="l" rtl="0" eaLnBrk="1" hangingPunct="1"/>
            <a:r>
              <a:rPr lang="en-US" altLang="he-IL" sz="1800" dirty="0" smtClean="0"/>
              <a:t>Prefer </a:t>
            </a:r>
            <a:r>
              <a:rPr lang="en-US" altLang="he-IL" sz="1800" dirty="0" err="1" smtClean="0"/>
              <a:t>LocalDate</a:t>
            </a:r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Abstracting local calendar system is usually the wrong approach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Resulting in logic errors and hard to find bugs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As such, it should be considered an application-wide architectural decision to choose to use this interface as opposed to </a:t>
            </a:r>
            <a:r>
              <a:rPr lang="en-US" altLang="he-IL" sz="1600" dirty="0" err="1" smtClean="0"/>
              <a:t>LocalDate</a:t>
            </a:r>
            <a:r>
              <a:rPr lang="en-US" altLang="he-IL" sz="1600" dirty="0" smtClean="0"/>
              <a:t>.</a:t>
            </a:r>
          </a:p>
          <a:p>
            <a:pPr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700338" y="4381500"/>
            <a:ext cx="5543550" cy="19431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ChronoLocalDate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chronoNow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ChronoLocalDate.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from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LocalDate.now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yesteday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minusDays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(1);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tomorrow=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plusDays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(1);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yesteday.isAfter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tomorrow.isAfter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yesteday.isBefore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tomorrow.isBefore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9925" y="4957763"/>
            <a:ext cx="1800225" cy="12954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2015-06-17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false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true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true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false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31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1859" name="Content Placeholder 5"/>
          <p:cNvSpPr>
            <a:spLocks noGrp="1"/>
          </p:cNvSpPr>
          <p:nvPr>
            <p:ph idx="1"/>
          </p:nvPr>
        </p:nvSpPr>
        <p:spPr>
          <a:xfrm>
            <a:off x="285750" y="1484313"/>
            <a:ext cx="8858250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err="1" smtClean="0"/>
              <a:t>ChronoUnit</a:t>
            </a:r>
            <a:endParaRPr lang="en-US" altLang="he-IL" sz="2000" dirty="0" smtClean="0"/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A handy </a:t>
            </a:r>
            <a:r>
              <a:rPr lang="en-US" altLang="he-IL" sz="1800" dirty="0" err="1" smtClean="0"/>
              <a:t>Enum</a:t>
            </a:r>
            <a:r>
              <a:rPr lang="en-US" altLang="he-IL" sz="1800" dirty="0" smtClean="0"/>
              <a:t> that provides unit based operations</a:t>
            </a:r>
          </a:p>
          <a:p>
            <a:pPr algn="l" rtl="0" eaLnBrk="1" hangingPunct="1"/>
            <a:r>
              <a:rPr lang="en-US" altLang="he-IL" sz="1800" dirty="0" smtClean="0"/>
              <a:t> Defines the units used to measure time</a:t>
            </a:r>
          </a:p>
          <a:p>
            <a:pPr lvl="1" algn="l" rtl="0" eaLnBrk="1" hangingPunct="1"/>
            <a:r>
              <a:rPr lang="en-US" altLang="he-IL" sz="1600" dirty="0" smtClean="0"/>
              <a:t>CENTURIES, DECADES, MILLENNIA, ERAS, FOREVER </a:t>
            </a:r>
          </a:p>
          <a:p>
            <a:pPr lvl="1" algn="l" rtl="0" eaLnBrk="1" hangingPunct="1"/>
            <a:r>
              <a:rPr lang="en-US" altLang="he-IL" sz="1600" dirty="0" smtClean="0"/>
              <a:t>HALF_DAYS, DAYS, WEEKS, MONTHS, YEARS</a:t>
            </a:r>
          </a:p>
          <a:p>
            <a:pPr lvl="1" algn="l" rtl="0" eaLnBrk="1" hangingPunct="1"/>
            <a:r>
              <a:rPr lang="en-US" altLang="he-IL" sz="1600" dirty="0" smtClean="0"/>
              <a:t>SECONDS, MINUTES, HOURS </a:t>
            </a:r>
          </a:p>
          <a:p>
            <a:pPr lvl="1" algn="l" rtl="0" eaLnBrk="1" hangingPunct="1"/>
            <a:r>
              <a:rPr lang="en-US" altLang="he-IL" sz="1600" dirty="0" smtClean="0"/>
              <a:t>MILLIS , MICROS, NONOS</a:t>
            </a:r>
          </a:p>
          <a:p>
            <a:pPr lvl="1"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u="sng" dirty="0" smtClean="0"/>
              <a:t>Main operations:</a:t>
            </a:r>
          </a:p>
          <a:p>
            <a:pPr lvl="1" algn="l" rtl="0" eaLnBrk="1" hangingPunct="1"/>
            <a:r>
              <a:rPr lang="en-US" altLang="he-IL" sz="1800" dirty="0" err="1" smtClean="0"/>
              <a:t>getDuration</a:t>
            </a:r>
            <a:r>
              <a:rPr lang="en-US" altLang="he-IL" sz="1800" dirty="0" smtClean="0"/>
              <a:t>() – each unit has a different duration</a:t>
            </a:r>
          </a:p>
          <a:p>
            <a:pPr lvl="1" algn="l" rtl="0" eaLnBrk="1" hangingPunct="1"/>
            <a:r>
              <a:rPr lang="en-US" altLang="he-IL" sz="1800" dirty="0" smtClean="0"/>
              <a:t>between() – returns the number of units between to Dates/Times (may be from different time zones)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729490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2883" name="Content Placeholder 5"/>
          <p:cNvSpPr>
            <a:spLocks noGrp="1"/>
          </p:cNvSpPr>
          <p:nvPr>
            <p:ph idx="1"/>
          </p:nvPr>
        </p:nvSpPr>
        <p:spPr>
          <a:xfrm>
            <a:off x="334963" y="1352550"/>
            <a:ext cx="8640762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err="1" smtClean="0"/>
              <a:t>ChronoUnit</a:t>
            </a:r>
            <a:endParaRPr lang="en-US" altLang="he-IL" sz="2000" dirty="0" smtClean="0"/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600" dirty="0" err="1" smtClean="0"/>
              <a:t>getDuration</a:t>
            </a:r>
            <a:r>
              <a:rPr lang="en-US" altLang="he-IL" sz="1600" dirty="0" smtClean="0"/>
              <a:t>() </a:t>
            </a:r>
            <a:r>
              <a:rPr lang="en-US" altLang="he-IL" sz="1600" b="1" i="1" dirty="0" smtClean="0"/>
              <a:t>Example:</a:t>
            </a:r>
            <a:endParaRPr lang="en-US" altLang="he-IL" sz="1000" b="1" i="1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4213" y="3284538"/>
            <a:ext cx="6983412" cy="19446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ChronoUnit.DAYS.getDuration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 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enum’s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default duration unit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ChronoUnit.DAYS.getDuration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toDays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ChronoUnit.HOURS.getDuration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enum’s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default duration unit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ChronoUnit.HOURS.getDuration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toMinutes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ChronoUnit.SECONDS.getDuration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toMillis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ChronoUnit.SECONDS.getDuration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toNanos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ChronoUnit.MILLENNIA.getDuration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toHours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ChronoUnit.MILLENNIA.getDuration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toDays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3663" y="4221163"/>
            <a:ext cx="1800225" cy="17287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PT24H   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//default form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PT1H      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//default form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60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1000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1000000000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8765820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365242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9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4"/>
          <p:cNvSpPr>
            <a:spLocks noGrp="1"/>
          </p:cNvSpPr>
          <p:nvPr>
            <p:ph type="title"/>
          </p:nvPr>
        </p:nvSpPr>
        <p:spPr>
          <a:xfrm>
            <a:off x="36513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3907" name="Content Placeholder 5"/>
          <p:cNvSpPr>
            <a:spLocks noGrp="1"/>
          </p:cNvSpPr>
          <p:nvPr>
            <p:ph idx="1"/>
          </p:nvPr>
        </p:nvSpPr>
        <p:spPr>
          <a:xfrm>
            <a:off x="250825" y="1341438"/>
            <a:ext cx="8640763" cy="388620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err="1" smtClean="0"/>
              <a:t>ChronoUnit</a:t>
            </a:r>
            <a:endParaRPr lang="en-US" altLang="he-IL" sz="2000" dirty="0" smtClean="0"/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600" dirty="0" smtClean="0"/>
              <a:t>between() Example:</a:t>
            </a:r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71550" y="2852738"/>
            <a:ext cx="5040313" cy="208915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LocalDateTime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now=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LocalDateTime.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now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LocalDateTime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future=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now.plus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Period.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ofDays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(328));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future.plus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Duration.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ofHours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(56));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ChronoUnit.DAYS.between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now,future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ChronoUnit.HOURS.between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now,future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ChronoUnit.SECONDS.between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now,future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ChronoUnit.MILLENNIA.between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now,future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00788" y="3644900"/>
            <a:ext cx="1800225" cy="129698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328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7872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28339200</a:t>
            </a:r>
          </a:p>
          <a:p>
            <a:pPr>
              <a:defRPr/>
            </a:pPr>
            <a:r>
              <a:rPr lang="he-IL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77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4931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640763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err="1" smtClean="0"/>
              <a:t>Nashorn</a:t>
            </a:r>
            <a:r>
              <a:rPr lang="en-US" altLang="he-IL" sz="2000" b="1" dirty="0" smtClean="0"/>
              <a:t> JavaScript engine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1800" dirty="0" smtClean="0"/>
              <a:t>Java 8 comes with a new implementation of </a:t>
            </a:r>
            <a:r>
              <a:rPr lang="en-US" altLang="he-IL" sz="1800" dirty="0" err="1" smtClean="0"/>
              <a:t>javax.script.ScriptEngine</a:t>
            </a:r>
            <a:endParaRPr lang="en-US" altLang="he-IL" sz="1800" dirty="0" smtClean="0"/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err="1" smtClean="0"/>
              <a:t>Nashorn</a:t>
            </a:r>
            <a:r>
              <a:rPr lang="en-US" altLang="he-IL" sz="1800" dirty="0" smtClean="0"/>
              <a:t> engine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Developed by Oracle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Capable of running standalone Java Script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Is default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Accepts *.</a:t>
            </a:r>
            <a:r>
              <a:rPr lang="en-US" altLang="he-IL" sz="1800" dirty="0" err="1" smtClean="0"/>
              <a:t>js</a:t>
            </a:r>
            <a:endParaRPr lang="en-US" altLang="he-IL" sz="18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29837939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3937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24579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r>
              <a:rPr lang="en-US" altLang="he-IL" sz="2000" dirty="0" smtClean="0"/>
              <a:t>So, we may come up with our own implementations</a:t>
            </a:r>
          </a:p>
          <a:p>
            <a:pPr lvl="2" algn="l" rtl="0" eaLnBrk="1" hangingPunct="1"/>
            <a:r>
              <a:rPr lang="en-US" altLang="he-IL" sz="2000" dirty="0" smtClean="0"/>
              <a:t>But this time Instead of creating a class &amp; force object instantiation…</a:t>
            </a:r>
          </a:p>
          <a:p>
            <a:pPr lvl="2" algn="l" rtl="0" eaLnBrk="1" hangingPunct="1"/>
            <a:r>
              <a:rPr lang="en-US" altLang="he-IL" sz="2000" dirty="0" smtClean="0"/>
              <a:t>Old coding: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r>
              <a:rPr lang="en-US" altLang="he-IL" sz="2000" dirty="0" smtClean="0"/>
              <a:t> 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r>
              <a:rPr lang="en-US" altLang="he-IL" sz="2000" dirty="0" smtClean="0"/>
              <a:t> 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916238" y="1828800"/>
            <a:ext cx="2879725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3886200"/>
            <a:ext cx="5689600" cy="14398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ReverseNameComparator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implements Comparator&lt;String&gt;{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compare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return s1.compareTo(s2)*(-1);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591007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5955" name="Content Placeholder 5"/>
          <p:cNvSpPr>
            <a:spLocks noGrp="1"/>
          </p:cNvSpPr>
          <p:nvPr>
            <p:ph idx="1"/>
          </p:nvPr>
        </p:nvSpPr>
        <p:spPr>
          <a:xfrm>
            <a:off x="323850" y="1562100"/>
            <a:ext cx="8640763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err="1" smtClean="0"/>
              <a:t>Nashorn</a:t>
            </a:r>
            <a:r>
              <a:rPr lang="en-US" altLang="he-IL" sz="2000" b="1" dirty="0" smtClean="0"/>
              <a:t> JavaScript engine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600" i="1" dirty="0" smtClean="0"/>
              <a:t>Example:</a:t>
            </a:r>
            <a:endParaRPr lang="en-US" altLang="he-IL" sz="1400" i="1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124075" y="2349500"/>
            <a:ext cx="5903913" cy="362743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) {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ScriptEngineManager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manager = new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ScriptEngineManager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ScriptEngine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engine 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manager.getEngineByName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 "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JavaScript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" 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engine.getClass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getName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 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try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"Result:" + 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engine.eval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"function f(name) {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                                    return 'hello '+name;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                       };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                       f('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david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‘);"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));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} catch 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ScriptException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e)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e.printStackTrace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}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2725" y="4679950"/>
            <a:ext cx="3095625" cy="7921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jdk.nashorn.api.scripting.NashornScriptEngine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Result:hello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david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8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6979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640763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err="1" smtClean="0"/>
              <a:t>Nashorn</a:t>
            </a:r>
            <a:r>
              <a:rPr lang="en-US" altLang="he-IL" sz="2000" b="1" dirty="0" smtClean="0"/>
              <a:t> JavaScript engine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err="1" smtClean="0"/>
              <a:t>Nashorn</a:t>
            </a:r>
            <a:r>
              <a:rPr lang="en-US" altLang="he-IL" sz="1800" dirty="0" smtClean="0"/>
              <a:t> engine can be populated with a given JS files or streams as well</a:t>
            </a:r>
          </a:p>
          <a:p>
            <a:pPr lvl="1" algn="l" rtl="0" eaLnBrk="1" hangingPunct="1"/>
            <a:r>
              <a:rPr lang="en-US" altLang="he-IL" sz="1800" dirty="0" smtClean="0"/>
              <a:t>Accepts *.</a:t>
            </a:r>
            <a:r>
              <a:rPr lang="en-US" altLang="he-IL" sz="1800" dirty="0" err="1" smtClean="0"/>
              <a:t>js</a:t>
            </a:r>
            <a:endParaRPr lang="en-US" altLang="he-IL" sz="18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39975" y="3141663"/>
            <a:ext cx="5903913" cy="28082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) {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ScriptEngineManager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manager = new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ScriptEngineManager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ScriptEngine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engine 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manager.getEngineByName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 "JavaScript" 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engine.getClass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getName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 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try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"Result:" + 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engine.eval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new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FileReader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(“myScript.js”)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));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} catch 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ScriptException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e)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e.printStackTrace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}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4"/>
          <p:cNvSpPr>
            <a:spLocks noGrp="1"/>
          </p:cNvSpPr>
          <p:nvPr>
            <p:ph type="title"/>
          </p:nvPr>
        </p:nvSpPr>
        <p:spPr>
          <a:xfrm>
            <a:off x="215900" y="2254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8003" name="Content Placeholder 5"/>
          <p:cNvSpPr>
            <a:spLocks noGrp="1"/>
          </p:cNvSpPr>
          <p:nvPr>
            <p:ph idx="1"/>
          </p:nvPr>
        </p:nvSpPr>
        <p:spPr>
          <a:xfrm>
            <a:off x="395288" y="1268413"/>
            <a:ext cx="8640762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Base64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Java 8 support Base64 encoding and decoding </a:t>
            </a:r>
          </a:p>
          <a:p>
            <a:pPr algn="l" rtl="0" eaLnBrk="1" hangingPunct="1"/>
            <a:r>
              <a:rPr lang="en-US" altLang="he-IL" sz="1800" dirty="0" smtClean="0"/>
              <a:t>Base64 </a:t>
            </a:r>
          </a:p>
          <a:p>
            <a:pPr lvl="1" algn="l" rtl="0" eaLnBrk="1" hangingPunct="1"/>
            <a:r>
              <a:rPr lang="en-US" altLang="he-IL" sz="1600" dirty="0" smtClean="0"/>
              <a:t>Binary to text encoding standard </a:t>
            </a:r>
          </a:p>
          <a:p>
            <a:pPr lvl="1" algn="l" rtl="0" eaLnBrk="1" hangingPunct="1"/>
            <a:r>
              <a:rPr lang="en-US" altLang="he-IL" sz="1600" dirty="0" smtClean="0"/>
              <a:t>Useful when passing binary data over textual protocols like HTTP</a:t>
            </a:r>
          </a:p>
          <a:p>
            <a:pPr lvl="1" algn="l" rtl="0" eaLnBrk="1" hangingPunct="1"/>
            <a:r>
              <a:rPr lang="en-US" altLang="he-IL" sz="1600" dirty="0" smtClean="0"/>
              <a:t>Uses ASCII format text representation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16013" y="3344862"/>
            <a:ext cx="6264275" cy="26638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String text = "This test is Base64 encoded and decoded !";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(text);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byte[] bin=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text.getBytes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(StandardCharsets.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UTF_8);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//encode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String encoded =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Base64.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getEncoder().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encodeToString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(bin);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encoded );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//decode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String decoded = new String(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Base64.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getDecoder().decode( encoded ),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           StandardCharsets.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UTF_8 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 decoded 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00563" y="5540375"/>
            <a:ext cx="4213225" cy="9366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This test is Base64 encoded and decoded !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Calibri Light" panose="020F0302020204030204" pitchFamily="34" charset="0"/>
              </a:rPr>
              <a:t>VGhpcyB0ZXN0IGlzIEJhc2U2NCBlbmNvZGVkIGFuZCBkZWNvZGVkICE=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This test is Base64 encoded and decoded !</a:t>
            </a:r>
          </a:p>
        </p:txBody>
      </p:sp>
    </p:spTree>
    <p:extLst>
      <p:ext uri="{BB962C8B-B14F-4D97-AF65-F5344CB8AC3E}">
        <p14:creationId xmlns:p14="http://schemas.microsoft.com/office/powerpoint/2010/main" val="2561657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4"/>
          <p:cNvSpPr>
            <a:spLocks noGrp="1"/>
          </p:cNvSpPr>
          <p:nvPr>
            <p:ph type="title"/>
          </p:nvPr>
        </p:nvSpPr>
        <p:spPr>
          <a:xfrm>
            <a:off x="107950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29027" name="Content Placeholder 5"/>
          <p:cNvSpPr>
            <a:spLocks noGrp="1"/>
          </p:cNvSpPr>
          <p:nvPr>
            <p:ph idx="1"/>
          </p:nvPr>
        </p:nvSpPr>
        <p:spPr>
          <a:xfrm>
            <a:off x="395288" y="1363663"/>
            <a:ext cx="8640762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Parallel Arrays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/>
            <a:r>
              <a:rPr lang="en-US" sz="1600" dirty="0"/>
              <a:t>- </a:t>
            </a:r>
            <a:r>
              <a:rPr lang="en-US" altLang="he-IL" sz="1600" dirty="0" smtClean="0"/>
              <a:t>We </a:t>
            </a:r>
            <a:r>
              <a:rPr lang="en-US" altLang="he-IL" sz="1600" dirty="0" smtClean="0"/>
              <a:t>already covered Arrays utility class stream support</a:t>
            </a:r>
          </a:p>
          <a:p>
            <a:pPr algn="l" rtl="0"/>
            <a:r>
              <a:rPr lang="en-US" sz="1600" dirty="0"/>
              <a:t>- </a:t>
            </a:r>
            <a:r>
              <a:rPr lang="en-US" altLang="he-IL" sz="1600" dirty="0" smtClean="0"/>
              <a:t>Arrays </a:t>
            </a:r>
            <a:r>
              <a:rPr lang="en-US" altLang="he-IL" sz="1600" dirty="0" smtClean="0"/>
              <a:t>also offers powerful parallel operations that can be performed on arrays</a:t>
            </a:r>
          </a:p>
          <a:p>
            <a:pPr algn="l" rtl="0"/>
            <a:r>
              <a:rPr lang="en-US" sz="1600" dirty="0"/>
              <a:t>- </a:t>
            </a:r>
            <a:r>
              <a:rPr lang="en-US" altLang="he-IL" sz="1600" dirty="0" smtClean="0"/>
              <a:t>Both </a:t>
            </a:r>
            <a:r>
              <a:rPr lang="en-US" altLang="he-IL" sz="1600" dirty="0" smtClean="0"/>
              <a:t>uses Fork-Join API – splits the array into smaller parallel processed tasks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parallelSetAll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smtClean="0"/>
              <a:t>fills an array with a calculated number</a:t>
            </a:r>
          </a:p>
          <a:p>
            <a:pPr lvl="2" algn="l" rtl="0" eaLnBrk="1" hangingPunct="1"/>
            <a:r>
              <a:rPr lang="en-US" altLang="he-IL" sz="1600" dirty="0" err="1" smtClean="0"/>
              <a:t>parallelSetAll</a:t>
            </a:r>
            <a:r>
              <a:rPr lang="en-US" altLang="he-IL" sz="1600" dirty="0" smtClean="0"/>
              <a:t>( XXX[] , </a:t>
            </a:r>
            <a:r>
              <a:rPr lang="en-US" altLang="he-IL" sz="1600" dirty="0" err="1" smtClean="0"/>
              <a:t>IntToXXXFunction</a:t>
            </a:r>
            <a:r>
              <a:rPr lang="en-US" altLang="he-IL" sz="1600" dirty="0" smtClean="0"/>
              <a:t>)  </a:t>
            </a:r>
          </a:p>
          <a:p>
            <a:pPr lvl="2" algn="l" rtl="0" eaLnBrk="1" hangingPunct="1"/>
            <a:r>
              <a:rPr lang="en-US" altLang="he-IL" sz="1600" dirty="0" smtClean="0"/>
              <a:t>Function accepts index and results with value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parallelSort</a:t>
            </a:r>
            <a:r>
              <a:rPr lang="en-US" altLang="he-IL" sz="1600" dirty="0" smtClean="0"/>
              <a:t> </a:t>
            </a:r>
          </a:p>
          <a:p>
            <a:pPr lvl="2" algn="l" rtl="0" eaLnBrk="1" hangingPunct="1"/>
            <a:r>
              <a:rPr lang="en-US" altLang="he-IL" sz="1600" dirty="0" smtClean="0"/>
              <a:t>Sorts the given array according to naturally ordering </a:t>
            </a:r>
          </a:p>
          <a:p>
            <a:pPr lvl="2" algn="l" rtl="0" eaLnBrk="1" hangingPunct="1"/>
            <a:endParaRPr lang="en-US" altLang="he-IL" sz="1000" dirty="0" smtClean="0"/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752600" y="4660900"/>
            <a:ext cx="6408738" cy="15113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[]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nums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=new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[100000];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Arrays.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parallelSetAll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nums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, index-&gt;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ThreadLocalRandom.current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nextInt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(100000));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Arrays.toString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nums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Arrays.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parallelSort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nums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Arrays.toString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nums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3427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0051" name="Content Placeholder 5"/>
          <p:cNvSpPr>
            <a:spLocks noGrp="1"/>
          </p:cNvSpPr>
          <p:nvPr>
            <p:ph idx="1"/>
          </p:nvPr>
        </p:nvSpPr>
        <p:spPr>
          <a:xfrm>
            <a:off x="323850" y="1341438"/>
            <a:ext cx="8640763" cy="3887787"/>
          </a:xfrm>
        </p:spPr>
        <p:txBody>
          <a:bodyPr/>
          <a:lstStyle/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err="1" smtClean="0"/>
              <a:t>Nashorn</a:t>
            </a:r>
            <a:r>
              <a:rPr lang="en-US" altLang="he-IL" sz="1800" dirty="0" smtClean="0"/>
              <a:t> JavaScript engine utility</a:t>
            </a:r>
          </a:p>
          <a:p>
            <a:pPr lvl="1" algn="l" rtl="0" eaLnBrk="1" hangingPunct="1"/>
            <a:r>
              <a:rPr lang="en-US" altLang="he-IL" sz="1400" dirty="0" smtClean="0"/>
              <a:t> </a:t>
            </a:r>
          </a:p>
          <a:p>
            <a:pPr algn="l" rtl="0" eaLnBrk="1" hangingPunct="1"/>
            <a:r>
              <a:rPr lang="en-US" altLang="he-IL" sz="1800" dirty="0" smtClean="0"/>
              <a:t>Class dependency analyzer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endParaRPr lang="en-US" alt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3770992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1075" name="Content Placeholder 5"/>
          <p:cNvSpPr>
            <a:spLocks noGrp="1"/>
          </p:cNvSpPr>
          <p:nvPr>
            <p:ph idx="1"/>
          </p:nvPr>
        </p:nvSpPr>
        <p:spPr>
          <a:xfrm>
            <a:off x="179388" y="1485900"/>
            <a:ext cx="8640762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err="1" smtClean="0"/>
              <a:t>Nashorn</a:t>
            </a:r>
            <a:r>
              <a:rPr lang="en-US" altLang="he-IL" sz="2000" b="1" dirty="0" smtClean="0"/>
              <a:t> JavaScript engine utility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Java based engine which can also be activated as a utility </a:t>
            </a:r>
          </a:p>
          <a:p>
            <a:pPr lvl="1" algn="l" rtl="0" eaLnBrk="1" hangingPunct="1"/>
            <a:r>
              <a:rPr lang="en-US" altLang="he-IL" sz="1800" dirty="0" smtClean="0"/>
              <a:t>jjs.exe found in your </a:t>
            </a:r>
            <a:r>
              <a:rPr lang="en-US" altLang="he-IL" sz="1800" dirty="0" err="1" smtClean="0"/>
              <a:t>jdk</a:t>
            </a:r>
            <a:r>
              <a:rPr lang="en-US" altLang="he-IL" sz="1800" dirty="0" smtClean="0"/>
              <a:t>/bin directory is used to run scripts</a:t>
            </a:r>
          </a:p>
          <a:p>
            <a:pPr lvl="1" algn="l" rtl="0" eaLnBrk="1" hangingPunct="1"/>
            <a:r>
              <a:rPr lang="en-US" altLang="he-IL" sz="1800" dirty="0" smtClean="0"/>
              <a:t>Assume we have this test.js file: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In order to launch it do this in your prompt: 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02150" y="2998787"/>
            <a:ext cx="2232025" cy="115093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function f(name) {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return 'hello '+name;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f('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david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‘);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99769" y="4765307"/>
            <a:ext cx="1366838" cy="50323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jjs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test.js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05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2099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640763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Class dependency analyzer</a:t>
            </a:r>
          </a:p>
          <a:p>
            <a:pPr lvl="1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Java 8 comes with a great utility that check jar dependencies  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jdeps.exe found in your JDK/bin directory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Accepts a given jar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Prints out its dependencies 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If some dependencies are missing in your </a:t>
            </a:r>
            <a:r>
              <a:rPr lang="en-US" altLang="he-IL" sz="1600" dirty="0" err="1" smtClean="0"/>
              <a:t>classpath</a:t>
            </a:r>
            <a:r>
              <a:rPr lang="en-US" altLang="he-IL" sz="1600" dirty="0" smtClean="0"/>
              <a:t> – you’ll see ‘not fount’ next to it</a:t>
            </a:r>
          </a:p>
          <a:p>
            <a:pPr marL="285750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he-IL" sz="1800" dirty="0" smtClean="0"/>
          </a:p>
        </p:txBody>
      </p:sp>
    </p:spTree>
    <p:extLst>
      <p:ext uri="{BB962C8B-B14F-4D97-AF65-F5344CB8AC3E}">
        <p14:creationId xmlns:p14="http://schemas.microsoft.com/office/powerpoint/2010/main" val="2061599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4"/>
          <p:cNvSpPr>
            <a:spLocks noGrp="1"/>
          </p:cNvSpPr>
          <p:nvPr>
            <p:ph type="title"/>
          </p:nvPr>
        </p:nvSpPr>
        <p:spPr>
          <a:xfrm>
            <a:off x="179388" y="2651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3123" name="Content Placeholder 5"/>
          <p:cNvSpPr>
            <a:spLocks noGrp="1"/>
          </p:cNvSpPr>
          <p:nvPr>
            <p:ph idx="1"/>
          </p:nvPr>
        </p:nvSpPr>
        <p:spPr>
          <a:xfrm>
            <a:off x="179388" y="1235075"/>
            <a:ext cx="8640762" cy="3887788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Class dependency analyzer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Lets examine the following scenario: </a:t>
            </a:r>
          </a:p>
          <a:p>
            <a:pPr lvl="1" algn="l" rtl="0" eaLnBrk="1" hangingPunct="1"/>
            <a:r>
              <a:rPr lang="en-US" altLang="he-IL" sz="1800" dirty="0" smtClean="0"/>
              <a:t>In </a:t>
            </a:r>
            <a:r>
              <a:rPr lang="en-US" altLang="he-IL" sz="1800" dirty="0" err="1" smtClean="0"/>
              <a:t>projectA</a:t>
            </a:r>
            <a:r>
              <a:rPr lang="en-US" altLang="he-IL" sz="1800" dirty="0" smtClean="0"/>
              <a:t> we have this </a:t>
            </a:r>
            <a:r>
              <a:rPr lang="en-US" altLang="he-IL" sz="1800" dirty="0" err="1" smtClean="0"/>
              <a:t>A.class</a:t>
            </a:r>
            <a:r>
              <a:rPr lang="en-US" altLang="he-IL" sz="1800" dirty="0" smtClean="0"/>
              <a:t>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In </a:t>
            </a:r>
            <a:r>
              <a:rPr lang="en-US" altLang="he-IL" sz="1800" dirty="0" err="1" smtClean="0"/>
              <a:t>projectB</a:t>
            </a:r>
            <a:r>
              <a:rPr lang="en-US" altLang="he-IL" sz="1800" dirty="0" smtClean="0"/>
              <a:t> we got </a:t>
            </a:r>
            <a:r>
              <a:rPr lang="en-US" altLang="he-IL" sz="1800" dirty="0" err="1" smtClean="0"/>
              <a:t>B.class</a:t>
            </a:r>
            <a:r>
              <a:rPr lang="en-US" altLang="he-IL" sz="1800" dirty="0" smtClean="0"/>
              <a:t> that uses A type:</a:t>
            </a:r>
          </a:p>
          <a:p>
            <a:pPr lvl="1" algn="l" rtl="0" eaLnBrk="1" hangingPunct="1"/>
            <a:r>
              <a:rPr lang="en-US" altLang="he-IL" sz="1800" dirty="0" err="1" smtClean="0"/>
              <a:t>Classpath</a:t>
            </a:r>
            <a:r>
              <a:rPr lang="en-US" altLang="he-IL" sz="1800" dirty="0" smtClean="0"/>
              <a:t> dependencies were set by linking the 2 projects in our IDE </a:t>
            </a:r>
          </a:p>
          <a:p>
            <a:pPr lvl="1" algn="l" rtl="0" eaLnBrk="1" hangingPunct="1"/>
            <a:r>
              <a:rPr lang="en-US" altLang="he-IL" sz="1800" dirty="0" smtClean="0"/>
              <a:t>     so B can get compiled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84888" y="1881188"/>
            <a:ext cx="2592387" cy="176371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package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aaa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public class A {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public void print(){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("A");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19700" y="4364038"/>
            <a:ext cx="3529013" cy="19446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package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aaa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;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public class B {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public static String main(String []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A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obj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=new A();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            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obj.print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  <a:endParaRPr lang="he-IL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20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4"/>
          <p:cNvSpPr>
            <a:spLocks noGrp="1"/>
          </p:cNvSpPr>
          <p:nvPr>
            <p:ph type="title"/>
          </p:nvPr>
        </p:nvSpPr>
        <p:spPr>
          <a:xfrm>
            <a:off x="250825" y="2270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4147" name="Content Placeholder 5"/>
          <p:cNvSpPr>
            <a:spLocks noGrp="1"/>
          </p:cNvSpPr>
          <p:nvPr>
            <p:ph idx="1"/>
          </p:nvPr>
        </p:nvSpPr>
        <p:spPr>
          <a:xfrm>
            <a:off x="328613" y="1557338"/>
            <a:ext cx="8640762" cy="3887787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Class dependency analyzer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Now, we export the two projects into 2 separated jars: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err="1" smtClean="0"/>
              <a:t>projectA</a:t>
            </a:r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err="1" smtClean="0"/>
              <a:t>projectB</a:t>
            </a:r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b="1" u="sng" dirty="0" smtClean="0"/>
              <a:t>Note</a:t>
            </a:r>
            <a:r>
              <a:rPr lang="en-US" altLang="he-IL" sz="1600" dirty="0" smtClean="0"/>
              <a:t> : aProject.jar is an independent jar that uses JSE libraries</a:t>
            </a:r>
          </a:p>
          <a:p>
            <a:pPr lvl="1" algn="l" rtl="0" eaLnBrk="1" hangingPunct="1"/>
            <a:r>
              <a:rPr lang="en-US" altLang="he-IL" sz="1600" dirty="0" smtClean="0"/>
              <a:t>                </a:t>
            </a:r>
            <a:r>
              <a:rPr lang="en-US" altLang="he-IL" sz="1600" dirty="0" err="1" smtClean="0"/>
              <a:t>bProject</a:t>
            </a:r>
            <a:r>
              <a:rPr lang="en-US" altLang="he-IL" sz="1600" dirty="0" smtClean="0"/>
              <a:t> is broken since it needs aProject.jar in its </a:t>
            </a:r>
            <a:r>
              <a:rPr lang="en-US" altLang="he-IL" sz="1600" dirty="0" err="1" smtClean="0"/>
              <a:t>classpath</a:t>
            </a:r>
            <a:endParaRPr lang="en-US" altLang="he-IL" sz="18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12938" y="3140075"/>
            <a:ext cx="27368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12938" y="3500438"/>
            <a:ext cx="2663825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150" name="Object 2"/>
          <p:cNvGraphicFramePr>
            <a:graphicFrameLocks noChangeAspect="1"/>
          </p:cNvGraphicFramePr>
          <p:nvPr/>
        </p:nvGraphicFramePr>
        <p:xfrm>
          <a:off x="4433888" y="2924175"/>
          <a:ext cx="95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ackager Shell Object" showAsIcon="1" r:id="rId3" imgW="953037" imgH="682580" progId="Package">
                  <p:embed/>
                </p:oleObj>
              </mc:Choice>
              <mc:Fallback>
                <p:oleObj name="Packager Shell Object" showAsIcon="1" r:id="rId3" imgW="953037" imgH="6825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924175"/>
                        <a:ext cx="952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3"/>
          <p:cNvGraphicFramePr>
            <a:graphicFrameLocks noChangeAspect="1"/>
          </p:cNvGraphicFramePr>
          <p:nvPr/>
        </p:nvGraphicFramePr>
        <p:xfrm>
          <a:off x="4403725" y="3751263"/>
          <a:ext cx="96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ackager Shell Object" showAsIcon="1" r:id="rId5" imgW="965915" imgH="682580" progId="Package">
                  <p:embed/>
                </p:oleObj>
              </mc:Choice>
              <mc:Fallback>
                <p:oleObj name="Packager Shell Object" showAsIcon="1" r:id="rId5" imgW="965915" imgH="68258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751263"/>
                        <a:ext cx="965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146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4"/>
          <p:cNvSpPr>
            <a:spLocks noGrp="1"/>
          </p:cNvSpPr>
          <p:nvPr>
            <p:ph type="title"/>
          </p:nvPr>
        </p:nvSpPr>
        <p:spPr>
          <a:xfrm>
            <a:off x="179388" y="2381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5171" name="Content Placeholder 5"/>
          <p:cNvSpPr>
            <a:spLocks noGrp="1"/>
          </p:cNvSpPr>
          <p:nvPr>
            <p:ph idx="1"/>
          </p:nvPr>
        </p:nvSpPr>
        <p:spPr>
          <a:xfrm>
            <a:off x="179388" y="1341438"/>
            <a:ext cx="8640762" cy="3886200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Class dependency analyzer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When a client receives aProject.jar and check its dependencies – everything is fine: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351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2852738"/>
            <a:ext cx="64008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151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3937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5603" name="Content Placeholder 5"/>
          <p:cNvSpPr>
            <a:spLocks noGrp="1"/>
          </p:cNvSpPr>
          <p:nvPr>
            <p:ph idx="1"/>
          </p:nvPr>
        </p:nvSpPr>
        <p:spPr>
          <a:xfrm>
            <a:off x="167481" y="1412875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lvl="1" algn="l" rtl="0" eaLnBrk="1" hangingPunct="1"/>
            <a:endParaRPr lang="en-US" altLang="he-IL" sz="500" dirty="0" smtClean="0"/>
          </a:p>
          <a:p>
            <a:pPr marL="404813" lvl="2" indent="-58738" algn="l" rtl="0" eaLnBrk="1" hangingPunct="1"/>
            <a:endParaRPr lang="en-US" altLang="he-IL" sz="2000" dirty="0" smtClean="0"/>
          </a:p>
          <a:p>
            <a:pPr marL="404813" lvl="2" indent="-58738" algn="l" rtl="0" eaLnBrk="1" hangingPunct="1"/>
            <a:r>
              <a:rPr lang="en-US" altLang="he-IL" sz="2000" dirty="0" smtClean="0"/>
              <a:t>We </a:t>
            </a:r>
            <a:r>
              <a:rPr lang="en-US" altLang="he-IL" sz="2000" dirty="0" smtClean="0"/>
              <a:t>can do it </a:t>
            </a:r>
            <a:r>
              <a:rPr lang="en-US" altLang="he-IL" sz="2000" b="1" dirty="0" smtClean="0"/>
              <a:t>this way: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indent="-568325" algn="l" rtl="0" eaLnBrk="1" hangingPunct="1"/>
            <a:r>
              <a:rPr lang="en-US" altLang="he-IL" sz="2000" b="1" dirty="0" smtClean="0"/>
              <a:t>Or </a:t>
            </a:r>
            <a:r>
              <a:rPr lang="en-US" altLang="he-IL" sz="2000" b="1" dirty="0" smtClean="0"/>
              <a:t>this way:</a:t>
            </a:r>
          </a:p>
          <a:p>
            <a:pPr lvl="2" indent="-568325" algn="l" rtl="0" eaLnBrk="1" hangingPunct="1"/>
            <a:endParaRPr lang="en-US" altLang="he-IL" sz="2000" dirty="0" smtClean="0"/>
          </a:p>
          <a:p>
            <a:pPr lvl="2" indent="-568325" algn="l" rtl="0" eaLnBrk="1" hangingPunct="1"/>
            <a:endParaRPr lang="en-US" altLang="he-IL" sz="2000" dirty="0" smtClean="0"/>
          </a:p>
          <a:p>
            <a:pPr lvl="2" indent="-568325" algn="l" rtl="0" eaLnBrk="1" hangingPunct="1"/>
            <a:endParaRPr lang="en-US" altLang="he-IL" sz="2000" dirty="0" smtClean="0"/>
          </a:p>
          <a:p>
            <a:pPr lvl="2" indent="-568325" algn="l" rtl="0" eaLnBrk="1" hangingPunct="1"/>
            <a:r>
              <a:rPr lang="en-US" altLang="he-IL" sz="2000" b="1" dirty="0" smtClean="0"/>
              <a:t>Or </a:t>
            </a:r>
            <a:r>
              <a:rPr lang="en-US" altLang="he-IL" sz="2000" b="1" dirty="0" smtClean="0"/>
              <a:t>this way:</a:t>
            </a:r>
          </a:p>
          <a:p>
            <a:pPr lvl="2" indent="-568325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124200" y="1877219"/>
            <a:ext cx="2879725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8425" y="2773363"/>
            <a:ext cx="6121400" cy="8636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List&lt;String&gt; words 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David”,”Adam”,”Eve”,”Moses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Comparator&lt;String&gt; c=(String s1,String s2)-&gt;return s1.compareTo(s2)*(-1); 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(words,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5638800"/>
            <a:ext cx="6121400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List&lt;String&gt; words 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David”,”Adam”,”Eve”,”Moses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(words,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(s1,s2)-&gt;return s1.compareTo(s2) *(-1)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4214813"/>
            <a:ext cx="6121400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List&lt;String&gt; words 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David”,”Adam”,”Eve”,”Moses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(words,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s1,String s2)-&gt;return s1.compareTo(s2) *(-1)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6817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4"/>
          <p:cNvSpPr>
            <a:spLocks noGrp="1"/>
          </p:cNvSpPr>
          <p:nvPr>
            <p:ph type="title"/>
          </p:nvPr>
        </p:nvSpPr>
        <p:spPr>
          <a:xfrm>
            <a:off x="250825" y="21907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6195" name="Content Placeholder 5"/>
          <p:cNvSpPr>
            <a:spLocks noGrp="1"/>
          </p:cNvSpPr>
          <p:nvPr>
            <p:ph idx="1"/>
          </p:nvPr>
        </p:nvSpPr>
        <p:spPr>
          <a:xfrm>
            <a:off x="290513" y="1101725"/>
            <a:ext cx="8640762" cy="3886200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Class dependency analyzer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But when doing the same thing with bProject.jar we can clearly see the broken dependency: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err="1" smtClean="0"/>
              <a:t>Jdeps</a:t>
            </a:r>
            <a:r>
              <a:rPr lang="en-US" altLang="he-IL" sz="1600" dirty="0" smtClean="0"/>
              <a:t> may</a:t>
            </a:r>
          </a:p>
          <a:p>
            <a:pPr lvl="1" algn="l" rtl="0" eaLnBrk="1" hangingPunct="1"/>
            <a:r>
              <a:rPr lang="en-US" altLang="he-IL" sz="1600" dirty="0" smtClean="0"/>
              <a:t>     use –</a:t>
            </a:r>
            <a:r>
              <a:rPr lang="en-US" altLang="he-IL" sz="1600" dirty="0" err="1" smtClean="0"/>
              <a:t>cp</a:t>
            </a:r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     to include</a:t>
            </a:r>
          </a:p>
          <a:p>
            <a:pPr lvl="1" algn="l" rtl="0" eaLnBrk="1" hangingPunct="1"/>
            <a:r>
              <a:rPr lang="en-US" altLang="he-IL" sz="1600" dirty="0" smtClean="0"/>
              <a:t>     </a:t>
            </a:r>
            <a:r>
              <a:rPr lang="en-US" altLang="he-IL" sz="1600" dirty="0" err="1" smtClean="0"/>
              <a:t>classpath</a:t>
            </a:r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     in the </a:t>
            </a:r>
          </a:p>
          <a:p>
            <a:pPr lvl="1" algn="l" rtl="0" eaLnBrk="1" hangingPunct="1"/>
            <a:r>
              <a:rPr lang="en-US" altLang="he-IL" sz="1600" dirty="0" smtClean="0"/>
              <a:t>     check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36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2852738"/>
            <a:ext cx="63817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681288" y="4365625"/>
            <a:ext cx="48244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56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7219" name="Content Placeholder 5"/>
          <p:cNvSpPr>
            <a:spLocks noGrp="1"/>
          </p:cNvSpPr>
          <p:nvPr>
            <p:ph idx="1"/>
          </p:nvPr>
        </p:nvSpPr>
        <p:spPr>
          <a:xfrm>
            <a:off x="395288" y="1341438"/>
            <a:ext cx="8640762" cy="3887787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Available in the Oracle JDK since Java 7u40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Originates from </a:t>
            </a:r>
            <a:r>
              <a:rPr lang="en-US" altLang="he-IL" sz="1800" dirty="0" err="1" smtClean="0"/>
              <a:t>JRockit</a:t>
            </a:r>
            <a:r>
              <a:rPr lang="en-US" altLang="he-IL" sz="1800" dirty="0" smtClean="0"/>
              <a:t> JVM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Used for 2 main purposes: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altLang="he-IL" sz="1800" dirty="0" smtClean="0"/>
              <a:t>Monitoring the state of multiple running Oracle JVMs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altLang="he-IL" sz="1800" dirty="0" smtClean="0"/>
              <a:t>Java Flight Recorder dump file analysis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Built on JVM JMX Server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JAVA_HOME\bin\jmc.exe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37220" name="Picture 7" descr="http://4.bp.blogspot.com/-ZpqUbG3wuoY/Ujl59g1iLdI/AAAAAAAAAIg/xci-n4nynkg/s1600/ug97un27aacvw1gygo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20875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443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8243" name="Content Placeholder 5"/>
          <p:cNvSpPr>
            <a:spLocks noGrp="1"/>
          </p:cNvSpPr>
          <p:nvPr>
            <p:ph idx="1"/>
          </p:nvPr>
        </p:nvSpPr>
        <p:spPr>
          <a:xfrm>
            <a:off x="252413" y="1341438"/>
            <a:ext cx="8640762" cy="3887787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Real time processing</a:t>
            </a:r>
          </a:p>
          <a:p>
            <a:pPr lvl="2" algn="l" rtl="0" eaLnBrk="1" hangingPunct="1"/>
            <a:r>
              <a:rPr lang="en-US" altLang="he-IL" sz="1800" dirty="0" smtClean="0"/>
              <a:t>Heap</a:t>
            </a:r>
          </a:p>
          <a:p>
            <a:pPr lvl="2" algn="l" rtl="0" eaLnBrk="1" hangingPunct="1"/>
            <a:r>
              <a:rPr lang="en-US" altLang="he-IL" sz="1800" dirty="0" smtClean="0"/>
              <a:t>CPU</a:t>
            </a:r>
          </a:p>
          <a:p>
            <a:pPr lvl="2" algn="l" rtl="0" eaLnBrk="1" hangingPunct="1"/>
            <a:r>
              <a:rPr lang="en-US" altLang="he-IL" sz="1800" dirty="0" smtClean="0"/>
              <a:t>GC Pause time 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38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2386013"/>
            <a:ext cx="5668962" cy="363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404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4"/>
          <p:cNvSpPr>
            <a:spLocks noGrp="1"/>
          </p:cNvSpPr>
          <p:nvPr>
            <p:ph type="title"/>
          </p:nvPr>
        </p:nvSpPr>
        <p:spPr>
          <a:xfrm>
            <a:off x="179388" y="2238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39267" name="Content Placeholder 5"/>
          <p:cNvSpPr>
            <a:spLocks noGrp="1"/>
          </p:cNvSpPr>
          <p:nvPr>
            <p:ph idx="1"/>
          </p:nvPr>
        </p:nvSpPr>
        <p:spPr>
          <a:xfrm>
            <a:off x="319088" y="1328738"/>
            <a:ext cx="8640762" cy="3889375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Event triggers</a:t>
            </a:r>
          </a:p>
          <a:p>
            <a:pPr lvl="2" algn="l" rtl="0" eaLnBrk="1" hangingPunct="1"/>
            <a:r>
              <a:rPr lang="en-US" altLang="he-IL" sz="1800" dirty="0" smtClean="0"/>
              <a:t>Act when JMX counter exceeds any pre-set limit in any given time</a:t>
            </a:r>
          </a:p>
          <a:p>
            <a:pPr lvl="2" algn="l" rtl="0" eaLnBrk="1" hangingPunct="1"/>
            <a:r>
              <a:rPr lang="en-US" altLang="he-IL" sz="1800" dirty="0" smtClean="0"/>
              <a:t> 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39268" name="Picture 2" descr="trig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33688"/>
            <a:ext cx="59055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3967163"/>
            <a:ext cx="2414587" cy="245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612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0291" name="Content Placeholder 5"/>
          <p:cNvSpPr>
            <a:spLocks noGrp="1"/>
          </p:cNvSpPr>
          <p:nvPr>
            <p:ph idx="1"/>
          </p:nvPr>
        </p:nvSpPr>
        <p:spPr>
          <a:xfrm>
            <a:off x="146050" y="1341438"/>
            <a:ext cx="8640763" cy="3887787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Memory tab</a:t>
            </a:r>
          </a:p>
          <a:p>
            <a:pPr lvl="2" algn="l" rtl="0" eaLnBrk="1" hangingPunct="1"/>
            <a:r>
              <a:rPr lang="en-US" altLang="he-IL" sz="1800" dirty="0" smtClean="0"/>
              <a:t>Heap generation</a:t>
            </a:r>
          </a:p>
          <a:p>
            <a:pPr lvl="2" algn="l" rtl="0" eaLnBrk="1" hangingPunct="1"/>
            <a:r>
              <a:rPr lang="en-US" altLang="he-IL" sz="1800" dirty="0" smtClean="0"/>
              <a:t>Minor &amp; full GC Info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0292" name="Picture 2" descr="http://384uqqh5pka2ma24ild282mv.wpengine.netdna-cdn.com/wp-content/uploads/2015/03/mem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95" y="2209800"/>
            <a:ext cx="6016625" cy="363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079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4"/>
          <p:cNvSpPr>
            <a:spLocks noGrp="1"/>
          </p:cNvSpPr>
          <p:nvPr>
            <p:ph type="title"/>
          </p:nvPr>
        </p:nvSpPr>
        <p:spPr>
          <a:xfrm>
            <a:off x="250825" y="32226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1315" name="Content Placeholder 5"/>
          <p:cNvSpPr>
            <a:spLocks noGrp="1"/>
          </p:cNvSpPr>
          <p:nvPr>
            <p:ph idx="1"/>
          </p:nvPr>
        </p:nvSpPr>
        <p:spPr>
          <a:xfrm>
            <a:off x="76200" y="1143000"/>
            <a:ext cx="8640763" cy="3887788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Threads tab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r>
              <a:rPr lang="en-US" altLang="he-IL" sz="1400" dirty="0" smtClean="0"/>
              <a:t>Thread state</a:t>
            </a:r>
          </a:p>
          <a:p>
            <a:pPr lvl="2" algn="l" rtl="0" eaLnBrk="1" hangingPunct="1"/>
            <a:r>
              <a:rPr lang="en-US" altLang="he-IL" sz="1400" dirty="0" smtClean="0"/>
              <a:t>Lock name</a:t>
            </a:r>
          </a:p>
          <a:p>
            <a:pPr lvl="2" algn="l" rtl="0" eaLnBrk="1" hangingPunct="1"/>
            <a:r>
              <a:rPr lang="en-US" altLang="he-IL" sz="1400" dirty="0" smtClean="0"/>
              <a:t>Deadlock</a:t>
            </a:r>
          </a:p>
          <a:p>
            <a:pPr lvl="2" algn="l" rtl="0" eaLnBrk="1" hangingPunct="1"/>
            <a:r>
              <a:rPr lang="en-US" altLang="he-IL" sz="1400" dirty="0" smtClean="0"/>
              <a:t>Blocked count</a:t>
            </a:r>
          </a:p>
          <a:p>
            <a:pPr lvl="2" algn="l" rtl="0" eaLnBrk="1" hangingPunct="1"/>
            <a:r>
              <a:rPr lang="en-US" altLang="he-IL" sz="1400" dirty="0" smtClean="0"/>
              <a:t>Per thread CPU usage</a:t>
            </a:r>
          </a:p>
          <a:p>
            <a:pPr lvl="2" algn="l" rtl="0" eaLnBrk="1" hangingPunct="1"/>
            <a:r>
              <a:rPr lang="en-US" altLang="he-IL" sz="1400" dirty="0" smtClean="0"/>
              <a:t>Amount of memory allocated by a given thread since it was started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1316" name="Picture 2" descr="threads-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868488"/>
            <a:ext cx="59055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92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4"/>
          <p:cNvSpPr>
            <a:spLocks noGrp="1"/>
          </p:cNvSpPr>
          <p:nvPr>
            <p:ph type="title"/>
          </p:nvPr>
        </p:nvSpPr>
        <p:spPr>
          <a:xfrm>
            <a:off x="179388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2339" name="Content Placeholder 5"/>
          <p:cNvSpPr>
            <a:spLocks noGrp="1"/>
          </p:cNvSpPr>
          <p:nvPr>
            <p:ph idx="1"/>
          </p:nvPr>
        </p:nvSpPr>
        <p:spPr>
          <a:xfrm>
            <a:off x="179388" y="1196975"/>
            <a:ext cx="8640762" cy="3887788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Flight recorder - Initial screen</a:t>
            </a:r>
          </a:p>
          <a:p>
            <a:pPr lvl="2" algn="l" rtl="0" eaLnBrk="1" hangingPunct="1"/>
            <a:r>
              <a:rPr lang="en-US" altLang="he-IL" sz="1600" dirty="0" smtClean="0"/>
              <a:t>View JVM </a:t>
            </a:r>
            <a:r>
              <a:rPr lang="en-US" altLang="he-IL" sz="1600" dirty="0" err="1" smtClean="0"/>
              <a:t>args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smtClean="0"/>
              <a:t>You may set</a:t>
            </a:r>
          </a:p>
          <a:p>
            <a:pPr lvl="2" algn="l" rtl="0" eaLnBrk="1" hangingPunct="1"/>
            <a:r>
              <a:rPr lang="en-US" altLang="he-IL" sz="1600" dirty="0" smtClean="0"/>
              <a:t>      time range for</a:t>
            </a:r>
          </a:p>
          <a:p>
            <a:pPr lvl="2" algn="l" rtl="0" eaLnBrk="1" hangingPunct="1"/>
            <a:r>
              <a:rPr lang="en-US" altLang="he-IL" sz="1600" dirty="0" smtClean="0"/>
              <a:t>      analyzing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2340" name="Picture 2" descr="jfr_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90800"/>
            <a:ext cx="5905500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89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3363" name="Content Placeholder 5"/>
          <p:cNvSpPr>
            <a:spLocks noGrp="1"/>
          </p:cNvSpPr>
          <p:nvPr>
            <p:ph idx="1"/>
          </p:nvPr>
        </p:nvSpPr>
        <p:spPr>
          <a:xfrm>
            <a:off x="169863" y="1268413"/>
            <a:ext cx="8640762" cy="3887787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Flight recorder </a:t>
            </a:r>
          </a:p>
          <a:p>
            <a:pPr lvl="1" algn="l" rtl="0" eaLnBrk="1" hangingPunct="1"/>
            <a:r>
              <a:rPr lang="en-US" altLang="he-IL" sz="1600" dirty="0" smtClean="0"/>
              <a:t>     – memory tab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r>
              <a:rPr lang="en-US" altLang="he-IL" sz="1400" dirty="0" smtClean="0"/>
              <a:t>Machine RAM</a:t>
            </a:r>
          </a:p>
          <a:p>
            <a:pPr lvl="2" algn="l" rtl="0" eaLnBrk="1" hangingPunct="1"/>
            <a:r>
              <a:rPr lang="en-US" altLang="he-IL" sz="1400" dirty="0" smtClean="0"/>
              <a:t>Java heap usage </a:t>
            </a:r>
          </a:p>
          <a:p>
            <a:pPr lvl="2" algn="l" rtl="0" eaLnBrk="1" hangingPunct="1"/>
            <a:r>
              <a:rPr lang="en-US" altLang="he-IL" sz="1400" dirty="0" smtClean="0"/>
              <a:t>Garbage collections – when, why, for how long and how much space was cleaned up.</a:t>
            </a:r>
          </a:p>
          <a:p>
            <a:pPr lvl="2" algn="l" rtl="0" eaLnBrk="1" hangingPunct="1"/>
            <a:r>
              <a:rPr lang="en-US" altLang="he-IL" sz="1400" dirty="0" smtClean="0"/>
              <a:t>Memory allocation – inside / outside TLAB, by class/thread/stack trace.</a:t>
            </a:r>
          </a:p>
          <a:p>
            <a:pPr lvl="2" algn="l" rtl="0" eaLnBrk="1" hangingPunct="1"/>
            <a:r>
              <a:rPr lang="en-US" altLang="he-IL" sz="1400" dirty="0" smtClean="0"/>
              <a:t>Heap snapshot – number / amount of memory occupied by class name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3364" name="Picture 4" descr="jfr-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844675"/>
            <a:ext cx="5905500" cy="351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7641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4"/>
          <p:cNvSpPr>
            <a:spLocks noGrp="1"/>
          </p:cNvSpPr>
          <p:nvPr>
            <p:ph type="title"/>
          </p:nvPr>
        </p:nvSpPr>
        <p:spPr>
          <a:xfrm>
            <a:off x="179388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4387" name="Content Placeholder 5"/>
          <p:cNvSpPr>
            <a:spLocks noGrp="1"/>
          </p:cNvSpPr>
          <p:nvPr>
            <p:ph idx="1"/>
          </p:nvPr>
        </p:nvSpPr>
        <p:spPr>
          <a:xfrm>
            <a:off x="180975" y="1268413"/>
            <a:ext cx="8640763" cy="3887787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Flight recorder </a:t>
            </a:r>
          </a:p>
          <a:p>
            <a:pPr lvl="1" algn="l" rtl="0" eaLnBrk="1" hangingPunct="1"/>
            <a:r>
              <a:rPr lang="en-US" altLang="he-IL" sz="1600" dirty="0" smtClean="0"/>
              <a:t>     – allocation tab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r>
              <a:rPr lang="en-US" altLang="he-IL" sz="1400" dirty="0" smtClean="0"/>
              <a:t>Object allocations</a:t>
            </a:r>
          </a:p>
          <a:p>
            <a:pPr lvl="2" algn="l" rtl="0" eaLnBrk="1" hangingPunct="1"/>
            <a:r>
              <a:rPr lang="en-US" altLang="he-IL" sz="1400" dirty="0" smtClean="0"/>
              <a:t>By class</a:t>
            </a:r>
          </a:p>
          <a:p>
            <a:pPr lvl="2" algn="l" rtl="0" eaLnBrk="1" hangingPunct="1"/>
            <a:r>
              <a:rPr lang="en-US" altLang="he-IL" sz="1400" dirty="0" smtClean="0"/>
              <a:t>By thread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4388" name="Picture 2" descr="jfr-allo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425700"/>
            <a:ext cx="590550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91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5411" name="Content Placeholder 5"/>
          <p:cNvSpPr>
            <a:spLocks noGrp="1"/>
          </p:cNvSpPr>
          <p:nvPr>
            <p:ph idx="1"/>
          </p:nvPr>
        </p:nvSpPr>
        <p:spPr>
          <a:xfrm>
            <a:off x="252413" y="1412875"/>
            <a:ext cx="8640762" cy="3887788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18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Flight recorder </a:t>
            </a:r>
          </a:p>
          <a:p>
            <a:pPr lvl="1" algn="l" rtl="0" eaLnBrk="1" hangingPunct="1"/>
            <a:r>
              <a:rPr lang="en-US" altLang="he-IL" sz="1600" dirty="0" smtClean="0"/>
              <a:t>     – code tab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r>
              <a:rPr lang="en-US" altLang="he-IL" sz="1400" dirty="0" smtClean="0"/>
              <a:t>Method hotspots</a:t>
            </a:r>
          </a:p>
          <a:p>
            <a:pPr lvl="2" algn="l" rtl="0" eaLnBrk="1" hangingPunct="1"/>
            <a:r>
              <a:rPr lang="en-US" altLang="he-IL" sz="1400" dirty="0" smtClean="0"/>
              <a:t>Packages hotspots</a:t>
            </a:r>
          </a:p>
          <a:p>
            <a:pPr lvl="2" algn="l" rtl="0" eaLnBrk="1" hangingPunct="1"/>
            <a:r>
              <a:rPr lang="en-US" altLang="he-IL" sz="1400" dirty="0" smtClean="0"/>
              <a:t>Useful for CPU optimization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5412" name="Picture 2" descr="jfr-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060575"/>
            <a:ext cx="59055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84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>
          <a:xfrm>
            <a:off x="3175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6627" name="Content Placeholder 5"/>
          <p:cNvSpPr>
            <a:spLocks noGrp="1"/>
          </p:cNvSpPr>
          <p:nvPr>
            <p:ph idx="1"/>
          </p:nvPr>
        </p:nvSpPr>
        <p:spPr>
          <a:xfrm>
            <a:off x="241300" y="1447800"/>
            <a:ext cx="8516937" cy="457200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900" dirty="0" smtClean="0"/>
              <a:t>Polymorphism isn’t checked on dynamic invocation (only method signature)…</a:t>
            </a:r>
          </a:p>
          <a:p>
            <a:pPr lvl="1" algn="l" rtl="0" eaLnBrk="1" hangingPunct="1"/>
            <a:r>
              <a:rPr lang="en-US" altLang="he-IL" sz="1900" dirty="0" smtClean="0"/>
              <a:t>This means we don’t even need to implement Comparator  (!)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900" dirty="0" smtClean="0"/>
              <a:t>But how exactly can we assign it to </a:t>
            </a:r>
            <a:r>
              <a:rPr lang="en-US" altLang="he-IL" sz="1900" dirty="0" err="1" smtClean="0"/>
              <a:t>Collections.sort</a:t>
            </a:r>
            <a:r>
              <a:rPr lang="en-US" altLang="he-IL" sz="1900" dirty="0" smtClean="0"/>
              <a:t>() method ?? In a moment…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909094" y="2040731"/>
            <a:ext cx="2881312" cy="43338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09094" y="3432175"/>
            <a:ext cx="4752975" cy="13684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Things {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doThings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return s1.compareTo(s2)*(-1);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242863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Java Tools</a:t>
            </a:r>
            <a:endParaRPr lang="he-IL" altLang="he-IL" smtClean="0"/>
          </a:p>
        </p:txBody>
      </p:sp>
      <p:sp>
        <p:nvSpPr>
          <p:cNvPr id="146435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640763" cy="3887788"/>
          </a:xfrm>
        </p:spPr>
        <p:txBody>
          <a:bodyPr/>
          <a:lstStyle/>
          <a:p>
            <a:pPr lvl="1" algn="l" rtl="0" eaLnBrk="1" hangingPunct="1"/>
            <a:endParaRPr lang="en-US" altLang="he-IL" sz="1400" dirty="0" smtClean="0"/>
          </a:p>
          <a:p>
            <a:pPr algn="l" rtl="0" eaLnBrk="1" hangingPunct="1"/>
            <a:r>
              <a:rPr lang="en-US" altLang="he-IL" sz="2000" b="1" dirty="0" smtClean="0"/>
              <a:t>Java Mission Control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600" dirty="0" smtClean="0"/>
              <a:t>Other tabs</a:t>
            </a:r>
          </a:p>
          <a:p>
            <a:pPr lvl="2" algn="l" rtl="0" eaLnBrk="1" hangingPunct="1"/>
            <a:r>
              <a:rPr lang="en-US" altLang="he-IL" sz="1600" dirty="0" smtClean="0"/>
              <a:t>Exceptions </a:t>
            </a:r>
          </a:p>
          <a:p>
            <a:pPr lvl="2" algn="l" rtl="0" eaLnBrk="1" hangingPunct="1"/>
            <a:r>
              <a:rPr lang="en-US" altLang="he-IL" sz="1600" dirty="0" smtClean="0"/>
              <a:t>I/O</a:t>
            </a:r>
          </a:p>
          <a:p>
            <a:pPr lvl="2" algn="l" rtl="0" eaLnBrk="1" hangingPunct="1"/>
            <a:r>
              <a:rPr lang="en-US" altLang="he-IL" sz="1600" dirty="0" smtClean="0"/>
              <a:t>Threads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</p:txBody>
      </p:sp>
      <p:pic>
        <p:nvPicPr>
          <p:cNvPr id="146436" name="Picture 2" descr="jfr-exce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852738"/>
            <a:ext cx="59055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528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Features In Java Runtime</a:t>
            </a:r>
            <a:endParaRPr lang="he-IL" altLang="he-IL" smtClean="0"/>
          </a:p>
        </p:txBody>
      </p:sp>
      <p:sp>
        <p:nvSpPr>
          <p:cNvPr id="147459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640763" cy="3887788"/>
          </a:xfrm>
        </p:spPr>
        <p:txBody>
          <a:bodyPr/>
          <a:lstStyle/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2000" b="1" dirty="0" smtClean="0"/>
              <a:t>Java provides two changes in its runtime but both are very important</a:t>
            </a:r>
          </a:p>
          <a:p>
            <a:pPr algn="l" rtl="0" eaLnBrk="1" hangingPunct="1"/>
            <a:r>
              <a:rPr lang="en-US" altLang="he-IL" sz="1800" dirty="0" smtClean="0"/>
              <a:t>Main goals are: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Reducing JVM footprint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Make JVM a faster plugin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Java wants to be everywhere…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We can see by now that </a:t>
            </a:r>
          </a:p>
          <a:p>
            <a:pPr lvl="2" algn="l" rtl="0" eaLnBrk="1" hangingPunct="1"/>
            <a:r>
              <a:rPr lang="en-US" altLang="he-IL" sz="1600" dirty="0" smtClean="0"/>
              <a:t>Stream API allows effective manipulations on huge data grids</a:t>
            </a:r>
          </a:p>
          <a:p>
            <a:pPr lvl="2" algn="l" rtl="0" eaLnBrk="1" hangingPunct="1"/>
            <a:r>
              <a:rPr lang="en-US" altLang="he-IL" sz="1600" dirty="0" smtClean="0"/>
              <a:t>This is great for cloud parallel computing and big data processing 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800" b="1" dirty="0" smtClean="0"/>
              <a:t>But what about the emerging </a:t>
            </a:r>
            <a:r>
              <a:rPr lang="en-US" altLang="he-IL" sz="1800" b="1" dirty="0" err="1" smtClean="0"/>
              <a:t>IoT</a:t>
            </a:r>
            <a:r>
              <a:rPr lang="en-US" altLang="he-IL" sz="1800" b="1" dirty="0" smtClean="0"/>
              <a:t> ? </a:t>
            </a:r>
            <a:endParaRPr lang="en-US" altLang="he-IL" sz="1600" b="1" dirty="0" smtClean="0"/>
          </a:p>
          <a:p>
            <a:pPr lvl="2" algn="l" rtl="0" eaLnBrk="1" hangingPunct="1"/>
            <a:r>
              <a:rPr lang="en-US" altLang="he-IL" sz="1600" dirty="0" smtClean="0"/>
              <a:t>Java also gets ready to be ‘embedded’ in the tiny future internet clients</a:t>
            </a:r>
          </a:p>
        </p:txBody>
      </p:sp>
    </p:spTree>
    <p:extLst>
      <p:ext uri="{BB962C8B-B14F-4D97-AF65-F5344CB8AC3E}">
        <p14:creationId xmlns:p14="http://schemas.microsoft.com/office/powerpoint/2010/main" val="2922181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Features In Java Runtime</a:t>
            </a:r>
            <a:endParaRPr lang="he-IL" altLang="he-IL" smtClean="0"/>
          </a:p>
        </p:txBody>
      </p:sp>
      <p:sp>
        <p:nvSpPr>
          <p:cNvPr id="148483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640763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>
                <a:solidFill>
                  <a:srgbClr val="0070C0"/>
                </a:solidFill>
              </a:rPr>
              <a:t>Feature 1</a:t>
            </a:r>
            <a:r>
              <a:rPr lang="en-US" altLang="he-IL" sz="2000" b="1" dirty="0" smtClean="0"/>
              <a:t> - Smaller VM</a:t>
            </a:r>
          </a:p>
          <a:p>
            <a:pPr algn="l" rtl="0" eaLnBrk="1" hangingPunct="1"/>
            <a:endParaRPr lang="en-US" altLang="he-IL" sz="20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Up to Java 7 footprints averages are</a:t>
            </a:r>
          </a:p>
          <a:p>
            <a:pPr lvl="2" algn="l" rtl="0" eaLnBrk="1" hangingPunct="1"/>
            <a:r>
              <a:rPr lang="en-US" altLang="he-IL" sz="1800" dirty="0" smtClean="0"/>
              <a:t>6Mb for –client</a:t>
            </a:r>
          </a:p>
          <a:p>
            <a:pPr lvl="2" algn="l" rtl="0" eaLnBrk="1" hangingPunct="1"/>
            <a:r>
              <a:rPr lang="en-US" altLang="he-IL" sz="1800" dirty="0" smtClean="0"/>
              <a:t>9Mb for –server</a:t>
            </a:r>
          </a:p>
          <a:p>
            <a:pPr lvl="2"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In Java 8 JVM shouldn’t use more than 3Mb on startup</a:t>
            </a:r>
          </a:p>
          <a:p>
            <a:pPr lvl="1"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Smaller plugins are better for small clients….</a:t>
            </a:r>
          </a:p>
          <a:p>
            <a:pPr lvl="1"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How what it achieved? </a:t>
            </a:r>
          </a:p>
          <a:p>
            <a:pPr lvl="2" algn="l" rtl="0" eaLnBrk="1" hangingPunct="1"/>
            <a:r>
              <a:rPr lang="en-US" altLang="he-IL" sz="1800" dirty="0" smtClean="0"/>
              <a:t>By getting rid of large components from Java Kernel</a:t>
            </a:r>
          </a:p>
          <a:p>
            <a:pPr lvl="2" algn="l" rtl="0" eaLnBrk="1" hangingPunct="1"/>
            <a:r>
              <a:rPr lang="en-US" altLang="he-IL" sz="1800" dirty="0" smtClean="0"/>
              <a:t>Kernel </a:t>
            </a:r>
            <a:r>
              <a:rPr lang="en-US" altLang="he-IL" sz="1800" dirty="0" err="1" smtClean="0"/>
              <a:t>makefiles</a:t>
            </a:r>
            <a:r>
              <a:rPr lang="en-US" altLang="he-IL" sz="1800" dirty="0" smtClean="0"/>
              <a:t> now differentiate between required and optional components </a:t>
            </a:r>
          </a:p>
        </p:txBody>
      </p:sp>
    </p:spTree>
    <p:extLst>
      <p:ext uri="{BB962C8B-B14F-4D97-AF65-F5344CB8AC3E}">
        <p14:creationId xmlns:p14="http://schemas.microsoft.com/office/powerpoint/2010/main" val="13170958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Features In Java Runtime</a:t>
            </a:r>
            <a:endParaRPr lang="he-IL" altLang="he-IL" smtClean="0"/>
          </a:p>
        </p:txBody>
      </p:sp>
      <p:sp>
        <p:nvSpPr>
          <p:cNvPr id="149507" name="Content Placeholder 5"/>
          <p:cNvSpPr>
            <a:spLocks noGrp="1"/>
          </p:cNvSpPr>
          <p:nvPr>
            <p:ph idx="1"/>
          </p:nvPr>
        </p:nvSpPr>
        <p:spPr>
          <a:xfrm>
            <a:off x="287338" y="1412875"/>
            <a:ext cx="8856662" cy="4105275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>
                <a:solidFill>
                  <a:srgbClr val="0070C0"/>
                </a:solidFill>
              </a:rPr>
              <a:t>Feature 2</a:t>
            </a:r>
            <a:r>
              <a:rPr lang="en-US" altLang="he-IL" sz="2000" b="1" dirty="0" smtClean="0"/>
              <a:t> - No more </a:t>
            </a:r>
            <a:r>
              <a:rPr lang="en-US" altLang="he-IL" sz="2000" b="1" dirty="0" err="1" smtClean="0"/>
              <a:t>PermGen</a:t>
            </a:r>
            <a:endParaRPr lang="en-US" altLang="he-IL" sz="2000" b="1" dirty="0" smtClean="0"/>
          </a:p>
          <a:p>
            <a:pPr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b="1" dirty="0" smtClean="0"/>
              <a:t>Java 6</a:t>
            </a:r>
          </a:p>
          <a:p>
            <a:pPr lvl="2" algn="l" rtl="0" eaLnBrk="1" hangingPunct="1"/>
            <a:r>
              <a:rPr lang="en-US" altLang="he-IL" sz="1600" dirty="0" smtClean="0"/>
              <a:t>Classes and interned strings were allocated in the </a:t>
            </a:r>
            <a:r>
              <a:rPr lang="en-US" altLang="he-IL" sz="1600" dirty="0" err="1" smtClean="0"/>
              <a:t>PermGen</a:t>
            </a:r>
            <a:r>
              <a:rPr lang="en-US" altLang="he-IL" sz="1600" dirty="0" smtClean="0"/>
              <a:t> which was part of the heap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b="1" dirty="0" smtClean="0"/>
              <a:t>Java 7 </a:t>
            </a:r>
          </a:p>
          <a:p>
            <a:pPr lvl="2" algn="l" rtl="0" eaLnBrk="1" hangingPunct="1"/>
            <a:r>
              <a:rPr lang="en-US" altLang="he-IL" sz="1600" dirty="0" smtClean="0"/>
              <a:t>Puts interned strings in a new place – </a:t>
            </a:r>
            <a:r>
              <a:rPr lang="en-US" altLang="he-IL" sz="1600" b="1" dirty="0" err="1" smtClean="0"/>
              <a:t>Metaspace</a:t>
            </a:r>
            <a:endParaRPr lang="en-US" altLang="he-IL" sz="1600" b="1" dirty="0" smtClean="0"/>
          </a:p>
          <a:p>
            <a:pPr lvl="2" algn="l" rtl="0" eaLnBrk="1" hangingPunct="1"/>
            <a:endParaRPr lang="en-US" altLang="he-IL" sz="1600" b="1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b="1" dirty="0" smtClean="0"/>
              <a:t>Java 8</a:t>
            </a:r>
            <a:r>
              <a:rPr lang="en-US" altLang="he-IL" sz="1600" dirty="0" smtClean="0"/>
              <a:t> doesn’t come with a </a:t>
            </a:r>
            <a:r>
              <a:rPr lang="en-US" altLang="he-IL" sz="1600" dirty="0" err="1" smtClean="0"/>
              <a:t>PermGen</a:t>
            </a:r>
            <a:r>
              <a:rPr lang="en-US" altLang="he-IL" sz="1600" dirty="0" smtClean="0"/>
              <a:t> at all. Only </a:t>
            </a:r>
            <a:r>
              <a:rPr lang="en-US" altLang="he-IL" sz="1600" dirty="0" err="1" smtClean="0"/>
              <a:t>Metaspace</a:t>
            </a:r>
            <a:r>
              <a:rPr lang="en-US" altLang="he-IL" sz="1600" dirty="0" smtClean="0"/>
              <a:t>.</a:t>
            </a:r>
          </a:p>
          <a:p>
            <a:pPr lvl="2" algn="l" rtl="0" eaLnBrk="1" hangingPunct="1"/>
            <a:r>
              <a:rPr lang="en-US" altLang="he-IL" sz="1600" dirty="0" smtClean="0"/>
              <a:t>Classes are also allocated on </a:t>
            </a:r>
            <a:r>
              <a:rPr lang="en-US" altLang="he-IL" sz="1600" dirty="0" err="1" smtClean="0"/>
              <a:t>Metaspace</a:t>
            </a:r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b="1" dirty="0" err="1" smtClean="0"/>
              <a:t>Metapsace</a:t>
            </a:r>
            <a:endParaRPr lang="en-US" altLang="he-IL" sz="1600" b="1" dirty="0" smtClean="0"/>
          </a:p>
          <a:p>
            <a:pPr lvl="2" algn="l" rtl="0" eaLnBrk="1" hangingPunct="1"/>
            <a:r>
              <a:rPr lang="en-US" altLang="he-IL" sz="1600" dirty="0" smtClean="0"/>
              <a:t>Native space used for holding classes and interned strings </a:t>
            </a:r>
          </a:p>
          <a:p>
            <a:pPr lvl="2" algn="l" rtl="0" eaLnBrk="1" hangingPunct="1"/>
            <a:r>
              <a:rPr lang="en-US" altLang="he-IL" sz="1600" dirty="0" smtClean="0"/>
              <a:t>Faster than </a:t>
            </a:r>
            <a:r>
              <a:rPr lang="en-US" altLang="he-IL" sz="1600" dirty="0" err="1" smtClean="0"/>
              <a:t>PermGen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smtClean="0"/>
              <a:t>By default – has no max size –</a:t>
            </a:r>
          </a:p>
          <a:p>
            <a:pPr lvl="2" algn="l" rtl="0" eaLnBrk="1" hangingPunct="1"/>
            <a:r>
              <a:rPr lang="en-US" altLang="he-IL" sz="1600" dirty="0" smtClean="0"/>
              <a:t>Allocates memory according to needs (unlike </a:t>
            </a:r>
            <a:r>
              <a:rPr lang="en-US" altLang="he-IL" sz="1600" dirty="0" err="1" smtClean="0"/>
              <a:t>PermGen</a:t>
            </a:r>
            <a:r>
              <a:rPr lang="en-US" altLang="he-IL" sz="1600" dirty="0" smtClean="0"/>
              <a:t> which was part of the heap) </a:t>
            </a:r>
          </a:p>
          <a:p>
            <a:pPr lvl="2" algn="l" rtl="0" eaLnBrk="1" hangingPunct="1"/>
            <a:r>
              <a:rPr lang="en-US" altLang="he-IL" sz="1600" dirty="0" smtClean="0"/>
              <a:t>Native memory reduces footprint and executes faster</a:t>
            </a:r>
            <a:endParaRPr lang="he-IL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555562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Features In Java Runtime</a:t>
            </a:r>
            <a:endParaRPr lang="he-IL" altLang="he-IL" smtClean="0"/>
          </a:p>
        </p:txBody>
      </p:sp>
      <p:sp>
        <p:nvSpPr>
          <p:cNvPr id="150531" name="Content Placeholder 5"/>
          <p:cNvSpPr>
            <a:spLocks noGrp="1"/>
          </p:cNvSpPr>
          <p:nvPr>
            <p:ph idx="1"/>
          </p:nvPr>
        </p:nvSpPr>
        <p:spPr>
          <a:xfrm>
            <a:off x="265113" y="1484313"/>
            <a:ext cx="8856662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>
                <a:solidFill>
                  <a:srgbClr val="0070C0"/>
                </a:solidFill>
              </a:rPr>
              <a:t>Feature 2</a:t>
            </a:r>
            <a:r>
              <a:rPr lang="en-US" altLang="he-IL" sz="2000" b="1" dirty="0" smtClean="0"/>
              <a:t> - No more </a:t>
            </a:r>
            <a:r>
              <a:rPr lang="en-US" altLang="he-IL" sz="2000" b="1" dirty="0" err="1" smtClean="0"/>
              <a:t>PermGen</a:t>
            </a:r>
            <a:endParaRPr lang="en-US" altLang="he-IL" sz="2000" b="1" dirty="0" smtClean="0"/>
          </a:p>
          <a:p>
            <a:pPr algn="l" rtl="0" eaLnBrk="1" hangingPunct="1"/>
            <a:endParaRPr lang="en-US" altLang="he-IL" sz="2000" dirty="0" smtClean="0"/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b="1" dirty="0" smtClean="0"/>
              <a:t>No more:</a:t>
            </a:r>
          </a:p>
          <a:p>
            <a:pPr lvl="2" algn="l" rtl="0" eaLnBrk="1" hangingPunct="1"/>
            <a:r>
              <a:rPr lang="en-US" altLang="he-IL" sz="1600" dirty="0" err="1" smtClean="0"/>
              <a:t>PermSize</a:t>
            </a:r>
            <a:r>
              <a:rPr lang="en-US" altLang="he-IL" sz="1600" dirty="0" smtClean="0"/>
              <a:t> &amp; </a:t>
            </a:r>
            <a:r>
              <a:rPr lang="en-US" altLang="he-IL" sz="1600" dirty="0" err="1" smtClean="0"/>
              <a:t>MaxPermSize</a:t>
            </a:r>
            <a:r>
              <a:rPr lang="en-US" altLang="he-IL" sz="1600" dirty="0" smtClean="0"/>
              <a:t> </a:t>
            </a:r>
          </a:p>
          <a:p>
            <a:pPr lvl="2" algn="l" rtl="0" eaLnBrk="1" hangingPunct="1"/>
            <a:r>
              <a:rPr lang="en-US" altLang="he-IL" sz="1600" dirty="0" err="1" smtClean="0"/>
              <a:t>OutOfMemoryError</a:t>
            </a:r>
            <a:r>
              <a:rPr lang="en-US" altLang="he-IL" sz="1600" dirty="0" smtClean="0"/>
              <a:t>: </a:t>
            </a:r>
            <a:r>
              <a:rPr lang="en-US" altLang="he-IL" sz="1600" dirty="0" err="1" smtClean="0"/>
              <a:t>PermGen</a:t>
            </a:r>
            <a:r>
              <a:rPr lang="en-US" altLang="he-IL" sz="1600" dirty="0" smtClean="0"/>
              <a:t> Error</a:t>
            </a:r>
          </a:p>
          <a:p>
            <a:pPr lvl="2" algn="l" rtl="0" eaLnBrk="1" hangingPunct="1"/>
            <a:r>
              <a:rPr lang="en-US" altLang="he-IL" sz="1600" dirty="0" err="1" smtClean="0"/>
              <a:t>klasses</a:t>
            </a:r>
            <a:r>
              <a:rPr lang="en-US" altLang="he-IL" sz="1600" dirty="0" smtClean="0"/>
              <a:t> that were used to describe class metadata </a:t>
            </a:r>
          </a:p>
          <a:p>
            <a:pPr lvl="2" algn="l" rtl="0" eaLnBrk="1" hangingPunct="1"/>
            <a:r>
              <a:rPr lang="en-US" altLang="he-IL" sz="1600" dirty="0" smtClean="0"/>
              <a:t> </a:t>
            </a:r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b="1" dirty="0" smtClean="0"/>
              <a:t>From now on:</a:t>
            </a:r>
          </a:p>
          <a:p>
            <a:pPr lvl="2" algn="l" rtl="0" eaLnBrk="1" hangingPunct="1"/>
            <a:r>
              <a:rPr lang="en-US" altLang="he-IL" sz="1600" dirty="0" err="1" smtClean="0"/>
              <a:t>MaxMetaspaceSize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err="1" smtClean="0"/>
              <a:t>OutOfMemoryError</a:t>
            </a:r>
            <a:r>
              <a:rPr lang="en-US" altLang="he-IL" sz="1600" dirty="0" smtClean="0"/>
              <a:t>: </a:t>
            </a:r>
            <a:r>
              <a:rPr lang="en-US" altLang="he-IL" sz="1600" dirty="0" err="1" smtClean="0"/>
              <a:t>Metaspace</a:t>
            </a:r>
            <a:r>
              <a:rPr lang="en-US" altLang="he-IL" sz="1600" dirty="0" smtClean="0"/>
              <a:t> Error</a:t>
            </a:r>
          </a:p>
          <a:p>
            <a:pPr lvl="2" algn="l" rtl="0" eaLnBrk="1" hangingPunct="1"/>
            <a:r>
              <a:rPr lang="en-US" altLang="he-IL" sz="1600" dirty="0" smtClean="0"/>
              <a:t>Use –</a:t>
            </a:r>
            <a:r>
              <a:rPr lang="en-US" altLang="he-IL" sz="1600" dirty="0" err="1" smtClean="0"/>
              <a:t>verbosegc</a:t>
            </a:r>
            <a:r>
              <a:rPr lang="en-US" altLang="he-IL" sz="1600" dirty="0" smtClean="0"/>
              <a:t> to view </a:t>
            </a:r>
            <a:r>
              <a:rPr lang="en-US" altLang="he-IL" sz="1600" dirty="0" err="1" smtClean="0"/>
              <a:t>Metaspace</a:t>
            </a:r>
            <a:r>
              <a:rPr lang="en-US" altLang="he-IL" sz="1600" dirty="0" smtClean="0"/>
              <a:t> GC activity</a:t>
            </a:r>
            <a:endParaRPr lang="he-IL" alt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36105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Features In Java Runtime</a:t>
            </a:r>
            <a:endParaRPr lang="he-IL" altLang="he-IL" smtClean="0"/>
          </a:p>
        </p:txBody>
      </p:sp>
      <p:sp>
        <p:nvSpPr>
          <p:cNvPr id="151555" name="Content Placeholder 5"/>
          <p:cNvSpPr>
            <a:spLocks noGrp="1"/>
          </p:cNvSpPr>
          <p:nvPr>
            <p:ph idx="1"/>
          </p:nvPr>
        </p:nvSpPr>
        <p:spPr>
          <a:xfrm>
            <a:off x="269875" y="1484313"/>
            <a:ext cx="8856663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>
                <a:solidFill>
                  <a:srgbClr val="0070C0"/>
                </a:solidFill>
              </a:rPr>
              <a:t>Feature 3 –</a:t>
            </a:r>
            <a:r>
              <a:rPr lang="en-US" altLang="he-IL" sz="2000" b="1" dirty="0" smtClean="0"/>
              <a:t> Tiered Compilation by Default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2000" dirty="0" smtClean="0"/>
              <a:t>Client mode – compiles instant used code </a:t>
            </a:r>
          </a:p>
          <a:p>
            <a:pPr lvl="2" algn="l" rtl="0" eaLnBrk="1" hangingPunct="1"/>
            <a:r>
              <a:rPr lang="en-US" altLang="he-IL" sz="1600" dirty="0" smtClean="0"/>
              <a:t>Assuming that code will be reused frequently </a:t>
            </a:r>
          </a:p>
          <a:p>
            <a:pPr lvl="2" algn="l" rtl="0" eaLnBrk="1" hangingPunct="1"/>
            <a:r>
              <a:rPr lang="en-US" altLang="he-IL" sz="1600" dirty="0" smtClean="0"/>
              <a:t>Compilation starts sooner than in server mode</a:t>
            </a:r>
          </a:p>
          <a:p>
            <a:pPr lvl="2" algn="l" rtl="0" eaLnBrk="1" hangingPunct="1"/>
            <a:r>
              <a:rPr lang="en-US" altLang="he-IL" sz="1600" dirty="0" smtClean="0"/>
              <a:t>Fast launching – available JIT compilations for immediate execution 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2000" dirty="0" smtClean="0"/>
              <a:t>Server mode – compiles after more runtime analysis </a:t>
            </a:r>
          </a:p>
          <a:p>
            <a:pPr lvl="2" algn="l" rtl="0" eaLnBrk="1" hangingPunct="1"/>
            <a:r>
              <a:rPr lang="en-US" altLang="he-IL" sz="1600" dirty="0" smtClean="0"/>
              <a:t>Assuming there is much going on so better sit and analyze…</a:t>
            </a:r>
          </a:p>
          <a:p>
            <a:pPr lvl="2" algn="l" rtl="0" eaLnBrk="1" hangingPunct="1"/>
            <a:r>
              <a:rPr lang="en-US" altLang="he-IL" sz="1600" dirty="0" smtClean="0"/>
              <a:t>Optimizations are much more sophisticated </a:t>
            </a:r>
          </a:p>
          <a:p>
            <a:pPr lvl="2" algn="l" rtl="0" eaLnBrk="1" hangingPunct="1"/>
            <a:r>
              <a:rPr lang="en-US" altLang="he-IL" sz="1600" dirty="0" smtClean="0"/>
              <a:t>Slow launching – analyzing….. Code is re-interpreted until JIT kicks in…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he-IL" alt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39194787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New Features In Java Runtime</a:t>
            </a:r>
            <a:endParaRPr lang="he-IL" altLang="he-IL" smtClean="0"/>
          </a:p>
        </p:txBody>
      </p:sp>
      <p:sp>
        <p:nvSpPr>
          <p:cNvPr id="152579" name="Content Placeholder 5"/>
          <p:cNvSpPr>
            <a:spLocks noGrp="1"/>
          </p:cNvSpPr>
          <p:nvPr>
            <p:ph idx="1"/>
          </p:nvPr>
        </p:nvSpPr>
        <p:spPr>
          <a:xfrm>
            <a:off x="268288" y="1412875"/>
            <a:ext cx="8856662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>
                <a:solidFill>
                  <a:srgbClr val="0070C0"/>
                </a:solidFill>
              </a:rPr>
              <a:t>Feature 3</a:t>
            </a:r>
            <a:r>
              <a:rPr lang="en-US" altLang="he-IL" sz="2000" b="1" dirty="0" smtClean="0"/>
              <a:t> – Tiered Compilation by Default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>
              <a:lnSpc>
                <a:spcPct val="150000"/>
              </a:lnSpc>
            </a:pPr>
            <a:r>
              <a:rPr lang="en-US" altLang="he-IL" sz="2000" dirty="0" smtClean="0"/>
              <a:t>Tiered Compilation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altLang="he-IL" sz="1600" dirty="0" smtClean="0"/>
              <a:t>Starts in client mode for fast launching and then shifts into server mode 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altLang="he-IL" sz="1600" dirty="0" smtClean="0"/>
              <a:t>Was experimental in Java 7 (XX:+</a:t>
            </a:r>
            <a:r>
              <a:rPr lang="en-US" altLang="he-IL" sz="1600" dirty="0" err="1" smtClean="0"/>
              <a:t>TieredCompilation</a:t>
            </a:r>
            <a:r>
              <a:rPr lang="en-US" altLang="he-IL" sz="1600" dirty="0" smtClean="0"/>
              <a:t>)</a:t>
            </a:r>
          </a:p>
          <a:p>
            <a:pPr lvl="2" algn="l" rtl="0" eaLnBrk="1" hangingPunct="1">
              <a:lnSpc>
                <a:spcPct val="150000"/>
              </a:lnSpc>
            </a:pPr>
            <a:r>
              <a:rPr lang="en-US" altLang="he-IL" sz="1600" dirty="0" smtClean="0"/>
              <a:t>Default in Java 8 (for –server supported environments)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he-IL" altLang="he-IL" sz="1400" dirty="0" smtClean="0"/>
          </a:p>
        </p:txBody>
      </p:sp>
    </p:spTree>
    <p:extLst>
      <p:ext uri="{BB962C8B-B14F-4D97-AF65-F5344CB8AC3E}">
        <p14:creationId xmlns:p14="http://schemas.microsoft.com/office/powerpoint/2010/main" val="568210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Last Words</a:t>
            </a:r>
            <a:endParaRPr lang="he-IL" altLang="he-IL" smtClean="0"/>
          </a:p>
        </p:txBody>
      </p:sp>
      <p:sp>
        <p:nvSpPr>
          <p:cNvPr id="153603" name="Content Placeholder 5"/>
          <p:cNvSpPr>
            <a:spLocks noGrp="1"/>
          </p:cNvSpPr>
          <p:nvPr>
            <p:ph idx="1"/>
          </p:nvPr>
        </p:nvSpPr>
        <p:spPr>
          <a:xfrm>
            <a:off x="250825" y="1484313"/>
            <a:ext cx="7993063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Java 8 addresses today &amp; future major concerns  </a:t>
            </a:r>
          </a:p>
          <a:p>
            <a:pPr lvl="1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Rapid development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Parallel based APIs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Big data processing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Java Script support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Performance improvements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err="1" smtClean="0"/>
              <a:t>IoT</a:t>
            </a:r>
            <a:r>
              <a:rPr lang="en-US" altLang="he-IL" sz="1800" dirty="0" smtClean="0"/>
              <a:t> relevance 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endParaRPr lang="en-US" altLang="he-IL" sz="1800" dirty="0" smtClean="0"/>
          </a:p>
          <a:p>
            <a:pPr lvl="1" algn="l" rtl="0" eaLnBrk="1" hangingPunct="1"/>
            <a:endParaRPr lang="he-IL" altLang="he-IL" sz="1000" dirty="0" smtClean="0"/>
          </a:p>
        </p:txBody>
      </p:sp>
    </p:spTree>
    <p:extLst>
      <p:ext uri="{BB962C8B-B14F-4D97-AF65-F5344CB8AC3E}">
        <p14:creationId xmlns:p14="http://schemas.microsoft.com/office/powerpoint/2010/main" val="2573414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850" y="1341438"/>
            <a:ext cx="8496300" cy="38163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  <a:defRPr/>
            </a:pPr>
            <a:r>
              <a:rPr lang="en-US" sz="2000" b="1" dirty="0" smtClean="0">
                <a:latin typeface="Calibri Light" panose="020F0302020204030204" pitchFamily="34" charset="0"/>
              </a:rPr>
              <a:t>Java 9 – Most Important New Features</a:t>
            </a:r>
          </a:p>
          <a:p>
            <a:pPr lvl="1" eaLnBrk="1" hangingPunct="1">
              <a:lnSpc>
                <a:spcPct val="150000"/>
              </a:lnSpc>
              <a:buClrTx/>
              <a:defRPr/>
            </a:pPr>
            <a:r>
              <a:rPr lang="en-US" sz="2000" dirty="0" err="1">
                <a:latin typeface="Calibri Light" panose="020F0302020204030204" pitchFamily="34" charset="0"/>
              </a:rPr>
              <a:t>j</a:t>
            </a:r>
            <a:r>
              <a:rPr lang="en-US" sz="2000" dirty="0" err="1" smtClean="0">
                <a:latin typeface="Calibri Light" panose="020F0302020204030204" pitchFamily="34" charset="0"/>
              </a:rPr>
              <a:t>shell</a:t>
            </a:r>
            <a:r>
              <a:rPr lang="en-US" sz="2000" dirty="0" smtClean="0">
                <a:latin typeface="Calibri Light" panose="020F0302020204030204" pitchFamily="34" charset="0"/>
              </a:rPr>
              <a:t> – utility for Java REPL scripting</a:t>
            </a:r>
          </a:p>
          <a:p>
            <a:pPr lvl="1" eaLnBrk="1" hangingPunct="1">
              <a:lnSpc>
                <a:spcPct val="150000"/>
              </a:lnSpc>
              <a:buClrTx/>
              <a:defRPr/>
            </a:pPr>
            <a:r>
              <a:rPr lang="en-US" sz="2000" dirty="0" smtClean="0">
                <a:latin typeface="Calibri Light" panose="020F0302020204030204" pitchFamily="34" charset="0"/>
              </a:rPr>
              <a:t>JMH – micro-benchmarking framework </a:t>
            </a:r>
          </a:p>
          <a:p>
            <a:pPr lvl="1" eaLnBrk="1" hangingPunct="1">
              <a:lnSpc>
                <a:spcPct val="150000"/>
              </a:lnSpc>
              <a:buClrTx/>
              <a:defRPr/>
            </a:pPr>
            <a:r>
              <a:rPr lang="en-US" sz="2000" dirty="0" smtClean="0">
                <a:latin typeface="Calibri Light" panose="020F0302020204030204" pitchFamily="34" charset="0"/>
              </a:rPr>
              <a:t>G1 as default for OLD region (?)</a:t>
            </a:r>
          </a:p>
          <a:p>
            <a:pPr lvl="1" eaLnBrk="1" hangingPunct="1">
              <a:lnSpc>
                <a:spcPct val="150000"/>
              </a:lnSpc>
              <a:buClrTx/>
              <a:defRPr/>
            </a:pPr>
            <a:r>
              <a:rPr lang="en-US" sz="2000" dirty="0" smtClean="0">
                <a:latin typeface="Calibri Light" panose="020F0302020204030204" pitchFamily="34" charset="0"/>
              </a:rPr>
              <a:t>HTTP2 compliant </a:t>
            </a:r>
            <a:r>
              <a:rPr lang="en-US" sz="2000" dirty="0" err="1" smtClean="0">
                <a:latin typeface="Calibri Light" panose="020F0302020204030204" pitchFamily="34" charset="0"/>
              </a:rPr>
              <a:t>URLConnection</a:t>
            </a:r>
            <a:r>
              <a:rPr lang="en-US" sz="2000" dirty="0" smtClean="0">
                <a:latin typeface="Calibri Light" panose="020F0302020204030204" pitchFamily="34" charset="0"/>
              </a:rPr>
              <a:t> &amp; </a:t>
            </a:r>
            <a:r>
              <a:rPr lang="en-US" sz="2000" dirty="0" err="1" smtClean="0">
                <a:latin typeface="Calibri Light" panose="020F0302020204030204" pitchFamily="34" charset="0"/>
              </a:rPr>
              <a:t>WebSocket</a:t>
            </a:r>
            <a:endParaRPr lang="en-US" sz="2000" dirty="0" smtClean="0">
              <a:latin typeface="Calibri Light" panose="020F0302020204030204" pitchFamily="34" charset="0"/>
            </a:endParaRPr>
          </a:p>
          <a:p>
            <a:pPr lvl="1" eaLnBrk="1" hangingPunct="1">
              <a:lnSpc>
                <a:spcPct val="150000"/>
              </a:lnSpc>
              <a:buClrTx/>
              <a:defRPr/>
            </a:pPr>
            <a:r>
              <a:rPr lang="en-US" sz="2000" dirty="0" smtClean="0">
                <a:latin typeface="Calibri Light" panose="020F0302020204030204" pitchFamily="34" charset="0"/>
              </a:rPr>
              <a:t>Process API – more info on JVM process</a:t>
            </a:r>
          </a:p>
          <a:p>
            <a:pPr lvl="1" eaLnBrk="1" hangingPunct="1">
              <a:lnSpc>
                <a:spcPct val="150000"/>
              </a:lnSpc>
              <a:buClrTx/>
              <a:defRPr/>
            </a:pPr>
            <a:r>
              <a:rPr lang="en-US" sz="2000" dirty="0" smtClean="0">
                <a:latin typeface="Calibri Light" panose="020F0302020204030204" pitchFamily="34" charset="0"/>
              </a:rPr>
              <a:t>Project Jigsaw – Modular Java  </a:t>
            </a:r>
          </a:p>
          <a:p>
            <a:pPr lvl="1" eaLnBrk="1" hangingPunct="1">
              <a:lnSpc>
                <a:spcPct val="150000"/>
              </a:lnSpc>
              <a:buClrTx/>
              <a:defRPr/>
            </a:pPr>
            <a:endParaRPr lang="en-US" sz="2000" dirty="0">
              <a:latin typeface="Calibri Light" panose="020F0302020204030204" pitchFamily="34" charset="0"/>
            </a:endParaRPr>
          </a:p>
          <a:p>
            <a:pPr lvl="1" eaLnBrk="1" hangingPunct="1">
              <a:lnSpc>
                <a:spcPct val="150000"/>
              </a:lnSpc>
              <a:buClrTx/>
              <a:defRPr/>
            </a:pPr>
            <a:endParaRPr lang="en-US" sz="2000" b="1" dirty="0" smtClean="0">
              <a:latin typeface="Calibri Light" panose="020F0302020204030204" pitchFamily="34" charset="0"/>
            </a:endParaRPr>
          </a:p>
          <a:p>
            <a:pPr lvl="1" eaLnBrk="1" hangingPunct="1">
              <a:lnSpc>
                <a:spcPct val="150000"/>
              </a:lnSpc>
              <a:buClrTx/>
              <a:defRPr/>
            </a:pPr>
            <a:endParaRPr lang="he-IL" sz="20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823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he-IL" sz="6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he-IL" altLang="he-IL" sz="6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317500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900" dirty="0" smtClean="0"/>
              <a:t>You may create custom abstractions based on functional interfaces</a:t>
            </a:r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endParaRPr lang="en-US" altLang="he-IL" sz="1900" dirty="0" smtClean="0"/>
          </a:p>
          <a:p>
            <a:pPr lvl="1" algn="l" rtl="0" eaLnBrk="1" hangingPunct="1"/>
            <a:r>
              <a:rPr lang="en-US" altLang="he-IL" sz="1900" dirty="0" smtClean="0"/>
              <a:t>As we’ll see later, any method with this signature : </a:t>
            </a:r>
          </a:p>
          <a:p>
            <a:pPr lvl="1" algn="l" rtl="0" eaLnBrk="1" hangingPunct="1"/>
            <a:r>
              <a:rPr lang="en-US" altLang="he-IL" sz="1900" dirty="0" smtClean="0"/>
              <a:t>     can be assigned to </a:t>
            </a:r>
            <a:r>
              <a:rPr lang="en-US" altLang="he-IL" sz="1900" dirty="0" err="1" smtClean="0"/>
              <a:t>RaiseValue.raise</a:t>
            </a:r>
            <a:r>
              <a:rPr lang="en-US" altLang="he-IL" sz="1900" dirty="0" smtClean="0"/>
              <a:t>()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74700" y="2347913"/>
            <a:ext cx="3024188" cy="10080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FunctionalInterface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IncrementByOne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&lt;T&gt;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public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increment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11325" y="3211513"/>
            <a:ext cx="4464050" cy="12969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RaiseValues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&lt;T&gt; {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void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raise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fr-F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IncrementByOne</a:t>
            </a:r>
            <a:r>
              <a:rPr lang="fr-FR" sz="1400" dirty="0">
                <a:solidFill>
                  <a:srgbClr val="FF0000"/>
                </a:solidFill>
                <a:latin typeface="Calibri" panose="020F0502020204030204" pitchFamily="34" charset="0"/>
              </a:rPr>
              <a:t>&lt;? super T&gt; </a:t>
            </a:r>
            <a:r>
              <a:rPr lang="fr-F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entity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entity.increment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72138" y="4651375"/>
            <a:ext cx="1439862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4765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39370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8675" name="Content Placeholder 5"/>
          <p:cNvSpPr>
            <a:spLocks noGrp="1"/>
          </p:cNvSpPr>
          <p:nvPr>
            <p:ph idx="1"/>
          </p:nvPr>
        </p:nvSpPr>
        <p:spPr>
          <a:xfrm>
            <a:off x="374650" y="1412875"/>
            <a:ext cx="8229600" cy="46799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Important functional interfaces </a:t>
            </a:r>
          </a:p>
          <a:p>
            <a:pPr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Existing &amp; enhanced interfaces</a:t>
            </a:r>
          </a:p>
          <a:p>
            <a:pPr lvl="2" algn="l" rtl="0" eaLnBrk="1" hangingPunct="1"/>
            <a:r>
              <a:rPr lang="en-US" altLang="he-IL" sz="1800" dirty="0" err="1" smtClean="0"/>
              <a:t>Runnable.run</a:t>
            </a:r>
            <a:r>
              <a:rPr lang="en-US" altLang="he-IL" sz="1800" dirty="0" smtClean="0"/>
              <a:t>() : void</a:t>
            </a:r>
          </a:p>
          <a:p>
            <a:pPr lvl="2" algn="l" rtl="0" eaLnBrk="1" hangingPunct="1"/>
            <a:r>
              <a:rPr lang="en-US" altLang="he-IL" sz="1800" dirty="0" smtClean="0"/>
              <a:t>Comparator&lt;T&gt;.compare(T, T) : </a:t>
            </a:r>
            <a:r>
              <a:rPr lang="en-US" altLang="he-IL" sz="1800" dirty="0" err="1" smtClean="0"/>
              <a:t>int</a:t>
            </a:r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Java provides several new Functional Interfaces for other purposes:</a:t>
            </a:r>
          </a:p>
          <a:p>
            <a:pPr lvl="2" algn="l" rtl="0" eaLnBrk="1" hangingPunct="1"/>
            <a:r>
              <a:rPr lang="en-US" altLang="he-IL" sz="1800" dirty="0" smtClean="0"/>
              <a:t>Predicate&lt;T&gt;.test(T) : </a:t>
            </a:r>
            <a:r>
              <a:rPr lang="en-US" altLang="he-IL" sz="1800" dirty="0" err="1" smtClean="0"/>
              <a:t>boolean</a:t>
            </a:r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Consumer&lt;T&gt;.accept(T) : void</a:t>
            </a:r>
          </a:p>
          <a:p>
            <a:pPr lvl="2" algn="l" rtl="0" eaLnBrk="1" hangingPunct="1"/>
            <a:r>
              <a:rPr lang="en-US" altLang="he-IL" sz="1800" dirty="0" smtClean="0"/>
              <a:t>Supplier&lt;T&gt;.get() : T</a:t>
            </a:r>
          </a:p>
          <a:p>
            <a:pPr lvl="2" algn="l" rtl="0" eaLnBrk="1" hangingPunct="1"/>
            <a:r>
              <a:rPr lang="en-US" altLang="he-IL" sz="1800" dirty="0" smtClean="0"/>
              <a:t>Function&lt;T,R&gt;.apply(T) : R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437351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937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395288" y="1412875"/>
            <a:ext cx="8229600" cy="46799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Important functional interfaces </a:t>
            </a:r>
          </a:p>
          <a:p>
            <a:pPr algn="l" rtl="0" eaLnBrk="1" hangingPunct="1"/>
            <a:endParaRPr lang="en-US" altLang="he-IL" sz="800" dirty="0" smtClean="0"/>
          </a:p>
          <a:p>
            <a:pPr lvl="2" algn="l" rtl="0" eaLnBrk="1" hangingPunct="1"/>
            <a:r>
              <a:rPr lang="en-US" altLang="he-IL" sz="1800" dirty="0" smtClean="0"/>
              <a:t>Predicate&lt;T&gt;.test(T) : </a:t>
            </a:r>
            <a:r>
              <a:rPr lang="en-US" altLang="he-IL" sz="1800" dirty="0" err="1" smtClean="0"/>
              <a:t>boolean</a:t>
            </a:r>
            <a:endParaRPr lang="en-US" altLang="he-IL" sz="1800" dirty="0" smtClean="0"/>
          </a:p>
          <a:p>
            <a:pPr lvl="3" algn="l" rtl="0" eaLnBrk="1" hangingPunct="1"/>
            <a:r>
              <a:rPr lang="en-US" altLang="he-IL" sz="1800" dirty="0" smtClean="0"/>
              <a:t>Accepts T and calculate a </a:t>
            </a:r>
            <a:r>
              <a:rPr lang="en-US" altLang="he-IL" sz="1800" dirty="0" err="1" smtClean="0"/>
              <a:t>boolean</a:t>
            </a:r>
            <a:r>
              <a:rPr lang="en-US" altLang="he-IL" sz="1800" dirty="0" smtClean="0"/>
              <a:t> result. True = passed the test</a:t>
            </a:r>
          </a:p>
          <a:p>
            <a:pPr lvl="3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Consumer&lt;T&gt;.accept(T) : void</a:t>
            </a:r>
          </a:p>
          <a:p>
            <a:pPr lvl="3" algn="l" rtl="0" eaLnBrk="1" hangingPunct="1"/>
            <a:r>
              <a:rPr lang="en-US" altLang="he-IL" sz="1800" dirty="0" smtClean="0"/>
              <a:t>Accept T and perform an operation. No result </a:t>
            </a:r>
          </a:p>
          <a:p>
            <a:pPr lvl="3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Supplier&lt;T&gt;.get() : T</a:t>
            </a:r>
          </a:p>
          <a:p>
            <a:pPr lvl="3" algn="l" rtl="0" eaLnBrk="1" hangingPunct="1"/>
            <a:r>
              <a:rPr lang="en-US" altLang="he-IL" sz="1800" dirty="0" smtClean="0"/>
              <a:t>Produces T.  Therefore accepts no parameters and returns T </a:t>
            </a:r>
          </a:p>
          <a:p>
            <a:pPr lvl="3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Function&lt;T,R&gt;.apply(T) : R</a:t>
            </a:r>
          </a:p>
          <a:p>
            <a:pPr lvl="3" algn="l" rtl="0" eaLnBrk="1" hangingPunct="1"/>
            <a:r>
              <a:rPr lang="en-US" altLang="he-IL" sz="1800" dirty="0" smtClean="0"/>
              <a:t>Maps T value to R. Accepts T and calculate result R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3940041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/>
          <p:cNvSpPr>
            <a:spLocks noGrp="1"/>
          </p:cNvSpPr>
          <p:nvPr>
            <p:ph type="title"/>
          </p:nvPr>
        </p:nvSpPr>
        <p:spPr>
          <a:xfrm>
            <a:off x="4699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30723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229600" cy="46799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Functional </a:t>
            </a:r>
            <a:r>
              <a:rPr lang="en-US" altLang="he-IL" sz="1800" dirty="0" smtClean="0"/>
              <a:t>interfaces</a:t>
            </a:r>
            <a:endParaRPr lang="en-US" altLang="he-IL" sz="1800" dirty="0" smtClean="0"/>
          </a:p>
          <a:p>
            <a:pPr lvl="1" algn="l" rtl="0" eaLnBrk="1" hangingPunct="1"/>
            <a:endParaRPr lang="en-US" altLang="he-IL" sz="12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More concrete interfaces for working with primitives and references</a:t>
            </a:r>
          </a:p>
          <a:p>
            <a:pPr lvl="2" algn="l" rtl="0" eaLnBrk="1" hangingPunct="1"/>
            <a:r>
              <a:rPr lang="en-US" altLang="he-IL" sz="1400" dirty="0" err="1" smtClean="0"/>
              <a:t>IntPredicate.test</a:t>
            </a:r>
            <a:r>
              <a:rPr lang="en-US" altLang="he-IL" sz="1400" dirty="0" smtClean="0"/>
              <a:t>(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) : </a:t>
            </a:r>
            <a:r>
              <a:rPr lang="en-US" altLang="he-IL" sz="1400" dirty="0" err="1" smtClean="0"/>
              <a:t>boolean</a:t>
            </a:r>
            <a:r>
              <a:rPr lang="en-US" altLang="he-IL" sz="1400" dirty="0" smtClean="0"/>
              <a:t>               Tests 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 value and result with </a:t>
            </a:r>
            <a:r>
              <a:rPr lang="en-US" altLang="he-IL" sz="1400" dirty="0" err="1" smtClean="0"/>
              <a:t>boolean</a:t>
            </a:r>
            <a:endParaRPr lang="en-US" altLang="he-IL" sz="1400" dirty="0" smtClean="0"/>
          </a:p>
          <a:p>
            <a:pPr lvl="2" algn="l" rtl="0" eaLnBrk="1" hangingPunct="1"/>
            <a:r>
              <a:rPr lang="en-US" altLang="he-IL" sz="1400" dirty="0" err="1" smtClean="0"/>
              <a:t>IntConsumer.accept</a:t>
            </a:r>
            <a:r>
              <a:rPr lang="en-US" altLang="he-IL" sz="1400" dirty="0" smtClean="0"/>
              <a:t>(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) : void               Accepts </a:t>
            </a:r>
            <a:r>
              <a:rPr lang="en-US" altLang="he-IL" sz="1400" dirty="0" err="1" smtClean="0"/>
              <a:t>int</a:t>
            </a:r>
            <a:endParaRPr lang="en-US" altLang="he-IL" sz="1400" dirty="0" smtClean="0"/>
          </a:p>
          <a:p>
            <a:pPr lvl="2" algn="l" rtl="0" eaLnBrk="1" hangingPunct="1"/>
            <a:r>
              <a:rPr lang="en-US" altLang="he-IL" sz="1400" dirty="0" err="1" smtClean="0"/>
              <a:t>IntSupplier.getAsInt</a:t>
            </a:r>
            <a:r>
              <a:rPr lang="en-US" altLang="he-IL" sz="1400" dirty="0" smtClean="0"/>
              <a:t>() : 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                      Produces 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 </a:t>
            </a:r>
          </a:p>
          <a:p>
            <a:pPr lvl="2" algn="l" rtl="0" eaLnBrk="1" hangingPunct="1"/>
            <a:r>
              <a:rPr lang="en-US" altLang="he-IL" sz="1400" dirty="0" err="1" smtClean="0"/>
              <a:t>IntFunction</a:t>
            </a:r>
            <a:r>
              <a:rPr lang="en-US" altLang="he-IL" sz="1400" dirty="0" smtClean="0"/>
              <a:t>&lt;R&gt;.apply(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) : R                 Accepts </a:t>
            </a:r>
            <a:r>
              <a:rPr lang="en-US" altLang="he-IL" sz="1400" dirty="0" err="1" smtClean="0"/>
              <a:t>int</a:t>
            </a:r>
            <a:r>
              <a:rPr lang="en-US" altLang="he-IL" sz="1400" dirty="0" smtClean="0"/>
              <a:t> and produces Result R</a:t>
            </a:r>
          </a:p>
          <a:p>
            <a:pPr lvl="2"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Same exists for Double </a:t>
            </a:r>
          </a:p>
          <a:p>
            <a:pPr lvl="2" algn="l" rtl="0" eaLnBrk="1" hangingPunct="1"/>
            <a:r>
              <a:rPr lang="en-US" altLang="he-IL" sz="1400" dirty="0" err="1" smtClean="0"/>
              <a:t>DoublePredicate</a:t>
            </a:r>
            <a:r>
              <a:rPr lang="en-US" altLang="he-IL" sz="1400" dirty="0" smtClean="0"/>
              <a:t>, </a:t>
            </a:r>
            <a:r>
              <a:rPr lang="en-US" altLang="he-IL" sz="1400" dirty="0" err="1" smtClean="0"/>
              <a:t>DoubleConsumer</a:t>
            </a:r>
            <a:r>
              <a:rPr lang="en-US" altLang="he-IL" sz="1400" dirty="0" smtClean="0"/>
              <a:t>, </a:t>
            </a:r>
            <a:r>
              <a:rPr lang="en-US" altLang="he-IL" sz="1400" dirty="0" err="1" smtClean="0"/>
              <a:t>DoubleSupplier</a:t>
            </a:r>
            <a:r>
              <a:rPr lang="en-US" altLang="he-IL" sz="1400" dirty="0" smtClean="0"/>
              <a:t>, </a:t>
            </a:r>
            <a:r>
              <a:rPr lang="en-US" altLang="he-IL" sz="1400" dirty="0" err="1" smtClean="0"/>
              <a:t>DoubleFunction</a:t>
            </a:r>
            <a:endParaRPr lang="en-US" altLang="he-IL" sz="1400" dirty="0" smtClean="0"/>
          </a:p>
          <a:p>
            <a:pPr lvl="2"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And for Long</a:t>
            </a:r>
          </a:p>
          <a:p>
            <a:pPr lvl="2" algn="l" rtl="0" eaLnBrk="1" hangingPunct="1"/>
            <a:r>
              <a:rPr lang="en-US" altLang="he-IL" sz="1400" dirty="0" err="1" smtClean="0"/>
              <a:t>LongPredicate</a:t>
            </a:r>
            <a:r>
              <a:rPr lang="en-US" altLang="he-IL" sz="1400" dirty="0" smtClean="0"/>
              <a:t>, </a:t>
            </a:r>
            <a:r>
              <a:rPr lang="en-US" altLang="he-IL" sz="1400" dirty="0" err="1" smtClean="0"/>
              <a:t>LongConsumer</a:t>
            </a:r>
            <a:r>
              <a:rPr lang="en-US" altLang="he-IL" sz="1400" dirty="0" smtClean="0"/>
              <a:t>, </a:t>
            </a:r>
            <a:r>
              <a:rPr lang="en-US" altLang="he-IL" sz="1400" dirty="0" err="1" smtClean="0"/>
              <a:t>LongSupplier</a:t>
            </a:r>
            <a:r>
              <a:rPr lang="en-US" altLang="he-IL" sz="1400" dirty="0" smtClean="0"/>
              <a:t>, </a:t>
            </a:r>
            <a:r>
              <a:rPr lang="en-US" altLang="he-IL" sz="1400" dirty="0" err="1" smtClean="0"/>
              <a:t>LongFunction</a:t>
            </a:r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71574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229600" cy="46799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Functional </a:t>
            </a:r>
            <a:r>
              <a:rPr lang="en-US" altLang="he-IL" sz="1800" dirty="0" smtClean="0"/>
              <a:t>interfaces</a:t>
            </a:r>
            <a:endParaRPr lang="en-US" altLang="he-IL" sz="8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1" algn="l" rtl="0" eaLnBrk="1" hangingPunct="1"/>
            <a:r>
              <a:rPr lang="en-US" altLang="he-IL" sz="1800" dirty="0" smtClean="0"/>
              <a:t>Bi – functional interfaces that reduces two inputs, T and U, into one result</a:t>
            </a:r>
          </a:p>
          <a:p>
            <a:pPr lvl="2" algn="l" rtl="0" eaLnBrk="1" hangingPunct="1"/>
            <a:r>
              <a:rPr lang="en-US" altLang="he-IL" sz="1800" dirty="0" err="1" smtClean="0"/>
              <a:t>BiPredicate</a:t>
            </a:r>
            <a:r>
              <a:rPr lang="en-US" altLang="he-IL" sz="1800" dirty="0" smtClean="0"/>
              <a:t>&lt;T,U&gt;.test(T,U) : </a:t>
            </a:r>
            <a:r>
              <a:rPr lang="en-US" altLang="he-IL" sz="1800" dirty="0" err="1" smtClean="0"/>
              <a:t>boolean</a:t>
            </a:r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err="1" smtClean="0"/>
              <a:t>BiConsumer</a:t>
            </a:r>
            <a:r>
              <a:rPr lang="en-US" altLang="he-IL" sz="1800" dirty="0" smtClean="0"/>
              <a:t>&lt;T,U&gt;.accept(T, U) : void</a:t>
            </a:r>
          </a:p>
          <a:p>
            <a:pPr lvl="2" algn="l" rtl="0" eaLnBrk="1" hangingPunct="1"/>
            <a:r>
              <a:rPr lang="en-US" altLang="he-IL" sz="1800" dirty="0" err="1" smtClean="0"/>
              <a:t>BiFunction</a:t>
            </a:r>
            <a:r>
              <a:rPr lang="en-US" altLang="he-IL" sz="1800" dirty="0" smtClean="0"/>
              <a:t>&lt;T,U,R&gt;.apply(T,U) : R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4274715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323850" y="1341438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If we implement functional interface we use () -&gt; { …. }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But if we got a ready to use implementation that matches with its signature ?</a:t>
            </a:r>
          </a:p>
          <a:p>
            <a:pPr lvl="2" algn="l" rtl="0" eaLnBrk="1" hangingPunct="1"/>
            <a:r>
              <a:rPr lang="en-US" altLang="he-IL" sz="1600" dirty="0" smtClean="0"/>
              <a:t>We would like to reference and assign it </a:t>
            </a:r>
          </a:p>
          <a:p>
            <a:pPr lvl="2" algn="l" rtl="0" eaLnBrk="1" hangingPunct="1"/>
            <a:r>
              <a:rPr lang="en-US" altLang="he-IL" sz="1600" dirty="0" smtClean="0"/>
              <a:t>We would like to reuse it</a:t>
            </a:r>
          </a:p>
          <a:p>
            <a:pPr lvl="2" algn="l" rtl="0" eaLnBrk="1" hangingPunct="1"/>
            <a:r>
              <a:rPr lang="en-US" altLang="he-IL" sz="1600" dirty="0" smtClean="0"/>
              <a:t>Whether static or not, we would like to reference it through its class</a:t>
            </a:r>
          </a:p>
          <a:p>
            <a:pPr lvl="2"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Well, this is how you reference methods: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Non-static: 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Static :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r>
              <a:rPr lang="en-US" altLang="he-IL" sz="1200" dirty="0" smtClean="0"/>
              <a:t> 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484438" y="4454525"/>
            <a:ext cx="2808287" cy="6477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SomeClass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c=new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SomeClass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c ::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someMethod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84438" y="5354638"/>
            <a:ext cx="2808287" cy="3603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SomeClass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::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someMethod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22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Topics</a:t>
            </a:r>
            <a:endParaRPr lang="he-IL" altLang="he-I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950" y="1308100"/>
            <a:ext cx="4083050" cy="5168900"/>
          </a:xfrm>
        </p:spPr>
        <p:txBody>
          <a:bodyPr/>
          <a:lstStyle/>
          <a:p>
            <a:pPr marL="342900" indent="-342900" algn="l" rtl="0" eaLnBrk="1" hangingPunct="1">
              <a:buClr>
                <a:srgbClr val="E01A26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 smtClean="0"/>
              <a:t>Java </a:t>
            </a:r>
            <a:r>
              <a:rPr lang="en-US" sz="2000" b="1" dirty="0" smtClean="0"/>
              <a:t>language</a:t>
            </a:r>
            <a:r>
              <a:rPr lang="en-US" sz="1700" b="1" dirty="0" smtClean="0"/>
              <a:t>…………………………3</a:t>
            </a:r>
            <a:endParaRPr lang="en-US" sz="1700" b="1" dirty="0" smtClean="0"/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Lambdas and Functional Interfaces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Method References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Interface Default and Static Methods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Repeating annotations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Extended Annotations Support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Reflection</a:t>
            </a:r>
            <a:r>
              <a:rPr lang="pt-BR" sz="1700" dirty="0" smtClean="0"/>
              <a:t> Parameter names</a:t>
            </a:r>
          </a:p>
          <a:p>
            <a:pPr lvl="1" algn="l" rtl="0" eaLnBrk="1" hangingPunct="1">
              <a:buFont typeface="Arial" panose="020B0604020202020204" pitchFamily="34" charset="0"/>
              <a:buNone/>
              <a:defRPr/>
            </a:pPr>
            <a:endParaRPr lang="pt-BR" sz="200" dirty="0" smtClean="0"/>
          </a:p>
          <a:p>
            <a:pPr marL="342900" indent="-342900" algn="l" rtl="0" eaLnBrk="1" hangingPunct="1">
              <a:buClr>
                <a:srgbClr val="E01A26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 smtClean="0"/>
              <a:t> Java </a:t>
            </a:r>
            <a:r>
              <a:rPr lang="en-US" sz="2000" b="1" dirty="0" smtClean="0"/>
              <a:t>APIs</a:t>
            </a:r>
            <a:r>
              <a:rPr lang="en-US" sz="1700" b="1" dirty="0" smtClean="0"/>
              <a:t>………………………………44</a:t>
            </a:r>
            <a:endParaRPr lang="en-US" sz="1700" b="1" dirty="0" smtClean="0"/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Optional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Optimistic Reading – Lock API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Streams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Date/Time API (JSR 310)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err="1" smtClean="0"/>
              <a:t>Nashorn</a:t>
            </a:r>
            <a:r>
              <a:rPr lang="en-US" sz="1700" dirty="0" smtClean="0"/>
              <a:t> JavaScript engine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Base64</a:t>
            </a:r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r>
              <a:rPr lang="en-US" sz="1700" dirty="0" smtClean="0"/>
              <a:t>Parallel Arrays</a:t>
            </a:r>
          </a:p>
          <a:p>
            <a:pPr algn="l" rtl="0" eaLnBrk="1" hangingPunct="1">
              <a:buClr>
                <a:srgbClr val="FF0000"/>
              </a:buClr>
              <a:defRPr/>
            </a:pPr>
            <a:endParaRPr lang="en-US" sz="1800" dirty="0" smtClean="0"/>
          </a:p>
          <a:p>
            <a:pPr marL="628650" lvl="1" indent="-171450" algn="l" rtl="0" eaLnBrk="1" hangingPunct="1">
              <a:buFont typeface="Arial" panose="020B0604020202020204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2" name="מלבן 1"/>
          <p:cNvSpPr/>
          <p:nvPr/>
        </p:nvSpPr>
        <p:spPr>
          <a:xfrm>
            <a:off x="4419600" y="1143000"/>
            <a:ext cx="4572000" cy="26068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E01A26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Calibri Light" panose="020F0302020204030204" pitchFamily="34" charset="0"/>
              </a:rPr>
              <a:t>New Java </a:t>
            </a:r>
            <a:r>
              <a:rPr lang="en-US" sz="2000" b="1" dirty="0" smtClean="0">
                <a:latin typeface="Calibri Light" panose="020F0302020204030204" pitchFamily="34" charset="0"/>
              </a:rPr>
              <a:t>tools</a:t>
            </a:r>
            <a:r>
              <a:rPr lang="en-US" sz="1700" b="1" dirty="0" smtClean="0">
                <a:latin typeface="Calibri Light" panose="020F0302020204030204" pitchFamily="34" charset="0"/>
              </a:rPr>
              <a:t>……………………………….…..114</a:t>
            </a:r>
            <a:endParaRPr lang="en-US" sz="1700" b="1" dirty="0">
              <a:latin typeface="Calibri Light" panose="020F0302020204030204" pitchFamily="34" charset="0"/>
            </a:endParaRPr>
          </a:p>
          <a:p>
            <a:pPr marL="628650" lvl="1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 err="1">
                <a:latin typeface="Calibri Light" panose="020F0302020204030204" pitchFamily="34" charset="0"/>
              </a:rPr>
              <a:t>Nashorn</a:t>
            </a:r>
            <a:r>
              <a:rPr lang="en-US" sz="1700" dirty="0">
                <a:latin typeface="Calibri Light" panose="020F0302020204030204" pitchFamily="34" charset="0"/>
              </a:rPr>
              <a:t> engine: </a:t>
            </a:r>
            <a:r>
              <a:rPr lang="en-US" sz="1700" dirty="0" err="1">
                <a:latin typeface="Calibri Light" panose="020F0302020204030204" pitchFamily="34" charset="0"/>
              </a:rPr>
              <a:t>jjs</a:t>
            </a:r>
            <a:endParaRPr lang="en-US" sz="1700" dirty="0">
              <a:latin typeface="Calibri Light" panose="020F0302020204030204" pitchFamily="34" charset="0"/>
            </a:endParaRPr>
          </a:p>
          <a:p>
            <a:pPr marL="628650" lvl="1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 Light" panose="020F0302020204030204" pitchFamily="34" charset="0"/>
              </a:rPr>
              <a:t>Class dependency analyzer: </a:t>
            </a:r>
            <a:r>
              <a:rPr lang="en-US" sz="1700" dirty="0" err="1">
                <a:latin typeface="Calibri Light" panose="020F0302020204030204" pitchFamily="34" charset="0"/>
              </a:rPr>
              <a:t>jdeps</a:t>
            </a:r>
            <a:endParaRPr lang="en-US" sz="1700" dirty="0">
              <a:latin typeface="Calibri Light" panose="020F0302020204030204" pitchFamily="34" charset="0"/>
            </a:endParaRPr>
          </a:p>
          <a:p>
            <a:pPr marL="628650" lvl="1" indent="-1714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700" dirty="0">
                <a:latin typeface="Calibri Light" panose="020F0302020204030204" pitchFamily="34" charset="0"/>
              </a:rPr>
              <a:t>Java Mission Control (</a:t>
            </a:r>
            <a:r>
              <a:rPr lang="en-US" sz="1700" dirty="0" err="1">
                <a:latin typeface="Calibri Light" panose="020F0302020204030204" pitchFamily="34" charset="0"/>
              </a:rPr>
              <a:t>jmc</a:t>
            </a:r>
            <a:r>
              <a:rPr lang="en-US" sz="1700" dirty="0">
                <a:latin typeface="Calibri Light" panose="020F0302020204030204" pitchFamily="34" charset="0"/>
              </a:rPr>
              <a:t>)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FF0000"/>
              </a:buClr>
              <a:defRPr/>
            </a:pPr>
            <a:endParaRPr lang="en-US" sz="2000" dirty="0">
              <a:latin typeface="Calibri Light" panose="020F030202020403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E01A26"/>
              </a:buClr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latin typeface="Calibri Light" panose="020F0302020204030204" pitchFamily="34" charset="0"/>
              </a:rPr>
              <a:t>Java runtime (JVM) New </a:t>
            </a:r>
            <a:r>
              <a:rPr lang="en-US" sz="2000" b="1" dirty="0" smtClean="0">
                <a:latin typeface="Calibri Light" panose="020F0302020204030204" pitchFamily="34" charset="0"/>
              </a:rPr>
              <a:t>Features</a:t>
            </a:r>
            <a:r>
              <a:rPr lang="en-US" sz="1700" b="1" dirty="0" smtClean="0">
                <a:latin typeface="Calibri Light" panose="020F0302020204030204" pitchFamily="34" charset="0"/>
              </a:rPr>
              <a:t>…..131</a:t>
            </a:r>
            <a:endParaRPr lang="en-US" sz="17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62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3795" name="Content Placeholder 5"/>
          <p:cNvSpPr>
            <a:spLocks noGrp="1"/>
          </p:cNvSpPr>
          <p:nvPr>
            <p:ph idx="1"/>
          </p:nvPr>
        </p:nvSpPr>
        <p:spPr>
          <a:xfrm>
            <a:off x="303213" y="1371600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Back to our examples:  </a:t>
            </a:r>
            <a:r>
              <a:rPr lang="en-US" altLang="he-IL" sz="1800" dirty="0" err="1" smtClean="0"/>
              <a:t>Collection.sort</a:t>
            </a:r>
            <a:r>
              <a:rPr lang="en-US" altLang="he-IL" sz="1800" dirty="0" smtClean="0"/>
              <a:t>(List&lt;String&gt;,   )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And we have this code, which doesn’t implements Comparator but got a method with a matching signature to compare() named </a:t>
            </a:r>
            <a:r>
              <a:rPr lang="en-US" altLang="he-IL" sz="1800" dirty="0" err="1" smtClean="0"/>
              <a:t>doThings</a:t>
            </a:r>
            <a:r>
              <a:rPr lang="en-US" altLang="he-IL" sz="1800" dirty="0" smtClean="0"/>
              <a:t>():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Lets use method referencing to compare with </a:t>
            </a:r>
            <a:r>
              <a:rPr lang="en-US" altLang="he-IL" sz="1800" dirty="0" err="1" smtClean="0"/>
              <a:t>doThings</a:t>
            </a:r>
            <a:r>
              <a:rPr lang="en-US" altLang="he-IL" sz="1800" dirty="0" smtClean="0"/>
              <a:t>():</a:t>
            </a:r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132138" y="5495925"/>
            <a:ext cx="5327650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List&lt;String&gt; words 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David”,”Adam”,”Eve”,”Moses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Things t=new Things();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(words,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t::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doThings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11638" y="2463800"/>
            <a:ext cx="2881312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59113" y="3544887"/>
            <a:ext cx="4752975" cy="136683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Things {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doThings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return s1.compareTo(s2)*(-1);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98459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179388" y="15398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>
          <a:xfrm>
            <a:off x="303213" y="144780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Now, with a static method:  </a:t>
            </a:r>
            <a:r>
              <a:rPr lang="en-US" altLang="he-IL" sz="1800" dirty="0" err="1" smtClean="0"/>
              <a:t>Collection.sort</a:t>
            </a:r>
            <a:r>
              <a:rPr lang="en-US" altLang="he-IL" sz="1800" dirty="0" smtClean="0"/>
              <a:t>(List&lt;String&gt;,   )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In this case </a:t>
            </a:r>
            <a:r>
              <a:rPr lang="en-US" altLang="he-IL" sz="1800" dirty="0" err="1" smtClean="0"/>
              <a:t>doThings</a:t>
            </a:r>
            <a:r>
              <a:rPr lang="en-US" altLang="he-IL" sz="1800" dirty="0" smtClean="0"/>
              <a:t>() is static: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We use method referencing without instantiating an object:</a:t>
            </a:r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520950" y="5380037"/>
            <a:ext cx="5327650" cy="7921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List&lt;String&gt; words 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Arrays.asList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David”,”Adam”,”Eve”,”Moses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(words,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Things::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doThings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43325" y="2563812"/>
            <a:ext cx="2881312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90800" y="3427412"/>
            <a:ext cx="4752975" cy="13684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Things {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public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static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doThings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(String s1, String s2)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return s1.compareTo(s2)*(-1);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71021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>
          <a:xfrm>
            <a:off x="107950" y="19526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>
          <a:xfrm>
            <a:off x="303213" y="137160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Back to our custom functional interface example: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As mentioned, any method with this signature : </a:t>
            </a:r>
          </a:p>
          <a:p>
            <a:pPr lvl="1" algn="l" rtl="0" eaLnBrk="1" hangingPunct="1"/>
            <a:r>
              <a:rPr lang="en-US" altLang="he-IL" sz="1800" dirty="0" smtClean="0"/>
              <a:t>     can be assigned to </a:t>
            </a:r>
            <a:r>
              <a:rPr lang="en-US" altLang="he-IL" sz="1800" dirty="0" err="1" smtClean="0"/>
              <a:t>RaiseValue.raise</a:t>
            </a:r>
            <a:r>
              <a:rPr lang="en-US" altLang="he-IL" sz="1800" dirty="0" smtClean="0"/>
              <a:t>()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116013" y="2563813"/>
            <a:ext cx="3024187" cy="100965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FunctionalInterface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IncrementByOne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&lt;T&gt;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public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increment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51050" y="3429000"/>
            <a:ext cx="4465638" cy="12954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RaiseValues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&lt;T&gt; {</a:t>
            </a:r>
          </a:p>
          <a:p>
            <a:pPr>
              <a:defRPr/>
            </a:pP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void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raise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fr-F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IncrementByOne</a:t>
            </a:r>
            <a:r>
              <a:rPr lang="fr-FR" sz="1400" dirty="0">
                <a:solidFill>
                  <a:srgbClr val="FF0000"/>
                </a:solidFill>
                <a:latin typeface="Calibri" panose="020F0502020204030204" pitchFamily="34" charset="0"/>
              </a:rPr>
              <a:t>&lt;? super T&gt; </a:t>
            </a:r>
            <a:r>
              <a:rPr lang="fr-F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entity</a:t>
            </a:r>
            <a:r>
              <a:rPr lang="fr-FR" sz="1400" dirty="0">
                <a:solidFill>
                  <a:schemeClr val="tx1"/>
                </a:solidFill>
                <a:latin typeface="Calibri" panose="020F0502020204030204" pitchFamily="34" charset="0"/>
              </a:rPr>
              <a:t>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entity.increment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35600" y="4868863"/>
            <a:ext cx="1439863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XXX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6785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>
          <a:xfrm>
            <a:off x="2413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-180975" y="1412875"/>
            <a:ext cx="8518525" cy="3887788"/>
          </a:xfrm>
        </p:spPr>
        <p:txBody>
          <a:bodyPr/>
          <a:lstStyle/>
          <a:p>
            <a:pPr lvl="1"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just" rtl="0" eaLnBrk="1" hangingPunct="1"/>
            <a:r>
              <a:rPr lang="en-US" altLang="he-IL" sz="1800" dirty="0" smtClean="0"/>
              <a:t>So, here is a Person</a:t>
            </a:r>
          </a:p>
          <a:p>
            <a:pPr lvl="1" algn="just" rtl="0" eaLnBrk="1" hangingPunct="1"/>
            <a:r>
              <a:rPr lang="en-US" altLang="he-IL" sz="1800" dirty="0" smtClean="0"/>
              <a:t>     implementation that</a:t>
            </a:r>
          </a:p>
          <a:p>
            <a:pPr lvl="1" algn="just" rtl="0" eaLnBrk="1" hangingPunct="1"/>
            <a:r>
              <a:rPr lang="en-US" altLang="he-IL" sz="1800" dirty="0" smtClean="0"/>
              <a:t>    contains such a </a:t>
            </a:r>
          </a:p>
          <a:p>
            <a:pPr lvl="1" algn="just" rtl="0" eaLnBrk="1" hangingPunct="1"/>
            <a:r>
              <a:rPr lang="en-US" altLang="he-IL" sz="1800" dirty="0" smtClean="0"/>
              <a:t>    method: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784475" y="1700213"/>
            <a:ext cx="6207125" cy="43195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Person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private  String name;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private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age;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Person(String name,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age)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this.name = name;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age;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String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name;}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(String name) {this.name = name;}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age;}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age) {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age;}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//NOTE: method signature matches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IncrementByOne.increment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 method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public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birthday(){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this.age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+=1;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return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this.age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10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179388" y="2635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7891" name="Content Placeholder 5"/>
          <p:cNvSpPr>
            <a:spLocks noGrp="1"/>
          </p:cNvSpPr>
          <p:nvPr>
            <p:ph idx="1"/>
          </p:nvPr>
        </p:nvSpPr>
        <p:spPr>
          <a:xfrm>
            <a:off x="312738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Usage: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908175" y="2924175"/>
            <a:ext cx="5327650" cy="7921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Person p = new Person("David",20);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RaiseValues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&lt;Person&gt;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calc=new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RaiseValues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&lt;Person&gt;();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calc.raise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(p::birthday)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57688" y="4005263"/>
            <a:ext cx="3598862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Output :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(since raise() prints increased value)</a:t>
            </a:r>
          </a:p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2661334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107950" y="33496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What if we would like to assign constructors ? </a:t>
            </a:r>
          </a:p>
          <a:p>
            <a:pPr lvl="2" algn="l" rtl="0" eaLnBrk="1" hangingPunct="1"/>
            <a:r>
              <a:rPr lang="en-US" altLang="he-IL" sz="1800" dirty="0" smtClean="0"/>
              <a:t>Java provides a functional interface that may be good choice for default constructors</a:t>
            </a:r>
          </a:p>
          <a:p>
            <a:pPr lvl="2" algn="l" rtl="0" eaLnBrk="1" hangingPunct="1"/>
            <a:r>
              <a:rPr lang="en-US" altLang="he-IL" sz="1800" dirty="0" err="1" smtClean="0"/>
              <a:t>Java.util.function.Supplier</a:t>
            </a:r>
            <a:r>
              <a:rPr lang="en-US" altLang="he-IL" sz="1800" dirty="0" smtClean="0"/>
              <a:t>&lt;T&gt; with the method:    T get() </a:t>
            </a:r>
          </a:p>
          <a:p>
            <a:pPr lvl="2" algn="l" rtl="0" eaLnBrk="1" hangingPunct="1"/>
            <a:r>
              <a:rPr lang="en-US" altLang="he-IL" sz="1800" dirty="0" smtClean="0"/>
              <a:t>Example: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195513" y="4999038"/>
            <a:ext cx="4392612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Factory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&lt;Person&gt;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factory=new Factory&lt;Person&gt;();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factory.getObject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Person::new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68538" y="3487738"/>
            <a:ext cx="3240087" cy="12239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Factory&lt;T&gt;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public T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getObject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Supplier&lt;T&gt; 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 return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s.get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96550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>
          <a:xfrm>
            <a:off x="277813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39939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Method reference</a:t>
            </a:r>
          </a:p>
          <a:p>
            <a:pPr lvl="1"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Method reference performs better than LAMBDAs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But </a:t>
            </a:r>
            <a:r>
              <a:rPr lang="en-US" altLang="he-IL" sz="1800" dirty="0" smtClean="0"/>
              <a:t>what if we need more complex and extensible calculations on our Person class?</a:t>
            </a:r>
          </a:p>
          <a:p>
            <a:pPr lvl="2" algn="l" rtl="0" eaLnBrk="1" hangingPunct="1"/>
            <a:r>
              <a:rPr lang="en-US" altLang="he-IL" sz="1800" dirty="0" smtClean="0"/>
              <a:t>Java Beans should be just value objects….</a:t>
            </a:r>
          </a:p>
          <a:p>
            <a:pPr lvl="2" algn="l" rtl="0" eaLnBrk="1" hangingPunct="1"/>
            <a:r>
              <a:rPr lang="en-US" altLang="he-IL" sz="1800" dirty="0" smtClean="0"/>
              <a:t>Solution: use Utility Classes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339975" y="2563813"/>
            <a:ext cx="3240088" cy="10080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test(p-&gt;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&gt;18)..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test(Person::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isMature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)..      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58888" y="5038725"/>
            <a:ext cx="3240087" cy="4318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test(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PersonUtils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::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isMature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)..       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87900" y="5032375"/>
            <a:ext cx="3600450" cy="13684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PersonUtils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public static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boolean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isMature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(Person p) {..}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…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7099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>
          <a:xfrm>
            <a:off x="179388" y="2635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Interface can have default implemented methods</a:t>
            </a:r>
          </a:p>
          <a:p>
            <a:pPr lvl="1" algn="l" rtl="0" eaLnBrk="1" hangingPunct="1"/>
            <a:endParaRPr lang="en-US" altLang="he-IL" sz="1800" dirty="0" smtClean="0"/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Unlike abstract methods – default doesn’t require overriding 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Can be overridden in implementation classes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524000" y="3581400"/>
            <a:ext cx="4895850" cy="15843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Dimensional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getWidth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getHeight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default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width,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height){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	return width*height;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boolean resize() ;</a:t>
            </a:r>
          </a:p>
        </p:txBody>
      </p:sp>
    </p:spTree>
    <p:extLst>
      <p:ext uri="{BB962C8B-B14F-4D97-AF65-F5344CB8AC3E}">
        <p14:creationId xmlns:p14="http://schemas.microsoft.com/office/powerpoint/2010/main" val="598123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1987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Interface can also have implemented static methods</a:t>
            </a:r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476375" y="2852738"/>
            <a:ext cx="3887788" cy="136683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PersonFactory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static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Person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getPerson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 Supplier&lt;Person&gt; s){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return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s.get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3787775"/>
            <a:ext cx="3168650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PersonFactory.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gerPerson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Person::new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3143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>
          <a:xfrm>
            <a:off x="10795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What about ‘multiple inheritance’ potential collisions ?  </a:t>
            </a:r>
          </a:p>
          <a:p>
            <a:pPr lvl="2" algn="l" rtl="0" eaLnBrk="1" hangingPunct="1"/>
            <a:r>
              <a:rPr lang="en-US" altLang="he-IL" sz="1800" dirty="0" smtClean="0"/>
              <a:t>Given these 3 interfaces:</a:t>
            </a:r>
          </a:p>
          <a:p>
            <a:pPr lvl="1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29000" y="2878137"/>
            <a:ext cx="3960813" cy="108108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Dimensional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…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default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h){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	return w*h;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} …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29000" y="4102100"/>
            <a:ext cx="3960813" cy="10810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TriangleDimensional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…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default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h){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	return (w*h)/2;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}  …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36938" y="5399087"/>
            <a:ext cx="3952875" cy="92551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AbstractDimensional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…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h);  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//abstract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   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6850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>
          <a:xfrm>
            <a:off x="3937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16387" name="Content Placeholder 5"/>
          <p:cNvSpPr>
            <a:spLocks noGrp="1"/>
          </p:cNvSpPr>
          <p:nvPr>
            <p:ph idx="1"/>
          </p:nvPr>
        </p:nvSpPr>
        <p:spPr>
          <a:xfrm>
            <a:off x="107950" y="1325563"/>
            <a:ext cx="8229600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2000" dirty="0" smtClean="0"/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Java 6 came with scripting engine API</a:t>
            </a:r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Default RI was Rhino Mozilla Java Script Engine</a:t>
            </a:r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It raised a problem: How should dynamic code get executed in a non-dynamic plug-in like the JVM ?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78013" y="3729038"/>
            <a:ext cx="3529012" cy="24431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function main (function, arg1, arg2){ 	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window[function](arg1,arg2);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} 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function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dynamicFunc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(x, y){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alert(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x+y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//invoking: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main('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dynamicFunc','hello‘,'world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');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94363" y="3800476"/>
            <a:ext cx="2909887" cy="15748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function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getDynamic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(x){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f =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doSomething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(x)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if(x&gt;y) return true;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else return false;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return f;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07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>
          <a:xfrm>
            <a:off x="107950" y="2635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4035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eaLnBrk="1" hangingPunct="1"/>
            <a:endParaRPr lang="en-US" altLang="he-IL" sz="2000" dirty="0" smtClean="0"/>
          </a:p>
          <a:p>
            <a:pPr algn="l" eaLnBrk="1" hangingPunct="1"/>
            <a:endParaRPr lang="en-US" altLang="he-IL" sz="2000" dirty="0" smtClean="0"/>
          </a:p>
          <a:p>
            <a:pPr algn="l" eaLnBrk="1" hangingPunct="1"/>
            <a:endParaRPr lang="en-US" altLang="he-IL" sz="2000" dirty="0" smtClean="0"/>
          </a:p>
          <a:p>
            <a:pPr algn="l" eaLnBrk="1" hangingPunct="1"/>
            <a:endParaRPr lang="en-US" altLang="he-IL" sz="800" dirty="0" smtClean="0"/>
          </a:p>
          <a:p>
            <a:pPr lvl="1" algn="l" eaLnBrk="1" hangingPunct="1"/>
            <a:r>
              <a:rPr lang="en-US" altLang="he-IL" sz="1600" dirty="0" smtClean="0"/>
              <a:t>Which method is taken ? </a:t>
            </a:r>
          </a:p>
          <a:p>
            <a:pPr lvl="2" algn="l" eaLnBrk="1" hangingPunct="1"/>
            <a:r>
              <a:rPr lang="en-US" altLang="he-IL" sz="1600" dirty="0" smtClean="0"/>
              <a:t>Answer is that NONE is taken. When you get default collision it fails to compile.</a:t>
            </a:r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r>
              <a:rPr lang="en-US" altLang="he-IL" sz="1600" dirty="0" smtClean="0"/>
              <a:t>And in this case, does default methods override abstract methods ?</a:t>
            </a:r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2" algn="l" eaLnBrk="1" hangingPunct="1"/>
            <a:r>
              <a:rPr lang="en-US" altLang="he-IL" sz="1600" dirty="0" smtClean="0"/>
              <a:t>NO. abstract methods NEVER gets overridden by default, so it fails to compile </a:t>
            </a:r>
          </a:p>
          <a:p>
            <a:pPr lvl="2" algn="l" eaLnBrk="1" hangingPunct="1"/>
            <a:r>
              <a:rPr lang="en-US" altLang="he-IL" sz="1600" dirty="0" smtClean="0"/>
              <a:t>But – you may override the collided method</a:t>
            </a:r>
          </a:p>
          <a:p>
            <a:pPr lvl="1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2000" dirty="0" smtClean="0"/>
          </a:p>
          <a:p>
            <a:pPr lvl="2" algn="l" eaLnBrk="1" hangingPunct="1"/>
            <a:endParaRPr lang="he-IL" altLang="he-IL" sz="1600" dirty="0" smtClean="0"/>
          </a:p>
          <a:p>
            <a:pPr algn="l" eaLnBrk="1" hangingPunct="1"/>
            <a:endParaRPr lang="en-US" altLang="he-IL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187450" y="2065337"/>
            <a:ext cx="5472113" cy="7921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MyShape1 implements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Dimensional,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TriangleDimensional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???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87450" y="4343400"/>
            <a:ext cx="5472113" cy="7921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MyShape2 implements 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</a:rPr>
              <a:t>Dimensional, 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AbstractDimensional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        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???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221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179388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5059" name="Content Placeholder 5"/>
          <p:cNvSpPr>
            <a:spLocks noGrp="1"/>
          </p:cNvSpPr>
          <p:nvPr>
            <p:ph idx="1"/>
          </p:nvPr>
        </p:nvSpPr>
        <p:spPr>
          <a:xfrm>
            <a:off x="303213" y="1628775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Means that this code will compile: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smtClean="0"/>
              <a:t>When default and abstract methods collide – you must provide your own implementation</a:t>
            </a:r>
          </a:p>
          <a:p>
            <a:pPr lvl="2" algn="l" rtl="0" eaLnBrk="1" hangingPunct="1"/>
            <a:r>
              <a:rPr lang="en-US" altLang="he-IL" sz="1600" dirty="0" smtClean="0"/>
              <a:t>Changes to an existing interfaces might break code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331913" y="2708275"/>
            <a:ext cx="5400675" cy="16557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Rectangle implements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Dimensional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AbstractDimensional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{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@Override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public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getArea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w,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h)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return w*h;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….</a:t>
            </a:r>
          </a:p>
        </p:txBody>
      </p:sp>
    </p:spTree>
    <p:extLst>
      <p:ext uri="{BB962C8B-B14F-4D97-AF65-F5344CB8AC3E}">
        <p14:creationId xmlns:p14="http://schemas.microsoft.com/office/powerpoint/2010/main" val="2076254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6083" name="Content Placeholder 5"/>
          <p:cNvSpPr>
            <a:spLocks noGrp="1"/>
          </p:cNvSpPr>
          <p:nvPr>
            <p:ph idx="1"/>
          </p:nvPr>
        </p:nvSpPr>
        <p:spPr>
          <a:xfrm>
            <a:off x="179388" y="1524000"/>
            <a:ext cx="8516937" cy="3887787"/>
          </a:xfrm>
        </p:spPr>
        <p:txBody>
          <a:bodyPr/>
          <a:lstStyle/>
          <a:p>
            <a:pPr algn="l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1800" b="1" dirty="0" smtClean="0"/>
              <a:t>Keep </a:t>
            </a:r>
            <a:r>
              <a:rPr lang="en-US" altLang="he-IL" sz="1800" b="1" dirty="0" smtClean="0"/>
              <a:t>in mind that </a:t>
            </a:r>
          </a:p>
          <a:p>
            <a:pPr lvl="2" algn="l" rtl="0" eaLnBrk="1" hangingPunct="1"/>
            <a:r>
              <a:rPr lang="en-US" altLang="he-IL" sz="1800" dirty="0" smtClean="0"/>
              <a:t>Changes to an existing interfaces might break code</a:t>
            </a:r>
          </a:p>
          <a:p>
            <a:pPr lvl="2" algn="l" rtl="0" eaLnBrk="1" hangingPunct="1"/>
            <a:r>
              <a:rPr lang="en-US" altLang="he-IL" sz="1800" dirty="0" smtClean="0"/>
              <a:t>At least there is no scenario in which you are running different code than what you think..</a:t>
            </a:r>
          </a:p>
          <a:p>
            <a:pPr lvl="2" algn="l" rtl="0" eaLnBrk="1" hangingPunct="1"/>
            <a:r>
              <a:rPr lang="en-US" altLang="he-IL" sz="1800" dirty="0" smtClean="0"/>
              <a:t>This is because</a:t>
            </a:r>
          </a:p>
          <a:p>
            <a:pPr lvl="3" algn="l" rtl="0" eaLnBrk="1" hangingPunct="1"/>
            <a:r>
              <a:rPr lang="en-US" altLang="he-IL" sz="1800" dirty="0" smtClean="0"/>
              <a:t>-  </a:t>
            </a:r>
            <a:r>
              <a:rPr lang="en-US" altLang="he-IL" sz="1800" dirty="0" smtClean="0"/>
              <a:t>Multiple default method collision will not compile</a:t>
            </a:r>
          </a:p>
          <a:p>
            <a:pPr lvl="3" algn="l" rtl="0" eaLnBrk="1" hangingPunct="1"/>
            <a:r>
              <a:rPr lang="en-US" altLang="he-IL" sz="1800" dirty="0" smtClean="0"/>
              <a:t>- Default </a:t>
            </a:r>
            <a:r>
              <a:rPr lang="en-US" altLang="he-IL" sz="1800" dirty="0" smtClean="0"/>
              <a:t>&amp; abstract method collision will force you to override </a:t>
            </a:r>
          </a:p>
          <a:p>
            <a:pPr lvl="3" algn="l" eaLnBrk="1" hangingPunct="1"/>
            <a:endParaRPr lang="en-US" altLang="he-IL" sz="1200" dirty="0" smtClean="0"/>
          </a:p>
          <a:p>
            <a:pPr lvl="1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2000" dirty="0" smtClean="0"/>
          </a:p>
          <a:p>
            <a:pPr lvl="2" algn="l" eaLnBrk="1" hangingPunct="1"/>
            <a:endParaRPr lang="he-IL" altLang="he-IL" sz="1600" dirty="0" smtClean="0"/>
          </a:p>
          <a:p>
            <a:pPr algn="l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462611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>
          <a:xfrm>
            <a:off x="33338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7107" name="Content Placeholder 5"/>
          <p:cNvSpPr>
            <a:spLocks noGrp="1"/>
          </p:cNvSpPr>
          <p:nvPr>
            <p:ph idx="1"/>
          </p:nvPr>
        </p:nvSpPr>
        <p:spPr>
          <a:xfrm>
            <a:off x="303213" y="1412875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What about multiple method Functional Interfaces ?</a:t>
            </a:r>
          </a:p>
          <a:p>
            <a:pPr lvl="1" algn="l" rtl="0" eaLnBrk="1" hangingPunct="1"/>
            <a:r>
              <a:rPr lang="en-US" altLang="he-IL" sz="1800" dirty="0" smtClean="0"/>
              <a:t>Functional Interfaces are meant to assign a method </a:t>
            </a:r>
          </a:p>
          <a:p>
            <a:pPr lvl="1" algn="l" rtl="0" eaLnBrk="1" hangingPunct="1"/>
            <a:r>
              <a:rPr lang="en-US" altLang="he-IL" sz="1800" dirty="0" smtClean="0"/>
              <a:t>So, only one method can be abstract</a:t>
            </a:r>
          </a:p>
          <a:p>
            <a:pPr lvl="1" algn="l" rtl="0" eaLnBrk="1" hangingPunct="1"/>
            <a:r>
              <a:rPr lang="en-US" altLang="he-IL" sz="1800" dirty="0" smtClean="0"/>
              <a:t>Others must be default or static</a:t>
            </a:r>
          </a:p>
          <a:p>
            <a:pPr lvl="1" algn="l" rtl="0" eaLnBrk="1" hangingPunct="1"/>
            <a:r>
              <a:rPr lang="en-US" altLang="he-IL" sz="1800" dirty="0" smtClean="0"/>
              <a:t>This is useful in cases where several methods are invoked in some order along with the assigned one</a:t>
            </a:r>
          </a:p>
          <a:p>
            <a:pPr lvl="3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773363" y="4364037"/>
            <a:ext cx="3814762" cy="16557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FunctionalInterface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interface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CalculationFlow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default void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logTx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(){…}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default  void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recordTx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(){….}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void calculate(Consumer&lt;T&gt; c)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1375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8131" name="Content Placeholder 5"/>
          <p:cNvSpPr>
            <a:spLocks noGrp="1"/>
          </p:cNvSpPr>
          <p:nvPr>
            <p:ph idx="1"/>
          </p:nvPr>
        </p:nvSpPr>
        <p:spPr>
          <a:xfrm>
            <a:off x="170656" y="137160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Interface Default and Static Methods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Possible multiple method invokers: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When providing </a:t>
            </a:r>
            <a:r>
              <a:rPr lang="en-US" altLang="he-IL" sz="1800" dirty="0" err="1" smtClean="0"/>
              <a:t>CalculatorFlow</a:t>
            </a:r>
            <a:r>
              <a:rPr lang="en-US" altLang="he-IL" sz="1800" dirty="0" smtClean="0"/>
              <a:t> </a:t>
            </a:r>
          </a:p>
          <a:p>
            <a:pPr lvl="1" algn="l" rtl="0" eaLnBrk="1" hangingPunct="1"/>
            <a:r>
              <a:rPr lang="en-US" altLang="he-IL" sz="1800" dirty="0" smtClean="0"/>
              <a:t>     implementations both record() &amp;</a:t>
            </a:r>
          </a:p>
          <a:p>
            <a:pPr lvl="1" algn="l" rtl="0" eaLnBrk="1" hangingPunct="1"/>
            <a:r>
              <a:rPr lang="en-US" altLang="he-IL" sz="1800" dirty="0" smtClean="0"/>
              <a:t>     log() may be overridden</a:t>
            </a:r>
          </a:p>
          <a:p>
            <a:pPr lvl="3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429125" y="3141663"/>
            <a:ext cx="4030663" cy="22320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nonRecordedCalc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CalculationFlow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cf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cf.calc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((v)-&gt;{……..});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recordedCalc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CalculatorFlow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cf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ct.recordTX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cf.calc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((v)-&gt;{……..});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cf.logTX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12921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49155" name="Content Placeholder 5"/>
          <p:cNvSpPr>
            <a:spLocks noGrp="1"/>
          </p:cNvSpPr>
          <p:nvPr>
            <p:ph idx="1"/>
          </p:nvPr>
        </p:nvSpPr>
        <p:spPr>
          <a:xfrm>
            <a:off x="303213" y="1412875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Repeating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In previous Java versions we cannot repeat annotations</a:t>
            </a:r>
          </a:p>
          <a:p>
            <a:pPr lvl="2" algn="l" rtl="0" eaLnBrk="1" hangingPunct="1"/>
            <a:r>
              <a:rPr lang="en-US" altLang="he-IL" sz="1800" dirty="0" smtClean="0"/>
              <a:t>For example if we have this Authors annotation that holds author names: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We must use String [] in order to hold multiple author names: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47813" y="2771775"/>
            <a:ext cx="3311525" cy="129381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@Target(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ElementType.TYPE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@Retention(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RetentionPolicy.RUNTIME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@interface Authors{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String [] value();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76375" y="4714875"/>
            <a:ext cx="3960813" cy="11525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@Authors({“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authorA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”, ”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authorB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”, ”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authorC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”})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@interface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ConcreteBook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extends Book{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…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7294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>
          <a:xfrm>
            <a:off x="10795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>
          <a:xfrm>
            <a:off x="131763" y="1628775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Repeating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In some complex configuration, when annotations contained in others, code is not that readable.. </a:t>
            </a:r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219200" y="3048000"/>
            <a:ext cx="7058025" cy="22320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MessageDriven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    description=“Provides logging services”,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	   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activationConfig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={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                  @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ActivationConfigProperty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propertyName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destinationType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”,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				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propertyValue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javax.jms.Queue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”),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		  @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ActivationConfigProperty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propertyName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=“destination”,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			                  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propertyValue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=“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QueuejndiName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”)}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3846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>
          <a:xfrm>
            <a:off x="179388" y="2143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1203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Repeating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In Java 8 we may repeat annotations</a:t>
            </a:r>
          </a:p>
          <a:p>
            <a:pPr lvl="2" algn="l" rtl="0" eaLnBrk="1" hangingPunct="1"/>
            <a:r>
              <a:rPr lang="en-US" altLang="he-IL" sz="1800" dirty="0" smtClean="0"/>
              <a:t>So now we’ll change Authors annotation to Author – with a single name</a:t>
            </a:r>
          </a:p>
          <a:p>
            <a:pPr lvl="2" algn="l" rtl="0" eaLnBrk="1" hangingPunct="1"/>
            <a:r>
              <a:rPr lang="en-US" altLang="he-IL" sz="1800" dirty="0" smtClean="0"/>
              <a:t>We have to denote the annotation with @repeatable that specifies its container annotation class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000" dirty="0" smtClean="0"/>
          </a:p>
          <a:p>
            <a:pPr lvl="2" algn="l" rtl="0" eaLnBrk="1" hangingPunct="1"/>
            <a:r>
              <a:rPr lang="en-US" altLang="he-IL" sz="1800" dirty="0" smtClean="0"/>
              <a:t>Then, we create a container annotation for @Author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3200400" y="2922589"/>
            <a:ext cx="3671887" cy="15128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@Target(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ElementType.TYPE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@Retention(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RetentionPolicy.RUNTIME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@Repeatable(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Authors.class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@interface Author{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String  value();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89287" y="4969668"/>
            <a:ext cx="3683000" cy="14398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@Target(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ElementType.TYPE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@Retention(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RetentionPolicy.RUNTIME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public @</a:t>
            </a:r>
            <a:r>
              <a:rPr lang="en-US" sz="1400">
                <a:solidFill>
                  <a:srgbClr val="FF0000"/>
                </a:solidFill>
                <a:latin typeface="Calibri" panose="020F0502020204030204" pitchFamily="34" charset="0"/>
              </a:rPr>
              <a:t>interface Authors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Author[] value();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6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4"/>
          <p:cNvSpPr>
            <a:spLocks noGrp="1"/>
          </p:cNvSpPr>
          <p:nvPr>
            <p:ph type="title"/>
          </p:nvPr>
        </p:nvSpPr>
        <p:spPr>
          <a:xfrm>
            <a:off x="7143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2227" name="Content Placeholder 5"/>
          <p:cNvSpPr>
            <a:spLocks noGrp="1"/>
          </p:cNvSpPr>
          <p:nvPr>
            <p:ph idx="1"/>
          </p:nvPr>
        </p:nvSpPr>
        <p:spPr>
          <a:xfrm>
            <a:off x="250825" y="1484313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Repeating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In Java 8 we may repeat annotations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000" dirty="0" smtClean="0"/>
          </a:p>
          <a:p>
            <a:pPr lvl="2" algn="l" rtl="0" eaLnBrk="1" hangingPunct="1"/>
            <a:r>
              <a:rPr lang="en-US" altLang="he-IL" sz="1800" dirty="0" smtClean="0"/>
              <a:t>And reuse it: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These annotations are available  in their container annotation through reflection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123282" y="3428206"/>
            <a:ext cx="3960812" cy="14398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@Author(“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authorA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”)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@Author(”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authorB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”)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@Author(”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authorC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”)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@interface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ConcreteBook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extends Book{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….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1322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3251" name="Content Placeholder 5"/>
          <p:cNvSpPr>
            <a:spLocks noGrp="1"/>
          </p:cNvSpPr>
          <p:nvPr>
            <p:ph idx="1"/>
          </p:nvPr>
        </p:nvSpPr>
        <p:spPr>
          <a:xfrm>
            <a:off x="250825" y="1484313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Extended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Annotations are placed in code according to its @Target</a:t>
            </a:r>
          </a:p>
          <a:p>
            <a:pPr lvl="1" algn="l" rtl="0" eaLnBrk="1" hangingPunct="1"/>
            <a:r>
              <a:rPr lang="en-US" altLang="he-IL" sz="1800" dirty="0" smtClean="0"/>
              <a:t>Java 5 provides target options in </a:t>
            </a:r>
            <a:r>
              <a:rPr lang="en-US" altLang="he-IL" sz="1800" dirty="0" err="1" smtClean="0"/>
              <a:t>ElementType</a:t>
            </a:r>
            <a:r>
              <a:rPr lang="en-US" altLang="he-IL" sz="1800" dirty="0" smtClean="0"/>
              <a:t> </a:t>
            </a:r>
            <a:r>
              <a:rPr lang="en-US" altLang="he-IL" sz="1800" dirty="0" err="1" smtClean="0"/>
              <a:t>Enum</a:t>
            </a:r>
            <a:r>
              <a:rPr lang="en-US" altLang="he-IL" sz="1800" dirty="0" smtClean="0"/>
              <a:t>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Java 8 provides two new powerful options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38962"/>
              </p:ext>
            </p:extLst>
          </p:nvPr>
        </p:nvGraphicFramePr>
        <p:xfrm>
          <a:off x="1676400" y="2940048"/>
          <a:ext cx="6400800" cy="2180408"/>
        </p:xfrm>
        <a:graphic>
          <a:graphicData uri="http://schemas.openxmlformats.org/drawingml/2006/table">
            <a:tbl>
              <a:tblPr/>
              <a:tblGrid>
                <a:gridCol w="6400800"/>
              </a:tblGrid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ANNOTATION_TYPE     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Annotation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type 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CONSTRUCTOR             </a:t>
                      </a:r>
                      <a:r>
                        <a:rPr lang="en-US" sz="1400" dirty="0" err="1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Constructor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FIELD                               </a:t>
                      </a:r>
                      <a:r>
                        <a:rPr lang="en-US" sz="1400" dirty="0" err="1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Field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declaration (includes </a:t>
                      </a:r>
                      <a:r>
                        <a:rPr lang="en-US" sz="1400" dirty="0" err="1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constants)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LOVAL_VARIABLE</a:t>
                      </a:r>
                      <a:r>
                        <a:rPr lang="en-US" sz="1400" b="1" u="none" strike="noStrike" baseline="0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Local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variable 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METHOD                        </a:t>
                      </a:r>
                      <a:r>
                        <a:rPr lang="en-US" sz="1400" dirty="0" err="1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Method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PACKAGE                       </a:t>
                      </a:r>
                      <a:r>
                        <a:rPr lang="en-US" sz="1400" dirty="0" err="1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Package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PARAMETER                 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Formal 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parameter 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400" b="1" u="none" strike="noStrike" baseline="0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                               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, interface (including annotation type), or </a:t>
                      </a:r>
                      <a:r>
                        <a:rPr lang="en-US" sz="1400" dirty="0" err="1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enum</a:t>
                      </a:r>
                      <a:r>
                        <a:rPr lang="en-US" sz="1400" dirty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declaration</a:t>
                      </a: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816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39370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229600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2000" b="1" dirty="0" smtClean="0"/>
              <a:t>Java 7 Dynamic Invocation</a:t>
            </a:r>
          </a:p>
          <a:p>
            <a:pPr algn="l" rtl="0" eaLnBrk="1" hangingPunct="1"/>
            <a:r>
              <a:rPr lang="en-US" altLang="he-IL" sz="2000" b="1" dirty="0" smtClean="0"/>
              <a:t>JSR 292: Java Platform Support for Dynamically Typed Languages</a:t>
            </a:r>
          </a:p>
          <a:p>
            <a:pPr lvl="1" algn="l" rtl="0" eaLnBrk="1" hangingPunct="1"/>
            <a:r>
              <a:rPr lang="en-US" altLang="he-IL" sz="2000" dirty="0" smtClean="0"/>
              <a:t>Engines can use additional runtime instructions in order to compile code</a:t>
            </a:r>
          </a:p>
          <a:p>
            <a:pPr lvl="2" algn="l" rtl="0" eaLnBrk="1" hangingPunct="1"/>
            <a:r>
              <a:rPr lang="en-US" altLang="he-IL" sz="1700" dirty="0" err="1" smtClean="0"/>
              <a:t>Invokedynamic</a:t>
            </a:r>
            <a:r>
              <a:rPr lang="en-US" altLang="he-IL" sz="1700" dirty="0" smtClean="0"/>
              <a:t> – new bytecode instruction that allows to translate method invocation without relating to the object holds it</a:t>
            </a:r>
          </a:p>
          <a:p>
            <a:pPr lvl="2" algn="l" rtl="0" eaLnBrk="1" hangingPunct="1"/>
            <a:r>
              <a:rPr lang="en-US" altLang="he-IL" sz="1700" dirty="0" err="1" smtClean="0"/>
              <a:t>Java.dyn.MethodHandler</a:t>
            </a:r>
            <a:r>
              <a:rPr lang="en-US" altLang="he-IL" sz="1700" dirty="0" smtClean="0"/>
              <a:t> – bounded to each </a:t>
            </a:r>
            <a:r>
              <a:rPr lang="en-US" altLang="he-IL" sz="1700" dirty="0" err="1" smtClean="0"/>
              <a:t>Invokedynamic</a:t>
            </a:r>
            <a:r>
              <a:rPr lang="en-US" altLang="he-IL" sz="1700" dirty="0" smtClean="0"/>
              <a:t> instruction </a:t>
            </a:r>
          </a:p>
          <a:p>
            <a:pPr lvl="2" algn="l" rtl="0" eaLnBrk="1" hangingPunct="1"/>
            <a:r>
              <a:rPr lang="en-US" altLang="he-IL" sz="1700" dirty="0" smtClean="0"/>
              <a:t>                                              - holds reference to a JVM method</a:t>
            </a:r>
          </a:p>
          <a:p>
            <a:pPr lvl="2" algn="l" rtl="0" eaLnBrk="1" hangingPunct="1"/>
            <a:r>
              <a:rPr lang="en-US" altLang="he-IL" sz="1700" dirty="0" smtClean="0"/>
              <a:t>                                              - cached </a:t>
            </a:r>
          </a:p>
          <a:p>
            <a:pPr lvl="2" algn="l" rtl="0" eaLnBrk="1" hangingPunct="1"/>
            <a:r>
              <a:rPr lang="en-US" altLang="he-IL" sz="1700" dirty="0" smtClean="0"/>
              <a:t>Both </a:t>
            </a:r>
            <a:r>
              <a:rPr lang="en-US" altLang="he-IL" sz="1700" dirty="0" err="1" smtClean="0"/>
              <a:t>invokedynamic</a:t>
            </a:r>
            <a:r>
              <a:rPr lang="en-US" altLang="he-IL" sz="1700" dirty="0" smtClean="0"/>
              <a:t> and </a:t>
            </a:r>
            <a:r>
              <a:rPr lang="en-US" altLang="he-IL" sz="1700" dirty="0" err="1" smtClean="0"/>
              <a:t>MethodHandlers</a:t>
            </a:r>
            <a:r>
              <a:rPr lang="en-US" altLang="he-IL" sz="1700" dirty="0" smtClean="0"/>
              <a:t> are updated during runtime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b="1" dirty="0" smtClean="0"/>
              <a:t>That’s great…we got this dynamic thing in our plugin but we can’t use it in Java…</a:t>
            </a:r>
          </a:p>
        </p:txBody>
      </p:sp>
    </p:spTree>
    <p:extLst>
      <p:ext uri="{BB962C8B-B14F-4D97-AF65-F5344CB8AC3E}">
        <p14:creationId xmlns:p14="http://schemas.microsoft.com/office/powerpoint/2010/main" val="3215611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>
          <a:xfrm>
            <a:off x="36513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4275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Extended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New </a:t>
            </a:r>
            <a:r>
              <a:rPr lang="en-US" altLang="he-IL" sz="1800" dirty="0" err="1" smtClean="0"/>
              <a:t>ElementType</a:t>
            </a:r>
            <a:r>
              <a:rPr lang="en-US" altLang="he-IL" sz="1800" dirty="0" smtClean="0"/>
              <a:t> 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Examples: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64847"/>
              </p:ext>
            </p:extLst>
          </p:nvPr>
        </p:nvGraphicFramePr>
        <p:xfrm>
          <a:off x="1908175" y="2439988"/>
          <a:ext cx="6121400" cy="545102"/>
        </p:xfrm>
        <a:graphic>
          <a:graphicData uri="http://schemas.openxmlformats.org/drawingml/2006/table">
            <a:tbl>
              <a:tblPr/>
              <a:tblGrid>
                <a:gridCol w="6121400"/>
              </a:tblGrid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TYPE</a:t>
                      </a:r>
                      <a:r>
                        <a:rPr lang="en-US" sz="1400" b="1" u="none" strike="noStrike" baseline="0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_PARAMETER        </a:t>
                      </a:r>
                      <a:r>
                        <a:rPr lang="en-US" sz="1400" b="0" u="none" strike="noStrike" baseline="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Generics declaration</a:t>
                      </a:r>
                      <a:endParaRPr lang="en-US" sz="1400" dirty="0">
                        <a:solidFill>
                          <a:srgbClr val="474747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TYPE_USE</a:t>
                      </a:r>
                      <a:r>
                        <a:rPr lang="en-US" sz="1400" b="1" u="none" strike="noStrike" baseline="0" dirty="0" smtClean="0">
                          <a:solidFill>
                            <a:srgbClr val="4A6782"/>
                          </a:solidFill>
                          <a:latin typeface="Calibri" panose="020F0502020204030204" pitchFamily="34" charset="0"/>
                        </a:rPr>
                        <a:t>                       </a:t>
                      </a:r>
                      <a:r>
                        <a:rPr lang="en-US" sz="140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new(), casting, implements clauses, throws clauses</a:t>
                      </a:r>
                      <a:r>
                        <a:rPr lang="en-US" sz="1400" baseline="0" dirty="0" smtClean="0">
                          <a:solidFill>
                            <a:srgbClr val="474747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sz="1400" dirty="0">
                        <a:solidFill>
                          <a:srgbClr val="474747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53810" marR="16143" marT="43048" marB="16143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11413" y="3656012"/>
            <a:ext cx="3313112" cy="12239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@Target(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ElementType.TYPE_USE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@Retention(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RetentionPolicy.RUNTIME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@interface Log{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String  value()   default “test”;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95738" y="5024437"/>
            <a:ext cx="3313112" cy="12239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@Target(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ElementType.TYPE_PARAMETER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@Retention(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RetentionPolicy.RUNTIME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@interface Alert{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String  value()   default “alert”;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0970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title"/>
          </p:nvPr>
        </p:nvSpPr>
        <p:spPr>
          <a:xfrm>
            <a:off x="179388" y="1905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5299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Extended annotations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800" dirty="0" smtClean="0"/>
              <a:t>Usage :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071688" y="2492375"/>
            <a:ext cx="5256212" cy="18002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doIt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(Object o)  throws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@Log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Exception  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if(o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instanceof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String){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String  data =  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@Log 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String)o;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List  &lt;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@Alert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String&gt;   storage =  new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@Log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&lt;&gt;();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….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71688" y="4508500"/>
            <a:ext cx="6264275" cy="108108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ReverseComparator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implements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@Log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Comparator   &lt;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@Alert 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String&gt; 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….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59250" y="2636838"/>
            <a:ext cx="1800225" cy="2159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3943350" y="3068638"/>
            <a:ext cx="1296988" cy="2159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5095875" y="3284538"/>
            <a:ext cx="2160588" cy="2159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224213" y="3284538"/>
            <a:ext cx="1295400" cy="2159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519613" y="4724400"/>
            <a:ext cx="2303462" cy="2159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6823075" y="4724400"/>
            <a:ext cx="1296988" cy="215900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600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/>
          </p:nvPr>
        </p:nvSpPr>
        <p:spPr>
          <a:xfrm>
            <a:off x="107950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6323" name="Content Placeholder 5"/>
          <p:cNvSpPr>
            <a:spLocks noGrp="1"/>
          </p:cNvSpPr>
          <p:nvPr>
            <p:ph idx="1"/>
          </p:nvPr>
        </p:nvSpPr>
        <p:spPr>
          <a:xfrm>
            <a:off x="231775" y="1341438"/>
            <a:ext cx="8516938" cy="388620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Reflection – Parameter names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When reflecting a method there is no way of getting real parameter names</a:t>
            </a:r>
          </a:p>
          <a:p>
            <a:pPr lvl="1" algn="l" rtl="0" eaLnBrk="1" hangingPunct="1"/>
            <a:r>
              <a:rPr lang="en-US" altLang="he-IL" sz="1600" dirty="0" smtClean="0"/>
              <a:t>We get logical names like ‘arg0’, ‘arg1’ .. instead</a:t>
            </a:r>
          </a:p>
          <a:p>
            <a:pPr lvl="1" algn="l" rtl="0" eaLnBrk="1" hangingPunct="1"/>
            <a:r>
              <a:rPr lang="en-US" altLang="he-IL" sz="1600" dirty="0" smtClean="0"/>
              <a:t>In Java 8 we can get the actual parameter names </a:t>
            </a:r>
          </a:p>
          <a:p>
            <a:pPr lvl="1" algn="l" rtl="0" eaLnBrk="1" hangingPunct="1"/>
            <a:r>
              <a:rPr lang="en-US" altLang="he-IL" sz="1600" dirty="0" smtClean="0"/>
              <a:t>Use the same reflection code but launch with –parameters flag: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195513" y="3573463"/>
            <a:ext cx="6192837" cy="20875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 class Example{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    public static void main(String[]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 throws Exception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        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Method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method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Example.class.getMethod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 "main” 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        for( final Parameter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parameter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: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method.getParameters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            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 "Parameter: " + </a:t>
            </a:r>
            <a:r>
              <a:rPr lang="en-US" sz="1400" u="sng" dirty="0" err="1">
                <a:solidFill>
                  <a:srgbClr val="FF0000"/>
                </a:solidFill>
                <a:latin typeface="Calibri" panose="020F0502020204030204" pitchFamily="34" charset="0"/>
              </a:rPr>
              <a:t>parameter.getName</a:t>
            </a:r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()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        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    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95613" y="5300663"/>
            <a:ext cx="2800350" cy="6492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Output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without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–parameters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flag: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arg0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48363" y="5300663"/>
            <a:ext cx="2800350" cy="6492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Output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with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–parameters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flag: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args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01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57347" name="Content Placeholder 5"/>
          <p:cNvSpPr>
            <a:spLocks noGrp="1"/>
          </p:cNvSpPr>
          <p:nvPr>
            <p:ph idx="1"/>
          </p:nvPr>
        </p:nvSpPr>
        <p:spPr>
          <a:xfrm>
            <a:off x="196850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Reflection – Parameter names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800" dirty="0" smtClean="0"/>
              <a:t>This feature is supported only when you set your JVM  (-parameter flag)</a:t>
            </a:r>
          </a:p>
          <a:p>
            <a:pPr lvl="1" algn="l" rtl="0" eaLnBrk="1" hangingPunct="1"/>
            <a:r>
              <a:rPr lang="en-US" altLang="he-IL" sz="1800" dirty="0" smtClean="0"/>
              <a:t>Reason for that is that it reduces performance and makes reflection a bit heavier 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Conclusion – don’t activate it unless it is critical for you to get this information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143246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231775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58371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Optional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1800" dirty="0" smtClean="0"/>
              <a:t>Main goal is to clear our code from null checks</a:t>
            </a:r>
          </a:p>
          <a:p>
            <a:pPr algn="l" rtl="0" eaLnBrk="1" hangingPunct="1"/>
            <a:r>
              <a:rPr lang="en-US" altLang="he-IL" sz="1800" dirty="0" err="1" smtClean="0"/>
              <a:t>java.util.Optional</a:t>
            </a:r>
            <a:r>
              <a:rPr lang="en-US" altLang="he-IL" sz="1800" dirty="0" smtClean="0"/>
              <a:t> </a:t>
            </a:r>
          </a:p>
          <a:p>
            <a:pPr algn="l" rtl="0" eaLnBrk="1" hangingPunct="1"/>
            <a:r>
              <a:rPr lang="en-US" altLang="he-IL" sz="1800" dirty="0" smtClean="0"/>
              <a:t>An object container that provides comfortable behavior regarding nulls &amp; voids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r>
              <a:rPr lang="en-US" altLang="he-IL" sz="1600" dirty="0" smtClean="0"/>
              <a:t>Creating Optional 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smtClean="0"/>
              <a:t>Empty Optional is a void container</a:t>
            </a:r>
          </a:p>
          <a:p>
            <a:pPr lvl="2" algn="l" rtl="0" eaLnBrk="1" hangingPunct="1"/>
            <a:r>
              <a:rPr lang="en-US" altLang="he-IL" sz="1600" dirty="0" err="1" smtClean="0"/>
              <a:t>Nullable</a:t>
            </a:r>
            <a:r>
              <a:rPr lang="en-US" altLang="he-IL" sz="1600" dirty="0" smtClean="0"/>
              <a:t> Optional may contain nulls</a:t>
            </a:r>
          </a:p>
          <a:p>
            <a:pPr lvl="2" algn="l" rtl="0" eaLnBrk="1" hangingPunct="1"/>
            <a:r>
              <a:rPr lang="en-US" altLang="he-IL" sz="1600" dirty="0" smtClean="0"/>
              <a:t>Other holds values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771775" y="3648075"/>
            <a:ext cx="4249738" cy="11525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Optional&lt;String&gt;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eValue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Optional.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empty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Optional&lt;String&gt;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nValue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Optional.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ofNullable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1400" b="1" i="1" dirty="0">
                <a:solidFill>
                  <a:srgbClr val="FF0000"/>
                </a:solidFill>
                <a:latin typeface="Calibri" panose="020F0502020204030204" pitchFamily="34" charset="0"/>
              </a:rPr>
              <a:t>null);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Optional&lt;String&gt; value=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Optional.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of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OptionalData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");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0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4"/>
          <p:cNvSpPr>
            <a:spLocks noGrp="1"/>
          </p:cNvSpPr>
          <p:nvPr>
            <p:ph type="title"/>
          </p:nvPr>
        </p:nvSpPr>
        <p:spPr>
          <a:xfrm>
            <a:off x="179388" y="19208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59395" name="Content Placeholder 5"/>
          <p:cNvSpPr>
            <a:spLocks noGrp="1"/>
          </p:cNvSpPr>
          <p:nvPr>
            <p:ph idx="1"/>
          </p:nvPr>
        </p:nvSpPr>
        <p:spPr>
          <a:xfrm>
            <a:off x="303213" y="137160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Optional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1600" dirty="0" smtClean="0"/>
              <a:t>Basic behavior</a:t>
            </a:r>
          </a:p>
          <a:p>
            <a:pPr lvl="1" algn="l" rtl="0" eaLnBrk="1" hangingPunct="1"/>
            <a:r>
              <a:rPr lang="en-US" altLang="he-IL" sz="1600" dirty="0" smtClean="0"/>
              <a:t>get() – results in T or </a:t>
            </a:r>
            <a:r>
              <a:rPr lang="en-US" altLang="he-IL" sz="1600" dirty="0" err="1" smtClean="0"/>
              <a:t>NoSuchElementException</a:t>
            </a:r>
            <a:r>
              <a:rPr lang="en-US" altLang="he-IL" sz="1600" dirty="0" smtClean="0"/>
              <a:t> for empty &amp; </a:t>
            </a:r>
            <a:r>
              <a:rPr lang="en-US" altLang="he-IL" sz="1600" dirty="0" err="1" smtClean="0"/>
              <a:t>nullable</a:t>
            </a:r>
            <a:r>
              <a:rPr lang="en-US" altLang="he-IL" sz="1600" dirty="0" smtClean="0"/>
              <a:t> Optional</a:t>
            </a:r>
          </a:p>
          <a:p>
            <a:pPr lvl="1" algn="l" rtl="0" eaLnBrk="1" hangingPunct="1"/>
            <a:r>
              <a:rPr lang="en-US" altLang="he-IL" sz="1600" dirty="0" err="1" smtClean="0"/>
              <a:t>orElse</a:t>
            </a:r>
            <a:r>
              <a:rPr lang="en-US" altLang="he-IL" sz="1600" dirty="0" smtClean="0"/>
              <a:t>(T) – results in wrapped T if present, else return assigned T</a:t>
            </a:r>
          </a:p>
          <a:p>
            <a:pPr lvl="1" algn="l" rtl="0" eaLnBrk="1" hangingPunct="1"/>
            <a:r>
              <a:rPr lang="en-US" altLang="he-IL" sz="1600" dirty="0" err="1" smtClean="0"/>
              <a:t>orElseGet</a:t>
            </a:r>
            <a:r>
              <a:rPr lang="en-US" altLang="he-IL" sz="1600" dirty="0" smtClean="0"/>
              <a:t>(Supplier&lt;? extends T&gt;) – results in T or executes Supplier&lt;T&gt;     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484438" y="5414962"/>
            <a:ext cx="2232025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Supplier&lt;T&gt; functional interface</a:t>
            </a:r>
          </a:p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get() : 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71550" y="3452812"/>
            <a:ext cx="4752975" cy="19431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value.get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nValue.orElse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("else None")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eValue.orElse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("else Empty")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//Supplier&lt;String&gt;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value.orElseGet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(()-&gt;"else-get ???")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nValue.orElseGet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(()-&gt;"else-get None")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eValue.orElseGet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(()-&gt;"else-get Empty")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7763" y="4381500"/>
            <a:ext cx="2232025" cy="18002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Output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OptionalData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else None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else Empty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OptionalData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else-get None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else-get Empty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227763" y="4657725"/>
            <a:ext cx="144462" cy="504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 flipV="1">
            <a:off x="4787900" y="4010025"/>
            <a:ext cx="1439863" cy="90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6227763" y="5378450"/>
            <a:ext cx="144462" cy="5032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5508625" y="4946650"/>
            <a:ext cx="719138" cy="68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134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>
          <a:xfrm>
            <a:off x="179388" y="8096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0419" name="Content Placeholder 5"/>
          <p:cNvSpPr>
            <a:spLocks noGrp="1"/>
          </p:cNvSpPr>
          <p:nvPr>
            <p:ph idx="1"/>
          </p:nvPr>
        </p:nvSpPr>
        <p:spPr>
          <a:xfrm>
            <a:off x="323850" y="1333500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Optional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1800" dirty="0" smtClean="0"/>
              <a:t>Basic behavior</a:t>
            </a:r>
          </a:p>
          <a:p>
            <a:pPr lvl="1" algn="l" rtl="0" eaLnBrk="1" hangingPunct="1"/>
            <a:r>
              <a:rPr lang="en-US" altLang="he-IL" sz="1600" dirty="0" err="1" smtClean="0"/>
              <a:t>isPresent</a:t>
            </a:r>
            <a:r>
              <a:rPr lang="en-US" altLang="he-IL" sz="1600" dirty="0" smtClean="0"/>
              <a:t>() – results true if Optional wraps an object or false otherwise</a:t>
            </a:r>
          </a:p>
          <a:p>
            <a:pPr lvl="1" algn="l" rtl="0" eaLnBrk="1" hangingPunct="1"/>
            <a:r>
              <a:rPr lang="en-US" altLang="he-IL" sz="1600" dirty="0" err="1" smtClean="0"/>
              <a:t>ifPresent</a:t>
            </a:r>
            <a:r>
              <a:rPr lang="en-US" altLang="he-IL" sz="1600" dirty="0" smtClean="0"/>
              <a:t>(Consumer&lt;? super T&gt;) – if object is present, executes Consumer&lt;T&gt;.accept(T) assigning wrapped object T and result with void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484438" y="5445125"/>
            <a:ext cx="2374900" cy="6477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Consumer&lt;T&gt; functional interface</a:t>
            </a:r>
          </a:p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accept( T ) : void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0113" y="3716338"/>
            <a:ext cx="5111750" cy="15128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value.isPresent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nValue.isPresent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eValue.isPresent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//Consumer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value.ifPresent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((String s)-&gt;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(s+" is in the house"));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7763" y="4076700"/>
            <a:ext cx="2232025" cy="18002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Output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true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false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false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</a:rPr>
              <a:t>OptionalData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 is in the house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227763" y="4724400"/>
            <a:ext cx="144462" cy="504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latin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10" idx="1"/>
          </p:cNvCxnSpPr>
          <p:nvPr/>
        </p:nvCxnSpPr>
        <p:spPr>
          <a:xfrm flipH="1" flipV="1">
            <a:off x="4211638" y="4148138"/>
            <a:ext cx="2016125" cy="82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148263" y="5156200"/>
            <a:ext cx="1152525" cy="43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406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1443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Optional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Primitives </a:t>
            </a:r>
            <a:r>
              <a:rPr lang="en-US" altLang="he-IL" sz="1800" dirty="0" err="1" smtClean="0"/>
              <a:t>Optionals</a:t>
            </a:r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err="1" smtClean="0"/>
              <a:t>OptionalDouble</a:t>
            </a:r>
            <a:r>
              <a:rPr lang="en-US" altLang="he-IL" sz="1800" dirty="0" smtClean="0"/>
              <a:t>, </a:t>
            </a:r>
            <a:r>
              <a:rPr lang="en-US" altLang="he-IL" sz="1800" dirty="0" err="1" smtClean="0"/>
              <a:t>OptionalInt</a:t>
            </a:r>
            <a:r>
              <a:rPr lang="en-US" altLang="he-IL" sz="1800" dirty="0" smtClean="0"/>
              <a:t>, </a:t>
            </a:r>
            <a:r>
              <a:rPr lang="en-US" altLang="he-IL" sz="1800" dirty="0" err="1" smtClean="0"/>
              <a:t>OptionalLong</a:t>
            </a:r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Let have a look at </a:t>
            </a:r>
            <a:r>
              <a:rPr lang="en-US" altLang="he-IL" sz="1800" dirty="0" err="1" smtClean="0"/>
              <a:t>OptionalDoube</a:t>
            </a:r>
            <a:r>
              <a:rPr lang="en-US" altLang="he-IL" sz="1800" dirty="0" smtClean="0"/>
              <a:t>, others are just the same idea..</a:t>
            </a:r>
          </a:p>
          <a:p>
            <a:pPr lvl="2" algn="l" rtl="0" eaLnBrk="1" hangingPunct="1"/>
            <a:r>
              <a:rPr lang="en-US" altLang="he-IL" sz="1600" dirty="0" smtClean="0"/>
              <a:t>Everything turns to be double oriented:</a:t>
            </a:r>
          </a:p>
          <a:p>
            <a:pPr lvl="2" algn="l" rtl="0" eaLnBrk="1" hangingPunct="1"/>
            <a:r>
              <a:rPr lang="en-US" altLang="he-IL" sz="1600" dirty="0" smtClean="0"/>
              <a:t>of(double) – returns </a:t>
            </a:r>
            <a:r>
              <a:rPr lang="en-US" altLang="he-IL" sz="1600" dirty="0" err="1" smtClean="0"/>
              <a:t>OptionalDouble</a:t>
            </a:r>
            <a:r>
              <a:rPr lang="en-US" altLang="he-IL" sz="1600" dirty="0" smtClean="0"/>
              <a:t> wrapping the given value </a:t>
            </a:r>
          </a:p>
          <a:p>
            <a:pPr lvl="2" algn="l" rtl="0" eaLnBrk="1" hangingPunct="1"/>
            <a:r>
              <a:rPr lang="en-US" altLang="he-IL" sz="1600" dirty="0" smtClean="0"/>
              <a:t>get() becomes </a:t>
            </a:r>
            <a:r>
              <a:rPr lang="en-US" altLang="he-IL" sz="1600" dirty="0" err="1" smtClean="0"/>
              <a:t>getAsDouble</a:t>
            </a:r>
            <a:r>
              <a:rPr lang="en-US" altLang="he-IL" sz="1600" dirty="0" smtClean="0"/>
              <a:t>() and results with the wrapped double value or null</a:t>
            </a:r>
          </a:p>
          <a:p>
            <a:pPr lvl="2" algn="l" rtl="0" eaLnBrk="1" hangingPunct="1"/>
            <a:r>
              <a:rPr lang="en-US" altLang="he-IL" sz="1600" dirty="0" err="1" smtClean="0"/>
              <a:t>orElse</a:t>
            </a:r>
            <a:r>
              <a:rPr lang="en-US" altLang="he-IL" sz="1600" dirty="0" smtClean="0"/>
              <a:t>(double) – return wrapped double if present. If not – returns the assigned double</a:t>
            </a:r>
          </a:p>
          <a:p>
            <a:pPr lvl="2" algn="l" rtl="0" eaLnBrk="1" hangingPunct="1"/>
            <a:r>
              <a:rPr lang="en-US" altLang="he-IL" sz="1600" dirty="0" err="1" smtClean="0"/>
              <a:t>orElseGet</a:t>
            </a:r>
            <a:r>
              <a:rPr lang="en-US" altLang="he-IL" sz="1600" dirty="0" smtClean="0"/>
              <a:t> (</a:t>
            </a:r>
            <a:r>
              <a:rPr lang="en-US" altLang="he-IL" sz="1600" dirty="0" err="1" smtClean="0"/>
              <a:t>DoubleSupplier</a:t>
            </a:r>
            <a:r>
              <a:rPr lang="en-US" altLang="he-IL" sz="1600" dirty="0" smtClean="0"/>
              <a:t>) – same but if not present invokes </a:t>
            </a:r>
            <a:r>
              <a:rPr lang="en-US" altLang="he-IL" sz="1600" dirty="0" err="1" smtClean="0"/>
              <a:t>getAsDouble</a:t>
            </a:r>
            <a:r>
              <a:rPr lang="en-US" altLang="he-IL" sz="1600" dirty="0" smtClean="0"/>
              <a:t>() : double</a:t>
            </a:r>
          </a:p>
          <a:p>
            <a:pPr lvl="2" algn="l" rtl="0" eaLnBrk="1" hangingPunct="1"/>
            <a:r>
              <a:rPr lang="en-US" altLang="he-IL" sz="1600" dirty="0" err="1" smtClean="0"/>
              <a:t>ifPresent</a:t>
            </a:r>
            <a:r>
              <a:rPr lang="en-US" altLang="he-IL" sz="1600" dirty="0" smtClean="0"/>
              <a:t>(</a:t>
            </a:r>
            <a:r>
              <a:rPr lang="en-US" altLang="he-IL" sz="1600" dirty="0" err="1" smtClean="0"/>
              <a:t>DoubleConsumer</a:t>
            </a:r>
            <a:r>
              <a:rPr lang="en-US" altLang="he-IL" sz="1600" dirty="0" smtClean="0"/>
              <a:t>) – if present, assigns value to accept(double) and returns void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714600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2467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Optional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Complex behavior</a:t>
            </a:r>
          </a:p>
          <a:p>
            <a:pPr lvl="1" algn="l" rtl="0" eaLnBrk="1" hangingPunct="1"/>
            <a:r>
              <a:rPr lang="en-US" altLang="he-IL" sz="1600" b="1" dirty="0" smtClean="0"/>
              <a:t>Filter</a:t>
            </a:r>
          </a:p>
          <a:p>
            <a:pPr lvl="2" algn="l" rtl="0" eaLnBrk="1" hangingPunct="1"/>
            <a:r>
              <a:rPr lang="en-US" altLang="he-IL" sz="1600" dirty="0" smtClean="0"/>
              <a:t>Accepts Predicate &lt;? Super T&gt;</a:t>
            </a:r>
          </a:p>
          <a:p>
            <a:pPr lvl="2" algn="l" rtl="0" eaLnBrk="1" hangingPunct="1"/>
            <a:r>
              <a:rPr lang="en-US" altLang="he-IL" sz="1600" dirty="0" smtClean="0"/>
              <a:t>If present, performs Predicate&lt;T&gt;.test(T) and result with </a:t>
            </a:r>
            <a:r>
              <a:rPr lang="en-US" altLang="he-IL" sz="1600" dirty="0" err="1" smtClean="0"/>
              <a:t>boolean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smtClean="0"/>
              <a:t>If present &amp; test resulted with true – returns Optional&lt;T&gt; with origin value</a:t>
            </a:r>
          </a:p>
          <a:p>
            <a:pPr lvl="2" algn="l" rtl="0" eaLnBrk="1" hangingPunct="1"/>
            <a:r>
              <a:rPr lang="en-US" altLang="he-IL" sz="1600" dirty="0" smtClean="0"/>
              <a:t>If not present or test() result with false – returns Empty optional </a:t>
            </a:r>
          </a:p>
          <a:p>
            <a:pPr lvl="1" algn="l" rtl="0" eaLnBrk="1" hangingPunct="1"/>
            <a:r>
              <a:rPr lang="en-US" altLang="he-IL" sz="1600" b="1" dirty="0" smtClean="0"/>
              <a:t>Map</a:t>
            </a:r>
          </a:p>
          <a:p>
            <a:pPr lvl="2" algn="l" rtl="0" eaLnBrk="1" hangingPunct="1"/>
            <a:r>
              <a:rPr lang="en-US" altLang="he-IL" sz="1600" dirty="0" smtClean="0"/>
              <a:t>Mapping means we generate a result or null from an input</a:t>
            </a:r>
          </a:p>
          <a:p>
            <a:pPr lvl="2" algn="l" rtl="0" eaLnBrk="1" hangingPunct="1"/>
            <a:r>
              <a:rPr lang="en-US" altLang="he-IL" sz="1600" dirty="0" smtClean="0"/>
              <a:t>Optional wrapped object is the input</a:t>
            </a:r>
          </a:p>
          <a:p>
            <a:pPr lvl="2" algn="l" rtl="0" eaLnBrk="1" hangingPunct="1"/>
            <a:r>
              <a:rPr lang="en-US" altLang="he-IL" sz="1600" dirty="0" smtClean="0"/>
              <a:t>If present, Function&lt;T,U&gt;.apply(T) is executed and returns U. The result is Optional&lt;U&gt;</a:t>
            </a:r>
          </a:p>
          <a:p>
            <a:pPr lvl="2" algn="l" rtl="0" eaLnBrk="1" hangingPunct="1"/>
            <a:r>
              <a:rPr lang="en-US" altLang="he-IL" sz="1600" dirty="0" smtClean="0"/>
              <a:t>If not present or apply() results with null - returns Empty Optional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Both provides powerful actions on large data collections – we’ll explore it later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203941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3491" name="Content Placeholder 5"/>
          <p:cNvSpPr>
            <a:spLocks noGrp="1"/>
          </p:cNvSpPr>
          <p:nvPr>
            <p:ph idx="1"/>
          </p:nvPr>
        </p:nvSpPr>
        <p:spPr>
          <a:xfrm>
            <a:off x="185738" y="1341438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Optimistic Reading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When </a:t>
            </a:r>
            <a:r>
              <a:rPr lang="en-US" altLang="he-IL" sz="1600" dirty="0" smtClean="0"/>
              <a:t>a reader obtains a non-exclusive lock on a resource it receives a stamp</a:t>
            </a:r>
          </a:p>
          <a:p>
            <a:pPr lvl="1" algn="l" rtl="0" eaLnBrk="1" hangingPunct="1"/>
            <a:r>
              <a:rPr lang="en-US" altLang="he-IL" sz="1600" dirty="0" smtClean="0"/>
              <a:t>On any writer update to the resource – the stamp gets updated</a:t>
            </a:r>
          </a:p>
          <a:p>
            <a:pPr lvl="1" algn="l" rtl="0" eaLnBrk="1" hangingPunct="1"/>
            <a:r>
              <a:rPr lang="en-US" altLang="he-IL" sz="1600" dirty="0" smtClean="0"/>
              <a:t>Readers may use their stamps in order to validate the resource</a:t>
            </a:r>
          </a:p>
          <a:p>
            <a:pPr lvl="2" algn="l" rtl="0" eaLnBrk="1" hangingPunct="1"/>
            <a:r>
              <a:rPr lang="en-US" altLang="he-IL" sz="1600" dirty="0" smtClean="0"/>
              <a:t>If the stamp is the same as the one in the source – no writers obtained any lock</a:t>
            </a:r>
          </a:p>
          <a:p>
            <a:pPr lvl="2" algn="l" rtl="0" eaLnBrk="1" hangingPunct="1"/>
            <a:r>
              <a:rPr lang="en-US" altLang="he-IL" sz="1600" dirty="0" smtClean="0"/>
              <a:t>Writers always update the resource stamp on completion </a:t>
            </a:r>
          </a:p>
          <a:p>
            <a:pPr lvl="2" algn="l" rtl="0" eaLnBrk="1" hangingPunct="1"/>
            <a:r>
              <a:rPr lang="en-US" altLang="he-IL" sz="1600" dirty="0" smtClean="0"/>
              <a:t>Stamps are much like ‘version’ in Hibernate/JPA </a:t>
            </a:r>
          </a:p>
          <a:p>
            <a:pPr algn="l" rtl="0" eaLnBrk="1" hangingPunct="1"/>
            <a:r>
              <a:rPr lang="en-US" altLang="he-IL" sz="2200" b="1" dirty="0" smtClean="0"/>
              <a:t> </a:t>
            </a:r>
            <a:r>
              <a:rPr lang="en-US" altLang="he-IL" sz="1800" b="1" dirty="0" err="1" smtClean="0"/>
              <a:t>StampedLock</a:t>
            </a:r>
            <a:r>
              <a:rPr lang="en-US" altLang="he-IL" sz="1800" b="1" dirty="0" smtClean="0"/>
              <a:t> class</a:t>
            </a:r>
          </a:p>
          <a:p>
            <a:pPr lvl="1" algn="l" rtl="0" eaLnBrk="1" hangingPunct="1"/>
            <a:r>
              <a:rPr lang="en-US" altLang="he-IL" sz="1800" dirty="0" err="1" smtClean="0"/>
              <a:t>tryOptimisticRead</a:t>
            </a:r>
            <a:r>
              <a:rPr lang="en-US" altLang="he-IL" sz="1800" dirty="0" smtClean="0"/>
              <a:t>() </a:t>
            </a:r>
          </a:p>
          <a:p>
            <a:pPr lvl="2" algn="l" rtl="0" eaLnBrk="1" hangingPunct="1"/>
            <a:r>
              <a:rPr lang="en-US" altLang="he-IL" sz="1600" dirty="0" smtClean="0"/>
              <a:t>used by readers in order to manage optimistic read locks on a resource</a:t>
            </a:r>
          </a:p>
          <a:p>
            <a:pPr lvl="2" algn="l" rtl="0" eaLnBrk="1" hangingPunct="1"/>
            <a:r>
              <a:rPr lang="en-US" altLang="he-IL" sz="1600" dirty="0" smtClean="0"/>
              <a:t>results with a non-zero stamp or zero if exclusively locked</a:t>
            </a:r>
          </a:p>
          <a:p>
            <a:pPr lvl="1" algn="l" rtl="0" eaLnBrk="1" hangingPunct="1"/>
            <a:r>
              <a:rPr lang="en-US" altLang="he-IL" sz="1800" dirty="0" smtClean="0"/>
              <a:t>validate(stamp) </a:t>
            </a:r>
          </a:p>
          <a:p>
            <a:pPr lvl="2" algn="l" rtl="0" eaLnBrk="1" hangingPunct="1"/>
            <a:r>
              <a:rPr lang="en-US" altLang="he-IL" sz="1600" dirty="0" smtClean="0"/>
              <a:t>Returns true if resource has the same stamp (means no other writer flushed data)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8462637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45720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388" y="1412875"/>
            <a:ext cx="8229600" cy="3887788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  <a:defRPr/>
            </a:pPr>
            <a:r>
              <a:rPr lang="en-US" sz="2000" b="1" dirty="0" smtClean="0"/>
              <a:t>Lambdas and Functional Interfaces</a:t>
            </a:r>
          </a:p>
          <a:p>
            <a:pPr algn="l" rtl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500" dirty="0" smtClean="0"/>
          </a:p>
          <a:p>
            <a:pPr algn="l" rtl="0" eaLnBrk="1" hangingPunct="1">
              <a:lnSpc>
                <a:spcPct val="150000"/>
              </a:lnSpc>
              <a:defRPr/>
            </a:pPr>
            <a:r>
              <a:rPr lang="en-US" sz="2000" dirty="0" smtClean="0"/>
              <a:t>Java 8 came to the rescue 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Provides support for LAMBDA expressions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All LAMBDA calls are done via native </a:t>
            </a:r>
            <a:r>
              <a:rPr lang="en-US" sz="2000" i="1" dirty="0" err="1" smtClean="0"/>
              <a:t>invokedynamic</a:t>
            </a:r>
            <a:endParaRPr lang="en-US" sz="2000" i="1" dirty="0" smtClean="0"/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Now we can assign some code as a method</a:t>
            </a:r>
          </a:p>
          <a:p>
            <a:pPr lvl="2" algn="l" rtl="0" eaLnBrk="1" hangingPunct="1">
              <a:lnSpc>
                <a:spcPct val="150000"/>
              </a:lnSpc>
              <a:defRPr/>
            </a:pPr>
            <a:r>
              <a:rPr lang="en-US" sz="2000" dirty="0" smtClean="0"/>
              <a:t>- No </a:t>
            </a:r>
            <a:r>
              <a:rPr lang="en-US" sz="2000" dirty="0" smtClean="0"/>
              <a:t>need in callbacks (event model)</a:t>
            </a:r>
          </a:p>
          <a:p>
            <a:pPr lvl="2" algn="l" rtl="0">
              <a:lnSpc>
                <a:spcPct val="150000"/>
              </a:lnSpc>
              <a:defRPr/>
            </a:pPr>
            <a:r>
              <a:rPr lang="en-US" sz="2000" dirty="0"/>
              <a:t>- </a:t>
            </a:r>
            <a:r>
              <a:rPr lang="en-US" sz="2000" dirty="0" smtClean="0"/>
              <a:t>Reduces </a:t>
            </a:r>
            <a:r>
              <a:rPr lang="en-US" sz="2000" dirty="0" smtClean="0"/>
              <a:t>anonymous classes</a:t>
            </a:r>
          </a:p>
          <a:p>
            <a:pPr lvl="2" algn="l" rtl="0">
              <a:lnSpc>
                <a:spcPct val="150000"/>
              </a:lnSpc>
              <a:defRPr/>
            </a:pPr>
            <a:r>
              <a:rPr lang="en-US" sz="2000" dirty="0"/>
              <a:t>- </a:t>
            </a:r>
            <a:r>
              <a:rPr lang="en-US" sz="2000" dirty="0" smtClean="0"/>
              <a:t>More </a:t>
            </a:r>
            <a:r>
              <a:rPr lang="en-US" sz="2000" dirty="0" smtClean="0"/>
              <a:t>up-to-date way of coding </a:t>
            </a:r>
          </a:p>
          <a:p>
            <a:pPr algn="l" rtl="0" eaLnBrk="1" hangingPunct="1">
              <a:lnSpc>
                <a:spcPct val="15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90031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Hands On - 1</a:t>
            </a:r>
            <a:endParaRPr lang="he-IL" alt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342900" indent="-34290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Create new project</a:t>
            </a:r>
          </a:p>
          <a:p>
            <a:pPr marL="342900" indent="-34290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Define </a:t>
            </a:r>
            <a:r>
              <a:rPr lang="en-US" sz="2200" dirty="0"/>
              <a:t>search </a:t>
            </a:r>
            <a:r>
              <a:rPr lang="en-US" sz="2200" dirty="0" smtClean="0"/>
              <a:t>tasks functional interface</a:t>
            </a:r>
          </a:p>
          <a:p>
            <a:pPr marL="342900" indent="-34290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Provide a dynamic search platform</a:t>
            </a:r>
          </a:p>
          <a:p>
            <a:pPr marL="342900" indent="-34290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Enrich with search utilities referenced methods</a:t>
            </a:r>
          </a:p>
          <a:p>
            <a:pPr algn="l" rtl="0" eaLnBrk="1" hangingPunct="1">
              <a:lnSpc>
                <a:spcPct val="150000"/>
              </a:lnSpc>
              <a:defRPr/>
            </a:pPr>
            <a:endParaRPr lang="he-IL" sz="2200" dirty="0"/>
          </a:p>
        </p:txBody>
      </p:sp>
      <p:pic>
        <p:nvPicPr>
          <p:cNvPr id="64516" name="Picture 2" descr="http://www.sigmabold.com/wp-content/uploads/2015/09/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2768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5539" name="Content Placeholder 5"/>
          <p:cNvSpPr>
            <a:spLocks noGrp="1"/>
          </p:cNvSpPr>
          <p:nvPr>
            <p:ph idx="1"/>
          </p:nvPr>
        </p:nvSpPr>
        <p:spPr>
          <a:xfrm>
            <a:off x="250825" y="1412874"/>
            <a:ext cx="8516938" cy="4987925"/>
          </a:xfrm>
        </p:spPr>
        <p:txBody>
          <a:bodyPr/>
          <a:lstStyle/>
          <a:p>
            <a:pPr algn="l" rtl="0" eaLnBrk="1" hangingPunct="1"/>
            <a:r>
              <a:rPr lang="en-US" altLang="he-IL" sz="2200" b="1" dirty="0" smtClean="0"/>
              <a:t>Streams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New </a:t>
            </a:r>
            <a:r>
              <a:rPr lang="en-US" altLang="he-IL" sz="2000" dirty="0" err="1" smtClean="0"/>
              <a:t>java.util.stream</a:t>
            </a:r>
            <a:r>
              <a:rPr lang="en-US" altLang="he-IL" sz="2000" dirty="0" smtClean="0"/>
              <a:t> API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A sequence of elements supporting sequential and parallel aggregate operations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Mostly Relevant for dealing with huge data grids 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Therefore obtained mainly from Collections, but not only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Introduces real-world functional-style programming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Since it is functional based  - it is much faster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</p:spTree>
    <p:extLst>
      <p:ext uri="{BB962C8B-B14F-4D97-AF65-F5344CB8AC3E}">
        <p14:creationId xmlns:p14="http://schemas.microsoft.com/office/powerpoint/2010/main" val="3638672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6563" name="Content Placeholder 5"/>
          <p:cNvSpPr>
            <a:spLocks noGrp="1"/>
          </p:cNvSpPr>
          <p:nvPr>
            <p:ph idx="1"/>
          </p:nvPr>
        </p:nvSpPr>
        <p:spPr>
          <a:xfrm>
            <a:off x="179388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1800" dirty="0" smtClean="0"/>
              <a:t>Streams perform lazily. Means the code is evaluated only if must be executed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All manipulations are put in a stream pipeline that can be consumed, collected or manipulated again 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If multiple threads are used – each has its own pipeline which the stream gathers</a:t>
            </a:r>
          </a:p>
          <a:p>
            <a:pPr algn="l" rtl="0" eaLnBrk="1" hangingPunct="1"/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err="1" smtClean="0"/>
              <a:t>Spliterators</a:t>
            </a:r>
            <a:r>
              <a:rPr lang="en-US" altLang="he-IL" sz="1800" dirty="0" smtClean="0"/>
              <a:t> are used behind the scene for breaking huge processing into small parts</a:t>
            </a:r>
          </a:p>
          <a:p>
            <a:pPr lvl="1" algn="l" rtl="0" eaLnBrk="1" hangingPunct="1"/>
            <a:r>
              <a:rPr lang="en-US" altLang="he-IL" sz="1800" dirty="0" smtClean="0"/>
              <a:t>When processing completes – we are at the end of the stream. Cannot re-iterated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842290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7587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516938" cy="44640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</a:t>
            </a:r>
            <a:r>
              <a:rPr lang="en-US" altLang="he-IL" sz="2000" dirty="0" smtClean="0"/>
              <a:t>vs. Collections</a:t>
            </a:r>
          </a:p>
          <a:p>
            <a:pPr lvl="1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Collections uses External iteration</a:t>
            </a:r>
          </a:p>
          <a:p>
            <a:pPr lvl="2" algn="l" rtl="0" eaLnBrk="1" hangingPunct="1"/>
            <a:r>
              <a:rPr lang="en-US" altLang="he-IL" sz="1600" dirty="0" smtClean="0"/>
              <a:t>Means you should handle elements in-between iterations</a:t>
            </a:r>
          </a:p>
          <a:p>
            <a:pPr lvl="2" algn="l" rtl="0" eaLnBrk="1" hangingPunct="1"/>
            <a:r>
              <a:rPr lang="en-US" altLang="he-IL" sz="1600" dirty="0" smtClean="0"/>
              <a:t>All operations are eagerly executed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endParaRPr lang="en-US" altLang="he-IL" sz="1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Streams uses Internal iterations</a:t>
            </a:r>
          </a:p>
          <a:p>
            <a:pPr lvl="2" algn="l" rtl="0" eaLnBrk="1" hangingPunct="1"/>
            <a:r>
              <a:rPr lang="en-US" altLang="he-IL" sz="1600" dirty="0" smtClean="0"/>
              <a:t>Means that elements are handled by hidden holders in between iterations if &amp; when needed</a:t>
            </a:r>
          </a:p>
          <a:p>
            <a:pPr lvl="2" algn="l" rtl="0" eaLnBrk="1" hangingPunct="1"/>
            <a:r>
              <a:rPr lang="en-US" altLang="he-IL" sz="1600" dirty="0" smtClean="0"/>
              <a:t>Operations are executed lazily – when terminal operation is triggered (later)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909264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4"/>
          <p:cNvSpPr>
            <a:spLocks noGrp="1"/>
          </p:cNvSpPr>
          <p:nvPr>
            <p:ph type="title"/>
          </p:nvPr>
        </p:nvSpPr>
        <p:spPr>
          <a:xfrm>
            <a:off x="10795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8611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516938" cy="44640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2000" dirty="0" smtClean="0"/>
              <a:t>Stateless – dynamic code that doesn’t use any external allocations Only local variables.</a:t>
            </a:r>
          </a:p>
          <a:p>
            <a:pPr algn="l" rtl="0" eaLnBrk="1" hangingPunct="1"/>
            <a:r>
              <a:rPr lang="en-US" altLang="he-IL" sz="2000" dirty="0" err="1" smtClean="0"/>
              <a:t>Stateful</a:t>
            </a:r>
            <a:r>
              <a:rPr lang="en-US" altLang="he-IL" sz="2000" dirty="0" smtClean="0"/>
              <a:t> – dynamic code that references external allocations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b="1" dirty="0" smtClean="0"/>
              <a:t>Best is to go stateless</a:t>
            </a:r>
          </a:p>
          <a:p>
            <a:pPr lvl="1" algn="l" rtl="0" eaLnBrk="1" hangingPunct="1"/>
            <a:r>
              <a:rPr lang="en-US" altLang="he-IL" sz="1800" dirty="0" err="1" smtClean="0"/>
              <a:t>Stateful</a:t>
            </a:r>
            <a:r>
              <a:rPr lang="en-US" altLang="he-IL" sz="1800" dirty="0" smtClean="0"/>
              <a:t> might be annoying just like when working with Inner Classes</a:t>
            </a:r>
          </a:p>
          <a:p>
            <a:pPr lvl="1" algn="l" rtl="0" eaLnBrk="1" hangingPunct="1"/>
            <a:r>
              <a:rPr lang="en-US" altLang="he-IL" sz="1800" dirty="0" smtClean="0"/>
              <a:t>Dynamic invocation is not part of the containing Class reflection and uses its own dedicated stack and lifetime – Just like Inner classes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215622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69635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Best in this case is to cover features through code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For the next </a:t>
            </a:r>
            <a:r>
              <a:rPr lang="en-US" altLang="he-IL" sz="1800" b="1" i="1" dirty="0" smtClean="0"/>
              <a:t>examples</a:t>
            </a:r>
            <a:r>
              <a:rPr lang="en-US" altLang="he-IL" sz="1800" dirty="0" smtClean="0"/>
              <a:t> we’ll use the following: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Address class –  Java Bean with City </a:t>
            </a:r>
            <a:r>
              <a:rPr lang="en-US" altLang="he-IL" sz="1800" dirty="0" err="1" smtClean="0"/>
              <a:t>enum</a:t>
            </a:r>
            <a:r>
              <a:rPr lang="en-US" altLang="he-IL" sz="1800" dirty="0" smtClean="0"/>
              <a:t> &amp; street attributes</a:t>
            </a:r>
          </a:p>
          <a:p>
            <a:pPr lvl="2" algn="l" rtl="0" eaLnBrk="1" hangingPunct="1"/>
            <a:r>
              <a:rPr lang="en-US" altLang="he-IL" sz="1800" dirty="0" smtClean="0"/>
              <a:t>Person class – Java Bean with name, age, Gender </a:t>
            </a:r>
            <a:r>
              <a:rPr lang="en-US" altLang="he-IL" sz="1800" dirty="0" err="1" smtClean="0"/>
              <a:t>enum</a:t>
            </a:r>
            <a:r>
              <a:rPr lang="en-US" altLang="he-IL" sz="1800" dirty="0" smtClean="0"/>
              <a:t> &amp; Address</a:t>
            </a:r>
          </a:p>
          <a:p>
            <a:pPr lvl="2" algn="l" rtl="0" eaLnBrk="1" hangingPunct="1"/>
            <a:r>
              <a:rPr lang="en-US" altLang="he-IL" sz="1800" dirty="0" smtClean="0"/>
              <a:t>List&lt;Person&gt; populated with several thousands Person instances </a:t>
            </a:r>
          </a:p>
          <a:p>
            <a:pPr lvl="2" algn="l" rtl="0" eaLnBrk="1" hangingPunct="1"/>
            <a:endParaRPr lang="en-US" altLang="he-IL" sz="1800" dirty="0" smtClean="0"/>
          </a:p>
          <a:p>
            <a:pPr lvl="2" algn="l" rtl="0" eaLnBrk="1" hangingPunct="1"/>
            <a:r>
              <a:rPr lang="en-US" altLang="he-IL" sz="1800" dirty="0" smtClean="0"/>
              <a:t>We’ll do some cool manipulations on List&lt;Person&gt; with stream API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777895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0659" name="Content Placeholder 5"/>
          <p:cNvSpPr>
            <a:spLocks noGrp="1"/>
          </p:cNvSpPr>
          <p:nvPr>
            <p:ph idx="1"/>
          </p:nvPr>
        </p:nvSpPr>
        <p:spPr>
          <a:xfrm>
            <a:off x="179388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b="1" i="1" dirty="0" smtClean="0"/>
              <a:t>Example</a:t>
            </a:r>
            <a:r>
              <a:rPr lang="en-US" altLang="he-IL" sz="2000" dirty="0" smtClean="0"/>
              <a:t> POJOs: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339975" y="1268413"/>
            <a:ext cx="6335713" cy="51323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Person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private  String name;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private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private Address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private Gender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Person(String name,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age, Gender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City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String street)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this.name = name;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age;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=gender;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address=new Address(city, street);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String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name;}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setName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(String name) {this.name = name;}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age;}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age) {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this.age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age;}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Address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address;}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(Address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{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this.address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address;}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Gender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gender;}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(Gender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{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this.gender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gender;}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@Override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String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toString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name + "-" + age;}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044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4"/>
          <p:cNvSpPr>
            <a:spLocks noGrp="1"/>
          </p:cNvSpPr>
          <p:nvPr>
            <p:ph type="title"/>
          </p:nvPr>
        </p:nvSpPr>
        <p:spPr>
          <a:xfrm>
            <a:off x="107950" y="11588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1683" name="Content Placeholder 5"/>
          <p:cNvSpPr>
            <a:spLocks noGrp="1"/>
          </p:cNvSpPr>
          <p:nvPr>
            <p:ph idx="1"/>
          </p:nvPr>
        </p:nvSpPr>
        <p:spPr>
          <a:xfrm>
            <a:off x="395288" y="1557338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b="1" i="1" dirty="0" smtClean="0"/>
              <a:t>Example</a:t>
            </a:r>
            <a:r>
              <a:rPr lang="en-US" altLang="he-IL" sz="2000" dirty="0" smtClean="0"/>
              <a:t> POJOs &amp; </a:t>
            </a:r>
            <a:r>
              <a:rPr lang="en-US" altLang="he-IL" sz="2000" dirty="0" err="1" smtClean="0"/>
              <a:t>Enums</a:t>
            </a:r>
            <a:r>
              <a:rPr lang="en-US" altLang="he-IL" sz="2000" dirty="0" smtClean="0"/>
              <a:t>: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708400" y="2565400"/>
            <a:ext cx="5111750" cy="33115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class Address {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private City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private String street;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Address(City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, String street)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city;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this.street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street;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City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city;}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(City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{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this.city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city;}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String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getStreet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street;}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void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setStreet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(String street) {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this.street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street;}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@Override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public String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toString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 {return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city.toString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();}</a:t>
            </a: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03350" y="3141663"/>
            <a:ext cx="1873250" cy="8636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enum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City {</a:t>
            </a:r>
          </a:p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       A,B,C,D,E,F,G,H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03350" y="4302125"/>
            <a:ext cx="1873250" cy="8556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enum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Gender {</a:t>
            </a:r>
          </a:p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       M,F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700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2707" name="Content Placeholder 5"/>
          <p:cNvSpPr>
            <a:spLocks noGrp="1"/>
          </p:cNvSpPr>
          <p:nvPr>
            <p:ph idx="1"/>
          </p:nvPr>
        </p:nvSpPr>
        <p:spPr>
          <a:xfrm>
            <a:off x="179388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2000" dirty="0" smtClean="0"/>
          </a:p>
          <a:p>
            <a:pPr algn="l" rtl="0" eaLnBrk="1" hangingPunct="1"/>
            <a:r>
              <a:rPr lang="en-US" altLang="he-IL" sz="2000" dirty="0" smtClean="0"/>
              <a:t>Loading lots of persons to memory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555875" y="2682875"/>
            <a:ext cx="5256213" cy="2498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List&lt;Person&gt; people = 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&lt;&gt;();</a:t>
            </a:r>
          </a:p>
          <a:p>
            <a:pPr>
              <a:defRPr/>
            </a:pPr>
            <a:r>
              <a:rPr lang="nn-NO" sz="1400" dirty="0">
                <a:solidFill>
                  <a:schemeClr val="tx1"/>
                </a:solidFill>
                <a:latin typeface="Calibri" panose="020F0502020204030204" pitchFamily="34" charset="0"/>
              </a:rPr>
              <a:t>for (int i = 0; i &lt; </a:t>
            </a:r>
            <a:r>
              <a:rPr lang="nn-NO" sz="1400" dirty="0">
                <a:solidFill>
                  <a:srgbClr val="FF0000"/>
                </a:solidFill>
                <a:latin typeface="Calibri" panose="020F0502020204030204" pitchFamily="34" charset="0"/>
              </a:rPr>
              <a:t>10000</a:t>
            </a:r>
            <a:r>
              <a:rPr lang="nn-NO" sz="1400" dirty="0">
                <a:solidFill>
                  <a:schemeClr val="tx1"/>
                </a:solidFill>
                <a:latin typeface="Calibri" panose="020F0502020204030204" pitchFamily="34" charset="0"/>
              </a:rPr>
              <a:t>; i++)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cityInx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Math.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random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 * 8);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genderInx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Math.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random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 * 2);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letterInx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Math.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random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 * 24);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people.add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Person("!" + (char) ('a' +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letterInx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+ "!",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Math.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random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 * 121), 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Gender.values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()[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genderInx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],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City.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values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()[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cityInx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], (char) 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 + ".St"));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2902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4"/>
          <p:cNvSpPr>
            <a:spLocks noGrp="1"/>
          </p:cNvSpPr>
          <p:nvPr>
            <p:ph type="title"/>
          </p:nvPr>
        </p:nvSpPr>
        <p:spPr>
          <a:xfrm>
            <a:off x="107950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3731" name="Content Placeholder 5"/>
          <p:cNvSpPr>
            <a:spLocks noGrp="1"/>
          </p:cNvSpPr>
          <p:nvPr>
            <p:ph idx="1"/>
          </p:nvPr>
        </p:nvSpPr>
        <p:spPr>
          <a:xfrm>
            <a:off x="241300" y="1317750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2000" dirty="0" smtClean="0"/>
              <a:t>Obtaining </a:t>
            </a:r>
            <a:r>
              <a:rPr lang="en-US" altLang="he-IL" sz="2000" dirty="0" smtClean="0"/>
              <a:t>streams and parallel streams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2000" dirty="0" smtClean="0"/>
              <a:t>Arrays </a:t>
            </a:r>
            <a:r>
              <a:rPr lang="en-US" altLang="he-IL" sz="2000" dirty="0" smtClean="0"/>
              <a:t>utility class provides array based streams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339974" y="2577431"/>
            <a:ext cx="4319588" cy="13684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List&lt;Person&gt; people = 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&lt;&gt;();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….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Stream&lt;Person&gt; stream=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people.stream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Stream&lt;Person&gt; parallel=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people.parallelStream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Stream&lt;Person&gt;.of(new Person(..),new Person(..),…);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38400" y="4800600"/>
            <a:ext cx="2800350" cy="136683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[]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nums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[100000]; 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….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IntStream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=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Arrays.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stream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nums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97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39370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Language</a:t>
            </a:r>
            <a:endParaRPr lang="he-IL" altLang="he-IL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850" y="1341438"/>
            <a:ext cx="8229600" cy="3887787"/>
          </a:xfrm>
        </p:spPr>
        <p:txBody>
          <a:bodyPr/>
          <a:lstStyle/>
          <a:p>
            <a:pPr algn="l" rtl="0" eaLnBrk="1" hangingPunct="1">
              <a:lnSpc>
                <a:spcPct val="150000"/>
              </a:lnSpc>
              <a:defRPr/>
            </a:pPr>
            <a:r>
              <a:rPr lang="en-US" sz="2000" b="1" dirty="0" smtClean="0"/>
              <a:t>Lambdas and Functional Interfaces</a:t>
            </a:r>
          </a:p>
          <a:p>
            <a:pPr algn="l" rtl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500" dirty="0" smtClean="0"/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LAMBDA  expressions are supported for </a:t>
            </a:r>
            <a:r>
              <a:rPr lang="en-US" sz="2000" b="1" dirty="0" smtClean="0"/>
              <a:t>functional interfaces</a:t>
            </a:r>
          </a:p>
          <a:p>
            <a:pPr marL="742950" lvl="1" indent="-285750" algn="l" rtl="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Functional interface </a:t>
            </a:r>
          </a:p>
          <a:p>
            <a:pPr lvl="2" algn="l" rtl="0">
              <a:lnSpc>
                <a:spcPct val="150000"/>
              </a:lnSpc>
              <a:defRPr/>
            </a:pPr>
            <a:r>
              <a:rPr lang="en-US" sz="2000" dirty="0"/>
              <a:t>- </a:t>
            </a:r>
            <a:r>
              <a:rPr lang="en-US" sz="2000" dirty="0" smtClean="0"/>
              <a:t>Denoted </a:t>
            </a:r>
            <a:r>
              <a:rPr lang="en-US" sz="2000" dirty="0" smtClean="0"/>
              <a:t>with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FunctionalInterface</a:t>
            </a:r>
            <a:endParaRPr lang="en-US" sz="2000" dirty="0" smtClean="0"/>
          </a:p>
          <a:p>
            <a:pPr lvl="2" algn="l" rtl="0">
              <a:lnSpc>
                <a:spcPct val="150000"/>
              </a:lnSpc>
              <a:defRPr/>
            </a:pPr>
            <a:r>
              <a:rPr lang="en-US" sz="2000" dirty="0"/>
              <a:t>- </a:t>
            </a:r>
            <a:r>
              <a:rPr lang="en-US" sz="2000" dirty="0" smtClean="0"/>
              <a:t>Some </a:t>
            </a:r>
            <a:r>
              <a:rPr lang="en-US" sz="2000" dirty="0" smtClean="0"/>
              <a:t>interfaces were updated (Runnable, Comparable, Event….)</a:t>
            </a:r>
          </a:p>
          <a:p>
            <a:pPr lvl="2" algn="l" rtl="0">
              <a:lnSpc>
                <a:spcPct val="150000"/>
              </a:lnSpc>
              <a:defRPr/>
            </a:pPr>
            <a:r>
              <a:rPr lang="en-US" sz="2000" dirty="0"/>
              <a:t>- </a:t>
            </a:r>
            <a:r>
              <a:rPr lang="en-US" sz="2000" dirty="0" smtClean="0"/>
              <a:t>Many </a:t>
            </a:r>
            <a:r>
              <a:rPr lang="en-US" sz="2000" dirty="0" smtClean="0"/>
              <a:t>new interfaces are provided (later)</a:t>
            </a:r>
          </a:p>
          <a:p>
            <a:pPr lvl="2" algn="l" rtl="0">
              <a:lnSpc>
                <a:spcPct val="150000"/>
              </a:lnSpc>
              <a:defRPr/>
            </a:pPr>
            <a:r>
              <a:rPr lang="en-US" sz="2000" dirty="0"/>
              <a:t>- </a:t>
            </a:r>
            <a:r>
              <a:rPr lang="en-US" sz="2000" dirty="0" smtClean="0"/>
              <a:t>You </a:t>
            </a:r>
            <a:r>
              <a:rPr lang="en-US" sz="2000" dirty="0" smtClean="0"/>
              <a:t>may create your own</a:t>
            </a:r>
          </a:p>
          <a:p>
            <a:pPr lvl="1" algn="l" rtl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lvl="2" algn="l" rtl="0" eaLnBrk="1" hangingPunct="1">
              <a:lnSpc>
                <a:spcPct val="150000"/>
              </a:lnSpc>
              <a:defRPr/>
            </a:pPr>
            <a:endParaRPr lang="he-IL" sz="2000" dirty="0" smtClean="0"/>
          </a:p>
          <a:p>
            <a:pPr algn="l" rtl="0" eaLnBrk="1" hangingPunct="1">
              <a:lnSpc>
                <a:spcPct val="150000"/>
              </a:lnSpc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99998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title"/>
          </p:nvPr>
        </p:nvSpPr>
        <p:spPr>
          <a:xfrm>
            <a:off x="296863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4755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835525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Basic collective operations with streams</a:t>
            </a:r>
          </a:p>
          <a:p>
            <a:pPr indent="173038" algn="l" rtl="0" eaLnBrk="1" hangingPunct="1"/>
            <a:endParaRPr lang="en-US" altLang="he-IL" sz="1650" dirty="0" smtClean="0"/>
          </a:p>
          <a:p>
            <a:pPr marL="0" lvl="1" indent="173038" algn="l" rtl="0" eaLnBrk="1" hangingPunct="1"/>
            <a:r>
              <a:rPr lang="en-US" altLang="he-IL" sz="1650" dirty="0" smtClean="0"/>
              <a:t>count() – counts elements in the stream</a:t>
            </a:r>
          </a:p>
          <a:p>
            <a:pPr marL="0" lvl="1" indent="173038" algn="l" rtl="0" eaLnBrk="1" hangingPunct="1"/>
            <a:r>
              <a:rPr lang="en-US" altLang="he-IL" sz="1650" dirty="0" smtClean="0"/>
              <a:t>distinct() – returns stream of unique values (uses </a:t>
            </a:r>
            <a:r>
              <a:rPr lang="en-US" altLang="he-IL" sz="1650" dirty="0" err="1" smtClean="0"/>
              <a:t>Object.equals</a:t>
            </a:r>
            <a:r>
              <a:rPr lang="en-US" altLang="he-IL" sz="1650" dirty="0" smtClean="0"/>
              <a:t>())</a:t>
            </a:r>
          </a:p>
          <a:p>
            <a:pPr marL="0" lvl="1" indent="173038" algn="l" rtl="0" eaLnBrk="1" hangingPunct="1"/>
            <a:r>
              <a:rPr lang="en-US" altLang="he-IL" sz="1650" dirty="0" smtClean="0"/>
              <a:t>empty() – returns an empty stream</a:t>
            </a:r>
          </a:p>
          <a:p>
            <a:pPr marL="0" lvl="1" indent="173038" algn="l" rtl="0" eaLnBrk="1" hangingPunct="1"/>
            <a:r>
              <a:rPr lang="en-US" altLang="he-IL" sz="1650" dirty="0" err="1" smtClean="0"/>
              <a:t>findAny</a:t>
            </a:r>
            <a:r>
              <a:rPr lang="en-US" altLang="he-IL" sz="1650" dirty="0" smtClean="0"/>
              <a:t>() – peeks (randomly) a value from the stream and returns it wrapped in Optional</a:t>
            </a:r>
          </a:p>
          <a:p>
            <a:pPr marL="0" lvl="1" indent="173038" algn="l" rtl="0" eaLnBrk="1" hangingPunct="1"/>
            <a:r>
              <a:rPr lang="en-US" altLang="he-IL" sz="1650" dirty="0" err="1" smtClean="0"/>
              <a:t>findFirst</a:t>
            </a:r>
            <a:r>
              <a:rPr lang="en-US" altLang="he-IL" sz="1650" dirty="0" smtClean="0"/>
              <a:t>() – does the same but always with the first element in the stream </a:t>
            </a:r>
          </a:p>
          <a:p>
            <a:pPr marL="0" lvl="1" indent="173038" algn="l" rtl="0" eaLnBrk="1" hangingPunct="1"/>
            <a:r>
              <a:rPr lang="en-US" altLang="he-IL" sz="1650" dirty="0" smtClean="0"/>
              <a:t>limit(long </a:t>
            </a:r>
            <a:r>
              <a:rPr lang="en-US" altLang="he-IL" sz="1650" dirty="0" err="1" smtClean="0"/>
              <a:t>maxSize</a:t>
            </a:r>
            <a:r>
              <a:rPr lang="en-US" altLang="he-IL" sz="1650" dirty="0" smtClean="0"/>
              <a:t>) – returns a sub-stream from first element to </a:t>
            </a:r>
            <a:r>
              <a:rPr lang="en-US" altLang="he-IL" sz="1650" dirty="0" err="1" smtClean="0"/>
              <a:t>maxSize</a:t>
            </a:r>
            <a:endParaRPr lang="en-US" altLang="he-IL" sz="1650" dirty="0" smtClean="0"/>
          </a:p>
          <a:p>
            <a:pPr marL="0" lvl="1" indent="173038" algn="l" rtl="0" eaLnBrk="1" hangingPunct="1"/>
            <a:r>
              <a:rPr lang="en-US" altLang="he-IL" sz="1650" dirty="0" smtClean="0"/>
              <a:t>skip(long n) – returns a sub-stream starting from n to last element</a:t>
            </a:r>
          </a:p>
          <a:p>
            <a:pPr marL="0" lvl="1" indent="173038" algn="l" rtl="0" eaLnBrk="1" hangingPunct="1"/>
            <a:r>
              <a:rPr lang="en-US" altLang="he-IL" sz="1650" dirty="0" smtClean="0"/>
              <a:t>sorted() – returns a stream of sorted element – sorts according to naturally ordering </a:t>
            </a:r>
          </a:p>
          <a:p>
            <a:pPr marL="0" lvl="1" indent="173038" algn="l" rtl="0" eaLnBrk="1" hangingPunct="1"/>
            <a:r>
              <a:rPr lang="en-US" altLang="he-IL" sz="1650" dirty="0" smtClean="0"/>
              <a:t>sorted(Comparator&lt;? super T&gt; comparator) – does the same but sorts with compare(T t1,T t2)</a:t>
            </a:r>
          </a:p>
          <a:p>
            <a:pPr marL="0" lvl="1" indent="173038" algn="l" rtl="0" eaLnBrk="1" hangingPunct="1"/>
            <a:r>
              <a:rPr lang="en-US" altLang="he-IL" sz="1650" dirty="0" smtClean="0"/>
              <a:t>iterator() 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525166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5779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Basic collective operations with streams</a:t>
            </a:r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Simple example with array stream: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16013" y="3357563"/>
            <a:ext cx="5184775" cy="23034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[]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nums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=new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[100000];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for(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=0;i&lt;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nums.length;i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++){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nums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]=(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Math.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random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()*100000);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  <a:p>
            <a:pPr>
              <a:defRPr/>
            </a:pPr>
            <a:endParaRPr lang="he-IL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Arrays.toString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nums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[] sorted=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Arrays.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stream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nums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).sorted().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toArray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Arrays.toString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(sorted));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Arrays.stream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nums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).average().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getAsDouble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4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6803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516938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Basic collective operations with </a:t>
            </a:r>
            <a:r>
              <a:rPr lang="en-US" altLang="he-IL" sz="1800" dirty="0" err="1" smtClean="0"/>
              <a:t>IntStreams</a:t>
            </a:r>
            <a:r>
              <a:rPr lang="en-US" altLang="he-IL" sz="1800" dirty="0" smtClean="0"/>
              <a:t>, </a:t>
            </a:r>
            <a:r>
              <a:rPr lang="en-US" altLang="he-IL" sz="1800" dirty="0" err="1" smtClean="0"/>
              <a:t>LongStreams</a:t>
            </a:r>
            <a:r>
              <a:rPr lang="en-US" altLang="he-IL" sz="1800" dirty="0" smtClean="0"/>
              <a:t> &amp; </a:t>
            </a:r>
            <a:r>
              <a:rPr lang="en-US" altLang="he-IL" sz="1800" dirty="0" err="1" smtClean="0"/>
              <a:t>DoubleStreams</a:t>
            </a:r>
            <a:endParaRPr lang="en-US" altLang="he-IL" sz="1800" dirty="0" smtClean="0"/>
          </a:p>
          <a:p>
            <a:pPr algn="l" rtl="0" eaLnBrk="1" hangingPunct="1"/>
            <a:r>
              <a:rPr lang="en-US" altLang="he-IL" sz="1800" dirty="0" smtClean="0"/>
              <a:t>Can save the headache when handling index loops with </a:t>
            </a:r>
            <a:r>
              <a:rPr lang="en-US" altLang="he-IL" sz="1800" dirty="0" err="1" smtClean="0"/>
              <a:t>ints</a:t>
            </a:r>
            <a:r>
              <a:rPr lang="en-US" altLang="he-IL" sz="1800" dirty="0" smtClean="0"/>
              <a:t>, longs and doubles</a:t>
            </a:r>
          </a:p>
          <a:p>
            <a:pPr algn="l" rtl="0" eaLnBrk="1" hangingPunct="1"/>
            <a:endParaRPr lang="en-US" altLang="he-IL" sz="1000" dirty="0" smtClean="0"/>
          </a:p>
          <a:p>
            <a:pPr lvl="1" algn="l" rtl="0" eaLnBrk="1" hangingPunct="1"/>
            <a:r>
              <a:rPr lang="en-US" altLang="he-IL" sz="1700" dirty="0" smtClean="0"/>
              <a:t>range(long s, long e) – returns a sub-stream from s to e (e is excluded)</a:t>
            </a:r>
          </a:p>
          <a:p>
            <a:pPr lvl="1" algn="l" rtl="0" eaLnBrk="1" hangingPunct="1"/>
            <a:r>
              <a:rPr lang="en-US" altLang="he-IL" sz="1700" dirty="0" err="1" smtClean="0"/>
              <a:t>rangeClosed</a:t>
            </a:r>
            <a:r>
              <a:rPr lang="en-US" altLang="he-IL" sz="1700" dirty="0" smtClean="0"/>
              <a:t>(long s, long e) – returns a sub-stream from s to e (e is included)</a:t>
            </a:r>
          </a:p>
          <a:p>
            <a:pPr lvl="1" algn="l" rtl="0" eaLnBrk="1" hangingPunct="1"/>
            <a:r>
              <a:rPr lang="en-US" altLang="he-IL" sz="1700" dirty="0" smtClean="0"/>
              <a:t>iterate() – dynamically streams value based on previous value</a:t>
            </a:r>
          </a:p>
          <a:p>
            <a:pPr lvl="2" algn="l" rtl="0" eaLnBrk="1" hangingPunct="1"/>
            <a:r>
              <a:rPr lang="en-US" altLang="he-IL" sz="1700" dirty="0" smtClean="0"/>
              <a:t>Accepts initial value and </a:t>
            </a:r>
            <a:r>
              <a:rPr lang="en-US" altLang="he-IL" sz="1700" dirty="0" err="1" smtClean="0"/>
              <a:t>applyAsInt</a:t>
            </a:r>
            <a:r>
              <a:rPr lang="en-US" altLang="he-IL" sz="1700" dirty="0" smtClean="0"/>
              <a:t>(</a:t>
            </a:r>
            <a:r>
              <a:rPr lang="en-US" altLang="he-IL" sz="1700" dirty="0" err="1" smtClean="0"/>
              <a:t>int</a:t>
            </a:r>
            <a:r>
              <a:rPr lang="en-US" altLang="he-IL" sz="1700" dirty="0" smtClean="0"/>
              <a:t>):</a:t>
            </a:r>
            <a:r>
              <a:rPr lang="en-US" altLang="he-IL" sz="1700" dirty="0" err="1" smtClean="0"/>
              <a:t>int</a:t>
            </a:r>
            <a:r>
              <a:rPr lang="en-US" altLang="he-IL" sz="1700" dirty="0" smtClean="0"/>
              <a:t> dynamic method </a:t>
            </a:r>
          </a:p>
          <a:p>
            <a:pPr lvl="2" algn="l" rtl="0" eaLnBrk="1" hangingPunct="1"/>
            <a:r>
              <a:rPr lang="en-US" altLang="he-IL" sz="1700" dirty="0" smtClean="0"/>
              <a:t>Comes from </a:t>
            </a:r>
            <a:r>
              <a:rPr lang="en-US" altLang="he-IL" sz="1700" dirty="0" err="1" smtClean="0"/>
              <a:t>IntUnaryOperator</a:t>
            </a:r>
            <a:r>
              <a:rPr lang="en-US" altLang="he-IL" sz="1700" dirty="0" smtClean="0"/>
              <a:t> functional interface</a:t>
            </a:r>
          </a:p>
          <a:p>
            <a:pPr lvl="2" algn="l" rtl="0" eaLnBrk="1" hangingPunct="1"/>
            <a:r>
              <a:rPr lang="en-US" altLang="he-IL" sz="1700" dirty="0" smtClean="0"/>
              <a:t>Also available for long &amp; double</a:t>
            </a:r>
          </a:p>
          <a:p>
            <a:pPr lvl="2" algn="l" rtl="0" eaLnBrk="1" hangingPunct="1"/>
            <a:r>
              <a:rPr lang="en-US" altLang="he-IL" sz="1700" dirty="0" smtClean="0"/>
              <a:t>Iterates infinitely  - use limit()  </a:t>
            </a:r>
          </a:p>
          <a:p>
            <a:pPr lvl="1" algn="l" rtl="0" eaLnBrk="1" hangingPunct="1"/>
            <a:r>
              <a:rPr lang="en-US" altLang="he-IL" sz="1700" dirty="0" smtClean="0"/>
              <a:t>generate() – dynamically generates a stream with a given Supplier</a:t>
            </a:r>
          </a:p>
          <a:p>
            <a:pPr lvl="2" algn="l" rtl="0" eaLnBrk="1" hangingPunct="1"/>
            <a:r>
              <a:rPr lang="en-US" altLang="he-IL" sz="1700" dirty="0" smtClean="0"/>
              <a:t>Generates infinitely – use limit()</a:t>
            </a:r>
          </a:p>
          <a:p>
            <a:pPr lvl="1" algn="l" rtl="0" eaLnBrk="1" hangingPunct="1"/>
            <a:r>
              <a:rPr lang="en-US" altLang="he-IL" sz="1700" dirty="0" smtClean="0"/>
              <a:t>limit(long </a:t>
            </a:r>
            <a:r>
              <a:rPr lang="en-US" altLang="he-IL" sz="1700" dirty="0" err="1" smtClean="0"/>
              <a:t>maxSize</a:t>
            </a:r>
            <a:r>
              <a:rPr lang="en-US" altLang="he-IL" sz="1700" dirty="0" smtClean="0"/>
              <a:t>) – provides a stream with the given </a:t>
            </a:r>
            <a:r>
              <a:rPr lang="en-US" altLang="he-IL" sz="1700" dirty="0" err="1" smtClean="0"/>
              <a:t>maxSize</a:t>
            </a:r>
            <a:endParaRPr lang="en-US" altLang="he-IL" sz="17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2610671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4"/>
          <p:cNvSpPr>
            <a:spLocks noGrp="1"/>
          </p:cNvSpPr>
          <p:nvPr>
            <p:ph type="title"/>
          </p:nvPr>
        </p:nvSpPr>
        <p:spPr>
          <a:xfrm>
            <a:off x="144463" y="1746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7827" name="Content Placeholder 5"/>
          <p:cNvSpPr>
            <a:spLocks noGrp="1"/>
          </p:cNvSpPr>
          <p:nvPr>
            <p:ph idx="1"/>
          </p:nvPr>
        </p:nvSpPr>
        <p:spPr>
          <a:xfrm>
            <a:off x="303213" y="1412875"/>
            <a:ext cx="8516937" cy="3887788"/>
          </a:xfrm>
        </p:spPr>
        <p:txBody>
          <a:bodyPr/>
          <a:lstStyle/>
          <a:p>
            <a:pPr algn="l" rtl="0" eaLnBrk="1" hangingPunct="1"/>
            <a:r>
              <a:rPr lang="en-US" altLang="he-IL" sz="18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Basic collective operations with streams</a:t>
            </a:r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Simple example with </a:t>
            </a:r>
            <a:r>
              <a:rPr lang="en-US" altLang="he-IL" sz="1600" dirty="0" err="1" smtClean="0"/>
              <a:t>int</a:t>
            </a:r>
            <a:r>
              <a:rPr lang="en-US" altLang="he-IL" sz="1600" dirty="0" smtClean="0"/>
              <a:t> stream: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16013" y="3121025"/>
            <a:ext cx="6119812" cy="23034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IntStream.range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(1,4);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IntStream.rangeClosed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(1,4);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IntStream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=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IntStream.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(1,2,3,4,5,6);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ist.limit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(3);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IntStream.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iterate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(0, 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 -&gt; i+2).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limit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(10);   //start with zero, increment index in 2 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IntStream.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generate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(()-&gt;(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)(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Math.random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()*10).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limit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(100));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92725" y="2794000"/>
            <a:ext cx="2159000" cy="508000"/>
          </a:xfrm>
          <a:prstGeom prst="roundRect">
            <a:avLst>
              <a:gd name="adj" fmla="val 1113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Stream contains: 1,2,3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92725" y="3408363"/>
            <a:ext cx="2159000" cy="506412"/>
          </a:xfrm>
          <a:prstGeom prst="roundRect">
            <a:avLst>
              <a:gd name="adj" fmla="val 1113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Stream contains: 1,2,3,4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92725" y="4056063"/>
            <a:ext cx="2159000" cy="508000"/>
          </a:xfrm>
          <a:prstGeom prst="roundRect">
            <a:avLst>
              <a:gd name="adj" fmla="val 1113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Stream contains: 1,2,3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916238" y="3192463"/>
            <a:ext cx="2376487" cy="2873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48038" y="3768725"/>
            <a:ext cx="1944687" cy="381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95513" y="4344988"/>
            <a:ext cx="3097212" cy="88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076825" y="5208588"/>
            <a:ext cx="3240088" cy="506412"/>
          </a:xfrm>
          <a:prstGeom prst="roundRect">
            <a:avLst>
              <a:gd name="adj" fmla="val 1113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Stream contains: 0,2,4,6,8,10,12,14,16,18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84888" y="4906963"/>
            <a:ext cx="863600" cy="28733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51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79388" y="261938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Hands On - 2</a:t>
            </a:r>
            <a:endParaRPr lang="he-IL" alt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Use streams collective operations</a:t>
            </a:r>
          </a:p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Examine streams &amp; parallel streams performance</a:t>
            </a:r>
          </a:p>
          <a:p>
            <a:pPr algn="l" rtl="0" eaLnBrk="1" hangingPunct="1">
              <a:lnSpc>
                <a:spcPct val="200000"/>
              </a:lnSpc>
              <a:defRPr/>
            </a:pPr>
            <a:endParaRPr lang="he-IL" sz="2200" dirty="0"/>
          </a:p>
        </p:txBody>
      </p:sp>
      <p:pic>
        <p:nvPicPr>
          <p:cNvPr id="78852" name="Picture 2" descr="http://www.sigmabold.com/wp-content/uploads/2015/09/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2768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/>
          <p:cNvSpPr>
            <a:spLocks noGrp="1"/>
          </p:cNvSpPr>
          <p:nvPr>
            <p:ph type="title"/>
          </p:nvPr>
        </p:nvSpPr>
        <p:spPr>
          <a:xfrm>
            <a:off x="252413" y="2143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79875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>
              <a:latin typeface="Calibri" panose="020F0502020204030204" pitchFamily="34" charset="0"/>
            </a:endParaRPr>
          </a:p>
          <a:p>
            <a:pPr algn="l" rtl="0" eaLnBrk="1" hangingPunct="1"/>
            <a:r>
              <a:rPr lang="en-US" altLang="he-IL" sz="1600" dirty="0" smtClean="0">
                <a:latin typeface="Calibri" panose="020F0502020204030204" pitchFamily="34" charset="0"/>
              </a:rPr>
              <a:t>Match operations with streams</a:t>
            </a:r>
          </a:p>
          <a:p>
            <a:pPr algn="l" rtl="0" eaLnBrk="1" hangingPunct="1"/>
            <a:endParaRPr lang="en-US" altLang="he-IL" sz="8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r>
              <a:rPr lang="en-US" altLang="he-IL" sz="1400" dirty="0" err="1" smtClean="0">
                <a:latin typeface="Calibri" panose="020F0502020204030204" pitchFamily="34" charset="0"/>
              </a:rPr>
              <a:t>allMatch</a:t>
            </a:r>
            <a:r>
              <a:rPr lang="en-US" altLang="he-IL" sz="1400" dirty="0" smtClean="0">
                <a:latin typeface="Calibri" panose="020F0502020204030204" pitchFamily="34" charset="0"/>
              </a:rPr>
              <a:t>(Predicate &lt;? super T&gt;)  - returns true is all elements in the stream passes the test</a:t>
            </a:r>
          </a:p>
          <a:p>
            <a:pPr lvl="1" algn="l" rtl="0" eaLnBrk="1" hangingPunct="1"/>
            <a:r>
              <a:rPr lang="en-US" altLang="he-IL" sz="1400" dirty="0" err="1" smtClean="0">
                <a:latin typeface="Calibri" panose="020F0502020204030204" pitchFamily="34" charset="0"/>
              </a:rPr>
              <a:t>anyMatch</a:t>
            </a:r>
            <a:r>
              <a:rPr lang="en-US" altLang="he-IL" sz="1400" dirty="0" smtClean="0">
                <a:latin typeface="Calibri" panose="020F0502020204030204" pitchFamily="34" charset="0"/>
              </a:rPr>
              <a:t>(Predicate &lt;? super T&gt;) – return true is one element in the stream passes the test</a:t>
            </a:r>
          </a:p>
          <a:p>
            <a:pPr lvl="1" algn="l" rtl="0" eaLnBrk="1" hangingPunct="1"/>
            <a:r>
              <a:rPr lang="en-US" altLang="he-IL" sz="1400" dirty="0" err="1" smtClean="0">
                <a:latin typeface="Calibri" panose="020F0502020204030204" pitchFamily="34" charset="0"/>
              </a:rPr>
              <a:t>noneMatch</a:t>
            </a:r>
            <a:r>
              <a:rPr lang="en-US" altLang="he-IL" sz="1400" dirty="0" smtClean="0">
                <a:latin typeface="Calibri" panose="020F0502020204030204" pitchFamily="34" charset="0"/>
              </a:rPr>
              <a:t>(Predicate &lt;? super T&gt;) – return true is no element in the stream passes the test</a:t>
            </a:r>
          </a:p>
          <a:p>
            <a:pPr lvl="1" algn="l" rtl="0" eaLnBrk="1" hangingPunct="1"/>
            <a:endParaRPr lang="en-US" altLang="he-IL" sz="14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4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4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4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20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20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20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en-US" altLang="he-IL" sz="12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  <a:p>
            <a:pPr lvl="1" algn="l" rtl="0" eaLnBrk="1" hangingPunct="1"/>
            <a:endParaRPr lang="en-US" altLang="he-IL" sz="2000" dirty="0" smtClean="0">
              <a:latin typeface="Calibri" panose="020F0502020204030204" pitchFamily="34" charset="0"/>
            </a:endParaRPr>
          </a:p>
          <a:p>
            <a:pPr lvl="2" algn="l" rtl="0" eaLnBrk="1" hangingPunct="1"/>
            <a:endParaRPr lang="he-IL" altLang="he-IL" sz="1600" dirty="0" smtClean="0">
              <a:latin typeface="Calibri" panose="020F0502020204030204" pitchFamily="34" charset="0"/>
            </a:endParaRPr>
          </a:p>
          <a:p>
            <a:pPr algn="l" rtl="0" eaLnBrk="1" hangingPunct="1"/>
            <a:endParaRPr lang="en-US" altLang="he-IL" sz="1600" dirty="0" smtClean="0"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5650" y="3492500"/>
            <a:ext cx="6337300" cy="17272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List&lt;Person&gt; people = 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&lt;&gt;();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//fill with 10,000 person instances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….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allMatch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p.getName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startsWith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("!"))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allMatch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p.getName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startsWith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("!h"))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anyMatch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p.getName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startsWith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("!h"))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" panose="020F05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anyMatch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p.getName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startsWith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("!</a:t>
            </a:r>
            <a:r>
              <a:rPr lang="en-US" sz="1400" i="1" dirty="0" err="1">
                <a:solidFill>
                  <a:srgbClr val="FF0000"/>
                </a:solidFill>
                <a:latin typeface="Calibri" panose="020F0502020204030204" pitchFamily="34" charset="0"/>
              </a:rPr>
              <a:t>hx</a:t>
            </a:r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"))</a:t>
            </a: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08850" y="4148138"/>
            <a:ext cx="1295400" cy="15128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Output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true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false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true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false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0" y="1987550"/>
            <a:ext cx="2601913" cy="3603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</a:rPr>
              <a:t>Predicate &lt;T&gt; functional interface</a:t>
            </a:r>
          </a:p>
          <a:p>
            <a:pPr algn="ctr">
              <a:defRPr/>
            </a:pP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</a:rPr>
              <a:t>public boolean test (T)</a:t>
            </a:r>
          </a:p>
        </p:txBody>
      </p:sp>
    </p:spTree>
    <p:extLst>
      <p:ext uri="{BB962C8B-B14F-4D97-AF65-F5344CB8AC3E}">
        <p14:creationId xmlns:p14="http://schemas.microsoft.com/office/powerpoint/2010/main" val="1385953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4"/>
          <p:cNvSpPr>
            <a:spLocks noGrp="1"/>
          </p:cNvSpPr>
          <p:nvPr>
            <p:ph type="title"/>
          </p:nvPr>
        </p:nvSpPr>
        <p:spPr>
          <a:xfrm>
            <a:off x="179388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0899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Match operations with streams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Using predefined tests 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8313" y="3262312"/>
            <a:ext cx="6335712" cy="20875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List&lt;Person&gt; people = new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&lt;&gt;();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//fill with 10,000 person instances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….</a:t>
            </a:r>
          </a:p>
          <a:p>
            <a:pPr>
              <a:defRPr/>
            </a:pP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anyMatch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MaturePredicate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::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isMature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allMatch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MaturePredicate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::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isMature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948488" y="4486275"/>
            <a:ext cx="1295400" cy="11525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Output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true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false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87900" y="2686050"/>
            <a:ext cx="3097213" cy="1512887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public class 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MaturePredicate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{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      //could be a Person method as  well…</a:t>
            </a:r>
            <a:endParaRPr lang="he-IL" sz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      public static </a:t>
            </a:r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</a:rPr>
              <a:t>boolean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isMature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alibri Light" panose="020F0302020204030204" pitchFamily="34" charset="0"/>
              </a:rPr>
              <a:t>Person t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) {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if(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t.getAge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()&gt;=18)return true;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return false;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      }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  <a:endParaRPr lang="he-IL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2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1923" name="Content Placeholder 5"/>
          <p:cNvSpPr>
            <a:spLocks noGrp="1"/>
          </p:cNvSpPr>
          <p:nvPr>
            <p:ph idx="1"/>
          </p:nvPr>
        </p:nvSpPr>
        <p:spPr>
          <a:xfrm>
            <a:off x="323850" y="1557338"/>
            <a:ext cx="8516938" cy="44640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Lazily executed stream operations:</a:t>
            </a:r>
          </a:p>
          <a:p>
            <a:pPr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filter(…)     </a:t>
            </a:r>
          </a:p>
          <a:p>
            <a:pPr lvl="1" algn="l" rtl="0" eaLnBrk="1" hangingPunct="1"/>
            <a:r>
              <a:rPr lang="en-US" altLang="he-IL" sz="1800" dirty="0" smtClean="0"/>
              <a:t>map(…)</a:t>
            </a:r>
          </a:p>
          <a:p>
            <a:pPr lvl="1" algn="l" rtl="0" eaLnBrk="1" hangingPunct="1"/>
            <a:r>
              <a:rPr lang="en-US" altLang="he-IL" sz="1800" dirty="0" smtClean="0"/>
              <a:t>peek(…)</a:t>
            </a:r>
          </a:p>
          <a:p>
            <a:pPr lvl="1" algn="l" rtl="0" eaLnBrk="1" hangingPunct="1"/>
            <a:r>
              <a:rPr lang="en-US" altLang="he-IL" sz="1800" dirty="0" err="1" smtClean="0"/>
              <a:t>flatMap</a:t>
            </a:r>
            <a:r>
              <a:rPr lang="en-US" altLang="he-IL" sz="1800" dirty="0" smtClean="0"/>
              <a:t>(…)</a:t>
            </a:r>
          </a:p>
          <a:p>
            <a:pPr lvl="1" algn="l" rtl="0" eaLnBrk="1" hangingPunct="1"/>
            <a:r>
              <a:rPr lang="en-US" altLang="he-IL" sz="1800" dirty="0" smtClean="0"/>
              <a:t>empty()</a:t>
            </a:r>
          </a:p>
          <a:p>
            <a:pPr lvl="1" algn="l" rtl="0" eaLnBrk="1" hangingPunct="1"/>
            <a:r>
              <a:rPr lang="en-US" altLang="he-IL" sz="1800" dirty="0" smtClean="0"/>
              <a:t>distinct()</a:t>
            </a:r>
          </a:p>
          <a:p>
            <a:pPr lvl="1" algn="l" rtl="0" eaLnBrk="1" hangingPunct="1"/>
            <a:r>
              <a:rPr lang="en-US" altLang="he-IL" sz="1800" dirty="0" smtClean="0"/>
              <a:t>limit(…)</a:t>
            </a:r>
          </a:p>
          <a:p>
            <a:pPr lvl="1" algn="l" rtl="0" eaLnBrk="1" hangingPunct="1"/>
            <a:r>
              <a:rPr lang="en-US" altLang="he-IL" sz="1800" dirty="0" smtClean="0"/>
              <a:t>skip(…)</a:t>
            </a:r>
          </a:p>
          <a:p>
            <a:pPr lvl="1" algn="l" rtl="0" eaLnBrk="1" hangingPunct="1"/>
            <a:r>
              <a:rPr lang="en-US" altLang="he-IL" sz="1800" dirty="0" smtClean="0"/>
              <a:t>sorted(), sorted(…)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829804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2947" name="Content Placeholder 5"/>
          <p:cNvSpPr>
            <a:spLocks noGrp="1"/>
          </p:cNvSpPr>
          <p:nvPr>
            <p:ph idx="1"/>
          </p:nvPr>
        </p:nvSpPr>
        <p:spPr>
          <a:xfrm>
            <a:off x="323850" y="1341438"/>
            <a:ext cx="8516938" cy="44640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600" dirty="0" smtClean="0"/>
              <a:t>Lazily executed stream operations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2000" dirty="0" smtClean="0"/>
              <a:t>Think of that every time an intermediate operation is added to a stream it is actually being added to the stream pipeline</a:t>
            </a:r>
          </a:p>
          <a:p>
            <a:pPr algn="l" rtl="0" eaLnBrk="1" hangingPunct="1"/>
            <a:r>
              <a:rPr lang="en-US" altLang="he-IL" sz="2000" dirty="0" smtClean="0"/>
              <a:t>The stream pipeline is executed when terminal operation is invoked</a:t>
            </a:r>
          </a:p>
          <a:p>
            <a:pPr algn="l" rtl="0" eaLnBrk="1" hangingPunct="1"/>
            <a:r>
              <a:rPr lang="en-US" altLang="he-IL" sz="2000" dirty="0" smtClean="0"/>
              <a:t>Each element in the stream source is passed through the pipeline</a:t>
            </a:r>
          </a:p>
          <a:p>
            <a:pPr lvl="1" algn="l" rtl="0"/>
            <a:r>
              <a:rPr lang="en-US" sz="1600" dirty="0"/>
              <a:t>- </a:t>
            </a:r>
            <a:r>
              <a:rPr lang="en-US" altLang="he-IL" sz="1600" dirty="0" smtClean="0"/>
              <a:t>Result </a:t>
            </a:r>
            <a:r>
              <a:rPr lang="en-US" altLang="he-IL" sz="1600" dirty="0" smtClean="0"/>
              <a:t>contains only those who passed all the way </a:t>
            </a:r>
          </a:p>
          <a:p>
            <a:pPr lvl="1" algn="l" rtl="0"/>
            <a:r>
              <a:rPr lang="en-US" sz="1600" dirty="0"/>
              <a:t>- </a:t>
            </a:r>
            <a:r>
              <a:rPr lang="en-US" altLang="he-IL" sz="1600" dirty="0" smtClean="0"/>
              <a:t>Element </a:t>
            </a:r>
            <a:r>
              <a:rPr lang="en-US" altLang="he-IL" sz="1600" dirty="0" smtClean="0"/>
              <a:t>that fails is not evaluated along the rest of the pipeline</a:t>
            </a:r>
          </a:p>
          <a:p>
            <a:pPr lvl="1" algn="l" rtl="0"/>
            <a:r>
              <a:rPr lang="en-US" sz="1600" dirty="0"/>
              <a:t>- </a:t>
            </a:r>
            <a:r>
              <a:rPr lang="en-US" altLang="he-IL" sz="1600" u="sng" dirty="0" smtClean="0"/>
              <a:t>Single</a:t>
            </a:r>
            <a:r>
              <a:rPr lang="en-US" altLang="he-IL" sz="1600" dirty="0" smtClean="0"/>
              <a:t> </a:t>
            </a:r>
            <a:r>
              <a:rPr lang="en-US" altLang="he-IL" sz="1600" dirty="0" smtClean="0"/>
              <a:t>iteration over the stream source</a:t>
            </a:r>
          </a:p>
          <a:p>
            <a:pPr algn="l" rtl="0" eaLnBrk="1" hangingPunct="1"/>
            <a:r>
              <a:rPr lang="en-US" altLang="he-IL" sz="2000" dirty="0" smtClean="0"/>
              <a:t>Pipelines iterate over stream sources and therefore cannot be reused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443524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3971" name="Content Placeholder 5"/>
          <p:cNvSpPr>
            <a:spLocks noGrp="1"/>
          </p:cNvSpPr>
          <p:nvPr>
            <p:ph idx="1"/>
          </p:nvPr>
        </p:nvSpPr>
        <p:spPr>
          <a:xfrm>
            <a:off x="323850" y="1412875"/>
            <a:ext cx="8516938" cy="44640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600" dirty="0" smtClean="0"/>
              <a:t>Lazily executed stream operations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2000" dirty="0" smtClean="0"/>
              <a:t>Interfering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Basically, stream sources (Lists, arrays, IO streams…) shouldn’t change during streaming.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Non-concurrent sources will throw </a:t>
            </a:r>
            <a:r>
              <a:rPr lang="en-US" altLang="he-IL" sz="1800" i="1" dirty="0" err="1" smtClean="0"/>
              <a:t>ConcurrentModificationException</a:t>
            </a:r>
            <a:endParaRPr lang="en-US" altLang="he-IL" sz="1800" i="1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It is possible to change concurrent sources (like </a:t>
            </a:r>
            <a:r>
              <a:rPr lang="en-US" altLang="he-IL" sz="1800" i="1" dirty="0" err="1" smtClean="0"/>
              <a:t>ConcurrentLinkedList</a:t>
            </a:r>
            <a:r>
              <a:rPr lang="en-US" altLang="he-IL" sz="1800" dirty="0" smtClean="0"/>
              <a:t>) during streaming</a:t>
            </a:r>
          </a:p>
          <a:p>
            <a:pPr lvl="2" algn="l" rtl="0"/>
            <a:r>
              <a:rPr lang="en-US" sz="1800" dirty="0"/>
              <a:t>- </a:t>
            </a:r>
            <a:r>
              <a:rPr lang="en-US" altLang="he-IL" sz="1800" dirty="0" smtClean="0"/>
              <a:t>Concurrent </a:t>
            </a:r>
            <a:r>
              <a:rPr lang="en-US" altLang="he-IL" sz="1800" dirty="0" smtClean="0"/>
              <a:t>collections uses Lock API in order to perform effective atomic locks when serving multiple threads</a:t>
            </a:r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2373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469900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dirty="0" smtClean="0"/>
              <a:t>Java Language</a:t>
            </a:r>
            <a:endParaRPr lang="he-IL" altLang="he-IL" dirty="0" smtClean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229600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2000" dirty="0" smtClean="0"/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Working with Functional Interfaces</a:t>
            </a:r>
          </a:p>
          <a:p>
            <a:pPr lvl="1" algn="l" rtl="0" eaLnBrk="1" hangingPunct="1"/>
            <a:endParaRPr lang="en-US" altLang="he-IL" sz="2000" dirty="0" smtClean="0"/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Old code</a:t>
            </a:r>
          </a:p>
          <a:p>
            <a:pPr lvl="2" algn="l" rtl="0" eaLnBrk="1" hangingPunct="1"/>
            <a:r>
              <a:rPr lang="en-US" altLang="he-IL" sz="1700" dirty="0" smtClean="0"/>
              <a:t>Abuse classes </a:t>
            </a:r>
          </a:p>
          <a:p>
            <a:pPr lvl="2" algn="l" rtl="0" eaLnBrk="1" hangingPunct="1"/>
            <a:r>
              <a:rPr lang="en-US" altLang="he-IL" sz="1700" dirty="0" smtClean="0"/>
              <a:t>Uses anonymous classes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779838" y="2638425"/>
            <a:ext cx="4968875" cy="16557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public class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MyRunnable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implements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Runnable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public void run(){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…….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}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Thread(new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MyRunnable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())).start();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79838" y="4365625"/>
            <a:ext cx="4968875" cy="16557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Thread(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new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Runnable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public void run(){ 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…….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}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)).start();</a:t>
            </a:r>
          </a:p>
        </p:txBody>
      </p:sp>
    </p:spTree>
    <p:extLst>
      <p:ext uri="{BB962C8B-B14F-4D97-AF65-F5344CB8AC3E}">
        <p14:creationId xmlns:p14="http://schemas.microsoft.com/office/powerpoint/2010/main" val="3433211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4"/>
          <p:cNvSpPr>
            <a:spLocks noGrp="1"/>
          </p:cNvSpPr>
          <p:nvPr>
            <p:ph type="title"/>
          </p:nvPr>
        </p:nvSpPr>
        <p:spPr>
          <a:xfrm>
            <a:off x="303213" y="1905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4995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732837" cy="44640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Lazily executed operations:</a:t>
            </a:r>
          </a:p>
          <a:p>
            <a:pPr lvl="1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Lazy execution means that when using these methods  nothing really gets iterated…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Like creating a ‘view’ – which is basically a sub-stream</a:t>
            </a:r>
          </a:p>
          <a:p>
            <a:pPr lvl="2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Since each method results with a sub-stream – many operations can be chained without actually being evaluated: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Iteration starts when finalizing the stream via</a:t>
            </a:r>
          </a:p>
          <a:p>
            <a:pPr lvl="2" algn="l" rtl="0" eaLnBrk="1" hangingPunct="1"/>
            <a:r>
              <a:rPr lang="en-US" altLang="he-IL" sz="1600" dirty="0" smtClean="0"/>
              <a:t>Some basic operations like count(), </a:t>
            </a:r>
            <a:r>
              <a:rPr lang="en-US" altLang="he-IL" sz="1600" dirty="0" err="1" smtClean="0"/>
              <a:t>findAny</a:t>
            </a:r>
            <a:r>
              <a:rPr lang="en-US" altLang="he-IL" sz="1600" dirty="0" smtClean="0"/>
              <a:t>()…</a:t>
            </a:r>
          </a:p>
          <a:p>
            <a:pPr lvl="2" algn="l" rtl="0" eaLnBrk="1" hangingPunct="1"/>
            <a:r>
              <a:rPr lang="en-US" altLang="he-IL" sz="1600" dirty="0" smtClean="0"/>
              <a:t>Collectors (later)</a:t>
            </a:r>
          </a:p>
          <a:p>
            <a:pPr lvl="1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4500563" y="3995737"/>
            <a:ext cx="3744912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1">
              <a:defRPr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stream.map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(…).filter(…).limit(100)….</a:t>
            </a:r>
          </a:p>
        </p:txBody>
      </p:sp>
    </p:spTree>
    <p:extLst>
      <p:ext uri="{BB962C8B-B14F-4D97-AF65-F5344CB8AC3E}">
        <p14:creationId xmlns:p14="http://schemas.microsoft.com/office/powerpoint/2010/main" val="18054176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6019" name="Content Placeholder 5"/>
          <p:cNvSpPr>
            <a:spLocks noGrp="1"/>
          </p:cNvSpPr>
          <p:nvPr>
            <p:ph idx="1"/>
          </p:nvPr>
        </p:nvSpPr>
        <p:spPr>
          <a:xfrm>
            <a:off x="303213" y="1484313"/>
            <a:ext cx="8516937" cy="3887787"/>
          </a:xfrm>
        </p:spPr>
        <p:txBody>
          <a:bodyPr/>
          <a:lstStyle/>
          <a:p>
            <a:pPr algn="l" eaLnBrk="1" hangingPunct="1"/>
            <a:r>
              <a:rPr lang="en-US" altLang="he-IL" sz="2000" b="1" dirty="0" smtClean="0"/>
              <a:t>Streams</a:t>
            </a:r>
          </a:p>
          <a:p>
            <a:pPr algn="l" eaLnBrk="1" hangingPunct="1"/>
            <a:endParaRPr lang="en-US" altLang="he-IL" sz="800" dirty="0" smtClean="0"/>
          </a:p>
          <a:p>
            <a:pPr algn="l" eaLnBrk="1" hangingPunct="1"/>
            <a:r>
              <a:rPr lang="en-US" altLang="he-IL" sz="2000" dirty="0" smtClean="0"/>
              <a:t>Filtering streams</a:t>
            </a:r>
          </a:p>
          <a:p>
            <a:pPr algn="l" eaLnBrk="1" hangingPunct="1"/>
            <a:endParaRPr lang="en-US" altLang="he-IL" sz="800" dirty="0" smtClean="0"/>
          </a:p>
          <a:p>
            <a:pPr lvl="1" algn="l" eaLnBrk="1" hangingPunct="1"/>
            <a:r>
              <a:rPr lang="en-US" altLang="he-IL" sz="1800" dirty="0" smtClean="0"/>
              <a:t>Filters uses Predicate&lt;T&gt; as well but result with an updated stream</a:t>
            </a:r>
          </a:p>
          <a:p>
            <a:pPr lvl="1" algn="l" eaLnBrk="1" hangingPunct="1"/>
            <a:r>
              <a:rPr lang="en-US" altLang="he-IL" sz="1800" dirty="0" smtClean="0"/>
              <a:t>The updated stream contains all the elements that passed the test</a:t>
            </a:r>
          </a:p>
          <a:p>
            <a:pPr lvl="1" algn="l" eaLnBrk="1" hangingPunct="1"/>
            <a:r>
              <a:rPr lang="en-US" altLang="he-IL" sz="1800" dirty="0" smtClean="0"/>
              <a:t>filter(Predicate &lt;? super T&gt;) : Stream&lt;T&gt;</a:t>
            </a:r>
          </a:p>
          <a:p>
            <a:pPr lvl="1" algn="l" eaLnBrk="1" hangingPunct="1"/>
            <a:endParaRPr lang="en-US" altLang="he-IL" sz="1400" dirty="0" smtClean="0"/>
          </a:p>
          <a:p>
            <a:pPr lvl="1" algn="l" eaLnBrk="1" hangingPunct="1"/>
            <a:endParaRPr lang="en-US" altLang="he-IL" sz="1400" dirty="0" smtClean="0"/>
          </a:p>
          <a:p>
            <a:pPr lvl="1" algn="l" eaLnBrk="1" hangingPunct="1"/>
            <a:endParaRPr lang="en-US" altLang="he-IL" sz="1400" dirty="0" smtClean="0"/>
          </a:p>
          <a:p>
            <a:pPr lvl="2" algn="l" eaLnBrk="1" hangingPunct="1"/>
            <a:endParaRPr lang="en-US" altLang="he-IL" sz="14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1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20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2" algn="l" eaLnBrk="1" hangingPunct="1"/>
            <a:endParaRPr lang="en-US" altLang="he-IL" sz="12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1600" dirty="0" smtClean="0"/>
          </a:p>
          <a:p>
            <a:pPr lvl="1" algn="l" eaLnBrk="1" hangingPunct="1"/>
            <a:endParaRPr lang="en-US" altLang="he-IL" sz="2000" dirty="0" smtClean="0"/>
          </a:p>
          <a:p>
            <a:pPr lvl="2" algn="l" eaLnBrk="1" hangingPunct="1"/>
            <a:endParaRPr lang="he-IL" altLang="he-IL" sz="1600" dirty="0" smtClean="0"/>
          </a:p>
          <a:p>
            <a:pPr algn="l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8313" y="3724275"/>
            <a:ext cx="6983412" cy="18002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List&lt;Person&gt; people = new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&lt;&gt;();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//fill with 10,000 person instances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….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("Females: "+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filter(p-&gt;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p.getGender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()==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Gender.F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.count());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("Males: "+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filter(p-&gt;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p.getGender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()==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Gender.M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.count());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64388" y="5164138"/>
            <a:ext cx="1295400" cy="10080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Output</a:t>
            </a:r>
          </a:p>
          <a:p>
            <a:pPr>
              <a:defRPr/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Females: 5059</a:t>
            </a:r>
          </a:p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Males: 4941</a:t>
            </a:r>
          </a:p>
        </p:txBody>
      </p:sp>
    </p:spTree>
    <p:extLst>
      <p:ext uri="{BB962C8B-B14F-4D97-AF65-F5344CB8AC3E}">
        <p14:creationId xmlns:p14="http://schemas.microsoft.com/office/powerpoint/2010/main" val="11179180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7043" name="Content Placeholder 5"/>
          <p:cNvSpPr>
            <a:spLocks noGrp="1"/>
          </p:cNvSpPr>
          <p:nvPr>
            <p:ph idx="1"/>
          </p:nvPr>
        </p:nvSpPr>
        <p:spPr>
          <a:xfrm>
            <a:off x="250825" y="1484313"/>
            <a:ext cx="8516938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Mapping streams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Mapping means to take an input and generate a related result out of it</a:t>
            </a:r>
          </a:p>
          <a:p>
            <a:pPr lvl="1" algn="l" rtl="0" eaLnBrk="1" hangingPunct="1"/>
            <a:r>
              <a:rPr lang="en-US" altLang="he-IL" sz="1800" dirty="0" smtClean="0"/>
              <a:t>map() uses Function&lt;T,R&gt; with the apply method:</a:t>
            </a:r>
          </a:p>
          <a:p>
            <a:pPr lvl="1" algn="l" rtl="0" eaLnBrk="1" hangingPunct="1"/>
            <a:r>
              <a:rPr lang="en-US" altLang="he-IL" sz="1800" dirty="0" err="1" smtClean="0"/>
              <a:t>Function.apply</a:t>
            </a:r>
            <a:r>
              <a:rPr lang="en-US" altLang="he-IL" sz="1800" dirty="0" smtClean="0"/>
              <a:t>(T) - returns R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b="1" i="1" dirty="0" smtClean="0"/>
              <a:t>Example</a:t>
            </a:r>
            <a:r>
              <a:rPr lang="en-US" altLang="he-IL" sz="1800" dirty="0" smtClean="0"/>
              <a:t> – in order to calculate average age we need to </a:t>
            </a:r>
          </a:p>
          <a:p>
            <a:pPr lvl="1" algn="l" rtl="0" eaLnBrk="1" hangingPunct="1"/>
            <a:r>
              <a:rPr lang="en-US" altLang="he-IL" sz="1800" dirty="0" smtClean="0"/>
              <a:t>      </a:t>
            </a:r>
            <a:r>
              <a:rPr lang="en-US" altLang="he-IL" sz="1800" u="sng" dirty="0" smtClean="0"/>
              <a:t>map each person in the stream to its age collected in a new stream.</a:t>
            </a:r>
          </a:p>
          <a:p>
            <a:pPr lvl="1" algn="l" rtl="0" eaLnBrk="1" hangingPunct="1"/>
            <a:r>
              <a:rPr lang="en-US" altLang="he-IL" sz="1800" dirty="0" smtClean="0"/>
              <a:t>      than, having an integers stream, we may calculate average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880873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4"/>
          <p:cNvSpPr>
            <a:spLocks noGrp="1"/>
          </p:cNvSpPr>
          <p:nvPr>
            <p:ph type="title"/>
          </p:nvPr>
        </p:nvSpPr>
        <p:spPr>
          <a:xfrm>
            <a:off x="250825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8067" name="Content Placeholder 5"/>
          <p:cNvSpPr>
            <a:spLocks noGrp="1"/>
          </p:cNvSpPr>
          <p:nvPr>
            <p:ph idx="1"/>
          </p:nvPr>
        </p:nvSpPr>
        <p:spPr>
          <a:xfrm>
            <a:off x="250825" y="1219200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Mapping streams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500" dirty="0" smtClean="0"/>
              <a:t>So, </a:t>
            </a:r>
            <a:r>
              <a:rPr lang="en-US" altLang="he-IL" sz="1500" dirty="0" err="1" smtClean="0"/>
              <a:t>Function.apply</a:t>
            </a:r>
            <a:r>
              <a:rPr lang="en-US" altLang="he-IL" sz="1500" dirty="0" smtClean="0"/>
              <a:t>(T) - returns R</a:t>
            </a:r>
          </a:p>
          <a:p>
            <a:pPr lvl="1" algn="l" rtl="0" eaLnBrk="1" hangingPunct="1"/>
            <a:r>
              <a:rPr lang="en-US" altLang="he-IL" sz="1500" dirty="0" smtClean="0"/>
              <a:t>Means that a Stream&lt;T&gt; can be mapped to Stream&lt;R&gt;</a:t>
            </a:r>
          </a:p>
          <a:p>
            <a:pPr lvl="1" algn="l" rtl="0" eaLnBrk="1" hangingPunct="1"/>
            <a:r>
              <a:rPr lang="en-US" altLang="he-IL" sz="1500" dirty="0" smtClean="0"/>
              <a:t>Results are in the same order as T</a:t>
            </a:r>
          </a:p>
          <a:p>
            <a:pPr lvl="1" algn="l" rtl="0" eaLnBrk="1" hangingPunct="1"/>
            <a:endParaRPr lang="en-US" altLang="he-IL" sz="15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500" dirty="0" smtClean="0"/>
              <a:t>Steams API provides the following Mappers:</a:t>
            </a:r>
          </a:p>
          <a:p>
            <a:pPr lvl="2" algn="l" rtl="0" eaLnBrk="1" hangingPunct="1"/>
            <a:r>
              <a:rPr lang="en-US" altLang="he-IL" sz="1500" dirty="0" err="1" smtClean="0"/>
              <a:t>mapToDouble</a:t>
            </a:r>
            <a:r>
              <a:rPr lang="en-US" altLang="he-IL" sz="1500" dirty="0" smtClean="0"/>
              <a:t> – apply(T) : double,   produces </a:t>
            </a:r>
            <a:r>
              <a:rPr lang="en-US" altLang="he-IL" sz="1500" dirty="0" err="1" smtClean="0"/>
              <a:t>DoubleStream</a:t>
            </a:r>
            <a:endParaRPr lang="en-US" altLang="he-IL" sz="1500" dirty="0" smtClean="0"/>
          </a:p>
          <a:p>
            <a:pPr lvl="2" algn="l" rtl="0" eaLnBrk="1" hangingPunct="1"/>
            <a:r>
              <a:rPr lang="en-US" altLang="he-IL" sz="1500" dirty="0" err="1" smtClean="0"/>
              <a:t>mapToInt</a:t>
            </a:r>
            <a:r>
              <a:rPr lang="en-US" altLang="he-IL" sz="1500" dirty="0" smtClean="0"/>
              <a:t>        – apply(T) : </a:t>
            </a:r>
            <a:r>
              <a:rPr lang="en-US" altLang="he-IL" sz="1500" dirty="0" err="1" smtClean="0"/>
              <a:t>int</a:t>
            </a:r>
            <a:r>
              <a:rPr lang="en-US" altLang="he-IL" sz="1500" dirty="0" smtClean="0"/>
              <a:t>,           produces </a:t>
            </a:r>
            <a:r>
              <a:rPr lang="en-US" altLang="he-IL" sz="1500" dirty="0" err="1" smtClean="0"/>
              <a:t>IntStream</a:t>
            </a:r>
            <a:endParaRPr lang="en-US" altLang="he-IL" sz="1500" dirty="0" smtClean="0"/>
          </a:p>
          <a:p>
            <a:pPr lvl="2" algn="l" rtl="0" eaLnBrk="1" hangingPunct="1"/>
            <a:r>
              <a:rPr lang="en-US" altLang="he-IL" sz="1500" dirty="0" err="1" smtClean="0"/>
              <a:t>mapToLong</a:t>
            </a:r>
            <a:r>
              <a:rPr lang="en-US" altLang="he-IL" sz="1500" dirty="0" smtClean="0"/>
              <a:t>    – apply(T) : long,        produces </a:t>
            </a:r>
            <a:r>
              <a:rPr lang="en-US" altLang="he-IL" sz="1500" dirty="0" err="1" smtClean="0"/>
              <a:t>LongStream</a:t>
            </a:r>
            <a:endParaRPr lang="en-US" altLang="he-IL" sz="1500" dirty="0" smtClean="0"/>
          </a:p>
          <a:p>
            <a:pPr lvl="2" algn="l" rtl="0" eaLnBrk="1" hangingPunct="1"/>
            <a:r>
              <a:rPr lang="en-US" altLang="he-IL" sz="1500" dirty="0" smtClean="0"/>
              <a:t>map                – apply(T) : R             produces Stream&lt;R&gt;</a:t>
            </a:r>
          </a:p>
          <a:p>
            <a:pPr lvl="2" algn="l" rtl="0" eaLnBrk="1" hangingPunct="1"/>
            <a:endParaRPr lang="en-US" altLang="he-IL" sz="15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500" dirty="0" smtClean="0"/>
              <a:t>Double, </a:t>
            </a:r>
            <a:r>
              <a:rPr lang="en-US" altLang="he-IL" sz="1500" dirty="0" err="1" smtClean="0"/>
              <a:t>Int</a:t>
            </a:r>
            <a:r>
              <a:rPr lang="en-US" altLang="he-IL" sz="1500" dirty="0" smtClean="0"/>
              <a:t>  &amp; Long Streams got additional collective methods:</a:t>
            </a:r>
          </a:p>
          <a:p>
            <a:pPr lvl="3" algn="l" rtl="0" eaLnBrk="1" hangingPunct="1"/>
            <a:r>
              <a:rPr lang="en-US" altLang="he-IL" sz="1500" dirty="0" smtClean="0"/>
              <a:t>average() – results in </a:t>
            </a:r>
            <a:r>
              <a:rPr lang="en-US" altLang="he-IL" sz="1500" dirty="0" err="1" smtClean="0"/>
              <a:t>OptionalDouble</a:t>
            </a:r>
            <a:r>
              <a:rPr lang="en-US" altLang="he-IL" sz="1500" dirty="0" smtClean="0"/>
              <a:t>/</a:t>
            </a:r>
            <a:r>
              <a:rPr lang="en-US" altLang="he-IL" sz="1500" dirty="0" err="1" smtClean="0"/>
              <a:t>Int</a:t>
            </a:r>
            <a:r>
              <a:rPr lang="en-US" altLang="he-IL" sz="1500" dirty="0" smtClean="0"/>
              <a:t>/Long</a:t>
            </a:r>
          </a:p>
          <a:p>
            <a:pPr lvl="3" algn="l" rtl="0" eaLnBrk="1" hangingPunct="1"/>
            <a:r>
              <a:rPr lang="en-US" altLang="he-IL" sz="1500" dirty="0" smtClean="0"/>
              <a:t>min(), max() – returns Optional&lt;Double&gt;/&lt;Integer&gt;/&lt;Long&gt;</a:t>
            </a:r>
          </a:p>
          <a:p>
            <a:pPr lvl="3" algn="l" rtl="0" eaLnBrk="1" hangingPunct="1"/>
            <a:r>
              <a:rPr lang="en-US" altLang="he-IL" sz="1500" dirty="0" smtClean="0"/>
              <a:t>boxed() – auto-box all primitives with their wrapper class</a:t>
            </a:r>
          </a:p>
          <a:p>
            <a:pPr lvl="3" algn="l" rtl="0" eaLnBrk="1" hangingPunct="1"/>
            <a:r>
              <a:rPr lang="en-US" altLang="he-IL" sz="1500" dirty="0" smtClean="0"/>
              <a:t>sum() 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2" name="Cube 1"/>
          <p:cNvSpPr/>
          <p:nvPr/>
        </p:nvSpPr>
        <p:spPr>
          <a:xfrm>
            <a:off x="7235825" y="1844675"/>
            <a:ext cx="144463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5" name="Cube 4"/>
          <p:cNvSpPr/>
          <p:nvPr/>
        </p:nvSpPr>
        <p:spPr>
          <a:xfrm>
            <a:off x="7164388" y="1916113"/>
            <a:ext cx="144462" cy="144462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Cube 6"/>
          <p:cNvSpPr/>
          <p:nvPr/>
        </p:nvSpPr>
        <p:spPr>
          <a:xfrm>
            <a:off x="7092950" y="1989138"/>
            <a:ext cx="142875" cy="144462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Cube 7"/>
          <p:cNvSpPr/>
          <p:nvPr/>
        </p:nvSpPr>
        <p:spPr>
          <a:xfrm>
            <a:off x="7019925" y="2060575"/>
            <a:ext cx="144463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Cube 8"/>
          <p:cNvSpPr/>
          <p:nvPr/>
        </p:nvSpPr>
        <p:spPr>
          <a:xfrm>
            <a:off x="6948488" y="2133600"/>
            <a:ext cx="144462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Cube 9"/>
          <p:cNvSpPr/>
          <p:nvPr/>
        </p:nvSpPr>
        <p:spPr>
          <a:xfrm>
            <a:off x="6875463" y="2205038"/>
            <a:ext cx="144462" cy="144462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Cube 10"/>
          <p:cNvSpPr/>
          <p:nvPr/>
        </p:nvSpPr>
        <p:spPr>
          <a:xfrm>
            <a:off x="7812088" y="2276475"/>
            <a:ext cx="144462" cy="144463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Cube 11"/>
          <p:cNvSpPr/>
          <p:nvPr/>
        </p:nvSpPr>
        <p:spPr>
          <a:xfrm>
            <a:off x="7740650" y="2347913"/>
            <a:ext cx="144463" cy="1444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Cube 12"/>
          <p:cNvSpPr/>
          <p:nvPr/>
        </p:nvSpPr>
        <p:spPr>
          <a:xfrm>
            <a:off x="7667625" y="2420938"/>
            <a:ext cx="144463" cy="1444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Cube 13"/>
          <p:cNvSpPr/>
          <p:nvPr/>
        </p:nvSpPr>
        <p:spPr>
          <a:xfrm>
            <a:off x="7596188" y="2492375"/>
            <a:ext cx="144462" cy="144463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Cube 14"/>
          <p:cNvSpPr/>
          <p:nvPr/>
        </p:nvSpPr>
        <p:spPr>
          <a:xfrm>
            <a:off x="7524750" y="2563813"/>
            <a:ext cx="142875" cy="1444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Cube 15"/>
          <p:cNvSpPr/>
          <p:nvPr/>
        </p:nvSpPr>
        <p:spPr>
          <a:xfrm>
            <a:off x="7451725" y="2636838"/>
            <a:ext cx="144463" cy="1444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08850" y="2205038"/>
            <a:ext cx="287338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75463" y="2420938"/>
            <a:ext cx="5762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MAP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72225" y="1700213"/>
            <a:ext cx="2160588" cy="122555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61250" y="2060575"/>
            <a:ext cx="287338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64388" y="2349500"/>
            <a:ext cx="287337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273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4"/>
          <p:cNvSpPr>
            <a:spLocks noGrp="1"/>
          </p:cNvSpPr>
          <p:nvPr>
            <p:ph type="title"/>
          </p:nvPr>
        </p:nvSpPr>
        <p:spPr>
          <a:xfrm>
            <a:off x="220663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89091" name="Content Placeholder 5"/>
          <p:cNvSpPr>
            <a:spLocks noGrp="1"/>
          </p:cNvSpPr>
          <p:nvPr>
            <p:ph idx="1"/>
          </p:nvPr>
        </p:nvSpPr>
        <p:spPr>
          <a:xfrm>
            <a:off x="323850" y="1557338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Mapping streams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Let’s calculate average age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smtClean="0"/>
              <a:t>Now, let’s print the highest age value among the males in the list: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65213" y="3089275"/>
            <a:ext cx="7129462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mapToDouble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 -&gt; 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.average()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getAsDouble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5213" y="4841875"/>
            <a:ext cx="7129462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u="sng" dirty="0">
                <a:solidFill>
                  <a:schemeClr val="tx1"/>
                </a:solidFill>
                <a:latin typeface="Calibri Light" panose="020F0302020204030204" pitchFamily="34" charset="0"/>
              </a:rPr>
              <a:t>filter(p-&gt;</a:t>
            </a:r>
            <a:r>
              <a:rPr lang="en-US" sz="1400" i="1" u="sng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p.getGender</a:t>
            </a:r>
            <a:r>
              <a:rPr lang="en-US" sz="1400" i="1" u="sng" dirty="0">
                <a:solidFill>
                  <a:schemeClr val="tx1"/>
                </a:solidFill>
                <a:latin typeface="Calibri Light" panose="020F0302020204030204" pitchFamily="34" charset="0"/>
              </a:rPr>
              <a:t>()==</a:t>
            </a:r>
            <a:r>
              <a:rPr lang="en-US" sz="1400" i="1" u="sng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Gender.M</a:t>
            </a:r>
            <a:r>
              <a:rPr lang="en-US" sz="1400" i="1" u="sng" dirty="0">
                <a:solidFill>
                  <a:schemeClr val="tx1"/>
                </a:solidFill>
                <a:latin typeface="Calibri Light" panose="020F0302020204030204" pitchFamily="34" charset="0"/>
              </a:rPr>
              <a:t>)</a:t>
            </a:r>
            <a:endParaRPr lang="en-US" sz="1400" i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                             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mapToInt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 -&gt; 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.max()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getAsInt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476160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4"/>
          <p:cNvSpPr>
            <a:spLocks noGrp="1"/>
          </p:cNvSpPr>
          <p:nvPr>
            <p:ph type="title"/>
          </p:nvPr>
        </p:nvSpPr>
        <p:spPr>
          <a:xfrm>
            <a:off x="176213" y="219075"/>
            <a:ext cx="6048375" cy="781050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0115" name="Content Placeholder 5"/>
          <p:cNvSpPr>
            <a:spLocks noGrp="1"/>
          </p:cNvSpPr>
          <p:nvPr>
            <p:ph idx="1"/>
          </p:nvPr>
        </p:nvSpPr>
        <p:spPr>
          <a:xfrm>
            <a:off x="238125" y="1376363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Mapping streams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err="1" smtClean="0"/>
              <a:t>flatMap</a:t>
            </a:r>
            <a:r>
              <a:rPr lang="en-US" altLang="he-IL" sz="1600" dirty="0" smtClean="0"/>
              <a:t>() uses Function&lt;</a:t>
            </a:r>
            <a:r>
              <a:rPr lang="en-US" altLang="he-IL" sz="1600" dirty="0" err="1" smtClean="0"/>
              <a:t>T,Stream</a:t>
            </a:r>
            <a:r>
              <a:rPr lang="en-US" altLang="he-IL" sz="1600" dirty="0" smtClean="0"/>
              <a:t>&lt;R&gt;&gt; with the apply method:</a:t>
            </a:r>
          </a:p>
          <a:p>
            <a:pPr lvl="1" algn="l" rtl="0" eaLnBrk="1" hangingPunct="1"/>
            <a:r>
              <a:rPr lang="en-US" altLang="he-IL" sz="1600" dirty="0" err="1" smtClean="0"/>
              <a:t>Function.apply</a:t>
            </a:r>
            <a:r>
              <a:rPr lang="en-US" altLang="he-IL" sz="1600" dirty="0" smtClean="0"/>
              <a:t>(T) - returns Stream&lt;R&gt;</a:t>
            </a:r>
          </a:p>
          <a:p>
            <a:pPr lvl="1" algn="l" rtl="0" eaLnBrk="1" hangingPunct="1"/>
            <a:r>
              <a:rPr lang="en-US" altLang="he-IL" sz="1600" dirty="0" smtClean="0"/>
              <a:t>Each element result is flattened into one big Stream&lt;R&gt; 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Steams API provides the following Mappers:</a:t>
            </a:r>
          </a:p>
          <a:p>
            <a:pPr lvl="2" algn="l" rtl="0" eaLnBrk="1" hangingPunct="1"/>
            <a:r>
              <a:rPr lang="en-US" altLang="he-IL" sz="1600" dirty="0" err="1" smtClean="0"/>
              <a:t>FlatMapToDouble</a:t>
            </a:r>
            <a:r>
              <a:rPr lang="en-US" altLang="he-IL" sz="1600" dirty="0" smtClean="0"/>
              <a:t> – apply(T) : double,   produces </a:t>
            </a:r>
            <a:r>
              <a:rPr lang="en-US" altLang="he-IL" sz="1600" dirty="0" err="1" smtClean="0"/>
              <a:t>DoubleStream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err="1" smtClean="0"/>
              <a:t>FlatMapToInt</a:t>
            </a:r>
            <a:r>
              <a:rPr lang="en-US" altLang="he-IL" sz="1600" dirty="0" smtClean="0"/>
              <a:t>        – apply(T) : </a:t>
            </a:r>
            <a:r>
              <a:rPr lang="en-US" altLang="he-IL" sz="1600" dirty="0" err="1" smtClean="0"/>
              <a:t>int</a:t>
            </a:r>
            <a:r>
              <a:rPr lang="en-US" altLang="he-IL" sz="1600" dirty="0" smtClean="0"/>
              <a:t>,           produces </a:t>
            </a:r>
            <a:r>
              <a:rPr lang="en-US" altLang="he-IL" sz="1600" dirty="0" err="1" smtClean="0"/>
              <a:t>IntStream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err="1" smtClean="0"/>
              <a:t>FlatMapToLong</a:t>
            </a:r>
            <a:r>
              <a:rPr lang="en-US" altLang="he-IL" sz="1600" dirty="0" smtClean="0"/>
              <a:t>    – apply(T) : long,        produces </a:t>
            </a:r>
            <a:r>
              <a:rPr lang="en-US" altLang="he-IL" sz="1600" dirty="0" err="1" smtClean="0"/>
              <a:t>LongStream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err="1" smtClean="0"/>
              <a:t>FlatMap</a:t>
            </a:r>
            <a:r>
              <a:rPr lang="en-US" altLang="he-IL" sz="1600" dirty="0" smtClean="0"/>
              <a:t>                – apply(T) : R             produces Stream&lt;R&gt;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Double, </a:t>
            </a:r>
            <a:r>
              <a:rPr lang="en-US" altLang="he-IL" sz="1600" dirty="0" err="1" smtClean="0"/>
              <a:t>Int</a:t>
            </a:r>
            <a:r>
              <a:rPr lang="en-US" altLang="he-IL" sz="1600" dirty="0" smtClean="0"/>
              <a:t>  &amp; Long Flat Streams got same additional collective methods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grpSp>
        <p:nvGrpSpPr>
          <p:cNvPr id="90116" name="Group 1"/>
          <p:cNvGrpSpPr>
            <a:grpSpLocks/>
          </p:cNvGrpSpPr>
          <p:nvPr/>
        </p:nvGrpSpPr>
        <p:grpSpPr bwMode="auto">
          <a:xfrm>
            <a:off x="7683500" y="1339850"/>
            <a:ext cx="338138" cy="288925"/>
            <a:chOff x="7092280" y="2348161"/>
            <a:chExt cx="504056" cy="504775"/>
          </a:xfrm>
        </p:grpSpPr>
        <p:sp>
          <p:nvSpPr>
            <p:cNvPr id="11" name="Cube 10"/>
            <p:cNvSpPr/>
            <p:nvPr/>
          </p:nvSpPr>
          <p:spPr>
            <a:xfrm>
              <a:off x="7451981" y="2348161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" name="Cube 11"/>
            <p:cNvSpPr/>
            <p:nvPr/>
          </p:nvSpPr>
          <p:spPr>
            <a:xfrm>
              <a:off x="7380988" y="2420272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" name="Cube 12"/>
            <p:cNvSpPr/>
            <p:nvPr/>
          </p:nvSpPr>
          <p:spPr>
            <a:xfrm>
              <a:off x="7307628" y="2492382"/>
              <a:ext cx="144353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4" name="Cube 13"/>
            <p:cNvSpPr/>
            <p:nvPr/>
          </p:nvSpPr>
          <p:spPr>
            <a:xfrm>
              <a:off x="7236635" y="2564493"/>
              <a:ext cx="144353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5" name="Cube 14"/>
            <p:cNvSpPr/>
            <p:nvPr/>
          </p:nvSpPr>
          <p:spPr>
            <a:xfrm>
              <a:off x="7163274" y="2636604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6" name="Cube 15"/>
            <p:cNvSpPr/>
            <p:nvPr/>
          </p:nvSpPr>
          <p:spPr>
            <a:xfrm>
              <a:off x="7092280" y="2708715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V="1">
            <a:off x="7085013" y="1504950"/>
            <a:ext cx="6223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48488" y="1700213"/>
            <a:ext cx="5762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MAP</a:t>
            </a:r>
            <a:endParaRPr lang="he-IL" sz="800" dirty="0">
              <a:solidFill>
                <a:schemeClr val="tx1"/>
              </a:solidFill>
            </a:endParaRPr>
          </a:p>
        </p:txBody>
      </p:sp>
      <p:grpSp>
        <p:nvGrpSpPr>
          <p:cNvPr id="90119" name="Group 19"/>
          <p:cNvGrpSpPr>
            <a:grpSpLocks/>
          </p:cNvGrpSpPr>
          <p:nvPr/>
        </p:nvGrpSpPr>
        <p:grpSpPr bwMode="auto">
          <a:xfrm>
            <a:off x="7610475" y="1628775"/>
            <a:ext cx="338138" cy="287338"/>
            <a:chOff x="7092280" y="2348161"/>
            <a:chExt cx="504056" cy="504775"/>
          </a:xfrm>
        </p:grpSpPr>
        <p:sp>
          <p:nvSpPr>
            <p:cNvPr id="21" name="Cube 20"/>
            <p:cNvSpPr/>
            <p:nvPr/>
          </p:nvSpPr>
          <p:spPr>
            <a:xfrm>
              <a:off x="7451981" y="2348161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Cube 21"/>
            <p:cNvSpPr/>
            <p:nvPr/>
          </p:nvSpPr>
          <p:spPr>
            <a:xfrm>
              <a:off x="7380988" y="2420670"/>
              <a:ext cx="144355" cy="142230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3" name="Cube 22"/>
            <p:cNvSpPr/>
            <p:nvPr/>
          </p:nvSpPr>
          <p:spPr>
            <a:xfrm>
              <a:off x="7307628" y="2493179"/>
              <a:ext cx="144353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4" name="Cube 23"/>
            <p:cNvSpPr/>
            <p:nvPr/>
          </p:nvSpPr>
          <p:spPr>
            <a:xfrm>
              <a:off x="7236635" y="2562900"/>
              <a:ext cx="144353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5" name="Cube 24"/>
            <p:cNvSpPr/>
            <p:nvPr/>
          </p:nvSpPr>
          <p:spPr>
            <a:xfrm>
              <a:off x="7163274" y="2635409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6" name="Cube 25"/>
            <p:cNvSpPr/>
            <p:nvPr/>
          </p:nvSpPr>
          <p:spPr>
            <a:xfrm>
              <a:off x="7092280" y="2707918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20" name="Group 26"/>
          <p:cNvGrpSpPr>
            <a:grpSpLocks/>
          </p:cNvGrpSpPr>
          <p:nvPr/>
        </p:nvGrpSpPr>
        <p:grpSpPr bwMode="auto">
          <a:xfrm>
            <a:off x="7250113" y="1771650"/>
            <a:ext cx="339725" cy="288925"/>
            <a:chOff x="7092280" y="2348161"/>
            <a:chExt cx="504056" cy="504775"/>
          </a:xfrm>
        </p:grpSpPr>
        <p:sp>
          <p:nvSpPr>
            <p:cNvPr id="28" name="Cube 27"/>
            <p:cNvSpPr/>
            <p:nvPr/>
          </p:nvSpPr>
          <p:spPr>
            <a:xfrm>
              <a:off x="7452656" y="2348161"/>
              <a:ext cx="143680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9" name="Cube 28"/>
            <p:cNvSpPr/>
            <p:nvPr/>
          </p:nvSpPr>
          <p:spPr>
            <a:xfrm>
              <a:off x="7379639" y="2420272"/>
              <a:ext cx="143679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0" name="Cube 29"/>
            <p:cNvSpPr/>
            <p:nvPr/>
          </p:nvSpPr>
          <p:spPr>
            <a:xfrm>
              <a:off x="7308977" y="2492382"/>
              <a:ext cx="143679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1" name="Cube 30"/>
            <p:cNvSpPr/>
            <p:nvPr/>
          </p:nvSpPr>
          <p:spPr>
            <a:xfrm>
              <a:off x="7235959" y="2564493"/>
              <a:ext cx="143680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2" name="Cube 31"/>
            <p:cNvSpPr/>
            <p:nvPr/>
          </p:nvSpPr>
          <p:spPr>
            <a:xfrm>
              <a:off x="7165297" y="2636604"/>
              <a:ext cx="143680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3" name="Cube 32"/>
            <p:cNvSpPr/>
            <p:nvPr/>
          </p:nvSpPr>
          <p:spPr>
            <a:xfrm>
              <a:off x="7092280" y="2708715"/>
              <a:ext cx="143679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21" name="Group 33"/>
          <p:cNvGrpSpPr>
            <a:grpSpLocks/>
          </p:cNvGrpSpPr>
          <p:nvPr/>
        </p:nvGrpSpPr>
        <p:grpSpPr bwMode="auto">
          <a:xfrm>
            <a:off x="7013575" y="2132013"/>
            <a:ext cx="338138" cy="288925"/>
            <a:chOff x="7092280" y="2348161"/>
            <a:chExt cx="504056" cy="504775"/>
          </a:xfrm>
        </p:grpSpPr>
        <p:sp>
          <p:nvSpPr>
            <p:cNvPr id="35" name="Cube 34"/>
            <p:cNvSpPr/>
            <p:nvPr/>
          </p:nvSpPr>
          <p:spPr>
            <a:xfrm>
              <a:off x="7451981" y="2348161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6" name="Cube 35"/>
            <p:cNvSpPr/>
            <p:nvPr/>
          </p:nvSpPr>
          <p:spPr>
            <a:xfrm>
              <a:off x="7380988" y="2420272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7" name="Cube 36"/>
            <p:cNvSpPr/>
            <p:nvPr/>
          </p:nvSpPr>
          <p:spPr>
            <a:xfrm>
              <a:off x="7307628" y="2492382"/>
              <a:ext cx="144353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8" name="Cube 37"/>
            <p:cNvSpPr/>
            <p:nvPr/>
          </p:nvSpPr>
          <p:spPr>
            <a:xfrm>
              <a:off x="7236635" y="2564493"/>
              <a:ext cx="144353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9" name="Cube 38"/>
            <p:cNvSpPr/>
            <p:nvPr/>
          </p:nvSpPr>
          <p:spPr>
            <a:xfrm>
              <a:off x="7163274" y="2636604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0" name="Cube 39"/>
            <p:cNvSpPr/>
            <p:nvPr/>
          </p:nvSpPr>
          <p:spPr>
            <a:xfrm>
              <a:off x="7092280" y="2708715"/>
              <a:ext cx="144355" cy="144221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22" name="Group 40"/>
          <p:cNvGrpSpPr>
            <a:grpSpLocks/>
          </p:cNvGrpSpPr>
          <p:nvPr/>
        </p:nvGrpSpPr>
        <p:grpSpPr bwMode="auto">
          <a:xfrm>
            <a:off x="6653213" y="2276475"/>
            <a:ext cx="338137" cy="287338"/>
            <a:chOff x="7092280" y="2348161"/>
            <a:chExt cx="504056" cy="504775"/>
          </a:xfrm>
        </p:grpSpPr>
        <p:sp>
          <p:nvSpPr>
            <p:cNvPr id="42" name="Cube 41"/>
            <p:cNvSpPr/>
            <p:nvPr/>
          </p:nvSpPr>
          <p:spPr>
            <a:xfrm>
              <a:off x="7451982" y="2348161"/>
              <a:ext cx="144354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3" name="Cube 42"/>
            <p:cNvSpPr/>
            <p:nvPr/>
          </p:nvSpPr>
          <p:spPr>
            <a:xfrm>
              <a:off x="7380989" y="2420670"/>
              <a:ext cx="144354" cy="142230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4" name="Cube 43"/>
            <p:cNvSpPr/>
            <p:nvPr/>
          </p:nvSpPr>
          <p:spPr>
            <a:xfrm>
              <a:off x="7307627" y="2493179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5" name="Cube 44"/>
            <p:cNvSpPr/>
            <p:nvPr/>
          </p:nvSpPr>
          <p:spPr>
            <a:xfrm>
              <a:off x="7236634" y="2562900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6" name="Cube 45"/>
            <p:cNvSpPr/>
            <p:nvPr/>
          </p:nvSpPr>
          <p:spPr>
            <a:xfrm>
              <a:off x="7163274" y="2635409"/>
              <a:ext cx="144354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7" name="Cube 46"/>
            <p:cNvSpPr/>
            <p:nvPr/>
          </p:nvSpPr>
          <p:spPr>
            <a:xfrm>
              <a:off x="7092280" y="2707918"/>
              <a:ext cx="144354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23" name="Group 47"/>
          <p:cNvGrpSpPr>
            <a:grpSpLocks/>
          </p:cNvGrpSpPr>
          <p:nvPr/>
        </p:nvGrpSpPr>
        <p:grpSpPr bwMode="auto">
          <a:xfrm>
            <a:off x="6386513" y="2636838"/>
            <a:ext cx="338137" cy="287337"/>
            <a:chOff x="7092280" y="2348161"/>
            <a:chExt cx="504056" cy="504775"/>
          </a:xfrm>
        </p:grpSpPr>
        <p:sp>
          <p:nvSpPr>
            <p:cNvPr id="49" name="Cube 48"/>
            <p:cNvSpPr/>
            <p:nvPr/>
          </p:nvSpPr>
          <p:spPr>
            <a:xfrm>
              <a:off x="7451982" y="2348161"/>
              <a:ext cx="144354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0" name="Cube 49"/>
            <p:cNvSpPr/>
            <p:nvPr/>
          </p:nvSpPr>
          <p:spPr>
            <a:xfrm>
              <a:off x="7380989" y="2420670"/>
              <a:ext cx="144354" cy="14222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1" name="Cube 50"/>
            <p:cNvSpPr/>
            <p:nvPr/>
          </p:nvSpPr>
          <p:spPr>
            <a:xfrm>
              <a:off x="7307627" y="2493179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2" name="Cube 51"/>
            <p:cNvSpPr/>
            <p:nvPr/>
          </p:nvSpPr>
          <p:spPr>
            <a:xfrm>
              <a:off x="7236634" y="2562899"/>
              <a:ext cx="144355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3" name="Cube 52"/>
            <p:cNvSpPr/>
            <p:nvPr/>
          </p:nvSpPr>
          <p:spPr>
            <a:xfrm>
              <a:off x="7163274" y="2635408"/>
              <a:ext cx="144354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4" name="Cube 53"/>
            <p:cNvSpPr/>
            <p:nvPr/>
          </p:nvSpPr>
          <p:spPr>
            <a:xfrm>
              <a:off x="7092280" y="2707918"/>
              <a:ext cx="144354" cy="14501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6967538" y="1679575"/>
            <a:ext cx="714375" cy="3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911975" y="1771650"/>
            <a:ext cx="323850" cy="19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97675" y="1771650"/>
            <a:ext cx="360363" cy="43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761163" y="1862138"/>
            <a:ext cx="82550" cy="41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554788" y="1916113"/>
            <a:ext cx="160337" cy="80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be 69"/>
          <p:cNvSpPr/>
          <p:nvPr/>
        </p:nvSpPr>
        <p:spPr>
          <a:xfrm>
            <a:off x="6940550" y="1484313"/>
            <a:ext cx="144463" cy="144462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1" name="Cube 70"/>
          <p:cNvSpPr/>
          <p:nvPr/>
        </p:nvSpPr>
        <p:spPr>
          <a:xfrm>
            <a:off x="6869113" y="1555750"/>
            <a:ext cx="144462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2" name="Cube 71"/>
          <p:cNvSpPr/>
          <p:nvPr/>
        </p:nvSpPr>
        <p:spPr>
          <a:xfrm>
            <a:off x="6797675" y="1628775"/>
            <a:ext cx="142875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3" name="Cube 72"/>
          <p:cNvSpPr/>
          <p:nvPr/>
        </p:nvSpPr>
        <p:spPr>
          <a:xfrm>
            <a:off x="6724650" y="1700213"/>
            <a:ext cx="144463" cy="144462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4" name="Cube 73"/>
          <p:cNvSpPr/>
          <p:nvPr/>
        </p:nvSpPr>
        <p:spPr>
          <a:xfrm>
            <a:off x="6653213" y="1771650"/>
            <a:ext cx="144462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5" name="Cube 74"/>
          <p:cNvSpPr/>
          <p:nvPr/>
        </p:nvSpPr>
        <p:spPr>
          <a:xfrm>
            <a:off x="6581775" y="1844675"/>
            <a:ext cx="142875" cy="144463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90135" name="Group 68"/>
          <p:cNvGrpSpPr>
            <a:grpSpLocks/>
          </p:cNvGrpSpPr>
          <p:nvPr/>
        </p:nvGrpSpPr>
        <p:grpSpPr bwMode="auto">
          <a:xfrm>
            <a:off x="8237538" y="1844675"/>
            <a:ext cx="503237" cy="504825"/>
            <a:chOff x="7452320" y="3428281"/>
            <a:chExt cx="504056" cy="504775"/>
          </a:xfrm>
        </p:grpSpPr>
        <p:sp>
          <p:nvSpPr>
            <p:cNvPr id="76" name="Cube 75"/>
            <p:cNvSpPr/>
            <p:nvPr/>
          </p:nvSpPr>
          <p:spPr>
            <a:xfrm>
              <a:off x="7811679" y="3428281"/>
              <a:ext cx="144697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77" name="Cube 76"/>
            <p:cNvSpPr/>
            <p:nvPr/>
          </p:nvSpPr>
          <p:spPr>
            <a:xfrm>
              <a:off x="7740125" y="3499712"/>
              <a:ext cx="144698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78" name="Cube 77"/>
            <p:cNvSpPr/>
            <p:nvPr/>
          </p:nvSpPr>
          <p:spPr>
            <a:xfrm>
              <a:off x="7668571" y="3572730"/>
              <a:ext cx="143108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79" name="Cube 78"/>
            <p:cNvSpPr/>
            <p:nvPr/>
          </p:nvSpPr>
          <p:spPr>
            <a:xfrm>
              <a:off x="7597017" y="3644160"/>
              <a:ext cx="143108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80" name="Cube 79"/>
            <p:cNvSpPr/>
            <p:nvPr/>
          </p:nvSpPr>
          <p:spPr>
            <a:xfrm>
              <a:off x="7523873" y="3715591"/>
              <a:ext cx="144698" cy="14603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81" name="Cube 80"/>
            <p:cNvSpPr/>
            <p:nvPr/>
          </p:nvSpPr>
          <p:spPr>
            <a:xfrm>
              <a:off x="7452320" y="3788608"/>
              <a:ext cx="144697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36" name="Group 104"/>
          <p:cNvGrpSpPr>
            <a:grpSpLocks/>
          </p:cNvGrpSpPr>
          <p:nvPr/>
        </p:nvGrpSpPr>
        <p:grpSpPr bwMode="auto">
          <a:xfrm>
            <a:off x="8308975" y="1771650"/>
            <a:ext cx="504825" cy="504825"/>
            <a:chOff x="7452320" y="3428281"/>
            <a:chExt cx="504056" cy="504775"/>
          </a:xfrm>
        </p:grpSpPr>
        <p:sp>
          <p:nvSpPr>
            <p:cNvPr id="106" name="Cube 105"/>
            <p:cNvSpPr/>
            <p:nvPr/>
          </p:nvSpPr>
          <p:spPr>
            <a:xfrm>
              <a:off x="7812134" y="3428281"/>
              <a:ext cx="144242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07" name="Cube 106"/>
            <p:cNvSpPr/>
            <p:nvPr/>
          </p:nvSpPr>
          <p:spPr>
            <a:xfrm>
              <a:off x="7740805" y="3499712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08" name="Cube 107"/>
            <p:cNvSpPr/>
            <p:nvPr/>
          </p:nvSpPr>
          <p:spPr>
            <a:xfrm>
              <a:off x="7667891" y="3572730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09" name="Cube 108"/>
            <p:cNvSpPr/>
            <p:nvPr/>
          </p:nvSpPr>
          <p:spPr>
            <a:xfrm>
              <a:off x="7596563" y="3644160"/>
              <a:ext cx="144242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0" name="Cube 109"/>
            <p:cNvSpPr/>
            <p:nvPr/>
          </p:nvSpPr>
          <p:spPr>
            <a:xfrm>
              <a:off x="7523649" y="3715591"/>
              <a:ext cx="144242" cy="14603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1" name="Cube 110"/>
            <p:cNvSpPr/>
            <p:nvPr/>
          </p:nvSpPr>
          <p:spPr>
            <a:xfrm>
              <a:off x="7452320" y="3788608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37" name="Group 111"/>
          <p:cNvGrpSpPr>
            <a:grpSpLocks/>
          </p:cNvGrpSpPr>
          <p:nvPr/>
        </p:nvGrpSpPr>
        <p:grpSpPr bwMode="auto">
          <a:xfrm>
            <a:off x="7877175" y="2203450"/>
            <a:ext cx="504825" cy="504825"/>
            <a:chOff x="7452320" y="3428281"/>
            <a:chExt cx="504056" cy="504775"/>
          </a:xfrm>
        </p:grpSpPr>
        <p:sp>
          <p:nvSpPr>
            <p:cNvPr id="113" name="Cube 112"/>
            <p:cNvSpPr/>
            <p:nvPr/>
          </p:nvSpPr>
          <p:spPr>
            <a:xfrm>
              <a:off x="7812134" y="3428281"/>
              <a:ext cx="144242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4" name="Cube 113"/>
            <p:cNvSpPr/>
            <p:nvPr/>
          </p:nvSpPr>
          <p:spPr>
            <a:xfrm>
              <a:off x="7740805" y="3499712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5" name="Cube 114"/>
            <p:cNvSpPr/>
            <p:nvPr/>
          </p:nvSpPr>
          <p:spPr>
            <a:xfrm>
              <a:off x="7667891" y="3572730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6" name="Cube 115"/>
            <p:cNvSpPr/>
            <p:nvPr/>
          </p:nvSpPr>
          <p:spPr>
            <a:xfrm>
              <a:off x="7596563" y="3644160"/>
              <a:ext cx="144242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7" name="Cube 116"/>
            <p:cNvSpPr/>
            <p:nvPr/>
          </p:nvSpPr>
          <p:spPr>
            <a:xfrm>
              <a:off x="7523649" y="3715591"/>
              <a:ext cx="144242" cy="14603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8" name="Cube 117"/>
            <p:cNvSpPr/>
            <p:nvPr/>
          </p:nvSpPr>
          <p:spPr>
            <a:xfrm>
              <a:off x="7452320" y="3788608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38" name="Group 118"/>
          <p:cNvGrpSpPr>
            <a:grpSpLocks/>
          </p:cNvGrpSpPr>
          <p:nvPr/>
        </p:nvGrpSpPr>
        <p:grpSpPr bwMode="auto">
          <a:xfrm>
            <a:off x="7445375" y="2636838"/>
            <a:ext cx="503238" cy="504825"/>
            <a:chOff x="7452320" y="3428281"/>
            <a:chExt cx="504056" cy="504775"/>
          </a:xfrm>
        </p:grpSpPr>
        <p:sp>
          <p:nvSpPr>
            <p:cNvPr id="120" name="Cube 119"/>
            <p:cNvSpPr/>
            <p:nvPr/>
          </p:nvSpPr>
          <p:spPr>
            <a:xfrm>
              <a:off x="7811678" y="3428281"/>
              <a:ext cx="144698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1" name="Cube 120"/>
            <p:cNvSpPr/>
            <p:nvPr/>
          </p:nvSpPr>
          <p:spPr>
            <a:xfrm>
              <a:off x="7740125" y="3499711"/>
              <a:ext cx="144697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2" name="Cube 121"/>
            <p:cNvSpPr/>
            <p:nvPr/>
          </p:nvSpPr>
          <p:spPr>
            <a:xfrm>
              <a:off x="7668571" y="3572729"/>
              <a:ext cx="143107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3" name="Cube 122"/>
            <p:cNvSpPr/>
            <p:nvPr/>
          </p:nvSpPr>
          <p:spPr>
            <a:xfrm>
              <a:off x="7597018" y="3644160"/>
              <a:ext cx="143107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4" name="Cube 123"/>
            <p:cNvSpPr/>
            <p:nvPr/>
          </p:nvSpPr>
          <p:spPr>
            <a:xfrm>
              <a:off x="7523874" y="3715590"/>
              <a:ext cx="144697" cy="14603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5" name="Cube 124"/>
            <p:cNvSpPr/>
            <p:nvPr/>
          </p:nvSpPr>
          <p:spPr>
            <a:xfrm>
              <a:off x="7452320" y="3788607"/>
              <a:ext cx="144698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90139" name="Group 125"/>
          <p:cNvGrpSpPr>
            <a:grpSpLocks/>
          </p:cNvGrpSpPr>
          <p:nvPr/>
        </p:nvGrpSpPr>
        <p:grpSpPr bwMode="auto">
          <a:xfrm>
            <a:off x="7013575" y="3068638"/>
            <a:ext cx="503238" cy="504825"/>
            <a:chOff x="7452320" y="3428281"/>
            <a:chExt cx="504056" cy="504775"/>
          </a:xfrm>
        </p:grpSpPr>
        <p:sp>
          <p:nvSpPr>
            <p:cNvPr id="127" name="Cube 126"/>
            <p:cNvSpPr/>
            <p:nvPr/>
          </p:nvSpPr>
          <p:spPr>
            <a:xfrm>
              <a:off x="7811678" y="3428281"/>
              <a:ext cx="144698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8" name="Cube 127"/>
            <p:cNvSpPr/>
            <p:nvPr/>
          </p:nvSpPr>
          <p:spPr>
            <a:xfrm>
              <a:off x="7740125" y="3499711"/>
              <a:ext cx="144697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9" name="Cube 128"/>
            <p:cNvSpPr/>
            <p:nvPr/>
          </p:nvSpPr>
          <p:spPr>
            <a:xfrm>
              <a:off x="7668571" y="3572729"/>
              <a:ext cx="143107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0" name="Cube 129"/>
            <p:cNvSpPr/>
            <p:nvPr/>
          </p:nvSpPr>
          <p:spPr>
            <a:xfrm>
              <a:off x="7597018" y="3644160"/>
              <a:ext cx="143107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1" name="Cube 130"/>
            <p:cNvSpPr/>
            <p:nvPr/>
          </p:nvSpPr>
          <p:spPr>
            <a:xfrm>
              <a:off x="7523874" y="3715590"/>
              <a:ext cx="144697" cy="14603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2" name="Cube 131"/>
            <p:cNvSpPr/>
            <p:nvPr/>
          </p:nvSpPr>
          <p:spPr>
            <a:xfrm>
              <a:off x="7452320" y="3788607"/>
              <a:ext cx="144698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134" name="Block Arc 133"/>
          <p:cNvSpPr/>
          <p:nvPr/>
        </p:nvSpPr>
        <p:spPr>
          <a:xfrm>
            <a:off x="6127750" y="1195388"/>
            <a:ext cx="2959100" cy="2881312"/>
          </a:xfrm>
          <a:prstGeom prst="blockArc">
            <a:avLst>
              <a:gd name="adj1" fmla="val 10733006"/>
              <a:gd name="adj2" fmla="val 21493444"/>
              <a:gd name="adj3" fmla="val 1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90141" name="Group 134"/>
          <p:cNvGrpSpPr>
            <a:grpSpLocks/>
          </p:cNvGrpSpPr>
          <p:nvPr/>
        </p:nvGrpSpPr>
        <p:grpSpPr bwMode="auto">
          <a:xfrm>
            <a:off x="6724650" y="3355975"/>
            <a:ext cx="504825" cy="504825"/>
            <a:chOff x="7452320" y="3428281"/>
            <a:chExt cx="504056" cy="504775"/>
          </a:xfrm>
        </p:grpSpPr>
        <p:sp>
          <p:nvSpPr>
            <p:cNvPr id="136" name="Cube 135"/>
            <p:cNvSpPr/>
            <p:nvPr/>
          </p:nvSpPr>
          <p:spPr>
            <a:xfrm>
              <a:off x="7812134" y="3428281"/>
              <a:ext cx="144242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7" name="Cube 136"/>
            <p:cNvSpPr/>
            <p:nvPr/>
          </p:nvSpPr>
          <p:spPr>
            <a:xfrm>
              <a:off x="7740805" y="3499712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8" name="Cube 137"/>
            <p:cNvSpPr/>
            <p:nvPr/>
          </p:nvSpPr>
          <p:spPr>
            <a:xfrm>
              <a:off x="7667891" y="3572730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9" name="Cube 138"/>
            <p:cNvSpPr/>
            <p:nvPr/>
          </p:nvSpPr>
          <p:spPr>
            <a:xfrm>
              <a:off x="7596563" y="3644160"/>
              <a:ext cx="144242" cy="144449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40" name="Cube 139"/>
            <p:cNvSpPr/>
            <p:nvPr/>
          </p:nvSpPr>
          <p:spPr>
            <a:xfrm>
              <a:off x="7523649" y="3715591"/>
              <a:ext cx="144242" cy="146036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41" name="Cube 140"/>
            <p:cNvSpPr/>
            <p:nvPr/>
          </p:nvSpPr>
          <p:spPr>
            <a:xfrm>
              <a:off x="7452320" y="3788608"/>
              <a:ext cx="144243" cy="144448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sp>
        <p:nvSpPr>
          <p:cNvPr id="142" name="Block Arc 141"/>
          <p:cNvSpPr/>
          <p:nvPr/>
        </p:nvSpPr>
        <p:spPr>
          <a:xfrm rot="10800000">
            <a:off x="6148388" y="1268413"/>
            <a:ext cx="2960687" cy="2881312"/>
          </a:xfrm>
          <a:prstGeom prst="blockArc">
            <a:avLst>
              <a:gd name="adj1" fmla="val 10733006"/>
              <a:gd name="adj2" fmla="val 21493444"/>
              <a:gd name="adj3" fmla="val 1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199188" y="1268413"/>
            <a:ext cx="2830512" cy="280828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8813800" y="1751013"/>
            <a:ext cx="71438" cy="6191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5" name="Oval 144"/>
          <p:cNvSpPr/>
          <p:nvPr/>
        </p:nvSpPr>
        <p:spPr>
          <a:xfrm>
            <a:off x="6689725" y="3843338"/>
            <a:ext cx="71438" cy="6191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7299325" y="2346325"/>
            <a:ext cx="361950" cy="43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34300" y="1974850"/>
            <a:ext cx="123825" cy="735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843713" y="2870200"/>
            <a:ext cx="746125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653213" y="2995613"/>
            <a:ext cx="576262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800" dirty="0">
                <a:solidFill>
                  <a:schemeClr val="tx1"/>
                </a:solidFill>
              </a:rPr>
              <a:t>Flat MAP</a:t>
            </a:r>
            <a:endParaRPr lang="he-IL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4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4"/>
          <p:cNvSpPr>
            <a:spLocks noGrp="1"/>
          </p:cNvSpPr>
          <p:nvPr>
            <p:ph type="title"/>
          </p:nvPr>
        </p:nvSpPr>
        <p:spPr>
          <a:xfrm>
            <a:off x="179388" y="231775"/>
            <a:ext cx="6048375" cy="781050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1139" name="Content Placeholder 5"/>
          <p:cNvSpPr>
            <a:spLocks noGrp="1"/>
          </p:cNvSpPr>
          <p:nvPr>
            <p:ph idx="1"/>
          </p:nvPr>
        </p:nvSpPr>
        <p:spPr>
          <a:xfrm>
            <a:off x="323850" y="1484313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Mapping streams</a:t>
            </a:r>
          </a:p>
          <a:p>
            <a:pPr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Here we gather people phone numbers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We assume each person holds a String array of phones available via </a:t>
            </a:r>
            <a:r>
              <a:rPr lang="en-US" altLang="he-IL" sz="1600" dirty="0" err="1" smtClean="0"/>
              <a:t>getPhones</a:t>
            </a:r>
            <a:r>
              <a:rPr lang="en-US" altLang="he-IL" sz="1600" dirty="0" smtClean="0"/>
              <a:t>() method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We end up with a phone (String) stream holding all phone numbers from all people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58888" y="3789363"/>
            <a:ext cx="5113337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…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flatMap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 -&gt; Stream&lt;String&gt;.of(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p.getPhones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414816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2163" name="Content Placeholder 5"/>
          <p:cNvSpPr>
            <a:spLocks noGrp="1"/>
          </p:cNvSpPr>
          <p:nvPr>
            <p:ph idx="1"/>
          </p:nvPr>
        </p:nvSpPr>
        <p:spPr>
          <a:xfrm>
            <a:off x="250825" y="1341438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For Each with streams</a:t>
            </a:r>
          </a:p>
          <a:p>
            <a:pPr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For each means to perform operation for each element in the stream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forEach</a:t>
            </a:r>
            <a:r>
              <a:rPr lang="en-US" altLang="he-IL" sz="1600" dirty="0" smtClean="0"/>
              <a:t>() takes a Consumer&lt;T&gt; and returns void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This means </a:t>
            </a:r>
            <a:r>
              <a:rPr lang="en-US" altLang="he-IL" sz="1600" dirty="0" err="1" smtClean="0"/>
              <a:t>forEach</a:t>
            </a:r>
            <a:r>
              <a:rPr lang="en-US" altLang="he-IL" sz="1600" dirty="0" smtClean="0"/>
              <a:t>() is EAGERLY executed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forEachOrdered</a:t>
            </a:r>
            <a:r>
              <a:rPr lang="en-US" altLang="he-IL" sz="1600" dirty="0" smtClean="0"/>
              <a:t>()  executes on each element in its original order in the stream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Here, we let all the babies (age &lt; 2)  introduce themselves: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063625" y="4376737"/>
            <a:ext cx="7129463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()&lt;2).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forEach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("Hi I'm "+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p.getName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62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4"/>
          <p:cNvSpPr>
            <a:spLocks noGrp="1"/>
          </p:cNvSpPr>
          <p:nvPr>
            <p:ph type="title"/>
          </p:nvPr>
        </p:nvSpPr>
        <p:spPr>
          <a:xfrm>
            <a:off x="179388" y="1905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3187" name="Content Placeholder 5"/>
          <p:cNvSpPr>
            <a:spLocks noGrp="1"/>
          </p:cNvSpPr>
          <p:nvPr>
            <p:ph idx="1"/>
          </p:nvPr>
        </p:nvSpPr>
        <p:spPr>
          <a:xfrm>
            <a:off x="250825" y="1484313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Peek with streams</a:t>
            </a:r>
          </a:p>
          <a:p>
            <a:pPr algn="l" rtl="0" eaLnBrk="1" hangingPunct="1"/>
            <a:endParaRPr lang="en-US" altLang="he-IL" sz="800" dirty="0" smtClean="0"/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Peek acts just like </a:t>
            </a:r>
            <a:r>
              <a:rPr lang="en-US" altLang="he-IL" sz="1600" dirty="0" err="1" smtClean="0"/>
              <a:t>forEach</a:t>
            </a:r>
            <a:r>
              <a:rPr lang="en-US" altLang="he-IL" sz="1600" dirty="0" smtClean="0"/>
              <a:t>(..) – but with one major difference: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peek() takes a Consumer&lt;T&gt; and returns a stream with the SAME elements 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Consumer code is executed on each element on its way to the new stream</a:t>
            </a:r>
          </a:p>
          <a:p>
            <a:pPr marL="742950" lvl="1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This  is a big difference since peek() performs LAZILY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Here, we call a method on each person just before filtering…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063625" y="4529137"/>
            <a:ext cx="5113338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peek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p.sayHello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())…filter(…</a:t>
            </a:r>
          </a:p>
        </p:txBody>
      </p:sp>
    </p:spTree>
    <p:extLst>
      <p:ext uri="{BB962C8B-B14F-4D97-AF65-F5344CB8AC3E}">
        <p14:creationId xmlns:p14="http://schemas.microsoft.com/office/powerpoint/2010/main" val="9882958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Hands On - 3</a:t>
            </a:r>
            <a:endParaRPr lang="he-IL" alt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Use streams matching operations</a:t>
            </a:r>
          </a:p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Use filter, map and for-each </a:t>
            </a:r>
          </a:p>
          <a:p>
            <a:pPr algn="l" rtl="0" eaLnBrk="1" hangingPunct="1">
              <a:lnSpc>
                <a:spcPct val="200000"/>
              </a:lnSpc>
              <a:defRPr/>
            </a:pPr>
            <a:endParaRPr lang="he-IL" sz="2000" dirty="0"/>
          </a:p>
        </p:txBody>
      </p:sp>
      <p:pic>
        <p:nvPicPr>
          <p:cNvPr id="94212" name="Picture 2" descr="http://www.sigmabold.com/wp-content/uploads/2015/09/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2768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2000" dirty="0" smtClean="0"/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Since Runnable is now: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marL="800100" lvl="1" indent="-34290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2000" dirty="0" smtClean="0"/>
              <a:t>You may use it like that: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r>
              <a:rPr lang="en-US" altLang="he-IL" sz="1800" dirty="0" smtClean="0"/>
              <a:t>If your method is single lined you may skip { } </a:t>
            </a:r>
          </a:p>
          <a:p>
            <a:pPr lvl="2" algn="l" rtl="0" eaLnBrk="1" hangingPunct="1"/>
            <a:r>
              <a:rPr lang="en-US" altLang="he-IL" sz="1800" dirty="0" smtClean="0"/>
              <a:t>Not just simple coding… don’t forget it is also executed dynamically !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951572" y="2322513"/>
            <a:ext cx="2951163" cy="9366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@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FunctionalInterface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public  interface </a:t>
            </a: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Runnable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   public void run();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24300" y="3860800"/>
            <a:ext cx="2376488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Runnable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r = () -&gt; { ……… };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 Thread(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)).start();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43663" y="3860800"/>
            <a:ext cx="2376487" cy="7207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 Thread(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    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 -&gt; { ……… 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)).start();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393700" y="260350"/>
            <a:ext cx="8064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200" b="1">
                <a:solidFill>
                  <a:srgbClr val="E01A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1" eaLnBrk="1" hangingPunct="1">
              <a:defRPr sz="3400" b="1">
                <a:solidFill>
                  <a:srgbClr val="FF0000"/>
                </a:solidFill>
              </a:defRPr>
            </a:lvl2pPr>
            <a:lvl3pPr algn="ctr" rtl="1" eaLnBrk="1" hangingPunct="1">
              <a:defRPr sz="3400" b="1">
                <a:solidFill>
                  <a:srgbClr val="FF0000"/>
                </a:solidFill>
              </a:defRPr>
            </a:lvl3pPr>
            <a:lvl4pPr algn="ctr" rtl="1" eaLnBrk="1" hangingPunct="1">
              <a:defRPr sz="3400" b="1">
                <a:solidFill>
                  <a:srgbClr val="FF0000"/>
                </a:solidFill>
              </a:defRPr>
            </a:lvl4pPr>
            <a:lvl5pPr algn="ctr" rtl="1" eaLnBrk="1" hangingPunct="1">
              <a:defRPr sz="3400" b="1">
                <a:solidFill>
                  <a:srgbClr val="FF0000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altLang="he-IL" dirty="0"/>
              <a:t>Java Language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13417706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5235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518525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Collector generates a concrete result out of a stream</a:t>
            </a:r>
          </a:p>
          <a:p>
            <a:pPr lvl="1" algn="l" rtl="0" eaLnBrk="1" hangingPunct="1"/>
            <a:r>
              <a:rPr lang="en-US" altLang="he-IL" sz="1600" dirty="0" smtClean="0"/>
              <a:t>Collectors utility class factors Collector of various types: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Simple collection collectors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‘Single Result’ collectors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Manipulated collection collectors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3367019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4"/>
          <p:cNvSpPr>
            <a:spLocks noGrp="1"/>
          </p:cNvSpPr>
          <p:nvPr>
            <p:ph type="title"/>
          </p:nvPr>
        </p:nvSpPr>
        <p:spPr>
          <a:xfrm>
            <a:off x="179388" y="26193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6259" name="Content Placeholder 5"/>
          <p:cNvSpPr>
            <a:spLocks noGrp="1"/>
          </p:cNvSpPr>
          <p:nvPr>
            <p:ph idx="1"/>
          </p:nvPr>
        </p:nvSpPr>
        <p:spPr>
          <a:xfrm>
            <a:off x="301625" y="1484313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Simple collection collectors simply returns stream elements in a new Collection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1800" dirty="0" err="1" smtClean="0"/>
              <a:t>toList</a:t>
            </a:r>
            <a:r>
              <a:rPr lang="en-US" altLang="he-IL" sz="1800" dirty="0" smtClean="0"/>
              <a:t>() – returns a List collector </a:t>
            </a:r>
          </a:p>
          <a:p>
            <a:pPr lvl="1" algn="l" rtl="0" eaLnBrk="1" hangingPunct="1"/>
            <a:r>
              <a:rPr lang="en-US" altLang="he-IL" sz="1800" dirty="0" err="1" smtClean="0"/>
              <a:t>toSet</a:t>
            </a:r>
            <a:r>
              <a:rPr lang="en-US" altLang="he-IL" sz="1800" dirty="0" smtClean="0"/>
              <a:t>() – returns a Set collector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85081" y="4267200"/>
            <a:ext cx="6551612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List&lt;Person&gt;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babies=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()&lt;2).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collect(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toList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babies.size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66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4"/>
          <p:cNvSpPr>
            <a:spLocks noGrp="1"/>
          </p:cNvSpPr>
          <p:nvPr>
            <p:ph type="title"/>
          </p:nvPr>
        </p:nvSpPr>
        <p:spPr>
          <a:xfrm>
            <a:off x="179388" y="2032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7283" name="Content Placeholder 5"/>
          <p:cNvSpPr>
            <a:spLocks noGrp="1"/>
          </p:cNvSpPr>
          <p:nvPr>
            <p:ph idx="1"/>
          </p:nvPr>
        </p:nvSpPr>
        <p:spPr>
          <a:xfrm>
            <a:off x="395288" y="1485900"/>
            <a:ext cx="8518525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Simple collection collectors simply returns stream elements in a new Collection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err="1" smtClean="0"/>
              <a:t>toMap</a:t>
            </a:r>
            <a:r>
              <a:rPr lang="en-US" altLang="he-IL" sz="1600" dirty="0" smtClean="0"/>
              <a:t>() – returns a Map collector </a:t>
            </a:r>
          </a:p>
          <a:p>
            <a:pPr lvl="1" algn="l" rtl="0" eaLnBrk="1" hangingPunct="1"/>
            <a:r>
              <a:rPr lang="en-US" altLang="he-IL" sz="1600" dirty="0" smtClean="0"/>
              <a:t>In this case each element is split to its logical key and value. </a:t>
            </a:r>
          </a:p>
          <a:p>
            <a:pPr lvl="1" algn="l" rtl="0" eaLnBrk="1" hangingPunct="1"/>
            <a:r>
              <a:rPr lang="en-US" altLang="he-IL" sz="1600" dirty="0" smtClean="0"/>
              <a:t>Keys must be unique !</a:t>
            </a:r>
          </a:p>
          <a:p>
            <a:pPr lvl="1" algn="l" rtl="0" eaLnBrk="1" hangingPunct="1"/>
            <a:r>
              <a:rPr lang="en-US" altLang="he-IL" sz="1600" dirty="0" smtClean="0"/>
              <a:t>Therefore, two mapping Function&lt;T&gt; must be provided - for both Key and Value</a:t>
            </a:r>
          </a:p>
          <a:p>
            <a:pPr lvl="1" algn="l" rtl="0" eaLnBrk="1" hangingPunct="1"/>
            <a:r>
              <a:rPr lang="en-US" altLang="he-IL" sz="1600" dirty="0" err="1" smtClean="0"/>
              <a:t>toMap</a:t>
            </a:r>
            <a:r>
              <a:rPr lang="en-US" altLang="he-IL" sz="1600" dirty="0" smtClean="0"/>
              <a:t>(Function&lt;? Super T, ? extends K &gt;, Function&lt;? Super T, ? extends V &gt;)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Here, we generate a Map collection which holds baby ID as a key and its address as value: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911225" y="5300662"/>
            <a:ext cx="7775575" cy="71913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Map&lt;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String,Address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babyAddresses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()&lt;2)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                                    .collect(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toMap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p.getID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(), 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p.getAddress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900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4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8307" name="Content Placeholder 5"/>
          <p:cNvSpPr>
            <a:spLocks noGrp="1"/>
          </p:cNvSpPr>
          <p:nvPr>
            <p:ph idx="1"/>
          </p:nvPr>
        </p:nvSpPr>
        <p:spPr>
          <a:xfrm>
            <a:off x="250825" y="1412875"/>
            <a:ext cx="8518525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Creating ‘Single Result’ Collectors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‘Single Result’ collectors 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Actually reduces the stream 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Executes Function on each element and than fuses the outcome into single result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Counting collector is the simplest – simply counts elements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41796346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4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99331" name="Content Placeholder 5"/>
          <p:cNvSpPr>
            <a:spLocks noGrp="1"/>
          </p:cNvSpPr>
          <p:nvPr>
            <p:ph idx="1"/>
          </p:nvPr>
        </p:nvSpPr>
        <p:spPr>
          <a:xfrm>
            <a:off x="374650" y="1341438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b="1" dirty="0" smtClean="0"/>
              <a:t>Creating ‘Single Result’ Collectors – occurs when resulting in Collector sum value</a:t>
            </a:r>
          </a:p>
          <a:p>
            <a:pPr lvl="2" algn="l" rtl="0" eaLnBrk="1" hangingPunct="1"/>
            <a:r>
              <a:rPr lang="en-US" altLang="he-IL" sz="1600" dirty="0" smtClean="0"/>
              <a:t>All these methods return </a:t>
            </a:r>
            <a:r>
              <a:rPr lang="en-US" altLang="he-IL" sz="1600" dirty="0" err="1" smtClean="0"/>
              <a:t>Collector.sum</a:t>
            </a:r>
            <a:r>
              <a:rPr lang="en-US" altLang="he-IL" sz="1600" dirty="0" smtClean="0"/>
              <a:t>() which is the calculated result wrapped in:</a:t>
            </a:r>
          </a:p>
          <a:p>
            <a:pPr lvl="2" algn="l" rtl="0" eaLnBrk="1" hangingPunct="1"/>
            <a:r>
              <a:rPr lang="en-US" altLang="he-IL" sz="1600" dirty="0" err="1" smtClean="0"/>
              <a:t>averagingDouble</a:t>
            </a:r>
            <a:r>
              <a:rPr lang="en-US" altLang="he-IL" sz="1600" dirty="0" smtClean="0"/>
              <a:t> (</a:t>
            </a:r>
            <a:r>
              <a:rPr lang="en-US" altLang="he-IL" sz="1600" dirty="0" err="1" smtClean="0"/>
              <a:t>ToDoubleFunction</a:t>
            </a:r>
            <a:r>
              <a:rPr lang="en-US" altLang="he-IL" sz="1600" dirty="0" smtClean="0"/>
              <a:t>&lt; ? super T &gt;) – results in Double value </a:t>
            </a:r>
          </a:p>
          <a:p>
            <a:pPr lvl="2" algn="l" rtl="0" eaLnBrk="1" hangingPunct="1"/>
            <a:r>
              <a:rPr lang="en-US" altLang="he-IL" sz="1600" dirty="0" err="1" smtClean="0"/>
              <a:t>averagingInt</a:t>
            </a:r>
            <a:r>
              <a:rPr lang="en-US" altLang="he-IL" sz="1600" dirty="0" smtClean="0"/>
              <a:t> (</a:t>
            </a:r>
            <a:r>
              <a:rPr lang="en-US" altLang="he-IL" sz="1600" dirty="0" err="1" smtClean="0"/>
              <a:t>ToIntFunction</a:t>
            </a:r>
            <a:r>
              <a:rPr lang="en-US" altLang="he-IL" sz="1600" dirty="0" smtClean="0"/>
              <a:t>&lt; ? super T &gt;)                – results in Integer value </a:t>
            </a:r>
          </a:p>
          <a:p>
            <a:pPr lvl="2" algn="l" rtl="0" eaLnBrk="1" hangingPunct="1"/>
            <a:r>
              <a:rPr lang="en-US" altLang="he-IL" sz="1600" dirty="0" err="1" smtClean="0"/>
              <a:t>averagingLong</a:t>
            </a:r>
            <a:r>
              <a:rPr lang="en-US" altLang="he-IL" sz="1600" dirty="0" smtClean="0"/>
              <a:t> (</a:t>
            </a:r>
            <a:r>
              <a:rPr lang="en-US" altLang="he-IL" sz="1600" dirty="0" err="1" smtClean="0"/>
              <a:t>ToLongFunction</a:t>
            </a:r>
            <a:r>
              <a:rPr lang="en-US" altLang="he-IL" sz="1600" dirty="0" smtClean="0"/>
              <a:t>&lt; ? super T &gt;)        – results in Long value </a:t>
            </a:r>
          </a:p>
          <a:p>
            <a:pPr lvl="2" algn="l" rtl="0" eaLnBrk="1" hangingPunct="1"/>
            <a:r>
              <a:rPr lang="en-US" altLang="he-IL" sz="1600" dirty="0" err="1" smtClean="0"/>
              <a:t>summingInt</a:t>
            </a:r>
            <a:r>
              <a:rPr lang="en-US" altLang="he-IL" sz="1600" dirty="0" smtClean="0"/>
              <a:t>(), </a:t>
            </a:r>
            <a:r>
              <a:rPr lang="en-US" altLang="he-IL" sz="1600" dirty="0" err="1" smtClean="0"/>
              <a:t>summingLong</a:t>
            </a:r>
            <a:r>
              <a:rPr lang="en-US" altLang="he-IL" sz="1600" dirty="0" smtClean="0"/>
              <a:t>(), </a:t>
            </a:r>
            <a:r>
              <a:rPr lang="en-US" altLang="he-IL" sz="1600" dirty="0" err="1" smtClean="0"/>
              <a:t>summingDouble</a:t>
            </a:r>
            <a:r>
              <a:rPr lang="en-US" altLang="he-IL" sz="1600" dirty="0" smtClean="0"/>
              <a:t>()…</a:t>
            </a:r>
          </a:p>
          <a:p>
            <a:pPr lvl="2" algn="l" rtl="0" eaLnBrk="1" hangingPunct="1"/>
            <a:r>
              <a:rPr lang="en-US" altLang="he-IL" sz="1600" dirty="0" smtClean="0"/>
              <a:t>In order to simply count elements:</a:t>
            </a:r>
          </a:p>
          <a:p>
            <a:pPr lvl="2" algn="l" rtl="0" eaLnBrk="1" hangingPunct="1"/>
            <a:r>
              <a:rPr lang="en-US" altLang="he-IL" sz="1600" dirty="0" smtClean="0"/>
              <a:t>counting() – results in long value which is the element count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b="1" dirty="0" smtClean="0"/>
              <a:t>In this example we calculate the average age of all young persons ( age&lt;18 )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676400" y="5443537"/>
            <a:ext cx="6551612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()&lt;18).</a:t>
            </a:r>
          </a:p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collect(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Collectors.averagingDouble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doubleValue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196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4"/>
          <p:cNvSpPr>
            <a:spLocks noGrp="1"/>
          </p:cNvSpPr>
          <p:nvPr>
            <p:ph type="title"/>
          </p:nvPr>
        </p:nvSpPr>
        <p:spPr>
          <a:xfrm>
            <a:off x="250825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0355" name="Content Placeholder 5"/>
          <p:cNvSpPr>
            <a:spLocks noGrp="1"/>
          </p:cNvSpPr>
          <p:nvPr>
            <p:ph idx="1"/>
          </p:nvPr>
        </p:nvSpPr>
        <p:spPr>
          <a:xfrm>
            <a:off x="395288" y="1219200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Creating ‘Single Result’ Collectors – occurs when resulting in Collector sum value</a:t>
            </a:r>
          </a:p>
          <a:p>
            <a:pPr lvl="2" algn="l" rtl="0" eaLnBrk="1" hangingPunct="1"/>
            <a:r>
              <a:rPr lang="en-US" altLang="he-IL" sz="1600" dirty="0" smtClean="0"/>
              <a:t>When summarizing we get much more detailed information </a:t>
            </a:r>
          </a:p>
          <a:p>
            <a:pPr lvl="2" algn="l" rtl="0" eaLnBrk="1" hangingPunct="1"/>
            <a:r>
              <a:rPr lang="en-US" altLang="he-IL" sz="1600" dirty="0" smtClean="0"/>
              <a:t>Result is not </a:t>
            </a:r>
            <a:r>
              <a:rPr lang="en-US" altLang="he-IL" sz="1600" dirty="0" err="1" smtClean="0"/>
              <a:t>Collator.sum</a:t>
            </a:r>
            <a:r>
              <a:rPr lang="en-US" altLang="he-IL" sz="1600" dirty="0" smtClean="0"/>
              <a:t>() simple value – but </a:t>
            </a:r>
            <a:r>
              <a:rPr lang="en-US" altLang="he-IL" sz="1600" dirty="0" err="1" smtClean="0"/>
              <a:t>SummaryStatistics</a:t>
            </a:r>
            <a:r>
              <a:rPr lang="en-US" altLang="he-IL" sz="1600" dirty="0" smtClean="0"/>
              <a:t> </a:t>
            </a:r>
            <a:r>
              <a:rPr lang="en-US" altLang="he-IL" sz="1600" dirty="0" err="1" smtClean="0"/>
              <a:t>instread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err="1" smtClean="0"/>
              <a:t>summarizingDouble</a:t>
            </a:r>
            <a:r>
              <a:rPr lang="en-US" altLang="he-IL" sz="1600" dirty="0" smtClean="0"/>
              <a:t> (…) – returns </a:t>
            </a:r>
            <a:r>
              <a:rPr lang="en-US" altLang="he-IL" sz="1600" dirty="0" err="1" smtClean="0"/>
              <a:t>DoubleSummaryStatistics</a:t>
            </a:r>
            <a:r>
              <a:rPr lang="en-US" altLang="he-IL" sz="1600" dirty="0" smtClean="0"/>
              <a:t> </a:t>
            </a:r>
          </a:p>
          <a:p>
            <a:pPr lvl="2" algn="l" rtl="0" eaLnBrk="1" hangingPunct="1"/>
            <a:r>
              <a:rPr lang="en-US" altLang="he-IL" sz="1600" dirty="0" err="1" smtClean="0"/>
              <a:t>summarizingInt</a:t>
            </a:r>
            <a:r>
              <a:rPr lang="en-US" altLang="he-IL" sz="1600" dirty="0" smtClean="0"/>
              <a:t> (…) - returns </a:t>
            </a:r>
            <a:r>
              <a:rPr lang="en-US" altLang="he-IL" sz="1600" dirty="0" err="1" smtClean="0"/>
              <a:t>DoubleSummaryStatistics</a:t>
            </a:r>
            <a:endParaRPr lang="en-US" altLang="he-IL" sz="1600" dirty="0" smtClean="0"/>
          </a:p>
          <a:p>
            <a:pPr lvl="2" algn="l" rtl="0" eaLnBrk="1" hangingPunct="1"/>
            <a:r>
              <a:rPr lang="en-US" altLang="he-IL" sz="1600" dirty="0" err="1" smtClean="0"/>
              <a:t>summarizingLong</a:t>
            </a:r>
            <a:r>
              <a:rPr lang="en-US" altLang="he-IL" sz="1600" dirty="0" smtClean="0"/>
              <a:t> (…) - returns </a:t>
            </a:r>
            <a:r>
              <a:rPr lang="en-US" altLang="he-IL" sz="1600" dirty="0" err="1" smtClean="0"/>
              <a:t>DoubleSummaryStatistics</a:t>
            </a:r>
            <a:r>
              <a:rPr lang="en-US" altLang="he-IL" sz="1600" dirty="0" smtClean="0"/>
              <a:t> 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err="1" smtClean="0"/>
              <a:t>SummaryStatistics</a:t>
            </a:r>
            <a:r>
              <a:rPr lang="en-US" altLang="he-IL" sz="1600" dirty="0" smtClean="0"/>
              <a:t> methods: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accept(T) – records new value to the statistics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getAverage</a:t>
            </a:r>
            <a:r>
              <a:rPr lang="en-US" altLang="he-IL" sz="1600" dirty="0" smtClean="0"/>
              <a:t>()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getCount</a:t>
            </a:r>
            <a:r>
              <a:rPr lang="en-US" altLang="he-IL" sz="1600" dirty="0" smtClean="0"/>
              <a:t>()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getMax</a:t>
            </a:r>
            <a:r>
              <a:rPr lang="en-US" altLang="he-IL" sz="1600" dirty="0" smtClean="0"/>
              <a:t>()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getMin</a:t>
            </a:r>
            <a:r>
              <a:rPr lang="en-US" altLang="he-IL" sz="1600" dirty="0" smtClean="0"/>
              <a:t>()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err="1" smtClean="0"/>
              <a:t>getSum</a:t>
            </a:r>
            <a:r>
              <a:rPr lang="en-US" altLang="he-IL" sz="1600" dirty="0" smtClean="0"/>
              <a:t>()</a:t>
            </a:r>
          </a:p>
          <a:p>
            <a:pPr lvl="2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1782623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4"/>
          <p:cNvSpPr>
            <a:spLocks noGrp="1"/>
          </p:cNvSpPr>
          <p:nvPr>
            <p:ph type="title"/>
          </p:nvPr>
        </p:nvSpPr>
        <p:spPr>
          <a:xfrm>
            <a:off x="250825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1379" name="Content Placeholder 5"/>
          <p:cNvSpPr>
            <a:spLocks noGrp="1"/>
          </p:cNvSpPr>
          <p:nvPr>
            <p:ph idx="1"/>
          </p:nvPr>
        </p:nvSpPr>
        <p:spPr>
          <a:xfrm>
            <a:off x="395288" y="1484313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800" dirty="0" smtClean="0"/>
              <a:t>Creating Manipulated Collection Collectors</a:t>
            </a:r>
          </a:p>
          <a:p>
            <a:pPr lvl="1" algn="l" rtl="0" eaLnBrk="1" hangingPunct="1"/>
            <a:r>
              <a:rPr lang="en-US" altLang="he-IL" sz="1800" dirty="0" smtClean="0"/>
              <a:t>These collectors performs aggressive operation while collecting elements into collections: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Grouping by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Grouping by concurrent – works with </a:t>
            </a:r>
            <a:r>
              <a:rPr lang="en-US" altLang="he-IL" sz="1800" dirty="0" err="1" smtClean="0"/>
              <a:t>ConcurrentMaps</a:t>
            </a:r>
            <a:r>
              <a:rPr lang="en-US" altLang="he-IL" sz="1800" dirty="0" smtClean="0"/>
              <a:t> 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Partitioning by</a:t>
            </a:r>
          </a:p>
          <a:p>
            <a:pPr marL="1200150" lvl="2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800" dirty="0" smtClean="0"/>
              <a:t>Joining </a:t>
            </a:r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4159765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4"/>
          <p:cNvSpPr>
            <a:spLocks noGrp="1"/>
          </p:cNvSpPr>
          <p:nvPr>
            <p:ph type="title"/>
          </p:nvPr>
        </p:nvSpPr>
        <p:spPr>
          <a:xfrm>
            <a:off x="250825" y="263525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2403" name="Content Placeholder 5"/>
          <p:cNvSpPr>
            <a:spLocks noGrp="1"/>
          </p:cNvSpPr>
          <p:nvPr>
            <p:ph idx="1"/>
          </p:nvPr>
        </p:nvSpPr>
        <p:spPr>
          <a:xfrm>
            <a:off x="274638" y="1484313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Grouping by means generating a Map out of a Stream&lt;T&gt;</a:t>
            </a:r>
          </a:p>
          <a:p>
            <a:pPr lvl="1" algn="l" rtl="0" eaLnBrk="1" hangingPunct="1"/>
            <a:r>
              <a:rPr lang="en-US" altLang="he-IL" sz="1600" dirty="0" smtClean="0"/>
              <a:t>A Function&lt;T,K&gt; calculates the key from each element</a:t>
            </a:r>
          </a:p>
          <a:p>
            <a:pPr lvl="1" algn="l" rtl="0" eaLnBrk="1" hangingPunct="1"/>
            <a:r>
              <a:rPr lang="en-US" altLang="he-IL" sz="1600" dirty="0" smtClean="0"/>
              <a:t>Elements with identical keys are grouped into List / Set / Map Collectors </a:t>
            </a:r>
          </a:p>
          <a:p>
            <a:pPr lvl="1" algn="l" rtl="0" eaLnBrk="1" hangingPunct="1"/>
            <a:r>
              <a:rPr lang="en-US" altLang="he-IL" sz="1600" dirty="0" smtClean="0"/>
              <a:t>Eventually, each Key is paired with a list of grouped elements - List&lt;T&gt;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In this example we filter all persons which are 120 years old and group them by city: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8313" y="4581525"/>
            <a:ext cx="8351837" cy="10080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Map&lt;City, List&lt;Person&gt;&gt; groups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()==120)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                            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.collect(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groupingBy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p.getAddress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getCity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(),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Collectors.toList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(groups);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02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4"/>
          <p:cNvSpPr>
            <a:spLocks noGrp="1"/>
          </p:cNvSpPr>
          <p:nvPr>
            <p:ph type="title"/>
          </p:nvPr>
        </p:nvSpPr>
        <p:spPr>
          <a:xfrm>
            <a:off x="250825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3427" name="Content Placeholder 5"/>
          <p:cNvSpPr>
            <a:spLocks noGrp="1"/>
          </p:cNvSpPr>
          <p:nvPr>
            <p:ph idx="1"/>
          </p:nvPr>
        </p:nvSpPr>
        <p:spPr>
          <a:xfrm>
            <a:off x="438150" y="1284288"/>
            <a:ext cx="8518525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As mentioned, grouping by generates a Map in which a key is paired with a list of grouped elements - List&lt;T&gt;</a:t>
            </a:r>
          </a:p>
          <a:p>
            <a:pPr lvl="1" algn="l" rtl="0" eaLnBrk="1" hangingPunct="1"/>
            <a:r>
              <a:rPr lang="en-US" altLang="he-IL" sz="1600" dirty="0" smtClean="0"/>
              <a:t>We may group by assigning ‘single result’ collectors as well: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In this example we filter all persons which are 120 years old and count how many are living in each city: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68313" y="4076700"/>
            <a:ext cx="8351837" cy="9366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Map&lt;City, Long&gt; groups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()==120)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                      .collect(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groupingBy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p.getAddress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getCity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(),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Collectors.counting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(groups);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59338" y="5157788"/>
            <a:ext cx="3960812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{F=12, H=15, E=9, A=14, D=16, B=8, G=10, C=8}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486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4"/>
          <p:cNvSpPr>
            <a:spLocks noGrp="1"/>
          </p:cNvSpPr>
          <p:nvPr>
            <p:ph type="title"/>
          </p:nvPr>
        </p:nvSpPr>
        <p:spPr>
          <a:xfrm>
            <a:off x="179388" y="133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4451" name="Content Placeholder 5"/>
          <p:cNvSpPr>
            <a:spLocks noGrp="1"/>
          </p:cNvSpPr>
          <p:nvPr>
            <p:ph idx="1"/>
          </p:nvPr>
        </p:nvSpPr>
        <p:spPr>
          <a:xfrm>
            <a:off x="230188" y="1295400"/>
            <a:ext cx="8518525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More group by examples:</a:t>
            </a:r>
          </a:p>
          <a:p>
            <a:pPr lvl="1" algn="l" rtl="0" eaLnBrk="1" hangingPunct="1"/>
            <a:r>
              <a:rPr lang="en-US" altLang="he-IL" sz="1600" dirty="0" smtClean="0"/>
              <a:t>Showing how many persons live in each city: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dirty="0" smtClean="0"/>
              <a:t>Here we show average ages by gender: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09600" y="3068638"/>
            <a:ext cx="7632700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Map&lt;City, Long&gt; groups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().collect(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          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groupingBy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p.getAddress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getCity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(), 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Collectors.counting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(groups);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4650" y="3789363"/>
            <a:ext cx="5543550" cy="5048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{A=1321, B=1272, C=1193, D=1257, E=1249, F=1204, G=1275, H=1229}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33563" y="5013325"/>
            <a:ext cx="5976937" cy="9366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Map&lt;Gender, Double&gt; groups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= 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people.parallelStream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().collect(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groupingBy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Person::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getGender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,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	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Collectors.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averagingInt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Person::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getAge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))));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(groups);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91013" y="5876925"/>
            <a:ext cx="4095750" cy="5762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{F=60.81089743589744, M=55.755711775043935}</a:t>
            </a:r>
          </a:p>
        </p:txBody>
      </p:sp>
    </p:spTree>
    <p:extLst>
      <p:ext uri="{BB962C8B-B14F-4D97-AF65-F5344CB8AC3E}">
        <p14:creationId xmlns:p14="http://schemas.microsoft.com/office/powerpoint/2010/main" val="21360647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5"/>
          <p:cNvSpPr>
            <a:spLocks noGrp="1"/>
          </p:cNvSpPr>
          <p:nvPr>
            <p:ph idx="1"/>
          </p:nvPr>
        </p:nvSpPr>
        <p:spPr>
          <a:xfrm>
            <a:off x="241300" y="1341438"/>
            <a:ext cx="8229600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Lambdas and Functional Interfaces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2000" dirty="0" smtClean="0"/>
              <a:t>Single-lined &amp; blocks examples:</a:t>
            </a:r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2000" dirty="0" smtClean="0"/>
          </a:p>
          <a:p>
            <a:pPr algn="l" rtl="0" eaLnBrk="1" hangingPunct="1"/>
            <a:endParaRPr lang="en-US" altLang="he-IL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356100" y="2062163"/>
            <a:ext cx="4103688" cy="6477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Runnable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r = () -&gt;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(“Hey!”);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 Thread(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))).start();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56100" y="2781300"/>
            <a:ext cx="4103688" cy="11525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Runnable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r = () -&gt; 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     for(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=0;i&lt;100;i++){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    }};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 Thread(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)).start();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24300" y="4078288"/>
            <a:ext cx="4535488" cy="6477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 Thread(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 -&gt;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(“Hey!”)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)).start();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24300" y="4797425"/>
            <a:ext cx="4535488" cy="1223963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(new  Thread(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() -&gt; 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     for(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=0;i&lt;100;i++){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		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System.out.println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( </a:t>
            </a:r>
            <a:r>
              <a:rPr lang="en-US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);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    }}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)).start();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393700" y="260350"/>
            <a:ext cx="80645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200" b="1">
                <a:solidFill>
                  <a:srgbClr val="E01A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1" eaLnBrk="1" hangingPunct="1">
              <a:defRPr sz="3400" b="1">
                <a:solidFill>
                  <a:srgbClr val="FF0000"/>
                </a:solidFill>
              </a:defRPr>
            </a:lvl2pPr>
            <a:lvl3pPr algn="ctr" rtl="1" eaLnBrk="1" hangingPunct="1">
              <a:defRPr sz="3400" b="1">
                <a:solidFill>
                  <a:srgbClr val="FF0000"/>
                </a:solidFill>
              </a:defRPr>
            </a:lvl3pPr>
            <a:lvl4pPr algn="ctr" rtl="1" eaLnBrk="1" hangingPunct="1">
              <a:defRPr sz="3400" b="1">
                <a:solidFill>
                  <a:srgbClr val="FF0000"/>
                </a:solidFill>
              </a:defRPr>
            </a:lvl4pPr>
            <a:lvl5pPr algn="ctr" rtl="1" eaLnBrk="1" hangingPunct="1">
              <a:defRPr sz="3400" b="1">
                <a:solidFill>
                  <a:srgbClr val="FF0000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altLang="he-IL" dirty="0"/>
              <a:t>Java Language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54295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4"/>
          <p:cNvSpPr>
            <a:spLocks noGrp="1"/>
          </p:cNvSpPr>
          <p:nvPr>
            <p:ph type="title"/>
          </p:nvPr>
        </p:nvSpPr>
        <p:spPr>
          <a:xfrm>
            <a:off x="250825" y="153988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5475" name="Content Placeholder 5"/>
          <p:cNvSpPr>
            <a:spLocks noGrp="1"/>
          </p:cNvSpPr>
          <p:nvPr>
            <p:ph idx="1"/>
          </p:nvPr>
        </p:nvSpPr>
        <p:spPr>
          <a:xfrm>
            <a:off x="446088" y="1412875"/>
            <a:ext cx="8518525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Partitioning means creating a true/false key Map from a given stream</a:t>
            </a:r>
          </a:p>
          <a:p>
            <a:pPr lvl="1" algn="l" rtl="0" eaLnBrk="1" hangingPunct="1"/>
            <a:r>
              <a:rPr lang="en-US" altLang="he-IL" sz="1600" dirty="0" err="1" smtClean="0"/>
              <a:t>partitioningBy</a:t>
            </a:r>
            <a:r>
              <a:rPr lang="en-US" altLang="he-IL" sz="1600" dirty="0" smtClean="0"/>
              <a:t>(Predicate&lt;? super T&gt;) results with a Map&lt;</a:t>
            </a:r>
            <a:r>
              <a:rPr lang="en-US" altLang="he-IL" sz="1600" dirty="0" err="1" smtClean="0"/>
              <a:t>Boolean,List</a:t>
            </a:r>
            <a:r>
              <a:rPr lang="en-US" altLang="he-IL" sz="1600" dirty="0" smtClean="0"/>
              <a:t>&lt;T&gt;&gt;</a:t>
            </a:r>
          </a:p>
          <a:p>
            <a:pPr lvl="1" algn="l" rtl="0" eaLnBrk="1" hangingPunct="1"/>
            <a:r>
              <a:rPr lang="en-US" altLang="he-IL" sz="1600" dirty="0" smtClean="0"/>
              <a:t>False key – holds a List&lt;T&gt; with elements that failed to pass the test </a:t>
            </a:r>
          </a:p>
          <a:p>
            <a:pPr lvl="1" algn="l" rtl="0" eaLnBrk="1" hangingPunct="1"/>
            <a:r>
              <a:rPr lang="en-US" altLang="he-IL" sz="1600" dirty="0" smtClean="0"/>
              <a:t>True key – holds a List&lt;T&gt; with elements that passes the test 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Here we divide persons from city ‘A’ into 2 groups: </a:t>
            </a:r>
          </a:p>
          <a:p>
            <a:pPr lvl="2" algn="l" rtl="0" eaLnBrk="1" hangingPunct="1"/>
            <a:r>
              <a:rPr lang="en-US" altLang="he-IL" sz="1400" u="sng" dirty="0" smtClean="0"/>
              <a:t>false</a:t>
            </a:r>
            <a:r>
              <a:rPr lang="en-US" altLang="he-IL" sz="1400" dirty="0" smtClean="0"/>
              <a:t> - younger than 60</a:t>
            </a:r>
          </a:p>
          <a:p>
            <a:pPr lvl="2" algn="l" rtl="0" eaLnBrk="1" hangingPunct="1"/>
            <a:r>
              <a:rPr lang="en-US" altLang="he-IL" sz="1400" u="sng" dirty="0" smtClean="0"/>
              <a:t>true</a:t>
            </a:r>
            <a:r>
              <a:rPr lang="en-US" altLang="he-IL" sz="1400" dirty="0" smtClean="0"/>
              <a:t> – all the rest: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16013" y="4854575"/>
            <a:ext cx="7559675" cy="936625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Map&lt;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Boolean,List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&lt;Person&gt;&gt;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part=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 -&gt;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p.getAddress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getCity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().equals(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City.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A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</a:t>
            </a:r>
          </a:p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                                                                                        .collect(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Collectors.partitioningBy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(p-&gt;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()&gt;60)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997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6499" name="Content Placeholder 5"/>
          <p:cNvSpPr>
            <a:spLocks noGrp="1"/>
          </p:cNvSpPr>
          <p:nvPr>
            <p:ph idx="1"/>
          </p:nvPr>
        </p:nvSpPr>
        <p:spPr>
          <a:xfrm>
            <a:off x="323850" y="1341438"/>
            <a:ext cx="8640763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Streams Collectors</a:t>
            </a:r>
          </a:p>
          <a:p>
            <a:pPr lvl="1" algn="l" rtl="0" eaLnBrk="1" hangingPunct="1"/>
            <a:r>
              <a:rPr lang="en-US" altLang="he-IL" sz="1600" dirty="0" smtClean="0"/>
              <a:t>Concatenates the input elements</a:t>
            </a:r>
          </a:p>
          <a:p>
            <a:pPr lvl="1" algn="l" rtl="0" eaLnBrk="1" hangingPunct="1"/>
            <a:r>
              <a:rPr lang="en-US" altLang="he-IL" sz="1600" dirty="0" smtClean="0"/>
              <a:t>Elements must be of type String</a:t>
            </a:r>
          </a:p>
          <a:p>
            <a:pPr lvl="1" algn="l" rtl="0" eaLnBrk="1" hangingPunct="1"/>
            <a:r>
              <a:rPr lang="en-US" altLang="he-IL" sz="1600" dirty="0" err="1" smtClean="0"/>
              <a:t>Collectors.joining</a:t>
            </a:r>
            <a:r>
              <a:rPr lang="en-US" altLang="he-IL" sz="1600" dirty="0" smtClean="0"/>
              <a:t>()</a:t>
            </a:r>
          </a:p>
          <a:p>
            <a:pPr lvl="1" algn="l" rtl="0" eaLnBrk="1" hangingPunct="1"/>
            <a:r>
              <a:rPr lang="en-US" altLang="he-IL" sz="1600" dirty="0" smtClean="0"/>
              <a:t>A delimiter can be placed between each element: </a:t>
            </a:r>
            <a:r>
              <a:rPr lang="en-US" altLang="he-IL" sz="1600" dirty="0" err="1" smtClean="0"/>
              <a:t>Collection.joining</a:t>
            </a:r>
            <a:r>
              <a:rPr lang="en-US" altLang="he-IL" sz="1600" dirty="0" smtClean="0"/>
              <a:t>(String delimiter)</a:t>
            </a:r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r>
              <a:rPr lang="en-US" altLang="he-IL" sz="1600" b="1" i="1" dirty="0" smtClean="0"/>
              <a:t>Example</a:t>
            </a:r>
            <a:r>
              <a:rPr lang="en-US" altLang="he-IL" sz="1600" dirty="0" smtClean="0"/>
              <a:t> of creating a long String with all person names :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19200" y="4202113"/>
            <a:ext cx="6624638" cy="7921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map(Person::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getName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.collect(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Collectors.joining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600" y="5138738"/>
            <a:ext cx="4895850" cy="5762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pt-BR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!s!!o!!g!!e!!t!!n!!b!!g!!g!!j!!d!!r!!j!!i!!n!!b!!t!!b!!o!!b!!t!!e!!j!....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40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4"/>
          <p:cNvSpPr>
            <a:spLocks noGrp="1"/>
          </p:cNvSpPr>
          <p:nvPr>
            <p:ph type="title"/>
          </p:nvPr>
        </p:nvSpPr>
        <p:spPr>
          <a:xfrm>
            <a:off x="107950" y="19050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7523" name="Content Placeholder 5"/>
          <p:cNvSpPr>
            <a:spLocks noGrp="1"/>
          </p:cNvSpPr>
          <p:nvPr>
            <p:ph idx="1"/>
          </p:nvPr>
        </p:nvSpPr>
        <p:spPr>
          <a:xfrm>
            <a:off x="357188" y="1143000"/>
            <a:ext cx="8518525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Streams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Reducing Streams</a:t>
            </a:r>
          </a:p>
          <a:p>
            <a:pPr lvl="1" algn="l" rtl="0" eaLnBrk="1" hangingPunct="1"/>
            <a:r>
              <a:rPr lang="en-US" altLang="he-IL" sz="1600" dirty="0" smtClean="0"/>
              <a:t>Reducing means to fuse stream elements into single result</a:t>
            </a:r>
          </a:p>
          <a:p>
            <a:pPr lvl="1" algn="l" rtl="0" eaLnBrk="1" hangingPunct="1"/>
            <a:r>
              <a:rPr lang="en-US" altLang="he-IL" sz="1600" dirty="0" smtClean="0"/>
              <a:t>reduce() accepts reduced value U, and current element T</a:t>
            </a:r>
          </a:p>
          <a:p>
            <a:pPr lvl="1" algn="l" rtl="0" eaLnBrk="1" hangingPunct="1"/>
            <a:r>
              <a:rPr lang="en-US" altLang="he-IL" sz="1600" dirty="0" smtClean="0"/>
              <a:t>Reduce results is in fact an updated U value </a:t>
            </a:r>
          </a:p>
          <a:p>
            <a:pPr lvl="1" algn="l" rtl="0" eaLnBrk="1" hangingPunct="1"/>
            <a:r>
              <a:rPr lang="en-US" altLang="he-IL" sz="1600" dirty="0" smtClean="0"/>
              <a:t>Updated U value is delegated to next element in the stream and so on..</a:t>
            </a:r>
          </a:p>
          <a:p>
            <a:pPr lvl="1" algn="l" rtl="0" eaLnBrk="1" hangingPunct="1"/>
            <a:r>
              <a:rPr lang="en-US" altLang="he-IL" sz="1600" dirty="0" smtClean="0"/>
              <a:t>When reducing is started with initial value, result is U</a:t>
            </a:r>
          </a:p>
          <a:p>
            <a:pPr lvl="1" algn="l" rtl="0" eaLnBrk="1" hangingPunct="1"/>
            <a:r>
              <a:rPr lang="en-US" altLang="he-IL" sz="1600" dirty="0" smtClean="0"/>
              <a:t>When reducing is started without it – result is Optional&lt;U&gt; - for null value outcome</a:t>
            </a:r>
          </a:p>
          <a:p>
            <a:pPr lvl="1" algn="l" rtl="0" eaLnBrk="1" hangingPunct="1"/>
            <a:endParaRPr lang="en-US" altLang="he-IL" sz="800" dirty="0" smtClean="0"/>
          </a:p>
          <a:p>
            <a:pPr lvl="1" algn="l" rtl="0" eaLnBrk="1" hangingPunct="1"/>
            <a:r>
              <a:rPr lang="en-US" altLang="he-IL" sz="1600" dirty="0" smtClean="0"/>
              <a:t>Mapping all person names and reducing into collection made of 2</a:t>
            </a:r>
            <a:r>
              <a:rPr lang="en-US" altLang="he-IL" sz="1600" baseline="30000" dirty="0" smtClean="0"/>
              <a:t>nd</a:t>
            </a:r>
            <a:r>
              <a:rPr lang="en-US" altLang="he-IL" sz="1600" dirty="0" smtClean="0"/>
              <a:t> letter in each:</a:t>
            </a:r>
          </a:p>
          <a:p>
            <a:pPr lvl="2" algn="l" rtl="0" eaLnBrk="1" hangingPunct="1"/>
            <a:r>
              <a:rPr lang="en-US" altLang="he-IL" sz="1600" dirty="0" smtClean="0"/>
              <a:t>a  is current reduced value</a:t>
            </a:r>
          </a:p>
          <a:p>
            <a:pPr lvl="2" algn="l" rtl="0" eaLnBrk="1" hangingPunct="1"/>
            <a:r>
              <a:rPr lang="en-US" altLang="he-IL" sz="1600" dirty="0" smtClean="0"/>
              <a:t>b  is current element in the stream</a:t>
            </a:r>
          </a:p>
          <a:p>
            <a:pPr lvl="2" algn="l" rtl="0" eaLnBrk="1" hangingPunct="1"/>
            <a:r>
              <a:rPr lang="en-US" altLang="he-IL" sz="1600" dirty="0" smtClean="0"/>
              <a:t>b.name 2</a:t>
            </a:r>
            <a:r>
              <a:rPr lang="en-US" altLang="he-IL" sz="1600" baseline="30000" dirty="0" smtClean="0"/>
              <a:t>nd</a:t>
            </a:r>
            <a:r>
              <a:rPr lang="en-US" altLang="he-IL" sz="1600" dirty="0" smtClean="0"/>
              <a:t> letter is added to a</a:t>
            </a:r>
          </a:p>
          <a:p>
            <a:pPr lvl="2" algn="l" rtl="0" eaLnBrk="1" hangingPunct="1"/>
            <a:r>
              <a:rPr lang="en-US" altLang="he-IL" sz="1600" dirty="0" smtClean="0"/>
              <a:t>      if not present already </a:t>
            </a:r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318000" y="4267200"/>
            <a:ext cx="4826000" cy="1728788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people.stream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().map(p -&gt; 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p.getName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())</a:t>
            </a:r>
          </a:p>
          <a:p>
            <a:pPr>
              <a:defRPr/>
            </a:pP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reduce("", (a, b)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-&gt; {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	       	              if(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a.indexOf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b.charAt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(1))==-1)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			a +=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b.charAt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(1);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			return a;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}));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00563" y="5876925"/>
            <a:ext cx="2511425" cy="6477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{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ajtbwhildxnrcspmuekgvfoq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9286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Hands On - 4</a:t>
            </a:r>
            <a:endParaRPr lang="he-IL" alt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Use streams collectors</a:t>
            </a:r>
          </a:p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Use </a:t>
            </a:r>
            <a:r>
              <a:rPr lang="en-US" sz="2200" dirty="0" err="1" smtClean="0"/>
              <a:t>groupingBy</a:t>
            </a:r>
            <a:r>
              <a:rPr lang="en-US" sz="2200" dirty="0" smtClean="0"/>
              <a:t> and </a:t>
            </a:r>
            <a:r>
              <a:rPr lang="en-US" sz="2200" dirty="0" err="1" smtClean="0"/>
              <a:t>partitionBy</a:t>
            </a:r>
            <a:endParaRPr lang="en-US" sz="2200" dirty="0" smtClean="0"/>
          </a:p>
          <a:p>
            <a:pPr marL="342900" indent="-342900" algn="l" rtl="0" eaLnBrk="1" hangingPunct="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200" dirty="0" smtClean="0"/>
              <a:t>Use reduce on streams</a:t>
            </a:r>
          </a:p>
          <a:p>
            <a:pPr algn="l" rtl="0" eaLnBrk="1" hangingPunct="1">
              <a:lnSpc>
                <a:spcPct val="200000"/>
              </a:lnSpc>
              <a:defRPr/>
            </a:pPr>
            <a:endParaRPr lang="he-IL" sz="2200" dirty="0"/>
          </a:p>
        </p:txBody>
      </p:sp>
      <p:pic>
        <p:nvPicPr>
          <p:cNvPr id="108548" name="Picture 2" descr="http://www.sigmabold.com/wp-content/uploads/2015/09/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2768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5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323850" y="1341438"/>
            <a:ext cx="8229600" cy="48958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Parallel Streams</a:t>
            </a:r>
          </a:p>
          <a:p>
            <a:pPr lvl="1" algn="l" rtl="0" eaLnBrk="1" hangingPunct="1"/>
            <a:endParaRPr lang="en-US" altLang="he-IL" sz="1800" dirty="0" smtClean="0"/>
          </a:p>
          <a:p>
            <a:pPr lvl="1" algn="l" rtl="0" eaLnBrk="1" hangingPunct="1"/>
            <a:r>
              <a:rPr lang="en-US" altLang="he-IL" sz="2000" dirty="0" smtClean="0"/>
              <a:t>Fork-Join </a:t>
            </a:r>
          </a:p>
          <a:p>
            <a:pPr lvl="2" algn="l" rtl="0" eaLnBrk="1" hangingPunct="1"/>
            <a:r>
              <a:rPr lang="en-US" altLang="he-IL" sz="1600" dirty="0" smtClean="0"/>
              <a:t>All parallel stream share the same </a:t>
            </a:r>
            <a:r>
              <a:rPr lang="en-US" altLang="he-IL" sz="1600" dirty="0" err="1" smtClean="0"/>
              <a:t>ForkJoinPool</a:t>
            </a:r>
            <a:r>
              <a:rPr lang="en-US" altLang="he-IL" sz="1600" dirty="0" smtClean="0"/>
              <a:t> by default</a:t>
            </a:r>
          </a:p>
          <a:p>
            <a:pPr lvl="2" algn="l" rtl="0" eaLnBrk="1" hangingPunct="1"/>
            <a:r>
              <a:rPr lang="en-US" altLang="he-IL" sz="1600" dirty="0" smtClean="0"/>
              <a:t>The default </a:t>
            </a:r>
            <a:r>
              <a:rPr lang="en-US" altLang="he-IL" sz="1600" dirty="0" err="1" smtClean="0"/>
              <a:t>ForkJoinPool</a:t>
            </a:r>
            <a:r>
              <a:rPr lang="en-US" altLang="he-IL" sz="1600" dirty="0" smtClean="0"/>
              <a:t> uses a number of threads equals to the number of available processors -1</a:t>
            </a:r>
          </a:p>
          <a:p>
            <a:pPr lvl="2" algn="l" rtl="0" eaLnBrk="1" hangingPunct="1"/>
            <a:r>
              <a:rPr lang="en-US" altLang="he-IL" sz="1600" dirty="0" smtClean="0"/>
              <a:t>Fork-Join on stream includes: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Create a thread pool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Splitting the stream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Assigning each part to a thread consumed from the pool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Computing </a:t>
            </a:r>
          </a:p>
          <a:p>
            <a:pPr marL="1657350" lvl="3" indent="-285750" algn="l" rtl="0" eaLnBrk="1" hangingPunct="1">
              <a:buFont typeface="Arial" panose="020B0604020202020204" pitchFamily="34" charset="0"/>
              <a:buChar char="•"/>
            </a:pPr>
            <a:r>
              <a:rPr lang="en-US" altLang="he-IL" sz="1600" dirty="0" smtClean="0"/>
              <a:t>Gathering results	</a:t>
            </a:r>
          </a:p>
          <a:p>
            <a:pPr lvl="2" algn="l" rtl="0" eaLnBrk="1" hangingPunct="1"/>
            <a:endParaRPr lang="en-US" altLang="he-IL" dirty="0" smtClean="0"/>
          </a:p>
        </p:txBody>
      </p:sp>
    </p:spTree>
    <p:extLst>
      <p:ext uri="{BB962C8B-B14F-4D97-AF65-F5344CB8AC3E}">
        <p14:creationId xmlns:p14="http://schemas.microsoft.com/office/powerpoint/2010/main" val="23240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>
          <a:xfrm>
            <a:off x="179388" y="188913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323850" y="1412875"/>
            <a:ext cx="8496300" cy="38163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Parallel Streams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2000" dirty="0" smtClean="0"/>
              <a:t>Pros &amp; Cons</a:t>
            </a:r>
          </a:p>
          <a:p>
            <a:pPr lvl="2" algn="l" rtl="0" eaLnBrk="1" hangingPunct="1"/>
            <a:endParaRPr lang="en-US" altLang="he-IL" sz="1600" dirty="0" smtClean="0"/>
          </a:p>
          <a:p>
            <a:pPr lvl="2" algn="l" rtl="0" eaLnBrk="1" hangingPunct="1"/>
            <a:r>
              <a:rPr lang="en-US" altLang="he-IL" sz="1800" b="1" dirty="0" smtClean="0"/>
              <a:t>Parallelism is effective when:</a:t>
            </a:r>
          </a:p>
          <a:p>
            <a:pPr lvl="3" algn="l" rtl="0" eaLnBrk="1" hangingPunct="1"/>
            <a:r>
              <a:rPr lang="en-US" altLang="he-IL" sz="1600" dirty="0" smtClean="0"/>
              <a:t>There are limited number of threads    &amp; </a:t>
            </a:r>
          </a:p>
          <a:p>
            <a:pPr lvl="3" algn="l" rtl="0" eaLnBrk="1" hangingPunct="1"/>
            <a:r>
              <a:rPr lang="en-US" altLang="he-IL" sz="1600" dirty="0" smtClean="0"/>
              <a:t>Tasks are blocking for a long time</a:t>
            </a:r>
          </a:p>
          <a:p>
            <a:pPr lvl="3" algn="l" rtl="0" eaLnBrk="1" hangingPunct="1"/>
            <a:endParaRPr lang="en-US" altLang="he-IL" sz="1600" dirty="0" smtClean="0"/>
          </a:p>
          <a:p>
            <a:pPr lvl="2" algn="l" rtl="0" eaLnBrk="1" hangingPunct="1"/>
            <a:r>
              <a:rPr lang="en-US" altLang="he-IL" sz="1800" b="1" dirty="0" smtClean="0"/>
              <a:t>When processing intensive requests </a:t>
            </a:r>
          </a:p>
          <a:p>
            <a:pPr lvl="3" algn="l" rtl="0" eaLnBrk="1" hangingPunct="1"/>
            <a:r>
              <a:rPr lang="en-US" altLang="he-IL" sz="1600" dirty="0" smtClean="0"/>
              <a:t>We usually count on JVM to do the parallelism </a:t>
            </a:r>
          </a:p>
          <a:p>
            <a:pPr lvl="3" algn="l" rtl="0" eaLnBrk="1" hangingPunct="1"/>
            <a:r>
              <a:rPr lang="en-US" altLang="he-IL" sz="1600" dirty="0" smtClean="0"/>
              <a:t>Adding another business logic parallelism will cause slower execution</a:t>
            </a:r>
          </a:p>
          <a:p>
            <a:pPr lvl="3" algn="l" rtl="0" eaLnBrk="1" hangingPunct="1"/>
            <a:r>
              <a:rPr lang="en-US" altLang="he-IL" sz="1600" dirty="0" smtClean="0"/>
              <a:t>Parallel execution performance might vary dramatically due to other processing on the hosting machine </a:t>
            </a:r>
            <a:endParaRPr lang="he-IL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41088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Parallel Streams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1800" dirty="0" smtClean="0"/>
              <a:t>When collecting parallel streams – use concurrent collections when possible</a:t>
            </a:r>
            <a:endParaRPr lang="he-IL" altLang="he-IL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95288" y="3352800"/>
            <a:ext cx="8496300" cy="6477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people.parallelStream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().filter(p-&gt;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p.getAge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()&gt;18).collect(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Collectors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.</a:t>
            </a:r>
            <a:r>
              <a:rPr lang="en-US" sz="1400" b="1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groupingByConcurrent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(Person::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getAge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));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323850" y="1412875"/>
            <a:ext cx="8496300" cy="3816350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Parallel Streams</a:t>
            </a:r>
          </a:p>
          <a:p>
            <a:pPr algn="l" rtl="0" eaLnBrk="1" hangingPunct="1"/>
            <a:endParaRPr lang="en-US" altLang="he-IL" sz="2000" dirty="0" smtClean="0"/>
          </a:p>
          <a:p>
            <a:pPr lvl="1" algn="l" rtl="0" eaLnBrk="1" hangingPunct="1"/>
            <a:r>
              <a:rPr lang="en-US" altLang="he-IL" sz="1800" dirty="0" smtClean="0"/>
              <a:t>Assigning dedicated pools to streams</a:t>
            </a:r>
          </a:p>
          <a:p>
            <a:pPr lvl="2" algn="l" rtl="0" eaLnBrk="1" hangingPunct="1"/>
            <a:r>
              <a:rPr lang="en-US" altLang="he-IL" sz="1800" dirty="0" smtClean="0"/>
              <a:t>Good for not sharing the default pool if too occupied</a:t>
            </a:r>
            <a:endParaRPr lang="he-IL" altLang="he-IL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116013" y="3068638"/>
            <a:ext cx="6624637" cy="2519362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List&lt;String&gt; list = ……// A list of Strings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Stream&lt;Integer&gt; stream =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list.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parallelStream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.map(String::length);</a:t>
            </a:r>
          </a:p>
          <a:p>
            <a:pPr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//we pause here and turn the stream into a Callable task. 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//collect() eagerly starts the iteration and map Strings to their lengths: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Callable&lt;List&lt;Integer&gt;&gt; c = () -&gt; 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stream.collect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toList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());</a:t>
            </a:r>
          </a:p>
          <a:p>
            <a:pPr>
              <a:defRPr/>
            </a:pP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ForkJoinTask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 task=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ForkJoinTask.adapt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(c);</a:t>
            </a:r>
          </a:p>
          <a:p>
            <a:pPr>
              <a:defRPr/>
            </a:pP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//now, we create a NEW thread pool and assign the task to it</a:t>
            </a:r>
            <a:endParaRPr lang="en-US" sz="1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ForkJoinPool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forkJoinPool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 = new 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ForkJoinPool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(4);</a:t>
            </a:r>
          </a:p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List&lt;Integer&gt; lengths = </a:t>
            </a:r>
            <a:r>
              <a:rPr lang="en-US" sz="14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forkJoinPool.submit</a:t>
            </a:r>
            <a:r>
              <a:rPr lang="en-US" sz="1400" b="1" dirty="0">
                <a:solidFill>
                  <a:schemeClr val="tx1"/>
                </a:solidFill>
                <a:latin typeface="Calibri Light" panose="020F0302020204030204" pitchFamily="34" charset="0"/>
              </a:rPr>
              <a:t>(task).get();</a:t>
            </a:r>
          </a:p>
        </p:txBody>
      </p:sp>
    </p:spTree>
    <p:extLst>
      <p:ext uri="{BB962C8B-B14F-4D97-AF65-F5344CB8AC3E}">
        <p14:creationId xmlns:p14="http://schemas.microsoft.com/office/powerpoint/2010/main" val="718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4"/>
          <p:cNvSpPr>
            <a:spLocks noGrp="1"/>
          </p:cNvSpPr>
          <p:nvPr>
            <p:ph type="title"/>
          </p:nvPr>
        </p:nvSpPr>
        <p:spPr>
          <a:xfrm>
            <a:off x="250825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3667" name="Content Placeholder 5"/>
          <p:cNvSpPr>
            <a:spLocks noGrp="1"/>
          </p:cNvSpPr>
          <p:nvPr>
            <p:ph idx="1"/>
          </p:nvPr>
        </p:nvSpPr>
        <p:spPr>
          <a:xfrm>
            <a:off x="395288" y="1484313"/>
            <a:ext cx="8640762" cy="3887787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1800" dirty="0" smtClean="0"/>
              <a:t>JSR – 310</a:t>
            </a:r>
          </a:p>
          <a:p>
            <a:pPr algn="l" rtl="0" eaLnBrk="1" hangingPunct="1"/>
            <a:r>
              <a:rPr lang="en-US" altLang="he-IL" sz="1800" dirty="0" smtClean="0"/>
              <a:t>Java can do much better that Date &amp; Calendar</a:t>
            </a:r>
          </a:p>
          <a:p>
            <a:pPr algn="l" rtl="0" eaLnBrk="1" hangingPunct="1"/>
            <a:r>
              <a:rPr lang="en-US" altLang="he-IL" sz="1800" dirty="0" smtClean="0"/>
              <a:t>Meet the new fellows in town:</a:t>
            </a:r>
          </a:p>
          <a:p>
            <a:pPr lvl="1" algn="l" rtl="0" eaLnBrk="1" hangingPunct="1"/>
            <a:r>
              <a:rPr lang="en-US" altLang="he-IL" sz="1300" dirty="0" smtClean="0"/>
              <a:t>Clock</a:t>
            </a:r>
          </a:p>
          <a:p>
            <a:pPr lvl="1" algn="l" rtl="0" eaLnBrk="1" hangingPunct="1"/>
            <a:r>
              <a:rPr lang="en-US" altLang="he-IL" sz="1300" dirty="0" err="1" smtClean="0"/>
              <a:t>ZoneID</a:t>
            </a:r>
            <a:endParaRPr lang="en-US" altLang="he-IL" sz="1300" dirty="0" smtClean="0"/>
          </a:p>
          <a:p>
            <a:pPr lvl="1" algn="l" rtl="0" eaLnBrk="1" hangingPunct="1"/>
            <a:r>
              <a:rPr lang="en-US" altLang="he-IL" sz="1300" dirty="0" err="1" smtClean="0"/>
              <a:t>ZonedDateTime</a:t>
            </a:r>
            <a:endParaRPr lang="en-US" altLang="he-IL" sz="1300" dirty="0" smtClean="0"/>
          </a:p>
          <a:p>
            <a:pPr lvl="1" algn="l" rtl="0" eaLnBrk="1" hangingPunct="1"/>
            <a:r>
              <a:rPr lang="en-US" altLang="he-IL" sz="1300" dirty="0" err="1" smtClean="0"/>
              <a:t>LocalDate</a:t>
            </a:r>
            <a:endParaRPr lang="en-US" altLang="he-IL" sz="1300" dirty="0" smtClean="0"/>
          </a:p>
          <a:p>
            <a:pPr lvl="1" algn="l" rtl="0" eaLnBrk="1" hangingPunct="1"/>
            <a:r>
              <a:rPr lang="en-US" altLang="he-IL" sz="1300" dirty="0" err="1" smtClean="0"/>
              <a:t>LocalTime</a:t>
            </a:r>
            <a:endParaRPr lang="en-US" altLang="he-IL" sz="1300" dirty="0" smtClean="0"/>
          </a:p>
          <a:p>
            <a:pPr lvl="1" algn="l" rtl="0" eaLnBrk="1" hangingPunct="1"/>
            <a:r>
              <a:rPr lang="en-US" altLang="he-IL" sz="1300" dirty="0" err="1" smtClean="0"/>
              <a:t>LocalDateTime</a:t>
            </a:r>
            <a:endParaRPr lang="en-US" altLang="he-IL" sz="1300" dirty="0" smtClean="0"/>
          </a:p>
          <a:p>
            <a:pPr lvl="1" algn="l" rtl="0" eaLnBrk="1" hangingPunct="1"/>
            <a:r>
              <a:rPr lang="en-US" altLang="he-IL" sz="1300" dirty="0" smtClean="0"/>
              <a:t>Duration &amp; Period</a:t>
            </a:r>
          </a:p>
          <a:p>
            <a:pPr lvl="1" algn="l" rtl="0" eaLnBrk="1" hangingPunct="1"/>
            <a:r>
              <a:rPr lang="en-US" altLang="he-IL" sz="1300" dirty="0" err="1" smtClean="0"/>
              <a:t>ChronoLocalDate</a:t>
            </a:r>
            <a:endParaRPr lang="en-US" altLang="he-IL" sz="1300" dirty="0" smtClean="0"/>
          </a:p>
          <a:p>
            <a:pPr lvl="1" algn="l" rtl="0" eaLnBrk="1" hangingPunct="1"/>
            <a:r>
              <a:rPr lang="en-US" altLang="he-IL" sz="1300" dirty="0" err="1" smtClean="0"/>
              <a:t>ChronoUnit</a:t>
            </a:r>
            <a:endParaRPr lang="en-US" altLang="he-IL" sz="1300" dirty="0" smtClean="0"/>
          </a:p>
          <a:p>
            <a:pPr algn="l" rtl="0" eaLnBrk="1" hangingPunct="1"/>
            <a:r>
              <a:rPr lang="en-US" altLang="he-IL" sz="1800" dirty="0" err="1" smtClean="0"/>
              <a:t>java.time</a:t>
            </a:r>
            <a:r>
              <a:rPr lang="en-US" altLang="he-IL" sz="1800" dirty="0" smtClean="0"/>
              <a:t> is the parent package</a:t>
            </a:r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40328321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4"/>
          <p:cNvSpPr>
            <a:spLocks noGrp="1"/>
          </p:cNvSpPr>
          <p:nvPr>
            <p:ph type="title"/>
          </p:nvPr>
        </p:nvSpPr>
        <p:spPr>
          <a:xfrm>
            <a:off x="179388" y="260350"/>
            <a:ext cx="8064500" cy="574675"/>
          </a:xfrm>
        </p:spPr>
        <p:txBody>
          <a:bodyPr anchor="t"/>
          <a:lstStyle/>
          <a:p>
            <a:pPr rtl="0" eaLnBrk="1" hangingPunct="1"/>
            <a:r>
              <a:rPr lang="en-US" altLang="he-IL" smtClean="0"/>
              <a:t>Java API’s</a:t>
            </a:r>
            <a:endParaRPr lang="he-IL" altLang="he-IL" smtClean="0"/>
          </a:p>
        </p:txBody>
      </p:sp>
      <p:sp>
        <p:nvSpPr>
          <p:cNvPr id="114691" name="Content Placeholder 5"/>
          <p:cNvSpPr>
            <a:spLocks noGrp="1"/>
          </p:cNvSpPr>
          <p:nvPr>
            <p:ph idx="1"/>
          </p:nvPr>
        </p:nvSpPr>
        <p:spPr>
          <a:xfrm>
            <a:off x="395288" y="1412875"/>
            <a:ext cx="8640762" cy="3887788"/>
          </a:xfrm>
        </p:spPr>
        <p:txBody>
          <a:bodyPr/>
          <a:lstStyle/>
          <a:p>
            <a:pPr algn="l" rtl="0" eaLnBrk="1" hangingPunct="1"/>
            <a:r>
              <a:rPr lang="en-US" altLang="he-IL" sz="2000" b="1" dirty="0" smtClean="0"/>
              <a:t>Date/Time  API</a:t>
            </a:r>
          </a:p>
          <a:p>
            <a:pPr algn="l" rtl="0" eaLnBrk="1" hangingPunct="1"/>
            <a:endParaRPr lang="en-US" altLang="he-IL" sz="800" dirty="0" smtClean="0"/>
          </a:p>
          <a:p>
            <a:pPr algn="l" rtl="0" eaLnBrk="1" hangingPunct="1"/>
            <a:r>
              <a:rPr lang="en-US" altLang="he-IL" sz="2000" dirty="0" smtClean="0"/>
              <a:t>Clock</a:t>
            </a:r>
          </a:p>
          <a:p>
            <a:pPr algn="l" rtl="0" eaLnBrk="1" hangingPunct="1"/>
            <a:endParaRPr lang="en-US" altLang="he-IL" sz="1600" dirty="0" smtClean="0"/>
          </a:p>
          <a:p>
            <a:pPr algn="l" rtl="0" eaLnBrk="1" hangingPunct="1"/>
            <a:r>
              <a:rPr lang="en-US" altLang="he-IL" sz="1600" dirty="0" smtClean="0"/>
              <a:t>Clock provides access to the current instant, date and time</a:t>
            </a:r>
          </a:p>
          <a:p>
            <a:pPr algn="l" rtl="0" eaLnBrk="1" hangingPunct="1"/>
            <a:r>
              <a:rPr lang="en-US" altLang="he-IL" sz="1600" dirty="0" smtClean="0"/>
              <a:t>Can be used instead of </a:t>
            </a:r>
            <a:r>
              <a:rPr lang="en-US" altLang="he-IL" sz="1600" i="1" dirty="0" err="1" smtClean="0"/>
              <a:t>System.currentTimeMillis</a:t>
            </a:r>
            <a:r>
              <a:rPr lang="en-US" altLang="he-IL" sz="1600" i="1" dirty="0" smtClean="0"/>
              <a:t>()</a:t>
            </a:r>
            <a:r>
              <a:rPr lang="en-US" altLang="he-IL" sz="1600" dirty="0" smtClean="0"/>
              <a:t> and </a:t>
            </a:r>
            <a:r>
              <a:rPr lang="en-US" altLang="he-IL" sz="1600" i="1" dirty="0" err="1" smtClean="0"/>
              <a:t>TimeZone.getDefault</a:t>
            </a:r>
            <a:r>
              <a:rPr lang="en-US" altLang="he-IL" sz="1600" i="1" dirty="0" smtClean="0"/>
              <a:t>()</a:t>
            </a:r>
          </a:p>
          <a:p>
            <a:pPr algn="l" rtl="0" eaLnBrk="1" hangingPunct="1"/>
            <a:r>
              <a:rPr lang="en-US" altLang="he-IL" sz="1600" dirty="0" smtClean="0"/>
              <a:t>Clock shows you the time according to your time zone</a:t>
            </a:r>
          </a:p>
          <a:p>
            <a:pPr algn="l" rtl="0" eaLnBrk="1" hangingPunct="1"/>
            <a:r>
              <a:rPr lang="en-US" altLang="he-IL" sz="1600" dirty="0" err="1" smtClean="0"/>
              <a:t>ZonedDateTime</a:t>
            </a:r>
            <a:r>
              <a:rPr lang="en-US" altLang="he-IL" sz="1600" dirty="0" smtClean="0"/>
              <a:t> also provides zone-id based timestamp – but with different features</a:t>
            </a:r>
          </a:p>
          <a:p>
            <a:pPr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0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1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4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2" algn="l" rtl="0" eaLnBrk="1" hangingPunct="1"/>
            <a:endParaRPr lang="en-US" altLang="he-IL" sz="12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1600" dirty="0" smtClean="0"/>
          </a:p>
          <a:p>
            <a:pPr lvl="1" algn="l" rtl="0" eaLnBrk="1" hangingPunct="1"/>
            <a:endParaRPr lang="en-US" altLang="he-IL" sz="2000" dirty="0" smtClean="0"/>
          </a:p>
          <a:p>
            <a:pPr lvl="2" algn="l" rtl="0" eaLnBrk="1" hangingPunct="1"/>
            <a:endParaRPr lang="he-IL" altLang="he-IL" sz="1600" dirty="0" smtClean="0"/>
          </a:p>
          <a:p>
            <a:pPr algn="l" rtl="0" eaLnBrk="1" hangingPunct="1"/>
            <a:endParaRPr lang="en-US" altLang="he-IL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908175" y="4148138"/>
            <a:ext cx="3311525" cy="122555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Clock 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clock</a:t>
            </a:r>
            <a:r>
              <a:rPr lang="en-US" sz="1400" dirty="0">
                <a:solidFill>
                  <a:srgbClr val="FF0000"/>
                </a:solidFill>
                <a:latin typeface="Calibri Light" panose="020F0302020204030204" pitchFamily="34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Clock.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systemUTC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clock.millis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  <a:p>
            <a:pPr>
              <a:defRPr/>
            </a:pP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System.</a:t>
            </a:r>
            <a:r>
              <a:rPr lang="en-US" sz="1400" i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out.println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(</a:t>
            </a:r>
            <a:r>
              <a:rPr lang="en-US" sz="1400" i="1" dirty="0" err="1">
                <a:solidFill>
                  <a:srgbClr val="FF0000"/>
                </a:solidFill>
                <a:latin typeface="Calibri Light" panose="020F0302020204030204" pitchFamily="34" charset="0"/>
              </a:rPr>
              <a:t>clock.instant</a:t>
            </a:r>
            <a:r>
              <a:rPr lang="en-US" sz="1400" i="1" dirty="0">
                <a:solidFill>
                  <a:srgbClr val="FF0000"/>
                </a:solidFill>
                <a:latin typeface="Calibri Light" panose="020F0302020204030204" pitchFamily="34" charset="0"/>
              </a:rPr>
              <a:t>()</a:t>
            </a:r>
            <a:r>
              <a:rPr lang="en-US" sz="1400" i="1" dirty="0">
                <a:solidFill>
                  <a:schemeClr val="tx1"/>
                </a:solidFill>
                <a:latin typeface="Calibri Light" panose="020F0302020204030204" pitchFamily="34" charset="0"/>
              </a:rPr>
              <a:t>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72100" y="4868863"/>
            <a:ext cx="2513013" cy="863600"/>
          </a:xfrm>
          <a:prstGeom prst="roundRect">
            <a:avLst>
              <a:gd name="adj" fmla="val 111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Output:</a:t>
            </a:r>
          </a:p>
          <a:p>
            <a:pPr>
              <a:defRPr/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>
              <a:defRPr/>
            </a:pPr>
            <a:r>
              <a:rPr lang="he-IL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1434478395137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2015-06-16T18:13:15.137Z</a:t>
            </a:r>
          </a:p>
        </p:txBody>
      </p:sp>
    </p:spTree>
    <p:extLst>
      <p:ext uri="{BB962C8B-B14F-4D97-AF65-F5344CB8AC3E}">
        <p14:creationId xmlns:p14="http://schemas.microsoft.com/office/powerpoint/2010/main" val="29442192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Bh - ENG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-english-presentation" id="{F9EBCDD4-78BC-4E82-B6DE-56CA2B4BCEAB}" vid="{0B259382-DBD3-4F9A-8DAC-74D01AAD4A5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jbh-english-presentation</Template>
  <TotalTime>71</TotalTime>
  <Words>9054</Words>
  <Application>Microsoft Office PowerPoint</Application>
  <PresentationFormat>‫הצגה על המסך (4:3)</PresentationFormat>
  <Paragraphs>4379</Paragraphs>
  <Slides>139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139</vt:i4>
      </vt:variant>
    </vt:vector>
  </HeadingPairs>
  <TitlesOfParts>
    <vt:vector size="146" baseType="lpstr">
      <vt:lpstr>Arial</vt:lpstr>
      <vt:lpstr>Calibri</vt:lpstr>
      <vt:lpstr>Calibri Light</vt:lpstr>
      <vt:lpstr>Tahoma</vt:lpstr>
      <vt:lpstr>Wingdings</vt:lpstr>
      <vt:lpstr>JBh - ENG</vt:lpstr>
      <vt:lpstr>Package</vt:lpstr>
      <vt:lpstr>Java 8 - Deep Dive Workshop</vt:lpstr>
      <vt:lpstr>Topics</vt:lpstr>
      <vt:lpstr>Java Language</vt:lpstr>
      <vt:lpstr>Java Language</vt:lpstr>
      <vt:lpstr>Java Language</vt:lpstr>
      <vt:lpstr>Java Language</vt:lpstr>
      <vt:lpstr>Java Language</vt:lpstr>
      <vt:lpstr>מצגת של PowerPoint</vt:lpstr>
      <vt:lpstr>מצגת של PowerPoint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Language</vt:lpstr>
      <vt:lpstr>Java API’s</vt:lpstr>
      <vt:lpstr>Java API’s</vt:lpstr>
      <vt:lpstr>Java API’s</vt:lpstr>
      <vt:lpstr>Java API’s</vt:lpstr>
      <vt:lpstr>Java API’s</vt:lpstr>
      <vt:lpstr>Java API’s</vt:lpstr>
      <vt:lpstr>Hands On - 1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Hands On - 2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Hands On - 3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Hands On - 4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Java API’s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Java Tools</vt:lpstr>
      <vt:lpstr>New Features In Java Runtime</vt:lpstr>
      <vt:lpstr>New Features In Java Runtime</vt:lpstr>
      <vt:lpstr>New Features In Java Runtime</vt:lpstr>
      <vt:lpstr>New Features In Java Runtime</vt:lpstr>
      <vt:lpstr>New Features In Java Runtime</vt:lpstr>
      <vt:lpstr>New Features In Java Runtime</vt:lpstr>
      <vt:lpstr>Last Words</vt:lpstr>
      <vt:lpstr>מצגת של PowerPoint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8 - Deep Dive Workshop</dc:title>
  <dc:creator>Yuna Drori</dc:creator>
  <cp:lastModifiedBy>Yuna Drori</cp:lastModifiedBy>
  <cp:revision>15</cp:revision>
  <dcterms:created xsi:type="dcterms:W3CDTF">2018-03-04T09:35:31Z</dcterms:created>
  <dcterms:modified xsi:type="dcterms:W3CDTF">2018-03-04T10:47:19Z</dcterms:modified>
</cp:coreProperties>
</file>