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6858000" cx="9144000"/>
  <p:notesSz cx="6858000" cy="9144000"/>
  <p:embeddedFontLst>
    <p:embeddedFont>
      <p:font typeface="Tahoma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5" roundtripDataSignature="AMtx7mjfzj02/UBZDJRZgG7se4KyEJU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Tahoma-bold.fntdata"/><Relationship Id="rId83" Type="http://schemas.openxmlformats.org/officeDocument/2006/relationships/font" Target="fonts/Tahoma-regular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customschemas.google.com/relationships/presentationmetadata" Target="meta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9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9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19" name="Google Shape;19;p79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9"/>
          <p:cNvSpPr txBox="1"/>
          <p:nvPr>
            <p:ph type="title"/>
          </p:nvPr>
        </p:nvSpPr>
        <p:spPr>
          <a:xfrm>
            <a:off x="323528" y="44624"/>
            <a:ext cx="576064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9"/>
          <p:cNvSpPr txBox="1"/>
          <p:nvPr>
            <p:ph idx="1" type="body"/>
          </p:nvPr>
        </p:nvSpPr>
        <p:spPr>
          <a:xfrm>
            <a:off x="722313" y="1340768"/>
            <a:ext cx="77724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8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72" name="Google Shape;72;p88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9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" type="body"/>
          </p:nvPr>
        </p:nvSpPr>
        <p:spPr>
          <a:xfrm>
            <a:off x="251520" y="1484784"/>
            <a:ext cx="8064896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indent="-22860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indent="-22860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indent="-22860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89"/>
          <p:cNvSpPr txBox="1"/>
          <p:nvPr>
            <p:ph idx="2" type="body"/>
          </p:nvPr>
        </p:nvSpPr>
        <p:spPr>
          <a:xfrm>
            <a:off x="251520" y="3933056"/>
            <a:ext cx="7992888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indent="-22860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indent="-22860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indent="-22860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0"/>
          <p:cNvSpPr txBox="1"/>
          <p:nvPr>
            <p:ph type="title"/>
          </p:nvPr>
        </p:nvSpPr>
        <p:spPr>
          <a:xfrm>
            <a:off x="457200" y="2286790"/>
            <a:ext cx="8229600" cy="70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0"/>
          <p:cNvSpPr txBox="1"/>
          <p:nvPr>
            <p:ph idx="1" type="body"/>
          </p:nvPr>
        </p:nvSpPr>
        <p:spPr>
          <a:xfrm>
            <a:off x="684213" y="3500809"/>
            <a:ext cx="7848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0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0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25" name="Google Shape;25;p80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0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0"/>
          <p:cNvSpPr txBox="1"/>
          <p:nvPr>
            <p:ph idx="1" type="body"/>
          </p:nvPr>
        </p:nvSpPr>
        <p:spPr>
          <a:xfrm>
            <a:off x="457200" y="2420938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  <a:defRPr/>
            </a:lvl1pPr>
            <a:lvl2pPr indent="-38735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/>
            </a:lvl2pPr>
            <a:lvl3pPr indent="-38735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  <a:defRPr/>
            </a:lvl3pPr>
            <a:lvl4pPr indent="-38735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/>
            </a:lvl4pPr>
            <a:lvl5pPr indent="-38735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1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1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31" name="Google Shape;31;p81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2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2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37" name="Google Shape;37;p82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2"/>
          <p:cNvSpPr txBox="1"/>
          <p:nvPr>
            <p:ph type="ctrTitle"/>
          </p:nvPr>
        </p:nvSpPr>
        <p:spPr>
          <a:xfrm>
            <a:off x="685800" y="16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2"/>
          <p:cNvSpPr txBox="1"/>
          <p:nvPr>
            <p:ph idx="1" type="subTitle"/>
          </p:nvPr>
        </p:nvSpPr>
        <p:spPr>
          <a:xfrm>
            <a:off x="1371600" y="354860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1pPr>
            <a:lvl2pPr lvl="1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lvl="2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lvl="3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3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3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43" name="Google Shape;43;p83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3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1pPr>
            <a:lvl2pPr indent="-22860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indent="-22860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indent="-22860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indent="-22860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4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49" name="Google Shape;49;p84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4"/>
          <p:cNvSpPr txBox="1"/>
          <p:nvPr>
            <p:ph type="title"/>
          </p:nvPr>
        </p:nvSpPr>
        <p:spPr>
          <a:xfrm>
            <a:off x="457200" y="2286790"/>
            <a:ext cx="8229600" cy="70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" type="body"/>
          </p:nvPr>
        </p:nvSpPr>
        <p:spPr>
          <a:xfrm>
            <a:off x="684213" y="3500809"/>
            <a:ext cx="7848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age">
  <p:cSld name="1_Pag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nt2" id="53" name="Google Shape;53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6172200"/>
            <a:ext cx="1293813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5"/>
          <p:cNvSpPr txBox="1"/>
          <p:nvPr>
            <p:ph type="title"/>
          </p:nvPr>
        </p:nvSpPr>
        <p:spPr>
          <a:xfrm>
            <a:off x="304800" y="762000"/>
            <a:ext cx="6912768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" type="body"/>
          </p:nvPr>
        </p:nvSpPr>
        <p:spPr>
          <a:xfrm>
            <a:off x="467544" y="5732463"/>
            <a:ext cx="7599562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6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60" name="Google Shape;60;p86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6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6"/>
          <p:cNvSpPr txBox="1"/>
          <p:nvPr>
            <p:ph idx="1" type="body"/>
          </p:nvPr>
        </p:nvSpPr>
        <p:spPr>
          <a:xfrm>
            <a:off x="251520" y="1484784"/>
            <a:ext cx="8208912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indent="-22860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indent="-22860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indent="-22860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2" type="body"/>
          </p:nvPr>
        </p:nvSpPr>
        <p:spPr>
          <a:xfrm>
            <a:off x="251520" y="3933056"/>
            <a:ext cx="8208912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2pPr>
            <a:lvl3pPr indent="-228600" lvl="2" marL="13716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3pPr>
            <a:lvl4pPr indent="-228600" lvl="3" marL="18288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indent="-228600" lvl="4" marL="22860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7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7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67" name="Google Shape;67;p87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7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457200" y="2420938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7350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7350" lvl="2" marL="13716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8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14" name="Google Shape;14;p78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228600"/>
            <a:ext cx="1471613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nt2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71488"/>
            <a:ext cx="9166225" cy="73294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title"/>
          </p:nvPr>
        </p:nvSpPr>
        <p:spPr>
          <a:xfrm>
            <a:off x="760413" y="188913"/>
            <a:ext cx="762801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JAVA 9 – NEW FEATURES</a:t>
            </a:r>
            <a:endParaRPr sz="48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388" y="5589588"/>
            <a:ext cx="1733550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268760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Subscriber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10"/>
          <p:cNvSpPr/>
          <p:nvPr/>
        </p:nvSpPr>
        <p:spPr>
          <a:xfrm>
            <a:off x="149663" y="1700808"/>
            <a:ext cx="8902704" cy="46805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MySubscriber&lt;T&gt;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implements Subscriber&lt;T&gt;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Subscription subscription;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onSubscribe(Subscription subscription) {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this.subscription = subscription;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onNext(T item) {  </a:t>
            </a:r>
            <a:endParaRPr b="1" i="1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subscription.request(1);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//Long.MAX_VALUE may be considered as unbounded  </a:t>
            </a:r>
            <a:endParaRPr b="0" i="0" sz="140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onError(Throwable t) {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t.printStackTrace();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onComplete() {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b="1" i="1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out.println("Done");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Publishing messages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 publisher.submit(T)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Each registered Subscriber get its own instance of Subscription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11"/>
          <p:cNvSpPr/>
          <p:nvPr/>
        </p:nvSpPr>
        <p:spPr>
          <a:xfrm>
            <a:off x="395536" y="2996952"/>
            <a:ext cx="8316416" cy="302433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//Create Publisher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SubmissionPublisher&lt;String&gt;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publisher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SubmissionPublisher&lt;&gt;();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//Register Subscriber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MySubscriber&lt;String&gt; subscriber =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MySubscriber&lt;&gt;();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publisher.subscribe(subscriber);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//Publish messages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String[] items = {"msg1", "msg2", "msg3"};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Arrays.asList(items).stream().forEach(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publisher::submit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Processors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Enhanced subscribers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While subscribers acts as endpoints, processors delegates messages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Processor uses Function&lt;T,R&gt; to process messages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Incoming message is 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Outgoing message is R (which might be T as well..)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457200" y="1195859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Processors </a:t>
            </a:r>
            <a:r>
              <a:rPr b="1" i="1" lang="en-US" sz="2000"/>
              <a:t>example</a:t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323528" y="1628329"/>
            <a:ext cx="8496944" cy="439295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Processor1&lt;T,R&gt; extends SubmissionPublisher&lt;R&gt;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implements Processor&lt;T, R&gt;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Function&lt;? super T, ? extends R&gt; function;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Subscription subscription;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MyTransformProcessor(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Function&lt;? super T, ? extends R&gt; function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this.function = function;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onSubscribe(Subscription subscription)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this.subscription = subscription;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onNext(T item)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submit((R) function.apply(item));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subscription.request(1);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  …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Processors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Now we can define a subscription chain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This is haw we split asynchronous tasks while using thread pools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171" name="Google Shape;171;p14"/>
          <p:cNvSpPr/>
          <p:nvPr/>
        </p:nvSpPr>
        <p:spPr>
          <a:xfrm>
            <a:off x="323528" y="2708920"/>
            <a:ext cx="8496944" cy="30963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SubmissionPublisher&lt;String&gt; publisher = new SubmissionPublisher&lt;&gt;();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MySubscriber&lt;Integer&gt; subscriber = new MySubscriber&lt;&gt;();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//Creating Midpoints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Processor1&lt;String, String&gt; p1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Processor1&lt;&gt;(s -&gt; {if(s.equals("msg1"))return “100"; return “200";}); 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Processor1&lt;String, Integer&gt; p2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Processor1&lt;&gt;(s -&gt; Integer.parseInt(s));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//Configuring subscription chain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publisher.subscribe(p1);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p1.subscribe(p2);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p2.subscribe(subscriber);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Collection Factories</a:t>
            </a:r>
            <a:endParaRPr sz="4400"/>
          </a:p>
        </p:txBody>
      </p:sp>
      <p:sp>
        <p:nvSpPr>
          <p:cNvPr id="177" name="Google Shape;177;p15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Easy to use and remember – new factories for creating unmodifiable collections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Collection Factories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There are many different ways to create collections: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9 provides a much straight forward methods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395536" y="1916832"/>
            <a:ext cx="4896544" cy="122413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numbers = new ArrayList&lt;&gt;();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i=0;i&lt;100;i++){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numbers.add(i);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395536" y="3284984"/>
            <a:ext cx="5184576" cy="6480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numbers = Arrays.asList(1,2,3…)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395536" y="4077071"/>
            <a:ext cx="7128792" cy="86456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n=Collections.unmodifiableList(new ArrayList()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{add(1);add(2);add(3);}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395536" y="5085184"/>
            <a:ext cx="8291264" cy="6480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numbers = Stream.of(1,2,3…).collect(Collectors.toList());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Collection Factories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Java 9 collection factory methods: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List.of()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Set.of()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Map.of()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Generates unmodifiable collections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Updates causes UnsupportedOperationException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List.of() &amp; Set.of() of methods takes var-args for 10 elements or more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BUT  - in order to save array allocations,  all got 10 different ‘of()’ methods: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Set/List: of(T t1), of(T t1, T t2), of(T t1, T t2, T t3), …… 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Map:   of(K k, V v), of(K k1, V v1, K k2, V v2) …. 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Means that from 0 to 9 elements – no arrays are allocated</a:t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9 provides a much straight forward methods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Collection Factories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657248" y="2420888"/>
            <a:ext cx="7875192" cy="223224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wordsList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List.of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("a","b","c","d","a");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Set&lt;String&gt; wordsSet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Set.of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("a","b","c","d");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Map&lt;Integer,String&gt; wordsMap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Map.of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(1,"a",2,"b",3,"c",4,"d",5,"a");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Streams new features</a:t>
            </a:r>
            <a:endParaRPr sz="4400"/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Cool APIs can be even cooler..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23528" y="2060848"/>
            <a:ext cx="476287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API &amp; code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Reactive programming with flow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Collection Factories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Stream API new features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Private interface methods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HTTP/2 API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Stack walking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901008" y="2048916"/>
            <a:ext cx="3919464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Java &amp; Jlink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Jshell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version jars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G1 made default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4716016" y="2852936"/>
            <a:ext cx="0" cy="22322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Streams new features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Method improvements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8 iterate() method cannot have any stop condition but limit()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Iterate(T seed, UnaryOperator&lt;T&gt;)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If we don’t call limit() - iterate() never returns…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9 provides another version for iterate() for saving this unwanted pause: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Iterate(T seed, Predicate&lt;T&gt;, UnaryOperator&lt;T&gt;)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Iteration continues as long as test returns ‘true’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13" name="Google Shape;213;p20"/>
          <p:cNvSpPr/>
          <p:nvPr/>
        </p:nvSpPr>
        <p:spPr>
          <a:xfrm>
            <a:off x="899592" y="2708920"/>
            <a:ext cx="6696744" cy="72008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//Generates a Stream&lt;Integer&gt; with values: 1, 2, 4,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Stream.iterate(1, n -&gt; n*2).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limit(4)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899592" y="5589240"/>
            <a:ext cx="6696744" cy="72008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//Generates a Stream&lt;Integer&gt; with values: 1, 2, 4,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Stream.iterate(1,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 -&gt; n&lt;=8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,n -&gt; n*2);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Streams new features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New methods: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takeWhile(Predicate&lt;T&gt;) – passes elements as long as test returns ‘true’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dropWhile(Predicate&lt;T&gt;) – drops elements as long as test returns ‘true’</a:t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1"/>
          <p:cNvSpPr/>
          <p:nvPr/>
        </p:nvSpPr>
        <p:spPr>
          <a:xfrm>
            <a:off x="251520" y="2636912"/>
            <a:ext cx="8604448" cy="165655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//Generates a Stream&lt;Integer&gt; with values: 1, 2, 3, 4, 5, 6, 7, 8, 9, 10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Stream&lt;Integer&gt; nums=Stream.iterate(1, n -&gt; n&lt;=10, n -&gt; n+1);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low =nums.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takeWhile(n -&gt; n&lt;=5)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.collect(Collectors.toList());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System.out.println(low);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2, 3, 4, 5]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51520" y="4581128"/>
            <a:ext cx="8604448" cy="16561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//Generates a Stream&lt;Integer&gt; with values: 1, 2, 3, 4, 5, 6, 7, 8, 9, 10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Stream&lt;Integer&gt; nums=Stream.iterate(1, n -&gt; n&lt;=10, n -&gt; n+1);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high=nums.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dropWhile(n -&gt; n&lt;=5)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.collect(Collectors.toList());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System.out.println(high);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[6, 7, 8, 9, 10]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Streams new features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02840" y="1484313"/>
            <a:ext cx="851763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ofNullable(T)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If T is null – returns an empty stream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If T is an object – returns a Stream&lt;T&gt; with a single object in it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Mostly relevant when getting flat-maps from an object that might be null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29" name="Google Shape;229;p22"/>
          <p:cNvSpPr/>
          <p:nvPr/>
        </p:nvSpPr>
        <p:spPr>
          <a:xfrm>
            <a:off x="412592" y="3212976"/>
            <a:ext cx="8298128" cy="16561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//lib might be null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Library lib = loadLibrary(id);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Stream&lt;Book&gt; books= Stream.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ofNullable(lib)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.flatMap(l-&gt; Stream.of(l.getBooks()));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//we end up with a Book stream of an empty stream (in case lib was null)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Interface Private Methods</a:t>
            </a:r>
            <a:endParaRPr sz="4400"/>
          </a:p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 happens when two or more default methods share code?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Interface Private Methods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Java 8 provides interface default &amp; static method support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But what if 2 or more default / static method share code ?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Java 9 provides interface private methods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These methods are available to other private / default / static methods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Are not inherited or visible for implementing classes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      NOTE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Private methods are counted.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So, @FunctionalInterface cannot have both abstract &amp; private methods…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149080"/>
            <a:ext cx="687375" cy="7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Interface Private Methods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473472" y="1951856"/>
            <a:ext cx="8352928" cy="27363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Recorder&lt;T&gt;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void startRecord()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	System.out.println("recording started at: ");//+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timestamp()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void record(T data);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void endRecord()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	System.out.println("recording stopped at: ");//+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timestamp()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timestamp()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DateFormat.getTimeInstance().format(new Date());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1979712" y="4958891"/>
            <a:ext cx="5184576" cy="115212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RecorderImpl&lt;String&gt; r=new RecorderImpl&lt;&gt;();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r.startRecord();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r.record("Hello World!");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r.endRecord();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/>
          </a:p>
        </p:txBody>
      </p:sp>
      <p:sp>
        <p:nvSpPr>
          <p:cNvPr id="256" name="Google Shape;256;p26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Simple Http client API with HTTP/2 support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HTTP/2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Uses multiplexing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Can send multiple parallel requests over single TCP connection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HTTP/1 is limited to only 6 at a time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Headers are packed and compressed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Saves bandwidth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Push support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After first request – server can push data asynchronously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Binary protocol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Java 9 provides a simple, standalone HTTP/2 based API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Package: 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jdk.incubator.http.*;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HttpClient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Responsible for connection configuration (SSL support)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Configuring client for handling requests and web-sockets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HttpRequest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Encapsulates all Http-Request information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Uses builders to configure request headers and content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HttpResponse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Encapsulates all Http-Response information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Uses handlers to parse response body</a:t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HttpClient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authenticator() : Optional&lt; Authenticator&gt;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cookieManager() : Optional&lt;CookieManager&gt;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followRedirects() : Redirect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Redirect ENUM stands for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ALWAYS – Always redirect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NEVER – Never redirect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SAME_PROTOCOL – redirect only to the same protocol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 to http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https to https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 to https and vice versa are not redirected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executor() - Returns the default executor for this client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Each client uses a new dedicated executor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API &amp; CODE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HttpClient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newHttpClient() – static method to instantiate default client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newWebSocketBuilder(URI uri, Listener listener)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WebSocket.Listener</a:t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onOpen()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onText(), onBinary(), onPing(), onPong()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onClose(), onError()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order to send HttpRequests: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send(…) – blocking operation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sendAsynchronously – non-blocking – using executor 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Results with CompletableFuture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81" name="Google Shape;281;p30"/>
          <p:cNvSpPr/>
          <p:nvPr/>
        </p:nvSpPr>
        <p:spPr>
          <a:xfrm>
            <a:off x="1619672" y="5661248"/>
            <a:ext cx="5770992" cy="68504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//creating new Http Client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HttpClient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httpClient=HttpClient.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newHttpClient()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HttpRequest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Uses HttpRequest.Builder inner class to construct and define requests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newBuilder()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HttpRequest.Builder</a:t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Provides pipelined methods for generating HttpRequest</a:t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uri( URI)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GET(), POST(), PUT(), DELETE()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setHeader(…), setHeaders(…)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88" name="Google Shape;288;p31"/>
          <p:cNvSpPr/>
          <p:nvPr/>
        </p:nvSpPr>
        <p:spPr>
          <a:xfrm>
            <a:off x="780688" y="4653136"/>
            <a:ext cx="7463720" cy="10801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//creating new Http Request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HttpRequest httpReq=HttpRequest.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newBuilder()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.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URI("http://google.com"))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  .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().build();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HttpResponse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Wraps the HTTP result sent by the server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Main operations: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body() : T – body content is handled by BodyHandler (later)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headers()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request() – each result holds a reference to the origin request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statusCode() : int – return HTTP result status</a:t>
            </a:r>
            <a:endParaRPr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15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HttpResponse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HttpResponse.BodyHandler</a:t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Parses HTTP response body into T body of HttpResponse</a:t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Is attached to a request on HttpClient submit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Main methods: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asByteArray(), asByteArrayConsumer(Consumer&lt;byte[]&gt;)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asFile(Path path)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asString(), asString(Charset charset)</a:t>
            </a:r>
            <a:endParaRPr/>
          </a:p>
          <a:p>
            <a:pPr indent="-215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07" name="Google Shape;307;p34"/>
          <p:cNvSpPr/>
          <p:nvPr/>
        </p:nvSpPr>
        <p:spPr>
          <a:xfrm>
            <a:off x="360104" y="2060848"/>
            <a:ext cx="8460368" cy="338437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HttpClient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httpClient=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HttpClient.newHttpClient()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HttpRequest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httpReq=HttpRequest.newBuilder()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.uri(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URI("http://google.com")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.GET().build();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Request Data:</a:t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System.out.println(httpClient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.version()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System.out.println(httpReq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.uri()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System.out.println(httpReq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.method()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Response Data:</a:t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HttpResponse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 httpRes=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httpClient.send(httpReq, 					                        HttpResponse.BodyHandler.asString());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System.out.println(httpClient.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System.out.println(httpRes.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statusCode()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System.out.println(httpRes.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headers()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System.out.println(httpRes.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Launching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Strange  thing here is that while everything compiles, when you launch you end up with: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9 is modular…we’ll discuss it later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 happens since httpclient module is not part of java_base modules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order to launch correctly we must add httpclient module: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Done via –add-modules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Httpclient module name is: jdk.incubator </a:t>
            </a:r>
            <a:endParaRPr/>
          </a:p>
          <a:p>
            <a:pPr indent="-215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14" name="Google Shape;314;p35"/>
          <p:cNvSpPr/>
          <p:nvPr/>
        </p:nvSpPr>
        <p:spPr>
          <a:xfrm>
            <a:off x="72072" y="2924944"/>
            <a:ext cx="8981696" cy="14401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 in thread "main"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java.lang.NoClassDefFoundError: jdk/incubator/http/HttpClient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at web.http2.Test.main(Test.java:14)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Caused by: java.lang.ClassNotFoundException: jdk.incubator.http.HttpClient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at java.base/jdk.internal.loader.BuiltinClassLoader.loadClass(BuiltinClassLoader.java:582)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at java.base/jdk.internal.loader.ClassLoaders$AppClassLoader.loadClass(ClassLoaders.java:185)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at java.base/java.lang.ClassLoader.loadClass(ClassLoader.java:496)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 1 more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HTTP/2 Support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launching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/>
              <a:t>Doing it right: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3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21" name="Google Shape;321;p36"/>
          <p:cNvSpPr/>
          <p:nvPr/>
        </p:nvSpPr>
        <p:spPr>
          <a:xfrm>
            <a:off x="179512" y="2996952"/>
            <a:ext cx="8100328" cy="295232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WARNING: Using incubator modules: jdk.incubator.httpclient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Request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http://google.com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Response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jdk.incubator.http.ResponseHeaders@4d339552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&lt;HTML&gt;&lt;HEAD&gt;&lt;meta http-equiv="content-type" content="text/html;charset=utf-8"&gt;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&lt;TITLE&gt;302 Moved&lt;/TITLE&gt;&lt;/HEAD&gt;&lt;BODY&gt;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&lt;H1&gt;302 Moved&lt;/H1&gt;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document has moved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HREF="http://www.google.co.il/?gfe_rd=cr&amp;amp;dcr=0&amp;amp;ei=n8nlWev9AdDb8Afl46v4BQ"&gt;here&lt;/A&gt;.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5220072" y="1340768"/>
            <a:ext cx="3734841" cy="2730147"/>
            <a:chOff x="5220072" y="1340768"/>
            <a:chExt cx="3734841" cy="2730147"/>
          </a:xfrm>
        </p:grpSpPr>
        <p:pic>
          <p:nvPicPr>
            <p:cNvPr id="323" name="Google Shape;323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20072" y="1340768"/>
              <a:ext cx="3734841" cy="273014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24" name="Google Shape;324;p36"/>
            <p:cNvSpPr/>
            <p:nvPr/>
          </p:nvSpPr>
          <p:spPr>
            <a:xfrm>
              <a:off x="6228184" y="3041528"/>
              <a:ext cx="1440160" cy="144016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6588224" y="2068848"/>
              <a:ext cx="144016" cy="72008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5263615" y="2438305"/>
              <a:ext cx="801663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5439409" y="2283498"/>
              <a:ext cx="144016" cy="138242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Stack Walking</a:t>
            </a:r>
            <a:endParaRPr sz="4400"/>
          </a:p>
        </p:txBody>
      </p:sp>
      <p:sp>
        <p:nvSpPr>
          <p:cNvPr id="333" name="Google Shape;333;p37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Easy way to walk through stack trace and enjoy streams while doing it!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Stack Walking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What’s wrong with StackTrace &amp; StackTraceElements?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Not easily accessible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Eagerly generates full stack trace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Not efficient when you are looking for recent invocations in the stack..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Heavy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StackWalker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Easy to use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Thread-safe (threads may share same stack trace information)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Generates StackFrame </a:t>
            </a:r>
            <a:r>
              <a:rPr b="1" lang="en-US" sz="2000"/>
              <a:t>stream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Streams are </a:t>
            </a:r>
            <a:r>
              <a:rPr lang="en-US" sz="2000" u="sng"/>
              <a:t>lazily</a:t>
            </a:r>
            <a:r>
              <a:rPr lang="en-US" sz="2000"/>
              <a:t> executed by nature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Stack Walking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79388" y="1340768"/>
            <a:ext cx="8784976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StackWalker main operations: 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getInstance() methods for static allocations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Options can be assigned as a Set</a:t>
            </a:r>
            <a:endParaRPr/>
          </a:p>
          <a:p>
            <a:pPr indent="-342900" lvl="2" marL="12573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o"/>
            </a:pPr>
            <a:r>
              <a:rPr lang="en-US" sz="1900"/>
              <a:t>StackWalker.Option.RETAIN_CLASS_REFERENCE</a:t>
            </a:r>
            <a:endParaRPr sz="1900"/>
          </a:p>
          <a:p>
            <a:pPr indent="-342900" lvl="2" marL="12573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o"/>
            </a:pPr>
            <a:r>
              <a:rPr lang="en-US" sz="1900"/>
              <a:t>StackWalker.Option.SHOW_HIDDEN_FRAMES,</a:t>
            </a:r>
            <a:endParaRPr/>
          </a:p>
          <a:p>
            <a:pPr indent="-342900" lvl="2" marL="12573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o"/>
            </a:pPr>
            <a:r>
              <a:rPr lang="en-US" sz="1900"/>
              <a:t>StackWalker.Option.SHOW_REFLECT_FRAMES  </a:t>
            </a:r>
            <a:endParaRPr/>
          </a:p>
          <a:p>
            <a:pPr indent="-292100" lvl="2" marL="12573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forEach(Consumer&lt;StackFrame&gt; consumer)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Allows to eagerly iterate and manipulate StackFrames</a:t>
            </a:r>
            <a:endParaRPr sz="2000"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walk(Function&lt;Stream&lt;StackFrame&gt;,?&gt; function)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Returns a stream of StackFrames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Since stream are lazily executed – partial stack info can be loaded via limit()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Can be invoked multiple times to obtain new streams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ctrTitle"/>
          </p:nvPr>
        </p:nvSpPr>
        <p:spPr>
          <a:xfrm>
            <a:off x="613792" y="1628775"/>
            <a:ext cx="791864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Reactive programming with Flow</a:t>
            </a:r>
            <a:endParaRPr sz="4400"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Reactive programming enhancements made in latest versions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Stack Walking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52" name="Google Shape;352;p40"/>
          <p:cNvSpPr/>
          <p:nvPr/>
        </p:nvSpPr>
        <p:spPr>
          <a:xfrm>
            <a:off x="576128" y="1890544"/>
            <a:ext cx="6588160" cy="26905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Example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void 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b();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void b()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void c()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StackWalker sw=StackWalker.getInstance();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sw.forEach(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System.out::println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4067944" y="4757167"/>
            <a:ext cx="4600128" cy="14485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stackwalking.Example.c(Example.java:15)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stackwalking.Example.b(Example.java:10)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stackwalking.Example.a(Example.java:6)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stackwalking.Test.main(Test.java:8)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Stack Walking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60" name="Google Shape;360;p41"/>
          <p:cNvSpPr/>
          <p:nvPr/>
        </p:nvSpPr>
        <p:spPr>
          <a:xfrm>
            <a:off x="179512" y="2140818"/>
            <a:ext cx="8856984" cy="38084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StackWalker sw=StackWalker.getInstance();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//count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size=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sw.walk(frames-&gt;frames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//obtain full stack trace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List&lt;StackFrame&gt; all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sw.walk(frames-&gt;frames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//obtain 3 last stack trace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List&lt;StackFrame&gt; last3 = sw.walk(frames-&gt;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frames.limit(3)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.collect(Collectors.toList()));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ENVIRONMENTAL 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/>
          </a:p>
        </p:txBody>
      </p:sp>
      <p:sp>
        <p:nvSpPr>
          <p:cNvPr id="371" name="Google Shape;371;p43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Eliminate JAR hell by creating modules &amp; defining dependencies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Jar &amp; Classpath Hell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usually add jars to the classpath and hope for the best…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Worst scenario is using unwanted classes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Common problem is ClassDefNotFoundException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have no runtime information regarding jars containing which class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JRE handles all jars just as a single collection of classes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 further meta-data to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Create more focused images (with only classes we need)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Reuse code without risking in classpath collisions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Modules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Provides this meta-data layer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Specifies exactly what is exposed to other modules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Specifies module dependencies – so it can be checked along development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Improves maintainability of large systems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Allows creating focused, standalone images (via Jlink - later)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Defining modules: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Project structure: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90" name="Google Shape;390;p46"/>
          <p:cNvSpPr/>
          <p:nvPr/>
        </p:nvSpPr>
        <p:spPr>
          <a:xfrm>
            <a:off x="3419872" y="2060848"/>
            <a:ext cx="4990304" cy="17281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com.example;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void sayHello()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System.out.println("Hello!");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1" name="Google Shape;391;p46"/>
          <p:cNvGrpSpPr/>
          <p:nvPr/>
        </p:nvGrpSpPr>
        <p:grpSpPr>
          <a:xfrm>
            <a:off x="673224" y="2420888"/>
            <a:ext cx="2386608" cy="3240360"/>
            <a:chOff x="827584" y="2708920"/>
            <a:chExt cx="2016224" cy="2736304"/>
          </a:xfrm>
        </p:grpSpPr>
        <p:pic>
          <p:nvPicPr>
            <p:cNvPr id="392" name="Google Shape;39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92" y="2852936"/>
              <a:ext cx="1911448" cy="2470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6"/>
            <p:cNvSpPr/>
            <p:nvPr/>
          </p:nvSpPr>
          <p:spPr>
            <a:xfrm>
              <a:off x="827584" y="2708920"/>
              <a:ext cx="2016224" cy="2736304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6"/>
          <p:cNvSpPr/>
          <p:nvPr/>
        </p:nvSpPr>
        <p:spPr>
          <a:xfrm>
            <a:off x="3419872" y="4149279"/>
            <a:ext cx="5616624" cy="223204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com.example.client;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import com.example.Hello;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HelloClient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 h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=new Hello();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h.sayHello();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5" name="Google Shape;395;p46"/>
          <p:cNvCxnSpPr/>
          <p:nvPr/>
        </p:nvCxnSpPr>
        <p:spPr>
          <a:xfrm>
            <a:off x="2483768" y="5192624"/>
            <a:ext cx="93610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46"/>
          <p:cNvCxnSpPr/>
          <p:nvPr/>
        </p:nvCxnSpPr>
        <p:spPr>
          <a:xfrm>
            <a:off x="2123728" y="3717032"/>
            <a:ext cx="129614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Defining modules: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Project structure: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grpSp>
        <p:nvGrpSpPr>
          <p:cNvPr id="403" name="Google Shape;403;p47"/>
          <p:cNvGrpSpPr/>
          <p:nvPr/>
        </p:nvGrpSpPr>
        <p:grpSpPr>
          <a:xfrm>
            <a:off x="673224" y="2420888"/>
            <a:ext cx="2386608" cy="3240360"/>
            <a:chOff x="827584" y="2708920"/>
            <a:chExt cx="2016224" cy="2736304"/>
          </a:xfrm>
        </p:grpSpPr>
        <p:pic>
          <p:nvPicPr>
            <p:cNvPr id="404" name="Google Shape;404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92" y="2852936"/>
              <a:ext cx="1911448" cy="2470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47"/>
            <p:cNvSpPr/>
            <p:nvPr/>
          </p:nvSpPr>
          <p:spPr>
            <a:xfrm>
              <a:off x="827584" y="2708920"/>
              <a:ext cx="2016224" cy="2736304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7"/>
          <p:cNvSpPr/>
          <p:nvPr/>
        </p:nvSpPr>
        <p:spPr>
          <a:xfrm>
            <a:off x="3419872" y="4797351"/>
            <a:ext cx="3456384" cy="86389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module2{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requires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module1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7" name="Google Shape;407;p47"/>
          <p:cNvCxnSpPr/>
          <p:nvPr/>
        </p:nvCxnSpPr>
        <p:spPr>
          <a:xfrm>
            <a:off x="2483768" y="5373216"/>
            <a:ext cx="93610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47"/>
          <p:cNvCxnSpPr/>
          <p:nvPr/>
        </p:nvCxnSpPr>
        <p:spPr>
          <a:xfrm>
            <a:off x="2411760" y="3933056"/>
            <a:ext cx="129614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7"/>
          <p:cNvSpPr/>
          <p:nvPr/>
        </p:nvSpPr>
        <p:spPr>
          <a:xfrm>
            <a:off x="3419872" y="3645222"/>
            <a:ext cx="3456384" cy="86409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module1{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exports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com.example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Compiling modules: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Basically done by IDE, but let’s see javac &amp; java module support: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For this example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we’ll use C:/temp directory as base directory 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Sources are copies to base directory:</a:t>
            </a:r>
            <a:endParaRPr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i="1" lang="en-US" sz="1800"/>
              <a:t>C:/temp/module1/com/example/Hello.java</a:t>
            </a:r>
            <a:endParaRPr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i="1" lang="en-US" sz="1800"/>
              <a:t>C:/temp/module1/module-info.java</a:t>
            </a:r>
            <a:endParaRPr i="1" sz="1800"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i="1" lang="en-US" sz="1800"/>
              <a:t>C:/temp/module2/com/example/client/HelloClient.java</a:t>
            </a:r>
            <a:endParaRPr i="1" sz="1800"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i="1" lang="en-US" sz="1800"/>
              <a:t>C:/temp/module2/module-info.java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Compiling modules: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Compiling module1     -     C:/temp/mods/module1: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Compiling module2    -      C:/temp/mods/module2: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i="1" lang="en-US" sz="2000"/>
              <a:t>--module-path </a:t>
            </a:r>
            <a:r>
              <a:rPr lang="en-US" sz="2000"/>
              <a:t>– specifies modules location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Modules can be packed as .mod files or remain expanded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Here we must specify module1 location since module2 depends on it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22" name="Google Shape;422;p49"/>
          <p:cNvSpPr/>
          <p:nvPr/>
        </p:nvSpPr>
        <p:spPr>
          <a:xfrm>
            <a:off x="899592" y="2492896"/>
            <a:ext cx="7128792" cy="86389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javac -d mods/module1 module1/module-info.java module1/com/example/Hello.java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9"/>
          <p:cNvSpPr/>
          <p:nvPr/>
        </p:nvSpPr>
        <p:spPr>
          <a:xfrm>
            <a:off x="899592" y="5085184"/>
            <a:ext cx="7776864" cy="86389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javac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--module-path mods/module1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-d mods/module2      module2/module-info.java module2/com/example/client/HelloClient.java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23528" y="1411883"/>
            <a:ext cx="8507288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01A26"/>
              </a:buClr>
              <a:buSzPts val="2000"/>
              <a:buFont typeface="Calibri"/>
              <a:buNone/>
            </a:pPr>
            <a:r>
              <a:rPr i="1" lang="en-US" sz="2000">
                <a:solidFill>
                  <a:srgbClr val="E01A26"/>
                </a:solidFill>
              </a:rPr>
              <a:t>“Reactive programming is an asynchronous programming paradigm concerned with data streams and the propagation of change” Wiki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i="1" sz="20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Why do we need this?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Relevant for asynchronous messaging only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When facing unknown amounts of requests we usually go asynchronous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When lots of requests are published we might face back-pressure 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need lots of processing threads….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need unbounded Queues….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But in most cases we are forced to restrict both Threads &amp; Queues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0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Running main class with modules: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Running module2/com.example.client.HelloClient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--module-path </a:t>
            </a:r>
            <a:r>
              <a:rPr lang="en-US" sz="2000"/>
              <a:t>– specifies modules root location – C:/temp/mods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-</a:t>
            </a:r>
            <a:r>
              <a:rPr i="1" lang="en-US" sz="2000"/>
              <a:t>m</a:t>
            </a:r>
            <a:r>
              <a:rPr lang="en-US" sz="2000"/>
              <a:t> specifies </a:t>
            </a:r>
            <a:r>
              <a:rPr lang="en-US" sz="2000" u="sng"/>
              <a:t>extended</a:t>
            </a:r>
            <a:r>
              <a:rPr lang="en-US" sz="2000"/>
              <a:t> fully qualified class name to launch</a:t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30" name="Google Shape;430;p50"/>
          <p:cNvSpPr/>
          <p:nvPr/>
        </p:nvSpPr>
        <p:spPr>
          <a:xfrm>
            <a:off x="539552" y="3429000"/>
            <a:ext cx="8064896" cy="15121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--module-path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mods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mods/module2/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com.example.client.HelloClient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Jlink</a:t>
            </a:r>
            <a:r>
              <a:rPr lang="en-US" sz="2000"/>
              <a:t> 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New utility that links different modules and creates a run-time image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Run-time images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Includes java-base module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Contains only relevant modules and their dependencies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Highly relevant for 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DevOps 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Microservices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2"/>
          <p:cNvSpPr txBox="1"/>
          <p:nvPr>
            <p:ph idx="1" type="body"/>
          </p:nvPr>
        </p:nvSpPr>
        <p:spPr>
          <a:xfrm>
            <a:off x="457200" y="1484313"/>
            <a:ext cx="8579296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Jlink 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Parameters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--module-path </a:t>
            </a:r>
            <a:r>
              <a:rPr lang="en-US" sz="2000"/>
              <a:t>– points to both java-base (jmods) &amp; mods root directories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default JAVA_HOME is: C:/Program Files/Java/jdk-9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--add-modules </a:t>
            </a:r>
            <a:r>
              <a:rPr lang="en-US" sz="2000"/>
              <a:t>– included modules list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dependencies are resolved automatically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--output </a:t>
            </a:r>
            <a:r>
              <a:rPr lang="en-US" sz="2000"/>
              <a:t>– generated image destination directory</a:t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43" name="Google Shape;443;p52"/>
          <p:cNvSpPr/>
          <p:nvPr/>
        </p:nvSpPr>
        <p:spPr>
          <a:xfrm>
            <a:off x="971600" y="4653136"/>
            <a:ext cx="7200800" cy="864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jlink --module-path JAVA_HOME/jmods;mods --add-modules module2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--output helloApp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Modular Java &amp; Jlink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457200" y="1484313"/>
            <a:ext cx="8579296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Jlink</a:t>
            </a:r>
            <a:r>
              <a:rPr lang="en-US" sz="2000"/>
              <a:t> 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Generated image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Running main class with image: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50" name="Google Shape;450;p53"/>
          <p:cNvSpPr/>
          <p:nvPr/>
        </p:nvSpPr>
        <p:spPr>
          <a:xfrm>
            <a:off x="899592" y="5085184"/>
            <a:ext cx="7632848" cy="115212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C:\temp\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helloApp\bin&gt;java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-m module2/com.example.client.HelloClient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pic>
        <p:nvPicPr>
          <p:cNvPr id="451" name="Google Shape;45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2301567"/>
            <a:ext cx="2038307" cy="220755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/>
          </a:p>
        </p:txBody>
      </p:sp>
      <p:sp>
        <p:nvSpPr>
          <p:cNvPr id="457" name="Google Shape;457;p54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command line utility for rapid usage of Java code snippets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5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Jshell utility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Useful tool for prototyping and testing Java code snippets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Each statement is evaluated and executed immediately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Good for starting with Java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Simplifies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Is the first official Java REPL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Read – Eval – Print Loop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Read – accept expression from user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Eval – evaluating the expression as a var/method or read/invoke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Print – show the result of eval phase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Loop – wait for next user expression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A.K.A Interactive toplevel or Language shell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6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Starting Jshell: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Jshell is part of JDK9 installation and found under JAVA_HOME/bin directory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To use it simply run the utility from the command: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You may use –verbose in order to get more detailed prints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70" name="Google Shape;470;p56"/>
          <p:cNvSpPr/>
          <p:nvPr/>
        </p:nvSpPr>
        <p:spPr>
          <a:xfrm>
            <a:off x="899592" y="2924944"/>
            <a:ext cx="5112568" cy="136815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Files\Java\jdk-9\bin&gt;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jshell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Welcome to JShell -- Version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For an introduction type: /help intro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899592" y="4797152"/>
            <a:ext cx="5112568" cy="13685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Files\Java\jdk-9\bin&gt;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jshell -v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Welcome to JShell -- Version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For an introduction type: /help intro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7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Define and show vars: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List vars: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78" name="Google Shape;478;p57"/>
          <p:cNvSpPr/>
          <p:nvPr/>
        </p:nvSpPr>
        <p:spPr>
          <a:xfrm>
            <a:off x="899592" y="1916832"/>
            <a:ext cx="5112568" cy="216004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3+3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$1 ==&gt;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x=5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x ==&gt;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x ==&gt; 5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7"/>
          <p:cNvSpPr/>
          <p:nvPr/>
        </p:nvSpPr>
        <p:spPr>
          <a:xfrm>
            <a:off x="899592" y="4869160"/>
            <a:ext cx="5112568" cy="10801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/vars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  int $1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  int x = 5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Define and show vars: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Call method: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List methods: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86" name="Google Shape;486;p58"/>
          <p:cNvSpPr/>
          <p:nvPr/>
        </p:nvSpPr>
        <p:spPr>
          <a:xfrm>
            <a:off x="899592" y="1988840"/>
            <a:ext cx="7416824" cy="115212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showAllVars(){System.out.println(x+","+$1);}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created method showAllVars()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899592" y="3645024"/>
            <a:ext cx="2736304" cy="10801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showAllVars()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5,6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8"/>
          <p:cNvSpPr/>
          <p:nvPr/>
        </p:nvSpPr>
        <p:spPr>
          <a:xfrm>
            <a:off x="899592" y="5157192"/>
            <a:ext cx="3068904" cy="10801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/methods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  void showAllVars()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9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Show history 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/>
              <a:t>Includes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 &amp; invocations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 declaration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Methods declaration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495" name="Google Shape;495;p59"/>
          <p:cNvSpPr/>
          <p:nvPr/>
        </p:nvSpPr>
        <p:spPr>
          <a:xfrm>
            <a:off x="899592" y="3573016"/>
            <a:ext cx="7416824" cy="201622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 : 3+3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2 : int x=5;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3 : public void showAllVars(){System.out.println(x+","+$1);}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4 : showAllVars()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23528" y="1411883"/>
            <a:ext cx="8507288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Goal is to: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Reduce blocking back pressure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Done by splitting requests into small phases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Each phase can be forked separately in the execution path </a:t>
            </a:r>
            <a:endParaRPr/>
          </a:p>
          <a:p>
            <a:pPr indent="-342900" lvl="3" marL="1714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 a strong mechanism that simplifies all this  </a:t>
            </a:r>
            <a:endParaRPr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Good reactive API should encapsulate thread management &amp; communication complexity 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8" y="1556792"/>
            <a:ext cx="799764" cy="8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0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Using modules: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Jshell must be started with --add-modules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May need to pre-set --module-path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Jshell can use </a:t>
            </a:r>
            <a:r>
              <a:rPr lang="en-US" sz="2000" u="sng"/>
              <a:t>only</a:t>
            </a:r>
            <a:r>
              <a:rPr lang="en-US" sz="2000"/>
              <a:t> what module exports!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02" name="Google Shape;502;p60"/>
          <p:cNvSpPr/>
          <p:nvPr/>
        </p:nvSpPr>
        <p:spPr>
          <a:xfrm>
            <a:off x="827584" y="3068960"/>
            <a:ext cx="7436428" cy="295232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Files\Java\jdk-9\bin&gt;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--module-path c:/temp/mods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--add-modules module1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Welcome to JShell -- Version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For an introduction type: /help intro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com.example.Hello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 h=new Hello()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h ==&gt; com.example.Hello@6ee52dcd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h.sayHello()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Executing files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/>
              <a:t>Predefined files: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DEFAULT – loads commonly used imports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JAVASE – imports all JavaSE packages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PRINTING – adds print, println &amp; printf  as Jshell methods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Using pre-defined files in Jshell – example: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09" name="Google Shape;509;p61"/>
          <p:cNvSpPr/>
          <p:nvPr/>
        </p:nvSpPr>
        <p:spPr>
          <a:xfrm>
            <a:off x="6588224" y="2068848"/>
            <a:ext cx="144016" cy="7200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1"/>
          <p:cNvSpPr/>
          <p:nvPr/>
        </p:nvSpPr>
        <p:spPr>
          <a:xfrm>
            <a:off x="899592" y="3501008"/>
            <a:ext cx="5976664" cy="50405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Files\Java\jdk-9\bin&gt;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–startup file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61"/>
          <p:cNvSpPr/>
          <p:nvPr/>
        </p:nvSpPr>
        <p:spPr>
          <a:xfrm>
            <a:off x="899592" y="4725144"/>
            <a:ext cx="6984776" cy="17281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Files\Java\jdk-9\bin&gt;jshell --startup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Welcome to JShell -- Version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For an introduction type: /help intro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("There are %d melons on the %s",2,“ shelf")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There are 2 melons on the shelf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Java REPL - Jshell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Closing Jshell session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18" name="Google Shape;518;p62"/>
          <p:cNvSpPr/>
          <p:nvPr/>
        </p:nvSpPr>
        <p:spPr>
          <a:xfrm>
            <a:off x="899592" y="2132856"/>
            <a:ext cx="3312368" cy="864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|  Goodbye</a:t>
            </a: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6588224" y="2068848"/>
            <a:ext cx="144016" cy="7200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/>
          </a:p>
        </p:txBody>
      </p:sp>
      <p:sp>
        <p:nvSpPr>
          <p:cNvPr id="525" name="Google Shape;525;p63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Generate JARs that can detect JSE version and choose the correct class accordingly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4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Multi-versioning in Java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Goal</a:t>
            </a:r>
            <a:r>
              <a:rPr lang="en-US" sz="2000"/>
              <a:t> here is to be able to generate JARS that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Contains duplicated classes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Each class has it own version-sensitive implementation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runtime will choose the correct class according to the current hosting runtime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5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5"/>
          <p:cNvSpPr txBox="1"/>
          <p:nvPr>
            <p:ph idx="1" type="body"/>
          </p:nvPr>
        </p:nvSpPr>
        <p:spPr>
          <a:xfrm>
            <a:off x="457200" y="1339875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Example:</a:t>
            </a:r>
            <a:endParaRPr/>
          </a:p>
        </p:txBody>
      </p:sp>
      <p:sp>
        <p:nvSpPr>
          <p:cNvPr id="538" name="Google Shape;538;p65"/>
          <p:cNvSpPr/>
          <p:nvPr/>
        </p:nvSpPr>
        <p:spPr>
          <a:xfrm>
            <a:off x="539552" y="1772816"/>
            <a:ext cx="8424936" cy="15121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VersionDependant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List&lt;String&gt;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getList()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System.out.println("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 List.of() - Java 9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List.of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("Hello","To","Multiversion","Jars");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39" name="Google Shape;539;p65"/>
          <p:cNvSpPr/>
          <p:nvPr/>
        </p:nvSpPr>
        <p:spPr>
          <a:xfrm>
            <a:off x="539428" y="3356992"/>
            <a:ext cx="8425060" cy="15121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VersionDependant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List&lt;String&gt;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getList()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System.out.println("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 Arrays.asList() - Java 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Arrays.asList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("Hello","To","Multiversion","Jars");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65"/>
          <p:cNvSpPr/>
          <p:nvPr/>
        </p:nvSpPr>
        <p:spPr>
          <a:xfrm>
            <a:off x="539552" y="4941168"/>
            <a:ext cx="8425060" cy="15121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Main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VersionDependant v=new VersionDependant();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v.getList()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6"/>
          <p:cNvSpPr txBox="1"/>
          <p:nvPr>
            <p:ph idx="1" type="body"/>
          </p:nvPr>
        </p:nvSpPr>
        <p:spPr>
          <a:xfrm>
            <a:off x="457200" y="1339875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First, we have to compile the project for each supported version: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Compile with JDK8 compiler into lib\jdk8 directory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Assume we have placed source files in jdk8 directory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Compile with JDK9 compiler into lib\jdk9 directory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Assume we have placed source files in jdk9 directory</a:t>
            </a:r>
            <a:endParaRPr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47" name="Google Shape;547;p66"/>
          <p:cNvSpPr/>
          <p:nvPr/>
        </p:nvSpPr>
        <p:spPr>
          <a:xfrm>
            <a:off x="1403524" y="2924944"/>
            <a:ext cx="3600524" cy="10081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version "1.8.0_71"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javac -d lib\jdk8 jdk8\*.java</a:t>
            </a:r>
            <a:endParaRPr/>
          </a:p>
        </p:txBody>
      </p:sp>
      <p:sp>
        <p:nvSpPr>
          <p:cNvPr id="548" name="Google Shape;548;p66"/>
          <p:cNvSpPr/>
          <p:nvPr/>
        </p:nvSpPr>
        <p:spPr>
          <a:xfrm>
            <a:off x="1403524" y="5085184"/>
            <a:ext cx="3600524" cy="10801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version "9"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javac -d lib\jdk9 jdk9\*.java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7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7"/>
          <p:cNvSpPr txBox="1"/>
          <p:nvPr>
            <p:ph idx="1" type="body"/>
          </p:nvPr>
        </p:nvSpPr>
        <p:spPr>
          <a:xfrm>
            <a:off x="457200" y="1339875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Now, we use jar (JDK9) utility in order to create a multi-versioned JAR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--create </a:t>
            </a:r>
            <a:r>
              <a:rPr lang="en-US" sz="2000"/>
              <a:t>– generates a file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--file </a:t>
            </a:r>
            <a:r>
              <a:rPr lang="en-US" sz="2000"/>
              <a:t>– specifies generated jar location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-C</a:t>
            </a:r>
            <a:r>
              <a:rPr lang="en-US" sz="2000"/>
              <a:t> – points to classes location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--release </a:t>
            </a:r>
            <a:r>
              <a:rPr lang="en-US" sz="2000"/>
              <a:t>– specifies alternative version followed by –C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Now we got </a:t>
            </a:r>
            <a:r>
              <a:rPr b="1" lang="en-US" sz="2000"/>
              <a:t>multiversion.jar</a:t>
            </a:r>
            <a:r>
              <a:rPr lang="en-US" sz="2000"/>
              <a:t> located at our working directory</a:t>
            </a:r>
            <a:endParaRPr sz="2000"/>
          </a:p>
          <a:p>
            <a:pPr indent="-215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55" name="Google Shape;555;p67"/>
          <p:cNvSpPr/>
          <p:nvPr/>
        </p:nvSpPr>
        <p:spPr>
          <a:xfrm>
            <a:off x="216024" y="3789040"/>
            <a:ext cx="8676456" cy="17281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version "9"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jar --create --file multiversion.jar -C lib\jdk8 . --release 9 -C lib\jdk9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Warning: entry META-INF/versions/9/com/example/Main.class contains a class that is identical to an entry already in the jar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8"/>
          <p:cNvSpPr txBox="1"/>
          <p:nvPr>
            <p:ph idx="1" type="body"/>
          </p:nvPr>
        </p:nvSpPr>
        <p:spPr>
          <a:xfrm>
            <a:off x="457200" y="1339875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Multi-version JAR infrastructure: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562" name="Google Shape;562;p68"/>
          <p:cNvGrpSpPr/>
          <p:nvPr/>
        </p:nvGrpSpPr>
        <p:grpSpPr>
          <a:xfrm>
            <a:off x="3059832" y="2600972"/>
            <a:ext cx="3096344" cy="3564332"/>
            <a:chOff x="4067944" y="2636912"/>
            <a:chExt cx="2297962" cy="2700236"/>
          </a:xfrm>
        </p:grpSpPr>
        <p:pic>
          <p:nvPicPr>
            <p:cNvPr id="563" name="Google Shape;563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6280" y="4854523"/>
              <a:ext cx="1479626" cy="48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3197" y="2636912"/>
              <a:ext cx="1257365" cy="1835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p68"/>
            <p:cNvSpPr/>
            <p:nvPr/>
          </p:nvSpPr>
          <p:spPr>
            <a:xfrm>
              <a:off x="4067944" y="3284984"/>
              <a:ext cx="1243869" cy="115212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6" name="Google Shape;566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8836" y="3295636"/>
              <a:ext cx="1479626" cy="48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39952" y="3778261"/>
              <a:ext cx="1251014" cy="10859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p68"/>
          <p:cNvSpPr/>
          <p:nvPr/>
        </p:nvSpPr>
        <p:spPr>
          <a:xfrm>
            <a:off x="2915816" y="2564904"/>
            <a:ext cx="3384376" cy="363634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Multi-version JARS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9"/>
          <p:cNvSpPr txBox="1"/>
          <p:nvPr>
            <p:ph idx="1" type="body"/>
          </p:nvPr>
        </p:nvSpPr>
        <p:spPr>
          <a:xfrm>
            <a:off x="457200" y="1339875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/>
              <a:t>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Launching with JRE8: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Launching with JRE9: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75" name="Google Shape;575;p69"/>
          <p:cNvSpPr/>
          <p:nvPr/>
        </p:nvSpPr>
        <p:spPr>
          <a:xfrm>
            <a:off x="3600400" y="1844824"/>
            <a:ext cx="3923928" cy="201622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version "1.8.0_71"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classpath=.\multiversion.jar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com.example.Main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Using Arrays.asList() - Java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[Hello, To, Multiversion, Jars]</a:t>
            </a:r>
            <a:endParaRPr/>
          </a:p>
        </p:txBody>
      </p:sp>
      <p:sp>
        <p:nvSpPr>
          <p:cNvPr id="576" name="Google Shape;576;p69"/>
          <p:cNvSpPr/>
          <p:nvPr/>
        </p:nvSpPr>
        <p:spPr>
          <a:xfrm>
            <a:off x="3600400" y="4365104"/>
            <a:ext cx="3923928" cy="201622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java version "9"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classpath=.\multiversion.jar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com.example.Main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Using List.of() - Java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[Hello, To, Multiversion, Jars]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So, we need: Stream API, dynamic invoker, thread pools &amp; reactive infrastructure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8 provides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Stream API  &amp; Parallel streams backed by Fork-Join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Static and dynamic programming support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Java 9 adds the core infrastructure for reactive programming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Flow – unit that processes events and encapsulates concurrency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Subscriber – event endpoint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Publisher – generates events and publishes to registered subscribers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Processors – subscribing interceptors (for creating subscription chain)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0"/>
          <p:cNvSpPr txBox="1"/>
          <p:nvPr>
            <p:ph type="ctrTitle"/>
          </p:nvPr>
        </p:nvSpPr>
        <p:spPr>
          <a:xfrm>
            <a:off x="685800" y="162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G1 Made Default GC</a:t>
            </a:r>
            <a:endParaRPr sz="4400"/>
          </a:p>
        </p:txBody>
      </p:sp>
      <p:sp>
        <p:nvSpPr>
          <p:cNvPr id="582" name="Google Shape;582;p70"/>
          <p:cNvSpPr txBox="1"/>
          <p:nvPr>
            <p:ph idx="1" type="subTitle"/>
          </p:nvPr>
        </p:nvSpPr>
        <p:spPr>
          <a:xfrm>
            <a:off x="1371600" y="35480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Not in 7…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Not in 8…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It’s about time….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G1 Made Default GC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1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What are the defaults in earlier Hotspots ?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New region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minor GC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name : Scavenge GC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parallel capable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Old region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Full GC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name : CMS – Concurrent Mark Sweep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Parallel capable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Recent minor versions of Java8 comes with G1 as default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G1 Made Default GC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2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What is G1?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/>
              <a:t>According to Oracle: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Targeted for multiprocessor machines with a large amount of memory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Aims to provide the best balance between latency and throughput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Main application related assumptions: 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Heap sizes up to 10 GBs or larger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Rates of object allocation and promotion that can vary dramatically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pause-time target goals that aren’t longer than a few hundred millis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/>
              <a:t>How does it work in general?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Uses compaction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Maintains areas with most phantom objects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Collects in these areas </a:t>
            </a:r>
            <a:r>
              <a:rPr lang="en-US" sz="2000" u="sng"/>
              <a:t>first</a:t>
            </a:r>
            <a:r>
              <a:rPr lang="en-US" sz="2000"/>
              <a:t> while leaving less to compact 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G1 Made Default GC</a:t>
            </a:r>
            <a:endParaRPr/>
          </a:p>
        </p:txBody>
      </p:sp>
      <p:sp>
        <p:nvSpPr>
          <p:cNvPr id="600" name="Google Shape;600;p73"/>
          <p:cNvSpPr txBox="1"/>
          <p:nvPr>
            <p:ph idx="1" type="body"/>
          </p:nvPr>
        </p:nvSpPr>
        <p:spPr>
          <a:xfrm>
            <a:off x="251520" y="1484784"/>
            <a:ext cx="86868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/>
              <a:t>More on G1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Instead of sweeping – compacts and defragments 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Also generational (acts on NEW &amp; OLD regions)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Based on concurrent / parallel behavior 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Like CMS, a low-pause GC – but better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Usage: --XX: +UseG1GC</a:t>
            </a:r>
            <a:endParaRPr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In Java 6 activate feature first with: -XX:+UnlockExperimentalVMOptions</a:t>
            </a:r>
            <a:endParaRPr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/>
              <a:t>Note:</a:t>
            </a:r>
            <a:r>
              <a:rPr lang="en-US"/>
              <a:t> G1 increases JVM process footprint due to area collections and management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/>
              <a:t>Note:</a:t>
            </a:r>
            <a:r>
              <a:rPr lang="en-US"/>
              <a:t> No need to switch to G1 if CMS works fine (low pauses and good throughput) 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G1 Made Default GC</a:t>
            </a:r>
            <a:endParaRPr/>
          </a:p>
        </p:txBody>
      </p:sp>
      <p:sp>
        <p:nvSpPr>
          <p:cNvPr id="606" name="Google Shape;606;p74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/>
              <a:t>G1 – How does it work ?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Previous GCs (serial, parallel, CMS) manages objects in predefined memory regions: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G1 manages objects like this: 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	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607" name="Google Shape;60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569" y="2780928"/>
            <a:ext cx="4133719" cy="13336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8" name="Google Shape;60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1" y="4492946"/>
            <a:ext cx="2952328" cy="17443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9" name="Google Shape;609;p74"/>
          <p:cNvSpPr/>
          <p:nvPr/>
        </p:nvSpPr>
        <p:spPr>
          <a:xfrm>
            <a:off x="4355976" y="5877272"/>
            <a:ext cx="1080120" cy="1577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Area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5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G1 Made Default GC</a:t>
            </a:r>
            <a:endParaRPr/>
          </a:p>
        </p:txBody>
      </p:sp>
      <p:sp>
        <p:nvSpPr>
          <p:cNvPr id="615" name="Google Shape;615;p75"/>
          <p:cNvSpPr txBox="1"/>
          <p:nvPr>
            <p:ph idx="1" type="body"/>
          </p:nvPr>
        </p:nvSpPr>
        <p:spPr>
          <a:xfrm>
            <a:off x="251520" y="1484784"/>
            <a:ext cx="86868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/>
              <a:t>G1 – How does it work ?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heap is partitioned into a set of equal-sized heap regions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Each partition has a role (Eden / Survivor Space / Old)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Step1: G1 performs a concurrent global marking of unreachable objects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Step 2: G1 tracks areas where most phantom objects exist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Step 3: G1 collects in these areas FIRST(!)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Step 4: G1 compacts the remaining object in these areas (not much left….)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Reserved Area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for old region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helpful in cases of huge allocations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Size may be set as heap percent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/>
              <a:t>	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616" name="Google Shape;61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1211371"/>
            <a:ext cx="3007598" cy="17770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7" name="Google Shape;617;p75"/>
          <p:cNvSpPr/>
          <p:nvPr/>
        </p:nvSpPr>
        <p:spPr>
          <a:xfrm>
            <a:off x="6012160" y="2640767"/>
            <a:ext cx="1080120" cy="1577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Area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6"/>
          <p:cNvSpPr txBox="1"/>
          <p:nvPr>
            <p:ph type="title"/>
          </p:nvPr>
        </p:nvSpPr>
        <p:spPr>
          <a:xfrm>
            <a:off x="179388" y="128588"/>
            <a:ext cx="69849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Last words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6"/>
          <p:cNvSpPr txBox="1"/>
          <p:nvPr>
            <p:ph idx="1" type="body"/>
          </p:nvPr>
        </p:nvSpPr>
        <p:spPr>
          <a:xfrm>
            <a:off x="457200" y="1484313"/>
            <a:ext cx="836327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Java 9 efforts to remain relevant for: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Microservices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Modular java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Images for DevOps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Jlink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Reactive programming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Flow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Scripting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Jshell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Parallel handling for in memory data grids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Streams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457200" y="2286000"/>
            <a:ext cx="82296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Thank You!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241176" y="1484313"/>
            <a:ext cx="8579296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How do we do it?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Create a Flow.Publisher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Register Flow.Subscribers via Publisher.subscribe()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Implement Subscriber to handle events: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onSubscribe()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onNext()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onError()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onComplete()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 Publisher to generate events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Flow acts like a Pipe here – passing events from publisher to the ‘Sink’ side – the Consumer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BUT –unlike pipes - it uses Executor, the daemon common pool (ForkJoin)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179388" y="128588"/>
            <a:ext cx="60483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rPr>
              <a:t>Reactive Programming</a:t>
            </a:r>
            <a:endParaRPr sz="440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484313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When creating Publisher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Default constructor uses common pool (Fork-Join daemon pool)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Alternative executors may be used instead</a:t>
            </a:r>
            <a:endParaRPr sz="2000"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This is how all thread complexity remains hidden 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Multiple subscribers may be registered to a single Publisher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Use publisher.subscribe()</a:t>
            </a:r>
            <a:endParaRPr/>
          </a:p>
          <a:p>
            <a:pPr indent="-215900" lvl="1" marL="800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9"/>
          <p:cNvSpPr/>
          <p:nvPr/>
        </p:nvSpPr>
        <p:spPr>
          <a:xfrm>
            <a:off x="323528" y="4293096"/>
            <a:ext cx="8316416" cy="17281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//Create Publisher (works with common-pool)  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SubmissionPublisher&lt;String&gt; publisher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SubmissionPublisher&lt;&gt;()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Create Publisher with dedicated pool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Executor e=Executors.newFixedThreadPool(3);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SubmissionPublisher&lt;String&gt; publisher =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SubmissionPublisher&lt;&gt;(e)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JBh - ENG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2017-10-01T09:41:08Z</dcterms:created>
  <dc:creator>Rony Keren</dc:creator>
</cp:coreProperties>
</file>