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7" roundtripDataSignature="AMtx7miLW0WKJmuT9wJcI8UPYnA/r/FP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B9AD2-C45C-4FF3-8BF5-124341892FC2}">
  <a:tblStyle styleId="{362B9AD2-C45C-4FF3-8BF5-124341892FC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1" algn="r">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5:notes"/>
          <p:cNvSpPr txBox="1"/>
          <p:nvPr>
            <p:ph idx="1" type="body"/>
          </p:nvPr>
        </p:nvSpPr>
        <p:spPr>
          <a:xfrm>
            <a:off x="711200" y="4803775"/>
            <a:ext cx="5678488" cy="4691063"/>
          </a:xfrm>
          <a:prstGeom prst="rect">
            <a:avLst/>
          </a:prstGeom>
          <a:noFill/>
          <a:ln>
            <a:noFill/>
          </a:ln>
        </p:spPr>
        <p:txBody>
          <a:bodyPr anchorCtr="0" anchor="t" bIns="43750" lIns="87525" spcFirstLastPara="1" rIns="87525" wrap="square" tIns="43750">
            <a:noAutofit/>
          </a:bodyPr>
          <a:lstStyle/>
          <a:p>
            <a:pPr indent="0" lvl="0" marL="0" rtl="0" algn="just">
              <a:spcBef>
                <a:spcPts val="0"/>
              </a:spcBef>
              <a:spcAft>
                <a:spcPts val="0"/>
              </a:spcAft>
              <a:buNone/>
            </a:pPr>
            <a:r>
              <a:rPr lang="en-US"/>
              <a:t>Two J2EE Design patterns are related to the different ways of implementing MVC in J2EE Applications.</a:t>
            </a:r>
            <a:endParaRPr/>
          </a:p>
          <a:p>
            <a:pPr indent="0" lvl="0" marL="0" rtl="0" algn="just">
              <a:spcBef>
                <a:spcPts val="0"/>
              </a:spcBef>
              <a:spcAft>
                <a:spcPts val="0"/>
              </a:spcAft>
              <a:buNone/>
            </a:pPr>
            <a:r>
              <a:rPr lang="en-US"/>
              <a:t>Since MVC describes the way of interacting with the model and not the model infrastructure itself both design patterns belongs to the ‘Presentation Tier Patterns’ group.</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US"/>
              <a:t>Dispatcher View – </a:t>
            </a:r>
            <a:r>
              <a:rPr lang="en-US"/>
              <a:t>the controller (A servlet since it is mostly made of  Java code) gets all client requests, tracks it and  performs standard filtering and handling. Afterwards, the  servlet redirects the parsed data to the matching part of the model (which is usually EJBs located in the application container). The EJBs returns the result after processing back to the controller. The controller than dispatches the result to the appropriate view (JSP) according to the client type (for example – if the client uses a browser than HTML is returned, but for WAP clients – the controller takes a JSP generating WML). This model enable to support a great various of clients since data and view are well separated. </a:t>
            </a:r>
            <a:endParaRPr/>
          </a:p>
          <a:p>
            <a:pPr indent="0" lvl="0" marL="0" rtl="0" algn="just">
              <a:spcBef>
                <a:spcPts val="0"/>
              </a:spcBef>
              <a:spcAft>
                <a:spcPts val="0"/>
              </a:spcAft>
              <a:buNone/>
            </a:pPr>
            <a:r>
              <a:rPr b="1" lang="en-US"/>
              <a:t>Service To Work</a:t>
            </a:r>
            <a:r>
              <a:rPr lang="en-US"/>
              <a:t> – in this model the controller is also the start point for first handling client requests. It is also responsible for redirecting data to the model. But, the controller in now dispatching the request to the view a leaves the job of retrieving data back from the model to it. This model is very useful when data is always presented in the same views. For example, if clients uses only HTML, and every JSP is dedicated to a single data table, than the controller doesn’t have to  provide the view with a data  - each view can do it alone – it has always the same model to work with.</a:t>
            </a:r>
            <a:endParaRPr b="1"/>
          </a:p>
        </p:txBody>
      </p:sp>
      <p:sp>
        <p:nvSpPr>
          <p:cNvPr id="359" name="Google Shape;359;p25:notes"/>
          <p:cNvSpPr txBox="1"/>
          <p:nvPr>
            <p:ph idx="12" type="sldNum"/>
          </p:nvPr>
        </p:nvSpPr>
        <p:spPr>
          <a:xfrm>
            <a:off x="3778250" y="9723438"/>
            <a:ext cx="3076575" cy="5111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p:nvPr>
            <p:ph idx="2" type="sldImg"/>
          </p:nvPr>
        </p:nvSpPr>
        <p:spPr>
          <a:xfrm>
            <a:off x="993775" y="482600"/>
            <a:ext cx="5113338" cy="383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26:notes"/>
          <p:cNvSpPr txBox="1"/>
          <p:nvPr>
            <p:ph idx="1" type="body"/>
          </p:nvPr>
        </p:nvSpPr>
        <p:spPr>
          <a:xfrm>
            <a:off x="630238" y="4589463"/>
            <a:ext cx="5759450" cy="4692650"/>
          </a:xfrm>
          <a:prstGeom prst="rect">
            <a:avLst/>
          </a:prstGeom>
          <a:noFill/>
          <a:ln>
            <a:noFill/>
          </a:ln>
        </p:spPr>
        <p:txBody>
          <a:bodyPr anchorCtr="0" anchor="t" bIns="43750" lIns="87525" spcFirstLastPara="1" rIns="87525" wrap="square" tIns="43750">
            <a:noAutofit/>
          </a:bodyPr>
          <a:lstStyle/>
          <a:p>
            <a:pPr indent="0" lvl="0" marL="0" rtl="0" algn="just">
              <a:spcBef>
                <a:spcPts val="0"/>
              </a:spcBef>
              <a:spcAft>
                <a:spcPts val="0"/>
              </a:spcAft>
              <a:buNone/>
            </a:pPr>
            <a:r>
              <a:rPr lang="en-US"/>
              <a:t>The Dispatcher View is useful for serving dynamic contents to different types of clients. Usually implemented in large, changing and distributed environments.</a:t>
            </a:r>
            <a:endParaRPr/>
          </a:p>
          <a:p>
            <a:pPr indent="0" lvl="0" marL="0" rtl="0" algn="just">
              <a:spcBef>
                <a:spcPts val="0"/>
              </a:spcBef>
              <a:spcAft>
                <a:spcPts val="0"/>
              </a:spcAft>
              <a:buNone/>
            </a:pPr>
            <a:r>
              <a:rPr lang="en-US"/>
              <a:t>Views might be of any type to expose the same data for different kinds of clients.</a:t>
            </a:r>
            <a:endParaRPr/>
          </a:p>
        </p:txBody>
      </p:sp>
      <p:sp>
        <p:nvSpPr>
          <p:cNvPr id="367" name="Google Shape;367;p26:notes"/>
          <p:cNvSpPr txBox="1"/>
          <p:nvPr>
            <p:ph idx="12" type="sldNum"/>
          </p:nvPr>
        </p:nvSpPr>
        <p:spPr>
          <a:xfrm>
            <a:off x="3778250" y="9723438"/>
            <a:ext cx="3076575" cy="5111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68" name="Google Shape;368;p26:notes"/>
          <p:cNvGraphicFramePr/>
          <p:nvPr/>
        </p:nvGraphicFramePr>
        <p:xfrm>
          <a:off x="730250" y="5316538"/>
          <a:ext cx="3000000" cy="3000000"/>
        </p:xfrm>
        <a:graphic>
          <a:graphicData uri="http://schemas.openxmlformats.org/drawingml/2006/table">
            <a:tbl>
              <a:tblPr bandRow="1" firstRow="1">
                <a:noFill/>
                <a:tableStyleId>{362B9AD2-C45C-4FF3-8BF5-124341892FC2}</a:tableStyleId>
              </a:tblPr>
              <a:tblGrid>
                <a:gridCol w="5562600"/>
              </a:tblGrid>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675">
                <a:tc>
                  <a:txBody>
                    <a:bodyPr/>
                    <a:lstStyle/>
                    <a:p>
                      <a:pPr indent="0" lvl="0" marL="0" rtl="0" algn="l">
                        <a:spcBef>
                          <a:spcPts val="0"/>
                        </a:spcBef>
                        <a:spcAft>
                          <a:spcPts val="0"/>
                        </a:spcAft>
                        <a:buNone/>
                      </a:pPr>
                      <a:r>
                        <a:t/>
                      </a:r>
                      <a:endParaRPr sz="1300"/>
                    </a:p>
                  </a:txBody>
                  <a:tcPr marT="45700" marB="4570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27:notes"/>
          <p:cNvSpPr txBox="1"/>
          <p:nvPr>
            <p:ph idx="1" type="body"/>
          </p:nvPr>
        </p:nvSpPr>
        <p:spPr>
          <a:xfrm>
            <a:off x="711200" y="4860925"/>
            <a:ext cx="5678488" cy="4691063"/>
          </a:xfrm>
          <a:prstGeom prst="rect">
            <a:avLst/>
          </a:prstGeom>
          <a:noFill/>
          <a:ln>
            <a:noFill/>
          </a:ln>
        </p:spPr>
        <p:txBody>
          <a:bodyPr anchorCtr="0" anchor="t" bIns="43750" lIns="87525" spcFirstLastPara="1" rIns="87525" wrap="square" tIns="43750">
            <a:noAutofit/>
          </a:bodyPr>
          <a:lstStyle/>
          <a:p>
            <a:pPr indent="0" lvl="0" marL="0" rtl="0" algn="just">
              <a:spcBef>
                <a:spcPts val="0"/>
              </a:spcBef>
              <a:spcAft>
                <a:spcPts val="0"/>
              </a:spcAft>
              <a:buNone/>
            </a:pPr>
            <a:r>
              <a:rPr lang="en-US"/>
              <a:t>The Service To Worker model is useful for medium applications the serves one type of clients. Each view is dedicated to a specific part of the model and always using it to get data, decorate it and return it to the client.</a:t>
            </a:r>
            <a:endParaRPr/>
          </a:p>
        </p:txBody>
      </p:sp>
      <p:sp>
        <p:nvSpPr>
          <p:cNvPr id="389" name="Google Shape;389;p27:notes"/>
          <p:cNvSpPr txBox="1"/>
          <p:nvPr>
            <p:ph idx="12" type="sldNum"/>
          </p:nvPr>
        </p:nvSpPr>
        <p:spPr>
          <a:xfrm>
            <a:off x="3778250" y="9723438"/>
            <a:ext cx="3076575" cy="5111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90" name="Google Shape;390;p27:notes"/>
          <p:cNvGraphicFramePr/>
          <p:nvPr/>
        </p:nvGraphicFramePr>
        <p:xfrm>
          <a:off x="730250" y="5468938"/>
          <a:ext cx="3000000" cy="3000000"/>
        </p:xfrm>
        <a:graphic>
          <a:graphicData uri="http://schemas.openxmlformats.org/drawingml/2006/table">
            <a:tbl>
              <a:tblPr bandRow="1" firstRow="1">
                <a:noFill/>
                <a:tableStyleId>{362B9AD2-C45C-4FF3-8BF5-124341892FC2}</a:tableStyleId>
              </a:tblPr>
              <a:tblGrid>
                <a:gridCol w="5562600"/>
              </a:tblGrid>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25">
                <a:tc>
                  <a:txBody>
                    <a:bodyPr/>
                    <a:lstStyle/>
                    <a:p>
                      <a:pPr indent="0" lvl="0" marL="0" rtl="0" algn="l">
                        <a:spcBef>
                          <a:spcPts val="0"/>
                        </a:spcBef>
                        <a:spcAft>
                          <a:spcPts val="0"/>
                        </a:spcAft>
                        <a:buNone/>
                      </a:pPr>
                      <a:r>
                        <a:t/>
                      </a:r>
                      <a:endParaRPr sz="13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0" name="Google Shape;1010;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age" showMasterSp="0" type="title">
  <p:cSld name="TITLE">
    <p:spTree>
      <p:nvGrpSpPr>
        <p:cNvPr id="17" name="Shape 17"/>
        <p:cNvGrpSpPr/>
        <p:nvPr/>
      </p:nvGrpSpPr>
      <p:grpSpPr>
        <a:xfrm>
          <a:off x="0" y="0"/>
          <a:ext cx="0" cy="0"/>
          <a:chOff x="0" y="0"/>
          <a:chExt cx="0" cy="0"/>
        </a:xfrm>
      </p:grpSpPr>
      <p:pic>
        <p:nvPicPr>
          <p:cNvPr id="18" name="Google Shape;18;p72"/>
          <p:cNvPicPr preferRelativeResize="0"/>
          <p:nvPr/>
        </p:nvPicPr>
        <p:blipFill rotWithShape="1">
          <a:blip r:embed="rId2">
            <a:alphaModFix/>
          </a:blip>
          <a:srcRect b="0" l="0" r="0" t="0"/>
          <a:stretch/>
        </p:blipFill>
        <p:spPr>
          <a:xfrm>
            <a:off x="8124" y="0"/>
            <a:ext cx="9127751" cy="6858000"/>
          </a:xfrm>
          <a:prstGeom prst="rect">
            <a:avLst/>
          </a:prstGeom>
          <a:noFill/>
          <a:ln>
            <a:noFill/>
          </a:ln>
        </p:spPr>
      </p:pic>
      <p:sp>
        <p:nvSpPr>
          <p:cNvPr id="19" name="Google Shape;19;p72"/>
          <p:cNvSpPr txBox="1"/>
          <p:nvPr>
            <p:ph type="ctrTitle"/>
          </p:nvPr>
        </p:nvSpPr>
        <p:spPr>
          <a:xfrm>
            <a:off x="4419600" y="1122363"/>
            <a:ext cx="4495800"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Calibri"/>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72"/>
          <p:cNvSpPr txBox="1"/>
          <p:nvPr>
            <p:ph idx="1" type="subTitle"/>
          </p:nvPr>
        </p:nvSpPr>
        <p:spPr>
          <a:xfrm>
            <a:off x="4425547" y="3810000"/>
            <a:ext cx="4489853" cy="1524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21" name="Google Shape;21;p72"/>
          <p:cNvPicPr preferRelativeResize="0"/>
          <p:nvPr/>
        </p:nvPicPr>
        <p:blipFill rotWithShape="1">
          <a:blip r:embed="rId3">
            <a:alphaModFix/>
          </a:blip>
          <a:srcRect b="0" l="0" r="0" t="0"/>
          <a:stretch/>
        </p:blipFill>
        <p:spPr>
          <a:xfrm>
            <a:off x="8112088" y="6407286"/>
            <a:ext cx="877575" cy="369276"/>
          </a:xfrm>
          <a:prstGeom prst="rect">
            <a:avLst/>
          </a:prstGeom>
          <a:noFill/>
          <a:ln>
            <a:noFill/>
          </a:ln>
        </p:spPr>
      </p:pic>
      <p:sp>
        <p:nvSpPr>
          <p:cNvPr id="22" name="Google Shape;22;p72"/>
          <p:cNvSpPr txBox="1"/>
          <p:nvPr/>
        </p:nvSpPr>
        <p:spPr>
          <a:xfrm>
            <a:off x="152400" y="6522646"/>
            <a:ext cx="3801041"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202020"/>
                </a:solidFill>
                <a:latin typeface="Calibri"/>
                <a:ea typeface="Calibri"/>
                <a:cs typeface="Calibri"/>
                <a:sym typeface="Calibri"/>
              </a:rPr>
              <a:t>©All rights reserved to John Bryce Training LTD from Matrix group</a:t>
            </a:r>
            <a:endParaRPr sz="1050">
              <a:solidFill>
                <a:srgbClr val="20202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7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42900" lvl="1" marL="9144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Calibri"/>
                <a:ea typeface="Calibri"/>
                <a:cs typeface="Calibri"/>
                <a:sym typeface="Calibri"/>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7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7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7" name="Shape 27"/>
        <p:cNvGrpSpPr/>
        <p:nvPr/>
      </p:nvGrpSpPr>
      <p:grpSpPr>
        <a:xfrm>
          <a:off x="0" y="0"/>
          <a:ext cx="0" cy="0"/>
          <a:chOff x="0" y="0"/>
          <a:chExt cx="0" cy="0"/>
        </a:xfrm>
      </p:grpSpPr>
      <p:sp>
        <p:nvSpPr>
          <p:cNvPr id="28" name="Google Shape;28;p74"/>
          <p:cNvSpPr txBox="1"/>
          <p:nvPr>
            <p:ph type="title"/>
          </p:nvPr>
        </p:nvSpPr>
        <p:spPr>
          <a:xfrm>
            <a:off x="457200" y="533400"/>
            <a:ext cx="8229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4"/>
          <p:cNvSpPr txBox="1"/>
          <p:nvPr>
            <p:ph idx="1" type="body"/>
          </p:nvPr>
        </p:nvSpPr>
        <p:spPr>
          <a:xfrm>
            <a:off x="457200" y="1905000"/>
            <a:ext cx="4038600" cy="4648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74"/>
          <p:cNvSpPr txBox="1"/>
          <p:nvPr>
            <p:ph idx="2" type="body"/>
          </p:nvPr>
        </p:nvSpPr>
        <p:spPr>
          <a:xfrm>
            <a:off x="4648200" y="1905000"/>
            <a:ext cx="4038600" cy="4648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74"/>
          <p:cNvSpPr txBox="1"/>
          <p:nvPr>
            <p:ph idx="12" type="sldNum"/>
          </p:nvPr>
        </p:nvSpPr>
        <p:spPr>
          <a:xfrm>
            <a:off x="8534400" y="6248400"/>
            <a:ext cx="609600" cy="609600"/>
          </a:xfrm>
          <a:prstGeom prst="rect">
            <a:avLst/>
          </a:prstGeom>
          <a:noFill/>
          <a:ln>
            <a:noFill/>
          </a:ln>
        </p:spPr>
        <p:txBody>
          <a:bodyPr anchorCtr="0" anchor="t" bIns="45700" lIns="45700" spcFirstLastPara="1" rIns="91425" wrap="square" tIns="45700">
            <a:noAutofit/>
          </a:bodyPr>
          <a:lstStyle>
            <a:lvl1pPr indent="0" lvl="0" marL="0" marR="0" algn="l">
              <a:spcBef>
                <a:spcPts val="0"/>
              </a:spcBef>
              <a:spcAft>
                <a:spcPts val="0"/>
              </a:spcAft>
              <a:buNone/>
              <a:defRPr sz="1400">
                <a:solidFill>
                  <a:schemeClr val="lt1"/>
                </a:solidFill>
                <a:latin typeface="Calibri"/>
                <a:ea typeface="Calibri"/>
                <a:cs typeface="Calibri"/>
                <a:sym typeface="Calibri"/>
              </a:defRPr>
            </a:lvl1pPr>
            <a:lvl2pPr indent="0" lvl="1" marL="0" marR="0" algn="l">
              <a:spcBef>
                <a:spcPts val="0"/>
              </a:spcBef>
              <a:spcAft>
                <a:spcPts val="0"/>
              </a:spcAft>
              <a:buNone/>
              <a:defRPr sz="1400">
                <a:solidFill>
                  <a:schemeClr val="lt1"/>
                </a:solidFill>
                <a:latin typeface="Calibri"/>
                <a:ea typeface="Calibri"/>
                <a:cs typeface="Calibri"/>
                <a:sym typeface="Calibri"/>
              </a:defRPr>
            </a:lvl2pPr>
            <a:lvl3pPr indent="0" lvl="2" marL="0" marR="0" algn="l">
              <a:spcBef>
                <a:spcPts val="0"/>
              </a:spcBef>
              <a:spcAft>
                <a:spcPts val="0"/>
              </a:spcAft>
              <a:buNone/>
              <a:defRPr sz="1400">
                <a:solidFill>
                  <a:schemeClr val="lt1"/>
                </a:solidFill>
                <a:latin typeface="Calibri"/>
                <a:ea typeface="Calibri"/>
                <a:cs typeface="Calibri"/>
                <a:sym typeface="Calibri"/>
              </a:defRPr>
            </a:lvl3pPr>
            <a:lvl4pPr indent="0" lvl="3" marL="0" marR="0" algn="l">
              <a:spcBef>
                <a:spcPts val="0"/>
              </a:spcBef>
              <a:spcAft>
                <a:spcPts val="0"/>
              </a:spcAft>
              <a:buNone/>
              <a:defRPr sz="1400">
                <a:solidFill>
                  <a:schemeClr val="lt1"/>
                </a:solidFill>
                <a:latin typeface="Calibri"/>
                <a:ea typeface="Calibri"/>
                <a:cs typeface="Calibri"/>
                <a:sym typeface="Calibri"/>
              </a:defRPr>
            </a:lvl4pPr>
            <a:lvl5pPr indent="0" lvl="4" marL="0" marR="0" algn="l">
              <a:spcBef>
                <a:spcPts val="0"/>
              </a:spcBef>
              <a:spcAft>
                <a:spcPts val="0"/>
              </a:spcAft>
              <a:buNone/>
              <a:defRPr sz="1400">
                <a:solidFill>
                  <a:schemeClr val="lt1"/>
                </a:solidFill>
                <a:latin typeface="Calibri"/>
                <a:ea typeface="Calibri"/>
                <a:cs typeface="Calibri"/>
                <a:sym typeface="Calibri"/>
              </a:defRPr>
            </a:lvl5pPr>
            <a:lvl6pPr indent="0" lvl="5" marL="0" marR="0" algn="l">
              <a:spcBef>
                <a:spcPts val="0"/>
              </a:spcBef>
              <a:spcAft>
                <a:spcPts val="0"/>
              </a:spcAft>
              <a:buNone/>
              <a:defRPr sz="1400">
                <a:solidFill>
                  <a:schemeClr val="lt1"/>
                </a:solidFill>
                <a:latin typeface="Calibri"/>
                <a:ea typeface="Calibri"/>
                <a:cs typeface="Calibri"/>
                <a:sym typeface="Calibri"/>
              </a:defRPr>
            </a:lvl6pPr>
            <a:lvl7pPr indent="0" lvl="6" marL="0" marR="0" algn="l">
              <a:spcBef>
                <a:spcPts val="0"/>
              </a:spcBef>
              <a:spcAft>
                <a:spcPts val="0"/>
              </a:spcAft>
              <a:buNone/>
              <a:defRPr sz="1400">
                <a:solidFill>
                  <a:schemeClr val="lt1"/>
                </a:solidFill>
                <a:latin typeface="Calibri"/>
                <a:ea typeface="Calibri"/>
                <a:cs typeface="Calibri"/>
                <a:sym typeface="Calibri"/>
              </a:defRPr>
            </a:lvl7pPr>
            <a:lvl8pPr indent="0" lvl="7" marL="0" marR="0" algn="l">
              <a:spcBef>
                <a:spcPts val="0"/>
              </a:spcBef>
              <a:spcAft>
                <a:spcPts val="0"/>
              </a:spcAft>
              <a:buNone/>
              <a:defRPr sz="1400">
                <a:solidFill>
                  <a:schemeClr val="lt1"/>
                </a:solidFill>
                <a:latin typeface="Calibri"/>
                <a:ea typeface="Calibri"/>
                <a:cs typeface="Calibri"/>
                <a:sym typeface="Calibri"/>
              </a:defRPr>
            </a:lvl8pPr>
            <a:lvl9pPr indent="0" lvl="8" marL="0" marR="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pic>
        <p:nvPicPr>
          <p:cNvPr id="33" name="Google Shape;33;p75"/>
          <p:cNvPicPr preferRelativeResize="0"/>
          <p:nvPr/>
        </p:nvPicPr>
        <p:blipFill rotWithShape="1">
          <a:blip r:embed="rId2">
            <a:alphaModFix/>
          </a:blip>
          <a:srcRect b="8889" l="0" r="0" t="0"/>
          <a:stretch/>
        </p:blipFill>
        <p:spPr>
          <a:xfrm>
            <a:off x="8124" y="0"/>
            <a:ext cx="9127751" cy="6248400"/>
          </a:xfrm>
          <a:prstGeom prst="rect">
            <a:avLst/>
          </a:prstGeom>
          <a:noFill/>
          <a:ln>
            <a:noFill/>
          </a:ln>
        </p:spPr>
      </p:pic>
      <p:sp>
        <p:nvSpPr>
          <p:cNvPr id="34" name="Google Shape;34;p75"/>
          <p:cNvSpPr txBox="1"/>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marR="0" rtl="0" algn="l">
              <a:spcBef>
                <a:spcPts val="0"/>
              </a:spcBef>
              <a:spcAft>
                <a:spcPts val="0"/>
              </a:spcAft>
              <a:buNone/>
            </a:pPr>
            <a:fld id="{00000000-1234-1234-1234-123412341234}" type="slidenum">
              <a:rPr lang="en-US" sz="1400">
                <a:solidFill>
                  <a:schemeClr val="lt1"/>
                </a:solidFill>
                <a:latin typeface="Calibri"/>
                <a:ea typeface="Calibri"/>
                <a:cs typeface="Calibri"/>
                <a:sym typeface="Calibri"/>
              </a:rPr>
              <a:t>‹#›</a:t>
            </a:fld>
            <a:endParaRPr sz="1400">
              <a:solidFill>
                <a:schemeClr val="lt1"/>
              </a:solidFill>
              <a:latin typeface="Calibri"/>
              <a:ea typeface="Calibri"/>
              <a:cs typeface="Calibri"/>
              <a:sym typeface="Calibri"/>
            </a:endParaRPr>
          </a:p>
        </p:txBody>
      </p:sp>
      <p:pic>
        <p:nvPicPr>
          <p:cNvPr id="35" name="Google Shape;35;p75"/>
          <p:cNvPicPr preferRelativeResize="0"/>
          <p:nvPr/>
        </p:nvPicPr>
        <p:blipFill rotWithShape="1">
          <a:blip r:embed="rId3">
            <a:alphaModFix/>
          </a:blip>
          <a:srcRect b="0" l="0" r="0" t="0"/>
          <a:stretch/>
        </p:blipFill>
        <p:spPr>
          <a:xfrm>
            <a:off x="7772400" y="6257531"/>
            <a:ext cx="1141064" cy="480150"/>
          </a:xfrm>
          <a:prstGeom prst="rect">
            <a:avLst/>
          </a:prstGeom>
          <a:noFill/>
          <a:ln>
            <a:noFill/>
          </a:ln>
        </p:spPr>
      </p:pic>
      <p:sp>
        <p:nvSpPr>
          <p:cNvPr id="36" name="Google Shape;36;p75"/>
          <p:cNvSpPr txBox="1"/>
          <p:nvPr>
            <p:ph type="title"/>
          </p:nvPr>
        </p:nvSpPr>
        <p:spPr>
          <a:xfrm>
            <a:off x="4376722" y="2622156"/>
            <a:ext cx="4175204" cy="914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TOC">
    <p:spTree>
      <p:nvGrpSpPr>
        <p:cNvPr id="37" name="Shape 37"/>
        <p:cNvGrpSpPr/>
        <p:nvPr/>
      </p:nvGrpSpPr>
      <p:grpSpPr>
        <a:xfrm>
          <a:off x="0" y="0"/>
          <a:ext cx="0" cy="0"/>
          <a:chOff x="0" y="0"/>
          <a:chExt cx="0" cy="0"/>
        </a:xfrm>
      </p:grpSpPr>
      <p:sp>
        <p:nvSpPr>
          <p:cNvPr id="38" name="Google Shape;38;p7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595959"/>
              </a:buClr>
              <a:buSzPts val="2000"/>
              <a:buFont typeface="Arial"/>
              <a:buNone/>
              <a:defRPr b="0" i="0" sz="2000" u="none" cap="none" strike="noStrike">
                <a:solidFill>
                  <a:srgbClr val="595959"/>
                </a:solidFill>
                <a:latin typeface="Calibri"/>
                <a:ea typeface="Calibri"/>
                <a:cs typeface="Calibri"/>
                <a:sym typeface="Calibri"/>
              </a:defRPr>
            </a:lvl1pPr>
            <a:lvl2pPr indent="-355600" lvl="1" marL="914400" marR="0" rtl="0" algn="l">
              <a:lnSpc>
                <a:spcPct val="90000"/>
              </a:lnSpc>
              <a:spcBef>
                <a:spcPts val="500"/>
              </a:spcBef>
              <a:spcAft>
                <a:spcPts val="0"/>
              </a:spcAft>
              <a:buClr>
                <a:srgbClr val="D32027"/>
              </a:buClr>
              <a:buSzPts val="2000"/>
              <a:buFont typeface="Calibri"/>
              <a:buAutoNum type="arabicPeriod"/>
              <a:defRPr b="0" i="0" sz="2000" u="none" cap="none" strike="noStrike">
                <a:solidFill>
                  <a:srgbClr val="595959"/>
                </a:solidFill>
                <a:latin typeface="Calibri"/>
                <a:ea typeface="Calibri"/>
                <a:cs typeface="Calibri"/>
                <a:sym typeface="Calibri"/>
              </a:defRPr>
            </a:lvl2pPr>
            <a:lvl3pPr indent="-228600" lvl="2" marL="13716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3pPr>
            <a:lvl4pPr indent="-228600" lvl="3" marL="18288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4pPr>
            <a:lvl5pPr indent="-228600" lvl="4" marL="2286000" marR="0" rtl="0" algn="l">
              <a:lnSpc>
                <a:spcPct val="90000"/>
              </a:lnSpc>
              <a:spcBef>
                <a:spcPts val="5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76"/>
          <p:cNvSpPr txBox="1"/>
          <p:nvPr>
            <p:ph idx="12" type="sldNum"/>
          </p:nvPr>
        </p:nvSpPr>
        <p:spPr>
          <a:xfrm>
            <a:off x="0" y="6569075"/>
            <a:ext cx="381000" cy="288925"/>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7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pic>
        <p:nvPicPr>
          <p:cNvPr id="42" name="Google Shape;42;p77"/>
          <p:cNvPicPr preferRelativeResize="0"/>
          <p:nvPr/>
        </p:nvPicPr>
        <p:blipFill rotWithShape="1">
          <a:blip r:embed="rId2">
            <a:alphaModFix/>
          </a:blip>
          <a:srcRect b="0" l="0" r="0" t="0"/>
          <a:stretch/>
        </p:blipFill>
        <p:spPr>
          <a:xfrm>
            <a:off x="0" y="2346534"/>
            <a:ext cx="8305800" cy="945609"/>
          </a:xfrm>
          <a:prstGeom prst="rect">
            <a:avLst/>
          </a:prstGeom>
          <a:noFill/>
          <a:ln>
            <a:noFill/>
          </a:ln>
        </p:spPr>
      </p:pic>
      <p:sp>
        <p:nvSpPr>
          <p:cNvPr id="43" name="Google Shape;43;p77"/>
          <p:cNvSpPr txBox="1"/>
          <p:nvPr>
            <p:ph type="title"/>
          </p:nvPr>
        </p:nvSpPr>
        <p:spPr>
          <a:xfrm>
            <a:off x="2304082" y="2377075"/>
            <a:ext cx="823912" cy="7286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32027"/>
              </a:buClr>
              <a:buSzPts val="6000"/>
              <a:buFont typeface="Calibri"/>
              <a:buNone/>
              <a:defRPr sz="6000">
                <a:solidFill>
                  <a:srgbClr val="D3202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7"/>
          <p:cNvSpPr txBox="1"/>
          <p:nvPr>
            <p:ph idx="1" type="body"/>
          </p:nvPr>
        </p:nvSpPr>
        <p:spPr>
          <a:xfrm>
            <a:off x="2304082" y="3224213"/>
            <a:ext cx="5907436"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D32027"/>
              </a:buClr>
              <a:buSzPts val="3600"/>
              <a:buFont typeface="Arial"/>
              <a:buNone/>
              <a:defRPr b="1" i="0" sz="3600" u="none" cap="none" strike="noStrike">
                <a:solidFill>
                  <a:srgbClr val="D32027"/>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5" name="Google Shape;45;p7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sz="1400">
                <a:solidFill>
                  <a:schemeClr val="lt1"/>
                </a:solidFill>
                <a:latin typeface="Calibri"/>
                <a:ea typeface="Calibri"/>
                <a:cs typeface="Calibri"/>
                <a:sym typeface="Calibri"/>
              </a:defRPr>
            </a:lvl1pPr>
            <a:lvl2pPr indent="0" lvl="1" marL="0" algn="l">
              <a:spcBef>
                <a:spcPts val="0"/>
              </a:spcBef>
              <a:spcAft>
                <a:spcPts val="0"/>
              </a:spcAft>
              <a:buNone/>
              <a:defRPr sz="1400">
                <a:solidFill>
                  <a:schemeClr val="lt1"/>
                </a:solidFill>
                <a:latin typeface="Calibri"/>
                <a:ea typeface="Calibri"/>
                <a:cs typeface="Calibri"/>
                <a:sym typeface="Calibri"/>
              </a:defRPr>
            </a:lvl2pPr>
            <a:lvl3pPr indent="0" lvl="2" marL="0" algn="l">
              <a:spcBef>
                <a:spcPts val="0"/>
              </a:spcBef>
              <a:spcAft>
                <a:spcPts val="0"/>
              </a:spcAft>
              <a:buNone/>
              <a:defRPr sz="1400">
                <a:solidFill>
                  <a:schemeClr val="lt1"/>
                </a:solidFill>
                <a:latin typeface="Calibri"/>
                <a:ea typeface="Calibri"/>
                <a:cs typeface="Calibri"/>
                <a:sym typeface="Calibri"/>
              </a:defRPr>
            </a:lvl3pPr>
            <a:lvl4pPr indent="0" lvl="3" marL="0" algn="l">
              <a:spcBef>
                <a:spcPts val="0"/>
              </a:spcBef>
              <a:spcAft>
                <a:spcPts val="0"/>
              </a:spcAft>
              <a:buNone/>
              <a:defRPr sz="1400">
                <a:solidFill>
                  <a:schemeClr val="lt1"/>
                </a:solidFill>
                <a:latin typeface="Calibri"/>
                <a:ea typeface="Calibri"/>
                <a:cs typeface="Calibri"/>
                <a:sym typeface="Calibri"/>
              </a:defRPr>
            </a:lvl4pPr>
            <a:lvl5pPr indent="0" lvl="4" marL="0" algn="l">
              <a:spcBef>
                <a:spcPts val="0"/>
              </a:spcBef>
              <a:spcAft>
                <a:spcPts val="0"/>
              </a:spcAft>
              <a:buNone/>
              <a:defRPr sz="1400">
                <a:solidFill>
                  <a:schemeClr val="lt1"/>
                </a:solidFill>
                <a:latin typeface="Calibri"/>
                <a:ea typeface="Calibri"/>
                <a:cs typeface="Calibri"/>
                <a:sym typeface="Calibri"/>
              </a:defRPr>
            </a:lvl5pPr>
            <a:lvl6pPr indent="0" lvl="5" marL="0" algn="l">
              <a:spcBef>
                <a:spcPts val="0"/>
              </a:spcBef>
              <a:spcAft>
                <a:spcPts val="0"/>
              </a:spcAft>
              <a:buNone/>
              <a:defRPr sz="1400">
                <a:solidFill>
                  <a:schemeClr val="lt1"/>
                </a:solidFill>
                <a:latin typeface="Calibri"/>
                <a:ea typeface="Calibri"/>
                <a:cs typeface="Calibri"/>
                <a:sym typeface="Calibri"/>
              </a:defRPr>
            </a:lvl6pPr>
            <a:lvl7pPr indent="0" lvl="6" marL="0" algn="l">
              <a:spcBef>
                <a:spcPts val="0"/>
              </a:spcBef>
              <a:spcAft>
                <a:spcPts val="0"/>
              </a:spcAft>
              <a:buNone/>
              <a:defRPr sz="1400">
                <a:solidFill>
                  <a:schemeClr val="lt1"/>
                </a:solidFill>
                <a:latin typeface="Calibri"/>
                <a:ea typeface="Calibri"/>
                <a:cs typeface="Calibri"/>
                <a:sym typeface="Calibri"/>
              </a:defRPr>
            </a:lvl7pPr>
            <a:lvl8pPr indent="0" lvl="7" marL="0" algn="l">
              <a:spcBef>
                <a:spcPts val="0"/>
              </a:spcBef>
              <a:spcAft>
                <a:spcPts val="0"/>
              </a:spcAft>
              <a:buNone/>
              <a:defRPr sz="1400">
                <a:solidFill>
                  <a:schemeClr val="lt1"/>
                </a:solidFill>
                <a:latin typeface="Calibri"/>
                <a:ea typeface="Calibri"/>
                <a:cs typeface="Calibri"/>
                <a:sym typeface="Calibri"/>
              </a:defRPr>
            </a:lvl8pPr>
            <a:lvl9pPr indent="0" lvl="8" marL="0" algn="l">
              <a:spcBef>
                <a:spcPts val="0"/>
              </a:spcBef>
              <a:spcAft>
                <a:spcPts val="0"/>
              </a:spcAft>
              <a:buNone/>
              <a:defRPr sz="14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46" name="Google Shape;46;p77"/>
          <p:cNvPicPr preferRelativeResize="0"/>
          <p:nvPr/>
        </p:nvPicPr>
        <p:blipFill rotWithShape="1">
          <a:blip r:embed="rId3">
            <a:alphaModFix/>
          </a:blip>
          <a:srcRect b="0" l="0" r="0" t="0"/>
          <a:stretch/>
        </p:blipFill>
        <p:spPr>
          <a:xfrm>
            <a:off x="0" y="0"/>
            <a:ext cx="9144000" cy="54603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7" name="Shape 47"/>
        <p:cNvGrpSpPr/>
        <p:nvPr/>
      </p:nvGrpSpPr>
      <p:grpSpPr>
        <a:xfrm>
          <a:off x="0" y="0"/>
          <a:ext cx="0" cy="0"/>
          <a:chOff x="0" y="0"/>
          <a:chExt cx="0" cy="0"/>
        </a:xfrm>
      </p:grpSpPr>
      <p:sp>
        <p:nvSpPr>
          <p:cNvPr id="48" name="Google Shape;48;p78"/>
          <p:cNvSpPr txBox="1"/>
          <p:nvPr>
            <p:ph idx="12" type="sldNum"/>
          </p:nvPr>
        </p:nvSpPr>
        <p:spPr>
          <a:xfrm>
            <a:off x="-16476" y="6594390"/>
            <a:ext cx="628650" cy="365125"/>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7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0" name="Shape 50"/>
        <p:cNvGrpSpPr/>
        <p:nvPr/>
      </p:nvGrpSpPr>
      <p:grpSpPr>
        <a:xfrm>
          <a:off x="0" y="0"/>
          <a:ext cx="0" cy="0"/>
          <a:chOff x="0" y="0"/>
          <a:chExt cx="0" cy="0"/>
        </a:xfrm>
      </p:grpSpPr>
      <p:sp>
        <p:nvSpPr>
          <p:cNvPr id="51" name="Google Shape;51;p7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320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2" Type="http://schemas.openxmlformats.org/officeDocument/2006/relationships/theme" Target="../theme/theme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CFCF"/>
            </a:gs>
            <a:gs pos="24000">
              <a:srgbClr val="F5F5F5"/>
            </a:gs>
            <a:gs pos="50000">
              <a:schemeClr val="lt1"/>
            </a:gs>
            <a:gs pos="81000">
              <a:srgbClr val="E0E0E0"/>
            </a:gs>
            <a:gs pos="100000">
              <a:srgbClr val="B6B6B6"/>
            </a:gs>
          </a:gsLst>
          <a:lin ang="5400000" scaled="0"/>
        </a:gradFill>
      </p:bgPr>
    </p:bg>
    <p:spTree>
      <p:nvGrpSpPr>
        <p:cNvPr id="9" name="Shape 9"/>
        <p:cNvGrpSpPr/>
        <p:nvPr/>
      </p:nvGrpSpPr>
      <p:grpSpPr>
        <a:xfrm>
          <a:off x="0" y="0"/>
          <a:ext cx="0" cy="0"/>
          <a:chOff x="0" y="0"/>
          <a:chExt cx="0" cy="0"/>
        </a:xfrm>
      </p:grpSpPr>
      <p:pic>
        <p:nvPicPr>
          <p:cNvPr id="10" name="Google Shape;10;p71"/>
          <p:cNvPicPr preferRelativeResize="0"/>
          <p:nvPr/>
        </p:nvPicPr>
        <p:blipFill rotWithShape="1">
          <a:blip r:embed="rId1">
            <a:alphaModFix/>
          </a:blip>
          <a:srcRect b="0" l="0" r="0" t="0"/>
          <a:stretch/>
        </p:blipFill>
        <p:spPr>
          <a:xfrm>
            <a:off x="0" y="6485648"/>
            <a:ext cx="9144000" cy="372352"/>
          </a:xfrm>
          <a:prstGeom prst="rect">
            <a:avLst/>
          </a:prstGeom>
          <a:noFill/>
          <a:ln>
            <a:noFill/>
          </a:ln>
        </p:spPr>
      </p:pic>
      <p:pic>
        <p:nvPicPr>
          <p:cNvPr id="11" name="Google Shape;11;p71"/>
          <p:cNvPicPr preferRelativeResize="0"/>
          <p:nvPr/>
        </p:nvPicPr>
        <p:blipFill rotWithShape="1">
          <a:blip r:embed="rId2">
            <a:alphaModFix/>
          </a:blip>
          <a:srcRect b="0" l="0" r="0" t="0"/>
          <a:stretch/>
        </p:blipFill>
        <p:spPr>
          <a:xfrm>
            <a:off x="76200" y="204824"/>
            <a:ext cx="8837264" cy="513493"/>
          </a:xfrm>
          <a:prstGeom prst="rect">
            <a:avLst/>
          </a:prstGeom>
          <a:noFill/>
          <a:ln>
            <a:noFill/>
          </a:ln>
        </p:spPr>
      </p:pic>
      <p:sp>
        <p:nvSpPr>
          <p:cNvPr id="12" name="Google Shape;12;p7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lvl1pPr indent="0" lvl="0" marL="0" marR="0" rtl="0" algn="l">
              <a:spcBef>
                <a:spcPts val="0"/>
              </a:spcBef>
              <a:spcAft>
                <a:spcPts val="0"/>
              </a:spcAft>
              <a:buNone/>
              <a:defRPr b="0" i="0" sz="1400" u="none" cap="none" strike="noStrike">
                <a:solidFill>
                  <a:schemeClr val="lt1"/>
                </a:solidFill>
                <a:latin typeface="Calibri"/>
                <a:ea typeface="Calibri"/>
                <a:cs typeface="Calibri"/>
                <a:sym typeface="Calibri"/>
              </a:defRPr>
            </a:lvl1pPr>
            <a:lvl2pPr indent="0" lvl="1" marL="0" marR="0" rtl="0" algn="l">
              <a:spcBef>
                <a:spcPts val="0"/>
              </a:spcBef>
              <a:spcAft>
                <a:spcPts val="0"/>
              </a:spcAft>
              <a:buNone/>
              <a:defRPr b="0" i="0" sz="1400" u="none" cap="none" strike="noStrike">
                <a:solidFill>
                  <a:schemeClr val="lt1"/>
                </a:solidFill>
                <a:latin typeface="Calibri"/>
                <a:ea typeface="Calibri"/>
                <a:cs typeface="Calibri"/>
                <a:sym typeface="Calibri"/>
              </a:defRPr>
            </a:lvl2pPr>
            <a:lvl3pPr indent="0" lvl="2" marL="0" marR="0" rtl="0" algn="l">
              <a:spcBef>
                <a:spcPts val="0"/>
              </a:spcBef>
              <a:spcAft>
                <a:spcPts val="0"/>
              </a:spcAft>
              <a:buNone/>
              <a:defRPr b="0" i="0" sz="1400" u="none" cap="none" strike="noStrike">
                <a:solidFill>
                  <a:schemeClr val="lt1"/>
                </a:solidFill>
                <a:latin typeface="Calibri"/>
                <a:ea typeface="Calibri"/>
                <a:cs typeface="Calibri"/>
                <a:sym typeface="Calibri"/>
              </a:defRPr>
            </a:lvl3pPr>
            <a:lvl4pPr indent="0" lvl="3" marL="0" marR="0" rtl="0" algn="l">
              <a:spcBef>
                <a:spcPts val="0"/>
              </a:spcBef>
              <a:spcAft>
                <a:spcPts val="0"/>
              </a:spcAft>
              <a:buNone/>
              <a:defRPr b="0" i="0" sz="1400" u="none" cap="none" strike="noStrike">
                <a:solidFill>
                  <a:schemeClr val="lt1"/>
                </a:solidFill>
                <a:latin typeface="Calibri"/>
                <a:ea typeface="Calibri"/>
                <a:cs typeface="Calibri"/>
                <a:sym typeface="Calibri"/>
              </a:defRPr>
            </a:lvl4pPr>
            <a:lvl5pPr indent="0" lvl="4" marL="0" marR="0" rtl="0" algn="l">
              <a:spcBef>
                <a:spcPts val="0"/>
              </a:spcBef>
              <a:spcAft>
                <a:spcPts val="0"/>
              </a:spcAft>
              <a:buNone/>
              <a:defRPr b="0" i="0" sz="1400" u="none" cap="none" strike="noStrike">
                <a:solidFill>
                  <a:schemeClr val="lt1"/>
                </a:solidFill>
                <a:latin typeface="Calibri"/>
                <a:ea typeface="Calibri"/>
                <a:cs typeface="Calibri"/>
                <a:sym typeface="Calibri"/>
              </a:defRPr>
            </a:lvl5pPr>
            <a:lvl6pPr indent="0" lvl="5" marL="0" marR="0" rtl="0" algn="l">
              <a:spcBef>
                <a:spcPts val="0"/>
              </a:spcBef>
              <a:spcAft>
                <a:spcPts val="0"/>
              </a:spcAft>
              <a:buNone/>
              <a:defRPr b="0" i="0" sz="1400" u="none" cap="none" strike="noStrike">
                <a:solidFill>
                  <a:schemeClr val="lt1"/>
                </a:solidFill>
                <a:latin typeface="Calibri"/>
                <a:ea typeface="Calibri"/>
                <a:cs typeface="Calibri"/>
                <a:sym typeface="Calibri"/>
              </a:defRPr>
            </a:lvl6pPr>
            <a:lvl7pPr indent="0" lvl="6" marL="0" marR="0" rtl="0" algn="l">
              <a:spcBef>
                <a:spcPts val="0"/>
              </a:spcBef>
              <a:spcAft>
                <a:spcPts val="0"/>
              </a:spcAft>
              <a:buNone/>
              <a:defRPr b="0" i="0" sz="1400" u="none" cap="none" strike="noStrike">
                <a:solidFill>
                  <a:schemeClr val="lt1"/>
                </a:solidFill>
                <a:latin typeface="Calibri"/>
                <a:ea typeface="Calibri"/>
                <a:cs typeface="Calibri"/>
                <a:sym typeface="Calibri"/>
              </a:defRPr>
            </a:lvl7pPr>
            <a:lvl8pPr indent="0" lvl="7" marL="0" marR="0" rtl="0" algn="l">
              <a:spcBef>
                <a:spcPts val="0"/>
              </a:spcBef>
              <a:spcAft>
                <a:spcPts val="0"/>
              </a:spcAft>
              <a:buNone/>
              <a:defRPr b="0" i="0" sz="1400" u="none" cap="none" strike="noStrike">
                <a:solidFill>
                  <a:schemeClr val="lt1"/>
                </a:solidFill>
                <a:latin typeface="Calibri"/>
                <a:ea typeface="Calibri"/>
                <a:cs typeface="Calibri"/>
                <a:sym typeface="Calibri"/>
              </a:defRPr>
            </a:lvl8pPr>
            <a:lvl9pPr indent="0" lvl="8" marL="0" marR="0" rtl="0" algn="l">
              <a:spcBef>
                <a:spcPts val="0"/>
              </a:spcBef>
              <a:spcAft>
                <a:spcPts val="0"/>
              </a:spcAft>
              <a:buNone/>
              <a:defRPr b="0" i="0" sz="14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13" name="Google Shape;13;p71"/>
          <p:cNvPicPr preferRelativeResize="0"/>
          <p:nvPr/>
        </p:nvPicPr>
        <p:blipFill rotWithShape="1">
          <a:blip r:embed="rId3">
            <a:alphaModFix/>
          </a:blip>
          <a:srcRect b="0" l="0" r="0" t="0"/>
          <a:stretch/>
        </p:blipFill>
        <p:spPr>
          <a:xfrm>
            <a:off x="7772400" y="6257531"/>
            <a:ext cx="1141064" cy="480150"/>
          </a:xfrm>
          <a:prstGeom prst="rect">
            <a:avLst/>
          </a:prstGeom>
          <a:noFill/>
          <a:ln>
            <a:noFill/>
          </a:ln>
        </p:spPr>
      </p:pic>
      <p:sp>
        <p:nvSpPr>
          <p:cNvPr id="14" name="Google Shape;14;p71"/>
          <p:cNvSpPr txBox="1"/>
          <p:nvPr/>
        </p:nvSpPr>
        <p:spPr>
          <a:xfrm>
            <a:off x="4468059" y="6615041"/>
            <a:ext cx="3259226"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u="none" cap="none" strike="noStrike">
                <a:solidFill>
                  <a:schemeClr val="lt1"/>
                </a:solidFill>
                <a:latin typeface="Calibri"/>
                <a:ea typeface="Calibri"/>
                <a:cs typeface="Calibri"/>
                <a:sym typeface="Calibri"/>
              </a:rPr>
              <a:t>©All rights reserved to John Bryce Training LTD from Matrix group</a:t>
            </a:r>
            <a:endParaRPr sz="900">
              <a:solidFill>
                <a:schemeClr val="lt1"/>
              </a:solidFill>
              <a:latin typeface="Calibri"/>
              <a:ea typeface="Calibri"/>
              <a:cs typeface="Calibri"/>
              <a:sym typeface="Calibri"/>
            </a:endParaRPr>
          </a:p>
        </p:txBody>
      </p:sp>
      <p:sp>
        <p:nvSpPr>
          <p:cNvPr id="15" name="Google Shape;15;p71"/>
          <p:cNvSpPr txBox="1"/>
          <p:nvPr/>
        </p:nvSpPr>
        <p:spPr>
          <a:xfrm>
            <a:off x="429387" y="6587527"/>
            <a:ext cx="4828413" cy="27047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600"/>
              <a:buFont typeface="Arial"/>
              <a:buNone/>
            </a:pPr>
            <a:r>
              <a:rPr b="0" lang="en-US" sz="1600" u="none">
                <a:solidFill>
                  <a:schemeClr val="lt1"/>
                </a:solidFill>
                <a:latin typeface="Calibri"/>
                <a:ea typeface="Calibri"/>
                <a:cs typeface="Calibri"/>
                <a:sym typeface="Calibri"/>
              </a:rPr>
              <a:t>Web Services</a:t>
            </a:r>
            <a:endParaRPr b="0" sz="1600" u="none">
              <a:solidFill>
                <a:schemeClr val="lt1"/>
              </a:solidFill>
              <a:latin typeface="Calibri"/>
              <a:ea typeface="Calibri"/>
              <a:cs typeface="Calibri"/>
              <a:sym typeface="Calibri"/>
            </a:endParaRPr>
          </a:p>
        </p:txBody>
      </p:sp>
      <p:sp>
        <p:nvSpPr>
          <p:cNvPr id="16" name="Google Shape;16;p7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D32027"/>
              </a:buClr>
              <a:buSzPts val="3200"/>
              <a:buFont typeface="Calibri"/>
              <a:buNone/>
              <a:defRPr b="1" i="0" sz="3200" u="none" cap="none" strike="noStrike">
                <a:solidFill>
                  <a:srgbClr val="D3202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jpg"/><Relationship Id="rId4" Type="http://schemas.openxmlformats.org/officeDocument/2006/relationships/image" Target="../media/image7.png"/><Relationship Id="rId5" Type="http://schemas.openxmlformats.org/officeDocument/2006/relationships/image" Target="../media/image13.jpg"/><Relationship Id="rId6" Type="http://schemas.openxmlformats.org/officeDocument/2006/relationships/image" Target="../media/image18.jpg"/><Relationship Id="rId7"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jpg"/><Relationship Id="rId4" Type="http://schemas.openxmlformats.org/officeDocument/2006/relationships/image" Target="../media/image7.png"/><Relationship Id="rId5" Type="http://schemas.openxmlformats.org/officeDocument/2006/relationships/image" Target="../media/image13.jpg"/><Relationship Id="rId6" Type="http://schemas.openxmlformats.org/officeDocument/2006/relationships/image" Target="../media/image18.jpg"/><Relationship Id="rId7" Type="http://schemas.openxmlformats.org/officeDocument/2006/relationships/image" Target="../media/image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jpg"/><Relationship Id="rId4" Type="http://schemas.openxmlformats.org/officeDocument/2006/relationships/image" Target="../media/image15.png"/><Relationship Id="rId5" Type="http://schemas.openxmlformats.org/officeDocument/2006/relationships/image" Target="../media/image31.jpg"/><Relationship Id="rId6"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jpg"/><Relationship Id="rId4" Type="http://schemas.openxmlformats.org/officeDocument/2006/relationships/image" Target="../media/image31.jpg"/><Relationship Id="rId5"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jp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6.jpg"/><Relationship Id="rId4" Type="http://schemas.openxmlformats.org/officeDocument/2006/relationships/image" Target="../media/image32.jpg"/><Relationship Id="rId5" Type="http://schemas.openxmlformats.org/officeDocument/2006/relationships/image" Target="../media/image9.jpg"/><Relationship Id="rId6" Type="http://schemas.openxmlformats.org/officeDocument/2006/relationships/image" Target="../media/image2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idx="4294967295" type="title"/>
          </p:nvPr>
        </p:nvSpPr>
        <p:spPr>
          <a:xfrm>
            <a:off x="304800" y="1219200"/>
            <a:ext cx="8564880" cy="10795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lt1"/>
              </a:buClr>
              <a:buSzPts val="4800"/>
              <a:buFont typeface="Calibri"/>
              <a:buNone/>
            </a:pPr>
            <a:r>
              <a:rPr b="1" i="0" lang="en-US" sz="4800" u="none" cap="none" strike="noStrike">
                <a:solidFill>
                  <a:schemeClr val="lt1"/>
                </a:solidFill>
                <a:latin typeface="Calibri"/>
                <a:ea typeface="Calibri"/>
                <a:cs typeface="Calibri"/>
                <a:sym typeface="Calibri"/>
              </a:rPr>
              <a:t>Web Services</a:t>
            </a:r>
            <a:endParaRPr/>
          </a:p>
        </p:txBody>
      </p:sp>
      <p:sp>
        <p:nvSpPr>
          <p:cNvPr id="58" name="Google Shape;58;p1"/>
          <p:cNvSpPr txBox="1"/>
          <p:nvPr>
            <p:ph idx="1" type="body"/>
          </p:nvPr>
        </p:nvSpPr>
        <p:spPr>
          <a:xfrm>
            <a:off x="381000" y="4343400"/>
            <a:ext cx="7599562" cy="5762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Written By</a:t>
            </a:r>
            <a:endParaRPr/>
          </a:p>
          <a:p>
            <a:pPr indent="0" lvl="0" marL="0" marR="0" rtl="0" algn="l">
              <a:lnSpc>
                <a:spcPct val="90000"/>
              </a:lnSpc>
              <a:spcBef>
                <a:spcPts val="1000"/>
              </a:spcBef>
              <a:spcAft>
                <a:spcPts val="0"/>
              </a:spcAft>
              <a:buClr>
                <a:schemeClr val="lt1"/>
              </a:buClr>
              <a:buSzPts val="2800"/>
              <a:buFont typeface="Arial"/>
              <a:buNone/>
            </a:pPr>
            <a:r>
              <a:rPr b="1" i="0" lang="en-US" sz="2800" u="none" cap="none" strike="noStrike">
                <a:solidFill>
                  <a:schemeClr val="lt1"/>
                </a:solidFill>
                <a:latin typeface="Calibri"/>
                <a:ea typeface="Calibri"/>
                <a:cs typeface="Calibri"/>
                <a:sym typeface="Calibri"/>
              </a:rPr>
              <a:t>Rony Keren</a:t>
            </a:r>
            <a:endParaRPr/>
          </a:p>
          <a:p>
            <a:pPr indent="0" lvl="0" marL="0" marR="0" rtl="0" algn="l">
              <a:lnSpc>
                <a:spcPct val="90000"/>
              </a:lnSpc>
              <a:spcBef>
                <a:spcPts val="1000"/>
              </a:spcBef>
              <a:spcAft>
                <a:spcPts val="0"/>
              </a:spcAft>
              <a:buClr>
                <a:schemeClr val="dk2"/>
              </a:buClr>
              <a:buSzPts val="2400"/>
              <a:buFont typeface="Arial"/>
              <a:buNone/>
            </a:pPr>
            <a:r>
              <a:rPr b="1" i="0" lang="en-US" sz="2400" u="none" cap="none" strike="noStrike">
                <a:solidFill>
                  <a:schemeClr val="dk2"/>
                </a:solidFill>
                <a:latin typeface="Calibri"/>
                <a:ea typeface="Calibri"/>
                <a:cs typeface="Calibri"/>
                <a:sym typeface="Calibri"/>
              </a:rPr>
              <a:t>  </a:t>
            </a:r>
            <a:br>
              <a:rPr b="1" i="0" lang="en-US" sz="2400" u="none" cap="none" strike="noStrike">
                <a:solidFill>
                  <a:schemeClr val="lt1"/>
                </a:solidFill>
                <a:latin typeface="Calibri"/>
                <a:ea typeface="Calibri"/>
                <a:cs typeface="Calibri"/>
                <a:sym typeface="Calibri"/>
              </a:rPr>
            </a:br>
            <a:endParaRPr b="0" i="0" sz="2400" u="none" cap="none" strike="noStrike">
              <a:solidFill>
                <a:srgbClr val="3366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idx="1" type="body"/>
          </p:nvPr>
        </p:nvSpPr>
        <p:spPr>
          <a:xfrm>
            <a:off x="609600" y="1066800"/>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XML for transferring data</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Validation and types</a:t>
            </a:r>
            <a:endParaRPr/>
          </a:p>
          <a:p>
            <a:pPr indent="-143999" lvl="2" marL="504000" rtl="0" algn="l">
              <a:lnSpc>
                <a:spcPct val="150000"/>
              </a:lnSpc>
              <a:spcBef>
                <a:spcPts val="500"/>
              </a:spcBef>
              <a:spcAft>
                <a:spcPts val="0"/>
              </a:spcAft>
              <a:buClr>
                <a:srgbClr val="595959"/>
              </a:buClr>
              <a:buSzPts val="2000"/>
              <a:buChar char="•"/>
            </a:pPr>
            <a:r>
              <a:rPr lang="en-US"/>
              <a:t>XML structure is described via XSD (Schema)</a:t>
            </a:r>
            <a:endParaRPr/>
          </a:p>
          <a:p>
            <a:pPr indent="-143999" lvl="2" marL="504000" rtl="0" algn="l">
              <a:lnSpc>
                <a:spcPct val="150000"/>
              </a:lnSpc>
              <a:spcBef>
                <a:spcPts val="500"/>
              </a:spcBef>
              <a:spcAft>
                <a:spcPts val="0"/>
              </a:spcAft>
              <a:buClr>
                <a:srgbClr val="595959"/>
              </a:buClr>
              <a:buSzPts val="2000"/>
              <a:buChar char="•"/>
            </a:pPr>
            <a:r>
              <a:rPr lang="en-US"/>
              <a:t>W3C standard</a:t>
            </a:r>
            <a:endParaRPr/>
          </a:p>
          <a:p>
            <a:pPr indent="-143999" lvl="2" marL="504000" rtl="0" algn="l">
              <a:lnSpc>
                <a:spcPct val="150000"/>
              </a:lnSpc>
              <a:spcBef>
                <a:spcPts val="500"/>
              </a:spcBef>
              <a:spcAft>
                <a:spcPts val="0"/>
              </a:spcAft>
              <a:buClr>
                <a:srgbClr val="595959"/>
              </a:buClr>
              <a:buSzPts val="2000"/>
              <a:buChar char="•"/>
            </a:pPr>
            <a:r>
              <a:rPr lang="en-US"/>
              <a:t>XSD Schema defines:</a:t>
            </a:r>
            <a:endParaRPr/>
          </a:p>
          <a:p>
            <a:pPr indent="-143999" lvl="3" marL="720000" rtl="0" algn="l">
              <a:lnSpc>
                <a:spcPct val="150000"/>
              </a:lnSpc>
              <a:spcBef>
                <a:spcPts val="500"/>
              </a:spcBef>
              <a:spcAft>
                <a:spcPts val="0"/>
              </a:spcAft>
              <a:buClr>
                <a:srgbClr val="595959"/>
              </a:buClr>
              <a:buSzPts val="1800"/>
              <a:buFont typeface="Noto Sans Symbols"/>
              <a:buChar char="▪"/>
            </a:pPr>
            <a:r>
              <a:rPr lang="en-US"/>
              <a:t>Element name &amp; content</a:t>
            </a:r>
            <a:endParaRPr/>
          </a:p>
          <a:p>
            <a:pPr indent="-143999" lvl="3" marL="720000" rtl="0" algn="l">
              <a:lnSpc>
                <a:spcPct val="150000"/>
              </a:lnSpc>
              <a:spcBef>
                <a:spcPts val="500"/>
              </a:spcBef>
              <a:spcAft>
                <a:spcPts val="0"/>
              </a:spcAft>
              <a:buClr>
                <a:srgbClr val="595959"/>
              </a:buClr>
              <a:buSzPts val="1800"/>
              <a:buFont typeface="Noto Sans Symbols"/>
              <a:buChar char="▪"/>
            </a:pPr>
            <a:r>
              <a:rPr lang="en-US"/>
              <a:t>Attributes </a:t>
            </a:r>
            <a:endParaRPr/>
          </a:p>
          <a:p>
            <a:pPr indent="-143999" lvl="3" marL="720000" rtl="0" algn="l">
              <a:lnSpc>
                <a:spcPct val="150000"/>
              </a:lnSpc>
              <a:spcBef>
                <a:spcPts val="500"/>
              </a:spcBef>
              <a:spcAft>
                <a:spcPts val="0"/>
              </a:spcAft>
              <a:buClr>
                <a:srgbClr val="595959"/>
              </a:buClr>
              <a:buSzPts val="1800"/>
              <a:buFont typeface="Noto Sans Symbols"/>
              <a:buChar char="▪"/>
            </a:pPr>
            <a:r>
              <a:rPr lang="en-US"/>
              <a:t>Simple and complex types </a:t>
            </a:r>
            <a:endParaRPr/>
          </a:p>
          <a:p>
            <a:pPr indent="-143999" lvl="2" marL="504000" rtl="0" algn="l">
              <a:lnSpc>
                <a:spcPct val="150000"/>
              </a:lnSpc>
              <a:spcBef>
                <a:spcPts val="500"/>
              </a:spcBef>
              <a:spcAft>
                <a:spcPts val="0"/>
              </a:spcAft>
              <a:buClr>
                <a:srgbClr val="595959"/>
              </a:buClr>
              <a:buSzPts val="2000"/>
              <a:buChar char="•"/>
            </a:pPr>
            <a:r>
              <a:rPr lang="en-US"/>
              <a:t>Since XSD defines primitives (xsd:integer, xsd:date….) – objects can be described as well..</a:t>
            </a:r>
            <a:endParaRPr/>
          </a:p>
        </p:txBody>
      </p:sp>
      <p:sp>
        <p:nvSpPr>
          <p:cNvPr id="172" name="Google Shape;172;p1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73" name="Google Shape;173;p1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XML for transferring data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Schema example:</a:t>
            </a:r>
            <a:endParaRPr/>
          </a:p>
        </p:txBody>
      </p:sp>
      <p:sp>
        <p:nvSpPr>
          <p:cNvPr id="179" name="Google Shape;179;p1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80" name="Google Shape;180;p11"/>
          <p:cNvSpPr/>
          <p:nvPr/>
        </p:nvSpPr>
        <p:spPr>
          <a:xfrm>
            <a:off x="3276600" y="1752600"/>
            <a:ext cx="5715000" cy="4572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3D566E"/>
                </a:solidFill>
                <a:latin typeface="Arial"/>
                <a:ea typeface="Arial"/>
                <a:cs typeface="Arial"/>
                <a:sym typeface="Arial"/>
              </a:rPr>
              <a:t>&lt;xsd:schema xmlns:xsd="http://www.w3.org/2001/XMLSchema"&gt;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 name="People"&gt;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&lt;xsd:complexType&gt;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&lt;xsd:sequence&gt; </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 name="Person" type="PersonType" maxOccurs="unbounded"/&gt; </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&lt;/xsd:sequence&gt;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&lt;/xsd:complexType&gt;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&lt;xsd:complexType name="PersonType"&gt;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&lt;xsd:sequence&gt;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 name="Name" type="xsd:string"/&gt;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 name="Age" type="AgeType"/&gt;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&lt;xsd:element name="BirthDate" type="xsd:date" minOccurs="0"/&gt;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&lt;/xsd:sequence&gt;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&lt;xsd:attribute name="gender" type="GenderType" use="required"/&gt;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&lt;/xsd:complexType&gt;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&lt;xsd:simpleType name="AgeType"&gt;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&lt;xsd:restriction base="xsd:nonNegativeInteger"&gt;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&lt;xsd:minInclusive value="0"/&gt;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&lt;xsd:maxInclusive value="120"/&gt;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&lt;/xsd:restriction&gt;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&lt;/xsd:simpleType&gt;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&lt;xsd:simpleType name="GenderType"&gt;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&lt;xsd:restriction base="xsd:string"&gt;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&lt;xsd:enumeration value="M"/&gt;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&lt;xsd:enumeration value="F"/&gt;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&lt;/xsd:restriction&gt;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&lt;/xsd:simpleType&gt;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&lt;/xsd:schema&gt;</a:t>
            </a:r>
            <a:endParaRPr sz="1000">
              <a:solidFill>
                <a:srgbClr val="3D566E"/>
              </a:solidFill>
              <a:latin typeface="Arial"/>
              <a:ea typeface="Arial"/>
              <a:cs typeface="Arial"/>
              <a:sym typeface="Arial"/>
            </a:endParaRPr>
          </a:p>
        </p:txBody>
      </p:sp>
      <p:sp>
        <p:nvSpPr>
          <p:cNvPr id="181" name="Google Shape;181;p1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XML for transferring data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XML example:</a:t>
            </a:r>
            <a:endParaRPr/>
          </a:p>
        </p:txBody>
      </p:sp>
      <p:sp>
        <p:nvSpPr>
          <p:cNvPr id="187" name="Google Shape;187;p1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88" name="Google Shape;188;p12"/>
          <p:cNvSpPr/>
          <p:nvPr/>
        </p:nvSpPr>
        <p:spPr>
          <a:xfrm>
            <a:off x="3276600" y="1752600"/>
            <a:ext cx="5715000" cy="4572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3D566E"/>
                </a:solidFill>
                <a:latin typeface="Arial"/>
                <a:ea typeface="Arial"/>
                <a:cs typeface="Arial"/>
                <a:sym typeface="Arial"/>
              </a:rPr>
              <a:t>&lt;?xml version="1.0"?&gt;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&lt;People xmlns:xsi="http://www.w3.org/2001/XMLSchema-instance" </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xsi:noNamespaceSchemaLocation="PeopleSchema.xsd"&gt;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 gender="M"&gt;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&lt;Name&gt;Bill&lt;/Name&gt;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&lt;Age&gt;35&lt;/Age&gt;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&lt;BirthDate&gt;1984-04-13&lt;/BirthDate&gt;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 gender="F"&gt;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&lt;Name&gt;Dana&lt;/Name&gt;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&lt;Age&gt;47&lt;/Age&gt;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&lt;BirthDate&gt;1961-11-03&lt;/BirthDate&gt;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 gender="F"&gt;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&lt;Name&gt;Amy&lt;/Name&gt;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&lt;Age&gt;23&lt;/Age&gt;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&lt;BirthDate&gt;1991-04-15&lt;/BirthDate&gt;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 gender="M"&gt;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&lt;Name&gt;David&lt;/Name&gt;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&lt;Age&gt;13&lt;/Age&gt;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&lt;BirthDate&gt;2000-07-02&lt;/BirthDate&gt;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&lt;/People&gt;</a:t>
            </a:r>
            <a:endParaRPr sz="1000">
              <a:solidFill>
                <a:srgbClr val="3D566E"/>
              </a:solidFill>
              <a:latin typeface="Arial"/>
              <a:ea typeface="Arial"/>
              <a:cs typeface="Arial"/>
              <a:sym typeface="Arial"/>
            </a:endParaRPr>
          </a:p>
        </p:txBody>
      </p:sp>
      <p:sp>
        <p:nvSpPr>
          <p:cNvPr id="189" name="Google Shape;189;p1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b="1" lang="en-US"/>
              <a:t>XML Binding</a:t>
            </a:r>
            <a:endParaRPr/>
          </a:p>
          <a:p>
            <a:pPr indent="-180000" lvl="1" marL="180000" rtl="0" algn="l">
              <a:lnSpc>
                <a:spcPct val="150000"/>
              </a:lnSpc>
              <a:spcBef>
                <a:spcPts val="500"/>
              </a:spcBef>
              <a:spcAft>
                <a:spcPts val="0"/>
              </a:spcAft>
              <a:buClr>
                <a:srgbClr val="595959"/>
              </a:buClr>
              <a:buSzPts val="1800"/>
              <a:buChar char="•"/>
            </a:pPr>
            <a:r>
              <a:rPr lang="en-US"/>
              <a:t>Useful when developing application that integrates via XML</a:t>
            </a:r>
            <a:endParaRPr/>
          </a:p>
          <a:p>
            <a:pPr indent="-180000" lvl="1" marL="180000" rtl="0" algn="l">
              <a:lnSpc>
                <a:spcPct val="150000"/>
              </a:lnSpc>
              <a:spcBef>
                <a:spcPts val="500"/>
              </a:spcBef>
              <a:spcAft>
                <a:spcPts val="0"/>
              </a:spcAft>
              <a:buClr>
                <a:srgbClr val="595959"/>
              </a:buClr>
              <a:buSzPts val="1800"/>
              <a:buChar char="•"/>
            </a:pPr>
            <a:r>
              <a:rPr lang="en-US"/>
              <a:t>Complex data structures are mapped to classes </a:t>
            </a:r>
            <a:endParaRPr/>
          </a:p>
          <a:p>
            <a:pPr indent="-143999" lvl="2" marL="504000" rtl="0" algn="l">
              <a:lnSpc>
                <a:spcPct val="150000"/>
              </a:lnSpc>
              <a:spcBef>
                <a:spcPts val="500"/>
              </a:spcBef>
              <a:spcAft>
                <a:spcPts val="0"/>
              </a:spcAft>
              <a:buClr>
                <a:srgbClr val="595959"/>
              </a:buClr>
              <a:buSzPts val="2000"/>
              <a:buChar char="•"/>
            </a:pPr>
            <a:r>
              <a:rPr lang="en-US"/>
              <a:t>Better approach then DOM</a:t>
            </a:r>
            <a:endParaRPr/>
          </a:p>
          <a:p>
            <a:pPr indent="-16999" lvl="2" marL="504000" rtl="0" algn="l">
              <a:lnSpc>
                <a:spcPct val="150000"/>
              </a:lnSpc>
              <a:spcBef>
                <a:spcPts val="500"/>
              </a:spcBef>
              <a:spcAft>
                <a:spcPts val="0"/>
              </a:spcAft>
              <a:buClr>
                <a:srgbClr val="595959"/>
              </a:buClr>
              <a:buSzPts val="2000"/>
              <a:buNone/>
            </a:pPr>
            <a:r>
              <a:t/>
            </a:r>
            <a:endParaRPr/>
          </a:p>
          <a:p>
            <a:pPr indent="0" lvl="0" marL="0" rtl="0" algn="l">
              <a:lnSpc>
                <a:spcPct val="150000"/>
              </a:lnSpc>
              <a:spcBef>
                <a:spcPts val="1000"/>
              </a:spcBef>
              <a:spcAft>
                <a:spcPts val="0"/>
              </a:spcAft>
              <a:buClr>
                <a:srgbClr val="595959"/>
              </a:buClr>
              <a:buSzPts val="2400"/>
              <a:buNone/>
            </a:pPr>
            <a:r>
              <a:rPr lang="en-US"/>
              <a:t>Java API for XML Binding – JAXB is included in JDK 7</a:t>
            </a:r>
            <a:endParaRPr/>
          </a:p>
          <a:p>
            <a:pPr indent="0" lvl="0" marL="0" rtl="0" algn="l">
              <a:lnSpc>
                <a:spcPct val="150000"/>
              </a:lnSpc>
              <a:spcBef>
                <a:spcPts val="1000"/>
              </a:spcBef>
              <a:spcAft>
                <a:spcPts val="0"/>
              </a:spcAft>
              <a:buClr>
                <a:srgbClr val="595959"/>
              </a:buClr>
              <a:buSzPts val="2400"/>
              <a:buNone/>
            </a:pPr>
            <a:r>
              <a:t/>
            </a:r>
            <a:endParaRPr/>
          </a:p>
        </p:txBody>
      </p:sp>
      <p:sp>
        <p:nvSpPr>
          <p:cNvPr id="195" name="Google Shape;195;p1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96" name="Google Shape;196;p1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JAXB</a:t>
            </a:r>
            <a:endParaRPr b="1"/>
          </a:p>
        </p:txBody>
      </p:sp>
      <p:sp>
        <p:nvSpPr>
          <p:cNvPr id="202" name="Google Shape;202;p1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203" name="Google Shape;203;p14"/>
          <p:cNvSpPr/>
          <p:nvPr/>
        </p:nvSpPr>
        <p:spPr>
          <a:xfrm>
            <a:off x="1331640" y="2996952"/>
            <a:ext cx="864096" cy="864096"/>
          </a:xfrm>
          <a:prstGeom prst="foldedCorner">
            <a:avLst>
              <a:gd fmla="val 25812" name="adj"/>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Schema</a:t>
            </a:r>
            <a:endParaRPr/>
          </a:p>
          <a:p>
            <a:pPr indent="0" lvl="0" marL="0" marR="0" rtl="0" algn="ctr">
              <a:spcBef>
                <a:spcPts val="0"/>
              </a:spcBef>
              <a:spcAft>
                <a:spcPts val="0"/>
              </a:spcAft>
              <a:buNone/>
            </a:pPr>
            <a:r>
              <a:rPr b="1" lang="en-US" sz="1050">
                <a:solidFill>
                  <a:srgbClr val="0099FF"/>
                </a:solidFill>
                <a:latin typeface="Arial"/>
                <a:ea typeface="Arial"/>
                <a:cs typeface="Arial"/>
                <a:sym typeface="Arial"/>
              </a:rPr>
              <a:t>Document</a:t>
            </a:r>
            <a:endParaRPr/>
          </a:p>
          <a:p>
            <a:pPr indent="0" lvl="0" marL="0" marR="0" rtl="0" algn="ctr">
              <a:spcBef>
                <a:spcPts val="0"/>
              </a:spcBef>
              <a:spcAft>
                <a:spcPts val="0"/>
              </a:spcAft>
              <a:buNone/>
            </a:pPr>
            <a:r>
              <a:rPr b="1" lang="en-US" sz="1050">
                <a:solidFill>
                  <a:srgbClr val="0099FF"/>
                </a:solidFill>
                <a:latin typeface="Arial"/>
                <a:ea typeface="Arial"/>
                <a:cs typeface="Arial"/>
                <a:sym typeface="Arial"/>
              </a:rPr>
              <a:t>XSD</a:t>
            </a:r>
            <a:endParaRPr b="1" sz="1050">
              <a:solidFill>
                <a:srgbClr val="0099FF"/>
              </a:solidFill>
              <a:latin typeface="Arial"/>
              <a:ea typeface="Arial"/>
              <a:cs typeface="Arial"/>
              <a:sym typeface="Arial"/>
            </a:endParaRPr>
          </a:p>
        </p:txBody>
      </p:sp>
      <p:sp>
        <p:nvSpPr>
          <p:cNvPr id="204" name="Google Shape;204;p14"/>
          <p:cNvSpPr/>
          <p:nvPr/>
        </p:nvSpPr>
        <p:spPr>
          <a:xfrm>
            <a:off x="3635896" y="2996952"/>
            <a:ext cx="1728192" cy="864096"/>
          </a:xfrm>
          <a:prstGeom prst="rightArrowCallout">
            <a:avLst>
              <a:gd fmla="val 19774" name="adj1"/>
              <a:gd fmla="val 25000" name="adj2"/>
              <a:gd fmla="val 25000" name="adj3"/>
              <a:gd fmla="val 64977" name="adj4"/>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JAXB </a:t>
            </a:r>
            <a:endParaRPr/>
          </a:p>
          <a:p>
            <a:pPr indent="0" lvl="0" marL="0" marR="0" rtl="0" algn="ctr">
              <a:spcBef>
                <a:spcPts val="0"/>
              </a:spcBef>
              <a:spcAft>
                <a:spcPts val="0"/>
              </a:spcAft>
              <a:buNone/>
            </a:pPr>
            <a:r>
              <a:rPr b="1" lang="en-US" sz="1050">
                <a:solidFill>
                  <a:srgbClr val="0099FF"/>
                </a:solidFill>
                <a:latin typeface="Arial"/>
                <a:ea typeface="Arial"/>
                <a:cs typeface="Arial"/>
                <a:sym typeface="Arial"/>
              </a:rPr>
              <a:t>Compiler</a:t>
            </a:r>
            <a:endParaRPr b="1" sz="1050">
              <a:solidFill>
                <a:srgbClr val="0099FF"/>
              </a:solidFill>
              <a:latin typeface="Arial"/>
              <a:ea typeface="Arial"/>
              <a:cs typeface="Arial"/>
              <a:sym typeface="Arial"/>
            </a:endParaRPr>
          </a:p>
        </p:txBody>
      </p:sp>
      <p:grpSp>
        <p:nvGrpSpPr>
          <p:cNvPr id="205" name="Google Shape;205;p14"/>
          <p:cNvGrpSpPr/>
          <p:nvPr/>
        </p:nvGrpSpPr>
        <p:grpSpPr>
          <a:xfrm>
            <a:off x="6300192" y="3068960"/>
            <a:ext cx="792088" cy="936104"/>
            <a:chOff x="5796136" y="2276872"/>
            <a:chExt cx="792088" cy="936104"/>
          </a:xfrm>
        </p:grpSpPr>
        <p:sp>
          <p:nvSpPr>
            <p:cNvPr id="206" name="Google Shape;206;p14"/>
            <p:cNvSpPr/>
            <p:nvPr/>
          </p:nvSpPr>
          <p:spPr>
            <a:xfrm>
              <a:off x="5796136" y="2276872"/>
              <a:ext cx="792088" cy="936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Interface</a:t>
              </a:r>
              <a:endParaRPr b="1" sz="1050">
                <a:solidFill>
                  <a:srgbClr val="0099FF"/>
                </a:solidFill>
                <a:latin typeface="Arial"/>
                <a:ea typeface="Arial"/>
                <a:cs typeface="Arial"/>
                <a:sym typeface="Arial"/>
              </a:endParaRPr>
            </a:p>
          </p:txBody>
        </p:sp>
        <p:sp>
          <p:nvSpPr>
            <p:cNvPr id="207" name="Google Shape;207;p14"/>
            <p:cNvSpPr/>
            <p:nvPr/>
          </p:nvSpPr>
          <p:spPr>
            <a:xfrm>
              <a:off x="5796136" y="2276872"/>
              <a:ext cx="720080" cy="20764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sp>
        <p:nvSpPr>
          <p:cNvPr id="208" name="Google Shape;208;p14"/>
          <p:cNvSpPr/>
          <p:nvPr/>
        </p:nvSpPr>
        <p:spPr>
          <a:xfrm>
            <a:off x="2915816" y="4437112"/>
            <a:ext cx="2376264" cy="1080120"/>
          </a:xfrm>
          <a:prstGeom prst="hexagon">
            <a:avLst>
              <a:gd fmla="val 47993" name="adj"/>
              <a:gd fmla="val 115470" name="vf"/>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Application</a:t>
            </a:r>
            <a:endParaRPr/>
          </a:p>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sp>
        <p:nvSpPr>
          <p:cNvPr id="209" name="Google Shape;209;p14"/>
          <p:cNvSpPr/>
          <p:nvPr/>
        </p:nvSpPr>
        <p:spPr>
          <a:xfrm>
            <a:off x="1331640" y="4725144"/>
            <a:ext cx="864096" cy="864096"/>
          </a:xfrm>
          <a:prstGeom prst="foldedCorner">
            <a:avLst>
              <a:gd fmla="val 25812" name="adj"/>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XML</a:t>
            </a:r>
            <a:endParaRPr/>
          </a:p>
          <a:p>
            <a:pPr indent="0" lvl="0" marL="0" marR="0" rtl="0" algn="ctr">
              <a:spcBef>
                <a:spcPts val="0"/>
              </a:spcBef>
              <a:spcAft>
                <a:spcPts val="0"/>
              </a:spcAft>
              <a:buNone/>
            </a:pPr>
            <a:r>
              <a:rPr b="1" lang="en-US" sz="1050">
                <a:solidFill>
                  <a:srgbClr val="0099FF"/>
                </a:solidFill>
                <a:latin typeface="Arial"/>
                <a:ea typeface="Arial"/>
                <a:cs typeface="Arial"/>
                <a:sym typeface="Arial"/>
              </a:rPr>
              <a:t>Document</a:t>
            </a:r>
            <a:endParaRPr b="1" sz="1050">
              <a:solidFill>
                <a:srgbClr val="0099FF"/>
              </a:solidFill>
              <a:latin typeface="Arial"/>
              <a:ea typeface="Arial"/>
              <a:cs typeface="Arial"/>
              <a:sym typeface="Arial"/>
            </a:endParaRPr>
          </a:p>
        </p:txBody>
      </p:sp>
      <p:sp>
        <p:nvSpPr>
          <p:cNvPr id="210" name="Google Shape;210;p14"/>
          <p:cNvSpPr/>
          <p:nvPr/>
        </p:nvSpPr>
        <p:spPr>
          <a:xfrm rot="-5400000">
            <a:off x="3977934" y="2942946"/>
            <a:ext cx="252028" cy="3816424"/>
          </a:xfrm>
          <a:prstGeom prst="upArrow">
            <a:avLst>
              <a:gd fmla="val 50000" name="adj1"/>
              <a:gd fmla="val 50000" name="adj2"/>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sp>
        <p:nvSpPr>
          <p:cNvPr id="211" name="Google Shape;211;p14"/>
          <p:cNvSpPr/>
          <p:nvPr/>
        </p:nvSpPr>
        <p:spPr>
          <a:xfrm rot="5400000">
            <a:off x="3977934" y="3410998"/>
            <a:ext cx="252028" cy="3816424"/>
          </a:xfrm>
          <a:prstGeom prst="upArrow">
            <a:avLst>
              <a:gd fmla="val 50000" name="adj1"/>
              <a:gd fmla="val 50000" name="adj2"/>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sp>
        <p:nvSpPr>
          <p:cNvPr id="212" name="Google Shape;212;p14"/>
          <p:cNvSpPr/>
          <p:nvPr/>
        </p:nvSpPr>
        <p:spPr>
          <a:xfrm>
            <a:off x="3707904" y="4725144"/>
            <a:ext cx="792088" cy="720080"/>
          </a:xfrm>
          <a:prstGeom prst="plus">
            <a:avLst>
              <a:gd fmla="val 30226" name="adj"/>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JAXB API</a:t>
            </a:r>
            <a:endParaRPr b="1" sz="1050">
              <a:solidFill>
                <a:srgbClr val="0099FF"/>
              </a:solidFill>
              <a:latin typeface="Arial"/>
              <a:ea typeface="Arial"/>
              <a:cs typeface="Arial"/>
              <a:sym typeface="Arial"/>
            </a:endParaRPr>
          </a:p>
        </p:txBody>
      </p:sp>
      <p:sp>
        <p:nvSpPr>
          <p:cNvPr id="213" name="Google Shape;213;p14"/>
          <p:cNvSpPr/>
          <p:nvPr/>
        </p:nvSpPr>
        <p:spPr>
          <a:xfrm>
            <a:off x="5796136" y="4437112"/>
            <a:ext cx="864096" cy="648072"/>
          </a:xfrm>
          <a:prstGeom prst="ellipse">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Object</a:t>
            </a:r>
            <a:endParaRPr b="1" sz="1050">
              <a:solidFill>
                <a:srgbClr val="0099FF"/>
              </a:solidFill>
              <a:latin typeface="Arial"/>
              <a:ea typeface="Arial"/>
              <a:cs typeface="Arial"/>
              <a:sym typeface="Arial"/>
            </a:endParaRPr>
          </a:p>
        </p:txBody>
      </p:sp>
      <p:sp>
        <p:nvSpPr>
          <p:cNvPr id="214" name="Google Shape;214;p14"/>
          <p:cNvSpPr/>
          <p:nvPr/>
        </p:nvSpPr>
        <p:spPr>
          <a:xfrm>
            <a:off x="6012160" y="4869160"/>
            <a:ext cx="864096" cy="648072"/>
          </a:xfrm>
          <a:prstGeom prst="ellipse">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Object</a:t>
            </a:r>
            <a:endParaRPr b="1" sz="1050">
              <a:solidFill>
                <a:srgbClr val="0099FF"/>
              </a:solidFill>
              <a:latin typeface="Arial"/>
              <a:ea typeface="Arial"/>
              <a:cs typeface="Arial"/>
              <a:sym typeface="Arial"/>
            </a:endParaRPr>
          </a:p>
        </p:txBody>
      </p:sp>
      <p:sp>
        <p:nvSpPr>
          <p:cNvPr id="215" name="Google Shape;215;p14"/>
          <p:cNvSpPr/>
          <p:nvPr/>
        </p:nvSpPr>
        <p:spPr>
          <a:xfrm>
            <a:off x="6588224" y="4509120"/>
            <a:ext cx="864096" cy="648072"/>
          </a:xfrm>
          <a:prstGeom prst="ellipse">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Object</a:t>
            </a:r>
            <a:endParaRPr b="1" sz="1050">
              <a:solidFill>
                <a:srgbClr val="0099FF"/>
              </a:solidFill>
              <a:latin typeface="Arial"/>
              <a:ea typeface="Arial"/>
              <a:cs typeface="Arial"/>
              <a:sym typeface="Arial"/>
            </a:endParaRPr>
          </a:p>
        </p:txBody>
      </p:sp>
      <p:sp>
        <p:nvSpPr>
          <p:cNvPr id="216" name="Google Shape;216;p14"/>
          <p:cNvSpPr/>
          <p:nvPr/>
        </p:nvSpPr>
        <p:spPr>
          <a:xfrm>
            <a:off x="5868144" y="5373216"/>
            <a:ext cx="864096" cy="648072"/>
          </a:xfrm>
          <a:prstGeom prst="ellipse">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Object</a:t>
            </a:r>
            <a:endParaRPr b="1" sz="1050">
              <a:solidFill>
                <a:srgbClr val="0099FF"/>
              </a:solidFill>
              <a:latin typeface="Arial"/>
              <a:ea typeface="Arial"/>
              <a:cs typeface="Arial"/>
              <a:sym typeface="Arial"/>
            </a:endParaRPr>
          </a:p>
        </p:txBody>
      </p:sp>
      <p:sp>
        <p:nvSpPr>
          <p:cNvPr id="217" name="Google Shape;217;p14"/>
          <p:cNvSpPr/>
          <p:nvPr/>
        </p:nvSpPr>
        <p:spPr>
          <a:xfrm rot="5400000">
            <a:off x="2771800" y="2708920"/>
            <a:ext cx="288032" cy="1440160"/>
          </a:xfrm>
          <a:prstGeom prst="upArrow">
            <a:avLst>
              <a:gd fmla="val 50000" name="adj1"/>
              <a:gd fmla="val 50000" name="adj2"/>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nvGrpSpPr>
          <p:cNvPr id="218" name="Google Shape;218;p14"/>
          <p:cNvGrpSpPr/>
          <p:nvPr/>
        </p:nvGrpSpPr>
        <p:grpSpPr>
          <a:xfrm>
            <a:off x="5652120" y="3212976"/>
            <a:ext cx="720080" cy="936104"/>
            <a:chOff x="5796136" y="2276872"/>
            <a:chExt cx="720080" cy="936104"/>
          </a:xfrm>
        </p:grpSpPr>
        <p:sp>
          <p:nvSpPr>
            <p:cNvPr id="219" name="Google Shape;219;p14"/>
            <p:cNvSpPr/>
            <p:nvPr/>
          </p:nvSpPr>
          <p:spPr>
            <a:xfrm>
              <a:off x="5796136" y="2276872"/>
              <a:ext cx="720080" cy="936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Class</a:t>
              </a:r>
              <a:endParaRPr b="1" sz="1050">
                <a:solidFill>
                  <a:srgbClr val="0099FF"/>
                </a:solidFill>
                <a:latin typeface="Arial"/>
                <a:ea typeface="Arial"/>
                <a:cs typeface="Arial"/>
                <a:sym typeface="Arial"/>
              </a:endParaRPr>
            </a:p>
          </p:txBody>
        </p:sp>
        <p:sp>
          <p:nvSpPr>
            <p:cNvPr id="220" name="Google Shape;220;p14"/>
            <p:cNvSpPr/>
            <p:nvPr/>
          </p:nvSpPr>
          <p:spPr>
            <a:xfrm>
              <a:off x="5796136" y="2276872"/>
              <a:ext cx="720080" cy="20764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grpSp>
        <p:nvGrpSpPr>
          <p:cNvPr id="221" name="Google Shape;221;p14"/>
          <p:cNvGrpSpPr/>
          <p:nvPr/>
        </p:nvGrpSpPr>
        <p:grpSpPr>
          <a:xfrm>
            <a:off x="5364088" y="2348880"/>
            <a:ext cx="792088" cy="936104"/>
            <a:chOff x="5796136" y="2276872"/>
            <a:chExt cx="792088" cy="936104"/>
          </a:xfrm>
        </p:grpSpPr>
        <p:sp>
          <p:nvSpPr>
            <p:cNvPr id="222" name="Google Shape;222;p14"/>
            <p:cNvSpPr/>
            <p:nvPr/>
          </p:nvSpPr>
          <p:spPr>
            <a:xfrm>
              <a:off x="5796136" y="2276872"/>
              <a:ext cx="792088" cy="936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Interface</a:t>
              </a:r>
              <a:endParaRPr b="1" sz="1050">
                <a:solidFill>
                  <a:srgbClr val="0099FF"/>
                </a:solidFill>
                <a:latin typeface="Arial"/>
                <a:ea typeface="Arial"/>
                <a:cs typeface="Arial"/>
                <a:sym typeface="Arial"/>
              </a:endParaRPr>
            </a:p>
          </p:txBody>
        </p:sp>
        <p:sp>
          <p:nvSpPr>
            <p:cNvPr id="223" name="Google Shape;223;p14"/>
            <p:cNvSpPr/>
            <p:nvPr/>
          </p:nvSpPr>
          <p:spPr>
            <a:xfrm>
              <a:off x="5796136" y="2276872"/>
              <a:ext cx="792088" cy="21602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grpSp>
        <p:nvGrpSpPr>
          <p:cNvPr id="224" name="Google Shape;224;p14"/>
          <p:cNvGrpSpPr/>
          <p:nvPr/>
        </p:nvGrpSpPr>
        <p:grpSpPr>
          <a:xfrm>
            <a:off x="6588224" y="2492896"/>
            <a:ext cx="720080" cy="936104"/>
            <a:chOff x="5796136" y="2276872"/>
            <a:chExt cx="720080" cy="936104"/>
          </a:xfrm>
        </p:grpSpPr>
        <p:sp>
          <p:nvSpPr>
            <p:cNvPr id="225" name="Google Shape;225;p14"/>
            <p:cNvSpPr/>
            <p:nvPr/>
          </p:nvSpPr>
          <p:spPr>
            <a:xfrm>
              <a:off x="5796136" y="2276872"/>
              <a:ext cx="720080" cy="936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Class</a:t>
              </a:r>
              <a:endParaRPr b="1" sz="1050">
                <a:solidFill>
                  <a:srgbClr val="0099FF"/>
                </a:solidFill>
                <a:latin typeface="Arial"/>
                <a:ea typeface="Arial"/>
                <a:cs typeface="Arial"/>
                <a:sym typeface="Arial"/>
              </a:endParaRPr>
            </a:p>
          </p:txBody>
        </p:sp>
        <p:sp>
          <p:nvSpPr>
            <p:cNvPr id="226" name="Google Shape;226;p14"/>
            <p:cNvSpPr/>
            <p:nvPr/>
          </p:nvSpPr>
          <p:spPr>
            <a:xfrm>
              <a:off x="5796136" y="2276872"/>
              <a:ext cx="720080" cy="20764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grpSp>
        <p:nvGrpSpPr>
          <p:cNvPr id="227" name="Google Shape;227;p14"/>
          <p:cNvGrpSpPr/>
          <p:nvPr/>
        </p:nvGrpSpPr>
        <p:grpSpPr>
          <a:xfrm>
            <a:off x="7236296" y="2780928"/>
            <a:ext cx="720080" cy="936104"/>
            <a:chOff x="5796136" y="2276872"/>
            <a:chExt cx="720080" cy="936104"/>
          </a:xfrm>
        </p:grpSpPr>
        <p:sp>
          <p:nvSpPr>
            <p:cNvPr id="228" name="Google Shape;228;p14"/>
            <p:cNvSpPr/>
            <p:nvPr/>
          </p:nvSpPr>
          <p:spPr>
            <a:xfrm>
              <a:off x="5796136" y="2276872"/>
              <a:ext cx="720080" cy="936104"/>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rgbClr val="0099FF"/>
                  </a:solidFill>
                  <a:latin typeface="Arial"/>
                  <a:ea typeface="Arial"/>
                  <a:cs typeface="Arial"/>
                  <a:sym typeface="Arial"/>
                </a:rPr>
                <a:t>Class</a:t>
              </a:r>
              <a:endParaRPr b="1" sz="1050">
                <a:solidFill>
                  <a:srgbClr val="0099FF"/>
                </a:solidFill>
                <a:latin typeface="Arial"/>
                <a:ea typeface="Arial"/>
                <a:cs typeface="Arial"/>
                <a:sym typeface="Arial"/>
              </a:endParaRPr>
            </a:p>
          </p:txBody>
        </p:sp>
        <p:sp>
          <p:nvSpPr>
            <p:cNvPr id="229" name="Google Shape;229;p14"/>
            <p:cNvSpPr/>
            <p:nvPr/>
          </p:nvSpPr>
          <p:spPr>
            <a:xfrm>
              <a:off x="5796136" y="2276872"/>
              <a:ext cx="720080" cy="207640"/>
            </a:xfrm>
            <a:prstGeom prst="rect">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grpSp>
      <p:sp>
        <p:nvSpPr>
          <p:cNvPr id="230" name="Google Shape;230;p14"/>
          <p:cNvSpPr/>
          <p:nvPr/>
        </p:nvSpPr>
        <p:spPr>
          <a:xfrm rot="-7832172">
            <a:off x="5188016" y="4056940"/>
            <a:ext cx="300268" cy="758954"/>
          </a:xfrm>
          <a:prstGeom prst="upArrow">
            <a:avLst>
              <a:gd fmla="val 50000" name="adj1"/>
              <a:gd fmla="val 50000" name="adj2"/>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0099FF"/>
              </a:solidFill>
              <a:latin typeface="Arial"/>
              <a:ea typeface="Arial"/>
              <a:cs typeface="Arial"/>
              <a:sym typeface="Arial"/>
            </a:endParaRPr>
          </a:p>
        </p:txBody>
      </p:sp>
      <p:sp>
        <p:nvSpPr>
          <p:cNvPr id="231" name="Google Shape;231;p1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JAXB</a:t>
            </a:r>
            <a:r>
              <a:rPr lang="en-US"/>
              <a:t> </a:t>
            </a:r>
            <a:endParaRPr/>
          </a:p>
          <a:p>
            <a:pPr indent="-180000" lvl="1" marL="180000" rtl="0" algn="l">
              <a:lnSpc>
                <a:spcPct val="90000"/>
              </a:lnSpc>
              <a:spcBef>
                <a:spcPts val="500"/>
              </a:spcBef>
              <a:spcAft>
                <a:spcPts val="0"/>
              </a:spcAft>
              <a:buClr>
                <a:srgbClr val="595959"/>
              </a:buClr>
              <a:buSzPts val="1800"/>
              <a:buChar char="•"/>
            </a:pPr>
            <a:r>
              <a:rPr lang="en-US"/>
              <a:t>Assume we have a schema (XSD) for it</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JAXB generated classes </a:t>
            </a:r>
            <a:endParaRPr/>
          </a:p>
          <a:p>
            <a:pPr indent="-16999" lvl="2" marL="504000" rtl="0" algn="l">
              <a:lnSpc>
                <a:spcPct val="90000"/>
              </a:lnSpc>
              <a:spcBef>
                <a:spcPts val="500"/>
              </a:spcBef>
              <a:spcAft>
                <a:spcPts val="0"/>
              </a:spcAft>
              <a:buClr>
                <a:srgbClr val="595959"/>
              </a:buClr>
              <a:buSzPts val="20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237" name="Google Shape;237;p1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238" name="Google Shape;238;p15"/>
          <p:cNvSpPr/>
          <p:nvPr/>
        </p:nvSpPr>
        <p:spPr>
          <a:xfrm>
            <a:off x="7820744"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Age</a:t>
            </a:r>
            <a:endParaRPr sz="1800">
              <a:solidFill>
                <a:srgbClr val="0099FF"/>
              </a:solidFill>
              <a:latin typeface="Arial"/>
              <a:ea typeface="Arial"/>
              <a:cs typeface="Arial"/>
              <a:sym typeface="Arial"/>
            </a:endParaRPr>
          </a:p>
        </p:txBody>
      </p:sp>
      <p:sp>
        <p:nvSpPr>
          <p:cNvPr id="239" name="Google Shape;239;p15"/>
          <p:cNvSpPr/>
          <p:nvPr/>
        </p:nvSpPr>
        <p:spPr>
          <a:xfrm>
            <a:off x="5732512"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Age</a:t>
            </a:r>
            <a:endParaRPr sz="1800">
              <a:solidFill>
                <a:srgbClr val="0099FF"/>
              </a:solidFill>
              <a:latin typeface="Arial"/>
              <a:ea typeface="Arial"/>
              <a:cs typeface="Arial"/>
              <a:sym typeface="Arial"/>
            </a:endParaRPr>
          </a:p>
        </p:txBody>
      </p:sp>
      <p:sp>
        <p:nvSpPr>
          <p:cNvPr id="240" name="Google Shape;240;p15"/>
          <p:cNvSpPr/>
          <p:nvPr/>
        </p:nvSpPr>
        <p:spPr>
          <a:xfrm>
            <a:off x="3572272"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Age</a:t>
            </a:r>
            <a:endParaRPr sz="1800">
              <a:solidFill>
                <a:srgbClr val="0099FF"/>
              </a:solidFill>
              <a:latin typeface="Arial"/>
              <a:ea typeface="Arial"/>
              <a:cs typeface="Arial"/>
              <a:sym typeface="Arial"/>
            </a:endParaRPr>
          </a:p>
        </p:txBody>
      </p:sp>
      <p:cxnSp>
        <p:nvCxnSpPr>
          <p:cNvPr id="241" name="Google Shape;241;p15"/>
          <p:cNvCxnSpPr/>
          <p:nvPr/>
        </p:nvCxnSpPr>
        <p:spPr>
          <a:xfrm rot="5400000">
            <a:off x="7884368" y="3057128"/>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42" name="Google Shape;242;p15"/>
          <p:cNvCxnSpPr/>
          <p:nvPr/>
        </p:nvCxnSpPr>
        <p:spPr>
          <a:xfrm rot="10800000">
            <a:off x="7236296" y="3057128"/>
            <a:ext cx="792088" cy="0"/>
          </a:xfrm>
          <a:prstGeom prst="straightConnector1">
            <a:avLst/>
          </a:prstGeom>
          <a:noFill/>
          <a:ln cap="flat" cmpd="sng" w="9525">
            <a:solidFill>
              <a:schemeClr val="dk1"/>
            </a:solidFill>
            <a:prstDash val="solid"/>
            <a:miter lim="800000"/>
            <a:headEnd len="sm" w="sm" type="none"/>
            <a:tailEnd len="sm" w="sm" type="none"/>
          </a:ln>
        </p:spPr>
      </p:cxnSp>
      <p:cxnSp>
        <p:nvCxnSpPr>
          <p:cNvPr id="243" name="Google Shape;243;p15"/>
          <p:cNvCxnSpPr/>
          <p:nvPr/>
        </p:nvCxnSpPr>
        <p:spPr>
          <a:xfrm rot="5400000">
            <a:off x="7092280" y="3201144"/>
            <a:ext cx="288032" cy="0"/>
          </a:xfrm>
          <a:prstGeom prst="straightConnector1">
            <a:avLst/>
          </a:prstGeom>
          <a:noFill/>
          <a:ln cap="flat" cmpd="sng" w="9525">
            <a:solidFill>
              <a:schemeClr val="dk1"/>
            </a:solidFill>
            <a:prstDash val="solid"/>
            <a:miter lim="800000"/>
            <a:headEnd len="sm" w="sm" type="none"/>
            <a:tailEnd len="sm" w="sm" type="none"/>
          </a:ln>
        </p:spPr>
      </p:cxnSp>
      <p:sp>
        <p:nvSpPr>
          <p:cNvPr id="244" name="Google Shape;244;p15"/>
          <p:cNvSpPr/>
          <p:nvPr/>
        </p:nvSpPr>
        <p:spPr>
          <a:xfrm>
            <a:off x="6876256"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Name</a:t>
            </a:r>
            <a:endParaRPr sz="1800">
              <a:solidFill>
                <a:srgbClr val="0099FF"/>
              </a:solidFill>
              <a:latin typeface="Arial"/>
              <a:ea typeface="Arial"/>
              <a:cs typeface="Arial"/>
              <a:sym typeface="Arial"/>
            </a:endParaRPr>
          </a:p>
        </p:txBody>
      </p:sp>
      <p:cxnSp>
        <p:nvCxnSpPr>
          <p:cNvPr id="245" name="Google Shape;245;p15"/>
          <p:cNvCxnSpPr/>
          <p:nvPr/>
        </p:nvCxnSpPr>
        <p:spPr>
          <a:xfrm rot="5400000">
            <a:off x="5796136" y="3057128"/>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46" name="Google Shape;246;p15"/>
          <p:cNvCxnSpPr/>
          <p:nvPr/>
        </p:nvCxnSpPr>
        <p:spPr>
          <a:xfrm rot="10800000">
            <a:off x="5148064" y="3057128"/>
            <a:ext cx="792088" cy="0"/>
          </a:xfrm>
          <a:prstGeom prst="straightConnector1">
            <a:avLst/>
          </a:prstGeom>
          <a:noFill/>
          <a:ln cap="flat" cmpd="sng" w="9525">
            <a:solidFill>
              <a:schemeClr val="dk1"/>
            </a:solidFill>
            <a:prstDash val="solid"/>
            <a:miter lim="800000"/>
            <a:headEnd len="sm" w="sm" type="none"/>
            <a:tailEnd len="sm" w="sm" type="none"/>
          </a:ln>
        </p:spPr>
      </p:cxnSp>
      <p:cxnSp>
        <p:nvCxnSpPr>
          <p:cNvPr id="247" name="Google Shape;247;p15"/>
          <p:cNvCxnSpPr/>
          <p:nvPr/>
        </p:nvCxnSpPr>
        <p:spPr>
          <a:xfrm rot="5400000">
            <a:off x="5004048" y="3201144"/>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48" name="Google Shape;248;p15"/>
          <p:cNvCxnSpPr/>
          <p:nvPr/>
        </p:nvCxnSpPr>
        <p:spPr>
          <a:xfrm rot="5400000">
            <a:off x="3635896" y="3057128"/>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49" name="Google Shape;249;p15"/>
          <p:cNvCxnSpPr/>
          <p:nvPr/>
        </p:nvCxnSpPr>
        <p:spPr>
          <a:xfrm rot="10800000">
            <a:off x="2051720" y="3057128"/>
            <a:ext cx="1728192" cy="0"/>
          </a:xfrm>
          <a:prstGeom prst="straightConnector1">
            <a:avLst/>
          </a:prstGeom>
          <a:noFill/>
          <a:ln cap="flat" cmpd="sng" w="9525">
            <a:solidFill>
              <a:schemeClr val="dk1"/>
            </a:solidFill>
            <a:prstDash val="solid"/>
            <a:miter lim="800000"/>
            <a:headEnd len="sm" w="sm" type="none"/>
            <a:tailEnd len="sm" w="sm" type="none"/>
          </a:ln>
        </p:spPr>
      </p:cxnSp>
      <p:cxnSp>
        <p:nvCxnSpPr>
          <p:cNvPr id="250" name="Google Shape;250;p15"/>
          <p:cNvCxnSpPr/>
          <p:nvPr/>
        </p:nvCxnSpPr>
        <p:spPr>
          <a:xfrm rot="5400000">
            <a:off x="2843808" y="3201144"/>
            <a:ext cx="288032" cy="0"/>
          </a:xfrm>
          <a:prstGeom prst="straightConnector1">
            <a:avLst/>
          </a:prstGeom>
          <a:noFill/>
          <a:ln cap="flat" cmpd="sng" w="9525">
            <a:solidFill>
              <a:schemeClr val="dk1"/>
            </a:solidFill>
            <a:prstDash val="solid"/>
            <a:miter lim="800000"/>
            <a:headEnd len="sm" w="sm" type="none"/>
            <a:tailEnd len="sm" w="sm" type="none"/>
          </a:ln>
        </p:spPr>
      </p:cxnSp>
      <p:sp>
        <p:nvSpPr>
          <p:cNvPr id="251" name="Google Shape;251;p15"/>
          <p:cNvSpPr/>
          <p:nvPr/>
        </p:nvSpPr>
        <p:spPr>
          <a:xfrm>
            <a:off x="2627784"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Name</a:t>
            </a:r>
            <a:endParaRPr sz="1800">
              <a:solidFill>
                <a:srgbClr val="0099FF"/>
              </a:solidFill>
              <a:latin typeface="Arial"/>
              <a:ea typeface="Arial"/>
              <a:cs typeface="Arial"/>
              <a:sym typeface="Arial"/>
            </a:endParaRPr>
          </a:p>
        </p:txBody>
      </p:sp>
      <p:sp>
        <p:nvSpPr>
          <p:cNvPr id="252" name="Google Shape;252;p15"/>
          <p:cNvSpPr/>
          <p:nvPr/>
        </p:nvSpPr>
        <p:spPr>
          <a:xfrm>
            <a:off x="4788024" y="3201144"/>
            <a:ext cx="7837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Name</a:t>
            </a:r>
            <a:endParaRPr sz="1800">
              <a:solidFill>
                <a:srgbClr val="0099FF"/>
              </a:solidFill>
              <a:latin typeface="Arial"/>
              <a:ea typeface="Arial"/>
              <a:cs typeface="Arial"/>
              <a:sym typeface="Arial"/>
            </a:endParaRPr>
          </a:p>
        </p:txBody>
      </p:sp>
      <p:cxnSp>
        <p:nvCxnSpPr>
          <p:cNvPr id="253" name="Google Shape;253;p15"/>
          <p:cNvCxnSpPr/>
          <p:nvPr/>
        </p:nvCxnSpPr>
        <p:spPr>
          <a:xfrm rot="10800000">
            <a:off x="2699792" y="2409056"/>
            <a:ext cx="5040560" cy="0"/>
          </a:xfrm>
          <a:prstGeom prst="straightConnector1">
            <a:avLst/>
          </a:prstGeom>
          <a:noFill/>
          <a:ln cap="flat" cmpd="sng" w="9525">
            <a:solidFill>
              <a:schemeClr val="dk1"/>
            </a:solidFill>
            <a:prstDash val="solid"/>
            <a:miter lim="800000"/>
            <a:headEnd len="sm" w="sm" type="none"/>
            <a:tailEnd len="sm" w="sm" type="none"/>
          </a:ln>
        </p:spPr>
      </p:cxnSp>
      <p:cxnSp>
        <p:nvCxnSpPr>
          <p:cNvPr id="254" name="Google Shape;254;p15"/>
          <p:cNvCxnSpPr/>
          <p:nvPr/>
        </p:nvCxnSpPr>
        <p:spPr>
          <a:xfrm rot="10800000">
            <a:off x="2267744" y="2409056"/>
            <a:ext cx="216024" cy="0"/>
          </a:xfrm>
          <a:prstGeom prst="straightConnector1">
            <a:avLst/>
          </a:prstGeom>
          <a:noFill/>
          <a:ln cap="flat" cmpd="sng" w="9525">
            <a:solidFill>
              <a:schemeClr val="dk1"/>
            </a:solidFill>
            <a:prstDash val="solid"/>
            <a:miter lim="800000"/>
            <a:headEnd len="sm" w="sm" type="none"/>
            <a:tailEnd len="sm" w="sm" type="none"/>
          </a:ln>
        </p:spPr>
      </p:cxnSp>
      <p:cxnSp>
        <p:nvCxnSpPr>
          <p:cNvPr id="255" name="Google Shape;255;p15"/>
          <p:cNvCxnSpPr/>
          <p:nvPr/>
        </p:nvCxnSpPr>
        <p:spPr>
          <a:xfrm rot="10800000">
            <a:off x="1907704" y="2409056"/>
            <a:ext cx="144016" cy="0"/>
          </a:xfrm>
          <a:prstGeom prst="straightConnector1">
            <a:avLst/>
          </a:prstGeom>
          <a:noFill/>
          <a:ln cap="flat" cmpd="sng" w="9525">
            <a:solidFill>
              <a:schemeClr val="dk1"/>
            </a:solidFill>
            <a:prstDash val="solid"/>
            <a:miter lim="800000"/>
            <a:headEnd len="sm" w="sm" type="none"/>
            <a:tailEnd len="sm" w="sm" type="none"/>
          </a:ln>
        </p:spPr>
      </p:cxnSp>
      <p:cxnSp>
        <p:nvCxnSpPr>
          <p:cNvPr id="256" name="Google Shape;256;p15"/>
          <p:cNvCxnSpPr/>
          <p:nvPr/>
        </p:nvCxnSpPr>
        <p:spPr>
          <a:xfrm rot="5400000">
            <a:off x="7596336" y="2553072"/>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57" name="Google Shape;257;p15"/>
          <p:cNvCxnSpPr/>
          <p:nvPr/>
        </p:nvCxnSpPr>
        <p:spPr>
          <a:xfrm rot="5400000">
            <a:off x="5796136" y="2553072"/>
            <a:ext cx="288032" cy="0"/>
          </a:xfrm>
          <a:prstGeom prst="straightConnector1">
            <a:avLst/>
          </a:prstGeom>
          <a:noFill/>
          <a:ln cap="flat" cmpd="sng" w="9525">
            <a:solidFill>
              <a:schemeClr val="dk1"/>
            </a:solidFill>
            <a:prstDash val="solid"/>
            <a:miter lim="800000"/>
            <a:headEnd len="sm" w="sm" type="none"/>
            <a:tailEnd len="sm" w="sm" type="none"/>
          </a:ln>
        </p:spPr>
      </p:cxnSp>
      <p:cxnSp>
        <p:nvCxnSpPr>
          <p:cNvPr id="258" name="Google Shape;258;p15"/>
          <p:cNvCxnSpPr/>
          <p:nvPr/>
        </p:nvCxnSpPr>
        <p:spPr>
          <a:xfrm rot="5400000">
            <a:off x="3635896" y="2553072"/>
            <a:ext cx="288032" cy="0"/>
          </a:xfrm>
          <a:prstGeom prst="straightConnector1">
            <a:avLst/>
          </a:prstGeom>
          <a:noFill/>
          <a:ln cap="flat" cmpd="sng" w="9525">
            <a:solidFill>
              <a:schemeClr val="dk1"/>
            </a:solidFill>
            <a:prstDash val="solid"/>
            <a:miter lim="800000"/>
            <a:headEnd len="sm" w="sm" type="none"/>
            <a:tailEnd len="sm" w="sm" type="none"/>
          </a:ln>
        </p:spPr>
      </p:cxnSp>
      <p:sp>
        <p:nvSpPr>
          <p:cNvPr id="259" name="Google Shape;259;p15"/>
          <p:cNvSpPr/>
          <p:nvPr/>
        </p:nvSpPr>
        <p:spPr>
          <a:xfrm>
            <a:off x="7308304" y="2553072"/>
            <a:ext cx="9361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Person</a:t>
            </a:r>
            <a:endParaRPr sz="1800">
              <a:solidFill>
                <a:srgbClr val="0099FF"/>
              </a:solidFill>
              <a:latin typeface="Arial"/>
              <a:ea typeface="Arial"/>
              <a:cs typeface="Arial"/>
              <a:sym typeface="Arial"/>
            </a:endParaRPr>
          </a:p>
        </p:txBody>
      </p:sp>
      <p:sp>
        <p:nvSpPr>
          <p:cNvPr id="260" name="Google Shape;260;p15"/>
          <p:cNvSpPr/>
          <p:nvPr/>
        </p:nvSpPr>
        <p:spPr>
          <a:xfrm>
            <a:off x="5220072" y="2553072"/>
            <a:ext cx="9361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Person</a:t>
            </a:r>
            <a:endParaRPr sz="1800">
              <a:solidFill>
                <a:srgbClr val="0099FF"/>
              </a:solidFill>
              <a:latin typeface="Arial"/>
              <a:ea typeface="Arial"/>
              <a:cs typeface="Arial"/>
              <a:sym typeface="Arial"/>
            </a:endParaRPr>
          </a:p>
        </p:txBody>
      </p:sp>
      <p:sp>
        <p:nvSpPr>
          <p:cNvPr id="261" name="Google Shape;261;p15"/>
          <p:cNvSpPr/>
          <p:nvPr/>
        </p:nvSpPr>
        <p:spPr>
          <a:xfrm>
            <a:off x="3059832" y="2553072"/>
            <a:ext cx="9361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Person</a:t>
            </a:r>
            <a:endParaRPr sz="1800">
              <a:solidFill>
                <a:srgbClr val="0099FF"/>
              </a:solidFill>
              <a:latin typeface="Arial"/>
              <a:ea typeface="Arial"/>
              <a:cs typeface="Arial"/>
              <a:sym typeface="Arial"/>
            </a:endParaRPr>
          </a:p>
        </p:txBody>
      </p:sp>
      <p:cxnSp>
        <p:nvCxnSpPr>
          <p:cNvPr id="262" name="Google Shape;262;p15"/>
          <p:cNvCxnSpPr/>
          <p:nvPr/>
        </p:nvCxnSpPr>
        <p:spPr>
          <a:xfrm rot="5400000">
            <a:off x="7164288" y="2265040"/>
            <a:ext cx="288032" cy="0"/>
          </a:xfrm>
          <a:prstGeom prst="straightConnector1">
            <a:avLst/>
          </a:prstGeom>
          <a:noFill/>
          <a:ln cap="flat" cmpd="sng" w="9525">
            <a:solidFill>
              <a:schemeClr val="dk1"/>
            </a:solidFill>
            <a:prstDash val="solid"/>
            <a:miter lim="800000"/>
            <a:headEnd len="sm" w="sm" type="none"/>
            <a:tailEnd len="sm" w="sm" type="none"/>
          </a:ln>
        </p:spPr>
      </p:cxnSp>
      <p:sp>
        <p:nvSpPr>
          <p:cNvPr id="263" name="Google Shape;263;p15"/>
          <p:cNvSpPr/>
          <p:nvPr/>
        </p:nvSpPr>
        <p:spPr>
          <a:xfrm>
            <a:off x="6804248" y="1905000"/>
            <a:ext cx="936104"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People</a:t>
            </a:r>
            <a:endParaRPr sz="1800">
              <a:solidFill>
                <a:srgbClr val="0099FF"/>
              </a:solidFill>
              <a:latin typeface="Arial"/>
              <a:ea typeface="Arial"/>
              <a:cs typeface="Arial"/>
              <a:sym typeface="Arial"/>
            </a:endParaRPr>
          </a:p>
        </p:txBody>
      </p:sp>
      <p:sp>
        <p:nvSpPr>
          <p:cNvPr id="264" name="Google Shape;264;p15"/>
          <p:cNvSpPr/>
          <p:nvPr/>
        </p:nvSpPr>
        <p:spPr>
          <a:xfrm>
            <a:off x="467544" y="4563616"/>
            <a:ext cx="1584176" cy="1368152"/>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Collection persons</a:t>
            </a:r>
            <a:endParaRPr/>
          </a:p>
          <a:p>
            <a:pPr indent="0" lvl="0" marL="0" marR="0" rtl="0" algn="l">
              <a:spcBef>
                <a:spcPts val="0"/>
              </a:spcBef>
              <a:spcAft>
                <a:spcPts val="0"/>
              </a:spcAft>
              <a:buNone/>
            </a:pPr>
            <a:r>
              <a:t/>
            </a:r>
            <a:endParaRPr sz="1200">
              <a:solidFill>
                <a:srgbClr val="0099FF"/>
              </a:solidFill>
              <a:latin typeface="Arial"/>
              <a:ea typeface="Arial"/>
              <a:cs typeface="Arial"/>
              <a:sym typeface="Arial"/>
            </a:endParaRPr>
          </a:p>
          <a:p>
            <a:pPr indent="0" lvl="0" marL="0" marR="0" rtl="0" algn="l">
              <a:spcBef>
                <a:spcPts val="0"/>
              </a:spcBef>
              <a:spcAft>
                <a:spcPts val="0"/>
              </a:spcAft>
              <a:buNone/>
            </a:pPr>
            <a:r>
              <a:rPr lang="en-US" sz="1000">
                <a:solidFill>
                  <a:srgbClr val="0099FF"/>
                </a:solidFill>
                <a:latin typeface="Arial"/>
                <a:ea typeface="Arial"/>
                <a:cs typeface="Arial"/>
                <a:sym typeface="Arial"/>
              </a:rPr>
              <a:t>+getPersons()</a:t>
            </a:r>
            <a:endParaRPr/>
          </a:p>
        </p:txBody>
      </p:sp>
      <p:sp>
        <p:nvSpPr>
          <p:cNvPr id="265" name="Google Shape;265;p15"/>
          <p:cNvSpPr/>
          <p:nvPr/>
        </p:nvSpPr>
        <p:spPr>
          <a:xfrm>
            <a:off x="467544" y="4563616"/>
            <a:ext cx="1584176" cy="36004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99FF"/>
                </a:solidFill>
                <a:latin typeface="Arial"/>
                <a:ea typeface="Arial"/>
                <a:cs typeface="Arial"/>
                <a:sym typeface="Arial"/>
              </a:rPr>
              <a:t>People</a:t>
            </a:r>
            <a:endParaRPr sz="1600">
              <a:solidFill>
                <a:srgbClr val="0099FF"/>
              </a:solidFill>
              <a:latin typeface="Arial"/>
              <a:ea typeface="Arial"/>
              <a:cs typeface="Arial"/>
              <a:sym typeface="Arial"/>
            </a:endParaRPr>
          </a:p>
        </p:txBody>
      </p:sp>
      <p:sp>
        <p:nvSpPr>
          <p:cNvPr id="266" name="Google Shape;266;p15"/>
          <p:cNvSpPr/>
          <p:nvPr/>
        </p:nvSpPr>
        <p:spPr>
          <a:xfrm>
            <a:off x="4067944" y="4419600"/>
            <a:ext cx="1584176" cy="2060848"/>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0" lvl="0" marL="0" marR="0" rtl="0" algn="l">
              <a:spcBef>
                <a:spcPts val="0"/>
              </a:spcBef>
              <a:spcAft>
                <a:spcPts val="0"/>
              </a:spcAft>
              <a:buNone/>
            </a:pPr>
            <a:r>
              <a:rPr lang="en-US" sz="1200">
                <a:solidFill>
                  <a:srgbClr val="0099FF"/>
                </a:solidFill>
                <a:latin typeface="Arial"/>
                <a:ea typeface="Arial"/>
                <a:cs typeface="Arial"/>
                <a:sym typeface="Arial"/>
              </a:rPr>
              <a:t>-String name</a:t>
            </a:r>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int age</a:t>
            </a:r>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GenderType</a:t>
            </a:r>
            <a:endParaRPr sz="1200">
              <a:solidFill>
                <a:srgbClr val="0099FF"/>
              </a:solidFill>
              <a:latin typeface="Arial"/>
              <a:ea typeface="Arial"/>
              <a:cs typeface="Arial"/>
              <a:sym typeface="Arial"/>
            </a:endParaRPr>
          </a:p>
          <a:p>
            <a:pPr indent="0" lvl="0" marL="0" marR="0" rtl="0" algn="l">
              <a:spcBef>
                <a:spcPts val="0"/>
              </a:spcBef>
              <a:spcAft>
                <a:spcPts val="0"/>
              </a:spcAft>
              <a:buNone/>
            </a:pPr>
            <a:r>
              <a:t/>
            </a:r>
            <a:endParaRPr sz="1200">
              <a:solidFill>
                <a:srgbClr val="0099FF"/>
              </a:solidFill>
              <a:latin typeface="Arial"/>
              <a:ea typeface="Arial"/>
              <a:cs typeface="Arial"/>
              <a:sym typeface="Arial"/>
            </a:endParaRPr>
          </a:p>
          <a:p>
            <a:pPr indent="0" lvl="0" marL="0" marR="0" rtl="0" algn="l">
              <a:spcBef>
                <a:spcPts val="0"/>
              </a:spcBef>
              <a:spcAft>
                <a:spcPts val="0"/>
              </a:spcAft>
              <a:buNone/>
            </a:pPr>
            <a:r>
              <a:rPr lang="en-US" sz="1200">
                <a:solidFill>
                  <a:srgbClr val="0099FF"/>
                </a:solidFill>
                <a:latin typeface="Arial"/>
                <a:ea typeface="Arial"/>
                <a:cs typeface="Arial"/>
                <a:sym typeface="Arial"/>
              </a:rPr>
              <a:t>+</a:t>
            </a:r>
            <a:r>
              <a:rPr lang="en-US" sz="1000">
                <a:solidFill>
                  <a:srgbClr val="0099FF"/>
                </a:solidFill>
                <a:latin typeface="Arial"/>
                <a:ea typeface="Arial"/>
                <a:cs typeface="Arial"/>
                <a:sym typeface="Arial"/>
              </a:rPr>
              <a:t>getName() </a:t>
            </a:r>
            <a:endParaRPr/>
          </a:p>
          <a:p>
            <a:pPr indent="0" lvl="0" marL="0" marR="0" rtl="0" algn="l">
              <a:spcBef>
                <a:spcPts val="0"/>
              </a:spcBef>
              <a:spcAft>
                <a:spcPts val="0"/>
              </a:spcAft>
              <a:buNone/>
            </a:pPr>
            <a:r>
              <a:rPr lang="en-US" sz="1000">
                <a:solidFill>
                  <a:srgbClr val="0099FF"/>
                </a:solidFill>
                <a:latin typeface="Arial"/>
                <a:ea typeface="Arial"/>
                <a:cs typeface="Arial"/>
                <a:sym typeface="Arial"/>
              </a:rPr>
              <a:t>+setName(String)</a:t>
            </a:r>
            <a:endParaRPr/>
          </a:p>
          <a:p>
            <a:pPr indent="0" lvl="0" marL="0" marR="0" rtl="0" algn="l">
              <a:spcBef>
                <a:spcPts val="0"/>
              </a:spcBef>
              <a:spcAft>
                <a:spcPts val="0"/>
              </a:spcAft>
              <a:buNone/>
            </a:pPr>
            <a:r>
              <a:rPr lang="en-US" sz="1000">
                <a:solidFill>
                  <a:srgbClr val="0099FF"/>
                </a:solidFill>
                <a:latin typeface="Arial"/>
                <a:ea typeface="Arial"/>
                <a:cs typeface="Arial"/>
                <a:sym typeface="Arial"/>
              </a:rPr>
              <a:t>+setAge()</a:t>
            </a:r>
            <a:endParaRPr/>
          </a:p>
          <a:p>
            <a:pPr indent="0" lvl="0" marL="0" marR="0" rtl="0" algn="l">
              <a:spcBef>
                <a:spcPts val="0"/>
              </a:spcBef>
              <a:spcAft>
                <a:spcPts val="0"/>
              </a:spcAft>
              <a:buNone/>
            </a:pPr>
            <a:r>
              <a:rPr lang="en-US" sz="1000">
                <a:solidFill>
                  <a:srgbClr val="0099FF"/>
                </a:solidFill>
                <a:latin typeface="Arial"/>
                <a:ea typeface="Arial"/>
                <a:cs typeface="Arial"/>
                <a:sym typeface="Arial"/>
              </a:rPr>
              <a:t>+setAge(int)</a:t>
            </a:r>
            <a:endParaRPr/>
          </a:p>
          <a:p>
            <a:pPr indent="0" lvl="0" marL="0" marR="0" rtl="0" algn="l">
              <a:spcBef>
                <a:spcPts val="0"/>
              </a:spcBef>
              <a:spcAft>
                <a:spcPts val="0"/>
              </a:spcAft>
              <a:buNone/>
            </a:pPr>
            <a:r>
              <a:rPr lang="en-US" sz="1000">
                <a:solidFill>
                  <a:srgbClr val="0099FF"/>
                </a:solidFill>
                <a:latin typeface="Arial"/>
                <a:ea typeface="Arial"/>
                <a:cs typeface="Arial"/>
                <a:sym typeface="Arial"/>
              </a:rPr>
              <a:t>+getGenderType()</a:t>
            </a:r>
            <a:endParaRPr/>
          </a:p>
          <a:p>
            <a:pPr indent="0" lvl="0" marL="0" marR="0" rtl="0" algn="l">
              <a:spcBef>
                <a:spcPts val="0"/>
              </a:spcBef>
              <a:spcAft>
                <a:spcPts val="0"/>
              </a:spcAft>
              <a:buNone/>
            </a:pPr>
            <a:r>
              <a:rPr lang="en-US" sz="1000">
                <a:solidFill>
                  <a:srgbClr val="0099FF"/>
                </a:solidFill>
                <a:latin typeface="Arial"/>
                <a:ea typeface="Arial"/>
                <a:cs typeface="Arial"/>
                <a:sym typeface="Arial"/>
              </a:rPr>
              <a:t>+setGenderType(type)</a:t>
            </a:r>
            <a:endParaRPr sz="1000">
              <a:solidFill>
                <a:srgbClr val="0099FF"/>
              </a:solidFill>
              <a:latin typeface="Arial"/>
              <a:ea typeface="Arial"/>
              <a:cs typeface="Arial"/>
              <a:sym typeface="Arial"/>
            </a:endParaRPr>
          </a:p>
        </p:txBody>
      </p:sp>
      <p:sp>
        <p:nvSpPr>
          <p:cNvPr id="267" name="Google Shape;267;p15"/>
          <p:cNvSpPr/>
          <p:nvPr/>
        </p:nvSpPr>
        <p:spPr>
          <a:xfrm>
            <a:off x="4067944" y="4419600"/>
            <a:ext cx="1584176" cy="36004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99FF"/>
                </a:solidFill>
                <a:latin typeface="Arial"/>
                <a:ea typeface="Arial"/>
                <a:cs typeface="Arial"/>
                <a:sym typeface="Arial"/>
              </a:rPr>
              <a:t>PersonType</a:t>
            </a:r>
            <a:endParaRPr sz="1600">
              <a:solidFill>
                <a:srgbClr val="0099FF"/>
              </a:solidFill>
              <a:latin typeface="Arial"/>
              <a:ea typeface="Arial"/>
              <a:cs typeface="Arial"/>
              <a:sym typeface="Arial"/>
            </a:endParaRPr>
          </a:p>
        </p:txBody>
      </p:sp>
      <p:cxnSp>
        <p:nvCxnSpPr>
          <p:cNvPr id="268" name="Google Shape;268;p15"/>
          <p:cNvCxnSpPr/>
          <p:nvPr/>
        </p:nvCxnSpPr>
        <p:spPr>
          <a:xfrm flipH="1" rot="10800000">
            <a:off x="2123728" y="5283696"/>
            <a:ext cx="1944216" cy="144016"/>
          </a:xfrm>
          <a:prstGeom prst="straightConnector1">
            <a:avLst/>
          </a:prstGeom>
          <a:noFill/>
          <a:ln cap="flat" cmpd="sng" w="9525">
            <a:solidFill>
              <a:schemeClr val="dk1"/>
            </a:solidFill>
            <a:prstDash val="solid"/>
            <a:miter lim="800000"/>
            <a:headEnd len="sm" w="sm" type="none"/>
            <a:tailEnd len="lg" w="lg" type="triangle"/>
          </a:ln>
        </p:spPr>
      </p:cxnSp>
      <p:sp>
        <p:nvSpPr>
          <p:cNvPr id="269" name="Google Shape;269;p15"/>
          <p:cNvSpPr/>
          <p:nvPr/>
        </p:nvSpPr>
        <p:spPr>
          <a:xfrm>
            <a:off x="2051720" y="5139680"/>
            <a:ext cx="288032"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99FF"/>
                </a:solidFill>
                <a:latin typeface="Arial"/>
                <a:ea typeface="Arial"/>
                <a:cs typeface="Arial"/>
                <a:sym typeface="Arial"/>
              </a:rPr>
              <a:t>1</a:t>
            </a:r>
            <a:endParaRPr sz="1400">
              <a:solidFill>
                <a:srgbClr val="0099FF"/>
              </a:solidFill>
              <a:latin typeface="Arial"/>
              <a:ea typeface="Arial"/>
              <a:cs typeface="Arial"/>
              <a:sym typeface="Arial"/>
            </a:endParaRPr>
          </a:p>
        </p:txBody>
      </p:sp>
      <p:sp>
        <p:nvSpPr>
          <p:cNvPr id="270" name="Google Shape;270;p15"/>
          <p:cNvSpPr/>
          <p:nvPr/>
        </p:nvSpPr>
        <p:spPr>
          <a:xfrm rot="-5400000">
            <a:off x="3707904" y="5067672"/>
            <a:ext cx="288032" cy="28803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99FF"/>
                </a:solidFill>
                <a:latin typeface="Arial"/>
                <a:ea typeface="Arial"/>
                <a:cs typeface="Arial"/>
                <a:sym typeface="Arial"/>
              </a:rPr>
              <a:t>8</a:t>
            </a:r>
            <a:endParaRPr sz="1400">
              <a:solidFill>
                <a:srgbClr val="0099FF"/>
              </a:solidFill>
              <a:latin typeface="Arial"/>
              <a:ea typeface="Arial"/>
              <a:cs typeface="Arial"/>
              <a:sym typeface="Arial"/>
            </a:endParaRPr>
          </a:p>
        </p:txBody>
      </p:sp>
      <p:cxnSp>
        <p:nvCxnSpPr>
          <p:cNvPr id="271" name="Google Shape;271;p15"/>
          <p:cNvCxnSpPr/>
          <p:nvPr/>
        </p:nvCxnSpPr>
        <p:spPr>
          <a:xfrm rot="5400000">
            <a:off x="1916088" y="3201144"/>
            <a:ext cx="288032" cy="0"/>
          </a:xfrm>
          <a:prstGeom prst="straightConnector1">
            <a:avLst/>
          </a:prstGeom>
          <a:noFill/>
          <a:ln cap="flat" cmpd="sng" w="9525">
            <a:solidFill>
              <a:schemeClr val="dk1"/>
            </a:solidFill>
            <a:prstDash val="solid"/>
            <a:miter lim="800000"/>
            <a:headEnd len="sm" w="sm" type="none"/>
            <a:tailEnd len="sm" w="sm" type="none"/>
          </a:ln>
        </p:spPr>
      </p:cxnSp>
      <p:sp>
        <p:nvSpPr>
          <p:cNvPr id="272" name="Google Shape;272;p15"/>
          <p:cNvSpPr/>
          <p:nvPr/>
        </p:nvSpPr>
        <p:spPr>
          <a:xfrm>
            <a:off x="611560" y="3201144"/>
            <a:ext cx="1872208" cy="360040"/>
          </a:xfrm>
          <a:prstGeom prst="roundRect">
            <a:avLst>
              <a:gd fmla="val 16667" name="adj"/>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99FF"/>
                </a:solidFill>
                <a:latin typeface="Arial"/>
                <a:ea typeface="Arial"/>
                <a:cs typeface="Arial"/>
                <a:sym typeface="Arial"/>
              </a:rPr>
              <a:t> Gender (M/F)</a:t>
            </a:r>
            <a:endParaRPr sz="1800">
              <a:solidFill>
                <a:srgbClr val="0099FF"/>
              </a:solidFill>
              <a:latin typeface="Arial"/>
              <a:ea typeface="Arial"/>
              <a:cs typeface="Arial"/>
              <a:sym typeface="Arial"/>
            </a:endParaRPr>
          </a:p>
        </p:txBody>
      </p:sp>
      <p:sp>
        <p:nvSpPr>
          <p:cNvPr id="273" name="Google Shape;273;p15"/>
          <p:cNvSpPr/>
          <p:nvPr/>
        </p:nvSpPr>
        <p:spPr>
          <a:xfrm>
            <a:off x="6948264" y="4716016"/>
            <a:ext cx="1584176" cy="1368152"/>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0" lvl="0" marL="0" marR="0" rtl="0" algn="l">
              <a:spcBef>
                <a:spcPts val="0"/>
              </a:spcBef>
              <a:spcAft>
                <a:spcPts val="0"/>
              </a:spcAft>
              <a:buClr>
                <a:schemeClr val="dk1"/>
              </a:buClr>
              <a:buSzPts val="1200"/>
              <a:buFont typeface="Arial"/>
              <a:buNone/>
            </a:pPr>
            <a:r>
              <a:t/>
            </a:r>
            <a:endParaRPr sz="1200">
              <a:solidFill>
                <a:srgbClr val="0099FF"/>
              </a:solidFill>
              <a:latin typeface="Arial"/>
              <a:ea typeface="Arial"/>
              <a:cs typeface="Arial"/>
              <a:sym typeface="Arial"/>
            </a:endParaRPr>
          </a:p>
          <a:p>
            <a:pPr indent="0" lvl="0" marL="0" marR="0" rtl="0" algn="l">
              <a:spcBef>
                <a:spcPts val="0"/>
              </a:spcBef>
              <a:spcAft>
                <a:spcPts val="0"/>
              </a:spcAft>
              <a:buNone/>
            </a:pPr>
            <a:r>
              <a:rPr lang="en-US" sz="1200">
                <a:solidFill>
                  <a:srgbClr val="0099FF"/>
                </a:solidFill>
                <a:latin typeface="Arial"/>
                <a:ea typeface="Arial"/>
                <a:cs typeface="Arial"/>
                <a:sym typeface="Arial"/>
              </a:rPr>
              <a:t>+M</a:t>
            </a:r>
            <a:endParaRPr sz="1000">
              <a:solidFill>
                <a:srgbClr val="0099FF"/>
              </a:solidFill>
              <a:latin typeface="Arial"/>
              <a:ea typeface="Arial"/>
              <a:cs typeface="Arial"/>
              <a:sym typeface="Arial"/>
            </a:endParaRPr>
          </a:p>
          <a:p>
            <a:pPr indent="0" lvl="0" marL="0" marR="0" rtl="0" algn="l">
              <a:spcBef>
                <a:spcPts val="0"/>
              </a:spcBef>
              <a:spcAft>
                <a:spcPts val="0"/>
              </a:spcAft>
              <a:buNone/>
            </a:pPr>
            <a:r>
              <a:rPr lang="en-US" sz="1200">
                <a:solidFill>
                  <a:srgbClr val="0099FF"/>
                </a:solidFill>
                <a:latin typeface="Arial"/>
                <a:ea typeface="Arial"/>
                <a:cs typeface="Arial"/>
                <a:sym typeface="Arial"/>
              </a:rPr>
              <a:t>+F</a:t>
            </a:r>
            <a:endParaRPr/>
          </a:p>
        </p:txBody>
      </p:sp>
      <p:sp>
        <p:nvSpPr>
          <p:cNvPr id="274" name="Google Shape;274;p15"/>
          <p:cNvSpPr/>
          <p:nvPr/>
        </p:nvSpPr>
        <p:spPr>
          <a:xfrm>
            <a:off x="6948264" y="4716016"/>
            <a:ext cx="1584176" cy="36004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0099FF"/>
                </a:solidFill>
                <a:latin typeface="Arial"/>
                <a:ea typeface="Arial"/>
                <a:cs typeface="Arial"/>
                <a:sym typeface="Arial"/>
              </a:rPr>
              <a:t>GenderType</a:t>
            </a:r>
            <a:endParaRPr sz="1600">
              <a:solidFill>
                <a:srgbClr val="0099FF"/>
              </a:solidFill>
              <a:latin typeface="Arial"/>
              <a:ea typeface="Arial"/>
              <a:cs typeface="Arial"/>
              <a:sym typeface="Arial"/>
            </a:endParaRPr>
          </a:p>
          <a:p>
            <a:pPr indent="0" lvl="0" marL="0" marR="0" rtl="0" algn="ctr">
              <a:spcBef>
                <a:spcPts val="0"/>
              </a:spcBef>
              <a:spcAft>
                <a:spcPts val="0"/>
              </a:spcAft>
              <a:buNone/>
            </a:pPr>
            <a:r>
              <a:rPr lang="en-US" sz="1000">
                <a:solidFill>
                  <a:srgbClr val="0099FF"/>
                </a:solidFill>
                <a:latin typeface="Arial"/>
                <a:ea typeface="Arial"/>
                <a:cs typeface="Arial"/>
                <a:sym typeface="Arial"/>
              </a:rPr>
              <a:t>&lt;enum&gt;</a:t>
            </a:r>
            <a:endParaRPr sz="1000">
              <a:solidFill>
                <a:srgbClr val="0099FF"/>
              </a:solidFill>
              <a:latin typeface="Arial"/>
              <a:ea typeface="Arial"/>
              <a:cs typeface="Arial"/>
              <a:sym typeface="Arial"/>
            </a:endParaRPr>
          </a:p>
        </p:txBody>
      </p:sp>
      <p:cxnSp>
        <p:nvCxnSpPr>
          <p:cNvPr id="275" name="Google Shape;275;p15"/>
          <p:cNvCxnSpPr>
            <a:endCxn id="273" idx="1"/>
          </p:cNvCxnSpPr>
          <p:nvPr/>
        </p:nvCxnSpPr>
        <p:spPr>
          <a:xfrm>
            <a:off x="5652264" y="5283692"/>
            <a:ext cx="1296000" cy="116400"/>
          </a:xfrm>
          <a:prstGeom prst="straightConnector1">
            <a:avLst/>
          </a:prstGeom>
          <a:noFill/>
          <a:ln cap="flat" cmpd="sng" w="9525">
            <a:solidFill>
              <a:schemeClr val="dk1"/>
            </a:solidFill>
            <a:prstDash val="solid"/>
            <a:miter lim="800000"/>
            <a:headEnd len="sm" w="sm" type="none"/>
            <a:tailEnd len="lg" w="lg" type="triangle"/>
          </a:ln>
        </p:spPr>
      </p:cxnSp>
      <p:sp>
        <p:nvSpPr>
          <p:cNvPr id="276" name="Google Shape;276;p15"/>
          <p:cNvSpPr/>
          <p:nvPr/>
        </p:nvSpPr>
        <p:spPr>
          <a:xfrm>
            <a:off x="5652120" y="4995664"/>
            <a:ext cx="288032"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99FF"/>
                </a:solidFill>
                <a:latin typeface="Arial"/>
                <a:ea typeface="Arial"/>
                <a:cs typeface="Arial"/>
                <a:sym typeface="Arial"/>
              </a:rPr>
              <a:t>1</a:t>
            </a:r>
            <a:endParaRPr sz="1400">
              <a:solidFill>
                <a:srgbClr val="0099FF"/>
              </a:solidFill>
              <a:latin typeface="Arial"/>
              <a:ea typeface="Arial"/>
              <a:cs typeface="Arial"/>
              <a:sym typeface="Arial"/>
            </a:endParaRPr>
          </a:p>
        </p:txBody>
      </p:sp>
      <p:sp>
        <p:nvSpPr>
          <p:cNvPr id="277" name="Google Shape;277;p15"/>
          <p:cNvSpPr/>
          <p:nvPr/>
        </p:nvSpPr>
        <p:spPr>
          <a:xfrm>
            <a:off x="6588224" y="5067672"/>
            <a:ext cx="288032"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99FF"/>
                </a:solidFill>
                <a:latin typeface="Arial"/>
                <a:ea typeface="Arial"/>
                <a:cs typeface="Arial"/>
                <a:sym typeface="Arial"/>
              </a:rPr>
              <a:t>1</a:t>
            </a:r>
            <a:endParaRPr sz="1400">
              <a:solidFill>
                <a:srgbClr val="0099FF"/>
              </a:solidFill>
              <a:latin typeface="Arial"/>
              <a:ea typeface="Arial"/>
              <a:cs typeface="Arial"/>
              <a:sym typeface="Arial"/>
            </a:endParaRPr>
          </a:p>
        </p:txBody>
      </p:sp>
      <p:sp>
        <p:nvSpPr>
          <p:cNvPr id="278" name="Google Shape;278;p1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With JAXB we get:</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200000"/>
              </a:lnSpc>
              <a:spcBef>
                <a:spcPts val="500"/>
              </a:spcBef>
              <a:spcAft>
                <a:spcPts val="0"/>
              </a:spcAft>
              <a:buClr>
                <a:srgbClr val="595959"/>
              </a:buClr>
              <a:buSzPts val="1800"/>
              <a:buChar char="•"/>
            </a:pPr>
            <a:r>
              <a:rPr lang="en-US"/>
              <a:t>Generated classes according to schema</a:t>
            </a:r>
            <a:endParaRPr/>
          </a:p>
          <a:p>
            <a:pPr indent="-180000" lvl="1" marL="180000" rtl="0" algn="l">
              <a:lnSpc>
                <a:spcPct val="200000"/>
              </a:lnSpc>
              <a:spcBef>
                <a:spcPts val="500"/>
              </a:spcBef>
              <a:spcAft>
                <a:spcPts val="0"/>
              </a:spcAft>
              <a:buClr>
                <a:srgbClr val="595959"/>
              </a:buClr>
              <a:buSzPts val="1800"/>
              <a:buChar char="•"/>
            </a:pPr>
            <a:r>
              <a:rPr lang="en-US"/>
              <a:t>Lightweight Java objects </a:t>
            </a:r>
            <a:endParaRPr/>
          </a:p>
          <a:p>
            <a:pPr indent="-180000" lvl="1" marL="180000" rtl="0" algn="l">
              <a:lnSpc>
                <a:spcPct val="200000"/>
              </a:lnSpc>
              <a:spcBef>
                <a:spcPts val="500"/>
              </a:spcBef>
              <a:spcAft>
                <a:spcPts val="0"/>
              </a:spcAft>
              <a:buClr>
                <a:srgbClr val="595959"/>
              </a:buClr>
              <a:buSzPts val="1800"/>
              <a:buChar char="•"/>
            </a:pPr>
            <a:r>
              <a:rPr lang="en-US"/>
              <a:t>Auto Marshalling and Un-marshalling  </a:t>
            </a:r>
            <a:endParaRPr/>
          </a:p>
        </p:txBody>
      </p:sp>
      <p:sp>
        <p:nvSpPr>
          <p:cNvPr id="284" name="Google Shape;284;p1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pic>
        <p:nvPicPr>
          <p:cNvPr descr="C:\Users\FAMILY\Desktop\iStock_000010679869XSmall[1].jpg" id="285" name="Google Shape;285;p16"/>
          <p:cNvPicPr preferRelativeResize="0"/>
          <p:nvPr/>
        </p:nvPicPr>
        <p:blipFill rotWithShape="1">
          <a:blip r:embed="rId3">
            <a:alphaModFix/>
          </a:blip>
          <a:srcRect b="0" l="0" r="0" t="0"/>
          <a:stretch/>
        </p:blipFill>
        <p:spPr>
          <a:xfrm>
            <a:off x="5410200" y="2971800"/>
            <a:ext cx="2667000" cy="2659314"/>
          </a:xfrm>
          <a:prstGeom prst="rect">
            <a:avLst/>
          </a:prstGeom>
          <a:noFill/>
          <a:ln>
            <a:noFill/>
          </a:ln>
        </p:spPr>
      </p:pic>
      <p:sp>
        <p:nvSpPr>
          <p:cNvPr id="286" name="Google Shape;286;p1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Un-marshalling</a:t>
            </a:r>
            <a:endParaRPr/>
          </a:p>
          <a:p>
            <a:pPr indent="-180000" lvl="1" marL="180000" rtl="0" algn="l">
              <a:lnSpc>
                <a:spcPct val="150000"/>
              </a:lnSpc>
              <a:spcBef>
                <a:spcPts val="500"/>
              </a:spcBef>
              <a:spcAft>
                <a:spcPts val="0"/>
              </a:spcAft>
              <a:buClr>
                <a:srgbClr val="595959"/>
              </a:buClr>
              <a:buSzPts val="1800"/>
              <a:buChar char="•"/>
            </a:pPr>
            <a:r>
              <a:rPr lang="en-US"/>
              <a:t>Convert from XML to objects</a:t>
            </a:r>
            <a:endParaRPr/>
          </a:p>
          <a:p>
            <a:pPr indent="-180000" lvl="1" marL="180000" rtl="0" algn="l">
              <a:lnSpc>
                <a:spcPct val="150000"/>
              </a:lnSpc>
              <a:spcBef>
                <a:spcPts val="500"/>
              </a:spcBef>
              <a:spcAft>
                <a:spcPts val="0"/>
              </a:spcAft>
              <a:buClr>
                <a:srgbClr val="595959"/>
              </a:buClr>
              <a:buSzPts val="1800"/>
              <a:buChar char="•"/>
            </a:pPr>
            <a:r>
              <a:rPr lang="en-US"/>
              <a:t>Classes are generated by Binding Compiler</a:t>
            </a:r>
            <a:endParaRPr/>
          </a:p>
          <a:p>
            <a:pPr indent="-143999" lvl="2" marL="504000" rtl="0" algn="l">
              <a:lnSpc>
                <a:spcPct val="150000"/>
              </a:lnSpc>
              <a:spcBef>
                <a:spcPts val="500"/>
              </a:spcBef>
              <a:spcAft>
                <a:spcPts val="0"/>
              </a:spcAft>
              <a:buClr>
                <a:srgbClr val="595959"/>
              </a:buClr>
              <a:buSzPts val="2000"/>
              <a:buChar char="•"/>
            </a:pPr>
            <a:r>
              <a:rPr lang="en-US"/>
              <a:t>Each complex type is turned into </a:t>
            </a:r>
            <a:endParaRPr/>
          </a:p>
          <a:p>
            <a:pPr indent="-143999" lvl="3" marL="720000" rtl="0" algn="l">
              <a:lnSpc>
                <a:spcPct val="150000"/>
              </a:lnSpc>
              <a:spcBef>
                <a:spcPts val="500"/>
              </a:spcBef>
              <a:spcAft>
                <a:spcPts val="0"/>
              </a:spcAft>
              <a:buClr>
                <a:srgbClr val="595959"/>
              </a:buClr>
              <a:buSzPts val="1800"/>
              <a:buFont typeface="Noto Sans Symbols"/>
              <a:buChar char="▪"/>
            </a:pPr>
            <a:r>
              <a:rPr lang="en-US"/>
              <a:t>Interface (or inner interface)</a:t>
            </a:r>
            <a:endParaRPr/>
          </a:p>
          <a:p>
            <a:pPr indent="-143999" lvl="3" marL="720000" rtl="0" algn="l">
              <a:lnSpc>
                <a:spcPct val="150000"/>
              </a:lnSpc>
              <a:spcBef>
                <a:spcPts val="500"/>
              </a:spcBef>
              <a:spcAft>
                <a:spcPts val="0"/>
              </a:spcAft>
              <a:buClr>
                <a:srgbClr val="595959"/>
              </a:buClr>
              <a:buSzPts val="1800"/>
              <a:buFont typeface="Noto Sans Symbols"/>
              <a:buChar char="▪"/>
            </a:pPr>
            <a:r>
              <a:rPr lang="en-US"/>
              <a:t>Class Implementation (or inner class)</a:t>
            </a:r>
            <a:endParaRPr/>
          </a:p>
        </p:txBody>
      </p:sp>
      <p:sp>
        <p:nvSpPr>
          <p:cNvPr id="292" name="Google Shape;292;p1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293" name="Google Shape;293;p1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Marshalling</a:t>
            </a:r>
            <a:endParaRPr/>
          </a:p>
          <a:p>
            <a:pPr indent="0" lvl="0" marL="0" rtl="0" algn="l">
              <a:lnSpc>
                <a:spcPct val="150000"/>
              </a:lnSpc>
              <a:spcBef>
                <a:spcPts val="1000"/>
              </a:spcBef>
              <a:spcAft>
                <a:spcPts val="0"/>
              </a:spcAft>
              <a:buClr>
                <a:srgbClr val="595959"/>
              </a:buClr>
              <a:buSzPts val="2400"/>
              <a:buNone/>
            </a:pPr>
            <a:r>
              <a:t/>
            </a:r>
            <a:endParaRPr/>
          </a:p>
          <a:p>
            <a:pPr indent="-180000" lvl="1" marL="180000" rtl="0" algn="l">
              <a:lnSpc>
                <a:spcPct val="150000"/>
              </a:lnSpc>
              <a:spcBef>
                <a:spcPts val="500"/>
              </a:spcBef>
              <a:spcAft>
                <a:spcPts val="0"/>
              </a:spcAft>
              <a:buClr>
                <a:srgbClr val="595959"/>
              </a:buClr>
              <a:buSzPts val="1800"/>
              <a:buChar char="•"/>
            </a:pPr>
            <a:r>
              <a:rPr lang="en-US"/>
              <a:t>Export objects from memory into XML stream</a:t>
            </a:r>
            <a:endParaRPr/>
          </a:p>
          <a:p>
            <a:pPr indent="-180000" lvl="1" marL="180000" rtl="0" algn="l">
              <a:lnSpc>
                <a:spcPct val="150000"/>
              </a:lnSpc>
              <a:spcBef>
                <a:spcPts val="500"/>
              </a:spcBef>
              <a:spcAft>
                <a:spcPts val="0"/>
              </a:spcAft>
              <a:buClr>
                <a:srgbClr val="595959"/>
              </a:buClr>
              <a:buSzPts val="1800"/>
              <a:buChar char="•"/>
            </a:pPr>
            <a:r>
              <a:rPr lang="en-US"/>
              <a:t>Marshal operation takes:</a:t>
            </a:r>
            <a:endParaRPr/>
          </a:p>
          <a:p>
            <a:pPr indent="-143999" lvl="2" marL="504000" rtl="0" algn="l">
              <a:lnSpc>
                <a:spcPct val="150000"/>
              </a:lnSpc>
              <a:spcBef>
                <a:spcPts val="500"/>
              </a:spcBef>
              <a:spcAft>
                <a:spcPts val="0"/>
              </a:spcAft>
              <a:buClr>
                <a:srgbClr val="595959"/>
              </a:buClr>
              <a:buSzPts val="2000"/>
              <a:buChar char="•"/>
            </a:pPr>
            <a:r>
              <a:rPr lang="en-US"/>
              <a:t>The root element of the content tree (objects)</a:t>
            </a:r>
            <a:endParaRPr/>
          </a:p>
          <a:p>
            <a:pPr indent="-143999" lvl="2" marL="504000" rtl="0" algn="l">
              <a:lnSpc>
                <a:spcPct val="150000"/>
              </a:lnSpc>
              <a:spcBef>
                <a:spcPts val="500"/>
              </a:spcBef>
              <a:spcAft>
                <a:spcPts val="0"/>
              </a:spcAft>
              <a:buClr>
                <a:srgbClr val="595959"/>
              </a:buClr>
              <a:buSzPts val="2000"/>
              <a:buChar char="•"/>
            </a:pPr>
            <a:r>
              <a:rPr lang="en-US"/>
              <a:t>Output stream for writing XML </a:t>
            </a:r>
            <a:endParaRPr/>
          </a:p>
        </p:txBody>
      </p:sp>
      <p:sp>
        <p:nvSpPr>
          <p:cNvPr id="299" name="Google Shape;299;p1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00" name="Google Shape;300;p1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Example:</a:t>
            </a:r>
            <a:endParaRPr/>
          </a:p>
          <a:p>
            <a:pPr indent="-180000" lvl="1" marL="180000" rtl="0" algn="l">
              <a:lnSpc>
                <a:spcPct val="90000"/>
              </a:lnSpc>
              <a:spcBef>
                <a:spcPts val="500"/>
              </a:spcBef>
              <a:spcAft>
                <a:spcPts val="0"/>
              </a:spcAft>
              <a:buClr>
                <a:srgbClr val="595959"/>
              </a:buClr>
              <a:buSzPts val="1800"/>
              <a:buChar char="•"/>
            </a:pPr>
            <a:r>
              <a:rPr lang="en-US"/>
              <a:t>Generated classes view</a:t>
            </a:r>
            <a:endParaRPr/>
          </a:p>
        </p:txBody>
      </p:sp>
      <p:sp>
        <p:nvSpPr>
          <p:cNvPr id="306" name="Google Shape;306;p1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07" name="Google Shape;307;p19"/>
          <p:cNvSpPr/>
          <p:nvPr/>
        </p:nvSpPr>
        <p:spPr>
          <a:xfrm>
            <a:off x="339080" y="2057400"/>
            <a:ext cx="3394720" cy="2376264"/>
          </a:xfrm>
          <a:prstGeom prst="roundRect">
            <a:avLst>
              <a:gd fmla="val 11134" name="adj"/>
            </a:avLst>
          </a:prstGeom>
          <a:solidFill>
            <a:srgbClr val="F2F2F2"/>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Arial"/>
                <a:ea typeface="Arial"/>
                <a:cs typeface="Arial"/>
                <a:sym typeface="Arial"/>
              </a:rPr>
              <a:t>@XmlAccessorType(XmlAccessType.</a:t>
            </a:r>
            <a:r>
              <a:rPr i="1" lang="en-US" sz="1000">
                <a:solidFill>
                  <a:srgbClr val="7F7F7F"/>
                </a:solidFill>
                <a:latin typeface="Arial"/>
                <a:ea typeface="Arial"/>
                <a:cs typeface="Arial"/>
                <a:sym typeface="Arial"/>
              </a:rPr>
              <a:t>FIELD)</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@XmlType(name = "", propOrder = {"person“})</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@XmlRootElement(name = "People")</a:t>
            </a:r>
            <a:endParaRPr/>
          </a:p>
          <a:p>
            <a:pPr indent="0" lvl="0" marL="0" marR="0" rtl="0" algn="l">
              <a:spcBef>
                <a:spcPts val="0"/>
              </a:spcBef>
              <a:spcAft>
                <a:spcPts val="0"/>
              </a:spcAft>
              <a:buNone/>
            </a:pPr>
            <a:r>
              <a:rPr b="1" lang="en-US" sz="1000">
                <a:solidFill>
                  <a:srgbClr val="7F7F7F"/>
                </a:solidFill>
                <a:latin typeface="Arial"/>
                <a:ea typeface="Arial"/>
                <a:cs typeface="Arial"/>
                <a:sym typeface="Arial"/>
              </a:rPr>
              <a:t>public class </a:t>
            </a:r>
            <a:r>
              <a:rPr b="1" lang="en-US" sz="1000">
                <a:solidFill>
                  <a:srgbClr val="0099FF"/>
                </a:solidFill>
                <a:latin typeface="Arial"/>
                <a:ea typeface="Arial"/>
                <a:cs typeface="Arial"/>
                <a:sym typeface="Arial"/>
              </a:rPr>
              <a:t>People</a:t>
            </a:r>
            <a:r>
              <a:rPr b="1" lang="en-US" sz="1000">
                <a:solidFill>
                  <a:srgbClr val="7F7F7F"/>
                </a:solidFill>
                <a:latin typeface="Arial"/>
                <a:ea typeface="Arial"/>
                <a:cs typeface="Arial"/>
                <a:sym typeface="Arial"/>
              </a:rPr>
              <a:t> {</a:t>
            </a:r>
            <a:endParaRPr/>
          </a:p>
          <a:p>
            <a:pPr indent="0" lvl="0" marL="0" marR="0" rtl="0" algn="l">
              <a:spcBef>
                <a:spcPts val="0"/>
              </a:spcBef>
              <a:spcAft>
                <a:spcPts val="0"/>
              </a:spcAft>
              <a:buNone/>
            </a:pPr>
            <a:r>
              <a:t/>
            </a:r>
            <a:endParaRPr sz="1000">
              <a:solidFill>
                <a:srgbClr val="7F7F7F"/>
              </a:solidFill>
              <a:latin typeface="Arial"/>
              <a:ea typeface="Arial"/>
              <a:cs typeface="Arial"/>
              <a:sym typeface="Arial"/>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@XmlElement(name = "Person", required = </a:t>
            </a:r>
            <a:r>
              <a:rPr b="1" lang="en-US" sz="1000">
                <a:solidFill>
                  <a:srgbClr val="7F7F7F"/>
                </a:solidFill>
                <a:latin typeface="Arial"/>
                <a:ea typeface="Arial"/>
                <a:cs typeface="Arial"/>
                <a:sym typeface="Arial"/>
              </a:rPr>
              <a:t>true)</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protected List&lt;PersonType&gt; person;</a:t>
            </a:r>
            <a:endParaRPr/>
          </a:p>
          <a:p>
            <a:pPr indent="0" lvl="0" marL="0" marR="0" rtl="0" algn="l">
              <a:spcBef>
                <a:spcPts val="0"/>
              </a:spcBef>
              <a:spcAft>
                <a:spcPts val="0"/>
              </a:spcAft>
              <a:buNone/>
            </a:pPr>
            <a:r>
              <a:t/>
            </a:r>
            <a:endParaRPr b="1" sz="1000">
              <a:solidFill>
                <a:srgbClr val="7F7F7F"/>
              </a:solidFill>
              <a:latin typeface="Arial"/>
              <a:ea typeface="Arial"/>
              <a:cs typeface="Arial"/>
              <a:sym typeface="Arial"/>
            </a:endParaRPr>
          </a:p>
          <a:p>
            <a:pPr indent="0" lvl="0" marL="0" marR="0" rtl="0" algn="l">
              <a:spcBef>
                <a:spcPts val="0"/>
              </a:spcBef>
              <a:spcAft>
                <a:spcPts val="0"/>
              </a:spcAft>
              <a:buNone/>
            </a:pPr>
            <a:r>
              <a:rPr b="1" lang="en-US" sz="1000">
                <a:solidFill>
                  <a:srgbClr val="7F7F7F"/>
                </a:solidFill>
                <a:latin typeface="Arial"/>
                <a:ea typeface="Arial"/>
                <a:cs typeface="Arial"/>
                <a:sym typeface="Arial"/>
              </a:rPr>
              <a:t>    public List&lt;PersonType&gt; getPerson()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if (person == null)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person = </a:t>
            </a:r>
            <a:r>
              <a:rPr b="1" lang="en-US" sz="1000">
                <a:solidFill>
                  <a:srgbClr val="7F7F7F"/>
                </a:solidFill>
                <a:latin typeface="Arial"/>
                <a:ea typeface="Arial"/>
                <a:cs typeface="Arial"/>
                <a:sym typeface="Arial"/>
              </a:rPr>
              <a:t>new ArrayList&lt;PersonType&gt;();</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return this.person;</a:t>
            </a:r>
            <a:endParaRPr/>
          </a:p>
          <a:p>
            <a:pPr indent="0" lvl="0" marL="0" marR="0" rtl="0" algn="l">
              <a:spcBef>
                <a:spcPts val="0"/>
              </a:spcBef>
              <a:spcAft>
                <a:spcPts val="0"/>
              </a:spcAft>
              <a:buNone/>
            </a:pPr>
            <a:r>
              <a:rPr b="1" lang="en-US" sz="1000">
                <a:solidFill>
                  <a:srgbClr val="7F7F7F"/>
                </a:solidFill>
                <a:latin typeface="Arial"/>
                <a:ea typeface="Arial"/>
                <a:cs typeface="Arial"/>
                <a:sym typeface="Arial"/>
              </a:rPr>
              <a:t>   }</a:t>
            </a:r>
            <a:endParaRPr sz="1000">
              <a:solidFill>
                <a:srgbClr val="7F7F7F"/>
              </a:solidFill>
              <a:latin typeface="Arial"/>
              <a:ea typeface="Arial"/>
              <a:cs typeface="Arial"/>
              <a:sym typeface="Arial"/>
            </a:endParaRPr>
          </a:p>
          <a:p>
            <a:pPr indent="0" lvl="0" marL="0" marR="0" rtl="0" algn="l">
              <a:spcBef>
                <a:spcPts val="0"/>
              </a:spcBef>
              <a:spcAft>
                <a:spcPts val="0"/>
              </a:spcAft>
              <a:buNone/>
            </a:pPr>
            <a:r>
              <a:rPr lang="en-US" sz="1000">
                <a:solidFill>
                  <a:srgbClr val="7F7F7F"/>
                </a:solidFill>
                <a:latin typeface="Arial"/>
                <a:ea typeface="Arial"/>
                <a:cs typeface="Arial"/>
                <a:sym typeface="Arial"/>
              </a:rPr>
              <a:t>}</a:t>
            </a:r>
            <a:endParaRPr/>
          </a:p>
        </p:txBody>
      </p:sp>
      <p:sp>
        <p:nvSpPr>
          <p:cNvPr id="308" name="Google Shape;308;p19"/>
          <p:cNvSpPr/>
          <p:nvPr/>
        </p:nvSpPr>
        <p:spPr>
          <a:xfrm>
            <a:off x="3886200" y="1371600"/>
            <a:ext cx="5150296" cy="5217368"/>
          </a:xfrm>
          <a:prstGeom prst="roundRect">
            <a:avLst>
              <a:gd fmla="val 11134" name="adj"/>
            </a:avLst>
          </a:prstGeom>
          <a:solidFill>
            <a:srgbClr val="F2F2F2"/>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900">
                <a:solidFill>
                  <a:srgbClr val="7F7F7F"/>
                </a:solidFill>
                <a:latin typeface="Arial"/>
                <a:ea typeface="Arial"/>
                <a:cs typeface="Arial"/>
                <a:sym typeface="Arial"/>
              </a:rPr>
              <a:t>@XmlAccessorType(XmlAccessType.</a:t>
            </a:r>
            <a:r>
              <a:rPr i="1" lang="en-US" sz="900">
                <a:solidFill>
                  <a:srgbClr val="7F7F7F"/>
                </a:solidFill>
                <a:latin typeface="Arial"/>
                <a:ea typeface="Arial"/>
                <a:cs typeface="Arial"/>
                <a:sym typeface="Arial"/>
              </a:rPr>
              <a:t>FIELD)</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@XmlType(name = "PersonType", propOrder =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"name",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"age",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"birthDate"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a:t>
            </a:r>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public class </a:t>
            </a:r>
            <a:r>
              <a:rPr b="1" lang="en-US" sz="900">
                <a:solidFill>
                  <a:srgbClr val="0099FF"/>
                </a:solidFill>
                <a:latin typeface="Arial"/>
                <a:ea typeface="Arial"/>
                <a:cs typeface="Arial"/>
                <a:sym typeface="Arial"/>
              </a:rPr>
              <a:t>PersonType</a:t>
            </a:r>
            <a:r>
              <a:rPr b="1" lang="en-US" sz="900">
                <a:solidFill>
                  <a:srgbClr val="7F7F7F"/>
                </a:solidFill>
                <a:latin typeface="Arial"/>
                <a:ea typeface="Arial"/>
                <a:cs typeface="Arial"/>
                <a:sym typeface="Arial"/>
              </a:rPr>
              <a:t> {</a:t>
            </a:r>
            <a:endParaRPr/>
          </a:p>
          <a:p>
            <a:pPr indent="0" lvl="0" marL="0" marR="0" rtl="0" algn="l">
              <a:spcBef>
                <a:spcPts val="0"/>
              </a:spcBef>
              <a:spcAft>
                <a:spcPts val="0"/>
              </a:spcAft>
              <a:buNone/>
            </a:pPr>
            <a:r>
              <a:t/>
            </a:r>
            <a:endParaRPr sz="900">
              <a:solidFill>
                <a:srgbClr val="7F7F7F"/>
              </a:solidFill>
              <a:latin typeface="Arial"/>
              <a:ea typeface="Arial"/>
              <a:cs typeface="Arial"/>
              <a:sym typeface="Arial"/>
            </a:endParaRPr>
          </a:p>
          <a:p>
            <a:pPr indent="0" lvl="0" marL="0" marR="0" rtl="0" algn="l">
              <a:spcBef>
                <a:spcPts val="0"/>
              </a:spcBef>
              <a:spcAft>
                <a:spcPts val="0"/>
              </a:spcAft>
              <a:buNone/>
            </a:pPr>
            <a:r>
              <a:rPr lang="en-US" sz="900">
                <a:solidFill>
                  <a:srgbClr val="7F7F7F"/>
                </a:solidFill>
                <a:latin typeface="Arial"/>
                <a:ea typeface="Arial"/>
                <a:cs typeface="Arial"/>
                <a:sym typeface="Arial"/>
              </a:rPr>
              <a:t>    @XmlElement(name = "Name", required = </a:t>
            </a:r>
            <a:r>
              <a:rPr b="1" lang="en-US" sz="900">
                <a:solidFill>
                  <a:srgbClr val="7F7F7F"/>
                </a:solidFill>
                <a:latin typeface="Arial"/>
                <a:ea typeface="Arial"/>
                <a:cs typeface="Arial"/>
                <a:sym typeface="Arial"/>
              </a:rPr>
              <a:t>true)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protected String name;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@XmlElement(name = "Age")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protected int age;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@XmlElement(name = "BirthDate")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@XmlSchemaType(name = "date")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protected XMLGregorianCalendar birthDate;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@XmlAttribute(name = "gender", required = </a:t>
            </a:r>
            <a:r>
              <a:rPr b="1" lang="en-US" sz="900">
                <a:solidFill>
                  <a:srgbClr val="7F7F7F"/>
                </a:solidFill>
                <a:latin typeface="Arial"/>
                <a:ea typeface="Arial"/>
                <a:cs typeface="Arial"/>
                <a:sym typeface="Arial"/>
              </a:rPr>
              <a:t>true)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protected GenderType gender;</a:t>
            </a:r>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public String getName()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return name;</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public void setName(String value)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this.name = value; }</a:t>
            </a:r>
            <a:endParaRPr sz="900">
              <a:solidFill>
                <a:srgbClr val="7F7F7F"/>
              </a:solidFill>
              <a:latin typeface="Arial"/>
              <a:ea typeface="Arial"/>
              <a:cs typeface="Arial"/>
              <a:sym typeface="Arial"/>
            </a:endParaRPr>
          </a:p>
          <a:p>
            <a:pPr indent="0" lvl="0" marL="0" marR="0" rtl="0" algn="l">
              <a:spcBef>
                <a:spcPts val="0"/>
              </a:spcBef>
              <a:spcAft>
                <a:spcPts val="0"/>
              </a:spcAft>
              <a:buNone/>
            </a:pPr>
            <a:r>
              <a:t/>
            </a:r>
            <a:endParaRPr sz="900">
              <a:solidFill>
                <a:srgbClr val="7F7F7F"/>
              </a:solidFill>
              <a:latin typeface="Arial"/>
              <a:ea typeface="Arial"/>
              <a:cs typeface="Arial"/>
              <a:sym typeface="Arial"/>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int getAge()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return age;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void setAge(int value)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this.age = value;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XMLGregorianCalendar getBirthDate() {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return birthDate;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endParaRPr b="1" sz="900">
              <a:solidFill>
                <a:srgbClr val="7F7F7F"/>
              </a:solidFill>
              <a:latin typeface="Arial"/>
              <a:ea typeface="Arial"/>
              <a:cs typeface="Arial"/>
              <a:sym typeface="Arial"/>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void setBirthDate(XMLGregorianCalendar value)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this.birthDate = value;}</a:t>
            </a:r>
            <a:endParaRPr/>
          </a:p>
          <a:p>
            <a:pPr indent="0" lvl="0" marL="0" marR="0" rtl="0" algn="l">
              <a:spcBef>
                <a:spcPts val="0"/>
              </a:spcBef>
              <a:spcAft>
                <a:spcPts val="0"/>
              </a:spcAft>
              <a:buNone/>
            </a:pPr>
            <a:r>
              <a:t/>
            </a:r>
            <a:endParaRPr sz="900">
              <a:solidFill>
                <a:srgbClr val="7F7F7F"/>
              </a:solidFill>
              <a:latin typeface="Arial"/>
              <a:ea typeface="Arial"/>
              <a:cs typeface="Arial"/>
              <a:sym typeface="Arial"/>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GenderType getGender()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return gender;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    </a:t>
            </a:r>
            <a:endParaRPr/>
          </a:p>
          <a:p>
            <a:pPr indent="0" lvl="0" marL="0" marR="0" rtl="0" algn="l">
              <a:spcBef>
                <a:spcPts val="0"/>
              </a:spcBef>
              <a:spcAft>
                <a:spcPts val="0"/>
              </a:spcAft>
              <a:buNone/>
            </a:pPr>
            <a:r>
              <a:rPr b="1" lang="en-US" sz="900">
                <a:solidFill>
                  <a:srgbClr val="7F7F7F"/>
                </a:solidFill>
                <a:latin typeface="Arial"/>
                <a:ea typeface="Arial"/>
                <a:cs typeface="Arial"/>
                <a:sym typeface="Arial"/>
              </a:rPr>
              <a:t>        public  void setGender(GenderType value) {</a:t>
            </a:r>
            <a:r>
              <a:rPr lang="en-US" sz="900">
                <a:solidFill>
                  <a:srgbClr val="7F7F7F"/>
                </a:solidFill>
                <a:latin typeface="Arial"/>
                <a:ea typeface="Arial"/>
                <a:cs typeface="Arial"/>
                <a:sym typeface="Arial"/>
              </a:rPr>
              <a:t>   </a:t>
            </a:r>
            <a:r>
              <a:rPr b="1" lang="en-US" sz="900">
                <a:solidFill>
                  <a:srgbClr val="7F7F7F"/>
                </a:solidFill>
                <a:latin typeface="Arial"/>
                <a:ea typeface="Arial"/>
                <a:cs typeface="Arial"/>
                <a:sym typeface="Arial"/>
              </a:rPr>
              <a:t>this.gender = value; }</a:t>
            </a:r>
            <a:endParaRPr/>
          </a:p>
          <a:p>
            <a:pPr indent="0" lvl="0" marL="0" marR="0" rtl="0" algn="l">
              <a:spcBef>
                <a:spcPts val="0"/>
              </a:spcBef>
              <a:spcAft>
                <a:spcPts val="0"/>
              </a:spcAft>
              <a:buNone/>
            </a:pPr>
            <a:r>
              <a:rPr lang="en-US" sz="900">
                <a:solidFill>
                  <a:srgbClr val="7F7F7F"/>
                </a:solidFill>
                <a:latin typeface="Arial"/>
                <a:ea typeface="Arial"/>
                <a:cs typeface="Arial"/>
                <a:sym typeface="Arial"/>
              </a:rPr>
              <a:t>}</a:t>
            </a:r>
            <a:endParaRPr/>
          </a:p>
        </p:txBody>
      </p:sp>
      <p:sp>
        <p:nvSpPr>
          <p:cNvPr id="309" name="Google Shape;309;p19"/>
          <p:cNvSpPr/>
          <p:nvPr/>
        </p:nvSpPr>
        <p:spPr>
          <a:xfrm>
            <a:off x="328464" y="4536976"/>
            <a:ext cx="3405336" cy="2016224"/>
          </a:xfrm>
          <a:prstGeom prst="roundRect">
            <a:avLst>
              <a:gd fmla="val 11134" name="adj"/>
            </a:avLst>
          </a:prstGeom>
          <a:solidFill>
            <a:srgbClr val="F2F2F2"/>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7F7F7F"/>
                </a:solidFill>
                <a:latin typeface="Arial"/>
                <a:ea typeface="Arial"/>
                <a:cs typeface="Arial"/>
                <a:sym typeface="Arial"/>
              </a:rPr>
              <a:t>@XmlType(name = "GenderType")</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@XmlEnum</a:t>
            </a:r>
            <a:endParaRPr sz="1000">
              <a:solidFill>
                <a:srgbClr val="7F7F7F"/>
              </a:solidFill>
              <a:latin typeface="Arial"/>
              <a:ea typeface="Arial"/>
              <a:cs typeface="Arial"/>
              <a:sym typeface="Arial"/>
            </a:endParaRPr>
          </a:p>
          <a:p>
            <a:pPr indent="0" lvl="0" marL="0" marR="0" rtl="0" algn="l">
              <a:spcBef>
                <a:spcPts val="0"/>
              </a:spcBef>
              <a:spcAft>
                <a:spcPts val="0"/>
              </a:spcAft>
              <a:buNone/>
            </a:pPr>
            <a:r>
              <a:t/>
            </a:r>
            <a:endParaRPr b="1" sz="1000">
              <a:solidFill>
                <a:srgbClr val="7F7F7F"/>
              </a:solidFill>
              <a:latin typeface="Arial"/>
              <a:ea typeface="Arial"/>
              <a:cs typeface="Arial"/>
              <a:sym typeface="Arial"/>
            </a:endParaRPr>
          </a:p>
          <a:p>
            <a:pPr indent="0" lvl="0" marL="0" marR="0" rtl="0" algn="l">
              <a:spcBef>
                <a:spcPts val="0"/>
              </a:spcBef>
              <a:spcAft>
                <a:spcPts val="0"/>
              </a:spcAft>
              <a:buNone/>
            </a:pPr>
            <a:r>
              <a:rPr b="1" lang="en-US" sz="1000">
                <a:solidFill>
                  <a:srgbClr val="7F7F7F"/>
                </a:solidFill>
                <a:latin typeface="Arial"/>
                <a:ea typeface="Arial"/>
                <a:cs typeface="Arial"/>
                <a:sym typeface="Arial"/>
              </a:rPr>
              <a:t>public  enum </a:t>
            </a:r>
            <a:r>
              <a:rPr b="1" lang="en-US" sz="1000">
                <a:solidFill>
                  <a:srgbClr val="0099FF"/>
                </a:solidFill>
                <a:latin typeface="Arial"/>
                <a:ea typeface="Arial"/>
                <a:cs typeface="Arial"/>
                <a:sym typeface="Arial"/>
              </a:rPr>
              <a:t>GenderType</a:t>
            </a:r>
            <a:r>
              <a:rPr b="1" lang="en-US" sz="1000">
                <a:solidFill>
                  <a:srgbClr val="7F7F7F"/>
                </a:solidFill>
                <a:latin typeface="Arial"/>
                <a:ea typeface="Arial"/>
                <a:cs typeface="Arial"/>
                <a:sym typeface="Arial"/>
              </a:rPr>
              <a:t> {</a:t>
            </a:r>
            <a:endParaRPr sz="1000">
              <a:solidFill>
                <a:srgbClr val="7F7F7F"/>
              </a:solidFill>
              <a:latin typeface="Arial"/>
              <a:ea typeface="Arial"/>
              <a:cs typeface="Arial"/>
              <a:sym typeface="Arial"/>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i="1" lang="en-US" sz="1000">
                <a:solidFill>
                  <a:srgbClr val="7F7F7F"/>
                </a:solidFill>
                <a:latin typeface="Arial"/>
                <a:ea typeface="Arial"/>
                <a:cs typeface="Arial"/>
                <a:sym typeface="Arial"/>
              </a:rPr>
              <a:t>M,F;</a:t>
            </a:r>
            <a:endParaRPr sz="1000">
              <a:solidFill>
                <a:srgbClr val="7F7F7F"/>
              </a:solidFill>
              <a:latin typeface="Arial"/>
              <a:ea typeface="Arial"/>
              <a:cs typeface="Arial"/>
              <a:sym typeface="Arial"/>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public String value()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return name();</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public static GenderType fromValue(String v)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r>
              <a:rPr b="1" lang="en-US" sz="1000">
                <a:solidFill>
                  <a:srgbClr val="7F7F7F"/>
                </a:solidFill>
                <a:latin typeface="Arial"/>
                <a:ea typeface="Arial"/>
                <a:cs typeface="Arial"/>
                <a:sym typeface="Arial"/>
              </a:rPr>
              <a:t>return </a:t>
            </a:r>
            <a:r>
              <a:rPr b="1" i="1" lang="en-US" sz="1000">
                <a:solidFill>
                  <a:srgbClr val="7F7F7F"/>
                </a:solidFill>
                <a:latin typeface="Arial"/>
                <a:ea typeface="Arial"/>
                <a:cs typeface="Arial"/>
                <a:sym typeface="Arial"/>
              </a:rPr>
              <a:t>valueOf(v);</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        {</a:t>
            </a:r>
            <a:endParaRPr/>
          </a:p>
          <a:p>
            <a:pPr indent="0" lvl="0" marL="0" marR="0" rtl="0" algn="l">
              <a:spcBef>
                <a:spcPts val="0"/>
              </a:spcBef>
              <a:spcAft>
                <a:spcPts val="0"/>
              </a:spcAft>
              <a:buNone/>
            </a:pPr>
            <a:r>
              <a:rPr lang="en-US" sz="1000">
                <a:solidFill>
                  <a:srgbClr val="7F7F7F"/>
                </a:solidFill>
                <a:latin typeface="Arial"/>
                <a:ea typeface="Arial"/>
                <a:cs typeface="Arial"/>
                <a:sym typeface="Arial"/>
              </a:rPr>
              <a:t>{</a:t>
            </a:r>
            <a:endParaRPr/>
          </a:p>
        </p:txBody>
      </p:sp>
      <p:sp>
        <p:nvSpPr>
          <p:cNvPr id="310" name="Google Shape;310;p1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Topics</a:t>
            </a:r>
            <a:endParaRPr/>
          </a:p>
        </p:txBody>
      </p:sp>
      <p:sp>
        <p:nvSpPr>
          <p:cNvPr id="64" name="Google Shape;64;p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rgbClr val="595959"/>
              </a:buClr>
              <a:buSzPts val="2400"/>
              <a:buFont typeface="Noto Sans Symbols"/>
              <a:buChar char="❖"/>
            </a:pPr>
            <a:r>
              <a:rPr lang="en-US"/>
              <a:t>Definition</a:t>
            </a:r>
            <a:endParaRPr/>
          </a:p>
          <a:p>
            <a:pPr indent="-342900" lvl="0" marL="342900" rtl="0" algn="l">
              <a:lnSpc>
                <a:spcPct val="150000"/>
              </a:lnSpc>
              <a:spcBef>
                <a:spcPts val="1000"/>
              </a:spcBef>
              <a:spcAft>
                <a:spcPts val="0"/>
              </a:spcAft>
              <a:buClr>
                <a:srgbClr val="595959"/>
              </a:buClr>
              <a:buSzPts val="2400"/>
              <a:buFont typeface="Noto Sans Symbols"/>
              <a:buChar char="❖"/>
            </a:pPr>
            <a:r>
              <a:rPr lang="en-US"/>
              <a:t>Architecture</a:t>
            </a:r>
            <a:endParaRPr/>
          </a:p>
          <a:p>
            <a:pPr indent="-342900" lvl="0" marL="342900" rtl="0" algn="l">
              <a:lnSpc>
                <a:spcPct val="150000"/>
              </a:lnSpc>
              <a:spcBef>
                <a:spcPts val="1000"/>
              </a:spcBef>
              <a:spcAft>
                <a:spcPts val="0"/>
              </a:spcAft>
              <a:buClr>
                <a:srgbClr val="595959"/>
              </a:buClr>
              <a:buSzPts val="2400"/>
              <a:buFont typeface="Noto Sans Symbols"/>
              <a:buChar char="❖"/>
            </a:pPr>
            <a:r>
              <a:rPr lang="en-US"/>
              <a:t>RPC</a:t>
            </a:r>
            <a:endParaRPr/>
          </a:p>
          <a:p>
            <a:pPr indent="-342900" lvl="0" marL="342900" rtl="0" algn="l">
              <a:lnSpc>
                <a:spcPct val="150000"/>
              </a:lnSpc>
              <a:spcBef>
                <a:spcPts val="1000"/>
              </a:spcBef>
              <a:spcAft>
                <a:spcPts val="0"/>
              </a:spcAft>
              <a:buClr>
                <a:srgbClr val="595959"/>
              </a:buClr>
              <a:buSzPts val="2400"/>
              <a:buFont typeface="Noto Sans Symbols"/>
              <a:buChar char="❖"/>
            </a:pPr>
            <a:r>
              <a:rPr lang="en-US"/>
              <a:t>XML based Web Services</a:t>
            </a:r>
            <a:endParaRPr/>
          </a:p>
          <a:p>
            <a:pPr indent="-342900" lvl="0" marL="342900" rtl="0" algn="l">
              <a:lnSpc>
                <a:spcPct val="150000"/>
              </a:lnSpc>
              <a:spcBef>
                <a:spcPts val="1000"/>
              </a:spcBef>
              <a:spcAft>
                <a:spcPts val="0"/>
              </a:spcAft>
              <a:buClr>
                <a:srgbClr val="595959"/>
              </a:buClr>
              <a:buSzPts val="2400"/>
              <a:buFont typeface="Noto Sans Symbols"/>
              <a:buChar char="❖"/>
            </a:pPr>
            <a:r>
              <a:rPr lang="en-US"/>
              <a:t>REST based Web Services</a:t>
            </a:r>
            <a:endParaRPr/>
          </a:p>
          <a:p>
            <a:pPr indent="-190500" lvl="0" marL="342900" rtl="0" algn="l">
              <a:lnSpc>
                <a:spcPct val="150000"/>
              </a:lnSpc>
              <a:spcBef>
                <a:spcPts val="1000"/>
              </a:spcBef>
              <a:spcAft>
                <a:spcPts val="0"/>
              </a:spcAft>
              <a:buClr>
                <a:srgbClr val="595959"/>
              </a:buClr>
              <a:buSzPts val="2400"/>
              <a:buFont typeface="Noto Sans Symbols"/>
              <a:buNone/>
            </a:pPr>
            <a:r>
              <a:t/>
            </a:r>
            <a:endParaRPr/>
          </a:p>
        </p:txBody>
      </p:sp>
      <p:sp>
        <p:nvSpPr>
          <p:cNvPr id="65" name="Google Shape;65;p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Example:</a:t>
            </a:r>
            <a:endParaRPr/>
          </a:p>
          <a:p>
            <a:pPr indent="-180000" lvl="1" marL="180000" rtl="0" algn="l">
              <a:lnSpc>
                <a:spcPct val="90000"/>
              </a:lnSpc>
              <a:spcBef>
                <a:spcPts val="500"/>
              </a:spcBef>
              <a:spcAft>
                <a:spcPts val="0"/>
              </a:spcAft>
              <a:buClr>
                <a:srgbClr val="595959"/>
              </a:buClr>
              <a:buSzPts val="1800"/>
              <a:buChar char="•"/>
            </a:pPr>
            <a:r>
              <a:rPr lang="en-US"/>
              <a:t>Marshal and un-marshal with XML and JAXB</a:t>
            </a:r>
            <a:endParaRPr/>
          </a:p>
        </p:txBody>
      </p:sp>
      <p:sp>
        <p:nvSpPr>
          <p:cNvPr id="316" name="Google Shape;316;p2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17" name="Google Shape;317;p20"/>
          <p:cNvSpPr/>
          <p:nvPr/>
        </p:nvSpPr>
        <p:spPr>
          <a:xfrm>
            <a:off x="1691680" y="1981200"/>
            <a:ext cx="6696744" cy="4616152"/>
          </a:xfrm>
          <a:prstGeom prst="roundRect">
            <a:avLst>
              <a:gd fmla="val 11134" name="adj"/>
            </a:avLst>
          </a:prstGeom>
          <a:solidFill>
            <a:srgbClr val="F2F2F2"/>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rgbClr val="666666"/>
                </a:solidFill>
                <a:latin typeface="Arial"/>
                <a:ea typeface="Arial"/>
                <a:cs typeface="Arial"/>
                <a:sym typeface="Arial"/>
              </a:rPr>
              <a:t>//un-marshal XML document</a:t>
            </a:r>
            <a:endParaRPr/>
          </a:p>
          <a:p>
            <a:pPr indent="0" lvl="0" marL="0" marR="0" rtl="0" algn="l">
              <a:spcBef>
                <a:spcPts val="0"/>
              </a:spcBef>
              <a:spcAft>
                <a:spcPts val="0"/>
              </a:spcAft>
              <a:buNone/>
            </a:pPr>
            <a:r>
              <a:rPr b="1" lang="en-US" sz="1100">
                <a:solidFill>
                  <a:srgbClr val="7F7F7F"/>
                </a:solidFill>
                <a:latin typeface="Arial"/>
                <a:ea typeface="Arial"/>
                <a:cs typeface="Arial"/>
                <a:sym typeface="Arial"/>
              </a:rPr>
              <a:t>JAXBContext jc = JAXBContext.</a:t>
            </a:r>
            <a:r>
              <a:rPr b="1" i="1" lang="en-US" sz="1100">
                <a:solidFill>
                  <a:srgbClr val="7F7F7F"/>
                </a:solidFill>
                <a:latin typeface="Arial"/>
                <a:ea typeface="Arial"/>
                <a:cs typeface="Arial"/>
                <a:sym typeface="Arial"/>
              </a:rPr>
              <a:t>newInstance("core.people");</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Unmarshaller unmarshaller = jc.createUnmarshaller();</a:t>
            </a:r>
            <a:endParaRPr/>
          </a:p>
          <a:p>
            <a:pPr indent="0" lvl="0" marL="0" marR="0" rtl="0" algn="l">
              <a:spcBef>
                <a:spcPts val="0"/>
              </a:spcBef>
              <a:spcAft>
                <a:spcPts val="0"/>
              </a:spcAft>
              <a:buNone/>
            </a:pPr>
            <a:r>
              <a:rPr b="1" lang="en-US" sz="1100">
                <a:solidFill>
                  <a:srgbClr val="0099FF"/>
                </a:solidFill>
                <a:latin typeface="Arial"/>
                <a:ea typeface="Arial"/>
                <a:cs typeface="Arial"/>
                <a:sym typeface="Arial"/>
              </a:rPr>
              <a:t>People people</a:t>
            </a:r>
            <a:r>
              <a:rPr lang="en-US" sz="1100">
                <a:solidFill>
                  <a:srgbClr val="7F7F7F"/>
                </a:solidFill>
                <a:latin typeface="Arial"/>
                <a:ea typeface="Arial"/>
                <a:cs typeface="Arial"/>
                <a:sym typeface="Arial"/>
              </a:rPr>
              <a:t>=(People)</a:t>
            </a:r>
            <a:r>
              <a:rPr b="1" lang="en-US" sz="1100">
                <a:solidFill>
                  <a:srgbClr val="7F7F7F"/>
                </a:solidFill>
                <a:latin typeface="Arial"/>
                <a:ea typeface="Arial"/>
                <a:cs typeface="Arial"/>
                <a:sym typeface="Arial"/>
              </a:rPr>
              <a:t>unmarshaller.unmarshal(new File("c:/work/People.xml"));</a:t>
            </a:r>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a:p>
            <a:pPr indent="0" lvl="0" marL="0" marR="0" rtl="0" algn="l">
              <a:spcBef>
                <a:spcPts val="0"/>
              </a:spcBef>
              <a:spcAft>
                <a:spcPts val="0"/>
              </a:spcAft>
              <a:buNone/>
            </a:pPr>
            <a:r>
              <a:rPr lang="en-US" sz="1100">
                <a:solidFill>
                  <a:srgbClr val="666666"/>
                </a:solidFill>
                <a:latin typeface="Arial"/>
                <a:ea typeface="Arial"/>
                <a:cs typeface="Arial"/>
                <a:sym typeface="Arial"/>
              </a:rPr>
              <a:t>//create new person data</a:t>
            </a:r>
            <a:endParaRPr/>
          </a:p>
          <a:p>
            <a:pPr indent="0" lvl="0" marL="0" marR="0" rtl="0" algn="l">
              <a:spcBef>
                <a:spcPts val="0"/>
              </a:spcBef>
              <a:spcAft>
                <a:spcPts val="0"/>
              </a:spcAft>
              <a:buNone/>
            </a:pPr>
            <a:r>
              <a:rPr b="1" lang="en-US" sz="1100">
                <a:solidFill>
                  <a:srgbClr val="0099FF"/>
                </a:solidFill>
                <a:latin typeface="Arial"/>
                <a:ea typeface="Arial"/>
                <a:cs typeface="Arial"/>
                <a:sym typeface="Arial"/>
              </a:rPr>
              <a:t>PersonType person=new PersonType();</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person.setName("Newbe");</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person.setAge(1);</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person.setGender(</a:t>
            </a:r>
            <a:r>
              <a:rPr b="1" lang="en-US" sz="1100">
                <a:solidFill>
                  <a:srgbClr val="0099FF"/>
                </a:solidFill>
                <a:latin typeface="Arial"/>
                <a:ea typeface="Arial"/>
                <a:cs typeface="Arial"/>
                <a:sym typeface="Arial"/>
              </a:rPr>
              <a:t>GenderType.</a:t>
            </a:r>
            <a:r>
              <a:rPr b="1" i="1" lang="en-US" sz="1100">
                <a:solidFill>
                  <a:srgbClr val="0099FF"/>
                </a:solidFill>
                <a:latin typeface="Arial"/>
                <a:ea typeface="Arial"/>
                <a:cs typeface="Arial"/>
                <a:sym typeface="Arial"/>
              </a:rPr>
              <a:t>M</a:t>
            </a:r>
            <a:r>
              <a:rPr i="1" lang="en-US" sz="1100">
                <a:solidFill>
                  <a:srgbClr val="7F7F7F"/>
                </a:solidFill>
                <a:latin typeface="Arial"/>
                <a:ea typeface="Arial"/>
                <a:cs typeface="Arial"/>
                <a:sym typeface="Arial"/>
              </a:rPr>
              <a:t>);</a:t>
            </a:r>
            <a:endParaRPr/>
          </a:p>
          <a:p>
            <a:pPr indent="0" lvl="0" marL="0" marR="0" rtl="0" algn="l">
              <a:spcBef>
                <a:spcPts val="0"/>
              </a:spcBef>
              <a:spcAft>
                <a:spcPts val="0"/>
              </a:spcAft>
              <a:buNone/>
            </a:pPr>
            <a:r>
              <a:rPr lang="en-US" sz="1100">
                <a:solidFill>
                  <a:srgbClr val="666666"/>
                </a:solidFill>
                <a:latin typeface="Arial"/>
                <a:ea typeface="Arial"/>
                <a:cs typeface="Arial"/>
                <a:sym typeface="Arial"/>
              </a:rPr>
              <a:t>//add to people</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List&lt;PersonType&gt; persons=people.getPerson();</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persons.add(person);</a:t>
            </a:r>
            <a:endParaRPr/>
          </a:p>
          <a:p>
            <a:pPr indent="0" lvl="0" marL="0" marR="0" rtl="0" algn="l">
              <a:spcBef>
                <a:spcPts val="0"/>
              </a:spcBef>
              <a:spcAft>
                <a:spcPts val="0"/>
              </a:spcAft>
              <a:buNone/>
            </a:pPr>
            <a:r>
              <a:t/>
            </a:r>
            <a:endParaRPr sz="1100">
              <a:solidFill>
                <a:srgbClr val="666666"/>
              </a:solidFill>
              <a:latin typeface="Arial"/>
              <a:ea typeface="Arial"/>
              <a:cs typeface="Arial"/>
              <a:sym typeface="Arial"/>
            </a:endParaRPr>
          </a:p>
          <a:p>
            <a:pPr indent="0" lvl="0" marL="0" marR="0" rtl="0" algn="l">
              <a:spcBef>
                <a:spcPts val="0"/>
              </a:spcBef>
              <a:spcAft>
                <a:spcPts val="0"/>
              </a:spcAft>
              <a:buNone/>
            </a:pPr>
            <a:r>
              <a:rPr lang="en-US" sz="1100">
                <a:solidFill>
                  <a:srgbClr val="666666"/>
                </a:solidFill>
                <a:latin typeface="Arial"/>
                <a:ea typeface="Arial"/>
                <a:cs typeface="Arial"/>
                <a:sym typeface="Arial"/>
              </a:rPr>
              <a:t>//marshal back to XML document</a:t>
            </a:r>
            <a:endParaRPr/>
          </a:p>
          <a:p>
            <a:pPr indent="0" lvl="0" marL="0" marR="0" rtl="0" algn="l">
              <a:spcBef>
                <a:spcPts val="0"/>
              </a:spcBef>
              <a:spcAft>
                <a:spcPts val="0"/>
              </a:spcAft>
              <a:buNone/>
            </a:pPr>
            <a:r>
              <a:rPr b="1" lang="en-US" sz="1100">
                <a:solidFill>
                  <a:srgbClr val="7F7F7F"/>
                </a:solidFill>
                <a:latin typeface="Arial"/>
                <a:ea typeface="Arial"/>
                <a:cs typeface="Arial"/>
                <a:sym typeface="Arial"/>
              </a:rPr>
              <a:t>Marshaller marshaller=jc.createMarshaller();</a:t>
            </a:r>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a:p>
            <a:pPr indent="0" lvl="0" marL="0" marR="0" rtl="0" algn="l">
              <a:spcBef>
                <a:spcPts val="0"/>
              </a:spcBef>
              <a:spcAft>
                <a:spcPts val="0"/>
              </a:spcAft>
              <a:buNone/>
            </a:pPr>
            <a:r>
              <a:rPr lang="en-US" sz="1100">
                <a:solidFill>
                  <a:srgbClr val="666666"/>
                </a:solidFill>
                <a:latin typeface="Arial"/>
                <a:ea typeface="Arial"/>
                <a:cs typeface="Arial"/>
                <a:sym typeface="Arial"/>
              </a:rPr>
              <a:t>//optional - set marshaller validate structure</a:t>
            </a:r>
            <a:endParaRPr/>
          </a:p>
          <a:p>
            <a:pPr indent="0" lvl="0" marL="0" marR="0" rtl="0" algn="l">
              <a:spcBef>
                <a:spcPts val="0"/>
              </a:spcBef>
              <a:spcAft>
                <a:spcPts val="0"/>
              </a:spcAft>
              <a:buNone/>
            </a:pPr>
            <a:r>
              <a:rPr b="1" lang="en-US" sz="1100">
                <a:solidFill>
                  <a:srgbClr val="7F7F7F"/>
                </a:solidFill>
                <a:latin typeface="Arial"/>
                <a:ea typeface="Arial"/>
                <a:cs typeface="Arial"/>
                <a:sym typeface="Arial"/>
              </a:rPr>
              <a:t>SchemaFactory sf = SchemaFactory.</a:t>
            </a:r>
            <a:r>
              <a:rPr b="1" i="1" lang="en-US" sz="1100">
                <a:solidFill>
                  <a:srgbClr val="7F7F7F"/>
                </a:solidFill>
                <a:latin typeface="Arial"/>
                <a:ea typeface="Arial"/>
                <a:cs typeface="Arial"/>
                <a:sym typeface="Arial"/>
              </a:rPr>
              <a:t>newInstance( </a:t>
            </a:r>
            <a:r>
              <a:rPr b="1" lang="en-US" sz="1100">
                <a:solidFill>
                  <a:srgbClr val="7F7F7F"/>
                </a:solidFill>
                <a:latin typeface="Arial"/>
                <a:ea typeface="Arial"/>
                <a:cs typeface="Arial"/>
                <a:sym typeface="Arial"/>
              </a:rPr>
              <a:t>javax.xml.XMLConstants.</a:t>
            </a:r>
            <a:r>
              <a:rPr b="1" i="1" lang="en-US" sz="1100">
                <a:solidFill>
                  <a:srgbClr val="7F7F7F"/>
                </a:solidFill>
                <a:latin typeface="Arial"/>
                <a:ea typeface="Arial"/>
                <a:cs typeface="Arial"/>
                <a:sym typeface="Arial"/>
              </a:rPr>
              <a:t>W3C_XML_SCHEMA_NS_URI); </a:t>
            </a:r>
            <a:endParaRPr/>
          </a:p>
          <a:p>
            <a:pPr indent="0" lvl="0" marL="0" marR="0" rtl="0" algn="l">
              <a:spcBef>
                <a:spcPts val="0"/>
              </a:spcBef>
              <a:spcAft>
                <a:spcPts val="0"/>
              </a:spcAft>
              <a:buNone/>
            </a:pPr>
            <a:r>
              <a:rPr lang="en-US" sz="1100">
                <a:solidFill>
                  <a:srgbClr val="7F7F7F"/>
                </a:solidFill>
                <a:latin typeface="Arial"/>
                <a:ea typeface="Arial"/>
                <a:cs typeface="Arial"/>
                <a:sym typeface="Arial"/>
              </a:rPr>
              <a:t>Schema schema = sf.newSchema(</a:t>
            </a:r>
            <a:r>
              <a:rPr b="1" lang="en-US" sz="1100">
                <a:solidFill>
                  <a:srgbClr val="7F7F7F"/>
                </a:solidFill>
                <a:latin typeface="Arial"/>
                <a:ea typeface="Arial"/>
                <a:cs typeface="Arial"/>
                <a:sym typeface="Arial"/>
              </a:rPr>
              <a:t>new File(“http://…../PeopleSchema.xsd")); </a:t>
            </a:r>
            <a:endParaRPr/>
          </a:p>
          <a:p>
            <a:pPr indent="0" lvl="0" marL="0" marR="0" rtl="0" algn="l">
              <a:spcBef>
                <a:spcPts val="0"/>
              </a:spcBef>
              <a:spcAft>
                <a:spcPts val="0"/>
              </a:spcAft>
              <a:buNone/>
            </a:pPr>
            <a:r>
              <a:rPr b="1" lang="en-US" sz="1100">
                <a:solidFill>
                  <a:srgbClr val="7F7F7F"/>
                </a:solidFill>
                <a:latin typeface="Arial"/>
                <a:ea typeface="Arial"/>
                <a:cs typeface="Arial"/>
                <a:sym typeface="Arial"/>
              </a:rPr>
              <a:t>marshaller.setSchema(schema);</a:t>
            </a:r>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a:p>
            <a:pPr indent="0" lvl="0" marL="0" marR="0" rtl="0" algn="l">
              <a:spcBef>
                <a:spcPts val="0"/>
              </a:spcBef>
              <a:spcAft>
                <a:spcPts val="0"/>
              </a:spcAft>
              <a:buNone/>
            </a:pPr>
            <a:r>
              <a:rPr lang="en-US" sz="1100">
                <a:solidFill>
                  <a:srgbClr val="7F7F7F"/>
                </a:solidFill>
                <a:latin typeface="Arial"/>
                <a:ea typeface="Arial"/>
                <a:cs typeface="Arial"/>
                <a:sym typeface="Arial"/>
              </a:rPr>
              <a:t>marshaller.setProperty(Marshaller.</a:t>
            </a:r>
            <a:r>
              <a:rPr i="1" lang="en-US" sz="1100">
                <a:solidFill>
                  <a:srgbClr val="7F7F7F"/>
                </a:solidFill>
                <a:latin typeface="Arial"/>
                <a:ea typeface="Arial"/>
                <a:cs typeface="Arial"/>
                <a:sym typeface="Arial"/>
              </a:rPr>
              <a:t>JAXB_FORMATTED_OUTPUT, </a:t>
            </a:r>
            <a:r>
              <a:rPr b="1" i="1" lang="en-US" sz="1100">
                <a:solidFill>
                  <a:srgbClr val="7F7F7F"/>
                </a:solidFill>
                <a:latin typeface="Arial"/>
                <a:ea typeface="Arial"/>
                <a:cs typeface="Arial"/>
                <a:sym typeface="Arial"/>
              </a:rPr>
              <a:t>true);</a:t>
            </a:r>
            <a:endParaRPr/>
          </a:p>
          <a:p>
            <a:pPr indent="0" lvl="0" marL="0" marR="0" rtl="0" algn="l">
              <a:spcBef>
                <a:spcPts val="0"/>
              </a:spcBef>
              <a:spcAft>
                <a:spcPts val="0"/>
              </a:spcAft>
              <a:buNone/>
            </a:pPr>
            <a:r>
              <a:rPr b="1" lang="en-US" sz="1100">
                <a:solidFill>
                  <a:srgbClr val="7F7F7F"/>
                </a:solidFill>
                <a:latin typeface="Arial"/>
                <a:ea typeface="Arial"/>
                <a:cs typeface="Arial"/>
                <a:sym typeface="Arial"/>
              </a:rPr>
              <a:t>marshaller.marshal(people,</a:t>
            </a:r>
            <a:r>
              <a:rPr lang="en-US" sz="1100">
                <a:solidFill>
                  <a:srgbClr val="7F7F7F"/>
                </a:solidFill>
                <a:latin typeface="Arial"/>
                <a:ea typeface="Arial"/>
                <a:cs typeface="Arial"/>
                <a:sym typeface="Arial"/>
              </a:rPr>
              <a:t> </a:t>
            </a:r>
            <a:r>
              <a:rPr b="1" lang="en-US" sz="1100">
                <a:solidFill>
                  <a:srgbClr val="7F7F7F"/>
                </a:solidFill>
                <a:latin typeface="Arial"/>
                <a:ea typeface="Arial"/>
                <a:cs typeface="Arial"/>
                <a:sym typeface="Arial"/>
              </a:rPr>
              <a:t>new FileOutputStream("c:/work/PeopleUpdated.xml"));</a:t>
            </a:r>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a:p>
            <a:pPr indent="0" lvl="0" marL="0" marR="0" rtl="0" algn="l">
              <a:spcBef>
                <a:spcPts val="0"/>
              </a:spcBef>
              <a:spcAft>
                <a:spcPts val="0"/>
              </a:spcAft>
              <a:buNone/>
            </a:pPr>
            <a:r>
              <a:t/>
            </a:r>
            <a:endParaRPr sz="1100">
              <a:solidFill>
                <a:srgbClr val="7F7F7F"/>
              </a:solidFill>
              <a:latin typeface="Arial"/>
              <a:ea typeface="Arial"/>
              <a:cs typeface="Arial"/>
              <a:sym typeface="Arial"/>
            </a:endParaRPr>
          </a:p>
        </p:txBody>
      </p:sp>
      <p:sp>
        <p:nvSpPr>
          <p:cNvPr id="318" name="Google Shape;318;p2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XML vs. JSON</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What is JSON ?</a:t>
            </a:r>
            <a:endParaRPr/>
          </a:p>
          <a:p>
            <a:pPr indent="-180000" lvl="1" marL="180000" rtl="0" algn="l">
              <a:lnSpc>
                <a:spcPct val="200000"/>
              </a:lnSpc>
              <a:spcBef>
                <a:spcPts val="500"/>
              </a:spcBef>
              <a:spcAft>
                <a:spcPts val="0"/>
              </a:spcAft>
              <a:buClr>
                <a:srgbClr val="595959"/>
              </a:buClr>
              <a:buSzPts val="1800"/>
              <a:buChar char="•"/>
            </a:pPr>
            <a:r>
              <a:rPr lang="en-US"/>
              <a:t>Java Script Object Notation</a:t>
            </a:r>
            <a:endParaRPr/>
          </a:p>
          <a:p>
            <a:pPr indent="-180000" lvl="1" marL="180000" rtl="0" algn="l">
              <a:lnSpc>
                <a:spcPct val="200000"/>
              </a:lnSpc>
              <a:spcBef>
                <a:spcPts val="500"/>
              </a:spcBef>
              <a:spcAft>
                <a:spcPts val="0"/>
              </a:spcAft>
              <a:buClr>
                <a:srgbClr val="595959"/>
              </a:buClr>
              <a:buSzPts val="1800"/>
              <a:buChar char="•"/>
            </a:pPr>
            <a:r>
              <a:rPr lang="en-US"/>
              <a:t>Also self-descriptive text based protocol</a:t>
            </a:r>
            <a:endParaRPr/>
          </a:p>
          <a:p>
            <a:pPr indent="-180000" lvl="1" marL="180000" rtl="0" algn="l">
              <a:lnSpc>
                <a:spcPct val="200000"/>
              </a:lnSpc>
              <a:spcBef>
                <a:spcPts val="500"/>
              </a:spcBef>
              <a:spcAft>
                <a:spcPts val="0"/>
              </a:spcAft>
              <a:buClr>
                <a:srgbClr val="595959"/>
              </a:buClr>
              <a:buSzPts val="1800"/>
              <a:buChar char="•"/>
            </a:pPr>
            <a:r>
              <a:rPr lang="en-US"/>
              <a:t>Used for marshalling and un-marshalling Jscript objects</a:t>
            </a:r>
            <a:endParaRPr/>
          </a:p>
        </p:txBody>
      </p:sp>
      <p:sp>
        <p:nvSpPr>
          <p:cNvPr id="324" name="Google Shape;324;p2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25" name="Google Shape;325;p21"/>
          <p:cNvSpPr/>
          <p:nvPr/>
        </p:nvSpPr>
        <p:spPr>
          <a:xfrm>
            <a:off x="3048000" y="4724400"/>
            <a:ext cx="3352800" cy="1371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00">
                <a:solidFill>
                  <a:srgbClr val="3D566E"/>
                </a:solidFill>
                <a:latin typeface="Arial"/>
                <a:ea typeface="Arial"/>
                <a:cs typeface="Arial"/>
                <a:sym typeface="Arial"/>
              </a:rPr>
              <a:t>{</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“people”: [</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 “name": “David“,  “age": “20“},</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 “name": “Dana“,  “age": “25“},</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 “name": “Eve“,  age": “30“},</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  ]</a:t>
            </a:r>
            <a:endParaRPr/>
          </a:p>
          <a:p>
            <a:pPr indent="0" lvl="0" marL="0" marR="0" rtl="0" algn="l">
              <a:spcBef>
                <a:spcPts val="0"/>
              </a:spcBef>
              <a:spcAft>
                <a:spcPts val="0"/>
              </a:spcAft>
              <a:buNone/>
            </a:pPr>
            <a:r>
              <a:rPr lang="en-US" sz="1000">
                <a:solidFill>
                  <a:srgbClr val="3D566E"/>
                </a:solidFill>
                <a:latin typeface="Arial"/>
                <a:ea typeface="Arial"/>
                <a:cs typeface="Arial"/>
                <a:sym typeface="Arial"/>
              </a:rPr>
              <a:t>}</a:t>
            </a:r>
            <a:endParaRPr/>
          </a:p>
        </p:txBody>
      </p:sp>
      <p:sp>
        <p:nvSpPr>
          <p:cNvPr id="326" name="Google Shape;326;p2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XML vs. JSON</a:t>
            </a:r>
            <a:endParaRPr/>
          </a:p>
          <a:p>
            <a:pPr indent="0" lvl="0" marL="0" rtl="0" algn="l">
              <a:lnSpc>
                <a:spcPct val="150000"/>
              </a:lnSpc>
              <a:spcBef>
                <a:spcPts val="1000"/>
              </a:spcBef>
              <a:spcAft>
                <a:spcPts val="0"/>
              </a:spcAft>
              <a:buClr>
                <a:srgbClr val="595959"/>
              </a:buClr>
              <a:buSzPts val="2400"/>
              <a:buNone/>
            </a:pPr>
            <a:r>
              <a:rPr lang="en-US"/>
              <a:t>Why is it an alternative for XML ?</a:t>
            </a:r>
            <a:endParaRPr/>
          </a:p>
          <a:p>
            <a:pPr indent="-180000" lvl="1" marL="180000" rtl="0" algn="l">
              <a:lnSpc>
                <a:spcPct val="150000"/>
              </a:lnSpc>
              <a:spcBef>
                <a:spcPts val="500"/>
              </a:spcBef>
              <a:spcAft>
                <a:spcPts val="0"/>
              </a:spcAft>
              <a:buClr>
                <a:srgbClr val="595959"/>
              </a:buClr>
              <a:buSzPts val="1800"/>
              <a:buChar char="•"/>
            </a:pPr>
            <a:r>
              <a:rPr lang="en-US"/>
              <a:t>Better for small applications (like client side apps)</a:t>
            </a:r>
            <a:endParaRPr/>
          </a:p>
          <a:p>
            <a:pPr indent="-143999" lvl="2" marL="504000" rtl="0" algn="l">
              <a:lnSpc>
                <a:spcPct val="150000"/>
              </a:lnSpc>
              <a:spcBef>
                <a:spcPts val="500"/>
              </a:spcBef>
              <a:spcAft>
                <a:spcPts val="0"/>
              </a:spcAft>
              <a:buClr>
                <a:srgbClr val="595959"/>
              </a:buClr>
              <a:buSzPts val="2000"/>
              <a:buChar char="•"/>
            </a:pPr>
            <a:r>
              <a:rPr lang="en-US"/>
              <a:t>No parsers are needed</a:t>
            </a:r>
            <a:endParaRPr/>
          </a:p>
          <a:p>
            <a:pPr indent="-143999" lvl="2" marL="504000" rtl="0" algn="l">
              <a:lnSpc>
                <a:spcPct val="150000"/>
              </a:lnSpc>
              <a:spcBef>
                <a:spcPts val="500"/>
              </a:spcBef>
              <a:spcAft>
                <a:spcPts val="0"/>
              </a:spcAft>
              <a:buClr>
                <a:srgbClr val="595959"/>
              </a:buClr>
              <a:buSzPts val="2000"/>
              <a:buChar char="•"/>
            </a:pPr>
            <a:r>
              <a:rPr lang="en-US"/>
              <a:t>Contracts are less critical </a:t>
            </a:r>
            <a:endParaRPr/>
          </a:p>
          <a:p>
            <a:pPr indent="-143999" lvl="2" marL="504000" rtl="0" algn="l">
              <a:lnSpc>
                <a:spcPct val="150000"/>
              </a:lnSpc>
              <a:spcBef>
                <a:spcPts val="500"/>
              </a:spcBef>
              <a:spcAft>
                <a:spcPts val="0"/>
              </a:spcAft>
              <a:buClr>
                <a:srgbClr val="595959"/>
              </a:buClr>
              <a:buSzPts val="2000"/>
              <a:buChar char="•"/>
            </a:pPr>
            <a:r>
              <a:rPr lang="en-US"/>
              <a:t>Light integration</a:t>
            </a:r>
            <a:endParaRPr/>
          </a:p>
          <a:p>
            <a:pPr indent="-180000" lvl="1" marL="180000" rtl="0" algn="l">
              <a:lnSpc>
                <a:spcPct val="150000"/>
              </a:lnSpc>
              <a:spcBef>
                <a:spcPts val="500"/>
              </a:spcBef>
              <a:spcAft>
                <a:spcPts val="0"/>
              </a:spcAft>
              <a:buClr>
                <a:srgbClr val="595959"/>
              </a:buClr>
              <a:buSzPts val="1800"/>
              <a:buChar char="•"/>
            </a:pPr>
            <a:r>
              <a:rPr lang="en-US"/>
              <a:t>Jscript and Android developers prefers it</a:t>
            </a:r>
            <a:endParaRPr/>
          </a:p>
          <a:p>
            <a:pPr indent="-143999" lvl="2" marL="504000" rtl="0" algn="l">
              <a:lnSpc>
                <a:spcPct val="150000"/>
              </a:lnSpc>
              <a:spcBef>
                <a:spcPts val="500"/>
              </a:spcBef>
              <a:spcAft>
                <a:spcPts val="0"/>
              </a:spcAft>
              <a:buClr>
                <a:srgbClr val="595959"/>
              </a:buClr>
              <a:buSzPts val="2000"/>
              <a:buChar char="•"/>
            </a:pPr>
            <a:r>
              <a:rPr lang="en-US"/>
              <a:t> Got popular APIs for binding, handling &amp; presenting JSON based data</a:t>
            </a:r>
            <a:endParaRPr/>
          </a:p>
          <a:p>
            <a:pPr indent="-65700" lvl="1" marL="180000" rtl="0" algn="l">
              <a:lnSpc>
                <a:spcPct val="150000"/>
              </a:lnSpc>
              <a:spcBef>
                <a:spcPts val="500"/>
              </a:spcBef>
              <a:spcAft>
                <a:spcPts val="0"/>
              </a:spcAft>
              <a:buClr>
                <a:srgbClr val="595959"/>
              </a:buClr>
              <a:buSzPts val="1800"/>
              <a:buNone/>
            </a:pPr>
            <a:r>
              <a:t/>
            </a:r>
            <a:endParaRPr/>
          </a:p>
        </p:txBody>
      </p:sp>
      <p:sp>
        <p:nvSpPr>
          <p:cNvPr id="332" name="Google Shape;332;p2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33" name="Google Shape;333;p2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XML vs. JSON</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JAXB supports JSON as well</a:t>
            </a:r>
            <a:endParaRPr/>
          </a:p>
          <a:p>
            <a:pPr indent="-180000" lvl="1" marL="180000" rtl="0" algn="l">
              <a:lnSpc>
                <a:spcPct val="150000"/>
              </a:lnSpc>
              <a:spcBef>
                <a:spcPts val="500"/>
              </a:spcBef>
              <a:spcAft>
                <a:spcPts val="0"/>
              </a:spcAft>
              <a:buClr>
                <a:srgbClr val="595959"/>
              </a:buClr>
              <a:buSzPts val="1800"/>
              <a:buChar char="•"/>
            </a:pPr>
            <a:r>
              <a:rPr lang="en-US"/>
              <a:t>Root class is denoted with @XMLRootElement</a:t>
            </a:r>
            <a:endParaRPr/>
          </a:p>
          <a:p>
            <a:pPr indent="-180000" lvl="1" marL="180000" rtl="0" algn="l">
              <a:lnSpc>
                <a:spcPct val="150000"/>
              </a:lnSpc>
              <a:spcBef>
                <a:spcPts val="500"/>
              </a:spcBef>
              <a:spcAft>
                <a:spcPts val="0"/>
              </a:spcAft>
              <a:buClr>
                <a:srgbClr val="595959"/>
              </a:buClr>
              <a:buSzPts val="1800"/>
              <a:buChar char="•"/>
            </a:pPr>
            <a:r>
              <a:rPr lang="en-US"/>
              <a:t>No schema is needed – all adjustments are done with JAXB annotations</a:t>
            </a:r>
            <a:endParaRPr/>
          </a:p>
          <a:p>
            <a:pPr indent="-65700" lvl="1" marL="180000" rtl="0" algn="l">
              <a:lnSpc>
                <a:spcPct val="90000"/>
              </a:lnSpc>
              <a:spcBef>
                <a:spcPts val="500"/>
              </a:spcBef>
              <a:spcAft>
                <a:spcPts val="0"/>
              </a:spcAft>
              <a:buClr>
                <a:srgbClr val="595959"/>
              </a:buClr>
              <a:buSzPts val="1800"/>
              <a:buNone/>
            </a:pPr>
            <a:r>
              <a:t/>
            </a:r>
            <a:endParaRPr/>
          </a:p>
          <a:p>
            <a:pPr indent="0" lvl="0" marL="0" rtl="0" algn="l">
              <a:lnSpc>
                <a:spcPct val="90000"/>
              </a:lnSpc>
              <a:spcBef>
                <a:spcPts val="1000"/>
              </a:spcBef>
              <a:spcAft>
                <a:spcPts val="0"/>
              </a:spcAft>
              <a:buClr>
                <a:srgbClr val="595959"/>
              </a:buClr>
              <a:buSzPts val="2400"/>
              <a:buNone/>
            </a:pPr>
            <a:r>
              <a:rPr lang="en-US"/>
              <a:t>JSON has no strong standards as XML (yet..)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339" name="Google Shape;339;p2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40" name="Google Shape;340;p2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MVC Model 2</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Classic MVC</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0" lvl="1" marL="0" rtl="0" algn="l">
              <a:lnSpc>
                <a:spcPct val="90000"/>
              </a:lnSpc>
              <a:spcBef>
                <a:spcPts val="500"/>
              </a:spcBef>
              <a:spcAft>
                <a:spcPts val="0"/>
              </a:spcAft>
              <a:buClr>
                <a:srgbClr val="595959"/>
              </a:buClr>
              <a:buSzPts val="1800"/>
              <a:buNone/>
            </a:pPr>
            <a:r>
              <a:t/>
            </a:r>
            <a:endParaRPr/>
          </a:p>
          <a:p>
            <a:pPr indent="0" lvl="2" marL="360000" rtl="0" algn="l">
              <a:lnSpc>
                <a:spcPct val="90000"/>
              </a:lnSpc>
              <a:spcBef>
                <a:spcPts val="500"/>
              </a:spcBef>
              <a:spcAft>
                <a:spcPts val="0"/>
              </a:spcAft>
              <a:buClr>
                <a:srgbClr val="595959"/>
              </a:buClr>
              <a:buSzPts val="2000"/>
              <a:buNone/>
            </a:pPr>
            <a:r>
              <a:rPr lang="en-US"/>
              <a:t>Designed to separate client flow and interaction from business model that serves the client request and from the final output.</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Traditional MVC as used in web modules – MVC Model 2</a:t>
            </a:r>
            <a:endParaRPr/>
          </a:p>
          <a:p>
            <a:pPr indent="-65700" lvl="1" marL="180000" rtl="0" algn="l">
              <a:lnSpc>
                <a:spcPct val="90000"/>
              </a:lnSpc>
              <a:spcBef>
                <a:spcPts val="500"/>
              </a:spcBef>
              <a:spcAft>
                <a:spcPts val="0"/>
              </a:spcAft>
              <a:buClr>
                <a:srgbClr val="595959"/>
              </a:buClr>
              <a:buSzPts val="1800"/>
              <a:buNone/>
            </a:pPr>
            <a:r>
              <a:t/>
            </a:r>
            <a:endParaRPr/>
          </a:p>
        </p:txBody>
      </p:sp>
      <p:sp>
        <p:nvSpPr>
          <p:cNvPr id="346" name="Google Shape;346;p2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47" name="Google Shape;347;p24"/>
          <p:cNvSpPr/>
          <p:nvPr/>
        </p:nvSpPr>
        <p:spPr>
          <a:xfrm>
            <a:off x="6553200" y="3276600"/>
            <a:ext cx="2110154" cy="685800"/>
          </a:xfrm>
          <a:prstGeom prst="rect">
            <a:avLst/>
          </a:prstGeom>
          <a:solidFill>
            <a:srgbClr val="F2F2F2"/>
          </a:solidFill>
          <a:ln cap="flat" cmpd="sng" w="9525">
            <a:solidFill>
              <a:schemeClr val="dk2"/>
            </a:solidFill>
            <a:prstDash val="solid"/>
            <a:miter lim="800000"/>
            <a:headEnd len="sm" w="sm" type="none"/>
            <a:tailEnd len="sm" w="sm" type="none"/>
          </a:ln>
        </p:spPr>
        <p:txBody>
          <a:bodyPr anchorCtr="0" anchor="t" bIns="49500" lIns="99025" spcFirstLastPara="1" rIns="99025" wrap="square" tIns="495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Model</a:t>
            </a:r>
            <a:endParaRPr sz="1200">
              <a:solidFill>
                <a:srgbClr val="0099FF"/>
              </a:solidFill>
              <a:latin typeface="Arial"/>
              <a:ea typeface="Arial"/>
              <a:cs typeface="Arial"/>
              <a:sym typeface="Arial"/>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Represents underlying data and business logic</a:t>
            </a:r>
            <a:endParaRPr sz="1200">
              <a:solidFill>
                <a:srgbClr val="0099FF"/>
              </a:solidFill>
              <a:latin typeface="Arial"/>
              <a:ea typeface="Arial"/>
              <a:cs typeface="Arial"/>
              <a:sym typeface="Arial"/>
            </a:endParaRPr>
          </a:p>
        </p:txBody>
      </p:sp>
      <p:sp>
        <p:nvSpPr>
          <p:cNvPr id="348" name="Google Shape;348;p24"/>
          <p:cNvSpPr/>
          <p:nvPr/>
        </p:nvSpPr>
        <p:spPr>
          <a:xfrm>
            <a:off x="1905000" y="3276600"/>
            <a:ext cx="2338754" cy="685800"/>
          </a:xfrm>
          <a:prstGeom prst="rect">
            <a:avLst/>
          </a:prstGeom>
          <a:solidFill>
            <a:srgbClr val="F2F2F2"/>
          </a:solidFill>
          <a:ln cap="flat" cmpd="sng" w="9525">
            <a:solidFill>
              <a:schemeClr val="dk2"/>
            </a:solidFill>
            <a:prstDash val="solid"/>
            <a:miter lim="800000"/>
            <a:headEnd len="sm" w="sm" type="none"/>
            <a:tailEnd len="sm" w="sm" type="none"/>
          </a:ln>
        </p:spPr>
        <p:txBody>
          <a:bodyPr anchorCtr="0" anchor="t" bIns="49500" lIns="99025" spcFirstLastPara="1" rIns="99025" wrap="square" tIns="495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View</a:t>
            </a:r>
            <a:endParaRPr sz="1200">
              <a:solidFill>
                <a:srgbClr val="0099FF"/>
              </a:solidFill>
              <a:latin typeface="Arial"/>
              <a:ea typeface="Arial"/>
              <a:cs typeface="Arial"/>
              <a:sym typeface="Arial"/>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User interface  / UI generator</a:t>
            </a:r>
            <a:endParaRPr sz="1200">
              <a:solidFill>
                <a:srgbClr val="0099FF"/>
              </a:solidFill>
              <a:latin typeface="Arial"/>
              <a:ea typeface="Arial"/>
              <a:cs typeface="Arial"/>
              <a:sym typeface="Arial"/>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Presents model data</a:t>
            </a:r>
            <a:endParaRPr sz="1200">
              <a:solidFill>
                <a:srgbClr val="0099FF"/>
              </a:solidFill>
              <a:latin typeface="Arial"/>
              <a:ea typeface="Arial"/>
              <a:cs typeface="Arial"/>
              <a:sym typeface="Arial"/>
            </a:endParaRPr>
          </a:p>
        </p:txBody>
      </p:sp>
      <p:sp>
        <p:nvSpPr>
          <p:cNvPr id="349" name="Google Shape;349;p24"/>
          <p:cNvSpPr/>
          <p:nvPr/>
        </p:nvSpPr>
        <p:spPr>
          <a:xfrm>
            <a:off x="4114800" y="1905000"/>
            <a:ext cx="2110154" cy="838200"/>
          </a:xfrm>
          <a:prstGeom prst="rect">
            <a:avLst/>
          </a:prstGeom>
          <a:solidFill>
            <a:srgbClr val="F2F2F2"/>
          </a:solidFill>
          <a:ln cap="flat" cmpd="sng" w="9525">
            <a:solidFill>
              <a:schemeClr val="dk2"/>
            </a:solidFill>
            <a:prstDash val="solid"/>
            <a:miter lim="800000"/>
            <a:headEnd len="sm" w="sm" type="none"/>
            <a:tailEnd len="sm" w="sm" type="none"/>
          </a:ln>
        </p:spPr>
        <p:txBody>
          <a:bodyPr anchorCtr="0" anchor="t" bIns="49500" lIns="99025" spcFirstLastPara="1" rIns="99025" wrap="square" tIns="495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Controller</a:t>
            </a:r>
            <a:endParaRPr sz="1200">
              <a:solidFill>
                <a:srgbClr val="0099FF"/>
              </a:solidFill>
              <a:latin typeface="Arial"/>
              <a:ea typeface="Arial"/>
              <a:cs typeface="Arial"/>
              <a:sym typeface="Arial"/>
            </a:endParaRPr>
          </a:p>
          <a:p>
            <a:pPr indent="-76200" lvl="0" marL="0" marR="0" rtl="0" algn="l">
              <a:spcBef>
                <a:spcPts val="0"/>
              </a:spcBef>
              <a:spcAft>
                <a:spcPts val="0"/>
              </a:spcAft>
              <a:buClr>
                <a:srgbClr val="0099FF"/>
              </a:buClr>
              <a:buSzPts val="1200"/>
              <a:buFont typeface="Arial"/>
              <a:buChar char="•"/>
            </a:pPr>
            <a:r>
              <a:rPr lang="en-US" sz="1200">
                <a:solidFill>
                  <a:srgbClr val="0099FF"/>
                </a:solidFill>
                <a:latin typeface="Arial"/>
                <a:ea typeface="Arial"/>
                <a:cs typeface="Arial"/>
                <a:sym typeface="Arial"/>
              </a:rPr>
              <a:t>Connects the model and the view and used to communicate between them</a:t>
            </a:r>
            <a:endParaRPr/>
          </a:p>
        </p:txBody>
      </p:sp>
      <p:cxnSp>
        <p:nvCxnSpPr>
          <p:cNvPr id="350" name="Google Shape;350;p24"/>
          <p:cNvCxnSpPr>
            <a:stCxn id="347" idx="1"/>
            <a:endCxn id="348" idx="3"/>
          </p:cNvCxnSpPr>
          <p:nvPr/>
        </p:nvCxnSpPr>
        <p:spPr>
          <a:xfrm rot="10800000">
            <a:off x="4243800" y="3619500"/>
            <a:ext cx="2309400" cy="0"/>
          </a:xfrm>
          <a:prstGeom prst="straightConnector1">
            <a:avLst/>
          </a:prstGeom>
          <a:noFill/>
          <a:ln cap="flat" cmpd="sng" w="9525">
            <a:solidFill>
              <a:schemeClr val="dk2"/>
            </a:solidFill>
            <a:prstDash val="solid"/>
            <a:miter lim="800000"/>
            <a:headEnd len="sm" w="sm" type="none"/>
            <a:tailEnd len="med" w="med" type="stealth"/>
          </a:ln>
        </p:spPr>
      </p:cxnSp>
      <p:cxnSp>
        <p:nvCxnSpPr>
          <p:cNvPr id="351" name="Google Shape;351;p24"/>
          <p:cNvCxnSpPr>
            <a:endCxn id="347" idx="0"/>
          </p:cNvCxnSpPr>
          <p:nvPr/>
        </p:nvCxnSpPr>
        <p:spPr>
          <a:xfrm>
            <a:off x="6248377" y="2438400"/>
            <a:ext cx="1359900" cy="838200"/>
          </a:xfrm>
          <a:prstGeom prst="straightConnector1">
            <a:avLst/>
          </a:prstGeom>
          <a:noFill/>
          <a:ln cap="flat" cmpd="sng" w="9525">
            <a:solidFill>
              <a:schemeClr val="dk2"/>
            </a:solidFill>
            <a:prstDash val="solid"/>
            <a:miter lim="800000"/>
            <a:headEnd len="sm" w="sm" type="none"/>
            <a:tailEnd len="med" w="med" type="stealth"/>
          </a:ln>
        </p:spPr>
      </p:cxnSp>
      <p:cxnSp>
        <p:nvCxnSpPr>
          <p:cNvPr id="352" name="Google Shape;352;p24"/>
          <p:cNvCxnSpPr/>
          <p:nvPr/>
        </p:nvCxnSpPr>
        <p:spPr>
          <a:xfrm>
            <a:off x="3657600" y="2362200"/>
            <a:ext cx="457200" cy="0"/>
          </a:xfrm>
          <a:prstGeom prst="straightConnector1">
            <a:avLst/>
          </a:prstGeom>
          <a:noFill/>
          <a:ln cap="flat" cmpd="sng" w="9525">
            <a:solidFill>
              <a:schemeClr val="dk2"/>
            </a:solidFill>
            <a:prstDash val="solid"/>
            <a:miter lim="800000"/>
            <a:headEnd len="sm" w="sm" type="none"/>
            <a:tailEnd len="med" w="med" type="stealth"/>
          </a:ln>
        </p:spPr>
      </p:cxnSp>
      <p:sp>
        <p:nvSpPr>
          <p:cNvPr id="353" name="Google Shape;353;p24"/>
          <p:cNvSpPr/>
          <p:nvPr/>
        </p:nvSpPr>
        <p:spPr>
          <a:xfrm rot="1930587">
            <a:off x="6324600" y="2649110"/>
            <a:ext cx="15240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update</a:t>
            </a:r>
            <a:endParaRPr sz="1200">
              <a:solidFill>
                <a:schemeClr val="dk1"/>
              </a:solidFill>
              <a:latin typeface="Arial"/>
              <a:ea typeface="Arial"/>
              <a:cs typeface="Arial"/>
              <a:sym typeface="Arial"/>
            </a:endParaRPr>
          </a:p>
        </p:txBody>
      </p:sp>
      <p:sp>
        <p:nvSpPr>
          <p:cNvPr id="354" name="Google Shape;354;p24"/>
          <p:cNvSpPr/>
          <p:nvPr/>
        </p:nvSpPr>
        <p:spPr>
          <a:xfrm>
            <a:off x="4612323" y="3657600"/>
            <a:ext cx="15240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notify</a:t>
            </a:r>
            <a:endParaRPr sz="1200">
              <a:solidFill>
                <a:schemeClr val="dk1"/>
              </a:solidFill>
              <a:latin typeface="Arial"/>
              <a:ea typeface="Arial"/>
              <a:cs typeface="Arial"/>
              <a:sym typeface="Arial"/>
            </a:endParaRPr>
          </a:p>
        </p:txBody>
      </p:sp>
      <p:sp>
        <p:nvSpPr>
          <p:cNvPr id="355" name="Google Shape;355;p2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MVC Model 2</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In JEE : </a:t>
            </a:r>
            <a:endParaRPr/>
          </a:p>
          <a:p>
            <a:pPr indent="-143999" lvl="2" marL="504000" rtl="0" algn="l">
              <a:lnSpc>
                <a:spcPct val="90000"/>
              </a:lnSpc>
              <a:spcBef>
                <a:spcPts val="500"/>
              </a:spcBef>
              <a:spcAft>
                <a:spcPts val="0"/>
              </a:spcAft>
              <a:buClr>
                <a:srgbClr val="595959"/>
              </a:buClr>
              <a:buSzPts val="2000"/>
              <a:buChar char="•"/>
            </a:pPr>
            <a:r>
              <a:rPr lang="en-US"/>
              <a:t>Controller – Servlet (automated in JSF)</a:t>
            </a:r>
            <a:endParaRPr/>
          </a:p>
          <a:p>
            <a:pPr indent="-143999" lvl="2" marL="504000" rtl="0" algn="l">
              <a:lnSpc>
                <a:spcPct val="90000"/>
              </a:lnSpc>
              <a:spcBef>
                <a:spcPts val="500"/>
              </a:spcBef>
              <a:spcAft>
                <a:spcPts val="0"/>
              </a:spcAft>
              <a:buClr>
                <a:srgbClr val="595959"/>
              </a:buClr>
              <a:buSzPts val="2000"/>
              <a:buChar char="•"/>
            </a:pPr>
            <a:r>
              <a:rPr lang="en-US"/>
              <a:t>View – JSP</a:t>
            </a:r>
            <a:endParaRPr/>
          </a:p>
          <a:p>
            <a:pPr indent="-143999" lvl="2" marL="504000" rtl="0" algn="l">
              <a:lnSpc>
                <a:spcPct val="90000"/>
              </a:lnSpc>
              <a:spcBef>
                <a:spcPts val="500"/>
              </a:spcBef>
              <a:spcAft>
                <a:spcPts val="0"/>
              </a:spcAft>
              <a:buClr>
                <a:srgbClr val="595959"/>
              </a:buClr>
              <a:buSzPts val="2000"/>
              <a:buChar char="•"/>
            </a:pPr>
            <a:r>
              <a:rPr lang="en-US"/>
              <a:t>Model – EJB</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a:p>
            <a:pPr indent="0" lvl="0" marL="0" rtl="0" algn="l">
              <a:lnSpc>
                <a:spcPct val="90000"/>
              </a:lnSpc>
              <a:spcBef>
                <a:spcPts val="1000"/>
              </a:spcBef>
              <a:spcAft>
                <a:spcPts val="0"/>
              </a:spcAft>
              <a:buClr>
                <a:srgbClr val="595959"/>
              </a:buClr>
              <a:buSzPts val="2400"/>
              <a:buNone/>
            </a:pPr>
            <a:r>
              <a:rPr lang="en-US"/>
              <a:t>J2EE Presentation Tier patterns </a:t>
            </a:r>
            <a:endParaRPr/>
          </a:p>
          <a:p>
            <a:pPr indent="-180000" lvl="1" marL="180000" rtl="0" algn="l">
              <a:lnSpc>
                <a:spcPct val="90000"/>
              </a:lnSpc>
              <a:spcBef>
                <a:spcPts val="500"/>
              </a:spcBef>
              <a:spcAft>
                <a:spcPts val="0"/>
              </a:spcAft>
              <a:buClr>
                <a:srgbClr val="595959"/>
              </a:buClr>
              <a:buSzPts val="1800"/>
              <a:buChar char="•"/>
            </a:pPr>
            <a:r>
              <a:rPr lang="en-US"/>
              <a:t>Service To Work – MVC Model 2</a:t>
            </a:r>
            <a:endParaRPr/>
          </a:p>
          <a:p>
            <a:pPr indent="-180000" lvl="1" marL="180000" rtl="0" algn="l">
              <a:lnSpc>
                <a:spcPct val="90000"/>
              </a:lnSpc>
              <a:spcBef>
                <a:spcPts val="500"/>
              </a:spcBef>
              <a:spcAft>
                <a:spcPts val="0"/>
              </a:spcAft>
              <a:buClr>
                <a:srgbClr val="595959"/>
              </a:buClr>
              <a:buSzPts val="1800"/>
              <a:buChar char="•"/>
            </a:pPr>
            <a:r>
              <a:rPr lang="en-US"/>
              <a:t>Dispatcher View– MVC Model 1</a:t>
            </a:r>
            <a:endParaRPr/>
          </a:p>
        </p:txBody>
      </p:sp>
      <p:sp>
        <p:nvSpPr>
          <p:cNvPr id="362" name="Google Shape;362;p2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63" name="Google Shape;363;p2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Service To Work  - MVC Model 2</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Better since:</a:t>
            </a:r>
            <a:endParaRPr/>
          </a:p>
          <a:p>
            <a:pPr indent="-143999" lvl="2" marL="504000" rtl="0" algn="l">
              <a:lnSpc>
                <a:spcPct val="90000"/>
              </a:lnSpc>
              <a:spcBef>
                <a:spcPts val="500"/>
              </a:spcBef>
              <a:spcAft>
                <a:spcPts val="0"/>
              </a:spcAft>
              <a:buClr>
                <a:srgbClr val="595959"/>
              </a:buClr>
              <a:buSzPts val="2000"/>
              <a:buChar char="•"/>
            </a:pPr>
            <a:r>
              <a:rPr lang="en-US"/>
              <a:t>View and model communicated through value objects</a:t>
            </a:r>
            <a:endParaRPr/>
          </a:p>
          <a:p>
            <a:pPr indent="-143999" lvl="2" marL="504000" rtl="0" algn="l">
              <a:lnSpc>
                <a:spcPct val="90000"/>
              </a:lnSpc>
              <a:spcBef>
                <a:spcPts val="500"/>
              </a:spcBef>
              <a:spcAft>
                <a:spcPts val="0"/>
              </a:spcAft>
              <a:buClr>
                <a:srgbClr val="595959"/>
              </a:buClr>
              <a:buSzPts val="2000"/>
              <a:buChar char="•"/>
            </a:pPr>
            <a:r>
              <a:rPr lang="en-US"/>
              <a:t>Trivial server side code is embedded in views</a:t>
            </a:r>
            <a:endParaRPr/>
          </a:p>
          <a:p>
            <a:pPr indent="-180000" lvl="1" marL="180000" rtl="0" algn="l">
              <a:lnSpc>
                <a:spcPct val="90000"/>
              </a:lnSpc>
              <a:spcBef>
                <a:spcPts val="500"/>
              </a:spcBef>
              <a:spcAft>
                <a:spcPts val="0"/>
              </a:spcAft>
              <a:buClr>
                <a:srgbClr val="595959"/>
              </a:buClr>
              <a:buSzPts val="1800"/>
              <a:buChar char="•"/>
            </a:pPr>
            <a:r>
              <a:rPr lang="en-US"/>
              <a:t>But, views are still a mix of server &amp; client code...</a:t>
            </a:r>
            <a:endParaRPr/>
          </a:p>
        </p:txBody>
      </p:sp>
      <p:sp>
        <p:nvSpPr>
          <p:cNvPr id="371" name="Google Shape;371;p2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72" name="Google Shape;372;p26"/>
          <p:cNvSpPr/>
          <p:nvPr/>
        </p:nvSpPr>
        <p:spPr>
          <a:xfrm>
            <a:off x="4009292" y="27432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controller</a:t>
            </a:r>
            <a:endParaRPr/>
          </a:p>
        </p:txBody>
      </p:sp>
      <p:sp>
        <p:nvSpPr>
          <p:cNvPr id="373" name="Google Shape;373;p26"/>
          <p:cNvSpPr/>
          <p:nvPr/>
        </p:nvSpPr>
        <p:spPr>
          <a:xfrm>
            <a:off x="2954215" y="2743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show data</a:t>
            </a:r>
            <a:endParaRPr/>
          </a:p>
        </p:txBody>
      </p:sp>
      <p:cxnSp>
        <p:nvCxnSpPr>
          <p:cNvPr id="374" name="Google Shape;374;p26"/>
          <p:cNvCxnSpPr/>
          <p:nvPr/>
        </p:nvCxnSpPr>
        <p:spPr>
          <a:xfrm>
            <a:off x="2813538" y="3048000"/>
            <a:ext cx="1195754" cy="0"/>
          </a:xfrm>
          <a:prstGeom prst="straightConnector1">
            <a:avLst/>
          </a:prstGeom>
          <a:noFill/>
          <a:ln cap="flat" cmpd="sng" w="9525">
            <a:solidFill>
              <a:schemeClr val="dk2"/>
            </a:solidFill>
            <a:prstDash val="solid"/>
            <a:round/>
            <a:headEnd len="med" w="med" type="none"/>
            <a:tailEnd len="lg" w="lg" type="triangle"/>
          </a:ln>
        </p:spPr>
      </p:cxnSp>
      <p:sp>
        <p:nvSpPr>
          <p:cNvPr id="375" name="Google Shape;375;p26"/>
          <p:cNvSpPr/>
          <p:nvPr/>
        </p:nvSpPr>
        <p:spPr>
          <a:xfrm>
            <a:off x="6893169" y="2667000"/>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model</a:t>
            </a:r>
            <a:endParaRPr/>
          </a:p>
        </p:txBody>
      </p:sp>
      <p:sp>
        <p:nvSpPr>
          <p:cNvPr id="376" name="Google Shape;376;p26"/>
          <p:cNvSpPr/>
          <p:nvPr/>
        </p:nvSpPr>
        <p:spPr>
          <a:xfrm>
            <a:off x="4572000" y="3810001"/>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1</a:t>
            </a:r>
            <a:endParaRPr/>
          </a:p>
        </p:txBody>
      </p:sp>
      <p:cxnSp>
        <p:nvCxnSpPr>
          <p:cNvPr id="377" name="Google Shape;377;p26"/>
          <p:cNvCxnSpPr/>
          <p:nvPr/>
        </p:nvCxnSpPr>
        <p:spPr>
          <a:xfrm>
            <a:off x="4783015" y="3048000"/>
            <a:ext cx="2110154" cy="0"/>
          </a:xfrm>
          <a:prstGeom prst="straightConnector1">
            <a:avLst/>
          </a:prstGeom>
          <a:noFill/>
          <a:ln cap="flat" cmpd="sng" w="9525">
            <a:solidFill>
              <a:schemeClr val="dk2"/>
            </a:solidFill>
            <a:prstDash val="solid"/>
            <a:round/>
            <a:headEnd len="lg" w="lg" type="triangle"/>
            <a:tailEnd len="lg" w="lg" type="triangle"/>
          </a:ln>
        </p:spPr>
      </p:cxnSp>
      <p:cxnSp>
        <p:nvCxnSpPr>
          <p:cNvPr id="378" name="Google Shape;378;p26"/>
          <p:cNvCxnSpPr/>
          <p:nvPr/>
        </p:nvCxnSpPr>
        <p:spPr>
          <a:xfrm>
            <a:off x="4572000" y="3352800"/>
            <a:ext cx="562708" cy="457200"/>
          </a:xfrm>
          <a:prstGeom prst="straightConnector1">
            <a:avLst/>
          </a:prstGeom>
          <a:noFill/>
          <a:ln cap="flat" cmpd="sng" w="9525">
            <a:solidFill>
              <a:schemeClr val="dk2"/>
            </a:solidFill>
            <a:prstDash val="solid"/>
            <a:round/>
            <a:headEnd len="med" w="med" type="none"/>
            <a:tailEnd len="lg" w="lg" type="triangle"/>
          </a:ln>
        </p:spPr>
      </p:cxnSp>
      <p:sp>
        <p:nvSpPr>
          <p:cNvPr id="379" name="Google Shape;379;p26"/>
          <p:cNvSpPr/>
          <p:nvPr/>
        </p:nvSpPr>
        <p:spPr>
          <a:xfrm>
            <a:off x="5064369" y="4054476"/>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2</a:t>
            </a:r>
            <a:endParaRPr/>
          </a:p>
        </p:txBody>
      </p:sp>
      <p:sp>
        <p:nvSpPr>
          <p:cNvPr id="380" name="Google Shape;380;p26"/>
          <p:cNvSpPr/>
          <p:nvPr/>
        </p:nvSpPr>
        <p:spPr>
          <a:xfrm>
            <a:off x="5556739" y="4267201"/>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3</a:t>
            </a:r>
            <a:endParaRPr/>
          </a:p>
        </p:txBody>
      </p:sp>
      <p:sp>
        <p:nvSpPr>
          <p:cNvPr id="381" name="Google Shape;381;p26"/>
          <p:cNvSpPr/>
          <p:nvPr/>
        </p:nvSpPr>
        <p:spPr>
          <a:xfrm>
            <a:off x="5064369" y="2743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382" name="Google Shape;382;p26"/>
          <p:cNvSpPr/>
          <p:nvPr/>
        </p:nvSpPr>
        <p:spPr>
          <a:xfrm>
            <a:off x="4853354" y="32766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dispatch</a:t>
            </a:r>
            <a:endParaRPr/>
          </a:p>
        </p:txBody>
      </p:sp>
      <p:sp>
        <p:nvSpPr>
          <p:cNvPr id="383" name="Google Shape;383;p26"/>
          <p:cNvSpPr/>
          <p:nvPr/>
        </p:nvSpPr>
        <p:spPr>
          <a:xfrm>
            <a:off x="1969477" y="27432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client</a:t>
            </a:r>
            <a:endParaRPr/>
          </a:p>
        </p:txBody>
      </p:sp>
      <p:sp>
        <p:nvSpPr>
          <p:cNvPr id="384" name="Google Shape;384;p26"/>
          <p:cNvSpPr/>
          <p:nvPr/>
        </p:nvSpPr>
        <p:spPr>
          <a:xfrm>
            <a:off x="1828800" y="2438400"/>
            <a:ext cx="6096000" cy="2286000"/>
          </a:xfrm>
          <a:prstGeom prst="rect">
            <a:avLst/>
          </a:prstGeom>
          <a:noFill/>
          <a:ln cap="flat" cmpd="sng" w="9525">
            <a:solidFill>
              <a:schemeClr val="dk1"/>
            </a:solidFill>
            <a:prstDash val="solid"/>
            <a:miter lim="800000"/>
            <a:headEnd len="sm" w="sm" type="none"/>
            <a:tailEnd len="sm" w="sm" type="none"/>
          </a:ln>
        </p:spPr>
        <p:txBody>
          <a:bodyPr anchorCtr="0" anchor="ctr" bIns="49500" lIns="99025" spcFirstLastPara="1" rIns="99025" wrap="square" tIns="495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2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Dispatcher View model</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150000"/>
              </a:lnSpc>
              <a:spcBef>
                <a:spcPts val="500"/>
              </a:spcBef>
              <a:spcAft>
                <a:spcPts val="0"/>
              </a:spcAft>
              <a:buClr>
                <a:srgbClr val="595959"/>
              </a:buClr>
              <a:buSzPts val="1800"/>
              <a:buChar char="•"/>
            </a:pPr>
            <a:r>
              <a:rPr lang="en-US"/>
              <a:t>Here, views are used also for ‘controlling’.</a:t>
            </a:r>
            <a:endParaRPr/>
          </a:p>
          <a:p>
            <a:pPr indent="-180000" lvl="1" marL="180000" rtl="0" algn="l">
              <a:lnSpc>
                <a:spcPct val="150000"/>
              </a:lnSpc>
              <a:spcBef>
                <a:spcPts val="500"/>
              </a:spcBef>
              <a:spcAft>
                <a:spcPts val="0"/>
              </a:spcAft>
              <a:buClr>
                <a:srgbClr val="595959"/>
              </a:buClr>
              <a:buSzPts val="1800"/>
              <a:buChar char="•"/>
            </a:pPr>
            <a:r>
              <a:rPr lang="en-US"/>
              <a:t>Tightly coupling between views and model</a:t>
            </a:r>
            <a:endParaRPr/>
          </a:p>
          <a:p>
            <a:pPr indent="-180000" lvl="1" marL="180000" rtl="0" algn="l">
              <a:lnSpc>
                <a:spcPct val="150000"/>
              </a:lnSpc>
              <a:spcBef>
                <a:spcPts val="500"/>
              </a:spcBef>
              <a:spcAft>
                <a:spcPts val="0"/>
              </a:spcAft>
              <a:buClr>
                <a:srgbClr val="595959"/>
              </a:buClr>
              <a:buSzPts val="1800"/>
              <a:buChar char="•"/>
            </a:pPr>
            <a:r>
              <a:rPr lang="en-US"/>
              <a:t>Can be considered for very simple modules </a:t>
            </a:r>
            <a:endParaRPr/>
          </a:p>
        </p:txBody>
      </p:sp>
      <p:sp>
        <p:nvSpPr>
          <p:cNvPr id="393" name="Google Shape;393;p2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394" name="Google Shape;394;p27"/>
          <p:cNvSpPr/>
          <p:nvPr/>
        </p:nvSpPr>
        <p:spPr>
          <a:xfrm>
            <a:off x="3868615" y="2819400"/>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controller</a:t>
            </a:r>
            <a:endParaRPr/>
          </a:p>
        </p:txBody>
      </p:sp>
      <p:sp>
        <p:nvSpPr>
          <p:cNvPr id="395" name="Google Shape;395;p27"/>
          <p:cNvSpPr/>
          <p:nvPr/>
        </p:nvSpPr>
        <p:spPr>
          <a:xfrm>
            <a:off x="2813538" y="2819399"/>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show data</a:t>
            </a:r>
            <a:endParaRPr/>
          </a:p>
        </p:txBody>
      </p:sp>
      <p:cxnSp>
        <p:nvCxnSpPr>
          <p:cNvPr id="396" name="Google Shape;396;p27"/>
          <p:cNvCxnSpPr/>
          <p:nvPr/>
        </p:nvCxnSpPr>
        <p:spPr>
          <a:xfrm>
            <a:off x="2672861" y="3124199"/>
            <a:ext cx="1195754" cy="0"/>
          </a:xfrm>
          <a:prstGeom prst="straightConnector1">
            <a:avLst/>
          </a:prstGeom>
          <a:noFill/>
          <a:ln cap="flat" cmpd="sng" w="9525">
            <a:solidFill>
              <a:schemeClr val="dk2"/>
            </a:solidFill>
            <a:prstDash val="solid"/>
            <a:round/>
            <a:headEnd len="med" w="med" type="none"/>
            <a:tailEnd len="lg" w="lg" type="triangle"/>
          </a:ln>
        </p:spPr>
      </p:cxnSp>
      <p:sp>
        <p:nvSpPr>
          <p:cNvPr id="397" name="Google Shape;397;p27"/>
          <p:cNvSpPr/>
          <p:nvPr/>
        </p:nvSpPr>
        <p:spPr>
          <a:xfrm>
            <a:off x="6752492" y="2743200"/>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model</a:t>
            </a:r>
            <a:endParaRPr/>
          </a:p>
        </p:txBody>
      </p:sp>
      <p:sp>
        <p:nvSpPr>
          <p:cNvPr id="398" name="Google Shape;398;p27"/>
          <p:cNvSpPr/>
          <p:nvPr/>
        </p:nvSpPr>
        <p:spPr>
          <a:xfrm>
            <a:off x="4431323" y="3886200"/>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1</a:t>
            </a:r>
            <a:endParaRPr/>
          </a:p>
        </p:txBody>
      </p:sp>
      <p:cxnSp>
        <p:nvCxnSpPr>
          <p:cNvPr id="399" name="Google Shape;399;p27"/>
          <p:cNvCxnSpPr/>
          <p:nvPr/>
        </p:nvCxnSpPr>
        <p:spPr>
          <a:xfrm>
            <a:off x="4642338" y="3124199"/>
            <a:ext cx="2110154" cy="0"/>
          </a:xfrm>
          <a:prstGeom prst="straightConnector1">
            <a:avLst/>
          </a:prstGeom>
          <a:noFill/>
          <a:ln cap="flat" cmpd="sng" w="9525">
            <a:solidFill>
              <a:schemeClr val="dk2"/>
            </a:solidFill>
            <a:prstDash val="solid"/>
            <a:round/>
            <a:headEnd len="med" w="med" type="none"/>
            <a:tailEnd len="lg" w="lg" type="triangle"/>
          </a:ln>
        </p:spPr>
      </p:cxnSp>
      <p:cxnSp>
        <p:nvCxnSpPr>
          <p:cNvPr id="400" name="Google Shape;400;p27"/>
          <p:cNvCxnSpPr/>
          <p:nvPr/>
        </p:nvCxnSpPr>
        <p:spPr>
          <a:xfrm>
            <a:off x="4431323" y="3428999"/>
            <a:ext cx="562708" cy="457200"/>
          </a:xfrm>
          <a:prstGeom prst="straightConnector1">
            <a:avLst/>
          </a:prstGeom>
          <a:noFill/>
          <a:ln cap="flat" cmpd="sng" w="9525">
            <a:solidFill>
              <a:schemeClr val="dk2"/>
            </a:solidFill>
            <a:prstDash val="solid"/>
            <a:round/>
            <a:headEnd len="med" w="med" type="none"/>
            <a:tailEnd len="lg" w="lg" type="triangle"/>
          </a:ln>
        </p:spPr>
      </p:cxnSp>
      <p:sp>
        <p:nvSpPr>
          <p:cNvPr id="401" name="Google Shape;401;p27"/>
          <p:cNvSpPr/>
          <p:nvPr/>
        </p:nvSpPr>
        <p:spPr>
          <a:xfrm>
            <a:off x="4923692" y="4130675"/>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2</a:t>
            </a:r>
            <a:endParaRPr/>
          </a:p>
        </p:txBody>
      </p:sp>
      <p:sp>
        <p:nvSpPr>
          <p:cNvPr id="402" name="Google Shape;402;p27"/>
          <p:cNvSpPr/>
          <p:nvPr/>
        </p:nvSpPr>
        <p:spPr>
          <a:xfrm>
            <a:off x="5416062" y="4343400"/>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3</a:t>
            </a:r>
            <a:endParaRPr/>
          </a:p>
        </p:txBody>
      </p:sp>
      <p:sp>
        <p:nvSpPr>
          <p:cNvPr id="403" name="Google Shape;403;p27"/>
          <p:cNvSpPr/>
          <p:nvPr/>
        </p:nvSpPr>
        <p:spPr>
          <a:xfrm>
            <a:off x="4923692" y="2819399"/>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set data</a:t>
            </a:r>
            <a:endParaRPr/>
          </a:p>
        </p:txBody>
      </p:sp>
      <p:sp>
        <p:nvSpPr>
          <p:cNvPr id="404" name="Google Shape;404;p27"/>
          <p:cNvSpPr/>
          <p:nvPr/>
        </p:nvSpPr>
        <p:spPr>
          <a:xfrm>
            <a:off x="4712677" y="3352799"/>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dispatch</a:t>
            </a:r>
            <a:endParaRPr/>
          </a:p>
        </p:txBody>
      </p:sp>
      <p:sp>
        <p:nvSpPr>
          <p:cNvPr id="405" name="Google Shape;405;p27"/>
          <p:cNvSpPr/>
          <p:nvPr/>
        </p:nvSpPr>
        <p:spPr>
          <a:xfrm>
            <a:off x="1828800" y="2819400"/>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client</a:t>
            </a:r>
            <a:endParaRPr/>
          </a:p>
        </p:txBody>
      </p:sp>
      <p:sp>
        <p:nvSpPr>
          <p:cNvPr id="406" name="Google Shape;406;p27"/>
          <p:cNvSpPr/>
          <p:nvPr/>
        </p:nvSpPr>
        <p:spPr>
          <a:xfrm>
            <a:off x="1266092" y="2362200"/>
            <a:ext cx="6822831" cy="2438400"/>
          </a:xfrm>
          <a:prstGeom prst="rect">
            <a:avLst/>
          </a:prstGeom>
          <a:noFill/>
          <a:ln cap="flat" cmpd="sng" w="9525">
            <a:solidFill>
              <a:schemeClr val="dk2"/>
            </a:solidFill>
            <a:prstDash val="solid"/>
            <a:miter lim="800000"/>
            <a:headEnd len="sm" w="sm" type="none"/>
            <a:tailEnd len="sm" w="sm" type="none"/>
          </a:ln>
        </p:spPr>
        <p:txBody>
          <a:bodyPr anchorCtr="0" anchor="ctr" bIns="49500" lIns="99025" spcFirstLastPara="1" rIns="99025" wrap="square" tIns="49500">
            <a:noAutofit/>
          </a:bodyPr>
          <a:lstStyle/>
          <a:p>
            <a:pPr indent="0" lvl="0" marL="0" marR="0" rtl="0" algn="l">
              <a:spcBef>
                <a:spcPts val="0"/>
              </a:spcBef>
              <a:spcAft>
                <a:spcPts val="0"/>
              </a:spcAft>
              <a:buNone/>
            </a:pPr>
            <a:r>
              <a:t/>
            </a:r>
            <a:endParaRPr b="1" sz="1200">
              <a:solidFill>
                <a:srgbClr val="0099FF"/>
              </a:solidFill>
              <a:latin typeface="Arial"/>
              <a:ea typeface="Arial"/>
              <a:cs typeface="Arial"/>
              <a:sym typeface="Arial"/>
            </a:endParaRPr>
          </a:p>
        </p:txBody>
      </p:sp>
      <p:cxnSp>
        <p:nvCxnSpPr>
          <p:cNvPr id="407" name="Google Shape;407;p27"/>
          <p:cNvCxnSpPr/>
          <p:nvPr/>
        </p:nvCxnSpPr>
        <p:spPr>
          <a:xfrm flipH="1" rot="10800000">
            <a:off x="5556738" y="3352799"/>
            <a:ext cx="1195754" cy="762000"/>
          </a:xfrm>
          <a:prstGeom prst="straightConnector1">
            <a:avLst/>
          </a:prstGeom>
          <a:noFill/>
          <a:ln cap="flat" cmpd="sng" w="9525">
            <a:solidFill>
              <a:schemeClr val="dk2"/>
            </a:solidFill>
            <a:prstDash val="solid"/>
            <a:round/>
            <a:headEnd len="med" w="med" type="none"/>
            <a:tailEnd len="lg" w="lg" type="triangle"/>
          </a:ln>
        </p:spPr>
      </p:cxnSp>
      <p:sp>
        <p:nvSpPr>
          <p:cNvPr id="408" name="Google Shape;408;p27"/>
          <p:cNvSpPr/>
          <p:nvPr/>
        </p:nvSpPr>
        <p:spPr>
          <a:xfrm>
            <a:off x="6049107" y="3657599"/>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409" name="Google Shape;409;p2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The problem with views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Mixing server side code in view causes some serious problems:</a:t>
            </a:r>
            <a:endParaRPr/>
          </a:p>
          <a:p>
            <a:pPr indent="0" lvl="1" marL="0" rtl="0" algn="l">
              <a:lnSpc>
                <a:spcPct val="90000"/>
              </a:lnSpc>
              <a:spcBef>
                <a:spcPts val="500"/>
              </a:spcBef>
              <a:spcAft>
                <a:spcPts val="0"/>
              </a:spcAft>
              <a:buClr>
                <a:srgbClr val="595959"/>
              </a:buClr>
              <a:buSzPts val="1800"/>
              <a:buNone/>
            </a:pPr>
            <a:r>
              <a:t/>
            </a:r>
            <a:endParaRPr/>
          </a:p>
          <a:p>
            <a:pPr indent="-143999" lvl="2" marL="504000" rtl="0" algn="l">
              <a:lnSpc>
                <a:spcPct val="200000"/>
              </a:lnSpc>
              <a:spcBef>
                <a:spcPts val="500"/>
              </a:spcBef>
              <a:spcAft>
                <a:spcPts val="0"/>
              </a:spcAft>
              <a:buClr>
                <a:srgbClr val="595959"/>
              </a:buClr>
              <a:buSzPts val="2000"/>
              <a:buChar char="•"/>
            </a:pPr>
            <a:r>
              <a:rPr lang="en-US"/>
              <a:t>Value objects embedded in HTML</a:t>
            </a:r>
            <a:endParaRPr/>
          </a:p>
          <a:p>
            <a:pPr indent="-143999" lvl="2" marL="504000" rtl="0" algn="l">
              <a:lnSpc>
                <a:spcPct val="200000"/>
              </a:lnSpc>
              <a:spcBef>
                <a:spcPts val="500"/>
              </a:spcBef>
              <a:spcAft>
                <a:spcPts val="0"/>
              </a:spcAft>
              <a:buClr>
                <a:srgbClr val="595959"/>
              </a:buClr>
              <a:buSzPts val="2000"/>
              <a:buChar char="•"/>
            </a:pPr>
            <a:r>
              <a:rPr lang="en-US"/>
              <a:t>It is never just HTML…(CSS, Jscript…)</a:t>
            </a:r>
            <a:endParaRPr/>
          </a:p>
          <a:p>
            <a:pPr indent="-143999" lvl="2" marL="504000" rtl="0" algn="l">
              <a:lnSpc>
                <a:spcPct val="200000"/>
              </a:lnSpc>
              <a:spcBef>
                <a:spcPts val="500"/>
              </a:spcBef>
              <a:spcAft>
                <a:spcPts val="0"/>
              </a:spcAft>
              <a:buClr>
                <a:srgbClr val="595959"/>
              </a:buClr>
              <a:buSzPts val="2000"/>
              <a:buChar char="•"/>
            </a:pPr>
            <a:r>
              <a:rPr lang="en-US"/>
              <a:t>What if client requires something else than HTML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415" name="Google Shape;415;p2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16" name="Google Shape;416;p2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22" name="Google Shape;422;p2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The problem with views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List of web frameworks that should help:</a:t>
            </a:r>
            <a:endParaRPr/>
          </a:p>
          <a:p>
            <a:pPr indent="0" lvl="0" marL="0" rtl="0" algn="ctr">
              <a:lnSpc>
                <a:spcPct val="90000"/>
              </a:lnSpc>
              <a:spcBef>
                <a:spcPts val="1000"/>
              </a:spcBef>
              <a:spcAft>
                <a:spcPts val="0"/>
              </a:spcAft>
              <a:buClr>
                <a:srgbClr val="0070C0"/>
              </a:buClr>
              <a:buSzPts val="1600"/>
              <a:buNone/>
            </a:pPr>
            <a:r>
              <a:rPr i="1" lang="en-US" sz="1600">
                <a:solidFill>
                  <a:srgbClr val="0070C0"/>
                </a:solidFill>
              </a:rPr>
              <a:t>	Echo, Cocoon, Millstone, OXF, Struts, SOFIA, Tapestry, WebWork, RIFE, Spring MVC, Canyamo, Maverick, Jpublish, JATO, Folium, Jucas, Verge, Niggle, Bishop, Barracuda, Action Framework, Shocks, TeaServlet, wingS, Expresso, Bento, jStatemachine, jZonic, OpenEmcee, Turbine, Scope, Warfare, JWAA, Jaffa, Jacquard, Macaw, Smile, MyFaces, Chiba, Jbanana, Jeenius, Jwarp, Genie, Melati, Dovetail, Cameleon, Jformular, Xoplon, Japple, Helma, Dinamica, WebOnSwing, Nacho, Cassandra, Baritus, Stripes, Click, GWT, Apache Wicket</a:t>
            </a:r>
            <a:r>
              <a:rPr lang="en-US"/>
              <a:t> </a:t>
            </a:r>
            <a:endParaRPr/>
          </a:p>
          <a:p>
            <a:pPr indent="-180000" lvl="1" marL="180000" rtl="0" algn="l">
              <a:lnSpc>
                <a:spcPct val="90000"/>
              </a:lnSpc>
              <a:spcBef>
                <a:spcPts val="500"/>
              </a:spcBef>
              <a:spcAft>
                <a:spcPts val="0"/>
              </a:spcAft>
              <a:buClr>
                <a:srgbClr val="595959"/>
              </a:buClr>
              <a:buSzPts val="1800"/>
              <a:buChar char="•"/>
            </a:pPr>
            <a:r>
              <a:rPr lang="en-US"/>
              <a:t>So many… means that:</a:t>
            </a:r>
            <a:endParaRPr/>
          </a:p>
          <a:p>
            <a:pPr indent="-143999" lvl="2" marL="504000" rtl="0" algn="l">
              <a:lnSpc>
                <a:spcPct val="90000"/>
              </a:lnSpc>
              <a:spcBef>
                <a:spcPts val="500"/>
              </a:spcBef>
              <a:spcAft>
                <a:spcPts val="0"/>
              </a:spcAft>
              <a:buClr>
                <a:srgbClr val="595959"/>
              </a:buClr>
              <a:buSzPts val="1800"/>
              <a:buChar char="•"/>
            </a:pPr>
            <a:r>
              <a:rPr lang="en-US" sz="1800"/>
              <a:t>none is really good enough…</a:t>
            </a:r>
            <a:endParaRPr/>
          </a:p>
          <a:p>
            <a:pPr indent="-143999" lvl="2" marL="504000" rtl="0" algn="l">
              <a:lnSpc>
                <a:spcPct val="90000"/>
              </a:lnSpc>
              <a:spcBef>
                <a:spcPts val="500"/>
              </a:spcBef>
              <a:spcAft>
                <a:spcPts val="0"/>
              </a:spcAft>
              <a:buClr>
                <a:srgbClr val="595959"/>
              </a:buClr>
              <a:buSzPts val="1800"/>
              <a:buChar char="•"/>
            </a:pPr>
            <a:r>
              <a:rPr lang="en-US" sz="1800"/>
              <a:t>maybe problems can’t be solved with MVC model 2</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423" name="Google Shape;423;p2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idx="1" type="body"/>
          </p:nvPr>
        </p:nvSpPr>
        <p:spPr>
          <a:xfrm>
            <a:off x="533400" y="838200"/>
            <a:ext cx="7886700" cy="563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Web App Architecture</a:t>
            </a:r>
            <a:endParaRPr/>
          </a:p>
          <a:p>
            <a:pPr indent="-180000" lvl="1" marL="180000" rtl="0" algn="l">
              <a:lnSpc>
                <a:spcPct val="90000"/>
              </a:lnSpc>
              <a:spcBef>
                <a:spcPts val="500"/>
              </a:spcBef>
              <a:spcAft>
                <a:spcPts val="0"/>
              </a:spcAft>
              <a:buClr>
                <a:srgbClr val="595959"/>
              </a:buClr>
              <a:buSzPts val="1800"/>
              <a:buChar char="•"/>
            </a:pPr>
            <a:r>
              <a:rPr lang="en-US"/>
              <a:t>What is a service</a:t>
            </a:r>
            <a:endParaRPr/>
          </a:p>
          <a:p>
            <a:pPr indent="-180000" lvl="1" marL="180000" rtl="0" algn="l">
              <a:lnSpc>
                <a:spcPct val="90000"/>
              </a:lnSpc>
              <a:spcBef>
                <a:spcPts val="500"/>
              </a:spcBef>
              <a:spcAft>
                <a:spcPts val="0"/>
              </a:spcAft>
              <a:buClr>
                <a:srgbClr val="595959"/>
              </a:buClr>
              <a:buSzPts val="1800"/>
              <a:buChar char="•"/>
            </a:pPr>
            <a:r>
              <a:rPr lang="en-US"/>
              <a:t>2 tier model</a:t>
            </a:r>
            <a:endParaRPr/>
          </a:p>
          <a:p>
            <a:pPr indent="-180000" lvl="1" marL="180000" rtl="0" algn="l">
              <a:lnSpc>
                <a:spcPct val="90000"/>
              </a:lnSpc>
              <a:spcBef>
                <a:spcPts val="500"/>
              </a:spcBef>
              <a:spcAft>
                <a:spcPts val="0"/>
              </a:spcAft>
              <a:buClr>
                <a:srgbClr val="595959"/>
              </a:buClr>
              <a:buSzPts val="1800"/>
              <a:buChar char="•"/>
            </a:pPr>
            <a:r>
              <a:rPr lang="en-US"/>
              <a:t>3 tier model</a:t>
            </a:r>
            <a:endParaRPr/>
          </a:p>
          <a:p>
            <a:pPr indent="-180000" lvl="1" marL="180000" rtl="0" algn="l">
              <a:lnSpc>
                <a:spcPct val="90000"/>
              </a:lnSpc>
              <a:spcBef>
                <a:spcPts val="500"/>
              </a:spcBef>
              <a:spcAft>
                <a:spcPts val="0"/>
              </a:spcAft>
              <a:buClr>
                <a:srgbClr val="595959"/>
              </a:buClr>
              <a:buSzPts val="1800"/>
              <a:buChar char="•"/>
            </a:pPr>
            <a:r>
              <a:rPr lang="en-US"/>
              <a:t>N tier model</a:t>
            </a:r>
            <a:endParaRPr/>
          </a:p>
          <a:p>
            <a:pPr indent="0" lvl="0" marL="0" rtl="0" algn="l">
              <a:lnSpc>
                <a:spcPct val="90000"/>
              </a:lnSpc>
              <a:spcBef>
                <a:spcPts val="1000"/>
              </a:spcBef>
              <a:spcAft>
                <a:spcPts val="0"/>
              </a:spcAft>
              <a:buClr>
                <a:srgbClr val="595959"/>
              </a:buClr>
              <a:buSzPts val="2400"/>
              <a:buNone/>
            </a:pPr>
            <a:r>
              <a:rPr b="1" lang="en-US"/>
              <a:t>XML for transferring data</a:t>
            </a:r>
            <a:endParaRPr/>
          </a:p>
          <a:p>
            <a:pPr indent="-180000" lvl="1" marL="180000" rtl="0" algn="l">
              <a:lnSpc>
                <a:spcPct val="90000"/>
              </a:lnSpc>
              <a:spcBef>
                <a:spcPts val="500"/>
              </a:spcBef>
              <a:spcAft>
                <a:spcPts val="0"/>
              </a:spcAft>
              <a:buClr>
                <a:srgbClr val="595959"/>
              </a:buClr>
              <a:buSzPts val="1800"/>
              <a:buChar char="•"/>
            </a:pPr>
            <a:r>
              <a:rPr lang="en-US"/>
              <a:t>Well formed </a:t>
            </a:r>
            <a:endParaRPr/>
          </a:p>
          <a:p>
            <a:pPr indent="-180000" lvl="1" marL="180000" rtl="0" algn="l">
              <a:lnSpc>
                <a:spcPct val="90000"/>
              </a:lnSpc>
              <a:spcBef>
                <a:spcPts val="500"/>
              </a:spcBef>
              <a:spcAft>
                <a:spcPts val="0"/>
              </a:spcAft>
              <a:buClr>
                <a:srgbClr val="595959"/>
              </a:buClr>
              <a:buSzPts val="1800"/>
              <a:buChar char="•"/>
            </a:pPr>
            <a:r>
              <a:rPr lang="en-US"/>
              <a:t>Validation and types with Schema (XSD)</a:t>
            </a:r>
            <a:endParaRPr/>
          </a:p>
          <a:p>
            <a:pPr indent="-180000" lvl="1" marL="180000" rtl="0" algn="l">
              <a:lnSpc>
                <a:spcPct val="90000"/>
              </a:lnSpc>
              <a:spcBef>
                <a:spcPts val="500"/>
              </a:spcBef>
              <a:spcAft>
                <a:spcPts val="0"/>
              </a:spcAft>
              <a:buClr>
                <a:srgbClr val="595959"/>
              </a:buClr>
              <a:buSzPts val="1800"/>
              <a:buChar char="•"/>
            </a:pPr>
            <a:r>
              <a:rPr lang="en-US"/>
              <a:t>XML Binding - JAXB</a:t>
            </a:r>
            <a:endParaRPr/>
          </a:p>
          <a:p>
            <a:pPr indent="-180000" lvl="1" marL="180000" rtl="0" algn="l">
              <a:lnSpc>
                <a:spcPct val="90000"/>
              </a:lnSpc>
              <a:spcBef>
                <a:spcPts val="500"/>
              </a:spcBef>
              <a:spcAft>
                <a:spcPts val="0"/>
              </a:spcAft>
              <a:buClr>
                <a:srgbClr val="595959"/>
              </a:buClr>
              <a:buSzPts val="1800"/>
              <a:buChar char="•"/>
            </a:pPr>
            <a:r>
              <a:rPr lang="en-US"/>
              <a:t>XML vs. JSON</a:t>
            </a:r>
            <a:endParaRPr/>
          </a:p>
          <a:p>
            <a:pPr indent="0" lvl="0" marL="0" rtl="0" algn="l">
              <a:lnSpc>
                <a:spcPct val="90000"/>
              </a:lnSpc>
              <a:spcBef>
                <a:spcPts val="1000"/>
              </a:spcBef>
              <a:spcAft>
                <a:spcPts val="0"/>
              </a:spcAft>
              <a:buClr>
                <a:srgbClr val="595959"/>
              </a:buClr>
              <a:buSzPts val="2400"/>
              <a:buNone/>
            </a:pPr>
            <a:r>
              <a:rPr b="1" lang="en-US"/>
              <a:t>MVC Model 2</a:t>
            </a:r>
            <a:endParaRPr/>
          </a:p>
          <a:p>
            <a:pPr indent="0" lvl="0" marL="0" rtl="0" algn="l">
              <a:lnSpc>
                <a:spcPct val="90000"/>
              </a:lnSpc>
              <a:spcBef>
                <a:spcPts val="1000"/>
              </a:spcBef>
              <a:spcAft>
                <a:spcPts val="0"/>
              </a:spcAft>
              <a:buClr>
                <a:srgbClr val="595959"/>
              </a:buClr>
              <a:buSzPts val="2400"/>
              <a:buNone/>
            </a:pPr>
            <a:r>
              <a:rPr b="1" lang="en-US"/>
              <a:t>Moving to single page applications</a:t>
            </a:r>
            <a:endParaRPr/>
          </a:p>
          <a:p>
            <a:pPr indent="-180000" lvl="1" marL="180000" rtl="0" algn="l">
              <a:lnSpc>
                <a:spcPct val="90000"/>
              </a:lnSpc>
              <a:spcBef>
                <a:spcPts val="500"/>
              </a:spcBef>
              <a:spcAft>
                <a:spcPts val="0"/>
              </a:spcAft>
              <a:buClr>
                <a:srgbClr val="595959"/>
              </a:buClr>
              <a:buSzPts val="1800"/>
              <a:buChar char="•"/>
            </a:pPr>
            <a:r>
              <a:rPr lang="en-US"/>
              <a:t>The problem with views</a:t>
            </a:r>
            <a:endParaRPr/>
          </a:p>
          <a:p>
            <a:pPr indent="-180000" lvl="1" marL="180000" rtl="0" algn="l">
              <a:lnSpc>
                <a:spcPct val="90000"/>
              </a:lnSpc>
              <a:spcBef>
                <a:spcPts val="500"/>
              </a:spcBef>
              <a:spcAft>
                <a:spcPts val="0"/>
              </a:spcAft>
              <a:buClr>
                <a:srgbClr val="595959"/>
              </a:buClr>
              <a:buSzPts val="1800"/>
              <a:buChar char="•"/>
            </a:pPr>
            <a:r>
              <a:rPr lang="en-US"/>
              <a:t>AJAX for browsers</a:t>
            </a:r>
            <a:endParaRPr/>
          </a:p>
          <a:p>
            <a:pPr indent="-180000" lvl="1" marL="180000" rtl="0" algn="l">
              <a:lnSpc>
                <a:spcPct val="90000"/>
              </a:lnSpc>
              <a:spcBef>
                <a:spcPts val="500"/>
              </a:spcBef>
              <a:spcAft>
                <a:spcPts val="0"/>
              </a:spcAft>
              <a:buClr>
                <a:srgbClr val="595959"/>
              </a:buClr>
              <a:buSzPts val="1800"/>
              <a:buChar char="•"/>
            </a:pPr>
            <a:r>
              <a:rPr lang="en-US"/>
              <a:t>Future internet clients</a:t>
            </a:r>
            <a:endParaRPr/>
          </a:p>
          <a:p>
            <a:pPr indent="-16999" lvl="2" marL="504000" rtl="0" algn="l">
              <a:lnSpc>
                <a:spcPct val="90000"/>
              </a:lnSpc>
              <a:spcBef>
                <a:spcPts val="500"/>
              </a:spcBef>
              <a:spcAft>
                <a:spcPts val="0"/>
              </a:spcAft>
              <a:buClr>
                <a:srgbClr val="595959"/>
              </a:buClr>
              <a:buSzPts val="2000"/>
              <a:buNone/>
            </a:pPr>
            <a:r>
              <a:t/>
            </a:r>
            <a:endParaRPr/>
          </a:p>
        </p:txBody>
      </p:sp>
      <p:sp>
        <p:nvSpPr>
          <p:cNvPr id="71" name="Google Shape;71;p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72" name="Google Shape;72;p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The problem with views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AJAX – bigger than it seems…</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AJAX technology encourages web modules to ‘talk’ using XML / JSON rather than HTML</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429" name="Google Shape;429;p3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30" name="Google Shape;430;p3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1"/>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Introduction to AJAX</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150000"/>
              </a:lnSpc>
              <a:spcBef>
                <a:spcPts val="500"/>
              </a:spcBef>
              <a:spcAft>
                <a:spcPts val="0"/>
              </a:spcAft>
              <a:buClr>
                <a:srgbClr val="595959"/>
              </a:buClr>
              <a:buSzPts val="1800"/>
              <a:buChar char="•"/>
            </a:pPr>
            <a:r>
              <a:rPr lang="en-US"/>
              <a:t>Asynchronous Jscript And XML</a:t>
            </a:r>
            <a:endParaRPr/>
          </a:p>
          <a:p>
            <a:pPr indent="-180000" lvl="1" marL="180000" rtl="0" algn="l">
              <a:lnSpc>
                <a:spcPct val="150000"/>
              </a:lnSpc>
              <a:spcBef>
                <a:spcPts val="500"/>
              </a:spcBef>
              <a:spcAft>
                <a:spcPts val="0"/>
              </a:spcAft>
              <a:buClr>
                <a:srgbClr val="595959"/>
              </a:buClr>
              <a:buSzPts val="1800"/>
              <a:buChar char="•"/>
            </a:pPr>
            <a:r>
              <a:rPr lang="en-US"/>
              <a:t>AJAX is based on XMLHttpRequest Object</a:t>
            </a:r>
            <a:endParaRPr/>
          </a:p>
          <a:p>
            <a:pPr indent="-143999" lvl="2" marL="504000" rtl="0" algn="l">
              <a:lnSpc>
                <a:spcPct val="150000"/>
              </a:lnSpc>
              <a:spcBef>
                <a:spcPts val="500"/>
              </a:spcBef>
              <a:spcAft>
                <a:spcPts val="0"/>
              </a:spcAft>
              <a:buClr>
                <a:srgbClr val="595959"/>
              </a:buClr>
              <a:buSzPts val="2000"/>
              <a:buChar char="•"/>
            </a:pPr>
            <a:r>
              <a:rPr lang="en-US"/>
              <a:t>Is an interface implemented by a scripting engine </a:t>
            </a:r>
            <a:endParaRPr/>
          </a:p>
          <a:p>
            <a:pPr indent="-143999" lvl="2" marL="504000" rtl="0" algn="l">
              <a:lnSpc>
                <a:spcPct val="150000"/>
              </a:lnSpc>
              <a:spcBef>
                <a:spcPts val="500"/>
              </a:spcBef>
              <a:spcAft>
                <a:spcPts val="0"/>
              </a:spcAft>
              <a:buClr>
                <a:srgbClr val="595959"/>
              </a:buClr>
              <a:buSzPts val="2000"/>
              <a:buChar char="•"/>
            </a:pPr>
            <a:r>
              <a:rPr lang="en-US"/>
              <a:t>Allows scripts to perform HTTP client functionality</a:t>
            </a:r>
            <a:endParaRPr/>
          </a:p>
          <a:p>
            <a:pPr indent="-143999" lvl="2" marL="504000" rtl="0" algn="l">
              <a:lnSpc>
                <a:spcPct val="150000"/>
              </a:lnSpc>
              <a:spcBef>
                <a:spcPts val="500"/>
              </a:spcBef>
              <a:spcAft>
                <a:spcPts val="0"/>
              </a:spcAft>
              <a:buClr>
                <a:srgbClr val="595959"/>
              </a:buClr>
              <a:buSzPts val="2000"/>
              <a:buChar char="•"/>
            </a:pPr>
            <a:r>
              <a:rPr lang="en-US"/>
              <a:t> W3C standard</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p:txBody>
      </p:sp>
      <p:sp>
        <p:nvSpPr>
          <p:cNvPr id="436" name="Google Shape;436;p3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37" name="Google Shape;437;p3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Introduction to AJAX</a:t>
            </a:r>
            <a:endParaRPr/>
          </a:p>
          <a:p>
            <a:pPr indent="-180000" lvl="1" marL="180000" rtl="0" algn="l">
              <a:lnSpc>
                <a:spcPct val="150000"/>
              </a:lnSpc>
              <a:spcBef>
                <a:spcPts val="500"/>
              </a:spcBef>
              <a:spcAft>
                <a:spcPts val="0"/>
              </a:spcAft>
              <a:buClr>
                <a:srgbClr val="595959"/>
              </a:buClr>
              <a:buSzPts val="1800"/>
              <a:buChar char="•"/>
            </a:pPr>
            <a:r>
              <a:rPr lang="en-US"/>
              <a:t>Classic way of interacting in web applications:</a:t>
            </a:r>
            <a:endParaRPr/>
          </a:p>
          <a:p>
            <a:pPr indent="-143999" lvl="3" marL="720000" rtl="0" algn="l">
              <a:lnSpc>
                <a:spcPct val="150000"/>
              </a:lnSpc>
              <a:spcBef>
                <a:spcPts val="500"/>
              </a:spcBef>
              <a:spcAft>
                <a:spcPts val="0"/>
              </a:spcAft>
              <a:buClr>
                <a:srgbClr val="595959"/>
              </a:buClr>
              <a:buSzPts val="1800"/>
              <a:buChar char="•"/>
            </a:pPr>
            <a:r>
              <a:rPr lang="en-US"/>
              <a:t>Page by page</a:t>
            </a:r>
            <a:endParaRPr/>
          </a:p>
          <a:p>
            <a:pPr indent="-143999" lvl="3" marL="720000" rtl="0" algn="l">
              <a:lnSpc>
                <a:spcPct val="150000"/>
              </a:lnSpc>
              <a:spcBef>
                <a:spcPts val="500"/>
              </a:spcBef>
              <a:spcAft>
                <a:spcPts val="0"/>
              </a:spcAft>
              <a:buClr>
                <a:srgbClr val="595959"/>
              </a:buClr>
              <a:buSzPts val="1800"/>
              <a:buChar char="•"/>
            </a:pPr>
            <a:r>
              <a:rPr lang="en-US"/>
              <a:t>Each page links or submits to another</a:t>
            </a:r>
            <a:endParaRPr/>
          </a:p>
          <a:p>
            <a:pPr indent="-143999" lvl="3" marL="720000" rtl="0" algn="l">
              <a:lnSpc>
                <a:spcPct val="150000"/>
              </a:lnSpc>
              <a:spcBef>
                <a:spcPts val="500"/>
              </a:spcBef>
              <a:spcAft>
                <a:spcPts val="0"/>
              </a:spcAft>
              <a:buClr>
                <a:srgbClr val="595959"/>
              </a:buClr>
              <a:buSzPts val="1800"/>
              <a:buChar char="•"/>
            </a:pPr>
            <a:r>
              <a:rPr lang="en-US"/>
              <a:t>Static or dynamic content produced by the server</a:t>
            </a:r>
            <a:endParaRPr/>
          </a:p>
          <a:p>
            <a:pPr indent="-143999" lvl="3" marL="720000" rtl="0" algn="l">
              <a:lnSpc>
                <a:spcPct val="150000"/>
              </a:lnSpc>
              <a:spcBef>
                <a:spcPts val="500"/>
              </a:spcBef>
              <a:spcAft>
                <a:spcPts val="0"/>
              </a:spcAft>
              <a:buClr>
                <a:srgbClr val="595959"/>
              </a:buClr>
              <a:buSzPts val="1800"/>
              <a:buChar char="•"/>
            </a:pPr>
            <a:r>
              <a:rPr lang="en-US"/>
              <a:t>Client side manipulation are done on downloaded data</a:t>
            </a:r>
            <a:endParaRPr/>
          </a:p>
          <a:p>
            <a:pPr indent="-143999" lvl="3" marL="720000" rtl="0" algn="l">
              <a:lnSpc>
                <a:spcPct val="150000"/>
              </a:lnSpc>
              <a:spcBef>
                <a:spcPts val="500"/>
              </a:spcBef>
              <a:spcAft>
                <a:spcPts val="0"/>
              </a:spcAft>
              <a:buClr>
                <a:srgbClr val="595959"/>
              </a:buClr>
              <a:buSzPts val="1800"/>
              <a:buChar char="•"/>
            </a:pPr>
            <a:r>
              <a:rPr lang="en-US"/>
              <a:t>Most of client state is kept on server side</a:t>
            </a:r>
            <a:endParaRPr/>
          </a:p>
          <a:p>
            <a:pPr indent="0" lvl="0" marL="0" rtl="0" algn="l">
              <a:lnSpc>
                <a:spcPct val="150000"/>
              </a:lnSpc>
              <a:spcBef>
                <a:spcPts val="1000"/>
              </a:spcBef>
              <a:spcAft>
                <a:spcPts val="0"/>
              </a:spcAft>
              <a:buClr>
                <a:srgbClr val="595959"/>
              </a:buClr>
              <a:buSzPts val="2400"/>
              <a:buNone/>
            </a:pPr>
            <a:r>
              <a:t/>
            </a:r>
            <a:endParaRPr/>
          </a:p>
        </p:txBody>
      </p:sp>
      <p:sp>
        <p:nvSpPr>
          <p:cNvPr id="443" name="Google Shape;443;p3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44" name="Google Shape;444;p3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50" name="Google Shape;450;p3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Introduction to AJAX</a:t>
            </a:r>
            <a:endParaRPr/>
          </a:p>
          <a:p>
            <a:pPr indent="0" lvl="0" marL="0" rtl="0" algn="l">
              <a:lnSpc>
                <a:spcPct val="90000"/>
              </a:lnSpc>
              <a:spcBef>
                <a:spcPts val="1000"/>
              </a:spcBef>
              <a:spcAft>
                <a:spcPts val="0"/>
              </a:spcAft>
              <a:buClr>
                <a:srgbClr val="595959"/>
              </a:buClr>
              <a:buSzPts val="2400"/>
              <a:buFont typeface="Calibri"/>
              <a:buNone/>
            </a:pPr>
            <a:r>
              <a:t/>
            </a:r>
            <a:endParaRPr/>
          </a:p>
          <a:p>
            <a:pPr indent="-180000" lvl="1" marL="180000" rtl="0" algn="l">
              <a:lnSpc>
                <a:spcPct val="90000"/>
              </a:lnSpc>
              <a:spcBef>
                <a:spcPts val="500"/>
              </a:spcBef>
              <a:spcAft>
                <a:spcPts val="0"/>
              </a:spcAft>
              <a:buClr>
                <a:srgbClr val="595959"/>
              </a:buClr>
              <a:buSzPts val="2000"/>
              <a:buChar char="•"/>
            </a:pPr>
            <a:r>
              <a:rPr lang="en-US" sz="2000"/>
              <a:t>View of classic architecture</a:t>
            </a:r>
            <a:endParaRPr/>
          </a:p>
        </p:txBody>
      </p:sp>
      <p:pic>
        <p:nvPicPr>
          <p:cNvPr descr="server" id="451" name="Google Shape;451;p33"/>
          <p:cNvPicPr preferRelativeResize="0"/>
          <p:nvPr/>
        </p:nvPicPr>
        <p:blipFill rotWithShape="1">
          <a:blip r:embed="rId3">
            <a:alphaModFix/>
          </a:blip>
          <a:srcRect b="0" l="0" r="0" t="0"/>
          <a:stretch/>
        </p:blipFill>
        <p:spPr>
          <a:xfrm>
            <a:off x="6013450" y="3857625"/>
            <a:ext cx="1366838" cy="1947863"/>
          </a:xfrm>
          <a:prstGeom prst="rect">
            <a:avLst/>
          </a:prstGeom>
          <a:noFill/>
          <a:ln>
            <a:noFill/>
          </a:ln>
        </p:spPr>
      </p:pic>
      <p:sp>
        <p:nvSpPr>
          <p:cNvPr id="452" name="Google Shape;452;p33"/>
          <p:cNvSpPr/>
          <p:nvPr/>
        </p:nvSpPr>
        <p:spPr>
          <a:xfrm>
            <a:off x="2052638" y="4865688"/>
            <a:ext cx="935037" cy="792162"/>
          </a:xfrm>
          <a:prstGeom prst="flowChartAlternateProcess">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400">
                <a:solidFill>
                  <a:schemeClr val="dk1"/>
                </a:solidFill>
                <a:latin typeface="Arial"/>
                <a:ea typeface="Arial"/>
                <a:cs typeface="Arial"/>
                <a:sym typeface="Arial"/>
              </a:rPr>
              <a:t>HTML 2</a:t>
            </a:r>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p:txBody>
      </p:sp>
      <p:pic>
        <p:nvPicPr>
          <p:cNvPr descr="131-400x500" id="453" name="Google Shape;453;p33"/>
          <p:cNvPicPr preferRelativeResize="0"/>
          <p:nvPr/>
        </p:nvPicPr>
        <p:blipFill rotWithShape="1">
          <a:blip r:embed="rId4">
            <a:alphaModFix/>
          </a:blip>
          <a:srcRect b="0" l="0" r="0" t="0"/>
          <a:stretch/>
        </p:blipFill>
        <p:spPr>
          <a:xfrm>
            <a:off x="2124075" y="5226050"/>
            <a:ext cx="368300" cy="396875"/>
          </a:xfrm>
          <a:prstGeom prst="rect">
            <a:avLst/>
          </a:prstGeom>
          <a:noFill/>
          <a:ln>
            <a:noFill/>
          </a:ln>
        </p:spPr>
      </p:pic>
      <p:cxnSp>
        <p:nvCxnSpPr>
          <p:cNvPr id="454" name="Google Shape;454;p33"/>
          <p:cNvCxnSpPr/>
          <p:nvPr/>
        </p:nvCxnSpPr>
        <p:spPr>
          <a:xfrm>
            <a:off x="2989263" y="4362450"/>
            <a:ext cx="3167062" cy="0"/>
          </a:xfrm>
          <a:prstGeom prst="straightConnector1">
            <a:avLst/>
          </a:prstGeom>
          <a:noFill/>
          <a:ln cap="flat" cmpd="sng" w="9525">
            <a:solidFill>
              <a:schemeClr val="dk1"/>
            </a:solidFill>
            <a:prstDash val="solid"/>
            <a:round/>
            <a:headEnd len="med" w="med" type="none"/>
            <a:tailEnd len="med" w="med" type="triangle"/>
          </a:ln>
        </p:spPr>
      </p:cxnSp>
      <p:cxnSp>
        <p:nvCxnSpPr>
          <p:cNvPr id="455" name="Google Shape;455;p33"/>
          <p:cNvCxnSpPr/>
          <p:nvPr/>
        </p:nvCxnSpPr>
        <p:spPr>
          <a:xfrm rot="10800000">
            <a:off x="2989263" y="5081588"/>
            <a:ext cx="3095625" cy="0"/>
          </a:xfrm>
          <a:prstGeom prst="straightConnector1">
            <a:avLst/>
          </a:prstGeom>
          <a:noFill/>
          <a:ln cap="flat" cmpd="sng" w="9525">
            <a:solidFill>
              <a:schemeClr val="dk1"/>
            </a:solidFill>
            <a:prstDash val="solid"/>
            <a:round/>
            <a:headEnd len="med" w="med" type="none"/>
            <a:tailEnd len="med" w="med" type="triangle"/>
          </a:ln>
        </p:spPr>
      </p:cxnSp>
      <p:pic>
        <p:nvPicPr>
          <p:cNvPr descr="B000022352" id="456" name="Google Shape;456;p33"/>
          <p:cNvPicPr preferRelativeResize="0"/>
          <p:nvPr/>
        </p:nvPicPr>
        <p:blipFill rotWithShape="1">
          <a:blip r:embed="rId5">
            <a:alphaModFix/>
          </a:blip>
          <a:srcRect b="0" l="0" r="0" t="0"/>
          <a:stretch/>
        </p:blipFill>
        <p:spPr>
          <a:xfrm>
            <a:off x="6948488" y="4456113"/>
            <a:ext cx="631825" cy="636587"/>
          </a:xfrm>
          <a:prstGeom prst="rect">
            <a:avLst/>
          </a:prstGeom>
          <a:noFill/>
          <a:ln>
            <a:noFill/>
          </a:ln>
        </p:spPr>
      </p:pic>
      <p:pic>
        <p:nvPicPr>
          <p:cNvPr descr="B000022352" id="457" name="Google Shape;457;p33"/>
          <p:cNvPicPr preferRelativeResize="0"/>
          <p:nvPr/>
        </p:nvPicPr>
        <p:blipFill rotWithShape="1">
          <a:blip r:embed="rId5">
            <a:alphaModFix/>
          </a:blip>
          <a:srcRect b="0" l="0" r="0" t="0"/>
          <a:stretch/>
        </p:blipFill>
        <p:spPr>
          <a:xfrm>
            <a:off x="7092950" y="4527550"/>
            <a:ext cx="631825" cy="636588"/>
          </a:xfrm>
          <a:prstGeom prst="rect">
            <a:avLst/>
          </a:prstGeom>
          <a:noFill/>
          <a:ln>
            <a:noFill/>
          </a:ln>
        </p:spPr>
      </p:pic>
      <p:pic>
        <p:nvPicPr>
          <p:cNvPr descr="B000022352" id="458" name="Google Shape;458;p33"/>
          <p:cNvPicPr preferRelativeResize="0"/>
          <p:nvPr/>
        </p:nvPicPr>
        <p:blipFill rotWithShape="1">
          <a:blip r:embed="rId5">
            <a:alphaModFix/>
          </a:blip>
          <a:srcRect b="0" l="0" r="0" t="0"/>
          <a:stretch/>
        </p:blipFill>
        <p:spPr>
          <a:xfrm>
            <a:off x="7237413" y="4660900"/>
            <a:ext cx="631825" cy="636588"/>
          </a:xfrm>
          <a:prstGeom prst="rect">
            <a:avLst/>
          </a:prstGeom>
          <a:noFill/>
          <a:ln>
            <a:noFill/>
          </a:ln>
        </p:spPr>
      </p:pic>
      <p:cxnSp>
        <p:nvCxnSpPr>
          <p:cNvPr id="459" name="Google Shape;459;p33"/>
          <p:cNvCxnSpPr/>
          <p:nvPr/>
        </p:nvCxnSpPr>
        <p:spPr>
          <a:xfrm rot="10800000">
            <a:off x="1765300" y="4865688"/>
            <a:ext cx="287338" cy="215900"/>
          </a:xfrm>
          <a:prstGeom prst="straightConnector1">
            <a:avLst/>
          </a:prstGeom>
          <a:noFill/>
          <a:ln cap="flat" cmpd="sng" w="9525">
            <a:solidFill>
              <a:schemeClr val="dk1"/>
            </a:solidFill>
            <a:prstDash val="solid"/>
            <a:round/>
            <a:headEnd len="med" w="med" type="none"/>
            <a:tailEnd len="med" w="med" type="triangle"/>
          </a:ln>
        </p:spPr>
      </p:cxnSp>
      <p:cxnSp>
        <p:nvCxnSpPr>
          <p:cNvPr id="460" name="Google Shape;460;p33"/>
          <p:cNvCxnSpPr/>
          <p:nvPr/>
        </p:nvCxnSpPr>
        <p:spPr>
          <a:xfrm flipH="1" rot="10800000">
            <a:off x="1765300" y="4578350"/>
            <a:ext cx="1150938" cy="144463"/>
          </a:xfrm>
          <a:prstGeom prst="straightConnector1">
            <a:avLst/>
          </a:prstGeom>
          <a:noFill/>
          <a:ln cap="flat" cmpd="sng" w="9525">
            <a:solidFill>
              <a:schemeClr val="dk1"/>
            </a:solidFill>
            <a:prstDash val="dot"/>
            <a:round/>
            <a:headEnd len="med" w="med" type="none"/>
            <a:tailEnd len="med" w="med" type="none"/>
          </a:ln>
        </p:spPr>
      </p:cxnSp>
      <p:cxnSp>
        <p:nvCxnSpPr>
          <p:cNvPr id="461" name="Google Shape;461;p33"/>
          <p:cNvCxnSpPr/>
          <p:nvPr/>
        </p:nvCxnSpPr>
        <p:spPr>
          <a:xfrm flipH="1" rot="10800000">
            <a:off x="1765300" y="3857625"/>
            <a:ext cx="287338" cy="865188"/>
          </a:xfrm>
          <a:prstGeom prst="straightConnector1">
            <a:avLst/>
          </a:prstGeom>
          <a:noFill/>
          <a:ln cap="flat" cmpd="sng" w="9525">
            <a:solidFill>
              <a:schemeClr val="dk1"/>
            </a:solidFill>
            <a:prstDash val="dot"/>
            <a:round/>
            <a:headEnd len="med" w="med" type="none"/>
            <a:tailEnd len="med" w="med" type="none"/>
          </a:ln>
        </p:spPr>
      </p:cxnSp>
      <p:cxnSp>
        <p:nvCxnSpPr>
          <p:cNvPr id="462" name="Google Shape;462;p33"/>
          <p:cNvCxnSpPr/>
          <p:nvPr/>
        </p:nvCxnSpPr>
        <p:spPr>
          <a:xfrm flipH="1" rot="10800000">
            <a:off x="1765300" y="4506913"/>
            <a:ext cx="358775" cy="215900"/>
          </a:xfrm>
          <a:prstGeom prst="straightConnector1">
            <a:avLst/>
          </a:prstGeom>
          <a:noFill/>
          <a:ln cap="flat" cmpd="sng" w="9525">
            <a:solidFill>
              <a:schemeClr val="dk1"/>
            </a:solidFill>
            <a:prstDash val="dot"/>
            <a:round/>
            <a:headEnd len="med" w="med" type="none"/>
            <a:tailEnd len="med" w="med" type="none"/>
          </a:ln>
        </p:spPr>
      </p:cxnSp>
      <p:sp>
        <p:nvSpPr>
          <p:cNvPr id="463" name="Google Shape;463;p33"/>
          <p:cNvSpPr/>
          <p:nvPr/>
        </p:nvSpPr>
        <p:spPr>
          <a:xfrm>
            <a:off x="2052638" y="3786188"/>
            <a:ext cx="935037" cy="792162"/>
          </a:xfrm>
          <a:prstGeom prst="flowChartAlternateProcess">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400">
                <a:solidFill>
                  <a:schemeClr val="dk1"/>
                </a:solidFill>
                <a:latin typeface="Arial"/>
                <a:ea typeface="Arial"/>
                <a:cs typeface="Arial"/>
                <a:sym typeface="Arial"/>
              </a:rPr>
              <a:t>HTML 1</a:t>
            </a:r>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p:txBody>
      </p:sp>
      <p:pic>
        <p:nvPicPr>
          <p:cNvPr descr="SUBMITsquareup" id="464" name="Google Shape;464;p33"/>
          <p:cNvPicPr preferRelativeResize="0"/>
          <p:nvPr/>
        </p:nvPicPr>
        <p:blipFill rotWithShape="1">
          <a:blip r:embed="rId6">
            <a:alphaModFix/>
          </a:blip>
          <a:srcRect b="0" l="0" r="0" t="0"/>
          <a:stretch/>
        </p:blipFill>
        <p:spPr>
          <a:xfrm>
            <a:off x="2124075" y="4146550"/>
            <a:ext cx="412750" cy="431800"/>
          </a:xfrm>
          <a:prstGeom prst="rect">
            <a:avLst/>
          </a:prstGeom>
          <a:noFill/>
          <a:ln>
            <a:noFill/>
          </a:ln>
        </p:spPr>
      </p:pic>
      <p:sp>
        <p:nvSpPr>
          <p:cNvPr id="465" name="Google Shape;465;p33"/>
          <p:cNvSpPr/>
          <p:nvPr/>
        </p:nvSpPr>
        <p:spPr>
          <a:xfrm>
            <a:off x="7019925" y="5297488"/>
            <a:ext cx="936625" cy="21748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CGI Engine</a:t>
            </a:r>
            <a:endParaRPr/>
          </a:p>
        </p:txBody>
      </p:sp>
      <p:sp>
        <p:nvSpPr>
          <p:cNvPr id="466" name="Google Shape;466;p33"/>
          <p:cNvSpPr/>
          <p:nvPr/>
        </p:nvSpPr>
        <p:spPr>
          <a:xfrm>
            <a:off x="6300788" y="36417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Web Server</a:t>
            </a:r>
            <a:endParaRPr/>
          </a:p>
        </p:txBody>
      </p:sp>
      <p:sp>
        <p:nvSpPr>
          <p:cNvPr id="467" name="Google Shape;467;p33"/>
          <p:cNvSpPr/>
          <p:nvPr/>
        </p:nvSpPr>
        <p:spPr>
          <a:xfrm>
            <a:off x="755650" y="3429000"/>
            <a:ext cx="7416800" cy="252095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33"/>
          <p:cNvSpPr/>
          <p:nvPr/>
        </p:nvSpPr>
        <p:spPr>
          <a:xfrm>
            <a:off x="971550" y="38576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Browser</a:t>
            </a:r>
            <a:endParaRPr/>
          </a:p>
        </p:txBody>
      </p:sp>
      <p:sp>
        <p:nvSpPr>
          <p:cNvPr id="469" name="Google Shape;469;p33"/>
          <p:cNvSpPr/>
          <p:nvPr/>
        </p:nvSpPr>
        <p:spPr>
          <a:xfrm>
            <a:off x="3995738" y="4076700"/>
            <a:ext cx="11525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470" name="Google Shape;470;p33"/>
          <p:cNvSpPr/>
          <p:nvPr/>
        </p:nvSpPr>
        <p:spPr>
          <a:xfrm>
            <a:off x="3995738" y="5156200"/>
            <a:ext cx="11525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pic>
        <p:nvPicPr>
          <p:cNvPr descr="C:\Users\FAMILY\Desktop\browsers.jpg" id="471" name="Google Shape;471;p33"/>
          <p:cNvPicPr preferRelativeResize="0"/>
          <p:nvPr/>
        </p:nvPicPr>
        <p:blipFill rotWithShape="1">
          <a:blip r:embed="rId7">
            <a:alphaModFix/>
          </a:blip>
          <a:srcRect b="0" l="0" r="0" t="0"/>
          <a:stretch/>
        </p:blipFill>
        <p:spPr>
          <a:xfrm>
            <a:off x="580731" y="4419600"/>
            <a:ext cx="1248069" cy="795338"/>
          </a:xfrm>
          <a:prstGeom prst="rect">
            <a:avLst/>
          </a:prstGeom>
          <a:noFill/>
          <a:ln>
            <a:noFill/>
          </a:ln>
        </p:spPr>
      </p:pic>
      <p:sp>
        <p:nvSpPr>
          <p:cNvPr id="472" name="Google Shape;472;p3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Introduction to AJAX</a:t>
            </a:r>
            <a:endParaRPr/>
          </a:p>
          <a:p>
            <a:pPr indent="-180000" lvl="1" marL="180000" rtl="0" algn="l">
              <a:lnSpc>
                <a:spcPct val="150000"/>
              </a:lnSpc>
              <a:spcBef>
                <a:spcPts val="500"/>
              </a:spcBef>
              <a:spcAft>
                <a:spcPts val="0"/>
              </a:spcAft>
              <a:buClr>
                <a:srgbClr val="595959"/>
              </a:buClr>
              <a:buSzPts val="1800"/>
              <a:buChar char="•"/>
            </a:pPr>
            <a:r>
              <a:rPr lang="en-US"/>
              <a:t>AJAX way of interaction:</a:t>
            </a:r>
            <a:endParaRPr/>
          </a:p>
          <a:p>
            <a:pPr indent="-143999" lvl="2" marL="504000" rtl="0" algn="l">
              <a:lnSpc>
                <a:spcPct val="150000"/>
              </a:lnSpc>
              <a:spcBef>
                <a:spcPts val="500"/>
              </a:spcBef>
              <a:spcAft>
                <a:spcPts val="0"/>
              </a:spcAft>
              <a:buClr>
                <a:srgbClr val="595959"/>
              </a:buClr>
              <a:buSzPts val="2000"/>
              <a:buChar char="•"/>
            </a:pPr>
            <a:r>
              <a:rPr lang="en-US"/>
              <a:t>Same page generates request(s) &amp; processes responses</a:t>
            </a:r>
            <a:endParaRPr/>
          </a:p>
          <a:p>
            <a:pPr indent="-143999" lvl="2" marL="504000" rtl="0" algn="l">
              <a:lnSpc>
                <a:spcPct val="150000"/>
              </a:lnSpc>
              <a:spcBef>
                <a:spcPts val="500"/>
              </a:spcBef>
              <a:spcAft>
                <a:spcPts val="0"/>
              </a:spcAft>
              <a:buClr>
                <a:srgbClr val="595959"/>
              </a:buClr>
              <a:buSzPts val="2000"/>
              <a:buChar char="•"/>
            </a:pPr>
            <a:r>
              <a:rPr lang="en-US"/>
              <a:t>Dynamic content handled also by the client</a:t>
            </a:r>
            <a:endParaRPr/>
          </a:p>
          <a:p>
            <a:pPr indent="-143999" lvl="2" marL="504000" rtl="0" algn="l">
              <a:lnSpc>
                <a:spcPct val="150000"/>
              </a:lnSpc>
              <a:spcBef>
                <a:spcPts val="500"/>
              </a:spcBef>
              <a:spcAft>
                <a:spcPts val="0"/>
              </a:spcAft>
              <a:buClr>
                <a:srgbClr val="595959"/>
              </a:buClr>
              <a:buSzPts val="2000"/>
              <a:buChar char="•"/>
            </a:pPr>
            <a:r>
              <a:rPr lang="en-US"/>
              <a:t>Client downloads only the data he needs</a:t>
            </a:r>
            <a:endParaRPr/>
          </a:p>
          <a:p>
            <a:pPr indent="-143999" lvl="2" marL="504000" rtl="0" algn="l">
              <a:lnSpc>
                <a:spcPct val="150000"/>
              </a:lnSpc>
              <a:spcBef>
                <a:spcPts val="500"/>
              </a:spcBef>
              <a:spcAft>
                <a:spcPts val="0"/>
              </a:spcAft>
              <a:buClr>
                <a:srgbClr val="595959"/>
              </a:buClr>
              <a:buSzPts val="2000"/>
              <a:buChar char="•"/>
            </a:pPr>
            <a:r>
              <a:rPr lang="en-US"/>
              <a:t>Client is notified asynchronously regarding data receiving </a:t>
            </a:r>
            <a:endParaRPr/>
          </a:p>
          <a:p>
            <a:pPr indent="-16999" lvl="2" marL="504000" rtl="0" algn="l">
              <a:lnSpc>
                <a:spcPct val="150000"/>
              </a:lnSpc>
              <a:spcBef>
                <a:spcPts val="500"/>
              </a:spcBef>
              <a:spcAft>
                <a:spcPts val="0"/>
              </a:spcAft>
              <a:buClr>
                <a:srgbClr val="595959"/>
              </a:buClr>
              <a:buSzPts val="2000"/>
              <a:buNone/>
            </a:pPr>
            <a:r>
              <a:t/>
            </a:r>
            <a:endParaRPr/>
          </a:p>
          <a:p>
            <a:pPr indent="-16999" lvl="2" marL="504000" rtl="0" algn="l">
              <a:lnSpc>
                <a:spcPct val="150000"/>
              </a:lnSpc>
              <a:spcBef>
                <a:spcPts val="500"/>
              </a:spcBef>
              <a:spcAft>
                <a:spcPts val="0"/>
              </a:spcAft>
              <a:buClr>
                <a:srgbClr val="595959"/>
              </a:buClr>
              <a:buSzPts val="2000"/>
              <a:buNone/>
            </a:pPr>
            <a:r>
              <a:t/>
            </a:r>
            <a:endParaRPr/>
          </a:p>
        </p:txBody>
      </p:sp>
      <p:sp>
        <p:nvSpPr>
          <p:cNvPr id="478" name="Google Shape;478;p3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79" name="Google Shape;479;p3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485" name="Google Shape;485;p35"/>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Introduction to AJAX</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2000"/>
              <a:buChar char="•"/>
            </a:pPr>
            <a:r>
              <a:rPr lang="en-US" sz="2000"/>
              <a:t>View of AJAX architecture</a:t>
            </a:r>
            <a:endParaRPr/>
          </a:p>
        </p:txBody>
      </p:sp>
      <p:pic>
        <p:nvPicPr>
          <p:cNvPr descr="server" id="486" name="Google Shape;486;p35"/>
          <p:cNvPicPr preferRelativeResize="0"/>
          <p:nvPr/>
        </p:nvPicPr>
        <p:blipFill rotWithShape="1">
          <a:blip r:embed="rId3">
            <a:alphaModFix/>
          </a:blip>
          <a:srcRect b="0" l="0" r="0" t="0"/>
          <a:stretch/>
        </p:blipFill>
        <p:spPr>
          <a:xfrm>
            <a:off x="6013450" y="3857625"/>
            <a:ext cx="1366838" cy="1947863"/>
          </a:xfrm>
          <a:prstGeom prst="rect">
            <a:avLst/>
          </a:prstGeom>
          <a:noFill/>
          <a:ln>
            <a:noFill/>
          </a:ln>
        </p:spPr>
      </p:pic>
      <p:pic>
        <p:nvPicPr>
          <p:cNvPr descr="131-400x500" id="487" name="Google Shape;487;p35"/>
          <p:cNvPicPr preferRelativeResize="0"/>
          <p:nvPr/>
        </p:nvPicPr>
        <p:blipFill rotWithShape="1">
          <a:blip r:embed="rId4">
            <a:alphaModFix/>
          </a:blip>
          <a:srcRect b="0" l="0" r="0" t="0"/>
          <a:stretch/>
        </p:blipFill>
        <p:spPr>
          <a:xfrm>
            <a:off x="4356100" y="5445125"/>
            <a:ext cx="368300" cy="396875"/>
          </a:xfrm>
          <a:prstGeom prst="rect">
            <a:avLst/>
          </a:prstGeom>
          <a:noFill/>
          <a:ln>
            <a:noFill/>
          </a:ln>
        </p:spPr>
      </p:pic>
      <p:cxnSp>
        <p:nvCxnSpPr>
          <p:cNvPr id="488" name="Google Shape;488;p35"/>
          <p:cNvCxnSpPr/>
          <p:nvPr/>
        </p:nvCxnSpPr>
        <p:spPr>
          <a:xfrm>
            <a:off x="2989263" y="4362450"/>
            <a:ext cx="3167062" cy="0"/>
          </a:xfrm>
          <a:prstGeom prst="straightConnector1">
            <a:avLst/>
          </a:prstGeom>
          <a:noFill/>
          <a:ln cap="flat" cmpd="sng" w="9525">
            <a:solidFill>
              <a:schemeClr val="dk1"/>
            </a:solidFill>
            <a:prstDash val="solid"/>
            <a:round/>
            <a:headEnd len="med" w="med" type="none"/>
            <a:tailEnd len="med" w="med" type="triangle"/>
          </a:ln>
        </p:spPr>
      </p:cxnSp>
      <p:cxnSp>
        <p:nvCxnSpPr>
          <p:cNvPr id="489" name="Google Shape;489;p35"/>
          <p:cNvCxnSpPr/>
          <p:nvPr/>
        </p:nvCxnSpPr>
        <p:spPr>
          <a:xfrm rot="10800000">
            <a:off x="2989263" y="5081588"/>
            <a:ext cx="3095625" cy="0"/>
          </a:xfrm>
          <a:prstGeom prst="straightConnector1">
            <a:avLst/>
          </a:prstGeom>
          <a:noFill/>
          <a:ln cap="flat" cmpd="sng" w="9525">
            <a:solidFill>
              <a:schemeClr val="dk1"/>
            </a:solidFill>
            <a:prstDash val="solid"/>
            <a:round/>
            <a:headEnd len="med" w="med" type="none"/>
            <a:tailEnd len="med" w="med" type="triangle"/>
          </a:ln>
        </p:spPr>
      </p:cxnSp>
      <p:pic>
        <p:nvPicPr>
          <p:cNvPr descr="B000022352" id="490" name="Google Shape;490;p35"/>
          <p:cNvPicPr preferRelativeResize="0"/>
          <p:nvPr/>
        </p:nvPicPr>
        <p:blipFill rotWithShape="1">
          <a:blip r:embed="rId5">
            <a:alphaModFix/>
          </a:blip>
          <a:srcRect b="0" l="0" r="0" t="0"/>
          <a:stretch/>
        </p:blipFill>
        <p:spPr>
          <a:xfrm>
            <a:off x="6948488" y="4456113"/>
            <a:ext cx="631825" cy="636587"/>
          </a:xfrm>
          <a:prstGeom prst="rect">
            <a:avLst/>
          </a:prstGeom>
          <a:noFill/>
          <a:ln>
            <a:noFill/>
          </a:ln>
        </p:spPr>
      </p:pic>
      <p:pic>
        <p:nvPicPr>
          <p:cNvPr descr="B000022352" id="491" name="Google Shape;491;p35"/>
          <p:cNvPicPr preferRelativeResize="0"/>
          <p:nvPr/>
        </p:nvPicPr>
        <p:blipFill rotWithShape="1">
          <a:blip r:embed="rId5">
            <a:alphaModFix/>
          </a:blip>
          <a:srcRect b="0" l="0" r="0" t="0"/>
          <a:stretch/>
        </p:blipFill>
        <p:spPr>
          <a:xfrm>
            <a:off x="7092950" y="4527550"/>
            <a:ext cx="631825" cy="636588"/>
          </a:xfrm>
          <a:prstGeom prst="rect">
            <a:avLst/>
          </a:prstGeom>
          <a:noFill/>
          <a:ln>
            <a:noFill/>
          </a:ln>
        </p:spPr>
      </p:pic>
      <p:pic>
        <p:nvPicPr>
          <p:cNvPr descr="B000022352" id="492" name="Google Shape;492;p35"/>
          <p:cNvPicPr preferRelativeResize="0"/>
          <p:nvPr/>
        </p:nvPicPr>
        <p:blipFill rotWithShape="1">
          <a:blip r:embed="rId5">
            <a:alphaModFix/>
          </a:blip>
          <a:srcRect b="0" l="0" r="0" t="0"/>
          <a:stretch/>
        </p:blipFill>
        <p:spPr>
          <a:xfrm>
            <a:off x="7237413" y="4660900"/>
            <a:ext cx="631825" cy="636588"/>
          </a:xfrm>
          <a:prstGeom prst="rect">
            <a:avLst/>
          </a:prstGeom>
          <a:noFill/>
          <a:ln>
            <a:noFill/>
          </a:ln>
        </p:spPr>
      </p:pic>
      <p:cxnSp>
        <p:nvCxnSpPr>
          <p:cNvPr id="493" name="Google Shape;493;p35"/>
          <p:cNvCxnSpPr/>
          <p:nvPr/>
        </p:nvCxnSpPr>
        <p:spPr>
          <a:xfrm>
            <a:off x="1765300" y="4722813"/>
            <a:ext cx="358775" cy="793750"/>
          </a:xfrm>
          <a:prstGeom prst="straightConnector1">
            <a:avLst/>
          </a:prstGeom>
          <a:noFill/>
          <a:ln cap="flat" cmpd="sng" w="9525">
            <a:solidFill>
              <a:schemeClr val="dk1"/>
            </a:solidFill>
            <a:prstDash val="dot"/>
            <a:round/>
            <a:headEnd len="med" w="med" type="none"/>
            <a:tailEnd len="med" w="med" type="none"/>
          </a:ln>
        </p:spPr>
      </p:cxnSp>
      <p:cxnSp>
        <p:nvCxnSpPr>
          <p:cNvPr id="494" name="Google Shape;494;p35"/>
          <p:cNvCxnSpPr/>
          <p:nvPr/>
        </p:nvCxnSpPr>
        <p:spPr>
          <a:xfrm flipH="1" rot="10800000">
            <a:off x="1765300" y="3857625"/>
            <a:ext cx="287338" cy="865188"/>
          </a:xfrm>
          <a:prstGeom prst="straightConnector1">
            <a:avLst/>
          </a:prstGeom>
          <a:noFill/>
          <a:ln cap="flat" cmpd="sng" w="9525">
            <a:solidFill>
              <a:schemeClr val="dk1"/>
            </a:solidFill>
            <a:prstDash val="dot"/>
            <a:round/>
            <a:headEnd len="med" w="med" type="none"/>
            <a:tailEnd len="med" w="med" type="none"/>
          </a:ln>
        </p:spPr>
      </p:cxnSp>
      <p:cxnSp>
        <p:nvCxnSpPr>
          <p:cNvPr id="495" name="Google Shape;495;p35"/>
          <p:cNvCxnSpPr/>
          <p:nvPr/>
        </p:nvCxnSpPr>
        <p:spPr>
          <a:xfrm>
            <a:off x="1765300" y="4722813"/>
            <a:ext cx="1222375" cy="722312"/>
          </a:xfrm>
          <a:prstGeom prst="straightConnector1">
            <a:avLst/>
          </a:prstGeom>
          <a:noFill/>
          <a:ln cap="flat" cmpd="sng" w="9525">
            <a:solidFill>
              <a:schemeClr val="dk1"/>
            </a:solidFill>
            <a:prstDash val="dot"/>
            <a:round/>
            <a:headEnd len="med" w="med" type="none"/>
            <a:tailEnd len="med" w="med" type="none"/>
          </a:ln>
        </p:spPr>
      </p:cxnSp>
      <p:sp>
        <p:nvSpPr>
          <p:cNvPr id="496" name="Google Shape;496;p35"/>
          <p:cNvSpPr/>
          <p:nvPr/>
        </p:nvSpPr>
        <p:spPr>
          <a:xfrm>
            <a:off x="2052638" y="3786188"/>
            <a:ext cx="935037" cy="1730375"/>
          </a:xfrm>
          <a:prstGeom prst="flowChartAlternateProcess">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1400">
                <a:solidFill>
                  <a:schemeClr val="dk1"/>
                </a:solidFill>
                <a:latin typeface="Arial"/>
                <a:ea typeface="Arial"/>
                <a:cs typeface="Arial"/>
                <a:sym typeface="Arial"/>
              </a:rPr>
              <a:t>HTML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i="1" sz="1400">
              <a:solidFill>
                <a:schemeClr val="dk1"/>
              </a:solidFill>
              <a:latin typeface="Arial"/>
              <a:ea typeface="Arial"/>
              <a:cs typeface="Arial"/>
              <a:sym typeface="Arial"/>
            </a:endParaRPr>
          </a:p>
        </p:txBody>
      </p:sp>
      <p:pic>
        <p:nvPicPr>
          <p:cNvPr descr="SUBMITsquareup" id="497" name="Google Shape;497;p35"/>
          <p:cNvPicPr preferRelativeResize="0"/>
          <p:nvPr/>
        </p:nvPicPr>
        <p:blipFill rotWithShape="1">
          <a:blip r:embed="rId6">
            <a:alphaModFix/>
          </a:blip>
          <a:srcRect b="0" l="0" r="0" t="0"/>
          <a:stretch/>
        </p:blipFill>
        <p:spPr>
          <a:xfrm>
            <a:off x="2124075" y="4146550"/>
            <a:ext cx="412750" cy="431800"/>
          </a:xfrm>
          <a:prstGeom prst="rect">
            <a:avLst/>
          </a:prstGeom>
          <a:noFill/>
          <a:ln>
            <a:noFill/>
          </a:ln>
        </p:spPr>
      </p:pic>
      <p:sp>
        <p:nvSpPr>
          <p:cNvPr id="498" name="Google Shape;498;p35"/>
          <p:cNvSpPr/>
          <p:nvPr/>
        </p:nvSpPr>
        <p:spPr>
          <a:xfrm>
            <a:off x="7019925" y="5297488"/>
            <a:ext cx="936625" cy="21748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CGI Engine</a:t>
            </a:r>
            <a:endParaRPr/>
          </a:p>
        </p:txBody>
      </p:sp>
      <p:sp>
        <p:nvSpPr>
          <p:cNvPr id="499" name="Google Shape;499;p35"/>
          <p:cNvSpPr/>
          <p:nvPr/>
        </p:nvSpPr>
        <p:spPr>
          <a:xfrm>
            <a:off x="6300788" y="36417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Web Server</a:t>
            </a:r>
            <a:endParaRPr/>
          </a:p>
        </p:txBody>
      </p:sp>
      <p:sp>
        <p:nvSpPr>
          <p:cNvPr id="500" name="Google Shape;500;p35"/>
          <p:cNvSpPr/>
          <p:nvPr/>
        </p:nvSpPr>
        <p:spPr>
          <a:xfrm>
            <a:off x="755650" y="3429000"/>
            <a:ext cx="7416800" cy="252095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35"/>
          <p:cNvSpPr/>
          <p:nvPr/>
        </p:nvSpPr>
        <p:spPr>
          <a:xfrm>
            <a:off x="971550" y="38576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Browser</a:t>
            </a:r>
            <a:endParaRPr/>
          </a:p>
        </p:txBody>
      </p:sp>
      <p:sp>
        <p:nvSpPr>
          <p:cNvPr id="502" name="Google Shape;502;p35"/>
          <p:cNvSpPr/>
          <p:nvPr/>
        </p:nvSpPr>
        <p:spPr>
          <a:xfrm>
            <a:off x="3995738" y="4076700"/>
            <a:ext cx="11525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503" name="Google Shape;503;p35"/>
          <p:cNvSpPr/>
          <p:nvPr/>
        </p:nvSpPr>
        <p:spPr>
          <a:xfrm>
            <a:off x="3995738" y="5156200"/>
            <a:ext cx="11525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sp>
        <p:nvSpPr>
          <p:cNvPr id="504" name="Google Shape;504;p35"/>
          <p:cNvSpPr/>
          <p:nvPr/>
        </p:nvSpPr>
        <p:spPr>
          <a:xfrm>
            <a:off x="2124075" y="4724400"/>
            <a:ext cx="792163" cy="720725"/>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35"/>
          <p:cNvSpPr/>
          <p:nvPr/>
        </p:nvSpPr>
        <p:spPr>
          <a:xfrm>
            <a:off x="4213225" y="5445125"/>
            <a:ext cx="719138" cy="360363"/>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131-400x500" id="506" name="Google Shape;506;p35"/>
          <p:cNvPicPr preferRelativeResize="0"/>
          <p:nvPr/>
        </p:nvPicPr>
        <p:blipFill rotWithShape="1">
          <a:blip r:embed="rId4">
            <a:alphaModFix/>
          </a:blip>
          <a:srcRect b="0" l="0" r="0" t="0"/>
          <a:stretch/>
        </p:blipFill>
        <p:spPr>
          <a:xfrm>
            <a:off x="2332038" y="4868863"/>
            <a:ext cx="368300" cy="396875"/>
          </a:xfrm>
          <a:prstGeom prst="rect">
            <a:avLst/>
          </a:prstGeom>
          <a:noFill/>
          <a:ln>
            <a:noFill/>
          </a:ln>
        </p:spPr>
      </p:pic>
      <p:pic>
        <p:nvPicPr>
          <p:cNvPr descr="C:\Users\FAMILY\Desktop\browsers.jpg" id="507" name="Google Shape;507;p35"/>
          <p:cNvPicPr preferRelativeResize="0"/>
          <p:nvPr/>
        </p:nvPicPr>
        <p:blipFill rotWithShape="1">
          <a:blip r:embed="rId7">
            <a:alphaModFix/>
          </a:blip>
          <a:srcRect b="0" l="0" r="0" t="0"/>
          <a:stretch/>
        </p:blipFill>
        <p:spPr>
          <a:xfrm>
            <a:off x="609600" y="4343400"/>
            <a:ext cx="1248069" cy="795338"/>
          </a:xfrm>
          <a:prstGeom prst="rect">
            <a:avLst/>
          </a:prstGeom>
          <a:noFill/>
          <a:ln>
            <a:noFill/>
          </a:ln>
        </p:spPr>
      </p:pic>
      <p:sp>
        <p:nvSpPr>
          <p:cNvPr id="508" name="Google Shape;508;p3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514" name="Google Shape;514;p36"/>
          <p:cNvSpPr txBox="1"/>
          <p:nvPr>
            <p:ph idx="1" type="body"/>
          </p:nvPr>
        </p:nvSpPr>
        <p:spPr>
          <a:xfrm>
            <a:off x="457200" y="1676400"/>
            <a:ext cx="8229600" cy="464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Introduction to AJAX</a:t>
            </a:r>
            <a:endParaRPr/>
          </a:p>
          <a:p>
            <a:pPr indent="0" lvl="0" marL="0" rtl="0" algn="l">
              <a:lnSpc>
                <a:spcPct val="90000"/>
              </a:lnSpc>
              <a:spcBef>
                <a:spcPts val="1000"/>
              </a:spcBef>
              <a:spcAft>
                <a:spcPts val="0"/>
              </a:spcAft>
              <a:buClr>
                <a:srgbClr val="595959"/>
              </a:buClr>
              <a:buSzPts val="2400"/>
              <a:buFont typeface="Calibri"/>
              <a:buNone/>
            </a:pPr>
            <a:r>
              <a:t/>
            </a:r>
            <a:endParaRPr/>
          </a:p>
          <a:p>
            <a:pPr indent="-180000" lvl="1" marL="180000" rtl="0" algn="l">
              <a:lnSpc>
                <a:spcPct val="90000"/>
              </a:lnSpc>
              <a:spcBef>
                <a:spcPts val="500"/>
              </a:spcBef>
              <a:spcAft>
                <a:spcPts val="0"/>
              </a:spcAft>
              <a:buClr>
                <a:srgbClr val="595959"/>
              </a:buClr>
              <a:buSzPts val="2000"/>
              <a:buChar char="•"/>
            </a:pPr>
            <a:r>
              <a:rPr lang="en-US" sz="2000"/>
              <a:t>Classic interaction flow:</a:t>
            </a:r>
            <a:endParaRPr/>
          </a:p>
        </p:txBody>
      </p:sp>
      <p:sp>
        <p:nvSpPr>
          <p:cNvPr id="515" name="Google Shape;515;p36"/>
          <p:cNvSpPr/>
          <p:nvPr/>
        </p:nvSpPr>
        <p:spPr>
          <a:xfrm>
            <a:off x="755650" y="3141663"/>
            <a:ext cx="7416800" cy="3024187"/>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16" name="Google Shape;516;p36"/>
          <p:cNvCxnSpPr/>
          <p:nvPr/>
        </p:nvCxnSpPr>
        <p:spPr>
          <a:xfrm>
            <a:off x="3492500" y="3932238"/>
            <a:ext cx="0" cy="1873250"/>
          </a:xfrm>
          <a:prstGeom prst="straightConnector1">
            <a:avLst/>
          </a:prstGeom>
          <a:noFill/>
          <a:ln cap="flat" cmpd="sng" w="9525">
            <a:solidFill>
              <a:schemeClr val="dk1"/>
            </a:solidFill>
            <a:prstDash val="solid"/>
            <a:round/>
            <a:headEnd len="med" w="med" type="none"/>
            <a:tailEnd len="med" w="med" type="none"/>
          </a:ln>
        </p:spPr>
      </p:cxnSp>
      <p:cxnSp>
        <p:nvCxnSpPr>
          <p:cNvPr id="517" name="Google Shape;517;p36"/>
          <p:cNvCxnSpPr/>
          <p:nvPr/>
        </p:nvCxnSpPr>
        <p:spPr>
          <a:xfrm>
            <a:off x="5076825" y="3932238"/>
            <a:ext cx="0" cy="2233612"/>
          </a:xfrm>
          <a:prstGeom prst="straightConnector1">
            <a:avLst/>
          </a:prstGeom>
          <a:noFill/>
          <a:ln cap="flat" cmpd="sng" w="9525">
            <a:solidFill>
              <a:schemeClr val="dk1"/>
            </a:solidFill>
            <a:prstDash val="solid"/>
            <a:round/>
            <a:headEnd len="med" w="med" type="none"/>
            <a:tailEnd len="med" w="med" type="none"/>
          </a:ln>
        </p:spPr>
      </p:cxnSp>
      <p:pic>
        <p:nvPicPr>
          <p:cNvPr descr="server" id="518" name="Google Shape;518;p36"/>
          <p:cNvPicPr preferRelativeResize="0"/>
          <p:nvPr/>
        </p:nvPicPr>
        <p:blipFill rotWithShape="1">
          <a:blip r:embed="rId3">
            <a:alphaModFix/>
          </a:blip>
          <a:srcRect b="0" l="0" r="0" t="0"/>
          <a:stretch/>
        </p:blipFill>
        <p:spPr>
          <a:xfrm>
            <a:off x="4787900" y="3213100"/>
            <a:ext cx="506413" cy="720725"/>
          </a:xfrm>
          <a:prstGeom prst="rect">
            <a:avLst/>
          </a:prstGeom>
          <a:noFill/>
          <a:ln>
            <a:noFill/>
          </a:ln>
        </p:spPr>
      </p:pic>
      <p:sp>
        <p:nvSpPr>
          <p:cNvPr id="519" name="Google Shape;519;p36"/>
          <p:cNvSpPr/>
          <p:nvPr/>
        </p:nvSpPr>
        <p:spPr>
          <a:xfrm>
            <a:off x="4572000" y="39338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Web Server</a:t>
            </a:r>
            <a:endParaRPr/>
          </a:p>
        </p:txBody>
      </p:sp>
      <p:sp>
        <p:nvSpPr>
          <p:cNvPr id="520" name="Google Shape;520;p36"/>
          <p:cNvSpPr/>
          <p:nvPr/>
        </p:nvSpPr>
        <p:spPr>
          <a:xfrm>
            <a:off x="3132138" y="3933825"/>
            <a:ext cx="720725" cy="215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Browser</a:t>
            </a:r>
            <a:endParaRPr/>
          </a:p>
        </p:txBody>
      </p:sp>
      <p:cxnSp>
        <p:nvCxnSpPr>
          <p:cNvPr id="521" name="Google Shape;521;p36"/>
          <p:cNvCxnSpPr/>
          <p:nvPr/>
        </p:nvCxnSpPr>
        <p:spPr>
          <a:xfrm>
            <a:off x="3492500" y="4365625"/>
            <a:ext cx="1584325" cy="0"/>
          </a:xfrm>
          <a:prstGeom prst="straightConnector1">
            <a:avLst/>
          </a:prstGeom>
          <a:noFill/>
          <a:ln cap="flat" cmpd="sng" w="9525">
            <a:solidFill>
              <a:schemeClr val="dk1"/>
            </a:solidFill>
            <a:prstDash val="solid"/>
            <a:round/>
            <a:headEnd len="med" w="med" type="none"/>
            <a:tailEnd len="med" w="med" type="triangle"/>
          </a:ln>
        </p:spPr>
      </p:cxnSp>
      <p:sp>
        <p:nvSpPr>
          <p:cNvPr id="522" name="Google Shape;522;p36"/>
          <p:cNvSpPr/>
          <p:nvPr/>
        </p:nvSpPr>
        <p:spPr>
          <a:xfrm>
            <a:off x="5076825" y="4292600"/>
            <a:ext cx="71438" cy="576263"/>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23" name="Google Shape;523;p36"/>
          <p:cNvCxnSpPr/>
          <p:nvPr/>
        </p:nvCxnSpPr>
        <p:spPr>
          <a:xfrm rot="10800000">
            <a:off x="3563938" y="4797425"/>
            <a:ext cx="1512887" cy="0"/>
          </a:xfrm>
          <a:prstGeom prst="straightConnector1">
            <a:avLst/>
          </a:prstGeom>
          <a:noFill/>
          <a:ln cap="flat" cmpd="sng" w="9525">
            <a:solidFill>
              <a:schemeClr val="dk1"/>
            </a:solidFill>
            <a:prstDash val="solid"/>
            <a:round/>
            <a:headEnd len="med" w="med" type="none"/>
            <a:tailEnd len="med" w="med" type="triangle"/>
          </a:ln>
        </p:spPr>
      </p:cxnSp>
      <p:cxnSp>
        <p:nvCxnSpPr>
          <p:cNvPr id="524" name="Google Shape;524;p36"/>
          <p:cNvCxnSpPr/>
          <p:nvPr/>
        </p:nvCxnSpPr>
        <p:spPr>
          <a:xfrm>
            <a:off x="3563938" y="5229225"/>
            <a:ext cx="1512887" cy="0"/>
          </a:xfrm>
          <a:prstGeom prst="straightConnector1">
            <a:avLst/>
          </a:prstGeom>
          <a:noFill/>
          <a:ln cap="flat" cmpd="sng" w="9525">
            <a:solidFill>
              <a:schemeClr val="dk1"/>
            </a:solidFill>
            <a:prstDash val="solid"/>
            <a:round/>
            <a:headEnd len="med" w="med" type="none"/>
            <a:tailEnd len="med" w="med" type="triangle"/>
          </a:ln>
        </p:spPr>
      </p:cxnSp>
      <p:sp>
        <p:nvSpPr>
          <p:cNvPr id="525" name="Google Shape;525;p36"/>
          <p:cNvSpPr/>
          <p:nvPr/>
        </p:nvSpPr>
        <p:spPr>
          <a:xfrm>
            <a:off x="5076825" y="5157788"/>
            <a:ext cx="71438" cy="57626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36"/>
          <p:cNvSpPr/>
          <p:nvPr/>
        </p:nvSpPr>
        <p:spPr>
          <a:xfrm>
            <a:off x="3492500" y="4724400"/>
            <a:ext cx="71438" cy="576263"/>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27" name="Google Shape;527;p36"/>
          <p:cNvCxnSpPr/>
          <p:nvPr/>
        </p:nvCxnSpPr>
        <p:spPr>
          <a:xfrm rot="10800000">
            <a:off x="3563938" y="5661025"/>
            <a:ext cx="1512887" cy="0"/>
          </a:xfrm>
          <a:prstGeom prst="straightConnector1">
            <a:avLst/>
          </a:prstGeom>
          <a:noFill/>
          <a:ln cap="flat" cmpd="sng" w="9525">
            <a:solidFill>
              <a:schemeClr val="dk1"/>
            </a:solidFill>
            <a:prstDash val="solid"/>
            <a:round/>
            <a:headEnd len="med" w="med" type="none"/>
            <a:tailEnd len="med" w="med" type="triangle"/>
          </a:ln>
        </p:spPr>
      </p:cxnSp>
      <p:sp>
        <p:nvSpPr>
          <p:cNvPr id="528" name="Google Shape;528;p36"/>
          <p:cNvSpPr/>
          <p:nvPr/>
        </p:nvSpPr>
        <p:spPr>
          <a:xfrm>
            <a:off x="3492500" y="5589588"/>
            <a:ext cx="71438" cy="57626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36"/>
          <p:cNvSpPr/>
          <p:nvPr/>
        </p:nvSpPr>
        <p:spPr>
          <a:xfrm>
            <a:off x="3708400" y="436403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530" name="Google Shape;530;p36"/>
          <p:cNvSpPr/>
          <p:nvPr/>
        </p:nvSpPr>
        <p:spPr>
          <a:xfrm>
            <a:off x="3708400" y="522763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531" name="Google Shape;531;p36"/>
          <p:cNvSpPr/>
          <p:nvPr/>
        </p:nvSpPr>
        <p:spPr>
          <a:xfrm>
            <a:off x="3779838" y="4797425"/>
            <a:ext cx="1152525" cy="2174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sp>
        <p:nvSpPr>
          <p:cNvPr id="532" name="Google Shape;532;p36"/>
          <p:cNvSpPr/>
          <p:nvPr/>
        </p:nvSpPr>
        <p:spPr>
          <a:xfrm>
            <a:off x="3779838" y="565943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cxnSp>
        <p:nvCxnSpPr>
          <p:cNvPr id="533" name="Google Shape;533;p36"/>
          <p:cNvCxnSpPr/>
          <p:nvPr/>
        </p:nvCxnSpPr>
        <p:spPr>
          <a:xfrm>
            <a:off x="2700338" y="4508500"/>
            <a:ext cx="792162" cy="0"/>
          </a:xfrm>
          <a:prstGeom prst="straightConnector1">
            <a:avLst/>
          </a:prstGeom>
          <a:noFill/>
          <a:ln cap="flat" cmpd="sng" w="9525">
            <a:solidFill>
              <a:schemeClr val="dk1"/>
            </a:solidFill>
            <a:prstDash val="solid"/>
            <a:round/>
            <a:headEnd len="med" w="med" type="none"/>
            <a:tailEnd len="med" w="med" type="triangle"/>
          </a:ln>
        </p:spPr>
      </p:cxnSp>
      <p:cxnSp>
        <p:nvCxnSpPr>
          <p:cNvPr id="534" name="Google Shape;534;p36"/>
          <p:cNvCxnSpPr/>
          <p:nvPr/>
        </p:nvCxnSpPr>
        <p:spPr>
          <a:xfrm>
            <a:off x="2700338" y="5445125"/>
            <a:ext cx="792162" cy="0"/>
          </a:xfrm>
          <a:prstGeom prst="straightConnector1">
            <a:avLst/>
          </a:prstGeom>
          <a:noFill/>
          <a:ln cap="flat" cmpd="sng" w="9525">
            <a:solidFill>
              <a:schemeClr val="dk1"/>
            </a:solidFill>
            <a:prstDash val="solid"/>
            <a:round/>
            <a:headEnd len="med" w="med" type="none"/>
            <a:tailEnd len="med" w="med" type="triangle"/>
          </a:ln>
        </p:spPr>
      </p:cxnSp>
      <p:sp>
        <p:nvSpPr>
          <p:cNvPr id="535" name="Google Shape;535;p36"/>
          <p:cNvSpPr/>
          <p:nvPr/>
        </p:nvSpPr>
        <p:spPr>
          <a:xfrm>
            <a:off x="2555875" y="4508500"/>
            <a:ext cx="144463" cy="936625"/>
          </a:xfrm>
          <a:prstGeom prst="leftBrace">
            <a:avLst>
              <a:gd fmla="val 5402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36"/>
          <p:cNvSpPr/>
          <p:nvPr/>
        </p:nvSpPr>
        <p:spPr>
          <a:xfrm>
            <a:off x="1547813" y="4797425"/>
            <a:ext cx="1008062" cy="647700"/>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Client waits</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pic>
        <p:nvPicPr>
          <p:cNvPr descr="hourglass" id="537" name="Google Shape;537;p36"/>
          <p:cNvPicPr preferRelativeResize="0"/>
          <p:nvPr/>
        </p:nvPicPr>
        <p:blipFill rotWithShape="1">
          <a:blip r:embed="rId4">
            <a:alphaModFix/>
          </a:blip>
          <a:srcRect b="0" l="0" r="0" t="0"/>
          <a:stretch/>
        </p:blipFill>
        <p:spPr>
          <a:xfrm>
            <a:off x="1908175" y="5084763"/>
            <a:ext cx="304800" cy="304800"/>
          </a:xfrm>
          <a:prstGeom prst="rect">
            <a:avLst/>
          </a:prstGeom>
          <a:noFill/>
          <a:ln>
            <a:noFill/>
          </a:ln>
        </p:spPr>
      </p:pic>
      <p:cxnSp>
        <p:nvCxnSpPr>
          <p:cNvPr id="538" name="Google Shape;538;p36"/>
          <p:cNvCxnSpPr/>
          <p:nvPr/>
        </p:nvCxnSpPr>
        <p:spPr>
          <a:xfrm rot="10800000">
            <a:off x="5148263" y="4508500"/>
            <a:ext cx="647700" cy="0"/>
          </a:xfrm>
          <a:prstGeom prst="straightConnector1">
            <a:avLst/>
          </a:prstGeom>
          <a:noFill/>
          <a:ln cap="flat" cmpd="sng" w="9525">
            <a:solidFill>
              <a:schemeClr val="dk1"/>
            </a:solidFill>
            <a:prstDash val="solid"/>
            <a:round/>
            <a:headEnd len="med" w="med" type="none"/>
            <a:tailEnd len="med" w="med" type="triangle"/>
          </a:ln>
        </p:spPr>
      </p:cxnSp>
      <p:cxnSp>
        <p:nvCxnSpPr>
          <p:cNvPr id="539" name="Google Shape;539;p36"/>
          <p:cNvCxnSpPr/>
          <p:nvPr/>
        </p:nvCxnSpPr>
        <p:spPr>
          <a:xfrm rot="10800000">
            <a:off x="5148263" y="5445125"/>
            <a:ext cx="647700" cy="0"/>
          </a:xfrm>
          <a:prstGeom prst="straightConnector1">
            <a:avLst/>
          </a:prstGeom>
          <a:noFill/>
          <a:ln cap="flat" cmpd="sng" w="9525">
            <a:solidFill>
              <a:schemeClr val="dk1"/>
            </a:solidFill>
            <a:prstDash val="solid"/>
            <a:round/>
            <a:headEnd len="med" w="med" type="none"/>
            <a:tailEnd len="med" w="med" type="triangle"/>
          </a:ln>
        </p:spPr>
      </p:cxnSp>
      <p:sp>
        <p:nvSpPr>
          <p:cNvPr id="540" name="Google Shape;540;p36"/>
          <p:cNvSpPr/>
          <p:nvPr/>
        </p:nvSpPr>
        <p:spPr>
          <a:xfrm>
            <a:off x="5795963" y="4508500"/>
            <a:ext cx="144462" cy="936625"/>
          </a:xfrm>
          <a:prstGeom prst="rightBrace">
            <a:avLst>
              <a:gd fmla="val 5402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36"/>
          <p:cNvSpPr/>
          <p:nvPr/>
        </p:nvSpPr>
        <p:spPr>
          <a:xfrm>
            <a:off x="5940425" y="4797425"/>
            <a:ext cx="1368425" cy="647700"/>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System processing </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pic>
        <p:nvPicPr>
          <p:cNvPr descr="B000022352" id="542" name="Google Shape;542;p36"/>
          <p:cNvPicPr preferRelativeResize="0"/>
          <p:nvPr/>
        </p:nvPicPr>
        <p:blipFill rotWithShape="1">
          <a:blip r:embed="rId5">
            <a:alphaModFix/>
          </a:blip>
          <a:srcRect b="0" l="0" r="0" t="0"/>
          <a:stretch/>
        </p:blipFill>
        <p:spPr>
          <a:xfrm>
            <a:off x="6291263" y="5013325"/>
            <a:ext cx="439737" cy="442913"/>
          </a:xfrm>
          <a:prstGeom prst="rect">
            <a:avLst/>
          </a:prstGeom>
          <a:noFill/>
          <a:ln>
            <a:noFill/>
          </a:ln>
        </p:spPr>
      </p:pic>
      <p:pic>
        <p:nvPicPr>
          <p:cNvPr descr="B000022352" id="543" name="Google Shape;543;p36"/>
          <p:cNvPicPr preferRelativeResize="0"/>
          <p:nvPr/>
        </p:nvPicPr>
        <p:blipFill rotWithShape="1">
          <a:blip r:embed="rId5">
            <a:alphaModFix/>
          </a:blip>
          <a:srcRect b="0" l="0" r="0" t="0"/>
          <a:stretch/>
        </p:blipFill>
        <p:spPr>
          <a:xfrm>
            <a:off x="6435725" y="5084763"/>
            <a:ext cx="439738" cy="442912"/>
          </a:xfrm>
          <a:prstGeom prst="rect">
            <a:avLst/>
          </a:prstGeom>
          <a:noFill/>
          <a:ln>
            <a:noFill/>
          </a:ln>
        </p:spPr>
      </p:pic>
      <p:pic>
        <p:nvPicPr>
          <p:cNvPr descr="B000022352" id="544" name="Google Shape;544;p36"/>
          <p:cNvPicPr preferRelativeResize="0"/>
          <p:nvPr/>
        </p:nvPicPr>
        <p:blipFill rotWithShape="1">
          <a:blip r:embed="rId5">
            <a:alphaModFix/>
          </a:blip>
          <a:srcRect b="0" l="0" r="0" t="0"/>
          <a:stretch/>
        </p:blipFill>
        <p:spPr>
          <a:xfrm>
            <a:off x="6580188" y="5218113"/>
            <a:ext cx="439737" cy="442912"/>
          </a:xfrm>
          <a:prstGeom prst="rect">
            <a:avLst/>
          </a:prstGeom>
          <a:noFill/>
          <a:ln>
            <a:noFill/>
          </a:ln>
        </p:spPr>
      </p:pic>
      <p:pic>
        <p:nvPicPr>
          <p:cNvPr descr="C:\Users\FAMILY\Desktop\browsers.jpg" id="545" name="Google Shape;545;p36"/>
          <p:cNvPicPr preferRelativeResize="0"/>
          <p:nvPr/>
        </p:nvPicPr>
        <p:blipFill rotWithShape="1">
          <a:blip r:embed="rId6">
            <a:alphaModFix/>
          </a:blip>
          <a:srcRect b="0" l="0" r="0" t="0"/>
          <a:stretch/>
        </p:blipFill>
        <p:spPr>
          <a:xfrm>
            <a:off x="2895600" y="3124200"/>
            <a:ext cx="1248069" cy="795338"/>
          </a:xfrm>
          <a:prstGeom prst="rect">
            <a:avLst/>
          </a:prstGeom>
          <a:noFill/>
          <a:ln>
            <a:noFill/>
          </a:ln>
        </p:spPr>
      </p:pic>
      <p:sp>
        <p:nvSpPr>
          <p:cNvPr id="546" name="Google Shape;546;p3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552" name="Google Shape;552;p37"/>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Introduction to AJAX</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2000"/>
              <a:buChar char="•"/>
            </a:pPr>
            <a:r>
              <a:rPr lang="en-US" sz="2000"/>
              <a:t>AJAX interaction flow:</a:t>
            </a:r>
            <a:endParaRPr/>
          </a:p>
        </p:txBody>
      </p:sp>
      <p:sp>
        <p:nvSpPr>
          <p:cNvPr id="553" name="Google Shape;553;p37"/>
          <p:cNvSpPr/>
          <p:nvPr/>
        </p:nvSpPr>
        <p:spPr>
          <a:xfrm>
            <a:off x="755650" y="3141663"/>
            <a:ext cx="7416800" cy="3024187"/>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54" name="Google Shape;554;p37"/>
          <p:cNvCxnSpPr/>
          <p:nvPr/>
        </p:nvCxnSpPr>
        <p:spPr>
          <a:xfrm>
            <a:off x="2916238" y="3932238"/>
            <a:ext cx="0" cy="1873250"/>
          </a:xfrm>
          <a:prstGeom prst="straightConnector1">
            <a:avLst/>
          </a:prstGeom>
          <a:noFill/>
          <a:ln cap="flat" cmpd="sng" w="9525">
            <a:solidFill>
              <a:schemeClr val="dk1"/>
            </a:solidFill>
            <a:prstDash val="solid"/>
            <a:round/>
            <a:headEnd len="med" w="med" type="none"/>
            <a:tailEnd len="med" w="med" type="none"/>
          </a:ln>
        </p:spPr>
      </p:cxnSp>
      <p:cxnSp>
        <p:nvCxnSpPr>
          <p:cNvPr id="555" name="Google Shape;555;p37"/>
          <p:cNvCxnSpPr/>
          <p:nvPr/>
        </p:nvCxnSpPr>
        <p:spPr>
          <a:xfrm>
            <a:off x="5868988" y="3932238"/>
            <a:ext cx="0" cy="2233612"/>
          </a:xfrm>
          <a:prstGeom prst="straightConnector1">
            <a:avLst/>
          </a:prstGeom>
          <a:noFill/>
          <a:ln cap="flat" cmpd="sng" w="9525">
            <a:solidFill>
              <a:schemeClr val="dk1"/>
            </a:solidFill>
            <a:prstDash val="solid"/>
            <a:round/>
            <a:headEnd len="med" w="med" type="none"/>
            <a:tailEnd len="med" w="med" type="none"/>
          </a:ln>
        </p:spPr>
      </p:cxnSp>
      <p:pic>
        <p:nvPicPr>
          <p:cNvPr descr="server" id="556" name="Google Shape;556;p37"/>
          <p:cNvPicPr preferRelativeResize="0"/>
          <p:nvPr/>
        </p:nvPicPr>
        <p:blipFill rotWithShape="1">
          <a:blip r:embed="rId3">
            <a:alphaModFix/>
          </a:blip>
          <a:srcRect b="0" l="0" r="0" t="0"/>
          <a:stretch/>
        </p:blipFill>
        <p:spPr>
          <a:xfrm>
            <a:off x="5580063" y="3213100"/>
            <a:ext cx="506412" cy="720725"/>
          </a:xfrm>
          <a:prstGeom prst="rect">
            <a:avLst/>
          </a:prstGeom>
          <a:noFill/>
          <a:ln>
            <a:noFill/>
          </a:ln>
        </p:spPr>
      </p:pic>
      <p:sp>
        <p:nvSpPr>
          <p:cNvPr id="557" name="Google Shape;557;p37"/>
          <p:cNvSpPr/>
          <p:nvPr/>
        </p:nvSpPr>
        <p:spPr>
          <a:xfrm>
            <a:off x="5364163" y="3933825"/>
            <a:ext cx="936625" cy="21748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Web Server</a:t>
            </a:r>
            <a:endParaRPr/>
          </a:p>
        </p:txBody>
      </p:sp>
      <p:sp>
        <p:nvSpPr>
          <p:cNvPr id="558" name="Google Shape;558;p37"/>
          <p:cNvSpPr/>
          <p:nvPr/>
        </p:nvSpPr>
        <p:spPr>
          <a:xfrm>
            <a:off x="2555875" y="3886200"/>
            <a:ext cx="2320925" cy="380999"/>
          </a:xfrm>
          <a:prstGeom prst="rect">
            <a:avLst/>
          </a:prstGeom>
          <a:solidFill>
            <a:schemeClr val="lt1"/>
          </a:solidFill>
          <a:ln cap="flat" cmpd="sng" w="9525">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Browser</a:t>
            </a:r>
            <a:endParaRPr/>
          </a:p>
        </p:txBody>
      </p:sp>
      <p:cxnSp>
        <p:nvCxnSpPr>
          <p:cNvPr id="559" name="Google Shape;559;p37"/>
          <p:cNvCxnSpPr/>
          <p:nvPr/>
        </p:nvCxnSpPr>
        <p:spPr>
          <a:xfrm>
            <a:off x="2916238" y="4365625"/>
            <a:ext cx="2951162" cy="0"/>
          </a:xfrm>
          <a:prstGeom prst="straightConnector1">
            <a:avLst/>
          </a:prstGeom>
          <a:noFill/>
          <a:ln cap="flat" cmpd="sng" w="9525">
            <a:solidFill>
              <a:schemeClr val="dk1"/>
            </a:solidFill>
            <a:prstDash val="solid"/>
            <a:round/>
            <a:headEnd len="med" w="med" type="none"/>
            <a:tailEnd len="med" w="med" type="triangle"/>
          </a:ln>
        </p:spPr>
      </p:cxnSp>
      <p:sp>
        <p:nvSpPr>
          <p:cNvPr id="560" name="Google Shape;560;p37"/>
          <p:cNvSpPr/>
          <p:nvPr/>
        </p:nvSpPr>
        <p:spPr>
          <a:xfrm>
            <a:off x="5868988" y="4292600"/>
            <a:ext cx="71437" cy="576263"/>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61" name="Google Shape;561;p37"/>
          <p:cNvCxnSpPr/>
          <p:nvPr/>
        </p:nvCxnSpPr>
        <p:spPr>
          <a:xfrm rot="10800000">
            <a:off x="2987675" y="4797425"/>
            <a:ext cx="2879725" cy="0"/>
          </a:xfrm>
          <a:prstGeom prst="straightConnector1">
            <a:avLst/>
          </a:prstGeom>
          <a:noFill/>
          <a:ln cap="flat" cmpd="sng" w="9525">
            <a:solidFill>
              <a:schemeClr val="dk1"/>
            </a:solidFill>
            <a:prstDash val="solid"/>
            <a:round/>
            <a:headEnd len="med" w="med" type="none"/>
            <a:tailEnd len="med" w="med" type="triangle"/>
          </a:ln>
        </p:spPr>
      </p:cxnSp>
      <p:cxnSp>
        <p:nvCxnSpPr>
          <p:cNvPr id="562" name="Google Shape;562;p37"/>
          <p:cNvCxnSpPr/>
          <p:nvPr/>
        </p:nvCxnSpPr>
        <p:spPr>
          <a:xfrm>
            <a:off x="4356100" y="5373688"/>
            <a:ext cx="1512888" cy="0"/>
          </a:xfrm>
          <a:prstGeom prst="straightConnector1">
            <a:avLst/>
          </a:prstGeom>
          <a:noFill/>
          <a:ln cap="flat" cmpd="sng" w="9525">
            <a:solidFill>
              <a:schemeClr val="dk1"/>
            </a:solidFill>
            <a:prstDash val="solid"/>
            <a:round/>
            <a:headEnd len="med" w="med" type="none"/>
            <a:tailEnd len="med" w="med" type="triangle"/>
          </a:ln>
        </p:spPr>
      </p:cxnSp>
      <p:sp>
        <p:nvSpPr>
          <p:cNvPr id="563" name="Google Shape;563;p37"/>
          <p:cNvSpPr/>
          <p:nvPr/>
        </p:nvSpPr>
        <p:spPr>
          <a:xfrm>
            <a:off x="5868988" y="5300663"/>
            <a:ext cx="71437" cy="57626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37"/>
          <p:cNvSpPr/>
          <p:nvPr/>
        </p:nvSpPr>
        <p:spPr>
          <a:xfrm>
            <a:off x="2916238" y="4724400"/>
            <a:ext cx="71437" cy="144145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65" name="Google Shape;565;p37"/>
          <p:cNvCxnSpPr/>
          <p:nvPr/>
        </p:nvCxnSpPr>
        <p:spPr>
          <a:xfrm rot="10800000">
            <a:off x="4354513" y="5805488"/>
            <a:ext cx="1512887" cy="0"/>
          </a:xfrm>
          <a:prstGeom prst="straightConnector1">
            <a:avLst/>
          </a:prstGeom>
          <a:noFill/>
          <a:ln cap="flat" cmpd="sng" w="9525">
            <a:solidFill>
              <a:schemeClr val="dk1"/>
            </a:solidFill>
            <a:prstDash val="solid"/>
            <a:round/>
            <a:headEnd len="med" w="med" type="none"/>
            <a:tailEnd len="med" w="med" type="triangle"/>
          </a:ln>
        </p:spPr>
      </p:cxnSp>
      <p:sp>
        <p:nvSpPr>
          <p:cNvPr id="566" name="Google Shape;566;p37"/>
          <p:cNvSpPr/>
          <p:nvPr/>
        </p:nvSpPr>
        <p:spPr>
          <a:xfrm>
            <a:off x="4643438" y="436403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567" name="Google Shape;567;p37"/>
          <p:cNvSpPr/>
          <p:nvPr/>
        </p:nvSpPr>
        <p:spPr>
          <a:xfrm>
            <a:off x="4572000" y="537368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Request</a:t>
            </a:r>
            <a:endParaRPr/>
          </a:p>
        </p:txBody>
      </p:sp>
      <p:sp>
        <p:nvSpPr>
          <p:cNvPr id="568" name="Google Shape;568;p37"/>
          <p:cNvSpPr/>
          <p:nvPr/>
        </p:nvSpPr>
        <p:spPr>
          <a:xfrm>
            <a:off x="4643438" y="4797425"/>
            <a:ext cx="1152525" cy="21748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sp>
        <p:nvSpPr>
          <p:cNvPr id="569" name="Google Shape;569;p37"/>
          <p:cNvSpPr/>
          <p:nvPr/>
        </p:nvSpPr>
        <p:spPr>
          <a:xfrm>
            <a:off x="4643438" y="5805488"/>
            <a:ext cx="1152525" cy="217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 Response</a:t>
            </a:r>
            <a:endParaRPr/>
          </a:p>
        </p:txBody>
      </p:sp>
      <p:cxnSp>
        <p:nvCxnSpPr>
          <p:cNvPr id="570" name="Google Shape;570;p37"/>
          <p:cNvCxnSpPr/>
          <p:nvPr/>
        </p:nvCxnSpPr>
        <p:spPr>
          <a:xfrm rot="10800000">
            <a:off x="5940425" y="4508500"/>
            <a:ext cx="647700" cy="0"/>
          </a:xfrm>
          <a:prstGeom prst="straightConnector1">
            <a:avLst/>
          </a:prstGeom>
          <a:noFill/>
          <a:ln cap="flat" cmpd="sng" w="9525">
            <a:solidFill>
              <a:schemeClr val="dk1"/>
            </a:solidFill>
            <a:prstDash val="solid"/>
            <a:round/>
            <a:headEnd len="med" w="med" type="none"/>
            <a:tailEnd len="med" w="med" type="triangle"/>
          </a:ln>
        </p:spPr>
      </p:cxnSp>
      <p:cxnSp>
        <p:nvCxnSpPr>
          <p:cNvPr id="571" name="Google Shape;571;p37"/>
          <p:cNvCxnSpPr/>
          <p:nvPr/>
        </p:nvCxnSpPr>
        <p:spPr>
          <a:xfrm rot="10800000">
            <a:off x="5940425" y="5445125"/>
            <a:ext cx="647700" cy="0"/>
          </a:xfrm>
          <a:prstGeom prst="straightConnector1">
            <a:avLst/>
          </a:prstGeom>
          <a:noFill/>
          <a:ln cap="flat" cmpd="sng" w="9525">
            <a:solidFill>
              <a:schemeClr val="dk1"/>
            </a:solidFill>
            <a:prstDash val="solid"/>
            <a:round/>
            <a:headEnd len="med" w="med" type="none"/>
            <a:tailEnd len="med" w="med" type="triangle"/>
          </a:ln>
        </p:spPr>
      </p:cxnSp>
      <p:sp>
        <p:nvSpPr>
          <p:cNvPr id="572" name="Google Shape;572;p37"/>
          <p:cNvSpPr/>
          <p:nvPr/>
        </p:nvSpPr>
        <p:spPr>
          <a:xfrm>
            <a:off x="6588125" y="4508500"/>
            <a:ext cx="144463" cy="936625"/>
          </a:xfrm>
          <a:prstGeom prst="rightBrace">
            <a:avLst>
              <a:gd fmla="val 5402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37"/>
          <p:cNvSpPr/>
          <p:nvPr/>
        </p:nvSpPr>
        <p:spPr>
          <a:xfrm>
            <a:off x="6732588" y="4797425"/>
            <a:ext cx="1368425" cy="647700"/>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System processing </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pic>
        <p:nvPicPr>
          <p:cNvPr descr="B000022352" id="574" name="Google Shape;574;p37"/>
          <p:cNvPicPr preferRelativeResize="0"/>
          <p:nvPr/>
        </p:nvPicPr>
        <p:blipFill rotWithShape="1">
          <a:blip r:embed="rId4">
            <a:alphaModFix/>
          </a:blip>
          <a:srcRect b="0" l="0" r="0" t="0"/>
          <a:stretch/>
        </p:blipFill>
        <p:spPr>
          <a:xfrm>
            <a:off x="7083425" y="5013325"/>
            <a:ext cx="439738" cy="442913"/>
          </a:xfrm>
          <a:prstGeom prst="rect">
            <a:avLst/>
          </a:prstGeom>
          <a:noFill/>
          <a:ln>
            <a:noFill/>
          </a:ln>
        </p:spPr>
      </p:pic>
      <p:pic>
        <p:nvPicPr>
          <p:cNvPr descr="B000022352" id="575" name="Google Shape;575;p37"/>
          <p:cNvPicPr preferRelativeResize="0"/>
          <p:nvPr/>
        </p:nvPicPr>
        <p:blipFill rotWithShape="1">
          <a:blip r:embed="rId4">
            <a:alphaModFix/>
          </a:blip>
          <a:srcRect b="0" l="0" r="0" t="0"/>
          <a:stretch/>
        </p:blipFill>
        <p:spPr>
          <a:xfrm>
            <a:off x="7227888" y="5084763"/>
            <a:ext cx="439737" cy="442912"/>
          </a:xfrm>
          <a:prstGeom prst="rect">
            <a:avLst/>
          </a:prstGeom>
          <a:noFill/>
          <a:ln>
            <a:noFill/>
          </a:ln>
        </p:spPr>
      </p:pic>
      <p:pic>
        <p:nvPicPr>
          <p:cNvPr descr="B000022352" id="576" name="Google Shape;576;p37"/>
          <p:cNvPicPr preferRelativeResize="0"/>
          <p:nvPr/>
        </p:nvPicPr>
        <p:blipFill rotWithShape="1">
          <a:blip r:embed="rId4">
            <a:alphaModFix/>
          </a:blip>
          <a:srcRect b="0" l="0" r="0" t="0"/>
          <a:stretch/>
        </p:blipFill>
        <p:spPr>
          <a:xfrm>
            <a:off x="7372350" y="5218113"/>
            <a:ext cx="439738" cy="442912"/>
          </a:xfrm>
          <a:prstGeom prst="rect">
            <a:avLst/>
          </a:prstGeom>
          <a:noFill/>
          <a:ln>
            <a:noFill/>
          </a:ln>
        </p:spPr>
      </p:pic>
      <p:sp>
        <p:nvSpPr>
          <p:cNvPr id="577" name="Google Shape;577;p37"/>
          <p:cNvSpPr/>
          <p:nvPr/>
        </p:nvSpPr>
        <p:spPr>
          <a:xfrm>
            <a:off x="971550" y="5086350"/>
            <a:ext cx="1511300" cy="863600"/>
          </a:xfrm>
          <a:prstGeom prst="roundRect">
            <a:avLst>
              <a:gd fmla="val 16667" name="adj"/>
            </a:avLst>
          </a:prstGeom>
          <a:no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Client works</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while system </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process requests</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asynchronously</a:t>
            </a:r>
            <a:endParaRPr/>
          </a:p>
        </p:txBody>
      </p:sp>
      <p:cxnSp>
        <p:nvCxnSpPr>
          <p:cNvPr id="578" name="Google Shape;578;p37"/>
          <p:cNvCxnSpPr/>
          <p:nvPr/>
        </p:nvCxnSpPr>
        <p:spPr>
          <a:xfrm>
            <a:off x="2482850" y="5516563"/>
            <a:ext cx="433388" cy="0"/>
          </a:xfrm>
          <a:prstGeom prst="straightConnector1">
            <a:avLst/>
          </a:prstGeom>
          <a:noFill/>
          <a:ln cap="flat" cmpd="sng" w="9525">
            <a:solidFill>
              <a:schemeClr val="dk1"/>
            </a:solidFill>
            <a:prstDash val="solid"/>
            <a:round/>
            <a:headEnd len="med" w="med" type="none"/>
            <a:tailEnd len="med" w="med" type="triangle"/>
          </a:ln>
        </p:spPr>
      </p:cxnSp>
      <p:cxnSp>
        <p:nvCxnSpPr>
          <p:cNvPr id="579" name="Google Shape;579;p37"/>
          <p:cNvCxnSpPr/>
          <p:nvPr/>
        </p:nvCxnSpPr>
        <p:spPr>
          <a:xfrm>
            <a:off x="4284663" y="4148138"/>
            <a:ext cx="0" cy="2017712"/>
          </a:xfrm>
          <a:prstGeom prst="straightConnector1">
            <a:avLst/>
          </a:prstGeom>
          <a:noFill/>
          <a:ln cap="flat" cmpd="sng" w="9525">
            <a:solidFill>
              <a:schemeClr val="dk1"/>
            </a:solidFill>
            <a:prstDash val="solid"/>
            <a:round/>
            <a:headEnd len="med" w="med" type="none"/>
            <a:tailEnd len="med" w="med" type="none"/>
          </a:ln>
        </p:spPr>
      </p:cxnSp>
      <p:sp>
        <p:nvSpPr>
          <p:cNvPr id="580" name="Google Shape;580;p37"/>
          <p:cNvSpPr/>
          <p:nvPr/>
        </p:nvSpPr>
        <p:spPr>
          <a:xfrm>
            <a:off x="3779838" y="3933825"/>
            <a:ext cx="1008062" cy="215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AJAX Engine</a:t>
            </a:r>
            <a:endParaRPr/>
          </a:p>
        </p:txBody>
      </p:sp>
      <p:sp>
        <p:nvSpPr>
          <p:cNvPr id="581" name="Google Shape;581;p37"/>
          <p:cNvSpPr/>
          <p:nvPr/>
        </p:nvSpPr>
        <p:spPr>
          <a:xfrm>
            <a:off x="4284663" y="5084763"/>
            <a:ext cx="71437" cy="36036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37"/>
          <p:cNvSpPr/>
          <p:nvPr/>
        </p:nvSpPr>
        <p:spPr>
          <a:xfrm>
            <a:off x="4284663" y="5732463"/>
            <a:ext cx="71437" cy="36036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583" name="Google Shape;583;p37"/>
          <p:cNvCxnSpPr/>
          <p:nvPr/>
        </p:nvCxnSpPr>
        <p:spPr>
          <a:xfrm>
            <a:off x="2987675" y="5157788"/>
            <a:ext cx="1296988" cy="0"/>
          </a:xfrm>
          <a:prstGeom prst="straightConnector1">
            <a:avLst/>
          </a:prstGeom>
          <a:noFill/>
          <a:ln cap="flat" cmpd="sng" w="9525">
            <a:solidFill>
              <a:schemeClr val="dk1"/>
            </a:solidFill>
            <a:prstDash val="solid"/>
            <a:round/>
            <a:headEnd len="med" w="med" type="none"/>
            <a:tailEnd len="med" w="med" type="triangle"/>
          </a:ln>
        </p:spPr>
      </p:cxnSp>
      <p:cxnSp>
        <p:nvCxnSpPr>
          <p:cNvPr id="584" name="Google Shape;584;p37"/>
          <p:cNvCxnSpPr/>
          <p:nvPr/>
        </p:nvCxnSpPr>
        <p:spPr>
          <a:xfrm rot="10800000">
            <a:off x="2987675" y="6021388"/>
            <a:ext cx="1296988" cy="0"/>
          </a:xfrm>
          <a:prstGeom prst="straightConnector1">
            <a:avLst/>
          </a:prstGeom>
          <a:noFill/>
          <a:ln cap="flat" cmpd="sng" w="9525">
            <a:solidFill>
              <a:schemeClr val="dk1"/>
            </a:solidFill>
            <a:prstDash val="solid"/>
            <a:round/>
            <a:headEnd len="med" w="med" type="none"/>
            <a:tailEnd len="med" w="med" type="triangle"/>
          </a:ln>
        </p:spPr>
      </p:cxnSp>
      <p:pic>
        <p:nvPicPr>
          <p:cNvPr descr="C:\Users\FAMILY\Desktop\browsers.jpg" id="585" name="Google Shape;585;p37"/>
          <p:cNvPicPr preferRelativeResize="0"/>
          <p:nvPr/>
        </p:nvPicPr>
        <p:blipFill rotWithShape="1">
          <a:blip r:embed="rId5">
            <a:alphaModFix/>
          </a:blip>
          <a:srcRect b="0" l="0" r="0" t="0"/>
          <a:stretch/>
        </p:blipFill>
        <p:spPr>
          <a:xfrm>
            <a:off x="2790531" y="3243262"/>
            <a:ext cx="1248069" cy="795338"/>
          </a:xfrm>
          <a:prstGeom prst="rect">
            <a:avLst/>
          </a:prstGeom>
          <a:noFill/>
          <a:ln>
            <a:noFill/>
          </a:ln>
        </p:spPr>
      </p:pic>
      <p:sp>
        <p:nvSpPr>
          <p:cNvPr id="586" name="Google Shape;586;p3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592" name="Google Shape;592;p38"/>
          <p:cNvSpPr/>
          <p:nvPr/>
        </p:nvSpPr>
        <p:spPr>
          <a:xfrm>
            <a:off x="4213225" y="2057400"/>
            <a:ext cx="4535488" cy="4392613"/>
          </a:xfrm>
          <a:prstGeom prst="flowChartAlternateProcess">
            <a:avLst/>
          </a:prstGeom>
          <a:solidFill>
            <a:srgbClr val="D8D8D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rgbClr val="0070C0"/>
                </a:solidFill>
                <a:latin typeface="Arial"/>
                <a:ea typeface="Arial"/>
                <a:cs typeface="Arial"/>
                <a:sym typeface="Arial"/>
              </a:rPr>
              <a:t>function generateRequest()</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var url=“http://localhost:8080/ajax”;</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url+=”?command=doIt”;</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xmlhttp.onreadystatechange=stateChange;</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xmlhttp.open("GET",url,true);</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xmlhttp.send(null);</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a:t>
            </a:r>
            <a:endParaRPr/>
          </a:p>
          <a:p>
            <a:pPr indent="0" lvl="0" marL="0" marR="0" rtl="0" algn="l">
              <a:spcBef>
                <a:spcPts val="0"/>
              </a:spcBef>
              <a:spcAft>
                <a:spcPts val="0"/>
              </a:spcAft>
              <a:buNone/>
            </a:pPr>
            <a:r>
              <a:t/>
            </a:r>
            <a:endParaRPr sz="1600">
              <a:solidFill>
                <a:srgbClr val="0070C0"/>
              </a:solidFill>
              <a:latin typeface="Arial"/>
              <a:ea typeface="Arial"/>
              <a:cs typeface="Arial"/>
              <a:sym typeface="Arial"/>
            </a:endParaRPr>
          </a:p>
          <a:p>
            <a:pPr indent="0" lvl="0" marL="0" marR="0" rtl="0" algn="l">
              <a:spcBef>
                <a:spcPts val="0"/>
              </a:spcBef>
              <a:spcAft>
                <a:spcPts val="0"/>
              </a:spcAft>
              <a:buNone/>
            </a:pPr>
            <a:r>
              <a:rPr lang="en-US" sz="1600">
                <a:solidFill>
                  <a:srgbClr val="0070C0"/>
                </a:solidFill>
                <a:latin typeface="Arial"/>
                <a:ea typeface="Arial"/>
                <a:cs typeface="Arial"/>
                <a:sym typeface="Arial"/>
              </a:rPr>
              <a:t>function stateChange()</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if (xmlhttp.readyState==4)</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 ...some code here...</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else</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alert("Problem retrieving XML data")</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  }</a:t>
            </a:r>
            <a:endParaRPr/>
          </a:p>
          <a:p>
            <a:pPr indent="0" lvl="0" marL="0" marR="0" rtl="0" algn="l">
              <a:spcBef>
                <a:spcPts val="0"/>
              </a:spcBef>
              <a:spcAft>
                <a:spcPts val="0"/>
              </a:spcAft>
              <a:buNone/>
            </a:pPr>
            <a:r>
              <a:rPr lang="en-US" sz="1600">
                <a:solidFill>
                  <a:srgbClr val="0070C0"/>
                </a:solidFill>
                <a:latin typeface="Arial"/>
                <a:ea typeface="Arial"/>
                <a:cs typeface="Arial"/>
                <a:sym typeface="Arial"/>
              </a:rPr>
              <a:t>…</a:t>
            </a:r>
            <a:endParaRPr/>
          </a:p>
        </p:txBody>
      </p:sp>
      <p:sp>
        <p:nvSpPr>
          <p:cNvPr id="593" name="Google Shape;593;p38"/>
          <p:cNvSpPr/>
          <p:nvPr/>
        </p:nvSpPr>
        <p:spPr>
          <a:xfrm>
            <a:off x="179388" y="2992438"/>
            <a:ext cx="3097212" cy="504825"/>
          </a:xfrm>
          <a:prstGeom prst="roundRect">
            <a:avLst>
              <a:gd fmla="val 16667" name="adj"/>
            </a:avLst>
          </a:prstGeom>
          <a:solidFill>
            <a:srgbClr val="EAEAEA"/>
          </a:solid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When a response is received stateCange()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function will be asynchronously called</a:t>
            </a:r>
            <a:endParaRPr/>
          </a:p>
        </p:txBody>
      </p:sp>
      <p:sp>
        <p:nvSpPr>
          <p:cNvPr id="594" name="Google Shape;594;p38"/>
          <p:cNvSpPr/>
          <p:nvPr/>
        </p:nvSpPr>
        <p:spPr>
          <a:xfrm>
            <a:off x="179388" y="3640138"/>
            <a:ext cx="3097212" cy="1009650"/>
          </a:xfrm>
          <a:prstGeom prst="roundRect">
            <a:avLst>
              <a:gd fmla="val 16667" name="adj"/>
            </a:avLst>
          </a:prstGeom>
          <a:solidFill>
            <a:srgbClr val="EAEAEA"/>
          </a:solid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open() - Setting request data format:</a:t>
            </a:r>
            <a:endParaRPr/>
          </a:p>
          <a:p>
            <a:pPr indent="-76200" lvl="1" marL="4572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 method (GET/POST)</a:t>
            </a:r>
            <a:endParaRPr/>
          </a:p>
          <a:p>
            <a:pPr indent="-76200" lvl="1" marL="4572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 url</a:t>
            </a:r>
            <a:endParaRPr/>
          </a:p>
          <a:p>
            <a:pPr indent="-76200" lvl="1" marL="457200" marR="0" rtl="0" algn="l">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 asynchronous  call – true enables </a:t>
            </a:r>
            <a:endParaRPr/>
          </a:p>
          <a:p>
            <a:pPr indent="0" lvl="1" marL="457200" marR="0" rtl="0" algn="l">
              <a:spcBef>
                <a:spcPts val="0"/>
              </a:spcBef>
              <a:spcAft>
                <a:spcPts val="0"/>
              </a:spcAft>
              <a:buNone/>
            </a:pPr>
            <a:r>
              <a:rPr b="0" i="0" lang="en-US" sz="1200" u="none" cap="none" strike="noStrike">
                <a:solidFill>
                  <a:schemeClr val="dk1"/>
                </a:solidFill>
                <a:latin typeface="Arial"/>
                <a:ea typeface="Arial"/>
                <a:cs typeface="Arial"/>
                <a:sym typeface="Arial"/>
              </a:rPr>
              <a:t>   it &amp; is the default  value</a:t>
            </a:r>
            <a:endParaRPr/>
          </a:p>
        </p:txBody>
      </p:sp>
      <p:sp>
        <p:nvSpPr>
          <p:cNvPr id="595" name="Google Shape;595;p38"/>
          <p:cNvSpPr/>
          <p:nvPr/>
        </p:nvSpPr>
        <p:spPr>
          <a:xfrm>
            <a:off x="179388" y="4794250"/>
            <a:ext cx="3097212" cy="1008063"/>
          </a:xfrm>
          <a:prstGeom prst="roundRect">
            <a:avLst>
              <a:gd fmla="val 16667" name="adj"/>
            </a:avLst>
          </a:prstGeom>
          <a:solidFill>
            <a:srgbClr val="EAEAEA"/>
          </a:solid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Send method takes a DOM Object.</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DOM object hosts XML documents and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Fragments available via DOM API.</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Null value is also permitted, usually when</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string values are sent as a request header.</a:t>
            </a:r>
            <a:endParaRPr/>
          </a:p>
        </p:txBody>
      </p:sp>
      <p:sp>
        <p:nvSpPr>
          <p:cNvPr id="596" name="Google Shape;596;p38"/>
          <p:cNvSpPr/>
          <p:nvPr/>
        </p:nvSpPr>
        <p:spPr>
          <a:xfrm>
            <a:off x="179388" y="2201863"/>
            <a:ext cx="3097212" cy="647700"/>
          </a:xfrm>
          <a:prstGeom prst="roundRect">
            <a:avLst>
              <a:gd fmla="val 16667" name="adj"/>
            </a:avLst>
          </a:prstGeom>
          <a:solidFill>
            <a:srgbClr val="EAEAEA"/>
          </a:solid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url – the address of this ajax call. May</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target a Servlet or JSP. May send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parameters just like any HTTP request</a:t>
            </a:r>
            <a:endParaRPr/>
          </a:p>
        </p:txBody>
      </p:sp>
      <p:sp>
        <p:nvSpPr>
          <p:cNvPr id="597" name="Google Shape;597;p38"/>
          <p:cNvSpPr/>
          <p:nvPr/>
        </p:nvSpPr>
        <p:spPr>
          <a:xfrm>
            <a:off x="179388" y="5945188"/>
            <a:ext cx="3816350" cy="576262"/>
          </a:xfrm>
          <a:prstGeom prst="roundRect">
            <a:avLst>
              <a:gd fmla="val 16667" name="adj"/>
            </a:avLst>
          </a:prstGeom>
          <a:solidFill>
            <a:srgbClr val="EAEAEA"/>
          </a:solidFill>
          <a:ln cap="rnd" cmpd="sng" w="9525">
            <a:solidFill>
              <a:schemeClr val="dk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stateChange() method will be called asynchronously.</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Will be explained later.</a:t>
            </a:r>
            <a:endParaRPr/>
          </a:p>
        </p:txBody>
      </p:sp>
      <p:cxnSp>
        <p:nvCxnSpPr>
          <p:cNvPr id="598" name="Google Shape;598;p38"/>
          <p:cNvCxnSpPr/>
          <p:nvPr/>
        </p:nvCxnSpPr>
        <p:spPr>
          <a:xfrm>
            <a:off x="3276600" y="2849563"/>
            <a:ext cx="1439863" cy="0"/>
          </a:xfrm>
          <a:prstGeom prst="straightConnector1">
            <a:avLst/>
          </a:prstGeom>
          <a:noFill/>
          <a:ln cap="flat" cmpd="sng" w="9525">
            <a:solidFill>
              <a:schemeClr val="lt2"/>
            </a:solidFill>
            <a:prstDash val="dash"/>
            <a:round/>
            <a:headEnd len="med" w="med" type="none"/>
            <a:tailEnd len="med" w="med" type="none"/>
          </a:ln>
        </p:spPr>
      </p:cxnSp>
      <p:cxnSp>
        <p:nvCxnSpPr>
          <p:cNvPr id="599" name="Google Shape;599;p38"/>
          <p:cNvCxnSpPr/>
          <p:nvPr/>
        </p:nvCxnSpPr>
        <p:spPr>
          <a:xfrm>
            <a:off x="3276600" y="3281363"/>
            <a:ext cx="1366838" cy="0"/>
          </a:xfrm>
          <a:prstGeom prst="straightConnector1">
            <a:avLst/>
          </a:prstGeom>
          <a:noFill/>
          <a:ln cap="flat" cmpd="sng" w="9525">
            <a:solidFill>
              <a:schemeClr val="lt2"/>
            </a:solidFill>
            <a:prstDash val="dash"/>
            <a:round/>
            <a:headEnd len="med" w="med" type="none"/>
            <a:tailEnd len="med" w="med" type="none"/>
          </a:ln>
        </p:spPr>
      </p:cxnSp>
      <p:cxnSp>
        <p:nvCxnSpPr>
          <p:cNvPr id="600" name="Google Shape;600;p38"/>
          <p:cNvCxnSpPr/>
          <p:nvPr/>
        </p:nvCxnSpPr>
        <p:spPr>
          <a:xfrm>
            <a:off x="3995738" y="3568700"/>
            <a:ext cx="647700" cy="0"/>
          </a:xfrm>
          <a:prstGeom prst="straightConnector1">
            <a:avLst/>
          </a:prstGeom>
          <a:noFill/>
          <a:ln cap="flat" cmpd="sng" w="9525">
            <a:solidFill>
              <a:schemeClr val="lt2"/>
            </a:solidFill>
            <a:prstDash val="dash"/>
            <a:round/>
            <a:headEnd len="med" w="med" type="none"/>
            <a:tailEnd len="med" w="med" type="none"/>
          </a:ln>
        </p:spPr>
      </p:cxnSp>
      <p:cxnSp>
        <p:nvCxnSpPr>
          <p:cNvPr id="601" name="Google Shape;601;p38"/>
          <p:cNvCxnSpPr/>
          <p:nvPr/>
        </p:nvCxnSpPr>
        <p:spPr>
          <a:xfrm>
            <a:off x="3132138" y="3641725"/>
            <a:ext cx="863600" cy="0"/>
          </a:xfrm>
          <a:prstGeom prst="straightConnector1">
            <a:avLst/>
          </a:prstGeom>
          <a:noFill/>
          <a:ln cap="flat" cmpd="sng" w="9525">
            <a:solidFill>
              <a:schemeClr val="lt2"/>
            </a:solidFill>
            <a:prstDash val="dash"/>
            <a:round/>
            <a:headEnd len="med" w="med" type="none"/>
            <a:tailEnd len="med" w="med" type="none"/>
          </a:ln>
        </p:spPr>
      </p:cxnSp>
      <p:cxnSp>
        <p:nvCxnSpPr>
          <p:cNvPr id="602" name="Google Shape;602;p38"/>
          <p:cNvCxnSpPr/>
          <p:nvPr/>
        </p:nvCxnSpPr>
        <p:spPr>
          <a:xfrm>
            <a:off x="3995738" y="3568700"/>
            <a:ext cx="0" cy="73025"/>
          </a:xfrm>
          <a:prstGeom prst="straightConnector1">
            <a:avLst/>
          </a:prstGeom>
          <a:noFill/>
          <a:ln cap="flat" cmpd="sng" w="9525">
            <a:solidFill>
              <a:schemeClr val="lt2"/>
            </a:solidFill>
            <a:prstDash val="dash"/>
            <a:round/>
            <a:headEnd len="med" w="med" type="none"/>
            <a:tailEnd len="med" w="med" type="none"/>
          </a:ln>
        </p:spPr>
      </p:cxnSp>
      <p:cxnSp>
        <p:nvCxnSpPr>
          <p:cNvPr id="603" name="Google Shape;603;p38"/>
          <p:cNvCxnSpPr/>
          <p:nvPr/>
        </p:nvCxnSpPr>
        <p:spPr>
          <a:xfrm>
            <a:off x="3995738" y="3784600"/>
            <a:ext cx="647700" cy="0"/>
          </a:xfrm>
          <a:prstGeom prst="straightConnector1">
            <a:avLst/>
          </a:prstGeom>
          <a:noFill/>
          <a:ln cap="flat" cmpd="sng" w="9525">
            <a:solidFill>
              <a:schemeClr val="lt2"/>
            </a:solidFill>
            <a:prstDash val="dash"/>
            <a:round/>
            <a:headEnd len="med" w="med" type="none"/>
            <a:tailEnd len="med" w="med" type="none"/>
          </a:ln>
        </p:spPr>
      </p:cxnSp>
      <p:cxnSp>
        <p:nvCxnSpPr>
          <p:cNvPr id="604" name="Google Shape;604;p38"/>
          <p:cNvCxnSpPr/>
          <p:nvPr/>
        </p:nvCxnSpPr>
        <p:spPr>
          <a:xfrm>
            <a:off x="3132138" y="4794250"/>
            <a:ext cx="863600" cy="0"/>
          </a:xfrm>
          <a:prstGeom prst="straightConnector1">
            <a:avLst/>
          </a:prstGeom>
          <a:noFill/>
          <a:ln cap="flat" cmpd="sng" w="9525">
            <a:solidFill>
              <a:schemeClr val="lt2"/>
            </a:solidFill>
            <a:prstDash val="dash"/>
            <a:round/>
            <a:headEnd len="med" w="med" type="none"/>
            <a:tailEnd len="med" w="med" type="none"/>
          </a:ln>
        </p:spPr>
      </p:cxnSp>
      <p:cxnSp>
        <p:nvCxnSpPr>
          <p:cNvPr id="605" name="Google Shape;605;p38"/>
          <p:cNvCxnSpPr/>
          <p:nvPr/>
        </p:nvCxnSpPr>
        <p:spPr>
          <a:xfrm>
            <a:off x="3995738" y="3784600"/>
            <a:ext cx="0" cy="1009650"/>
          </a:xfrm>
          <a:prstGeom prst="straightConnector1">
            <a:avLst/>
          </a:prstGeom>
          <a:noFill/>
          <a:ln cap="flat" cmpd="sng" w="9525">
            <a:solidFill>
              <a:schemeClr val="lt2"/>
            </a:solidFill>
            <a:prstDash val="dash"/>
            <a:round/>
            <a:headEnd len="med" w="med" type="none"/>
            <a:tailEnd len="med" w="med" type="none"/>
          </a:ln>
        </p:spPr>
      </p:cxnSp>
      <p:cxnSp>
        <p:nvCxnSpPr>
          <p:cNvPr id="606" name="Google Shape;606;p38"/>
          <p:cNvCxnSpPr/>
          <p:nvPr/>
        </p:nvCxnSpPr>
        <p:spPr>
          <a:xfrm>
            <a:off x="3995738" y="5008563"/>
            <a:ext cx="0" cy="1009650"/>
          </a:xfrm>
          <a:prstGeom prst="straightConnector1">
            <a:avLst/>
          </a:prstGeom>
          <a:noFill/>
          <a:ln cap="flat" cmpd="sng" w="9525">
            <a:solidFill>
              <a:schemeClr val="lt2"/>
            </a:solidFill>
            <a:prstDash val="dash"/>
            <a:round/>
            <a:headEnd len="med" w="med" type="none"/>
            <a:tailEnd len="med" w="med" type="none"/>
          </a:ln>
        </p:spPr>
      </p:cxnSp>
      <p:cxnSp>
        <p:nvCxnSpPr>
          <p:cNvPr id="607" name="Google Shape;607;p38"/>
          <p:cNvCxnSpPr/>
          <p:nvPr/>
        </p:nvCxnSpPr>
        <p:spPr>
          <a:xfrm>
            <a:off x="3995738" y="5010150"/>
            <a:ext cx="647700" cy="0"/>
          </a:xfrm>
          <a:prstGeom prst="straightConnector1">
            <a:avLst/>
          </a:prstGeom>
          <a:noFill/>
          <a:ln cap="flat" cmpd="sng" w="9525">
            <a:solidFill>
              <a:schemeClr val="lt2"/>
            </a:solidFill>
            <a:prstDash val="dash"/>
            <a:round/>
            <a:headEnd len="med" w="med" type="none"/>
            <a:tailEnd len="med" w="med" type="none"/>
          </a:ln>
        </p:spPr>
      </p:cxnSp>
      <p:sp>
        <p:nvSpPr>
          <p:cNvPr id="608" name="Google Shape;608;p38"/>
          <p:cNvSpPr txBox="1"/>
          <p:nvPr/>
        </p:nvSpPr>
        <p:spPr>
          <a:xfrm>
            <a:off x="519113" y="970729"/>
            <a:ext cx="82296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Introduction to AJAX</a:t>
            </a:r>
            <a:endParaRPr/>
          </a:p>
          <a:p>
            <a:pPr indent="-190500" lvl="0" marL="342900" marR="0" rtl="0" algn="l">
              <a:lnSpc>
                <a:spcPct val="100000"/>
              </a:lnSpc>
              <a:spcBef>
                <a:spcPts val="480"/>
              </a:spcBef>
              <a:spcAft>
                <a:spcPts val="0"/>
              </a:spcAft>
              <a:buClr>
                <a:srgbClr val="0099FF"/>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rgbClr val="0099FF"/>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609" name="Google Shape;609;p3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Moving to single page applications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Using AJAX, web modules can focus on transferring data rather than view</a:t>
            </a:r>
            <a:endParaRPr/>
          </a:p>
          <a:p>
            <a:pPr indent="-143999" lvl="2" marL="504000" rtl="0" algn="l">
              <a:lnSpc>
                <a:spcPct val="90000"/>
              </a:lnSpc>
              <a:spcBef>
                <a:spcPts val="500"/>
              </a:spcBef>
              <a:spcAft>
                <a:spcPts val="0"/>
              </a:spcAft>
              <a:buClr>
                <a:srgbClr val="595959"/>
              </a:buClr>
              <a:buSzPts val="2000"/>
              <a:buChar char="•"/>
            </a:pPr>
            <a:r>
              <a:rPr lang="en-US"/>
              <a:t>Client receives a single HTML loaded with Jscript functions &amp; callbacks</a:t>
            </a:r>
            <a:endParaRPr/>
          </a:p>
          <a:p>
            <a:pPr indent="-143999" lvl="2" marL="504000" rtl="0" algn="l">
              <a:lnSpc>
                <a:spcPct val="90000"/>
              </a:lnSpc>
              <a:spcBef>
                <a:spcPts val="500"/>
              </a:spcBef>
              <a:spcAft>
                <a:spcPts val="0"/>
              </a:spcAft>
              <a:buClr>
                <a:srgbClr val="595959"/>
              </a:buClr>
              <a:buSzPts val="2000"/>
              <a:buChar char="•"/>
            </a:pPr>
            <a:r>
              <a:rPr lang="en-US"/>
              <a:t>Jscript caller functions sends request data</a:t>
            </a:r>
            <a:endParaRPr/>
          </a:p>
          <a:p>
            <a:pPr indent="-143999" lvl="2" marL="504000" rtl="0" algn="l">
              <a:lnSpc>
                <a:spcPct val="90000"/>
              </a:lnSpc>
              <a:spcBef>
                <a:spcPts val="500"/>
              </a:spcBef>
              <a:spcAft>
                <a:spcPts val="0"/>
              </a:spcAft>
              <a:buClr>
                <a:srgbClr val="595959"/>
              </a:buClr>
              <a:buSzPts val="2000"/>
              <a:buChar char="•"/>
            </a:pPr>
            <a:r>
              <a:rPr lang="en-US"/>
              <a:t>Jscript callback processes response and renders it to page</a:t>
            </a:r>
            <a:endParaRPr/>
          </a:p>
          <a:p>
            <a:pPr indent="-16999" lvl="2" marL="504000" rtl="0" algn="l">
              <a:lnSpc>
                <a:spcPct val="90000"/>
              </a:lnSpc>
              <a:spcBef>
                <a:spcPts val="500"/>
              </a:spcBef>
              <a:spcAft>
                <a:spcPts val="0"/>
              </a:spcAft>
              <a:buClr>
                <a:srgbClr val="595959"/>
              </a:buClr>
              <a:buSzPts val="2000"/>
              <a:buNone/>
            </a:pPr>
            <a:r>
              <a:t/>
            </a:r>
            <a:endParaRPr/>
          </a:p>
          <a:p>
            <a:pPr indent="0" lvl="2" marL="360000" rtl="0" algn="l">
              <a:lnSpc>
                <a:spcPct val="90000"/>
              </a:lnSpc>
              <a:spcBef>
                <a:spcPts val="500"/>
              </a:spcBef>
              <a:spcAft>
                <a:spcPts val="0"/>
              </a:spcAft>
              <a:buClr>
                <a:srgbClr val="595959"/>
              </a:buClr>
              <a:buSzPts val="2000"/>
              <a:buNone/>
            </a:pPr>
            <a:r>
              <a:rPr b="1" lang="en-US"/>
              <a:t>Finally !</a:t>
            </a:r>
            <a:endParaRPr/>
          </a:p>
          <a:p>
            <a:pPr indent="-143999" lvl="3" marL="720000" rtl="0" algn="l">
              <a:lnSpc>
                <a:spcPct val="90000"/>
              </a:lnSpc>
              <a:spcBef>
                <a:spcPts val="500"/>
              </a:spcBef>
              <a:spcAft>
                <a:spcPts val="0"/>
              </a:spcAft>
              <a:buClr>
                <a:srgbClr val="595959"/>
              </a:buClr>
              <a:buSzPts val="1800"/>
              <a:buChar char="•"/>
            </a:pPr>
            <a:r>
              <a:rPr lang="en-US"/>
              <a:t> web modules input &amp; output can be based on structured, self descriptive text formats</a:t>
            </a:r>
            <a:endParaRPr/>
          </a:p>
          <a:p>
            <a:pPr indent="-143999" lvl="3" marL="720000" rtl="0" algn="l">
              <a:lnSpc>
                <a:spcPct val="90000"/>
              </a:lnSpc>
              <a:spcBef>
                <a:spcPts val="500"/>
              </a:spcBef>
              <a:spcAft>
                <a:spcPts val="0"/>
              </a:spcAft>
              <a:buClr>
                <a:srgbClr val="595959"/>
              </a:buClr>
              <a:buSzPts val="1800"/>
              <a:buChar char="•"/>
            </a:pPr>
            <a:r>
              <a:rPr lang="en-US"/>
              <a:t>Future non-HTML clients may use the same modules &amp; data</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p:txBody>
      </p:sp>
      <p:sp>
        <p:nvSpPr>
          <p:cNvPr id="615" name="Google Shape;615;p3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616" name="Google Shape;616;p3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78" name="Google Shape;78;p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latin typeface="Calibri"/>
                <a:ea typeface="Calibri"/>
                <a:cs typeface="Calibri"/>
                <a:sym typeface="Calibri"/>
              </a:rPr>
              <a:t>What is a service?</a:t>
            </a:r>
            <a:endParaRPr/>
          </a:p>
          <a:p>
            <a:pPr indent="0" lvl="0" marL="0" rtl="0" algn="l">
              <a:lnSpc>
                <a:spcPct val="90000"/>
              </a:lnSpc>
              <a:spcBef>
                <a:spcPts val="1000"/>
              </a:spcBef>
              <a:spcAft>
                <a:spcPts val="0"/>
              </a:spcAft>
              <a:buClr>
                <a:srgbClr val="595959"/>
              </a:buClr>
              <a:buSzPts val="2400"/>
              <a:buNone/>
            </a:pPr>
            <a:r>
              <a:t/>
            </a:r>
            <a:endParaRPr>
              <a:latin typeface="Calibri"/>
              <a:ea typeface="Calibri"/>
              <a:cs typeface="Calibri"/>
              <a:sym typeface="Calibri"/>
            </a:endParaRPr>
          </a:p>
          <a:p>
            <a:pPr indent="-180000" lvl="1" marL="180000" rtl="0" algn="l">
              <a:lnSpc>
                <a:spcPct val="90000"/>
              </a:lnSpc>
              <a:spcBef>
                <a:spcPts val="500"/>
              </a:spcBef>
              <a:spcAft>
                <a:spcPts val="0"/>
              </a:spcAft>
              <a:buClr>
                <a:srgbClr val="595959"/>
              </a:buClr>
              <a:buSzPts val="1800"/>
              <a:buChar char="•"/>
            </a:pPr>
            <a:r>
              <a:rPr lang="en-US">
                <a:latin typeface="Calibri"/>
                <a:ea typeface="Calibri"/>
                <a:cs typeface="Calibri"/>
                <a:sym typeface="Calibri"/>
              </a:rPr>
              <a:t>A model, provided by vendor, that allows clients to communicate and interact</a:t>
            </a:r>
            <a:endParaRPr/>
          </a:p>
          <a:p>
            <a:pPr indent="-65700" lvl="1" marL="180000" rtl="0" algn="l">
              <a:lnSpc>
                <a:spcPct val="90000"/>
              </a:lnSpc>
              <a:spcBef>
                <a:spcPts val="500"/>
              </a:spcBef>
              <a:spcAft>
                <a:spcPts val="0"/>
              </a:spcAft>
              <a:buClr>
                <a:srgbClr val="595959"/>
              </a:buClr>
              <a:buSzPts val="1800"/>
              <a:buNone/>
            </a:pPr>
            <a:r>
              <a:t/>
            </a:r>
            <a:endParaRPr>
              <a:latin typeface="Calibri"/>
              <a:ea typeface="Calibri"/>
              <a:cs typeface="Calibri"/>
              <a:sym typeface="Calibri"/>
            </a:endParaRPr>
          </a:p>
          <a:p>
            <a:pPr indent="-65700" lvl="1" marL="180000" rtl="0" algn="l">
              <a:lnSpc>
                <a:spcPct val="90000"/>
              </a:lnSpc>
              <a:spcBef>
                <a:spcPts val="500"/>
              </a:spcBef>
              <a:spcAft>
                <a:spcPts val="0"/>
              </a:spcAft>
              <a:buClr>
                <a:srgbClr val="595959"/>
              </a:buClr>
              <a:buSzPts val="1800"/>
              <a:buNone/>
            </a:pPr>
            <a:r>
              <a:t/>
            </a:r>
            <a:endParaRPr>
              <a:latin typeface="Calibri"/>
              <a:ea typeface="Calibri"/>
              <a:cs typeface="Calibri"/>
              <a:sym typeface="Calibri"/>
            </a:endParaRPr>
          </a:p>
          <a:p>
            <a:pPr indent="-180000" lvl="1" marL="180000" rtl="0" algn="l">
              <a:lnSpc>
                <a:spcPct val="90000"/>
              </a:lnSpc>
              <a:spcBef>
                <a:spcPts val="500"/>
              </a:spcBef>
              <a:spcAft>
                <a:spcPts val="0"/>
              </a:spcAft>
              <a:buClr>
                <a:srgbClr val="595959"/>
              </a:buClr>
              <a:buSzPts val="1800"/>
              <a:buChar char="•"/>
            </a:pPr>
            <a:r>
              <a:rPr lang="en-US">
                <a:latin typeface="Calibri"/>
                <a:ea typeface="Calibri"/>
                <a:cs typeface="Calibri"/>
                <a:sym typeface="Calibri"/>
              </a:rPr>
              <a:t>May be self-descriptive since a contract is needed</a:t>
            </a:r>
            <a:endParaRPr/>
          </a:p>
        </p:txBody>
      </p:sp>
      <p:sp>
        <p:nvSpPr>
          <p:cNvPr id="79" name="Google Shape;79;p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0"/>
          <p:cNvSpPr txBox="1"/>
          <p:nvPr>
            <p:ph idx="1" type="body"/>
          </p:nvPr>
        </p:nvSpPr>
        <p:spPr>
          <a:xfrm>
            <a:off x="228600" y="1058862"/>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Moving to single page applications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MVC Model 2</a:t>
            </a:r>
            <a:endParaRPr/>
          </a:p>
          <a:p>
            <a:pPr indent="-143999" lvl="2" marL="504000" rtl="0" algn="l">
              <a:lnSpc>
                <a:spcPct val="90000"/>
              </a:lnSpc>
              <a:spcBef>
                <a:spcPts val="500"/>
              </a:spcBef>
              <a:spcAft>
                <a:spcPts val="0"/>
              </a:spcAft>
              <a:buClr>
                <a:srgbClr val="595959"/>
              </a:buClr>
              <a:buSzPts val="2000"/>
              <a:buChar char="•"/>
            </a:pPr>
            <a:r>
              <a:rPr lang="en-US"/>
              <a:t>Views are generated</a:t>
            </a:r>
            <a:endParaRPr/>
          </a:p>
          <a:p>
            <a:pPr indent="-143999" lvl="2" marL="504000" rtl="0" algn="l">
              <a:lnSpc>
                <a:spcPct val="90000"/>
              </a:lnSpc>
              <a:spcBef>
                <a:spcPts val="500"/>
              </a:spcBef>
              <a:spcAft>
                <a:spcPts val="0"/>
              </a:spcAft>
              <a:buClr>
                <a:srgbClr val="595959"/>
              </a:buClr>
              <a:buSzPts val="2000"/>
              <a:buChar char="•"/>
            </a:pPr>
            <a:r>
              <a:rPr lang="en-US"/>
              <a:t>      on server side </a:t>
            </a:r>
            <a:endParaRPr/>
          </a:p>
          <a:p>
            <a:pPr indent="-65700" lvl="1" marL="180000" rtl="0" algn="l">
              <a:lnSpc>
                <a:spcPct val="90000"/>
              </a:lnSpc>
              <a:spcBef>
                <a:spcPts val="500"/>
              </a:spcBef>
              <a:spcAft>
                <a:spcPts val="0"/>
              </a:spcAft>
              <a:buClr>
                <a:srgbClr val="595959"/>
              </a:buClr>
              <a:buSzPts val="1800"/>
              <a:buNone/>
            </a:pPr>
            <a:r>
              <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a:p>
            <a:pPr indent="-180000" lvl="1" marL="180000" rtl="0" algn="l">
              <a:lnSpc>
                <a:spcPct val="90000"/>
              </a:lnSpc>
              <a:spcBef>
                <a:spcPts val="500"/>
              </a:spcBef>
              <a:spcAft>
                <a:spcPts val="0"/>
              </a:spcAft>
              <a:buClr>
                <a:srgbClr val="595959"/>
              </a:buClr>
              <a:buSzPts val="1800"/>
              <a:buChar char="•"/>
            </a:pPr>
            <a:r>
              <a:rPr lang="en-US"/>
              <a:t>The ‘new’ MVC</a:t>
            </a:r>
            <a:endParaRPr/>
          </a:p>
          <a:p>
            <a:pPr indent="-143999" lvl="2" marL="504000" rtl="0" algn="l">
              <a:lnSpc>
                <a:spcPct val="90000"/>
              </a:lnSpc>
              <a:spcBef>
                <a:spcPts val="500"/>
              </a:spcBef>
              <a:spcAft>
                <a:spcPts val="0"/>
              </a:spcAft>
              <a:buClr>
                <a:srgbClr val="595959"/>
              </a:buClr>
              <a:buSzPts val="1800"/>
              <a:buChar char="•"/>
            </a:pPr>
            <a:r>
              <a:rPr lang="en-US" sz="1800"/>
              <a:t>Views are handled by the client.</a:t>
            </a:r>
            <a:endParaRPr/>
          </a:p>
          <a:p>
            <a:pPr indent="-143999" lvl="2" marL="504000" rtl="0" algn="l">
              <a:lnSpc>
                <a:spcPct val="90000"/>
              </a:lnSpc>
              <a:spcBef>
                <a:spcPts val="500"/>
              </a:spcBef>
              <a:spcAft>
                <a:spcPts val="0"/>
              </a:spcAft>
              <a:buClr>
                <a:srgbClr val="595959"/>
              </a:buClr>
              <a:buSzPts val="1800"/>
              <a:buChar char="•"/>
            </a:pPr>
            <a:r>
              <a:rPr lang="en-US" sz="1800"/>
              <a:t>     Communication between  client and server is based on data</a:t>
            </a:r>
            <a:endParaRPr/>
          </a:p>
          <a:p>
            <a:pPr indent="-65700" lvl="1" marL="180000" rtl="0" algn="l">
              <a:lnSpc>
                <a:spcPct val="90000"/>
              </a:lnSpc>
              <a:spcBef>
                <a:spcPts val="500"/>
              </a:spcBef>
              <a:spcAft>
                <a:spcPts val="0"/>
              </a:spcAft>
              <a:buClr>
                <a:srgbClr val="595959"/>
              </a:buClr>
              <a:buSzPts val="1800"/>
              <a:buNone/>
            </a:pPr>
            <a:r>
              <a:t/>
            </a:r>
            <a:endParaRPr/>
          </a:p>
        </p:txBody>
      </p:sp>
      <p:sp>
        <p:nvSpPr>
          <p:cNvPr id="622" name="Google Shape;622;p4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623" name="Google Shape;623;p40"/>
          <p:cNvSpPr/>
          <p:nvPr/>
        </p:nvSpPr>
        <p:spPr>
          <a:xfrm>
            <a:off x="5076092" y="19050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controller</a:t>
            </a:r>
            <a:endParaRPr/>
          </a:p>
        </p:txBody>
      </p:sp>
      <p:sp>
        <p:nvSpPr>
          <p:cNvPr id="624" name="Google Shape;624;p40"/>
          <p:cNvSpPr/>
          <p:nvPr/>
        </p:nvSpPr>
        <p:spPr>
          <a:xfrm>
            <a:off x="4021015" y="19050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show data</a:t>
            </a:r>
            <a:endParaRPr/>
          </a:p>
        </p:txBody>
      </p:sp>
      <p:sp>
        <p:nvSpPr>
          <p:cNvPr id="625" name="Google Shape;625;p40"/>
          <p:cNvSpPr/>
          <p:nvPr/>
        </p:nvSpPr>
        <p:spPr>
          <a:xfrm>
            <a:off x="7959969" y="1828800"/>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model</a:t>
            </a:r>
            <a:endParaRPr/>
          </a:p>
        </p:txBody>
      </p:sp>
      <p:sp>
        <p:nvSpPr>
          <p:cNvPr id="626" name="Google Shape;626;p40"/>
          <p:cNvSpPr/>
          <p:nvPr/>
        </p:nvSpPr>
        <p:spPr>
          <a:xfrm>
            <a:off x="5638800" y="2971801"/>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1</a:t>
            </a:r>
            <a:endParaRPr/>
          </a:p>
        </p:txBody>
      </p:sp>
      <p:cxnSp>
        <p:nvCxnSpPr>
          <p:cNvPr id="627" name="Google Shape;627;p40"/>
          <p:cNvCxnSpPr/>
          <p:nvPr/>
        </p:nvCxnSpPr>
        <p:spPr>
          <a:xfrm>
            <a:off x="5849815" y="2209800"/>
            <a:ext cx="2110154" cy="0"/>
          </a:xfrm>
          <a:prstGeom prst="straightConnector1">
            <a:avLst/>
          </a:prstGeom>
          <a:noFill/>
          <a:ln cap="flat" cmpd="sng" w="9525">
            <a:solidFill>
              <a:schemeClr val="dk2"/>
            </a:solidFill>
            <a:prstDash val="solid"/>
            <a:round/>
            <a:headEnd len="lg" w="lg" type="triangle"/>
            <a:tailEnd len="lg" w="lg" type="triangle"/>
          </a:ln>
        </p:spPr>
      </p:cxnSp>
      <p:cxnSp>
        <p:nvCxnSpPr>
          <p:cNvPr id="628" name="Google Shape;628;p40"/>
          <p:cNvCxnSpPr/>
          <p:nvPr/>
        </p:nvCxnSpPr>
        <p:spPr>
          <a:xfrm>
            <a:off x="5638800" y="2514600"/>
            <a:ext cx="562708" cy="457200"/>
          </a:xfrm>
          <a:prstGeom prst="straightConnector1">
            <a:avLst/>
          </a:prstGeom>
          <a:noFill/>
          <a:ln cap="flat" cmpd="sng" w="9525">
            <a:solidFill>
              <a:schemeClr val="dk2"/>
            </a:solidFill>
            <a:prstDash val="solid"/>
            <a:round/>
            <a:headEnd len="med" w="med" type="none"/>
            <a:tailEnd len="lg" w="lg" type="triangle"/>
          </a:ln>
        </p:spPr>
      </p:cxnSp>
      <p:sp>
        <p:nvSpPr>
          <p:cNvPr id="629" name="Google Shape;629;p40"/>
          <p:cNvSpPr/>
          <p:nvPr/>
        </p:nvSpPr>
        <p:spPr>
          <a:xfrm>
            <a:off x="6131169" y="3216276"/>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2</a:t>
            </a:r>
            <a:endParaRPr/>
          </a:p>
        </p:txBody>
      </p:sp>
      <p:sp>
        <p:nvSpPr>
          <p:cNvPr id="630" name="Google Shape;630;p40"/>
          <p:cNvSpPr/>
          <p:nvPr/>
        </p:nvSpPr>
        <p:spPr>
          <a:xfrm>
            <a:off x="6623539" y="3429001"/>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 3</a:t>
            </a:r>
            <a:endParaRPr/>
          </a:p>
        </p:txBody>
      </p:sp>
      <p:sp>
        <p:nvSpPr>
          <p:cNvPr id="631" name="Google Shape;631;p40"/>
          <p:cNvSpPr/>
          <p:nvPr/>
        </p:nvSpPr>
        <p:spPr>
          <a:xfrm>
            <a:off x="6131169" y="19050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632" name="Google Shape;632;p40"/>
          <p:cNvSpPr/>
          <p:nvPr/>
        </p:nvSpPr>
        <p:spPr>
          <a:xfrm>
            <a:off x="5181600" y="25908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dispatch</a:t>
            </a:r>
            <a:endParaRPr/>
          </a:p>
        </p:txBody>
      </p:sp>
      <p:sp>
        <p:nvSpPr>
          <p:cNvPr id="633" name="Google Shape;633;p40"/>
          <p:cNvSpPr/>
          <p:nvPr/>
        </p:nvSpPr>
        <p:spPr>
          <a:xfrm>
            <a:off x="3036277" y="19050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client</a:t>
            </a:r>
            <a:endParaRPr/>
          </a:p>
        </p:txBody>
      </p:sp>
      <p:sp>
        <p:nvSpPr>
          <p:cNvPr id="634" name="Google Shape;634;p40"/>
          <p:cNvSpPr/>
          <p:nvPr/>
        </p:nvSpPr>
        <p:spPr>
          <a:xfrm>
            <a:off x="2971800" y="1600200"/>
            <a:ext cx="6096000" cy="2286000"/>
          </a:xfrm>
          <a:prstGeom prst="rect">
            <a:avLst/>
          </a:prstGeom>
          <a:noFill/>
          <a:ln cap="flat" cmpd="sng" w="9525">
            <a:solidFill>
              <a:schemeClr val="dk1"/>
            </a:solidFill>
            <a:prstDash val="solid"/>
            <a:miter lim="800000"/>
            <a:headEnd len="sm" w="sm" type="none"/>
            <a:tailEnd len="sm" w="sm" type="none"/>
          </a:ln>
        </p:spPr>
        <p:txBody>
          <a:bodyPr anchorCtr="0" anchor="ctr" bIns="49500" lIns="99025" spcFirstLastPara="1" rIns="99025" wrap="square" tIns="495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40"/>
          <p:cNvSpPr/>
          <p:nvPr/>
        </p:nvSpPr>
        <p:spPr>
          <a:xfrm>
            <a:off x="4876800" y="1676400"/>
            <a:ext cx="4114800" cy="21336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SERVER</a:t>
            </a:r>
            <a:endParaRPr sz="1800">
              <a:solidFill>
                <a:srgbClr val="0070C0"/>
              </a:solidFill>
              <a:latin typeface="Arial"/>
              <a:ea typeface="Arial"/>
              <a:cs typeface="Arial"/>
              <a:sym typeface="Arial"/>
            </a:endParaRPr>
          </a:p>
        </p:txBody>
      </p:sp>
      <p:sp>
        <p:nvSpPr>
          <p:cNvPr id="636" name="Google Shape;636;p40"/>
          <p:cNvSpPr/>
          <p:nvPr/>
        </p:nvSpPr>
        <p:spPr>
          <a:xfrm>
            <a:off x="5076092" y="51816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controller</a:t>
            </a:r>
            <a:endParaRPr/>
          </a:p>
        </p:txBody>
      </p:sp>
      <p:sp>
        <p:nvSpPr>
          <p:cNvPr id="637" name="Google Shape;637;p40"/>
          <p:cNvSpPr/>
          <p:nvPr/>
        </p:nvSpPr>
        <p:spPr>
          <a:xfrm>
            <a:off x="4021015" y="51816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request</a:t>
            </a:r>
            <a:endParaRPr sz="1200">
              <a:solidFill>
                <a:schemeClr val="dk1"/>
              </a:solidFill>
              <a:latin typeface="Arial"/>
              <a:ea typeface="Arial"/>
              <a:cs typeface="Arial"/>
              <a:sym typeface="Arial"/>
            </a:endParaRPr>
          </a:p>
        </p:txBody>
      </p:sp>
      <p:sp>
        <p:nvSpPr>
          <p:cNvPr id="638" name="Google Shape;638;p40"/>
          <p:cNvSpPr/>
          <p:nvPr/>
        </p:nvSpPr>
        <p:spPr>
          <a:xfrm>
            <a:off x="7959969" y="5105400"/>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model</a:t>
            </a:r>
            <a:endParaRPr/>
          </a:p>
        </p:txBody>
      </p:sp>
      <p:cxnSp>
        <p:nvCxnSpPr>
          <p:cNvPr id="639" name="Google Shape;639;p40"/>
          <p:cNvCxnSpPr/>
          <p:nvPr/>
        </p:nvCxnSpPr>
        <p:spPr>
          <a:xfrm>
            <a:off x="5849815" y="5486400"/>
            <a:ext cx="2110154" cy="0"/>
          </a:xfrm>
          <a:prstGeom prst="straightConnector1">
            <a:avLst/>
          </a:prstGeom>
          <a:noFill/>
          <a:ln cap="flat" cmpd="sng" w="9525">
            <a:solidFill>
              <a:schemeClr val="dk2"/>
            </a:solidFill>
            <a:prstDash val="solid"/>
            <a:round/>
            <a:headEnd len="lg" w="lg" type="triangle"/>
            <a:tailEnd len="lg" w="lg" type="triangle"/>
          </a:ln>
        </p:spPr>
      </p:cxnSp>
      <p:sp>
        <p:nvSpPr>
          <p:cNvPr id="640" name="Google Shape;640;p40"/>
          <p:cNvSpPr/>
          <p:nvPr/>
        </p:nvSpPr>
        <p:spPr>
          <a:xfrm>
            <a:off x="6394938" y="5410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641" name="Google Shape;641;p40"/>
          <p:cNvSpPr/>
          <p:nvPr/>
        </p:nvSpPr>
        <p:spPr>
          <a:xfrm>
            <a:off x="3036277" y="5181601"/>
            <a:ext cx="773723" cy="761999"/>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Client</a:t>
            </a:r>
            <a:endParaRPr/>
          </a:p>
          <a:p>
            <a:pPr indent="0" lvl="0" marL="0" marR="0" rtl="0" algn="ctr">
              <a:lnSpc>
                <a:spcPct val="85000"/>
              </a:lnSpc>
              <a:spcBef>
                <a:spcPts val="0"/>
              </a:spcBef>
              <a:spcAft>
                <a:spcPts val="0"/>
              </a:spcAft>
              <a:buNone/>
            </a:pPr>
            <a:r>
              <a:t/>
            </a:r>
            <a:endParaRPr b="1" sz="1200">
              <a:solidFill>
                <a:srgbClr val="0099FF"/>
              </a:solidFill>
              <a:latin typeface="Arial"/>
              <a:ea typeface="Arial"/>
              <a:cs typeface="Arial"/>
              <a:sym typeface="Arial"/>
            </a:endParaRPr>
          </a:p>
          <a:p>
            <a:pPr indent="0" lvl="0" marL="0" marR="0" rtl="0" algn="ctr">
              <a:lnSpc>
                <a:spcPct val="85000"/>
              </a:lnSpc>
              <a:spcBef>
                <a:spcPts val="0"/>
              </a:spcBef>
              <a:spcAft>
                <a:spcPts val="0"/>
              </a:spcAft>
              <a:buNone/>
            </a:pPr>
            <a:r>
              <a:t/>
            </a:r>
            <a:endParaRPr b="1" sz="1200">
              <a:solidFill>
                <a:srgbClr val="0099FF"/>
              </a:solidFill>
              <a:latin typeface="Arial"/>
              <a:ea typeface="Arial"/>
              <a:cs typeface="Arial"/>
              <a:sym typeface="Arial"/>
            </a:endParaRPr>
          </a:p>
        </p:txBody>
      </p:sp>
      <p:sp>
        <p:nvSpPr>
          <p:cNvPr id="642" name="Google Shape;642;p40"/>
          <p:cNvSpPr/>
          <p:nvPr/>
        </p:nvSpPr>
        <p:spPr>
          <a:xfrm>
            <a:off x="2971800" y="4876800"/>
            <a:ext cx="6096000" cy="1524000"/>
          </a:xfrm>
          <a:prstGeom prst="rect">
            <a:avLst/>
          </a:prstGeom>
          <a:noFill/>
          <a:ln cap="flat" cmpd="sng" w="9525">
            <a:solidFill>
              <a:schemeClr val="dk1"/>
            </a:solidFill>
            <a:prstDash val="solid"/>
            <a:miter lim="800000"/>
            <a:headEnd len="sm" w="sm" type="none"/>
            <a:tailEnd len="sm" w="sm" type="none"/>
          </a:ln>
        </p:spPr>
        <p:txBody>
          <a:bodyPr anchorCtr="0" anchor="ctr" bIns="49500" lIns="99025" spcFirstLastPara="1" rIns="99025" wrap="square" tIns="495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40"/>
          <p:cNvSpPr/>
          <p:nvPr/>
        </p:nvSpPr>
        <p:spPr>
          <a:xfrm>
            <a:off x="4876800" y="4953000"/>
            <a:ext cx="4114800" cy="12954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SERVER</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p:txBody>
      </p:sp>
      <p:sp>
        <p:nvSpPr>
          <p:cNvPr id="644" name="Google Shape;644;p40"/>
          <p:cNvSpPr/>
          <p:nvPr/>
        </p:nvSpPr>
        <p:spPr>
          <a:xfrm>
            <a:off x="3124200" y="5562600"/>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a:t>
            </a:r>
            <a:endParaRPr b="1" sz="1200">
              <a:solidFill>
                <a:srgbClr val="0099FF"/>
              </a:solidFill>
              <a:latin typeface="Arial"/>
              <a:ea typeface="Arial"/>
              <a:cs typeface="Arial"/>
              <a:sym typeface="Arial"/>
            </a:endParaRPr>
          </a:p>
        </p:txBody>
      </p:sp>
      <p:sp>
        <p:nvSpPr>
          <p:cNvPr id="645" name="Google Shape;645;p40"/>
          <p:cNvSpPr/>
          <p:nvPr/>
        </p:nvSpPr>
        <p:spPr>
          <a:xfrm>
            <a:off x="4038600" y="55626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cxnSp>
        <p:nvCxnSpPr>
          <p:cNvPr id="646" name="Google Shape;646;p40"/>
          <p:cNvCxnSpPr/>
          <p:nvPr/>
        </p:nvCxnSpPr>
        <p:spPr>
          <a:xfrm>
            <a:off x="3880338" y="5486400"/>
            <a:ext cx="1195754" cy="0"/>
          </a:xfrm>
          <a:prstGeom prst="straightConnector1">
            <a:avLst/>
          </a:prstGeom>
          <a:noFill/>
          <a:ln cap="flat" cmpd="sng" w="9525">
            <a:solidFill>
              <a:schemeClr val="dk2"/>
            </a:solidFill>
            <a:prstDash val="solid"/>
            <a:round/>
            <a:headEnd len="med" w="med" type="none"/>
            <a:tailEnd len="lg" w="lg" type="triangle"/>
          </a:ln>
        </p:spPr>
      </p:cxnSp>
      <p:cxnSp>
        <p:nvCxnSpPr>
          <p:cNvPr id="647" name="Google Shape;647;p40"/>
          <p:cNvCxnSpPr/>
          <p:nvPr/>
        </p:nvCxnSpPr>
        <p:spPr>
          <a:xfrm rot="10800000">
            <a:off x="3886200" y="5638800"/>
            <a:ext cx="1143000" cy="0"/>
          </a:xfrm>
          <a:prstGeom prst="straightConnector1">
            <a:avLst/>
          </a:prstGeom>
          <a:noFill/>
          <a:ln cap="flat" cmpd="sng" w="9525">
            <a:solidFill>
              <a:schemeClr val="dk2"/>
            </a:solidFill>
            <a:prstDash val="solid"/>
            <a:round/>
            <a:headEnd len="med" w="med" type="none"/>
            <a:tailEnd len="lg" w="lg" type="triangle"/>
          </a:ln>
        </p:spPr>
      </p:cxnSp>
      <p:cxnSp>
        <p:nvCxnSpPr>
          <p:cNvPr id="648" name="Google Shape;648;p40"/>
          <p:cNvCxnSpPr/>
          <p:nvPr/>
        </p:nvCxnSpPr>
        <p:spPr>
          <a:xfrm>
            <a:off x="3880338" y="2209800"/>
            <a:ext cx="1195754" cy="0"/>
          </a:xfrm>
          <a:prstGeom prst="straightConnector1">
            <a:avLst/>
          </a:prstGeom>
          <a:noFill/>
          <a:ln cap="flat" cmpd="sng" w="9525">
            <a:solidFill>
              <a:schemeClr val="dk2"/>
            </a:solidFill>
            <a:prstDash val="solid"/>
            <a:round/>
            <a:headEnd len="med" w="med" type="none"/>
            <a:tailEnd len="lg" w="lg" type="triangle"/>
          </a:ln>
        </p:spPr>
      </p:cxnSp>
      <p:sp>
        <p:nvSpPr>
          <p:cNvPr id="649" name="Google Shape;649;p4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1"/>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Future internet clients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Why is it so important to ‘talk’ via XML/JSON and not ‘draw’ HTMLs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Internet is much more than visiting web-sites…</a:t>
            </a:r>
            <a:endParaRPr/>
          </a:p>
          <a:p>
            <a:pPr indent="-180000" lvl="1" marL="180000" rtl="0" algn="l">
              <a:lnSpc>
                <a:spcPct val="90000"/>
              </a:lnSpc>
              <a:spcBef>
                <a:spcPts val="500"/>
              </a:spcBef>
              <a:spcAft>
                <a:spcPts val="0"/>
              </a:spcAft>
              <a:buClr>
                <a:srgbClr val="595959"/>
              </a:buClr>
              <a:buSzPts val="1800"/>
              <a:buChar char="•"/>
            </a:pPr>
            <a:r>
              <a:rPr lang="en-US"/>
              <a:t>Future client of the internet are not going to use keyboards and screens… HTML might be irrelevant</a:t>
            </a:r>
            <a:endParaRPr/>
          </a:p>
          <a:p>
            <a:pPr indent="0" lvl="0" marL="0" rtl="0" algn="l">
              <a:lnSpc>
                <a:spcPct val="90000"/>
              </a:lnSpc>
              <a:spcBef>
                <a:spcPts val="1000"/>
              </a:spcBef>
              <a:spcAft>
                <a:spcPts val="0"/>
              </a:spcAft>
              <a:buClr>
                <a:srgbClr val="595959"/>
              </a:buClr>
              <a:buSzPts val="2400"/>
              <a:buNone/>
            </a:pPr>
            <a:r>
              <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p:txBody>
      </p:sp>
      <p:sp>
        <p:nvSpPr>
          <p:cNvPr id="655" name="Google Shape;655;p4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656" name="Google Shape;656;p4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Future internet clients</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Phones &amp; voice over IP networks</a:t>
            </a:r>
            <a:endParaRPr/>
          </a:p>
          <a:p>
            <a:pPr indent="-180000" lvl="1" marL="180000" rtl="0" algn="l">
              <a:lnSpc>
                <a:spcPct val="90000"/>
              </a:lnSpc>
              <a:spcBef>
                <a:spcPts val="500"/>
              </a:spcBef>
              <a:spcAft>
                <a:spcPts val="0"/>
              </a:spcAft>
              <a:buClr>
                <a:srgbClr val="595959"/>
              </a:buClr>
              <a:buSzPts val="1800"/>
              <a:buChar char="•"/>
            </a:pPr>
            <a:r>
              <a:rPr lang="en-US"/>
              <a:t>Smart cards</a:t>
            </a:r>
            <a:endParaRPr/>
          </a:p>
          <a:p>
            <a:pPr indent="-180000" lvl="1" marL="180000" rtl="0" algn="l">
              <a:lnSpc>
                <a:spcPct val="90000"/>
              </a:lnSpc>
              <a:spcBef>
                <a:spcPts val="500"/>
              </a:spcBef>
              <a:spcAft>
                <a:spcPts val="0"/>
              </a:spcAft>
              <a:buClr>
                <a:srgbClr val="595959"/>
              </a:buClr>
              <a:buSzPts val="1800"/>
              <a:buChar char="•"/>
            </a:pPr>
            <a:r>
              <a:rPr lang="en-US"/>
              <a:t>Chips </a:t>
            </a:r>
            <a:endParaRPr/>
          </a:p>
          <a:p>
            <a:pPr indent="-180000" lvl="1" marL="180000" rtl="0" algn="l">
              <a:lnSpc>
                <a:spcPct val="90000"/>
              </a:lnSpc>
              <a:spcBef>
                <a:spcPts val="500"/>
              </a:spcBef>
              <a:spcAft>
                <a:spcPts val="0"/>
              </a:spcAft>
              <a:buClr>
                <a:srgbClr val="595959"/>
              </a:buClr>
              <a:buSzPts val="1800"/>
              <a:buChar char="•"/>
            </a:pPr>
            <a:r>
              <a:rPr lang="en-US"/>
              <a:t>Nanotechnology </a:t>
            </a:r>
            <a:endParaRPr/>
          </a:p>
          <a:p>
            <a:pPr indent="-65700" lvl="1" marL="180000" rtl="0" algn="l">
              <a:lnSpc>
                <a:spcPct val="90000"/>
              </a:lnSpc>
              <a:spcBef>
                <a:spcPts val="500"/>
              </a:spcBef>
              <a:spcAft>
                <a:spcPts val="0"/>
              </a:spcAft>
              <a:buClr>
                <a:srgbClr val="595959"/>
              </a:buClr>
              <a:buSzPts val="18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662" name="Google Shape;662;p4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pic>
        <p:nvPicPr>
          <p:cNvPr descr="C:\Users\FAMILY\Desktop\base_media[2].jpg" id="663" name="Google Shape;663;p42"/>
          <p:cNvPicPr preferRelativeResize="0"/>
          <p:nvPr/>
        </p:nvPicPr>
        <p:blipFill rotWithShape="1">
          <a:blip r:embed="rId3">
            <a:alphaModFix/>
          </a:blip>
          <a:srcRect b="0" l="0" r="0" t="0"/>
          <a:stretch/>
        </p:blipFill>
        <p:spPr>
          <a:xfrm>
            <a:off x="5643570" y="4762500"/>
            <a:ext cx="2095500" cy="2095500"/>
          </a:xfrm>
          <a:prstGeom prst="rect">
            <a:avLst/>
          </a:prstGeom>
          <a:noFill/>
          <a:ln>
            <a:noFill/>
          </a:ln>
        </p:spPr>
      </p:pic>
      <p:pic>
        <p:nvPicPr>
          <p:cNvPr descr="http://www.psism.com/smartcard.jpg" id="664" name="Google Shape;664;p42"/>
          <p:cNvPicPr preferRelativeResize="0"/>
          <p:nvPr/>
        </p:nvPicPr>
        <p:blipFill rotWithShape="1">
          <a:blip r:embed="rId4">
            <a:alphaModFix/>
          </a:blip>
          <a:srcRect b="0" l="0" r="0" t="0"/>
          <a:stretch/>
        </p:blipFill>
        <p:spPr>
          <a:xfrm>
            <a:off x="6215074" y="2143116"/>
            <a:ext cx="2531315" cy="2243134"/>
          </a:xfrm>
          <a:prstGeom prst="rect">
            <a:avLst/>
          </a:prstGeom>
          <a:noFill/>
          <a:ln>
            <a:noFill/>
          </a:ln>
        </p:spPr>
      </p:pic>
      <p:pic>
        <p:nvPicPr>
          <p:cNvPr descr="http://images.trustedreviews.com/images/article/inline/1948-chip.jpg" id="665" name="Google Shape;665;p42"/>
          <p:cNvPicPr preferRelativeResize="0"/>
          <p:nvPr/>
        </p:nvPicPr>
        <p:blipFill rotWithShape="1">
          <a:blip r:embed="rId5">
            <a:alphaModFix/>
          </a:blip>
          <a:srcRect b="0" l="0" r="0" t="0"/>
          <a:stretch/>
        </p:blipFill>
        <p:spPr>
          <a:xfrm>
            <a:off x="4214810" y="4000504"/>
            <a:ext cx="1917099" cy="1258895"/>
          </a:xfrm>
          <a:prstGeom prst="rect">
            <a:avLst/>
          </a:prstGeom>
          <a:noFill/>
          <a:ln>
            <a:noFill/>
          </a:ln>
        </p:spPr>
      </p:pic>
      <p:pic>
        <p:nvPicPr>
          <p:cNvPr descr="http://www.topnews.in/files/nanotechnology_0.jpg" id="666" name="Google Shape;666;p42"/>
          <p:cNvPicPr preferRelativeResize="0"/>
          <p:nvPr/>
        </p:nvPicPr>
        <p:blipFill rotWithShape="1">
          <a:blip r:embed="rId6">
            <a:alphaModFix/>
          </a:blip>
          <a:srcRect b="0" l="0" r="0" t="0"/>
          <a:stretch/>
        </p:blipFill>
        <p:spPr>
          <a:xfrm>
            <a:off x="1214414" y="4286256"/>
            <a:ext cx="2307972" cy="2143116"/>
          </a:xfrm>
          <a:prstGeom prst="rect">
            <a:avLst/>
          </a:prstGeom>
          <a:noFill/>
          <a:ln>
            <a:noFill/>
          </a:ln>
        </p:spPr>
      </p:pic>
      <p:sp>
        <p:nvSpPr>
          <p:cNvPr id="667" name="Google Shape;667;p4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Future internet clients</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But the new ultimate client is US</a:t>
            </a:r>
            <a:endParaRPr/>
          </a:p>
          <a:p>
            <a:pPr indent="-180000" lvl="1" marL="180000" rtl="0" algn="l">
              <a:lnSpc>
                <a:spcPct val="90000"/>
              </a:lnSpc>
              <a:spcBef>
                <a:spcPts val="500"/>
              </a:spcBef>
              <a:spcAft>
                <a:spcPts val="0"/>
              </a:spcAft>
              <a:buClr>
                <a:srgbClr val="595959"/>
              </a:buClr>
              <a:buSzPts val="1800"/>
              <a:buChar char="•"/>
            </a:pPr>
            <a:r>
              <a:rPr lang="en-US"/>
              <a:t>No hardware, no UI – just us</a:t>
            </a:r>
            <a:endParaRPr/>
          </a:p>
          <a:p>
            <a:pPr indent="-180000" lvl="1" marL="180000" rtl="0" algn="l">
              <a:lnSpc>
                <a:spcPct val="90000"/>
              </a:lnSpc>
              <a:spcBef>
                <a:spcPts val="500"/>
              </a:spcBef>
              <a:spcAft>
                <a:spcPts val="0"/>
              </a:spcAft>
              <a:buClr>
                <a:srgbClr val="595959"/>
              </a:buClr>
              <a:buSzPts val="1800"/>
              <a:buChar char="•"/>
            </a:pPr>
            <a:r>
              <a:rPr lang="en-US"/>
              <a:t>Ability to share data directly from &amp; to our brains</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673" name="Google Shape;673;p4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grpSp>
        <p:nvGrpSpPr>
          <p:cNvPr id="674" name="Google Shape;674;p43"/>
          <p:cNvGrpSpPr/>
          <p:nvPr/>
        </p:nvGrpSpPr>
        <p:grpSpPr>
          <a:xfrm>
            <a:off x="5715000" y="3581400"/>
            <a:ext cx="3048000" cy="2819400"/>
            <a:chOff x="2667000" y="2895600"/>
            <a:chExt cx="3810000" cy="3505200"/>
          </a:xfrm>
        </p:grpSpPr>
        <p:pic>
          <p:nvPicPr>
            <p:cNvPr id="675" name="Google Shape;675;p43"/>
            <p:cNvPicPr preferRelativeResize="0"/>
            <p:nvPr/>
          </p:nvPicPr>
          <p:blipFill rotWithShape="1">
            <a:blip r:embed="rId3">
              <a:alphaModFix/>
            </a:blip>
            <a:srcRect b="0" l="0" r="0" t="0"/>
            <a:stretch/>
          </p:blipFill>
          <p:spPr>
            <a:xfrm>
              <a:off x="2724150" y="2895600"/>
              <a:ext cx="3676650" cy="3476625"/>
            </a:xfrm>
            <a:prstGeom prst="rect">
              <a:avLst/>
            </a:prstGeom>
            <a:noFill/>
            <a:ln>
              <a:noFill/>
            </a:ln>
          </p:spPr>
        </p:pic>
        <p:sp>
          <p:nvSpPr>
            <p:cNvPr id="676" name="Google Shape;676;p43"/>
            <p:cNvSpPr/>
            <p:nvPr/>
          </p:nvSpPr>
          <p:spPr>
            <a:xfrm>
              <a:off x="5257800" y="2971800"/>
              <a:ext cx="1219200" cy="228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7" name="Google Shape;677;p43"/>
            <p:cNvSpPr/>
            <p:nvPr/>
          </p:nvSpPr>
          <p:spPr>
            <a:xfrm>
              <a:off x="5257800" y="3276600"/>
              <a:ext cx="1219200" cy="228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8" name="Google Shape;678;p43"/>
            <p:cNvSpPr/>
            <p:nvPr/>
          </p:nvSpPr>
          <p:spPr>
            <a:xfrm rot="5400000">
              <a:off x="1409700" y="4914900"/>
              <a:ext cx="2743200" cy="228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679" name="Google Shape;679;p43"/>
          <p:cNvPicPr preferRelativeResize="0"/>
          <p:nvPr/>
        </p:nvPicPr>
        <p:blipFill rotWithShape="1">
          <a:blip r:embed="rId4">
            <a:alphaModFix/>
          </a:blip>
          <a:srcRect b="0" l="0" r="0" t="0"/>
          <a:stretch/>
        </p:blipFill>
        <p:spPr>
          <a:xfrm>
            <a:off x="685800" y="3962400"/>
            <a:ext cx="4316627" cy="2438400"/>
          </a:xfrm>
          <a:prstGeom prst="rect">
            <a:avLst/>
          </a:prstGeom>
          <a:noFill/>
          <a:ln>
            <a:noFill/>
          </a:ln>
        </p:spPr>
      </p:pic>
      <p:sp>
        <p:nvSpPr>
          <p:cNvPr id="680" name="Google Shape;680;p4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686" name="Google Shape;686;p44"/>
          <p:cNvSpPr txBox="1"/>
          <p:nvPr>
            <p:ph idx="1" type="body"/>
          </p:nvPr>
        </p:nvSpPr>
        <p:spPr>
          <a:xfrm>
            <a:off x="339725" y="1646237"/>
            <a:ext cx="8423275"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Future internet clients</a:t>
            </a:r>
            <a:endParaRPr/>
          </a:p>
          <a:p>
            <a:pPr indent="-16999" lvl="2" marL="504000" rtl="0" algn="l">
              <a:lnSpc>
                <a:spcPct val="90000"/>
              </a:lnSpc>
              <a:spcBef>
                <a:spcPts val="500"/>
              </a:spcBef>
              <a:spcAft>
                <a:spcPts val="0"/>
              </a:spcAft>
              <a:buClr>
                <a:srgbClr val="595959"/>
              </a:buClr>
              <a:buSzPts val="2000"/>
              <a:buNone/>
            </a:pPr>
            <a:r>
              <a:t/>
            </a:r>
            <a:endParaRPr/>
          </a:p>
          <a:p>
            <a:pPr indent="-16999" lvl="2" marL="504000" rtl="0" algn="l">
              <a:lnSpc>
                <a:spcPct val="90000"/>
              </a:lnSpc>
              <a:spcBef>
                <a:spcPts val="500"/>
              </a:spcBef>
              <a:spcAft>
                <a:spcPts val="0"/>
              </a:spcAft>
              <a:buClr>
                <a:srgbClr val="595959"/>
              </a:buClr>
              <a:buSzPts val="2000"/>
              <a:buNone/>
            </a:pPr>
            <a:r>
              <a:t/>
            </a:r>
            <a:endParaRPr/>
          </a:p>
          <a:p>
            <a:pPr indent="-180000" lvl="1" marL="180000" rtl="0" algn="l">
              <a:lnSpc>
                <a:spcPct val="90000"/>
              </a:lnSpc>
              <a:spcBef>
                <a:spcPts val="500"/>
              </a:spcBef>
              <a:spcAft>
                <a:spcPts val="0"/>
              </a:spcAft>
              <a:buClr>
                <a:srgbClr val="595959"/>
              </a:buClr>
              <a:buSzPts val="2000"/>
              <a:buChar char="•"/>
            </a:pPr>
            <a:r>
              <a:rPr lang="en-US" sz="2000"/>
              <a:t>The ‘new’ MVC</a:t>
            </a:r>
            <a:endParaRPr/>
          </a:p>
          <a:p>
            <a:pPr indent="-180000" lvl="1" marL="180000" rtl="0" algn="l">
              <a:lnSpc>
                <a:spcPct val="90000"/>
              </a:lnSpc>
              <a:spcBef>
                <a:spcPts val="500"/>
              </a:spcBef>
              <a:spcAft>
                <a:spcPts val="0"/>
              </a:spcAft>
              <a:buClr>
                <a:srgbClr val="595959"/>
              </a:buClr>
              <a:buSzPts val="1800"/>
              <a:buNone/>
            </a:pPr>
            <a:r>
              <a:t/>
            </a:r>
            <a:endParaRPr/>
          </a:p>
        </p:txBody>
      </p:sp>
      <p:sp>
        <p:nvSpPr>
          <p:cNvPr id="687" name="Google Shape;687;p44"/>
          <p:cNvSpPr/>
          <p:nvPr/>
        </p:nvSpPr>
        <p:spPr>
          <a:xfrm>
            <a:off x="4466492" y="3581401"/>
            <a:ext cx="773723"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controller</a:t>
            </a:r>
            <a:endParaRPr/>
          </a:p>
        </p:txBody>
      </p:sp>
      <p:sp>
        <p:nvSpPr>
          <p:cNvPr id="688" name="Google Shape;688;p44"/>
          <p:cNvSpPr/>
          <p:nvPr/>
        </p:nvSpPr>
        <p:spPr>
          <a:xfrm>
            <a:off x="7350369" y="3505200"/>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model</a:t>
            </a:r>
            <a:endParaRPr/>
          </a:p>
        </p:txBody>
      </p:sp>
      <p:cxnSp>
        <p:nvCxnSpPr>
          <p:cNvPr id="689" name="Google Shape;689;p44"/>
          <p:cNvCxnSpPr/>
          <p:nvPr/>
        </p:nvCxnSpPr>
        <p:spPr>
          <a:xfrm>
            <a:off x="5240215" y="3886200"/>
            <a:ext cx="2110154" cy="0"/>
          </a:xfrm>
          <a:prstGeom prst="straightConnector1">
            <a:avLst/>
          </a:prstGeom>
          <a:noFill/>
          <a:ln cap="flat" cmpd="sng" w="9525">
            <a:solidFill>
              <a:schemeClr val="dk2"/>
            </a:solidFill>
            <a:prstDash val="solid"/>
            <a:round/>
            <a:headEnd len="lg" w="lg" type="triangle"/>
            <a:tailEnd len="lg" w="lg" type="triangle"/>
          </a:ln>
        </p:spPr>
      </p:cxnSp>
      <p:sp>
        <p:nvSpPr>
          <p:cNvPr id="690" name="Google Shape;690;p44"/>
          <p:cNvSpPr/>
          <p:nvPr/>
        </p:nvSpPr>
        <p:spPr>
          <a:xfrm>
            <a:off x="5785338" y="38100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691" name="Google Shape;691;p44"/>
          <p:cNvSpPr/>
          <p:nvPr/>
        </p:nvSpPr>
        <p:spPr>
          <a:xfrm>
            <a:off x="4267200" y="3352800"/>
            <a:ext cx="4114800" cy="12954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SERVER</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p:txBody>
      </p:sp>
      <p:sp>
        <p:nvSpPr>
          <p:cNvPr id="692" name="Google Shape;692;p44"/>
          <p:cNvSpPr/>
          <p:nvPr/>
        </p:nvSpPr>
        <p:spPr>
          <a:xfrm>
            <a:off x="2286000" y="3962400"/>
            <a:ext cx="633046" cy="2889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view</a:t>
            </a:r>
            <a:endParaRPr b="1" sz="1200">
              <a:solidFill>
                <a:srgbClr val="0099FF"/>
              </a:solidFill>
              <a:latin typeface="Arial"/>
              <a:ea typeface="Arial"/>
              <a:cs typeface="Arial"/>
              <a:sym typeface="Arial"/>
            </a:endParaRPr>
          </a:p>
        </p:txBody>
      </p:sp>
      <p:grpSp>
        <p:nvGrpSpPr>
          <p:cNvPr id="693" name="Google Shape;693;p44"/>
          <p:cNvGrpSpPr/>
          <p:nvPr/>
        </p:nvGrpSpPr>
        <p:grpSpPr>
          <a:xfrm>
            <a:off x="3200400" y="3581400"/>
            <a:ext cx="1266092" cy="685800"/>
            <a:chOff x="3200400" y="3581400"/>
            <a:chExt cx="1266092" cy="685800"/>
          </a:xfrm>
        </p:grpSpPr>
        <p:sp>
          <p:nvSpPr>
            <p:cNvPr id="694" name="Google Shape;694;p44"/>
            <p:cNvSpPr/>
            <p:nvPr/>
          </p:nvSpPr>
          <p:spPr>
            <a:xfrm>
              <a:off x="3411415" y="35814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request</a:t>
              </a:r>
              <a:endParaRPr sz="1200">
                <a:solidFill>
                  <a:schemeClr val="dk1"/>
                </a:solidFill>
                <a:latin typeface="Arial"/>
                <a:ea typeface="Arial"/>
                <a:cs typeface="Arial"/>
                <a:sym typeface="Arial"/>
              </a:endParaRPr>
            </a:p>
          </p:txBody>
        </p:sp>
        <p:sp>
          <p:nvSpPr>
            <p:cNvPr id="695" name="Google Shape;695;p44"/>
            <p:cNvSpPr/>
            <p:nvPr/>
          </p:nvSpPr>
          <p:spPr>
            <a:xfrm>
              <a:off x="3429000" y="3886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cxnSp>
          <p:nvCxnSpPr>
            <p:cNvPr id="696" name="Google Shape;696;p44"/>
            <p:cNvCxnSpPr/>
            <p:nvPr/>
          </p:nvCxnSpPr>
          <p:spPr>
            <a:xfrm>
              <a:off x="3270738" y="3886200"/>
              <a:ext cx="1195754" cy="0"/>
            </a:xfrm>
            <a:prstGeom prst="straightConnector1">
              <a:avLst/>
            </a:prstGeom>
            <a:noFill/>
            <a:ln cap="flat" cmpd="sng" w="9525">
              <a:solidFill>
                <a:schemeClr val="dk2"/>
              </a:solidFill>
              <a:prstDash val="solid"/>
              <a:round/>
              <a:headEnd len="med" w="med" type="none"/>
              <a:tailEnd len="lg" w="lg" type="triangle"/>
            </a:ln>
          </p:spPr>
        </p:cxnSp>
        <p:cxnSp>
          <p:nvCxnSpPr>
            <p:cNvPr id="697" name="Google Shape;697;p44"/>
            <p:cNvCxnSpPr/>
            <p:nvPr/>
          </p:nvCxnSpPr>
          <p:spPr>
            <a:xfrm rot="10800000">
              <a:off x="3200400" y="3962400"/>
              <a:ext cx="1143000" cy="0"/>
            </a:xfrm>
            <a:prstGeom prst="straightConnector1">
              <a:avLst/>
            </a:prstGeom>
            <a:noFill/>
            <a:ln cap="flat" cmpd="sng" w="9525">
              <a:solidFill>
                <a:schemeClr val="dk2"/>
              </a:solidFill>
              <a:prstDash val="solid"/>
              <a:round/>
              <a:headEnd len="med" w="med" type="none"/>
              <a:tailEnd len="lg" w="lg" type="triangle"/>
            </a:ln>
          </p:spPr>
        </p:cxnSp>
      </p:grpSp>
      <p:pic>
        <p:nvPicPr>
          <p:cNvPr descr="http://images.trustedreviews.com/images/article/inline/1948-chip.jpg" id="698" name="Google Shape;698;p44"/>
          <p:cNvPicPr preferRelativeResize="0"/>
          <p:nvPr/>
        </p:nvPicPr>
        <p:blipFill rotWithShape="1">
          <a:blip r:embed="rId3">
            <a:alphaModFix/>
          </a:blip>
          <a:srcRect b="0" l="0" r="0" t="0"/>
          <a:stretch/>
        </p:blipFill>
        <p:spPr>
          <a:xfrm>
            <a:off x="2057400" y="4419600"/>
            <a:ext cx="533400" cy="350266"/>
          </a:xfrm>
          <a:prstGeom prst="rect">
            <a:avLst/>
          </a:prstGeom>
          <a:noFill/>
          <a:ln>
            <a:noFill/>
          </a:ln>
        </p:spPr>
      </p:pic>
      <p:pic>
        <p:nvPicPr>
          <p:cNvPr descr="C:\Users\FAMILY\Desktop\wallpaper-3d-white-robot.jpg" id="699" name="Google Shape;699;p44"/>
          <p:cNvPicPr preferRelativeResize="0"/>
          <p:nvPr/>
        </p:nvPicPr>
        <p:blipFill rotWithShape="1">
          <a:blip r:embed="rId4">
            <a:alphaModFix/>
          </a:blip>
          <a:srcRect b="0" l="0" r="0" t="0"/>
          <a:stretch/>
        </p:blipFill>
        <p:spPr>
          <a:xfrm>
            <a:off x="4495800" y="4514850"/>
            <a:ext cx="2438400" cy="1828800"/>
          </a:xfrm>
          <a:prstGeom prst="rect">
            <a:avLst/>
          </a:prstGeom>
          <a:noFill/>
          <a:ln>
            <a:noFill/>
          </a:ln>
        </p:spPr>
      </p:pic>
      <p:pic>
        <p:nvPicPr>
          <p:cNvPr descr="C:\Users\FAMILY\Desktop\browsers.jpg" id="700" name="Google Shape;700;p44"/>
          <p:cNvPicPr preferRelativeResize="0"/>
          <p:nvPr/>
        </p:nvPicPr>
        <p:blipFill rotWithShape="1">
          <a:blip r:embed="rId5">
            <a:alphaModFix/>
          </a:blip>
          <a:srcRect b="0" l="0" r="0" t="0"/>
          <a:stretch/>
        </p:blipFill>
        <p:spPr>
          <a:xfrm>
            <a:off x="1981200" y="3319462"/>
            <a:ext cx="1248069" cy="795338"/>
          </a:xfrm>
          <a:prstGeom prst="rect">
            <a:avLst/>
          </a:prstGeom>
          <a:noFill/>
          <a:ln>
            <a:noFill/>
          </a:ln>
        </p:spPr>
      </p:pic>
      <p:grpSp>
        <p:nvGrpSpPr>
          <p:cNvPr id="701" name="Google Shape;701;p44"/>
          <p:cNvGrpSpPr/>
          <p:nvPr/>
        </p:nvGrpSpPr>
        <p:grpSpPr>
          <a:xfrm>
            <a:off x="2209800" y="4800600"/>
            <a:ext cx="1828800" cy="1600200"/>
            <a:chOff x="1600200" y="4724400"/>
            <a:chExt cx="1828800" cy="1600200"/>
          </a:xfrm>
        </p:grpSpPr>
        <p:pic>
          <p:nvPicPr>
            <p:cNvPr descr="C:\Users\FAMILY\Desktop\gold-nanotech-2.jpg" id="702" name="Google Shape;702;p44"/>
            <p:cNvPicPr preferRelativeResize="0"/>
            <p:nvPr/>
          </p:nvPicPr>
          <p:blipFill rotWithShape="1">
            <a:blip r:embed="rId6">
              <a:alphaModFix/>
            </a:blip>
            <a:srcRect b="0" l="0" r="0" t="0"/>
            <a:stretch/>
          </p:blipFill>
          <p:spPr>
            <a:xfrm>
              <a:off x="1676400" y="4876800"/>
              <a:ext cx="1600200" cy="1292162"/>
            </a:xfrm>
            <a:prstGeom prst="rect">
              <a:avLst/>
            </a:prstGeom>
            <a:noFill/>
            <a:ln>
              <a:noFill/>
            </a:ln>
          </p:spPr>
        </p:pic>
        <p:sp>
          <p:nvSpPr>
            <p:cNvPr id="703" name="Google Shape;703;p44"/>
            <p:cNvSpPr/>
            <p:nvPr/>
          </p:nvSpPr>
          <p:spPr>
            <a:xfrm>
              <a:off x="1752600" y="4724400"/>
              <a:ext cx="1676400" cy="1600200"/>
            </a:xfrm>
            <a:prstGeom prst="donut">
              <a:avLst>
                <a:gd fmla="val 10671"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p44"/>
            <p:cNvSpPr/>
            <p:nvPr/>
          </p:nvSpPr>
          <p:spPr>
            <a:xfrm>
              <a:off x="1600200" y="4800600"/>
              <a:ext cx="304800" cy="13716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5" name="Google Shape;705;p44"/>
            <p:cNvSpPr/>
            <p:nvPr/>
          </p:nvSpPr>
          <p:spPr>
            <a:xfrm>
              <a:off x="1828800" y="4876800"/>
              <a:ext cx="304800" cy="152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6" name="Google Shape;706;p44"/>
            <p:cNvSpPr/>
            <p:nvPr/>
          </p:nvSpPr>
          <p:spPr>
            <a:xfrm>
              <a:off x="1828800" y="6019800"/>
              <a:ext cx="304800" cy="152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7" name="Google Shape;707;p44"/>
            <p:cNvSpPr/>
            <p:nvPr/>
          </p:nvSpPr>
          <p:spPr>
            <a:xfrm>
              <a:off x="3124200" y="6019800"/>
              <a:ext cx="152400" cy="152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8" name="Google Shape;708;p44"/>
            <p:cNvSpPr/>
            <p:nvPr/>
          </p:nvSpPr>
          <p:spPr>
            <a:xfrm>
              <a:off x="3048000" y="4876800"/>
              <a:ext cx="304800" cy="152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09" name="Google Shape;709;p44"/>
          <p:cNvSpPr/>
          <p:nvPr/>
        </p:nvSpPr>
        <p:spPr>
          <a:xfrm>
            <a:off x="5715000" y="6248400"/>
            <a:ext cx="152400" cy="152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0" name="Google Shape;710;p44"/>
          <p:cNvSpPr/>
          <p:nvPr/>
        </p:nvSpPr>
        <p:spPr>
          <a:xfrm>
            <a:off x="1219200" y="3276600"/>
            <a:ext cx="7239000" cy="2971800"/>
          </a:xfrm>
          <a:prstGeom prst="rect">
            <a:avLst/>
          </a:prstGeom>
          <a:noFill/>
          <a:ln cap="flat" cmpd="sng" w="9525">
            <a:solidFill>
              <a:schemeClr val="dk1"/>
            </a:solidFill>
            <a:prstDash val="solid"/>
            <a:miter lim="800000"/>
            <a:headEnd len="sm" w="sm" type="none"/>
            <a:tailEnd len="sm" w="sm" type="none"/>
          </a:ln>
        </p:spPr>
        <p:txBody>
          <a:bodyPr anchorCtr="0" anchor="ctr" bIns="49500" lIns="99025" spcFirstLastPara="1" rIns="99025" wrap="square" tIns="495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711" name="Google Shape;711;p44"/>
          <p:cNvGrpSpPr/>
          <p:nvPr/>
        </p:nvGrpSpPr>
        <p:grpSpPr>
          <a:xfrm rot="-805909">
            <a:off x="2568599" y="4134928"/>
            <a:ext cx="1875692" cy="685800"/>
            <a:chOff x="3200400" y="3581400"/>
            <a:chExt cx="1266092" cy="685800"/>
          </a:xfrm>
        </p:grpSpPr>
        <p:sp>
          <p:nvSpPr>
            <p:cNvPr id="712" name="Google Shape;712;p44"/>
            <p:cNvSpPr/>
            <p:nvPr/>
          </p:nvSpPr>
          <p:spPr>
            <a:xfrm>
              <a:off x="3411415" y="35814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request</a:t>
              </a:r>
              <a:endParaRPr sz="1200">
                <a:solidFill>
                  <a:schemeClr val="dk1"/>
                </a:solidFill>
                <a:latin typeface="Arial"/>
                <a:ea typeface="Arial"/>
                <a:cs typeface="Arial"/>
                <a:sym typeface="Arial"/>
              </a:endParaRPr>
            </a:p>
          </p:txBody>
        </p:sp>
        <p:sp>
          <p:nvSpPr>
            <p:cNvPr id="713" name="Google Shape;713;p44"/>
            <p:cNvSpPr/>
            <p:nvPr/>
          </p:nvSpPr>
          <p:spPr>
            <a:xfrm>
              <a:off x="3429000" y="3886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cxnSp>
          <p:nvCxnSpPr>
            <p:cNvPr id="714" name="Google Shape;714;p44"/>
            <p:cNvCxnSpPr/>
            <p:nvPr/>
          </p:nvCxnSpPr>
          <p:spPr>
            <a:xfrm>
              <a:off x="3270738" y="3886200"/>
              <a:ext cx="1195754" cy="0"/>
            </a:xfrm>
            <a:prstGeom prst="straightConnector1">
              <a:avLst/>
            </a:prstGeom>
            <a:noFill/>
            <a:ln cap="flat" cmpd="sng" w="9525">
              <a:solidFill>
                <a:schemeClr val="dk2"/>
              </a:solidFill>
              <a:prstDash val="solid"/>
              <a:round/>
              <a:headEnd len="med" w="med" type="none"/>
              <a:tailEnd len="lg" w="lg" type="triangle"/>
            </a:ln>
          </p:spPr>
        </p:cxnSp>
        <p:cxnSp>
          <p:nvCxnSpPr>
            <p:cNvPr id="715" name="Google Shape;715;p44"/>
            <p:cNvCxnSpPr/>
            <p:nvPr/>
          </p:nvCxnSpPr>
          <p:spPr>
            <a:xfrm rot="10800000">
              <a:off x="3200400" y="3962400"/>
              <a:ext cx="1143000" cy="0"/>
            </a:xfrm>
            <a:prstGeom prst="straightConnector1">
              <a:avLst/>
            </a:prstGeom>
            <a:noFill/>
            <a:ln cap="flat" cmpd="sng" w="9525">
              <a:solidFill>
                <a:schemeClr val="dk2"/>
              </a:solidFill>
              <a:prstDash val="solid"/>
              <a:round/>
              <a:headEnd len="med" w="med" type="none"/>
              <a:tailEnd len="lg" w="lg" type="triangle"/>
            </a:ln>
          </p:spPr>
        </p:cxnSp>
      </p:grpSp>
      <p:grpSp>
        <p:nvGrpSpPr>
          <p:cNvPr id="716" name="Google Shape;716;p44"/>
          <p:cNvGrpSpPr/>
          <p:nvPr/>
        </p:nvGrpSpPr>
        <p:grpSpPr>
          <a:xfrm rot="-2188932">
            <a:off x="3508829" y="4339002"/>
            <a:ext cx="1266092" cy="685800"/>
            <a:chOff x="3200400" y="3581400"/>
            <a:chExt cx="1266092" cy="685800"/>
          </a:xfrm>
        </p:grpSpPr>
        <p:sp>
          <p:nvSpPr>
            <p:cNvPr id="717" name="Google Shape;717;p44"/>
            <p:cNvSpPr/>
            <p:nvPr/>
          </p:nvSpPr>
          <p:spPr>
            <a:xfrm>
              <a:off x="3411415" y="35814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request</a:t>
              </a:r>
              <a:endParaRPr sz="1200">
                <a:solidFill>
                  <a:schemeClr val="dk1"/>
                </a:solidFill>
                <a:latin typeface="Arial"/>
                <a:ea typeface="Arial"/>
                <a:cs typeface="Arial"/>
                <a:sym typeface="Arial"/>
              </a:endParaRPr>
            </a:p>
          </p:txBody>
        </p:sp>
        <p:sp>
          <p:nvSpPr>
            <p:cNvPr id="718" name="Google Shape;718;p44"/>
            <p:cNvSpPr/>
            <p:nvPr/>
          </p:nvSpPr>
          <p:spPr>
            <a:xfrm>
              <a:off x="3429000" y="3886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cxnSp>
          <p:nvCxnSpPr>
            <p:cNvPr id="719" name="Google Shape;719;p44"/>
            <p:cNvCxnSpPr/>
            <p:nvPr/>
          </p:nvCxnSpPr>
          <p:spPr>
            <a:xfrm>
              <a:off x="3270738" y="3886200"/>
              <a:ext cx="1195754" cy="0"/>
            </a:xfrm>
            <a:prstGeom prst="straightConnector1">
              <a:avLst/>
            </a:prstGeom>
            <a:noFill/>
            <a:ln cap="flat" cmpd="sng" w="9525">
              <a:solidFill>
                <a:schemeClr val="dk2"/>
              </a:solidFill>
              <a:prstDash val="solid"/>
              <a:round/>
              <a:headEnd len="med" w="med" type="none"/>
              <a:tailEnd len="lg" w="lg" type="triangle"/>
            </a:ln>
          </p:spPr>
        </p:cxnSp>
        <p:cxnSp>
          <p:nvCxnSpPr>
            <p:cNvPr id="720" name="Google Shape;720;p44"/>
            <p:cNvCxnSpPr/>
            <p:nvPr/>
          </p:nvCxnSpPr>
          <p:spPr>
            <a:xfrm rot="10800000">
              <a:off x="3200400" y="3962400"/>
              <a:ext cx="1143000" cy="0"/>
            </a:xfrm>
            <a:prstGeom prst="straightConnector1">
              <a:avLst/>
            </a:prstGeom>
            <a:noFill/>
            <a:ln cap="flat" cmpd="sng" w="9525">
              <a:solidFill>
                <a:schemeClr val="dk2"/>
              </a:solidFill>
              <a:prstDash val="solid"/>
              <a:round/>
              <a:headEnd len="med" w="med" type="none"/>
              <a:tailEnd len="lg" w="lg" type="triangle"/>
            </a:ln>
          </p:spPr>
        </p:cxnSp>
      </p:grpSp>
      <p:grpSp>
        <p:nvGrpSpPr>
          <p:cNvPr id="721" name="Google Shape;721;p44"/>
          <p:cNvGrpSpPr/>
          <p:nvPr/>
        </p:nvGrpSpPr>
        <p:grpSpPr>
          <a:xfrm rot="2624607">
            <a:off x="4616083" y="4199405"/>
            <a:ext cx="912222" cy="685800"/>
            <a:chOff x="3200400" y="3581400"/>
            <a:chExt cx="1266092" cy="685800"/>
          </a:xfrm>
        </p:grpSpPr>
        <p:sp>
          <p:nvSpPr>
            <p:cNvPr id="722" name="Google Shape;722;p44"/>
            <p:cNvSpPr/>
            <p:nvPr/>
          </p:nvSpPr>
          <p:spPr>
            <a:xfrm>
              <a:off x="3411415" y="35814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data</a:t>
              </a:r>
              <a:endParaRPr sz="1200">
                <a:solidFill>
                  <a:schemeClr val="dk1"/>
                </a:solidFill>
                <a:latin typeface="Arial"/>
                <a:ea typeface="Arial"/>
                <a:cs typeface="Arial"/>
                <a:sym typeface="Arial"/>
              </a:endParaRPr>
            </a:p>
          </p:txBody>
        </p:sp>
        <p:sp>
          <p:nvSpPr>
            <p:cNvPr id="723" name="Google Shape;723;p44"/>
            <p:cNvSpPr/>
            <p:nvPr/>
          </p:nvSpPr>
          <p:spPr>
            <a:xfrm>
              <a:off x="3429000" y="3886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request</a:t>
              </a:r>
              <a:endParaRPr sz="1200">
                <a:solidFill>
                  <a:schemeClr val="dk1"/>
                </a:solidFill>
                <a:latin typeface="Arial"/>
                <a:ea typeface="Arial"/>
                <a:cs typeface="Arial"/>
                <a:sym typeface="Arial"/>
              </a:endParaRPr>
            </a:p>
          </p:txBody>
        </p:sp>
        <p:cxnSp>
          <p:nvCxnSpPr>
            <p:cNvPr id="724" name="Google Shape;724;p44"/>
            <p:cNvCxnSpPr/>
            <p:nvPr/>
          </p:nvCxnSpPr>
          <p:spPr>
            <a:xfrm>
              <a:off x="3270738" y="3886200"/>
              <a:ext cx="1195754" cy="0"/>
            </a:xfrm>
            <a:prstGeom prst="straightConnector1">
              <a:avLst/>
            </a:prstGeom>
            <a:noFill/>
            <a:ln cap="flat" cmpd="sng" w="9525">
              <a:solidFill>
                <a:schemeClr val="dk2"/>
              </a:solidFill>
              <a:prstDash val="solid"/>
              <a:round/>
              <a:headEnd len="med" w="med" type="none"/>
              <a:tailEnd len="lg" w="lg" type="triangle"/>
            </a:ln>
          </p:spPr>
        </p:cxnSp>
        <p:cxnSp>
          <p:nvCxnSpPr>
            <p:cNvPr id="725" name="Google Shape;725;p44"/>
            <p:cNvCxnSpPr/>
            <p:nvPr/>
          </p:nvCxnSpPr>
          <p:spPr>
            <a:xfrm rot="10800000">
              <a:off x="3200400" y="3962400"/>
              <a:ext cx="1143000" cy="0"/>
            </a:xfrm>
            <a:prstGeom prst="straightConnector1">
              <a:avLst/>
            </a:prstGeom>
            <a:noFill/>
            <a:ln cap="flat" cmpd="sng" w="9525">
              <a:solidFill>
                <a:schemeClr val="dk2"/>
              </a:solidFill>
              <a:prstDash val="solid"/>
              <a:round/>
              <a:headEnd len="med" w="med" type="none"/>
              <a:tailEnd len="lg" w="lg" type="triangle"/>
            </a:ln>
          </p:spPr>
        </p:cxnSp>
      </p:grpSp>
      <p:sp>
        <p:nvSpPr>
          <p:cNvPr id="726" name="Google Shape;726;p4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45"/>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595959"/>
              </a:buClr>
              <a:buSzPts val="2400"/>
              <a:buFont typeface="Arial"/>
              <a:buChar char="•"/>
            </a:pPr>
            <a:r>
              <a:rPr lang="en-US"/>
              <a:t>Architecture &amp; terms</a:t>
            </a:r>
            <a:endParaRPr/>
          </a:p>
          <a:p>
            <a:pPr indent="-342900" lvl="0" marL="342900" rtl="0" algn="l">
              <a:lnSpc>
                <a:spcPct val="90000"/>
              </a:lnSpc>
              <a:spcBef>
                <a:spcPts val="1000"/>
              </a:spcBef>
              <a:spcAft>
                <a:spcPts val="0"/>
              </a:spcAft>
              <a:buClr>
                <a:srgbClr val="595959"/>
              </a:buClr>
              <a:buSzPts val="2400"/>
              <a:buFont typeface="Arial"/>
              <a:buChar char="•"/>
            </a:pPr>
            <a:r>
              <a:rPr lang="en-US"/>
              <a:t>RPC in Java &amp; JEE </a:t>
            </a:r>
            <a:endParaRPr/>
          </a:p>
          <a:p>
            <a:pPr indent="-342900" lvl="0" marL="342900" rtl="0" algn="l">
              <a:lnSpc>
                <a:spcPct val="90000"/>
              </a:lnSpc>
              <a:spcBef>
                <a:spcPts val="1000"/>
              </a:spcBef>
              <a:spcAft>
                <a:spcPts val="0"/>
              </a:spcAft>
              <a:buClr>
                <a:srgbClr val="595959"/>
              </a:buClr>
              <a:buSzPts val="2400"/>
              <a:buFont typeface="Arial"/>
              <a:buChar char="•"/>
            </a:pPr>
            <a:r>
              <a:rPr lang="en-US"/>
              <a:t>RPC Framework requirements</a:t>
            </a:r>
            <a:endParaRPr/>
          </a:p>
          <a:p>
            <a:pPr indent="-342900" lvl="0" marL="342900" rtl="0" algn="l">
              <a:lnSpc>
                <a:spcPct val="90000"/>
              </a:lnSpc>
              <a:spcBef>
                <a:spcPts val="1000"/>
              </a:spcBef>
              <a:spcAft>
                <a:spcPts val="0"/>
              </a:spcAft>
              <a:buClr>
                <a:srgbClr val="595959"/>
              </a:buClr>
              <a:buSzPts val="2400"/>
              <a:buFont typeface="Arial"/>
              <a:buChar char="•"/>
            </a:pPr>
            <a:r>
              <a:rPr lang="en-US"/>
              <a:t>XML for RPC – Web services</a:t>
            </a:r>
            <a:endParaRPr/>
          </a:p>
          <a:p>
            <a:pPr indent="-16999" lvl="2" marL="504000" rtl="0" algn="l">
              <a:lnSpc>
                <a:spcPct val="90000"/>
              </a:lnSpc>
              <a:spcBef>
                <a:spcPts val="500"/>
              </a:spcBef>
              <a:spcAft>
                <a:spcPts val="0"/>
              </a:spcAft>
              <a:buClr>
                <a:srgbClr val="595959"/>
              </a:buClr>
              <a:buSzPts val="2000"/>
              <a:buNone/>
            </a:pPr>
            <a:r>
              <a:t/>
            </a:r>
            <a:endParaRPr/>
          </a:p>
        </p:txBody>
      </p:sp>
      <p:sp>
        <p:nvSpPr>
          <p:cNvPr id="732" name="Google Shape;732;p4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33" name="Google Shape;733;p4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Architecture &amp; Terms</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Remote Procedure Call</a:t>
            </a:r>
            <a:endParaRPr/>
          </a:p>
          <a:p>
            <a:pPr indent="-180000" lvl="1" marL="180000" rtl="0" algn="l">
              <a:lnSpc>
                <a:spcPct val="90000"/>
              </a:lnSpc>
              <a:spcBef>
                <a:spcPts val="500"/>
              </a:spcBef>
              <a:spcAft>
                <a:spcPts val="0"/>
              </a:spcAft>
              <a:buClr>
                <a:srgbClr val="595959"/>
              </a:buClr>
              <a:buSzPts val="1800"/>
              <a:buChar char="•"/>
            </a:pPr>
            <a:r>
              <a:rPr lang="en-US"/>
              <a:t>Client invokes method on a Remote Object over a network</a:t>
            </a:r>
            <a:endParaRPr/>
          </a:p>
          <a:p>
            <a:pPr indent="-180000" lvl="1" marL="180000" rtl="0" algn="l">
              <a:lnSpc>
                <a:spcPct val="90000"/>
              </a:lnSpc>
              <a:spcBef>
                <a:spcPts val="500"/>
              </a:spcBef>
              <a:spcAft>
                <a:spcPts val="0"/>
              </a:spcAft>
              <a:buClr>
                <a:srgbClr val="595959"/>
              </a:buClr>
              <a:buSzPts val="1800"/>
              <a:buChar char="•"/>
            </a:pPr>
            <a:r>
              <a:rPr lang="en-US"/>
              <a:t>Client obeys a contract which is the Remote Interface</a:t>
            </a:r>
            <a:endParaRPr/>
          </a:p>
          <a:p>
            <a:pPr indent="-180000" lvl="1" marL="180000" rtl="0" algn="l">
              <a:lnSpc>
                <a:spcPct val="90000"/>
              </a:lnSpc>
              <a:spcBef>
                <a:spcPts val="500"/>
              </a:spcBef>
              <a:spcAft>
                <a:spcPts val="0"/>
              </a:spcAft>
              <a:buClr>
                <a:srgbClr val="595959"/>
              </a:buClr>
              <a:buSzPts val="1800"/>
              <a:buChar char="•"/>
            </a:pPr>
            <a:r>
              <a:rPr lang="en-US"/>
              <a:t>Remote object is a resource</a:t>
            </a:r>
            <a:endParaRPr/>
          </a:p>
          <a:p>
            <a:pPr indent="-180000" lvl="1" marL="180000" rtl="0" algn="l">
              <a:lnSpc>
                <a:spcPct val="90000"/>
              </a:lnSpc>
              <a:spcBef>
                <a:spcPts val="500"/>
              </a:spcBef>
              <a:spcAft>
                <a:spcPts val="0"/>
              </a:spcAft>
              <a:buClr>
                <a:srgbClr val="595959"/>
              </a:buClr>
              <a:buSzPts val="1800"/>
              <a:buChar char="•"/>
            </a:pPr>
            <a:r>
              <a:rPr lang="en-US"/>
              <a:t>Remote method is a service</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In order to communicate both client &amp; server uses sockets</a:t>
            </a:r>
            <a:endParaRPr/>
          </a:p>
          <a:p>
            <a:pPr indent="-143999" lvl="2" marL="504000" rtl="0" algn="l">
              <a:lnSpc>
                <a:spcPct val="90000"/>
              </a:lnSpc>
              <a:spcBef>
                <a:spcPts val="500"/>
              </a:spcBef>
              <a:spcAft>
                <a:spcPts val="0"/>
              </a:spcAft>
              <a:buClr>
                <a:srgbClr val="595959"/>
              </a:buClr>
              <a:buSzPts val="2000"/>
              <a:buChar char="•"/>
            </a:pPr>
            <a:r>
              <a:rPr lang="en-US"/>
              <a:t>Socket communication is determined according to the remote interface</a:t>
            </a:r>
            <a:endParaRPr/>
          </a:p>
          <a:p>
            <a:pPr indent="-143999" lvl="2" marL="504000" rtl="0" algn="l">
              <a:lnSpc>
                <a:spcPct val="90000"/>
              </a:lnSpc>
              <a:spcBef>
                <a:spcPts val="500"/>
              </a:spcBef>
              <a:spcAft>
                <a:spcPts val="0"/>
              </a:spcAft>
              <a:buClr>
                <a:srgbClr val="595959"/>
              </a:buClr>
              <a:buSzPts val="2000"/>
              <a:buChar char="•"/>
            </a:pPr>
            <a:r>
              <a:rPr lang="en-US"/>
              <a:t>Stub - Client side socket </a:t>
            </a:r>
            <a:endParaRPr/>
          </a:p>
          <a:p>
            <a:pPr indent="-143999" lvl="2" marL="504000" rtl="0" algn="l">
              <a:lnSpc>
                <a:spcPct val="90000"/>
              </a:lnSpc>
              <a:spcBef>
                <a:spcPts val="500"/>
              </a:spcBef>
              <a:spcAft>
                <a:spcPts val="0"/>
              </a:spcAft>
              <a:buClr>
                <a:srgbClr val="595959"/>
              </a:buClr>
              <a:buSzPts val="2000"/>
              <a:buChar char="•"/>
            </a:pPr>
            <a:r>
              <a:rPr lang="en-US"/>
              <a:t>Skeleton – server side socket that is used as a proxy to the remote object</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739" name="Google Shape;739;p4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40" name="Google Shape;740;p4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7"/>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Architecture &amp; Terms</a:t>
            </a:r>
            <a:endParaRPr/>
          </a:p>
          <a:p>
            <a:pPr indent="0" lvl="0" marL="0" rtl="0" algn="l">
              <a:lnSpc>
                <a:spcPct val="90000"/>
              </a:lnSpc>
              <a:spcBef>
                <a:spcPts val="1000"/>
              </a:spcBef>
              <a:spcAft>
                <a:spcPts val="0"/>
              </a:spcAft>
              <a:buClr>
                <a:srgbClr val="595959"/>
              </a:buClr>
              <a:buSzPts val="24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746" name="Google Shape;746;p4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47" name="Google Shape;747;p47"/>
          <p:cNvSpPr/>
          <p:nvPr/>
        </p:nvSpPr>
        <p:spPr>
          <a:xfrm>
            <a:off x="4343400" y="4114800"/>
            <a:ext cx="773723" cy="441326"/>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skeleton</a:t>
            </a:r>
            <a:endParaRPr b="1" sz="1200">
              <a:solidFill>
                <a:srgbClr val="0099FF"/>
              </a:solidFill>
              <a:latin typeface="Arial"/>
              <a:ea typeface="Arial"/>
              <a:cs typeface="Arial"/>
              <a:sym typeface="Arial"/>
            </a:endParaRPr>
          </a:p>
        </p:txBody>
      </p:sp>
      <p:sp>
        <p:nvSpPr>
          <p:cNvPr id="748" name="Google Shape;748;p47"/>
          <p:cNvSpPr/>
          <p:nvPr/>
        </p:nvSpPr>
        <p:spPr>
          <a:xfrm>
            <a:off x="7350369" y="3902075"/>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Remote</a:t>
            </a:r>
            <a:endParaRPr/>
          </a:p>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Object</a:t>
            </a:r>
            <a:endParaRPr b="1" sz="1200">
              <a:solidFill>
                <a:srgbClr val="0099FF"/>
              </a:solidFill>
              <a:latin typeface="Arial"/>
              <a:ea typeface="Arial"/>
              <a:cs typeface="Arial"/>
              <a:sym typeface="Arial"/>
            </a:endParaRPr>
          </a:p>
        </p:txBody>
      </p:sp>
      <p:cxnSp>
        <p:nvCxnSpPr>
          <p:cNvPr id="749" name="Google Shape;749;p47"/>
          <p:cNvCxnSpPr/>
          <p:nvPr/>
        </p:nvCxnSpPr>
        <p:spPr>
          <a:xfrm>
            <a:off x="5105400" y="4267200"/>
            <a:ext cx="2286000" cy="0"/>
          </a:xfrm>
          <a:prstGeom prst="straightConnector1">
            <a:avLst/>
          </a:prstGeom>
          <a:noFill/>
          <a:ln cap="flat" cmpd="sng" w="9525">
            <a:solidFill>
              <a:schemeClr val="dk2"/>
            </a:solidFill>
            <a:prstDash val="solid"/>
            <a:round/>
            <a:headEnd len="lg" w="lg" type="triangle"/>
            <a:tailEnd len="lg" w="lg" type="triangle"/>
          </a:ln>
        </p:spPr>
      </p:cxnSp>
      <p:sp>
        <p:nvSpPr>
          <p:cNvPr id="750" name="Google Shape;750;p47"/>
          <p:cNvSpPr/>
          <p:nvPr/>
        </p:nvSpPr>
        <p:spPr>
          <a:xfrm>
            <a:off x="5785338" y="4267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chemeClr val="dk1"/>
                </a:solidFill>
                <a:latin typeface="Arial"/>
                <a:ea typeface="Arial"/>
                <a:cs typeface="Arial"/>
                <a:sym typeface="Arial"/>
              </a:rPr>
              <a:t>get data</a:t>
            </a:r>
            <a:endParaRPr/>
          </a:p>
        </p:txBody>
      </p:sp>
      <p:sp>
        <p:nvSpPr>
          <p:cNvPr id="751" name="Google Shape;751;p47"/>
          <p:cNvSpPr/>
          <p:nvPr/>
        </p:nvSpPr>
        <p:spPr>
          <a:xfrm>
            <a:off x="4267200" y="3048000"/>
            <a:ext cx="4114800" cy="16002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SERVER</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p:txBody>
      </p:sp>
      <p:sp>
        <p:nvSpPr>
          <p:cNvPr id="752" name="Google Shape;752;p47"/>
          <p:cNvSpPr/>
          <p:nvPr/>
        </p:nvSpPr>
        <p:spPr>
          <a:xfrm>
            <a:off x="5029200" y="3124200"/>
            <a:ext cx="838200" cy="5175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Remote</a:t>
            </a:r>
            <a:endParaRPr/>
          </a:p>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Interface</a:t>
            </a:r>
            <a:endParaRPr b="1" sz="1200">
              <a:solidFill>
                <a:srgbClr val="0099FF"/>
              </a:solidFill>
              <a:latin typeface="Arial"/>
              <a:ea typeface="Arial"/>
              <a:cs typeface="Arial"/>
              <a:sym typeface="Arial"/>
            </a:endParaRPr>
          </a:p>
        </p:txBody>
      </p:sp>
      <p:sp>
        <p:nvSpPr>
          <p:cNvPr id="753" name="Google Shape;753;p47"/>
          <p:cNvSpPr/>
          <p:nvPr/>
        </p:nvSpPr>
        <p:spPr>
          <a:xfrm>
            <a:off x="990600" y="3352800"/>
            <a:ext cx="1524000" cy="12954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70C0"/>
                </a:solidFill>
                <a:latin typeface="Arial"/>
                <a:ea typeface="Arial"/>
                <a:cs typeface="Arial"/>
                <a:sym typeface="Arial"/>
              </a:rPr>
              <a:t>CLIENT</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a:p>
            <a:pPr indent="0" lvl="0" marL="0" marR="0" rtl="0" algn="ctr">
              <a:spcBef>
                <a:spcPts val="0"/>
              </a:spcBef>
              <a:spcAft>
                <a:spcPts val="0"/>
              </a:spcAft>
              <a:buNone/>
            </a:pPr>
            <a:r>
              <a:t/>
            </a:r>
            <a:endParaRPr sz="1800">
              <a:solidFill>
                <a:srgbClr val="0070C0"/>
              </a:solidFill>
              <a:latin typeface="Arial"/>
              <a:ea typeface="Arial"/>
              <a:cs typeface="Arial"/>
              <a:sym typeface="Arial"/>
            </a:endParaRPr>
          </a:p>
        </p:txBody>
      </p:sp>
      <p:sp>
        <p:nvSpPr>
          <p:cNvPr id="754" name="Google Shape;754;p47"/>
          <p:cNvSpPr/>
          <p:nvPr/>
        </p:nvSpPr>
        <p:spPr>
          <a:xfrm>
            <a:off x="1295400" y="4114800"/>
            <a:ext cx="773723" cy="441326"/>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0099FF"/>
                </a:solidFill>
                <a:latin typeface="Arial"/>
                <a:ea typeface="Arial"/>
                <a:cs typeface="Arial"/>
                <a:sym typeface="Arial"/>
              </a:rPr>
              <a:t>stub</a:t>
            </a:r>
            <a:endParaRPr b="1" sz="1200">
              <a:solidFill>
                <a:srgbClr val="0099FF"/>
              </a:solidFill>
              <a:latin typeface="Arial"/>
              <a:ea typeface="Arial"/>
              <a:cs typeface="Arial"/>
              <a:sym typeface="Arial"/>
            </a:endParaRPr>
          </a:p>
        </p:txBody>
      </p:sp>
      <p:cxnSp>
        <p:nvCxnSpPr>
          <p:cNvPr id="755" name="Google Shape;755;p47"/>
          <p:cNvCxnSpPr/>
          <p:nvPr/>
        </p:nvCxnSpPr>
        <p:spPr>
          <a:xfrm>
            <a:off x="2057400" y="4343400"/>
            <a:ext cx="2286000" cy="0"/>
          </a:xfrm>
          <a:prstGeom prst="straightConnector1">
            <a:avLst/>
          </a:prstGeom>
          <a:noFill/>
          <a:ln cap="flat" cmpd="sng" w="9525">
            <a:solidFill>
              <a:schemeClr val="dk2"/>
            </a:solidFill>
            <a:prstDash val="solid"/>
            <a:round/>
            <a:headEnd len="lg" w="lg" type="triangle"/>
            <a:tailEnd len="lg" w="lg" type="triangle"/>
          </a:ln>
        </p:spPr>
      </p:cxnSp>
      <p:cxnSp>
        <p:nvCxnSpPr>
          <p:cNvPr id="756" name="Google Shape;756;p47"/>
          <p:cNvCxnSpPr>
            <a:stCxn id="747" idx="0"/>
            <a:endCxn id="752" idx="2"/>
          </p:cNvCxnSpPr>
          <p:nvPr/>
        </p:nvCxnSpPr>
        <p:spPr>
          <a:xfrm flipH="1" rot="10800000">
            <a:off x="4730262" y="3641700"/>
            <a:ext cx="717900" cy="473100"/>
          </a:xfrm>
          <a:prstGeom prst="straightConnector1">
            <a:avLst/>
          </a:prstGeom>
          <a:noFill/>
          <a:ln cap="flat" cmpd="sng" w="9525">
            <a:solidFill>
              <a:schemeClr val="dk2"/>
            </a:solidFill>
            <a:prstDash val="dash"/>
            <a:miter lim="800000"/>
            <a:headEnd len="sm" w="sm" type="none"/>
            <a:tailEnd len="sm" w="sm" type="none"/>
          </a:ln>
        </p:spPr>
      </p:cxnSp>
      <p:cxnSp>
        <p:nvCxnSpPr>
          <p:cNvPr id="757" name="Google Shape;757;p47"/>
          <p:cNvCxnSpPr/>
          <p:nvPr/>
        </p:nvCxnSpPr>
        <p:spPr>
          <a:xfrm rot="10800000">
            <a:off x="5486401" y="3657600"/>
            <a:ext cx="1828799" cy="228600"/>
          </a:xfrm>
          <a:prstGeom prst="straightConnector1">
            <a:avLst/>
          </a:prstGeom>
          <a:noFill/>
          <a:ln cap="flat" cmpd="sng" w="9525">
            <a:solidFill>
              <a:schemeClr val="dk2"/>
            </a:solidFill>
            <a:prstDash val="dash"/>
            <a:miter lim="800000"/>
            <a:headEnd len="sm" w="sm" type="none"/>
            <a:tailEnd len="sm" w="sm" type="none"/>
          </a:ln>
        </p:spPr>
      </p:cxnSp>
      <p:cxnSp>
        <p:nvCxnSpPr>
          <p:cNvPr id="758" name="Google Shape;758;p47"/>
          <p:cNvCxnSpPr/>
          <p:nvPr/>
        </p:nvCxnSpPr>
        <p:spPr>
          <a:xfrm flipH="1" rot="10800000">
            <a:off x="2057400" y="3657601"/>
            <a:ext cx="3232638" cy="457199"/>
          </a:xfrm>
          <a:prstGeom prst="straightConnector1">
            <a:avLst/>
          </a:prstGeom>
          <a:noFill/>
          <a:ln cap="flat" cmpd="sng" w="9525">
            <a:solidFill>
              <a:schemeClr val="dk2"/>
            </a:solidFill>
            <a:prstDash val="dash"/>
            <a:miter lim="800000"/>
            <a:headEnd len="sm" w="sm" type="none"/>
            <a:tailEnd len="sm" w="sm" type="none"/>
          </a:ln>
        </p:spPr>
      </p:cxnSp>
      <p:sp>
        <p:nvSpPr>
          <p:cNvPr id="759" name="Google Shape;759;p47"/>
          <p:cNvSpPr/>
          <p:nvPr/>
        </p:nvSpPr>
        <p:spPr>
          <a:xfrm>
            <a:off x="4724400" y="2057400"/>
            <a:ext cx="1905000" cy="914400"/>
          </a:xfrm>
          <a:prstGeom prst="wedgeRoundRectCallout">
            <a:avLst>
              <a:gd fmla="val -27266" name="adj1"/>
              <a:gd fmla="val 71778" name="adj2"/>
              <a:gd fmla="val 16667" name="adj3"/>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Arial"/>
                <a:ea typeface="Arial"/>
                <a:cs typeface="Arial"/>
                <a:sym typeface="Arial"/>
              </a:rPr>
              <a:t>public int sum (int x, int y);</a:t>
            </a:r>
            <a:endParaRPr sz="1100">
              <a:solidFill>
                <a:schemeClr val="dk1"/>
              </a:solidFill>
              <a:latin typeface="Arial"/>
              <a:ea typeface="Arial"/>
              <a:cs typeface="Arial"/>
              <a:sym typeface="Arial"/>
            </a:endParaRPr>
          </a:p>
        </p:txBody>
      </p:sp>
      <p:sp>
        <p:nvSpPr>
          <p:cNvPr id="760" name="Google Shape;760;p47"/>
          <p:cNvSpPr/>
          <p:nvPr/>
        </p:nvSpPr>
        <p:spPr>
          <a:xfrm>
            <a:off x="7010400" y="5029200"/>
            <a:ext cx="1981200" cy="914400"/>
          </a:xfrm>
          <a:prstGeom prst="wedgeRoundRectCallout">
            <a:avLst>
              <a:gd fmla="val -24297" name="adj1"/>
              <a:gd fmla="val -114820" name="adj2"/>
              <a:gd fmla="val 16667" name="adj3"/>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Arial"/>
                <a:ea typeface="Arial"/>
                <a:cs typeface="Arial"/>
                <a:sym typeface="Arial"/>
              </a:rPr>
              <a:t>public int sum (int x, int y){</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return x+y;</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p:txBody>
      </p:sp>
      <p:sp>
        <p:nvSpPr>
          <p:cNvPr id="761" name="Google Shape;761;p47"/>
          <p:cNvSpPr/>
          <p:nvPr/>
        </p:nvSpPr>
        <p:spPr>
          <a:xfrm>
            <a:off x="4038600" y="5029200"/>
            <a:ext cx="2286000" cy="914400"/>
          </a:xfrm>
          <a:prstGeom prst="wedgeRoundRectCallout">
            <a:avLst>
              <a:gd fmla="val -24297" name="adj1"/>
              <a:gd fmla="val -114820" name="adj2"/>
              <a:gd fmla="val 16667" name="adj3"/>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String action=in.readUTF();</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int </a:t>
            </a:r>
            <a:r>
              <a:rPr b="1" lang="en-US" sz="1100">
                <a:solidFill>
                  <a:schemeClr val="dk1"/>
                </a:solidFill>
                <a:latin typeface="Arial"/>
                <a:ea typeface="Arial"/>
                <a:cs typeface="Arial"/>
                <a:sym typeface="Arial"/>
              </a:rPr>
              <a:t>x</a:t>
            </a:r>
            <a:r>
              <a:rPr lang="en-US" sz="1100">
                <a:solidFill>
                  <a:schemeClr val="dk1"/>
                </a:solidFill>
                <a:latin typeface="Arial"/>
                <a:ea typeface="Arial"/>
                <a:cs typeface="Arial"/>
                <a:sym typeface="Arial"/>
              </a:rPr>
              <a:t>=in.readInt();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int </a:t>
            </a:r>
            <a:r>
              <a:rPr b="1" lang="en-US" sz="1100">
                <a:solidFill>
                  <a:schemeClr val="dk1"/>
                </a:solidFill>
                <a:latin typeface="Arial"/>
                <a:ea typeface="Arial"/>
                <a:cs typeface="Arial"/>
                <a:sym typeface="Arial"/>
              </a:rPr>
              <a:t>y</a:t>
            </a:r>
            <a:r>
              <a:rPr lang="en-US" sz="1100">
                <a:solidFill>
                  <a:schemeClr val="dk1"/>
                </a:solidFill>
                <a:latin typeface="Arial"/>
                <a:ea typeface="Arial"/>
                <a:cs typeface="Arial"/>
                <a:sym typeface="Arial"/>
              </a:rPr>
              <a:t>=in.readInt();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out.write(</a:t>
            </a:r>
            <a:r>
              <a:rPr b="1" lang="en-US" sz="1100">
                <a:solidFill>
                  <a:schemeClr val="dk1"/>
                </a:solidFill>
                <a:latin typeface="Arial"/>
                <a:ea typeface="Arial"/>
                <a:cs typeface="Arial"/>
                <a:sym typeface="Arial"/>
              </a:rPr>
              <a:t>ro.invoke</a:t>
            </a:r>
            <a:r>
              <a:rPr lang="en-US" sz="1100">
                <a:solidFill>
                  <a:schemeClr val="dk1"/>
                </a:solidFill>
                <a:latin typeface="Arial"/>
                <a:ea typeface="Arial"/>
                <a:cs typeface="Arial"/>
                <a:sym typeface="Arial"/>
              </a:rPr>
              <a:t>(action,x,y));</a:t>
            </a:r>
            <a:endParaRPr/>
          </a:p>
        </p:txBody>
      </p:sp>
      <p:sp>
        <p:nvSpPr>
          <p:cNvPr id="762" name="Google Shape;762;p47"/>
          <p:cNvSpPr/>
          <p:nvPr/>
        </p:nvSpPr>
        <p:spPr>
          <a:xfrm>
            <a:off x="838200" y="5029200"/>
            <a:ext cx="2209800" cy="914400"/>
          </a:xfrm>
          <a:prstGeom prst="wedgeRoundRectCallout">
            <a:avLst>
              <a:gd fmla="val -24297" name="adj1"/>
              <a:gd fmla="val -114820" name="adj2"/>
              <a:gd fmla="val 16667" name="adj3"/>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out.writeUTF(“</a:t>
            </a:r>
            <a:r>
              <a:rPr b="1" lang="en-US" sz="1100">
                <a:solidFill>
                  <a:schemeClr val="dk1"/>
                </a:solidFill>
                <a:latin typeface="Arial"/>
                <a:ea typeface="Arial"/>
                <a:cs typeface="Arial"/>
                <a:sym typeface="Arial"/>
              </a:rPr>
              <a:t>sum</a:t>
            </a:r>
            <a:r>
              <a:rPr lang="en-US" sz="11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out x=out.writeInt(</a:t>
            </a:r>
            <a:r>
              <a:rPr b="1" lang="en-US" sz="1100">
                <a:solidFill>
                  <a:schemeClr val="dk1"/>
                </a:solidFill>
                <a:latin typeface="Arial"/>
                <a:ea typeface="Arial"/>
                <a:cs typeface="Arial"/>
                <a:sym typeface="Arial"/>
              </a:rPr>
              <a:t>5</a:t>
            </a:r>
            <a:r>
              <a:rPr lang="en-US" sz="11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out y=out.writeInt(</a:t>
            </a:r>
            <a:r>
              <a:rPr b="1" lang="en-US" sz="1100">
                <a:solidFill>
                  <a:schemeClr val="dk1"/>
                </a:solidFill>
                <a:latin typeface="Arial"/>
                <a:ea typeface="Arial"/>
                <a:cs typeface="Arial"/>
                <a:sym typeface="Arial"/>
              </a:rPr>
              <a:t>6</a:t>
            </a:r>
            <a:r>
              <a:rPr lang="en-US" sz="1100">
                <a:solidFill>
                  <a:schemeClr val="dk1"/>
                </a:solidFill>
                <a:latin typeface="Arial"/>
                <a:ea typeface="Arial"/>
                <a:cs typeface="Arial"/>
                <a:sym typeface="Arial"/>
              </a:rPr>
              <a: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int result=in.readInt();</a:t>
            </a:r>
            <a:endParaRPr/>
          </a:p>
        </p:txBody>
      </p:sp>
      <p:sp>
        <p:nvSpPr>
          <p:cNvPr id="763" name="Google Shape;763;p47"/>
          <p:cNvSpPr/>
          <p:nvPr/>
        </p:nvSpPr>
        <p:spPr>
          <a:xfrm>
            <a:off x="2057400" y="2667000"/>
            <a:ext cx="1600200" cy="609600"/>
          </a:xfrm>
          <a:prstGeom prst="wedgeRoundRectCallout">
            <a:avLst>
              <a:gd fmla="val -40081" name="adj1"/>
              <a:gd fmla="val 73840" name="adj2"/>
              <a:gd fmla="val 16667" name="adj3"/>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User input is : </a:t>
            </a:r>
            <a:r>
              <a:rPr b="1" lang="en-US" sz="1100">
                <a:solidFill>
                  <a:schemeClr val="dk1"/>
                </a:solidFill>
                <a:latin typeface="Arial"/>
                <a:ea typeface="Arial"/>
                <a:cs typeface="Arial"/>
                <a:sym typeface="Arial"/>
              </a:rPr>
              <a:t>5</a:t>
            </a:r>
            <a:r>
              <a:rPr lang="en-US" sz="1100">
                <a:solidFill>
                  <a:schemeClr val="dk1"/>
                </a:solidFill>
                <a:latin typeface="Arial"/>
                <a:ea typeface="Arial"/>
                <a:cs typeface="Arial"/>
                <a:sym typeface="Arial"/>
              </a:rPr>
              <a:t>, + , </a:t>
            </a:r>
            <a:r>
              <a:rPr b="1" lang="en-US" sz="1100">
                <a:solidFill>
                  <a:schemeClr val="dk1"/>
                </a:solidFill>
                <a:latin typeface="Arial"/>
                <a:ea typeface="Arial"/>
                <a:cs typeface="Arial"/>
                <a:sym typeface="Arial"/>
              </a:rPr>
              <a:t>6</a:t>
            </a:r>
            <a:endParaRPr/>
          </a:p>
          <a:p>
            <a:pPr indent="0" lvl="0" marL="0" marR="0" rtl="0" algn="l">
              <a:spcBef>
                <a:spcPts val="0"/>
              </a:spcBef>
              <a:spcAft>
                <a:spcPts val="0"/>
              </a:spcAft>
              <a:buNone/>
            </a:pPr>
            <a:r>
              <a:t/>
            </a:r>
            <a:endParaRPr sz="1100">
              <a:solidFill>
                <a:schemeClr val="dk1"/>
              </a:solidFill>
              <a:latin typeface="Arial"/>
              <a:ea typeface="Arial"/>
              <a:cs typeface="Arial"/>
              <a:sym typeface="Arial"/>
            </a:endParaRPr>
          </a:p>
          <a:p>
            <a:pPr indent="0" lvl="0" marL="0" marR="0" rtl="0" algn="l">
              <a:spcBef>
                <a:spcPts val="0"/>
              </a:spcBef>
              <a:spcAft>
                <a:spcPts val="0"/>
              </a:spcAft>
              <a:buNone/>
            </a:pPr>
            <a:r>
              <a:rPr lang="en-US" sz="1100">
                <a:solidFill>
                  <a:schemeClr val="dk1"/>
                </a:solidFill>
                <a:latin typeface="Arial"/>
                <a:ea typeface="Arial"/>
                <a:cs typeface="Arial"/>
                <a:sym typeface="Arial"/>
              </a:rPr>
              <a:t>Result is : 11</a:t>
            </a:r>
            <a:endParaRPr/>
          </a:p>
        </p:txBody>
      </p:sp>
      <p:sp>
        <p:nvSpPr>
          <p:cNvPr id="764" name="Google Shape;764;p4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RPC Framework Requirements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For server development</a:t>
            </a:r>
            <a:endParaRPr/>
          </a:p>
          <a:p>
            <a:pPr indent="-143999" lvl="2" marL="504000" rtl="0" algn="l">
              <a:lnSpc>
                <a:spcPct val="90000"/>
              </a:lnSpc>
              <a:spcBef>
                <a:spcPts val="500"/>
              </a:spcBef>
              <a:spcAft>
                <a:spcPts val="0"/>
              </a:spcAft>
              <a:buClr>
                <a:srgbClr val="595959"/>
              </a:buClr>
              <a:buSzPts val="2000"/>
              <a:buChar char="•"/>
            </a:pPr>
            <a:r>
              <a:rPr lang="en-US"/>
              <a:t>Map services to generate a contract</a:t>
            </a:r>
            <a:endParaRPr/>
          </a:p>
          <a:p>
            <a:pPr indent="-143999" lvl="2" marL="504000" rtl="0" algn="l">
              <a:lnSpc>
                <a:spcPct val="90000"/>
              </a:lnSpc>
              <a:spcBef>
                <a:spcPts val="500"/>
              </a:spcBef>
              <a:spcAft>
                <a:spcPts val="0"/>
              </a:spcAft>
              <a:buClr>
                <a:srgbClr val="595959"/>
              </a:buClr>
              <a:buSzPts val="2000"/>
              <a:buChar char="•"/>
            </a:pPr>
            <a:r>
              <a:rPr lang="en-US"/>
              <a:t>Expose the contract</a:t>
            </a:r>
            <a:endParaRPr/>
          </a:p>
          <a:p>
            <a:pPr indent="-143999" lvl="2" marL="504000" rtl="0" algn="l">
              <a:lnSpc>
                <a:spcPct val="90000"/>
              </a:lnSpc>
              <a:spcBef>
                <a:spcPts val="500"/>
              </a:spcBef>
              <a:spcAft>
                <a:spcPts val="0"/>
              </a:spcAft>
              <a:buClr>
                <a:srgbClr val="595959"/>
              </a:buClr>
              <a:buSzPts val="2000"/>
              <a:buChar char="•"/>
            </a:pPr>
            <a:r>
              <a:rPr lang="en-US"/>
              <a:t>Instantiate &amp; publish the resource (or resource pool)</a:t>
            </a:r>
            <a:endParaRPr/>
          </a:p>
          <a:p>
            <a:pPr indent="-143999" lvl="2" marL="504000" rtl="0" algn="l">
              <a:lnSpc>
                <a:spcPct val="90000"/>
              </a:lnSpc>
              <a:spcBef>
                <a:spcPts val="500"/>
              </a:spcBef>
              <a:spcAft>
                <a:spcPts val="0"/>
              </a:spcAft>
              <a:buClr>
                <a:srgbClr val="595959"/>
              </a:buClr>
              <a:buSzPts val="2000"/>
              <a:buChar char="•"/>
            </a:pPr>
            <a:r>
              <a:rPr lang="en-US"/>
              <a:t>Create skeleton when requested</a:t>
            </a:r>
            <a:endParaRPr/>
          </a:p>
          <a:p>
            <a:pPr indent="-16999" lvl="2" marL="504000" rtl="0" algn="l">
              <a:lnSpc>
                <a:spcPct val="90000"/>
              </a:lnSpc>
              <a:spcBef>
                <a:spcPts val="500"/>
              </a:spcBef>
              <a:spcAft>
                <a:spcPts val="0"/>
              </a:spcAft>
              <a:buClr>
                <a:srgbClr val="595959"/>
              </a:buClr>
              <a:buSzPts val="2000"/>
              <a:buNone/>
            </a:pPr>
            <a:r>
              <a:t/>
            </a:r>
            <a:endParaRPr/>
          </a:p>
          <a:p>
            <a:pPr indent="-180000" lvl="1" marL="180000" rtl="0" algn="l">
              <a:lnSpc>
                <a:spcPct val="90000"/>
              </a:lnSpc>
              <a:spcBef>
                <a:spcPts val="500"/>
              </a:spcBef>
              <a:spcAft>
                <a:spcPts val="0"/>
              </a:spcAft>
              <a:buClr>
                <a:srgbClr val="595959"/>
              </a:buClr>
              <a:buSzPts val="1800"/>
              <a:buChar char="•"/>
            </a:pPr>
            <a:r>
              <a:rPr lang="en-US"/>
              <a:t>For client development</a:t>
            </a:r>
            <a:endParaRPr/>
          </a:p>
          <a:p>
            <a:pPr indent="-143999" lvl="2" marL="504000" rtl="0" algn="l">
              <a:lnSpc>
                <a:spcPct val="90000"/>
              </a:lnSpc>
              <a:spcBef>
                <a:spcPts val="500"/>
              </a:spcBef>
              <a:spcAft>
                <a:spcPts val="0"/>
              </a:spcAft>
              <a:buClr>
                <a:srgbClr val="595959"/>
              </a:buClr>
              <a:buSzPts val="2000"/>
              <a:buChar char="•"/>
            </a:pPr>
            <a:r>
              <a:rPr lang="en-US"/>
              <a:t>Generate stub according to a given contract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770" name="Google Shape;770;p4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71" name="Google Shape;771;p4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XML for RPC – Web Services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Main goal of XML is for application integration</a:t>
            </a:r>
            <a:endParaRPr/>
          </a:p>
          <a:p>
            <a:pPr indent="-180000" lvl="1" marL="180000" rtl="0" algn="l">
              <a:lnSpc>
                <a:spcPct val="90000"/>
              </a:lnSpc>
              <a:spcBef>
                <a:spcPts val="500"/>
              </a:spcBef>
              <a:spcAft>
                <a:spcPts val="0"/>
              </a:spcAft>
              <a:buClr>
                <a:srgbClr val="595959"/>
              </a:buClr>
              <a:buSzPts val="1800"/>
              <a:buChar char="•"/>
            </a:pPr>
            <a:r>
              <a:rPr lang="en-US"/>
              <a:t>If the contract is in XML format it can be:</a:t>
            </a:r>
            <a:endParaRPr/>
          </a:p>
          <a:p>
            <a:pPr indent="-143999" lvl="2" marL="504000" rtl="0" algn="l">
              <a:lnSpc>
                <a:spcPct val="90000"/>
              </a:lnSpc>
              <a:spcBef>
                <a:spcPts val="500"/>
              </a:spcBef>
              <a:spcAft>
                <a:spcPts val="0"/>
              </a:spcAft>
              <a:buClr>
                <a:srgbClr val="595959"/>
              </a:buClr>
              <a:buSzPts val="2000"/>
              <a:buChar char="•"/>
            </a:pPr>
            <a:r>
              <a:rPr lang="en-US"/>
              <a:t>describing services written in any language</a:t>
            </a:r>
            <a:endParaRPr/>
          </a:p>
          <a:p>
            <a:pPr indent="-143999" lvl="2" marL="504000" rtl="0" algn="l">
              <a:lnSpc>
                <a:spcPct val="90000"/>
              </a:lnSpc>
              <a:spcBef>
                <a:spcPts val="500"/>
              </a:spcBef>
              <a:spcAft>
                <a:spcPts val="0"/>
              </a:spcAft>
              <a:buClr>
                <a:srgbClr val="595959"/>
              </a:buClr>
              <a:buSzPts val="2000"/>
              <a:buChar char="•"/>
            </a:pPr>
            <a:r>
              <a:rPr lang="en-US"/>
              <a:t>used by any client</a:t>
            </a:r>
            <a:endParaRPr/>
          </a:p>
          <a:p>
            <a:pPr indent="-16999" lvl="2" marL="504000" rtl="0" algn="l">
              <a:lnSpc>
                <a:spcPct val="90000"/>
              </a:lnSpc>
              <a:spcBef>
                <a:spcPts val="500"/>
              </a:spcBef>
              <a:spcAft>
                <a:spcPts val="0"/>
              </a:spcAft>
              <a:buClr>
                <a:srgbClr val="595959"/>
              </a:buClr>
              <a:buSzPts val="2000"/>
              <a:buNone/>
            </a:pPr>
            <a:r>
              <a:t/>
            </a:r>
            <a:endParaRPr/>
          </a:p>
          <a:p>
            <a:pPr indent="-180000" lvl="1" marL="180000" rtl="0" algn="l">
              <a:lnSpc>
                <a:spcPct val="90000"/>
              </a:lnSpc>
              <a:spcBef>
                <a:spcPts val="500"/>
              </a:spcBef>
              <a:spcAft>
                <a:spcPts val="0"/>
              </a:spcAft>
              <a:buClr>
                <a:srgbClr val="595959"/>
              </a:buClr>
              <a:buSzPts val="1800"/>
              <a:buChar char="•"/>
            </a:pPr>
            <a:r>
              <a:rPr lang="en-US"/>
              <a:t>If the stubs &amp; skels will ‘talk’ via XML:</a:t>
            </a:r>
            <a:endParaRPr/>
          </a:p>
          <a:p>
            <a:pPr indent="-143999" lvl="2" marL="504000" rtl="0" algn="l">
              <a:lnSpc>
                <a:spcPct val="90000"/>
              </a:lnSpc>
              <a:spcBef>
                <a:spcPts val="500"/>
              </a:spcBef>
              <a:spcAft>
                <a:spcPts val="0"/>
              </a:spcAft>
              <a:buClr>
                <a:srgbClr val="595959"/>
              </a:buClr>
              <a:buSzPts val="2000"/>
              <a:buChar char="•"/>
            </a:pPr>
            <a:r>
              <a:rPr lang="en-US"/>
              <a:t>each may be written in a different language</a:t>
            </a:r>
            <a:endParaRPr/>
          </a:p>
          <a:p>
            <a:pPr indent="-143999" lvl="2" marL="504000" rtl="0" algn="l">
              <a:lnSpc>
                <a:spcPct val="90000"/>
              </a:lnSpc>
              <a:spcBef>
                <a:spcPts val="500"/>
              </a:spcBef>
              <a:spcAft>
                <a:spcPts val="0"/>
              </a:spcAft>
              <a:buClr>
                <a:srgbClr val="595959"/>
              </a:buClr>
              <a:buSzPts val="2000"/>
              <a:buChar char="•"/>
            </a:pPr>
            <a:r>
              <a:rPr lang="en-US"/>
              <a:t>xsd types can be used to describe primitives &amp; objects</a:t>
            </a:r>
            <a:endParaRPr/>
          </a:p>
          <a:p>
            <a:pPr indent="-16999" lvl="2" marL="504000" rtl="0" algn="l">
              <a:lnSpc>
                <a:spcPct val="90000"/>
              </a:lnSpc>
              <a:spcBef>
                <a:spcPts val="500"/>
              </a:spcBef>
              <a:spcAft>
                <a:spcPts val="0"/>
              </a:spcAft>
              <a:buClr>
                <a:srgbClr val="595959"/>
              </a:buClr>
              <a:buSzPts val="2000"/>
              <a:buNone/>
            </a:pPr>
            <a:r>
              <a:t/>
            </a:r>
            <a:endParaRPr/>
          </a:p>
          <a:p>
            <a:pPr indent="0" lvl="1" marL="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777" name="Google Shape;777;p4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78" name="Google Shape;778;p4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85" name="Google Shape;85;p5"/>
          <p:cNvSpPr txBox="1"/>
          <p:nvPr>
            <p:ph idx="1" type="body"/>
          </p:nvPr>
        </p:nvSpPr>
        <p:spPr>
          <a:xfrm>
            <a:off x="457200" y="8382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595959"/>
              </a:buClr>
              <a:buSzPts val="2000"/>
              <a:buFont typeface="Noto Sans Symbols"/>
              <a:buNone/>
            </a:pPr>
            <a:r>
              <a:rPr b="1" lang="en-US" sz="2000"/>
              <a:t>				  </a:t>
            </a:r>
            <a:r>
              <a:rPr b="1" lang="en-US"/>
              <a:t>2 Tier Model</a:t>
            </a:r>
            <a:endParaRPr/>
          </a:p>
          <a:p>
            <a:pPr indent="0" lvl="0" marL="0" rtl="0" algn="l">
              <a:lnSpc>
                <a:spcPct val="80000"/>
              </a:lnSpc>
              <a:spcBef>
                <a:spcPts val="1000"/>
              </a:spcBef>
              <a:spcAft>
                <a:spcPts val="0"/>
              </a:spcAft>
              <a:buClr>
                <a:srgbClr val="595959"/>
              </a:buClr>
              <a:buSzPts val="2000"/>
              <a:buNone/>
            </a:pPr>
            <a:r>
              <a:rPr lang="en-US" sz="2000"/>
              <a:t>Tier 1 – container </a:t>
            </a:r>
            <a:endParaRPr/>
          </a:p>
          <a:p>
            <a:pPr indent="0" lvl="0" marL="0" rtl="0" algn="l">
              <a:lnSpc>
                <a:spcPct val="80000"/>
              </a:lnSpc>
              <a:spcBef>
                <a:spcPts val="1000"/>
              </a:spcBef>
              <a:spcAft>
                <a:spcPts val="0"/>
              </a:spcAft>
              <a:buClr>
                <a:srgbClr val="595959"/>
              </a:buClr>
              <a:buSzPts val="2000"/>
              <a:buNone/>
            </a:pPr>
            <a:r>
              <a:rPr lang="en-US" sz="2000"/>
              <a:t>Tier 2 – DB or any other 3</a:t>
            </a:r>
            <a:r>
              <a:rPr baseline="30000" lang="en-US" sz="2000"/>
              <a:t>rd</a:t>
            </a:r>
            <a:r>
              <a:rPr lang="en-US" sz="2000"/>
              <a:t> party</a:t>
            </a:r>
            <a:endParaRPr/>
          </a:p>
          <a:p>
            <a:pPr indent="0" lvl="0" marL="0" rtl="0" algn="l">
              <a:lnSpc>
                <a:spcPct val="80000"/>
              </a:lnSpc>
              <a:spcBef>
                <a:spcPts val="1000"/>
              </a:spcBef>
              <a:spcAft>
                <a:spcPts val="0"/>
              </a:spcAft>
              <a:buClr>
                <a:srgbClr val="595959"/>
              </a:buClr>
              <a:buSzPts val="2000"/>
              <a:buNone/>
            </a:pPr>
            <a:r>
              <a:rPr lang="en-US" sz="2000"/>
              <a:t>Containers are focusing on communication</a:t>
            </a:r>
            <a:endParaRPr/>
          </a:p>
          <a:p>
            <a:pPr indent="-180000" lvl="1" marL="180000" rtl="0" algn="l">
              <a:lnSpc>
                <a:spcPct val="150000"/>
              </a:lnSpc>
              <a:spcBef>
                <a:spcPts val="500"/>
              </a:spcBef>
              <a:spcAft>
                <a:spcPts val="0"/>
              </a:spcAft>
              <a:buClr>
                <a:srgbClr val="595959"/>
              </a:buClr>
              <a:buSzPts val="2000"/>
              <a:buChar char="•"/>
            </a:pPr>
            <a:r>
              <a:rPr lang="en-US" sz="2000"/>
              <a:t>Web containers – HTTP🡪 CGI</a:t>
            </a:r>
            <a:endParaRPr/>
          </a:p>
          <a:p>
            <a:pPr indent="-180000" lvl="1" marL="180000" rtl="0" algn="l">
              <a:lnSpc>
                <a:spcPct val="150000"/>
              </a:lnSpc>
              <a:spcBef>
                <a:spcPts val="500"/>
              </a:spcBef>
              <a:spcAft>
                <a:spcPts val="0"/>
              </a:spcAft>
              <a:buClr>
                <a:srgbClr val="595959"/>
              </a:buClr>
              <a:buSzPts val="2000"/>
              <a:buChar char="•"/>
            </a:pPr>
            <a:r>
              <a:rPr lang="en-US" sz="2000"/>
              <a:t>RMI containers – Java connectors</a:t>
            </a:r>
            <a:endParaRPr/>
          </a:p>
          <a:p>
            <a:pPr indent="-180000" lvl="1" marL="180000" rtl="0" algn="l">
              <a:lnSpc>
                <a:spcPct val="150000"/>
              </a:lnSpc>
              <a:spcBef>
                <a:spcPts val="500"/>
              </a:spcBef>
              <a:spcAft>
                <a:spcPts val="0"/>
              </a:spcAft>
              <a:buClr>
                <a:srgbClr val="595959"/>
              </a:buClr>
              <a:buSzPts val="2000"/>
              <a:buChar char="•"/>
            </a:pPr>
            <a:r>
              <a:rPr lang="en-US" sz="2000"/>
              <a:t>IIOP containers – IDL connectors </a:t>
            </a:r>
            <a:endParaRPr sz="2000"/>
          </a:p>
          <a:p>
            <a:pPr indent="0" lvl="0" marL="0" rtl="0" algn="l">
              <a:lnSpc>
                <a:spcPct val="80000"/>
              </a:lnSpc>
              <a:spcBef>
                <a:spcPts val="1000"/>
              </a:spcBef>
              <a:spcAft>
                <a:spcPts val="0"/>
              </a:spcAft>
              <a:buClr>
                <a:srgbClr val="595959"/>
              </a:buClr>
              <a:buSzPts val="2000"/>
              <a:buNone/>
            </a:pPr>
            <a:r>
              <a:t/>
            </a:r>
            <a:endParaRPr sz="2000"/>
          </a:p>
          <a:p>
            <a:pPr indent="0" lvl="0" marL="0" rtl="0" algn="l">
              <a:lnSpc>
                <a:spcPct val="80000"/>
              </a:lnSpc>
              <a:spcBef>
                <a:spcPts val="1000"/>
              </a:spcBef>
              <a:spcAft>
                <a:spcPts val="0"/>
              </a:spcAft>
              <a:buClr>
                <a:srgbClr val="595959"/>
              </a:buClr>
              <a:buSzPts val="2000"/>
              <a:buNone/>
            </a:pPr>
            <a:r>
              <a:rPr b="1" lang="en-US" sz="2000"/>
              <a:t>Disadvantages</a:t>
            </a:r>
            <a:endParaRPr/>
          </a:p>
          <a:p>
            <a:pPr indent="-143999" lvl="2" marL="504000" rtl="0" algn="l">
              <a:lnSpc>
                <a:spcPct val="150000"/>
              </a:lnSpc>
              <a:spcBef>
                <a:spcPts val="500"/>
              </a:spcBef>
              <a:spcAft>
                <a:spcPts val="0"/>
              </a:spcAft>
              <a:buClr>
                <a:srgbClr val="595959"/>
              </a:buClr>
              <a:buSzPts val="1800"/>
              <a:buChar char="•"/>
            </a:pPr>
            <a:r>
              <a:rPr lang="en-US" sz="1800"/>
              <a:t> No infrastructure services </a:t>
            </a:r>
            <a:endParaRPr/>
          </a:p>
          <a:p>
            <a:pPr indent="-143999" lvl="2" marL="504000" rtl="0" algn="l">
              <a:lnSpc>
                <a:spcPct val="150000"/>
              </a:lnSpc>
              <a:spcBef>
                <a:spcPts val="500"/>
              </a:spcBef>
              <a:spcAft>
                <a:spcPts val="0"/>
              </a:spcAft>
              <a:buClr>
                <a:srgbClr val="595959"/>
              </a:buClr>
              <a:buSzPts val="1800"/>
              <a:buChar char="•"/>
            </a:pPr>
            <a:r>
              <a:rPr lang="en-US" sz="1800"/>
              <a:t> Problematic when moving to large scales </a:t>
            </a:r>
            <a:endParaRPr/>
          </a:p>
        </p:txBody>
      </p:sp>
      <p:sp>
        <p:nvSpPr>
          <p:cNvPr id="86" name="Google Shape;86;p5"/>
          <p:cNvSpPr/>
          <p:nvPr/>
        </p:nvSpPr>
        <p:spPr>
          <a:xfrm>
            <a:off x="4800600" y="3124200"/>
            <a:ext cx="4114800" cy="1981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
          <p:cNvSpPr/>
          <p:nvPr/>
        </p:nvSpPr>
        <p:spPr>
          <a:xfrm>
            <a:off x="5029200" y="3733800"/>
            <a:ext cx="762000" cy="685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Client</a:t>
            </a:r>
            <a:endParaRPr/>
          </a:p>
          <a:p>
            <a:pPr indent="0" lvl="0" marL="0" marR="0" rtl="0" algn="ctr">
              <a:spcBef>
                <a:spcPts val="0"/>
              </a:spcBef>
              <a:spcAft>
                <a:spcPts val="0"/>
              </a:spcAft>
              <a:buNone/>
            </a:pPr>
            <a:r>
              <a:t/>
            </a:r>
            <a:endParaRPr sz="1200">
              <a:solidFill>
                <a:srgbClr val="0099FF"/>
              </a:solidFill>
              <a:latin typeface="Arial"/>
              <a:ea typeface="Arial"/>
              <a:cs typeface="Arial"/>
              <a:sym typeface="Arial"/>
            </a:endParaRPr>
          </a:p>
        </p:txBody>
      </p:sp>
      <p:sp>
        <p:nvSpPr>
          <p:cNvPr id="88" name="Google Shape;88;p5"/>
          <p:cNvSpPr/>
          <p:nvPr/>
        </p:nvSpPr>
        <p:spPr>
          <a:xfrm>
            <a:off x="6781800" y="3733800"/>
            <a:ext cx="1143000" cy="685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89" name="Google Shape;89;p5"/>
          <p:cNvCxnSpPr/>
          <p:nvPr/>
        </p:nvCxnSpPr>
        <p:spPr>
          <a:xfrm rot="10800000">
            <a:off x="5791200" y="4038600"/>
            <a:ext cx="990600" cy="0"/>
          </a:xfrm>
          <a:prstGeom prst="straightConnector1">
            <a:avLst/>
          </a:prstGeom>
          <a:noFill/>
          <a:ln cap="flat" cmpd="sng" w="9525">
            <a:solidFill>
              <a:schemeClr val="dk1"/>
            </a:solidFill>
            <a:prstDash val="solid"/>
            <a:round/>
            <a:headEnd len="med" w="med" type="triangle"/>
            <a:tailEnd len="med" w="med" type="triangle"/>
          </a:ln>
        </p:spPr>
      </p:cxnSp>
      <p:sp>
        <p:nvSpPr>
          <p:cNvPr id="90" name="Google Shape;90;p5"/>
          <p:cNvSpPr/>
          <p:nvPr/>
        </p:nvSpPr>
        <p:spPr>
          <a:xfrm>
            <a:off x="5562600" y="4114800"/>
            <a:ext cx="1524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IIOP</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RMI</a:t>
            </a:r>
            <a:endParaRPr/>
          </a:p>
        </p:txBody>
      </p:sp>
      <p:sp>
        <p:nvSpPr>
          <p:cNvPr id="91" name="Google Shape;91;p5"/>
          <p:cNvSpPr/>
          <p:nvPr/>
        </p:nvSpPr>
        <p:spPr>
          <a:xfrm>
            <a:off x="8458200" y="3810000"/>
            <a:ext cx="304800" cy="533400"/>
          </a:xfrm>
          <a:prstGeom prst="can">
            <a:avLst>
              <a:gd fmla="val 43750"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DB</a:t>
            </a:r>
            <a:endParaRPr/>
          </a:p>
        </p:txBody>
      </p:sp>
      <p:cxnSp>
        <p:nvCxnSpPr>
          <p:cNvPr id="92" name="Google Shape;92;p5"/>
          <p:cNvCxnSpPr/>
          <p:nvPr/>
        </p:nvCxnSpPr>
        <p:spPr>
          <a:xfrm rot="10800000">
            <a:off x="7924800" y="4038600"/>
            <a:ext cx="533400" cy="0"/>
          </a:xfrm>
          <a:prstGeom prst="straightConnector1">
            <a:avLst/>
          </a:prstGeom>
          <a:noFill/>
          <a:ln cap="flat" cmpd="sng" w="9525">
            <a:solidFill>
              <a:schemeClr val="dk1"/>
            </a:solidFill>
            <a:prstDash val="solid"/>
            <a:round/>
            <a:headEnd len="med" w="med" type="triangle"/>
            <a:tailEnd len="med" w="med" type="triangle"/>
          </a:ln>
        </p:spPr>
      </p:cxnSp>
      <p:sp>
        <p:nvSpPr>
          <p:cNvPr id="93" name="Google Shape;93;p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0"/>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XML for RPC – Web Services</a:t>
            </a:r>
            <a:endParaRPr/>
          </a:p>
          <a:p>
            <a:pPr indent="0" lvl="0" marL="0" rtl="0" algn="l">
              <a:lnSpc>
                <a:spcPct val="90000"/>
              </a:lnSpc>
              <a:spcBef>
                <a:spcPts val="1000"/>
              </a:spcBef>
              <a:spcAft>
                <a:spcPts val="0"/>
              </a:spcAft>
              <a:buClr>
                <a:srgbClr val="595959"/>
              </a:buClr>
              <a:buSzPts val="24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p:txBody>
      </p:sp>
      <p:sp>
        <p:nvSpPr>
          <p:cNvPr id="784" name="Google Shape;784;p5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RPC</a:t>
            </a:r>
            <a:endParaRPr/>
          </a:p>
        </p:txBody>
      </p:sp>
      <p:sp>
        <p:nvSpPr>
          <p:cNvPr id="785" name="Google Shape;785;p50"/>
          <p:cNvSpPr/>
          <p:nvPr/>
        </p:nvSpPr>
        <p:spPr>
          <a:xfrm>
            <a:off x="4343400" y="4114800"/>
            <a:ext cx="773723" cy="441326"/>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skeleton</a:t>
            </a:r>
            <a:endParaRPr b="1" sz="1200">
              <a:solidFill>
                <a:srgbClr val="3D566E"/>
              </a:solidFill>
              <a:latin typeface="Arial"/>
              <a:ea typeface="Arial"/>
              <a:cs typeface="Arial"/>
              <a:sym typeface="Arial"/>
            </a:endParaRPr>
          </a:p>
        </p:txBody>
      </p:sp>
      <p:sp>
        <p:nvSpPr>
          <p:cNvPr id="786" name="Google Shape;786;p50"/>
          <p:cNvSpPr/>
          <p:nvPr/>
        </p:nvSpPr>
        <p:spPr>
          <a:xfrm>
            <a:off x="7350369" y="3902075"/>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Remote</a:t>
            </a:r>
            <a:endParaRPr/>
          </a:p>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Object</a:t>
            </a:r>
            <a:endParaRPr b="1" sz="1200">
              <a:solidFill>
                <a:srgbClr val="3D566E"/>
              </a:solidFill>
              <a:latin typeface="Arial"/>
              <a:ea typeface="Arial"/>
              <a:cs typeface="Arial"/>
              <a:sym typeface="Arial"/>
            </a:endParaRPr>
          </a:p>
        </p:txBody>
      </p:sp>
      <p:cxnSp>
        <p:nvCxnSpPr>
          <p:cNvPr id="787" name="Google Shape;787;p50"/>
          <p:cNvCxnSpPr/>
          <p:nvPr/>
        </p:nvCxnSpPr>
        <p:spPr>
          <a:xfrm>
            <a:off x="5105400" y="4267200"/>
            <a:ext cx="2286000" cy="0"/>
          </a:xfrm>
          <a:prstGeom prst="straightConnector1">
            <a:avLst/>
          </a:prstGeom>
          <a:noFill/>
          <a:ln cap="flat" cmpd="sng" w="9525">
            <a:solidFill>
              <a:schemeClr val="dk2"/>
            </a:solidFill>
            <a:prstDash val="solid"/>
            <a:round/>
            <a:headEnd len="lg" w="lg" type="triangle"/>
            <a:tailEnd len="lg" w="lg" type="triangle"/>
          </a:ln>
        </p:spPr>
      </p:cxnSp>
      <p:sp>
        <p:nvSpPr>
          <p:cNvPr id="788" name="Google Shape;788;p50"/>
          <p:cNvSpPr/>
          <p:nvPr/>
        </p:nvSpPr>
        <p:spPr>
          <a:xfrm>
            <a:off x="5785338" y="4267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rgbClr val="3D566E"/>
                </a:solidFill>
                <a:latin typeface="Arial"/>
                <a:ea typeface="Arial"/>
                <a:cs typeface="Arial"/>
                <a:sym typeface="Arial"/>
              </a:rPr>
              <a:t>get data</a:t>
            </a:r>
            <a:endParaRPr/>
          </a:p>
        </p:txBody>
      </p:sp>
      <p:sp>
        <p:nvSpPr>
          <p:cNvPr id="789" name="Google Shape;789;p50"/>
          <p:cNvSpPr/>
          <p:nvPr/>
        </p:nvSpPr>
        <p:spPr>
          <a:xfrm>
            <a:off x="4267200" y="3048000"/>
            <a:ext cx="4114800" cy="16002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D566E"/>
                </a:solidFill>
                <a:latin typeface="Arial"/>
                <a:ea typeface="Arial"/>
                <a:cs typeface="Arial"/>
                <a:sym typeface="Arial"/>
              </a:rPr>
              <a:t>SERVER</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p:txBody>
      </p:sp>
      <p:sp>
        <p:nvSpPr>
          <p:cNvPr id="790" name="Google Shape;790;p50"/>
          <p:cNvSpPr/>
          <p:nvPr/>
        </p:nvSpPr>
        <p:spPr>
          <a:xfrm>
            <a:off x="5029200" y="3124200"/>
            <a:ext cx="838200" cy="517525"/>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800">
                <a:solidFill>
                  <a:srgbClr val="3D566E"/>
                </a:solidFill>
                <a:latin typeface="Arial"/>
                <a:ea typeface="Arial"/>
                <a:cs typeface="Arial"/>
                <a:sym typeface="Arial"/>
              </a:rPr>
              <a:t>XML</a:t>
            </a:r>
            <a:endParaRPr b="1" sz="1800">
              <a:solidFill>
                <a:srgbClr val="3D566E"/>
              </a:solidFill>
              <a:latin typeface="Arial"/>
              <a:ea typeface="Arial"/>
              <a:cs typeface="Arial"/>
              <a:sym typeface="Arial"/>
            </a:endParaRPr>
          </a:p>
        </p:txBody>
      </p:sp>
      <p:sp>
        <p:nvSpPr>
          <p:cNvPr id="791" name="Google Shape;791;p50"/>
          <p:cNvSpPr/>
          <p:nvPr/>
        </p:nvSpPr>
        <p:spPr>
          <a:xfrm>
            <a:off x="990600" y="3352800"/>
            <a:ext cx="1524000" cy="12954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D566E"/>
                </a:solidFill>
                <a:latin typeface="Arial"/>
                <a:ea typeface="Arial"/>
                <a:cs typeface="Arial"/>
                <a:sym typeface="Arial"/>
              </a:rPr>
              <a:t>CLIENT</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p:txBody>
      </p:sp>
      <p:sp>
        <p:nvSpPr>
          <p:cNvPr id="792" name="Google Shape;792;p50"/>
          <p:cNvSpPr/>
          <p:nvPr/>
        </p:nvSpPr>
        <p:spPr>
          <a:xfrm>
            <a:off x="1295400" y="4114800"/>
            <a:ext cx="773723" cy="441326"/>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stub</a:t>
            </a:r>
            <a:endParaRPr b="1" sz="1200">
              <a:solidFill>
                <a:srgbClr val="3D566E"/>
              </a:solidFill>
              <a:latin typeface="Arial"/>
              <a:ea typeface="Arial"/>
              <a:cs typeface="Arial"/>
              <a:sym typeface="Arial"/>
            </a:endParaRPr>
          </a:p>
        </p:txBody>
      </p:sp>
      <p:cxnSp>
        <p:nvCxnSpPr>
          <p:cNvPr id="793" name="Google Shape;793;p50"/>
          <p:cNvCxnSpPr/>
          <p:nvPr/>
        </p:nvCxnSpPr>
        <p:spPr>
          <a:xfrm>
            <a:off x="2057400" y="4343400"/>
            <a:ext cx="2286000" cy="0"/>
          </a:xfrm>
          <a:prstGeom prst="straightConnector1">
            <a:avLst/>
          </a:prstGeom>
          <a:noFill/>
          <a:ln cap="flat" cmpd="sng" w="9525">
            <a:solidFill>
              <a:schemeClr val="dk2"/>
            </a:solidFill>
            <a:prstDash val="solid"/>
            <a:round/>
            <a:headEnd len="lg" w="lg" type="triangle"/>
            <a:tailEnd len="lg" w="lg" type="triangle"/>
          </a:ln>
        </p:spPr>
      </p:cxnSp>
      <p:cxnSp>
        <p:nvCxnSpPr>
          <p:cNvPr id="794" name="Google Shape;794;p50"/>
          <p:cNvCxnSpPr>
            <a:stCxn id="785" idx="0"/>
            <a:endCxn id="790" idx="2"/>
          </p:cNvCxnSpPr>
          <p:nvPr/>
        </p:nvCxnSpPr>
        <p:spPr>
          <a:xfrm flipH="1" rot="10800000">
            <a:off x="4730262" y="3641700"/>
            <a:ext cx="717900" cy="473100"/>
          </a:xfrm>
          <a:prstGeom prst="straightConnector1">
            <a:avLst/>
          </a:prstGeom>
          <a:noFill/>
          <a:ln cap="flat" cmpd="sng" w="9525">
            <a:solidFill>
              <a:schemeClr val="dk2"/>
            </a:solidFill>
            <a:prstDash val="dash"/>
            <a:miter lim="800000"/>
            <a:headEnd len="sm" w="sm" type="none"/>
            <a:tailEnd len="sm" w="sm" type="none"/>
          </a:ln>
        </p:spPr>
      </p:cxnSp>
      <p:cxnSp>
        <p:nvCxnSpPr>
          <p:cNvPr id="795" name="Google Shape;795;p50"/>
          <p:cNvCxnSpPr/>
          <p:nvPr/>
        </p:nvCxnSpPr>
        <p:spPr>
          <a:xfrm rot="10800000">
            <a:off x="5486401" y="3657600"/>
            <a:ext cx="1828799" cy="228600"/>
          </a:xfrm>
          <a:prstGeom prst="straightConnector1">
            <a:avLst/>
          </a:prstGeom>
          <a:noFill/>
          <a:ln cap="flat" cmpd="sng" w="9525">
            <a:solidFill>
              <a:schemeClr val="dk2"/>
            </a:solidFill>
            <a:prstDash val="dash"/>
            <a:miter lim="800000"/>
            <a:headEnd len="sm" w="sm" type="none"/>
            <a:tailEnd len="sm" w="sm" type="none"/>
          </a:ln>
        </p:spPr>
      </p:cxnSp>
      <p:cxnSp>
        <p:nvCxnSpPr>
          <p:cNvPr id="796" name="Google Shape;796;p50"/>
          <p:cNvCxnSpPr/>
          <p:nvPr/>
        </p:nvCxnSpPr>
        <p:spPr>
          <a:xfrm flipH="1" rot="10800000">
            <a:off x="2057400" y="3657601"/>
            <a:ext cx="3232638" cy="457199"/>
          </a:xfrm>
          <a:prstGeom prst="straightConnector1">
            <a:avLst/>
          </a:prstGeom>
          <a:noFill/>
          <a:ln cap="flat" cmpd="sng" w="9525">
            <a:solidFill>
              <a:schemeClr val="dk2"/>
            </a:solidFill>
            <a:prstDash val="dash"/>
            <a:miter lim="800000"/>
            <a:headEnd len="sm" w="sm" type="none"/>
            <a:tailEnd len="sm" w="sm" type="none"/>
          </a:ln>
        </p:spPr>
      </p:cxnSp>
      <p:sp>
        <p:nvSpPr>
          <p:cNvPr id="797" name="Google Shape;797;p50"/>
          <p:cNvSpPr/>
          <p:nvPr/>
        </p:nvSpPr>
        <p:spPr>
          <a:xfrm>
            <a:off x="2667000" y="4038600"/>
            <a:ext cx="1447800" cy="2286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500">
                <a:solidFill>
                  <a:srgbClr val="3D566E"/>
                </a:solidFill>
                <a:latin typeface="Arial"/>
                <a:ea typeface="Arial"/>
                <a:cs typeface="Arial"/>
                <a:sym typeface="Arial"/>
              </a:rPr>
              <a:t>XML Request</a:t>
            </a:r>
            <a:endParaRPr b="1" sz="1500">
              <a:solidFill>
                <a:srgbClr val="3D566E"/>
              </a:solidFill>
              <a:latin typeface="Arial"/>
              <a:ea typeface="Arial"/>
              <a:cs typeface="Arial"/>
              <a:sym typeface="Arial"/>
            </a:endParaRPr>
          </a:p>
        </p:txBody>
      </p:sp>
      <p:sp>
        <p:nvSpPr>
          <p:cNvPr id="798" name="Google Shape;798;p50"/>
          <p:cNvSpPr/>
          <p:nvPr/>
        </p:nvSpPr>
        <p:spPr>
          <a:xfrm>
            <a:off x="2590800" y="4419600"/>
            <a:ext cx="1524000" cy="228599"/>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500">
                <a:solidFill>
                  <a:srgbClr val="3D566E"/>
                </a:solidFill>
                <a:latin typeface="Arial"/>
                <a:ea typeface="Arial"/>
                <a:cs typeface="Arial"/>
                <a:sym typeface="Arial"/>
              </a:rPr>
              <a:t>XML Response</a:t>
            </a:r>
            <a:endParaRPr b="1" sz="1500">
              <a:solidFill>
                <a:srgbClr val="3D566E"/>
              </a:solidFill>
              <a:latin typeface="Arial"/>
              <a:ea typeface="Arial"/>
              <a:cs typeface="Arial"/>
              <a:sym typeface="Arial"/>
            </a:endParaRPr>
          </a:p>
        </p:txBody>
      </p:sp>
      <p:sp>
        <p:nvSpPr>
          <p:cNvPr id="799" name="Google Shape;799;p5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1"/>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Introduction to XML based RPC</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WSDL</a:t>
            </a:r>
            <a:endParaRPr/>
          </a:p>
          <a:p>
            <a:pPr indent="-180000" lvl="1" marL="180000" rtl="0" algn="l">
              <a:lnSpc>
                <a:spcPct val="90000"/>
              </a:lnSpc>
              <a:spcBef>
                <a:spcPts val="500"/>
              </a:spcBef>
              <a:spcAft>
                <a:spcPts val="0"/>
              </a:spcAft>
              <a:buClr>
                <a:srgbClr val="595959"/>
              </a:buClr>
              <a:buSzPts val="1800"/>
              <a:buChar char="•"/>
            </a:pPr>
            <a:r>
              <a:rPr lang="en-US"/>
              <a:t>SOAP</a:t>
            </a:r>
            <a:endParaRPr/>
          </a:p>
          <a:p>
            <a:pPr indent="-16999" lvl="2" marL="504000" rtl="0" algn="l">
              <a:lnSpc>
                <a:spcPct val="90000"/>
              </a:lnSpc>
              <a:spcBef>
                <a:spcPts val="500"/>
              </a:spcBef>
              <a:spcAft>
                <a:spcPts val="0"/>
              </a:spcAft>
              <a:buClr>
                <a:srgbClr val="595959"/>
              </a:buClr>
              <a:buSzPts val="2000"/>
              <a:buNone/>
            </a:pPr>
            <a:r>
              <a:t/>
            </a:r>
            <a:endParaRPr/>
          </a:p>
        </p:txBody>
      </p:sp>
      <p:sp>
        <p:nvSpPr>
          <p:cNvPr id="805" name="Google Shape;805;p51"/>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06" name="Google Shape;806;p51"/>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5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XML based RPC</a:t>
            </a:r>
            <a:endParaRPr/>
          </a:p>
          <a:p>
            <a:pPr indent="0" lvl="0" marL="0" rtl="0" algn="l">
              <a:lnSpc>
                <a:spcPct val="90000"/>
              </a:lnSpc>
              <a:spcBef>
                <a:spcPts val="1000"/>
              </a:spcBef>
              <a:spcAft>
                <a:spcPts val="0"/>
              </a:spcAft>
              <a:buClr>
                <a:srgbClr val="595959"/>
              </a:buClr>
              <a:buSzPts val="2400"/>
              <a:buNone/>
            </a:pPr>
            <a:r>
              <a:t/>
            </a:r>
            <a:endParaRPr/>
          </a:p>
          <a:p>
            <a:pPr indent="-143999" lvl="2" marL="504000" rtl="0" algn="l">
              <a:lnSpc>
                <a:spcPct val="90000"/>
              </a:lnSpc>
              <a:spcBef>
                <a:spcPts val="500"/>
              </a:spcBef>
              <a:spcAft>
                <a:spcPts val="0"/>
              </a:spcAft>
              <a:buClr>
                <a:srgbClr val="595959"/>
              </a:buClr>
              <a:buSzPts val="2000"/>
              <a:buChar char="•"/>
            </a:pPr>
            <a:r>
              <a:rPr lang="en-US"/>
              <a:t> Uses XML standard for contracts</a:t>
            </a:r>
            <a:endParaRPr/>
          </a:p>
          <a:p>
            <a:pPr indent="-143999" lvl="2" marL="504000" rtl="0" algn="l">
              <a:lnSpc>
                <a:spcPct val="90000"/>
              </a:lnSpc>
              <a:spcBef>
                <a:spcPts val="500"/>
              </a:spcBef>
              <a:spcAft>
                <a:spcPts val="0"/>
              </a:spcAft>
              <a:buClr>
                <a:srgbClr val="595959"/>
              </a:buClr>
              <a:buSzPts val="2000"/>
              <a:buChar char="•"/>
            </a:pPr>
            <a:r>
              <a:rPr lang="en-US"/>
              <a:t> Uses XML to call remote objects and get response</a:t>
            </a:r>
            <a:endParaRPr/>
          </a:p>
          <a:p>
            <a:pPr indent="-143999" lvl="2" marL="504000" rtl="0" algn="l">
              <a:lnSpc>
                <a:spcPct val="90000"/>
              </a:lnSpc>
              <a:spcBef>
                <a:spcPts val="500"/>
              </a:spcBef>
              <a:spcAft>
                <a:spcPts val="0"/>
              </a:spcAft>
              <a:buClr>
                <a:srgbClr val="595959"/>
              </a:buClr>
              <a:buSzPts val="2000"/>
              <a:buChar char="•"/>
            </a:pPr>
            <a:r>
              <a:rPr lang="en-US"/>
              <a:t> XML may be transferred over HTTP</a:t>
            </a:r>
            <a:endParaRPr/>
          </a:p>
          <a:p>
            <a:pPr indent="-143999" lvl="2" marL="504000" rtl="0" algn="l">
              <a:lnSpc>
                <a:spcPct val="90000"/>
              </a:lnSpc>
              <a:spcBef>
                <a:spcPts val="500"/>
              </a:spcBef>
              <a:spcAft>
                <a:spcPts val="0"/>
              </a:spcAft>
              <a:buClr>
                <a:srgbClr val="595959"/>
              </a:buClr>
              <a:buSzPts val="2000"/>
              <a:buChar char="•"/>
            </a:pPr>
            <a:r>
              <a:rPr lang="en-US"/>
              <a:t> XML may be passed trough TCP/IP directly</a:t>
            </a:r>
            <a:endParaRPr/>
          </a:p>
          <a:p>
            <a:pPr indent="-143999" lvl="2" marL="504000" rtl="0" algn="l">
              <a:lnSpc>
                <a:spcPct val="90000"/>
              </a:lnSpc>
              <a:spcBef>
                <a:spcPts val="500"/>
              </a:spcBef>
              <a:spcAft>
                <a:spcPts val="0"/>
              </a:spcAft>
              <a:buClr>
                <a:srgbClr val="595959"/>
              </a:buClr>
              <a:buSzPts val="2000"/>
              <a:buChar char="•"/>
            </a:pPr>
            <a:r>
              <a:rPr lang="en-US"/>
              <a:t> For asynchronous services (service that result with void)</a:t>
            </a:r>
            <a:endParaRPr/>
          </a:p>
          <a:p>
            <a:pPr indent="-143999" lvl="3" marL="720000" rtl="0" algn="l">
              <a:lnSpc>
                <a:spcPct val="90000"/>
              </a:lnSpc>
              <a:spcBef>
                <a:spcPts val="500"/>
              </a:spcBef>
              <a:spcAft>
                <a:spcPts val="0"/>
              </a:spcAft>
              <a:buClr>
                <a:srgbClr val="595959"/>
              </a:buClr>
              <a:buSzPts val="1800"/>
              <a:buFont typeface="Noto Sans Symbols"/>
              <a:buChar char="▪"/>
            </a:pPr>
            <a:r>
              <a:rPr lang="en-US"/>
              <a:t> XML can be sent as JMS text message</a:t>
            </a:r>
            <a:endParaRPr/>
          </a:p>
          <a:p>
            <a:pPr indent="-16999" lvl="2" marL="504000" rtl="0" algn="l">
              <a:lnSpc>
                <a:spcPct val="90000"/>
              </a:lnSpc>
              <a:spcBef>
                <a:spcPts val="500"/>
              </a:spcBef>
              <a:spcAft>
                <a:spcPts val="0"/>
              </a:spcAft>
              <a:buClr>
                <a:srgbClr val="595959"/>
              </a:buClr>
              <a:buSzPts val="2000"/>
              <a:buNone/>
            </a:pPr>
            <a:r>
              <a:t/>
            </a:r>
            <a:endParaRPr/>
          </a:p>
        </p:txBody>
      </p:sp>
      <p:sp>
        <p:nvSpPr>
          <p:cNvPr id="812" name="Google Shape;812;p5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13" name="Google Shape;813;p5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3"/>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WSDL - stands for Web Services Description Language</a:t>
            </a:r>
            <a:endParaRPr/>
          </a:p>
          <a:p>
            <a:pPr indent="-16999" lvl="2" marL="504000" rtl="0" algn="l">
              <a:lnSpc>
                <a:spcPct val="90000"/>
              </a:lnSpc>
              <a:spcBef>
                <a:spcPts val="500"/>
              </a:spcBef>
              <a:spcAft>
                <a:spcPts val="0"/>
              </a:spcAft>
              <a:buClr>
                <a:srgbClr val="595959"/>
              </a:buClr>
              <a:buSzPts val="2000"/>
              <a:buNone/>
            </a:pPr>
            <a:r>
              <a:t/>
            </a:r>
            <a:endParaRPr/>
          </a:p>
          <a:p>
            <a:pPr indent="-143999" lvl="2" marL="504000" rtl="0" algn="l">
              <a:lnSpc>
                <a:spcPct val="90000"/>
              </a:lnSpc>
              <a:spcBef>
                <a:spcPts val="500"/>
              </a:spcBef>
              <a:spcAft>
                <a:spcPts val="0"/>
              </a:spcAft>
              <a:buClr>
                <a:srgbClr val="595959"/>
              </a:buClr>
              <a:buSzPts val="2000"/>
              <a:buChar char="•"/>
            </a:pPr>
            <a:r>
              <a:rPr lang="en-US"/>
              <a:t>Describes  a resource &amp; its services	</a:t>
            </a:r>
            <a:endParaRPr/>
          </a:p>
          <a:p>
            <a:pPr indent="-143999" lvl="2" marL="504000" rtl="0" algn="l">
              <a:lnSpc>
                <a:spcPct val="90000"/>
              </a:lnSpc>
              <a:spcBef>
                <a:spcPts val="500"/>
              </a:spcBef>
              <a:spcAft>
                <a:spcPts val="0"/>
              </a:spcAft>
              <a:buClr>
                <a:srgbClr val="595959"/>
              </a:buClr>
              <a:buSzPts val="2000"/>
              <a:buChar char="•"/>
            </a:pPr>
            <a:r>
              <a:rPr lang="en-US"/>
              <a:t>Specifies the location</a:t>
            </a:r>
            <a:endParaRPr/>
          </a:p>
          <a:p>
            <a:pPr indent="-143999" lvl="2" marL="504000" rtl="0" algn="l">
              <a:lnSpc>
                <a:spcPct val="90000"/>
              </a:lnSpc>
              <a:spcBef>
                <a:spcPts val="500"/>
              </a:spcBef>
              <a:spcAft>
                <a:spcPts val="0"/>
              </a:spcAft>
              <a:buClr>
                <a:srgbClr val="595959"/>
              </a:buClr>
              <a:buSzPts val="2000"/>
              <a:buChar char="•"/>
            </a:pPr>
            <a:r>
              <a:rPr lang="en-US"/>
              <a:t>Details types and structure used to interact with the services</a:t>
            </a:r>
            <a:endParaRPr/>
          </a:p>
          <a:p>
            <a:pPr indent="-143999" lvl="2" marL="504000" rtl="0" algn="l">
              <a:lnSpc>
                <a:spcPct val="90000"/>
              </a:lnSpc>
              <a:spcBef>
                <a:spcPts val="500"/>
              </a:spcBef>
              <a:spcAft>
                <a:spcPts val="0"/>
              </a:spcAft>
              <a:buClr>
                <a:srgbClr val="595959"/>
              </a:buClr>
              <a:buSzPts val="2000"/>
              <a:buChar char="•"/>
            </a:pPr>
            <a:r>
              <a:rPr lang="en-US"/>
              <a:t>Provides information regarding binding style for generating stubs</a:t>
            </a:r>
            <a:endParaRPr/>
          </a:p>
        </p:txBody>
      </p:sp>
      <p:sp>
        <p:nvSpPr>
          <p:cNvPr id="819" name="Google Shape;819;p5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20" name="Google Shape;820;p5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WSDL Structure</a:t>
            </a:r>
            <a:endParaRPr/>
          </a:p>
        </p:txBody>
      </p:sp>
      <p:sp>
        <p:nvSpPr>
          <p:cNvPr id="826" name="Google Shape;826;p5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27" name="Google Shape;827;p54"/>
          <p:cNvSpPr/>
          <p:nvPr/>
        </p:nvSpPr>
        <p:spPr>
          <a:xfrm>
            <a:off x="3886200" y="1981200"/>
            <a:ext cx="3352800" cy="419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3D566E"/>
                </a:solidFill>
                <a:latin typeface="Arial"/>
                <a:ea typeface="Arial"/>
                <a:cs typeface="Arial"/>
                <a:sym typeface="Arial"/>
              </a:rPr>
              <a:t>WSDL Document</a:t>
            </a:r>
            <a:endParaRPr b="1" sz="2000">
              <a:solidFill>
                <a:srgbClr val="3D566E"/>
              </a:solidFill>
              <a:latin typeface="Arial"/>
              <a:ea typeface="Arial"/>
              <a:cs typeface="Arial"/>
              <a:sym typeface="Arial"/>
            </a:endParaRPr>
          </a:p>
          <a:p>
            <a:pPr indent="0" lvl="0" marL="0" marR="0" rtl="0" algn="ctr">
              <a:spcBef>
                <a:spcPts val="0"/>
              </a:spcBef>
              <a:spcAft>
                <a:spcPts val="0"/>
              </a:spcAft>
              <a:buNone/>
            </a:pPr>
            <a:r>
              <a:t/>
            </a:r>
            <a:endParaRPr b="1" sz="20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828" name="Google Shape;828;p54"/>
          <p:cNvSpPr/>
          <p:nvPr/>
        </p:nvSpPr>
        <p:spPr>
          <a:xfrm>
            <a:off x="4114800" y="2403475"/>
            <a:ext cx="2895600" cy="36274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29" name="Google Shape;829;p54"/>
          <p:cNvSpPr/>
          <p:nvPr/>
        </p:nvSpPr>
        <p:spPr>
          <a:xfrm>
            <a:off x="4191000" y="2479675"/>
            <a:ext cx="2743200" cy="3463925"/>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Definition</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830" name="Google Shape;830;p54"/>
          <p:cNvSpPr/>
          <p:nvPr/>
        </p:nvSpPr>
        <p:spPr>
          <a:xfrm>
            <a:off x="4267200" y="5334000"/>
            <a:ext cx="25908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31" name="Google Shape;831;p54"/>
          <p:cNvSpPr/>
          <p:nvPr/>
        </p:nvSpPr>
        <p:spPr>
          <a:xfrm>
            <a:off x="4343400" y="5410200"/>
            <a:ext cx="24384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Binding</a:t>
            </a:r>
            <a:endParaRPr/>
          </a:p>
        </p:txBody>
      </p:sp>
      <p:sp>
        <p:nvSpPr>
          <p:cNvPr id="832" name="Google Shape;832;p54"/>
          <p:cNvSpPr/>
          <p:nvPr/>
        </p:nvSpPr>
        <p:spPr>
          <a:xfrm>
            <a:off x="4267200" y="4724400"/>
            <a:ext cx="2590800" cy="60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33" name="Google Shape;833;p54"/>
          <p:cNvSpPr/>
          <p:nvPr/>
        </p:nvSpPr>
        <p:spPr>
          <a:xfrm>
            <a:off x="4343400" y="4800600"/>
            <a:ext cx="24384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Port Type</a:t>
            </a:r>
            <a:endParaRPr/>
          </a:p>
        </p:txBody>
      </p:sp>
      <p:sp>
        <p:nvSpPr>
          <p:cNvPr id="834" name="Google Shape;834;p54"/>
          <p:cNvSpPr/>
          <p:nvPr/>
        </p:nvSpPr>
        <p:spPr>
          <a:xfrm>
            <a:off x="4267200" y="3429000"/>
            <a:ext cx="25908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35" name="Google Shape;835;p54"/>
          <p:cNvSpPr/>
          <p:nvPr/>
        </p:nvSpPr>
        <p:spPr>
          <a:xfrm>
            <a:off x="4343400" y="3505200"/>
            <a:ext cx="2438400" cy="1066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Message </a:t>
            </a:r>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836" name="Google Shape;836;p54"/>
          <p:cNvSpPr/>
          <p:nvPr/>
        </p:nvSpPr>
        <p:spPr>
          <a:xfrm>
            <a:off x="4419600" y="3921125"/>
            <a:ext cx="2286000" cy="5683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37" name="Google Shape;837;p54"/>
          <p:cNvSpPr/>
          <p:nvPr/>
        </p:nvSpPr>
        <p:spPr>
          <a:xfrm>
            <a:off x="4495800" y="3997325"/>
            <a:ext cx="21336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D566E"/>
                </a:solidFill>
                <a:latin typeface="Arial"/>
                <a:ea typeface="Arial"/>
                <a:cs typeface="Arial"/>
                <a:sym typeface="Arial"/>
              </a:rPr>
              <a:t>Part</a:t>
            </a:r>
            <a:endParaRPr/>
          </a:p>
        </p:txBody>
      </p:sp>
      <p:sp>
        <p:nvSpPr>
          <p:cNvPr id="838" name="Google Shape;838;p54"/>
          <p:cNvSpPr/>
          <p:nvPr/>
        </p:nvSpPr>
        <p:spPr>
          <a:xfrm>
            <a:off x="4419600" y="2819400"/>
            <a:ext cx="2286000" cy="5683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39" name="Google Shape;839;p54"/>
          <p:cNvSpPr/>
          <p:nvPr/>
        </p:nvSpPr>
        <p:spPr>
          <a:xfrm>
            <a:off x="4495800" y="2895600"/>
            <a:ext cx="21336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D566E"/>
                </a:solidFill>
                <a:latin typeface="Arial"/>
                <a:ea typeface="Arial"/>
                <a:cs typeface="Arial"/>
                <a:sym typeface="Arial"/>
              </a:rPr>
              <a:t>Types</a:t>
            </a:r>
            <a:endParaRPr/>
          </a:p>
        </p:txBody>
      </p:sp>
      <p:sp>
        <p:nvSpPr>
          <p:cNvPr id="840" name="Google Shape;840;p5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55"/>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WSDL Example</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846" name="Google Shape;846;p5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47" name="Google Shape;847;p55"/>
          <p:cNvSpPr/>
          <p:nvPr/>
        </p:nvSpPr>
        <p:spPr>
          <a:xfrm>
            <a:off x="1143000" y="2057400"/>
            <a:ext cx="6781800" cy="43434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&lt;?xml version="1.0"?&gt;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&lt;definitions name="StockQuote"</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targetNamespace="http://example.com/stockquote.wsdl"</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xmlns:tns="http://example.com/stockquote.wsdl"</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xmlns:xsd1="http://example.com/stockquote.xsd"</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xmlns:soap="http://schemas.xmlsoap.org/wsdl/soap/"</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xmlns="http://schemas.xmlsoap.org/wsdl/"&gt;</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&gt;types&gt;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&lt;schema targetNamespace="http://example.com/stockquote.xsd"</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xmlns="http://www.w3.org/2000/10/XMLSchema"&gt;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element name="</a:t>
            </a:r>
            <a:r>
              <a:rPr i="1" lang="en-US" sz="1200" u="sng">
                <a:solidFill>
                  <a:srgbClr val="3D566E"/>
                </a:solidFill>
                <a:latin typeface="Arial"/>
                <a:ea typeface="Arial"/>
                <a:cs typeface="Arial"/>
                <a:sym typeface="Arial"/>
              </a:rPr>
              <a:t>TradePriceRequest</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complexType&gt;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&lt;all&gt; &lt;element name="tickerSymbol" type="string"/&gt; &lt;/all&gt;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complexType&gt;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&gt;/element&gt;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&gt;element name="</a:t>
            </a:r>
            <a:r>
              <a:rPr i="1" lang="en-US" sz="1200" u="sng">
                <a:solidFill>
                  <a:srgbClr val="3D566E"/>
                </a:solidFill>
                <a:latin typeface="Arial"/>
                <a:ea typeface="Arial"/>
                <a:cs typeface="Arial"/>
                <a:sym typeface="Arial"/>
              </a:rPr>
              <a:t>TradePrice</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&gt;complexType&gt;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&gt;all&gt;&gt;element name="price" type="float"/&gt;&lt;/all&gt;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/complexType&gt;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&gt;/element&gt;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&lt;/schema&gt;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&lt;/types&gt;…</a:t>
            </a:r>
            <a:endParaRPr/>
          </a:p>
        </p:txBody>
      </p:sp>
      <p:sp>
        <p:nvSpPr>
          <p:cNvPr id="848" name="Google Shape;848;p55"/>
          <p:cNvSpPr/>
          <p:nvPr/>
        </p:nvSpPr>
        <p:spPr>
          <a:xfrm>
            <a:off x="5029200" y="1600200"/>
            <a:ext cx="3200400" cy="685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This WSDL defines the following service:</a:t>
            </a:r>
            <a:endParaRPr sz="1200">
              <a:solidFill>
                <a:schemeClr val="dk1"/>
              </a:solidFill>
              <a:latin typeface="Arial"/>
              <a:ea typeface="Arial"/>
              <a:cs typeface="Arial"/>
              <a:sym typeface="Arial"/>
            </a:endParaRPr>
          </a:p>
          <a:p>
            <a:pPr indent="-76200" lvl="0" marL="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 client sends a stoke symbol in string format</a:t>
            </a:r>
            <a:endParaRPr/>
          </a:p>
          <a:p>
            <a:pPr indent="-76200" lvl="0" marL="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 client gets the stoke value in float format</a:t>
            </a:r>
            <a:endParaRPr/>
          </a:p>
        </p:txBody>
      </p:sp>
      <p:sp>
        <p:nvSpPr>
          <p:cNvPr id="849" name="Google Shape;849;p55"/>
          <p:cNvSpPr/>
          <p:nvPr/>
        </p:nvSpPr>
        <p:spPr>
          <a:xfrm>
            <a:off x="5715000" y="5791200"/>
            <a:ext cx="21336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Types – defines the request &amp;</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response parameters format</a:t>
            </a:r>
            <a:endParaRPr/>
          </a:p>
        </p:txBody>
      </p:sp>
      <p:cxnSp>
        <p:nvCxnSpPr>
          <p:cNvPr id="850" name="Google Shape;850;p55"/>
          <p:cNvCxnSpPr/>
          <p:nvPr/>
        </p:nvCxnSpPr>
        <p:spPr>
          <a:xfrm rot="10800000">
            <a:off x="7391400" y="4572000"/>
            <a:ext cx="0" cy="1219200"/>
          </a:xfrm>
          <a:prstGeom prst="straightConnector1">
            <a:avLst/>
          </a:prstGeom>
          <a:noFill/>
          <a:ln cap="flat" cmpd="sng" w="9525">
            <a:solidFill>
              <a:schemeClr val="dk1"/>
            </a:solidFill>
            <a:prstDash val="solid"/>
            <a:round/>
            <a:headEnd len="med" w="med" type="none"/>
            <a:tailEnd len="med" w="med" type="none"/>
          </a:ln>
        </p:spPr>
      </p:cxnSp>
      <p:cxnSp>
        <p:nvCxnSpPr>
          <p:cNvPr id="851" name="Google Shape;851;p55"/>
          <p:cNvCxnSpPr/>
          <p:nvPr/>
        </p:nvCxnSpPr>
        <p:spPr>
          <a:xfrm rot="10800000">
            <a:off x="6324600" y="4572000"/>
            <a:ext cx="1066800" cy="0"/>
          </a:xfrm>
          <a:prstGeom prst="straightConnector1">
            <a:avLst/>
          </a:prstGeom>
          <a:noFill/>
          <a:ln cap="flat" cmpd="sng" w="9525">
            <a:solidFill>
              <a:schemeClr val="dk1"/>
            </a:solidFill>
            <a:prstDash val="solid"/>
            <a:round/>
            <a:headEnd len="med" w="med" type="none"/>
            <a:tailEnd len="med" w="med" type="none"/>
          </a:ln>
        </p:spPr>
      </p:cxnSp>
      <p:cxnSp>
        <p:nvCxnSpPr>
          <p:cNvPr id="852" name="Google Shape;852;p55"/>
          <p:cNvCxnSpPr/>
          <p:nvPr/>
        </p:nvCxnSpPr>
        <p:spPr>
          <a:xfrm rot="10800000">
            <a:off x="5638800" y="5486400"/>
            <a:ext cx="1752600" cy="0"/>
          </a:xfrm>
          <a:prstGeom prst="straightConnector1">
            <a:avLst/>
          </a:prstGeom>
          <a:noFill/>
          <a:ln cap="flat" cmpd="sng" w="9525">
            <a:solidFill>
              <a:schemeClr val="dk1"/>
            </a:solidFill>
            <a:prstDash val="solid"/>
            <a:round/>
            <a:headEnd len="med" w="med" type="none"/>
            <a:tailEnd len="med" w="med" type="none"/>
          </a:ln>
        </p:spPr>
      </p:cxnSp>
      <p:sp>
        <p:nvSpPr>
          <p:cNvPr id="853" name="Google Shape;853;p55"/>
          <p:cNvSpPr/>
          <p:nvPr/>
        </p:nvSpPr>
        <p:spPr>
          <a:xfrm>
            <a:off x="4495800" y="4191000"/>
            <a:ext cx="533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B0F0"/>
                </a:solidFill>
                <a:latin typeface="Arial"/>
                <a:ea typeface="Arial"/>
                <a:cs typeface="Arial"/>
                <a:sym typeface="Arial"/>
              </a:rPr>
              <a:t>String</a:t>
            </a:r>
            <a:endParaRPr/>
          </a:p>
        </p:txBody>
      </p:sp>
      <p:sp>
        <p:nvSpPr>
          <p:cNvPr id="854" name="Google Shape;854;p55"/>
          <p:cNvSpPr/>
          <p:nvPr/>
        </p:nvSpPr>
        <p:spPr>
          <a:xfrm>
            <a:off x="3886200" y="5105400"/>
            <a:ext cx="533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B0F0"/>
                </a:solidFill>
                <a:latin typeface="Arial"/>
                <a:ea typeface="Arial"/>
                <a:cs typeface="Arial"/>
                <a:sym typeface="Arial"/>
              </a:rPr>
              <a:t>Float</a:t>
            </a:r>
            <a:endParaRPr/>
          </a:p>
        </p:txBody>
      </p:sp>
      <p:sp>
        <p:nvSpPr>
          <p:cNvPr id="855" name="Google Shape;855;p5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WSDL Example</a:t>
            </a:r>
            <a:endParaRPr/>
          </a:p>
        </p:txBody>
      </p:sp>
      <p:sp>
        <p:nvSpPr>
          <p:cNvPr id="861" name="Google Shape;861;p5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62" name="Google Shape;862;p56"/>
          <p:cNvSpPr/>
          <p:nvPr/>
        </p:nvSpPr>
        <p:spPr>
          <a:xfrm>
            <a:off x="1143000" y="2667000"/>
            <a:ext cx="6781800" cy="3048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&gt;message name="</a:t>
            </a:r>
            <a:r>
              <a:rPr i="1" lang="en-US" sz="1200" u="sng">
                <a:solidFill>
                  <a:srgbClr val="3D566E"/>
                </a:solidFill>
                <a:latin typeface="Arial"/>
                <a:ea typeface="Arial"/>
                <a:cs typeface="Arial"/>
                <a:sym typeface="Arial"/>
              </a:rPr>
              <a:t>GetLastTradePriceInput</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part name="body" element="xsd1:TradePriceRequest"/&gt;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&gt;/message&gt;</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&gt;message name="</a:t>
            </a:r>
            <a:r>
              <a:rPr i="1" lang="en-US" sz="1200" u="sng">
                <a:solidFill>
                  <a:srgbClr val="3D566E"/>
                </a:solidFill>
                <a:latin typeface="Arial"/>
                <a:ea typeface="Arial"/>
                <a:cs typeface="Arial"/>
                <a:sym typeface="Arial"/>
              </a:rPr>
              <a:t>GetLastTradePriceOutput</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part name="body" element="xsd1:TradePrice"/&gt;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&gt;/message&gt;</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&gt;portType name="StockQuotePortType"&gt;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operation name="GetLastTradePrice"&gt;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input message="</a:t>
            </a:r>
            <a:r>
              <a:rPr i="1" lang="en-US" sz="1200" u="sng">
                <a:solidFill>
                  <a:srgbClr val="3D566E"/>
                </a:solidFill>
                <a:latin typeface="Arial"/>
                <a:ea typeface="Arial"/>
                <a:cs typeface="Arial"/>
                <a:sym typeface="Arial"/>
              </a:rPr>
              <a:t>tns:GetLastTradePriceInput</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output message="</a:t>
            </a:r>
            <a:r>
              <a:rPr i="1" lang="en-US" sz="1200" u="sng">
                <a:solidFill>
                  <a:srgbClr val="3D566E"/>
                </a:solidFill>
                <a:latin typeface="Arial"/>
                <a:ea typeface="Arial"/>
                <a:cs typeface="Arial"/>
                <a:sym typeface="Arial"/>
              </a:rPr>
              <a:t>tns:GetLastTradePriceOutput</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/operation&gt;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&gt;/portType&gt;</a:t>
            </a:r>
            <a:endParaRPr/>
          </a:p>
        </p:txBody>
      </p:sp>
      <p:sp>
        <p:nvSpPr>
          <p:cNvPr id="863" name="Google Shape;863;p56"/>
          <p:cNvSpPr/>
          <p:nvPr/>
        </p:nvSpPr>
        <p:spPr>
          <a:xfrm>
            <a:off x="5562600" y="3581400"/>
            <a:ext cx="2209800" cy="685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Message – defines a message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infrastructure (parts)</a:t>
            </a:r>
            <a:endParaRPr/>
          </a:p>
        </p:txBody>
      </p:sp>
      <p:cxnSp>
        <p:nvCxnSpPr>
          <p:cNvPr id="864" name="Google Shape;864;p56"/>
          <p:cNvCxnSpPr/>
          <p:nvPr/>
        </p:nvCxnSpPr>
        <p:spPr>
          <a:xfrm rot="10800000">
            <a:off x="4648200" y="3733800"/>
            <a:ext cx="914400" cy="0"/>
          </a:xfrm>
          <a:prstGeom prst="straightConnector1">
            <a:avLst/>
          </a:prstGeom>
          <a:noFill/>
          <a:ln cap="flat" cmpd="sng" w="9525">
            <a:solidFill>
              <a:schemeClr val="dk1"/>
            </a:solidFill>
            <a:prstDash val="solid"/>
            <a:round/>
            <a:headEnd len="med" w="med" type="none"/>
            <a:tailEnd len="med" w="med" type="none"/>
          </a:ln>
        </p:spPr>
      </p:cxnSp>
      <p:cxnSp>
        <p:nvCxnSpPr>
          <p:cNvPr id="865" name="Google Shape;865;p56"/>
          <p:cNvCxnSpPr/>
          <p:nvPr/>
        </p:nvCxnSpPr>
        <p:spPr>
          <a:xfrm rot="10800000">
            <a:off x="6096000" y="2971800"/>
            <a:ext cx="0" cy="609600"/>
          </a:xfrm>
          <a:prstGeom prst="straightConnector1">
            <a:avLst/>
          </a:prstGeom>
          <a:noFill/>
          <a:ln cap="flat" cmpd="sng" w="9525">
            <a:solidFill>
              <a:schemeClr val="dk1"/>
            </a:solidFill>
            <a:prstDash val="solid"/>
            <a:round/>
            <a:headEnd len="med" w="med" type="none"/>
            <a:tailEnd len="med" w="med" type="none"/>
          </a:ln>
        </p:spPr>
      </p:cxnSp>
      <p:cxnSp>
        <p:nvCxnSpPr>
          <p:cNvPr id="866" name="Google Shape;866;p56"/>
          <p:cNvCxnSpPr/>
          <p:nvPr/>
        </p:nvCxnSpPr>
        <p:spPr>
          <a:xfrm rot="10800000">
            <a:off x="4495800" y="2971800"/>
            <a:ext cx="1600200" cy="0"/>
          </a:xfrm>
          <a:prstGeom prst="straightConnector1">
            <a:avLst/>
          </a:prstGeom>
          <a:noFill/>
          <a:ln cap="flat" cmpd="sng" w="9525">
            <a:solidFill>
              <a:schemeClr val="dk1"/>
            </a:solidFill>
            <a:prstDash val="solid"/>
            <a:round/>
            <a:headEnd len="med" w="med" type="none"/>
            <a:tailEnd len="med" w="med" type="none"/>
          </a:ln>
        </p:spPr>
      </p:cxnSp>
      <p:sp>
        <p:nvSpPr>
          <p:cNvPr id="867" name="Google Shape;867;p56"/>
          <p:cNvSpPr/>
          <p:nvPr/>
        </p:nvSpPr>
        <p:spPr>
          <a:xfrm>
            <a:off x="4343400" y="3276600"/>
            <a:ext cx="533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B0F0"/>
                </a:solidFill>
                <a:latin typeface="Arial"/>
                <a:ea typeface="Arial"/>
                <a:cs typeface="Arial"/>
                <a:sym typeface="Arial"/>
              </a:rPr>
              <a:t>String</a:t>
            </a:r>
            <a:endParaRPr/>
          </a:p>
        </p:txBody>
      </p:sp>
      <p:sp>
        <p:nvSpPr>
          <p:cNvPr id="868" name="Google Shape;868;p56"/>
          <p:cNvSpPr/>
          <p:nvPr/>
        </p:nvSpPr>
        <p:spPr>
          <a:xfrm>
            <a:off x="4343400" y="4038600"/>
            <a:ext cx="533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B0F0"/>
                </a:solidFill>
                <a:latin typeface="Arial"/>
                <a:ea typeface="Arial"/>
                <a:cs typeface="Arial"/>
                <a:sym typeface="Arial"/>
              </a:rPr>
              <a:t>Float</a:t>
            </a:r>
            <a:endParaRPr/>
          </a:p>
        </p:txBody>
      </p:sp>
      <p:sp>
        <p:nvSpPr>
          <p:cNvPr id="869" name="Google Shape;869;p56"/>
          <p:cNvSpPr/>
          <p:nvPr/>
        </p:nvSpPr>
        <p:spPr>
          <a:xfrm>
            <a:off x="5562600" y="4648200"/>
            <a:ext cx="2209800" cy="685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Port Type – defines operation</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as a messages flow</a:t>
            </a:r>
            <a:endParaRPr/>
          </a:p>
        </p:txBody>
      </p:sp>
      <p:cxnSp>
        <p:nvCxnSpPr>
          <p:cNvPr id="870" name="Google Shape;870;p56"/>
          <p:cNvCxnSpPr/>
          <p:nvPr/>
        </p:nvCxnSpPr>
        <p:spPr>
          <a:xfrm rot="10800000">
            <a:off x="4572000" y="4724400"/>
            <a:ext cx="990600" cy="0"/>
          </a:xfrm>
          <a:prstGeom prst="straightConnector1">
            <a:avLst/>
          </a:prstGeom>
          <a:noFill/>
          <a:ln cap="flat" cmpd="sng" w="9525">
            <a:solidFill>
              <a:schemeClr val="dk1"/>
            </a:solidFill>
            <a:prstDash val="solid"/>
            <a:round/>
            <a:headEnd len="med" w="med" type="none"/>
            <a:tailEnd len="med" w="med" type="none"/>
          </a:ln>
        </p:spPr>
      </p:cxnSp>
      <p:sp>
        <p:nvSpPr>
          <p:cNvPr id="871" name="Google Shape;871;p5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57"/>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WSDL Example</a:t>
            </a:r>
            <a:endParaRPr/>
          </a:p>
        </p:txBody>
      </p:sp>
      <p:sp>
        <p:nvSpPr>
          <p:cNvPr id="877" name="Google Shape;877;p5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78" name="Google Shape;878;p57"/>
          <p:cNvSpPr/>
          <p:nvPr/>
        </p:nvSpPr>
        <p:spPr>
          <a:xfrm>
            <a:off x="1219200" y="2743200"/>
            <a:ext cx="6781800" cy="34290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57"/>
          <p:cNvSpPr/>
          <p:nvPr/>
        </p:nvSpPr>
        <p:spPr>
          <a:xfrm>
            <a:off x="1143000" y="2667000"/>
            <a:ext cx="6781800" cy="3429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&lt;binding name="</a:t>
            </a:r>
            <a:r>
              <a:rPr i="1" lang="en-US" sz="1200" u="sng">
                <a:solidFill>
                  <a:srgbClr val="3D566E"/>
                </a:solidFill>
                <a:latin typeface="Arial"/>
                <a:ea typeface="Arial"/>
                <a:cs typeface="Arial"/>
                <a:sym typeface="Arial"/>
              </a:rPr>
              <a:t>StockQuoteSoapBinding</a:t>
            </a:r>
            <a:r>
              <a:rPr lang="en-US" sz="1200">
                <a:solidFill>
                  <a:srgbClr val="3D566E"/>
                </a:solidFill>
                <a:latin typeface="Arial"/>
                <a:ea typeface="Arial"/>
                <a:cs typeface="Arial"/>
                <a:sym typeface="Arial"/>
              </a:rPr>
              <a:t>" type="tns:StockQuotePortType"&gt;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soap:binding style="document" transport="http://schemas.xmlsoap.org/soap/http"/&gt;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operation name="GetLastTradePrice"&gt;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soap:operation soapAction="http://example.com/GetLastTradePrice"/&gt;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input&gt;&gt;  soap:body use="literal"/&gt;&gt;  /input&gt;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output&gt;&gt; soap:body use="literal"/&gt;&gt; /output&gt;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/operation&gt;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&gt;/binding&gt;</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&lt;service name="StockQuoteService"&gt;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documentation&gt;My first service&lt;/documentation&gt;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port name="StockQuotePort" binding="</a:t>
            </a:r>
            <a:r>
              <a:rPr i="1" lang="en-US" sz="1200" u="sng">
                <a:solidFill>
                  <a:srgbClr val="3D566E"/>
                </a:solidFill>
                <a:latin typeface="Arial"/>
                <a:ea typeface="Arial"/>
                <a:cs typeface="Arial"/>
                <a:sym typeface="Arial"/>
              </a:rPr>
              <a:t>tns:StockQuoteSoapBinding</a:t>
            </a:r>
            <a:r>
              <a:rPr lang="en-US" sz="1200">
                <a:solidFill>
                  <a:srgbClr val="3D566E"/>
                </a:solidFill>
                <a:latin typeface="Arial"/>
                <a:ea typeface="Arial"/>
                <a:cs typeface="Arial"/>
                <a:sym typeface="Arial"/>
              </a:rPr>
              <a: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               soap:address location="http://example.com/stockquote"/&gt;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&gt;/port&gt;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&gt;/service&gt;</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&gt;/definitions&gt;</a:t>
            </a:r>
            <a:endParaRPr/>
          </a:p>
        </p:txBody>
      </p:sp>
      <p:sp>
        <p:nvSpPr>
          <p:cNvPr id="880" name="Google Shape;880;p57"/>
          <p:cNvSpPr/>
          <p:nvPr/>
        </p:nvSpPr>
        <p:spPr>
          <a:xfrm>
            <a:off x="5638800" y="3733800"/>
            <a:ext cx="2209800" cy="685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Binding – sets up the SOAP</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structure for a pre-defined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operation</a:t>
            </a:r>
            <a:endParaRPr/>
          </a:p>
        </p:txBody>
      </p:sp>
      <p:sp>
        <p:nvSpPr>
          <p:cNvPr id="881" name="Google Shape;881;p57"/>
          <p:cNvSpPr/>
          <p:nvPr/>
        </p:nvSpPr>
        <p:spPr>
          <a:xfrm>
            <a:off x="5638800" y="5257800"/>
            <a:ext cx="2209800" cy="685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Service – specifies the WS</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name and address for SOAP</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messaging</a:t>
            </a:r>
            <a:endParaRPr/>
          </a:p>
        </p:txBody>
      </p:sp>
      <p:sp>
        <p:nvSpPr>
          <p:cNvPr id="882" name="Google Shape;882;p5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SOAP</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Simple Object Access Protocol</a:t>
            </a:r>
            <a:endParaRPr/>
          </a:p>
          <a:p>
            <a:pPr indent="-180000" lvl="1" marL="180000" rtl="0" algn="l">
              <a:lnSpc>
                <a:spcPct val="90000"/>
              </a:lnSpc>
              <a:spcBef>
                <a:spcPts val="500"/>
              </a:spcBef>
              <a:spcAft>
                <a:spcPts val="0"/>
              </a:spcAft>
              <a:buClr>
                <a:srgbClr val="595959"/>
              </a:buClr>
              <a:buSzPts val="1800"/>
              <a:buChar char="•"/>
            </a:pPr>
            <a:r>
              <a:rPr lang="en-US"/>
              <a:t>W3C Standard</a:t>
            </a:r>
            <a:endParaRPr/>
          </a:p>
          <a:p>
            <a:pPr indent="-180000" lvl="1" marL="180000" rtl="0" algn="l">
              <a:lnSpc>
                <a:spcPct val="90000"/>
              </a:lnSpc>
              <a:spcBef>
                <a:spcPts val="500"/>
              </a:spcBef>
              <a:spcAft>
                <a:spcPts val="0"/>
              </a:spcAft>
              <a:buClr>
                <a:srgbClr val="595959"/>
              </a:buClr>
              <a:buSzPts val="1800"/>
              <a:buChar char="•"/>
            </a:pPr>
            <a:r>
              <a:rPr lang="en-US"/>
              <a:t>Defines a standard way to wrap RPC requests &amp; responses</a:t>
            </a:r>
            <a:endParaRPr/>
          </a:p>
          <a:p>
            <a:pPr indent="-180000" lvl="1" marL="180000" rtl="0" algn="l">
              <a:lnSpc>
                <a:spcPct val="90000"/>
              </a:lnSpc>
              <a:spcBef>
                <a:spcPts val="500"/>
              </a:spcBef>
              <a:spcAft>
                <a:spcPts val="0"/>
              </a:spcAft>
              <a:buClr>
                <a:srgbClr val="595959"/>
              </a:buClr>
              <a:buSzPts val="1800"/>
              <a:buChar char="•"/>
            </a:pPr>
            <a:r>
              <a:rPr lang="en-US"/>
              <a:t>Supports exceptions description (Faults)</a:t>
            </a:r>
            <a:endParaRPr/>
          </a:p>
          <a:p>
            <a:pPr indent="-180000" lvl="1" marL="180000" rtl="0" algn="l">
              <a:lnSpc>
                <a:spcPct val="90000"/>
              </a:lnSpc>
              <a:spcBef>
                <a:spcPts val="500"/>
              </a:spcBef>
              <a:spcAft>
                <a:spcPts val="0"/>
              </a:spcAft>
              <a:buClr>
                <a:srgbClr val="595959"/>
              </a:buClr>
              <a:buSzPts val="1800"/>
              <a:buChar char="•"/>
            </a:pPr>
            <a:r>
              <a:rPr lang="en-US"/>
              <a:t>Will usually be sent over HTTP</a:t>
            </a:r>
            <a:endParaRPr/>
          </a:p>
          <a:p>
            <a:pPr indent="-180000" lvl="1" marL="180000" rtl="0" algn="l">
              <a:lnSpc>
                <a:spcPct val="90000"/>
              </a:lnSpc>
              <a:spcBef>
                <a:spcPts val="500"/>
              </a:spcBef>
              <a:spcAft>
                <a:spcPts val="0"/>
              </a:spcAft>
              <a:buClr>
                <a:srgbClr val="595959"/>
              </a:buClr>
              <a:buSzPts val="1800"/>
              <a:buChar char="•"/>
            </a:pPr>
            <a:r>
              <a:rPr lang="en-US"/>
              <a:t>Can be unidirectional &amp; bidirectional</a:t>
            </a:r>
            <a:endParaRPr/>
          </a:p>
          <a:p>
            <a:pPr indent="-180000" lvl="1" marL="180000" rtl="0" algn="l">
              <a:lnSpc>
                <a:spcPct val="90000"/>
              </a:lnSpc>
              <a:spcBef>
                <a:spcPts val="500"/>
              </a:spcBef>
              <a:spcAft>
                <a:spcPts val="0"/>
              </a:spcAft>
              <a:buClr>
                <a:srgbClr val="595959"/>
              </a:buClr>
              <a:buSzPts val="1800"/>
              <a:buChar char="•"/>
            </a:pPr>
            <a:r>
              <a:rPr lang="en-US"/>
              <a:t>Can be synchronous &amp; asynchronous</a:t>
            </a:r>
            <a:endParaRPr/>
          </a:p>
          <a:p>
            <a:pPr indent="-180000" lvl="1" marL="180000" rtl="0" algn="l">
              <a:lnSpc>
                <a:spcPct val="90000"/>
              </a:lnSpc>
              <a:spcBef>
                <a:spcPts val="500"/>
              </a:spcBef>
              <a:spcAft>
                <a:spcPts val="0"/>
              </a:spcAft>
              <a:buClr>
                <a:srgbClr val="595959"/>
              </a:buClr>
              <a:buSzPts val="1800"/>
              <a:buChar char="•"/>
            </a:pPr>
            <a:r>
              <a:rPr lang="en-US"/>
              <a:t>SOAP Gateway is needed (skeletons in WEB tier)</a:t>
            </a:r>
            <a:endParaRPr/>
          </a:p>
          <a:p>
            <a:pPr indent="0" lvl="0" marL="0" rtl="0" algn="l">
              <a:lnSpc>
                <a:spcPct val="90000"/>
              </a:lnSpc>
              <a:spcBef>
                <a:spcPts val="1000"/>
              </a:spcBef>
              <a:spcAft>
                <a:spcPts val="0"/>
              </a:spcAft>
              <a:buClr>
                <a:srgbClr val="595959"/>
              </a:buClr>
              <a:buSzPts val="2400"/>
              <a:buNone/>
            </a:pPr>
            <a:r>
              <a:t/>
            </a:r>
            <a:endParaRPr/>
          </a:p>
        </p:txBody>
      </p:sp>
      <p:sp>
        <p:nvSpPr>
          <p:cNvPr id="888" name="Google Shape;888;p5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89" name="Google Shape;889;p5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5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Soap structure schema</a:t>
            </a:r>
            <a:endParaRPr/>
          </a:p>
        </p:txBody>
      </p:sp>
      <p:sp>
        <p:nvSpPr>
          <p:cNvPr id="895" name="Google Shape;895;p5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896" name="Google Shape;896;p59"/>
          <p:cNvSpPr/>
          <p:nvPr/>
        </p:nvSpPr>
        <p:spPr>
          <a:xfrm>
            <a:off x="533400" y="2819400"/>
            <a:ext cx="3276600" cy="3657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3D566E"/>
                </a:solidFill>
                <a:latin typeface="Arial"/>
                <a:ea typeface="Arial"/>
                <a:cs typeface="Arial"/>
                <a:sym typeface="Arial"/>
              </a:rPr>
              <a:t>SOAP Message</a:t>
            </a:r>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897" name="Google Shape;897;p59"/>
          <p:cNvSpPr/>
          <p:nvPr/>
        </p:nvSpPr>
        <p:spPr>
          <a:xfrm>
            <a:off x="609600" y="3241675"/>
            <a:ext cx="2895600" cy="2514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898" name="Google Shape;898;p59"/>
          <p:cNvSpPr/>
          <p:nvPr/>
        </p:nvSpPr>
        <p:spPr>
          <a:xfrm>
            <a:off x="685800" y="3317875"/>
            <a:ext cx="2743200" cy="2362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Envelope</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899" name="Google Shape;899;p59"/>
          <p:cNvSpPr/>
          <p:nvPr/>
        </p:nvSpPr>
        <p:spPr>
          <a:xfrm>
            <a:off x="609600" y="5867400"/>
            <a:ext cx="28956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00" name="Google Shape;900;p59"/>
          <p:cNvSpPr/>
          <p:nvPr/>
        </p:nvSpPr>
        <p:spPr>
          <a:xfrm>
            <a:off x="685800" y="5943600"/>
            <a:ext cx="27432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Attachments</a:t>
            </a:r>
            <a:endParaRPr/>
          </a:p>
        </p:txBody>
      </p:sp>
      <p:sp>
        <p:nvSpPr>
          <p:cNvPr id="901" name="Google Shape;901;p59"/>
          <p:cNvSpPr/>
          <p:nvPr/>
        </p:nvSpPr>
        <p:spPr>
          <a:xfrm>
            <a:off x="762000" y="3698875"/>
            <a:ext cx="2590800" cy="60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02" name="Google Shape;902;p59"/>
          <p:cNvSpPr/>
          <p:nvPr/>
        </p:nvSpPr>
        <p:spPr>
          <a:xfrm>
            <a:off x="838200" y="3775075"/>
            <a:ext cx="24384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Header</a:t>
            </a:r>
            <a:endParaRPr/>
          </a:p>
        </p:txBody>
      </p:sp>
      <p:sp>
        <p:nvSpPr>
          <p:cNvPr id="903" name="Google Shape;903;p59"/>
          <p:cNvSpPr/>
          <p:nvPr/>
        </p:nvSpPr>
        <p:spPr>
          <a:xfrm>
            <a:off x="762000" y="4384675"/>
            <a:ext cx="25908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04" name="Google Shape;904;p59"/>
          <p:cNvSpPr/>
          <p:nvPr/>
        </p:nvSpPr>
        <p:spPr>
          <a:xfrm>
            <a:off x="838200" y="4460875"/>
            <a:ext cx="2438400" cy="1066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Body</a:t>
            </a:r>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905" name="Google Shape;905;p59"/>
          <p:cNvSpPr/>
          <p:nvPr/>
        </p:nvSpPr>
        <p:spPr>
          <a:xfrm>
            <a:off x="914400" y="4876800"/>
            <a:ext cx="2286000" cy="5683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06" name="Google Shape;906;p59"/>
          <p:cNvSpPr/>
          <p:nvPr/>
        </p:nvSpPr>
        <p:spPr>
          <a:xfrm>
            <a:off x="990600" y="4953000"/>
            <a:ext cx="21336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D566E"/>
                </a:solidFill>
                <a:latin typeface="Arial"/>
                <a:ea typeface="Arial"/>
                <a:cs typeface="Arial"/>
                <a:sym typeface="Arial"/>
              </a:rPr>
              <a:t>SOAP Elements</a:t>
            </a:r>
            <a:endParaRPr/>
          </a:p>
        </p:txBody>
      </p:sp>
      <p:cxnSp>
        <p:nvCxnSpPr>
          <p:cNvPr id="907" name="Google Shape;907;p59"/>
          <p:cNvCxnSpPr/>
          <p:nvPr/>
        </p:nvCxnSpPr>
        <p:spPr>
          <a:xfrm rot="10800000">
            <a:off x="3200400" y="5181600"/>
            <a:ext cx="838200" cy="0"/>
          </a:xfrm>
          <a:prstGeom prst="straightConnector1">
            <a:avLst/>
          </a:prstGeom>
          <a:noFill/>
          <a:ln cap="flat" cmpd="sng" w="9525">
            <a:solidFill>
              <a:schemeClr val="dk1"/>
            </a:solidFill>
            <a:prstDash val="dot"/>
            <a:round/>
            <a:headEnd len="med" w="med" type="none"/>
            <a:tailEnd len="med" w="med" type="triangle"/>
          </a:ln>
        </p:spPr>
      </p:cxnSp>
      <p:sp>
        <p:nvSpPr>
          <p:cNvPr id="908" name="Google Shape;908;p59"/>
          <p:cNvSpPr/>
          <p:nvPr/>
        </p:nvSpPr>
        <p:spPr>
          <a:xfrm>
            <a:off x="4038600" y="5029200"/>
            <a:ext cx="1676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3D566E"/>
                </a:solidFill>
                <a:latin typeface="Arial"/>
                <a:ea typeface="Arial"/>
                <a:cs typeface="Arial"/>
                <a:sym typeface="Arial"/>
              </a:rPr>
              <a:t>Might be a SOAP Fault</a:t>
            </a:r>
            <a:endParaRPr/>
          </a:p>
          <a:p>
            <a:pPr indent="0" lvl="0" marL="0" marR="0" rtl="0" algn="ctr">
              <a:spcBef>
                <a:spcPts val="0"/>
              </a:spcBef>
              <a:spcAft>
                <a:spcPts val="0"/>
              </a:spcAft>
              <a:buNone/>
            </a:pPr>
            <a:r>
              <a:rPr lang="en-US" sz="1200">
                <a:solidFill>
                  <a:srgbClr val="3D566E"/>
                </a:solidFill>
                <a:latin typeface="Arial"/>
                <a:ea typeface="Arial"/>
                <a:cs typeface="Arial"/>
                <a:sym typeface="Arial"/>
              </a:rPr>
              <a:t>or an XML document</a:t>
            </a:r>
            <a:endParaRPr/>
          </a:p>
        </p:txBody>
      </p:sp>
      <p:cxnSp>
        <p:nvCxnSpPr>
          <p:cNvPr id="909" name="Google Shape;909;p59"/>
          <p:cNvCxnSpPr/>
          <p:nvPr/>
        </p:nvCxnSpPr>
        <p:spPr>
          <a:xfrm flipH="1">
            <a:off x="3200400" y="6172200"/>
            <a:ext cx="762000" cy="3175"/>
          </a:xfrm>
          <a:prstGeom prst="straightConnector1">
            <a:avLst/>
          </a:prstGeom>
          <a:noFill/>
          <a:ln cap="flat" cmpd="sng" w="9525">
            <a:solidFill>
              <a:schemeClr val="dk1"/>
            </a:solidFill>
            <a:prstDash val="dot"/>
            <a:round/>
            <a:headEnd len="med" w="med" type="none"/>
            <a:tailEnd len="med" w="med" type="triangle"/>
          </a:ln>
        </p:spPr>
      </p:cxnSp>
      <p:sp>
        <p:nvSpPr>
          <p:cNvPr id="910" name="Google Shape;910;p59"/>
          <p:cNvSpPr/>
          <p:nvPr/>
        </p:nvSpPr>
        <p:spPr>
          <a:xfrm>
            <a:off x="4038600" y="5867400"/>
            <a:ext cx="1676400" cy="5334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3D566E"/>
                </a:solidFill>
                <a:latin typeface="Arial"/>
                <a:ea typeface="Arial"/>
                <a:cs typeface="Arial"/>
                <a:sym typeface="Arial"/>
              </a:rPr>
              <a:t>Optional.</a:t>
            </a:r>
            <a:endParaRPr/>
          </a:p>
          <a:p>
            <a:pPr indent="0" lvl="0" marL="0" marR="0" rtl="0" algn="ctr">
              <a:spcBef>
                <a:spcPts val="0"/>
              </a:spcBef>
              <a:spcAft>
                <a:spcPts val="0"/>
              </a:spcAft>
              <a:buNone/>
            </a:pPr>
            <a:r>
              <a:rPr lang="en-US" sz="1200">
                <a:solidFill>
                  <a:srgbClr val="3D566E"/>
                </a:solidFill>
                <a:latin typeface="Arial"/>
                <a:ea typeface="Arial"/>
                <a:cs typeface="Arial"/>
                <a:sym typeface="Arial"/>
              </a:rPr>
              <a:t>Can appear more than </a:t>
            </a:r>
            <a:endParaRPr/>
          </a:p>
          <a:p>
            <a:pPr indent="0" lvl="0" marL="0" marR="0" rtl="0" algn="ctr">
              <a:spcBef>
                <a:spcPts val="0"/>
              </a:spcBef>
              <a:spcAft>
                <a:spcPts val="0"/>
              </a:spcAft>
              <a:buNone/>
            </a:pPr>
            <a:r>
              <a:rPr lang="en-US" sz="1200">
                <a:solidFill>
                  <a:srgbClr val="3D566E"/>
                </a:solidFill>
                <a:latin typeface="Arial"/>
                <a:ea typeface="Arial"/>
                <a:cs typeface="Arial"/>
                <a:sym typeface="Arial"/>
              </a:rPr>
              <a:t>one time</a:t>
            </a:r>
            <a:endParaRPr/>
          </a:p>
        </p:txBody>
      </p:sp>
      <p:sp>
        <p:nvSpPr>
          <p:cNvPr id="911" name="Google Shape;911;p59"/>
          <p:cNvSpPr/>
          <p:nvPr/>
        </p:nvSpPr>
        <p:spPr>
          <a:xfrm>
            <a:off x="6248400" y="2438400"/>
            <a:ext cx="2514600" cy="1447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Fault</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912" name="Google Shape;912;p59"/>
          <p:cNvSpPr/>
          <p:nvPr/>
        </p:nvSpPr>
        <p:spPr>
          <a:xfrm>
            <a:off x="6324600" y="2819400"/>
            <a:ext cx="23622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13" name="Google Shape;913;p59"/>
          <p:cNvSpPr/>
          <p:nvPr/>
        </p:nvSpPr>
        <p:spPr>
          <a:xfrm>
            <a:off x="6400800" y="2895600"/>
            <a:ext cx="2209800" cy="304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code</a:t>
            </a:r>
            <a:endParaRPr/>
          </a:p>
        </p:txBody>
      </p:sp>
      <p:sp>
        <p:nvSpPr>
          <p:cNvPr id="914" name="Google Shape;914;p59"/>
          <p:cNvSpPr/>
          <p:nvPr/>
        </p:nvSpPr>
        <p:spPr>
          <a:xfrm>
            <a:off x="6324600" y="3352800"/>
            <a:ext cx="23622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D566E"/>
              </a:solidFill>
              <a:latin typeface="Arial"/>
              <a:ea typeface="Arial"/>
              <a:cs typeface="Arial"/>
              <a:sym typeface="Arial"/>
            </a:endParaRPr>
          </a:p>
        </p:txBody>
      </p:sp>
      <p:sp>
        <p:nvSpPr>
          <p:cNvPr id="915" name="Google Shape;915;p59"/>
          <p:cNvSpPr/>
          <p:nvPr/>
        </p:nvSpPr>
        <p:spPr>
          <a:xfrm>
            <a:off x="6400800" y="3429000"/>
            <a:ext cx="2209800" cy="304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reason</a:t>
            </a:r>
            <a:endParaRPr/>
          </a:p>
        </p:txBody>
      </p:sp>
      <p:cxnSp>
        <p:nvCxnSpPr>
          <p:cNvPr id="916" name="Google Shape;916;p59"/>
          <p:cNvCxnSpPr/>
          <p:nvPr/>
        </p:nvCxnSpPr>
        <p:spPr>
          <a:xfrm flipH="1">
            <a:off x="5715000" y="3886200"/>
            <a:ext cx="685800" cy="1295400"/>
          </a:xfrm>
          <a:prstGeom prst="straightConnector1">
            <a:avLst/>
          </a:prstGeom>
          <a:noFill/>
          <a:ln cap="flat" cmpd="sng" w="9525">
            <a:solidFill>
              <a:schemeClr val="dk1"/>
            </a:solidFill>
            <a:prstDash val="dot"/>
            <a:round/>
            <a:headEnd len="med" w="med" type="none"/>
            <a:tailEnd len="med" w="med" type="none"/>
          </a:ln>
        </p:spPr>
      </p:cxnSp>
      <p:sp>
        <p:nvSpPr>
          <p:cNvPr id="917" name="Google Shape;917;p59"/>
          <p:cNvSpPr/>
          <p:nvPr/>
        </p:nvSpPr>
        <p:spPr>
          <a:xfrm>
            <a:off x="6400800" y="4343400"/>
            <a:ext cx="2362200" cy="2133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SOAP Attachments</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a:p>
            <a:pPr indent="0" lvl="0" marL="0" marR="0" rtl="0" algn="ctr">
              <a:spcBef>
                <a:spcPts val="0"/>
              </a:spcBef>
              <a:spcAft>
                <a:spcPts val="0"/>
              </a:spcAft>
              <a:buNone/>
            </a:pPr>
            <a:r>
              <a:t/>
            </a:r>
            <a:endParaRPr b="1" sz="1800">
              <a:solidFill>
                <a:srgbClr val="3D566E"/>
              </a:solidFill>
              <a:latin typeface="Arial"/>
              <a:ea typeface="Arial"/>
              <a:cs typeface="Arial"/>
              <a:sym typeface="Arial"/>
            </a:endParaRPr>
          </a:p>
        </p:txBody>
      </p:sp>
      <p:sp>
        <p:nvSpPr>
          <p:cNvPr id="918" name="Google Shape;918;p59"/>
          <p:cNvSpPr/>
          <p:nvPr/>
        </p:nvSpPr>
        <p:spPr>
          <a:xfrm>
            <a:off x="7543800" y="4876800"/>
            <a:ext cx="609600" cy="685800"/>
          </a:xfrm>
          <a:prstGeom prst="foldedCorner">
            <a:avLst>
              <a:gd fmla="val 34375" name="adj"/>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rgbClr val="3D566E"/>
              </a:solidFill>
              <a:latin typeface="Arial"/>
              <a:ea typeface="Arial"/>
              <a:cs typeface="Arial"/>
              <a:sym typeface="Arial"/>
            </a:endParaRPr>
          </a:p>
        </p:txBody>
      </p:sp>
      <p:cxnSp>
        <p:nvCxnSpPr>
          <p:cNvPr id="919" name="Google Shape;919;p59"/>
          <p:cNvCxnSpPr/>
          <p:nvPr/>
        </p:nvCxnSpPr>
        <p:spPr>
          <a:xfrm flipH="1">
            <a:off x="5715000" y="5181600"/>
            <a:ext cx="1828800" cy="76200"/>
          </a:xfrm>
          <a:prstGeom prst="straightConnector1">
            <a:avLst/>
          </a:prstGeom>
          <a:noFill/>
          <a:ln cap="flat" cmpd="sng" w="9525">
            <a:solidFill>
              <a:schemeClr val="dk1"/>
            </a:solidFill>
            <a:prstDash val="dot"/>
            <a:round/>
            <a:headEnd len="med" w="med" type="none"/>
            <a:tailEnd len="med" w="med" type="none"/>
          </a:ln>
        </p:spPr>
      </p:cxnSp>
      <p:cxnSp>
        <p:nvCxnSpPr>
          <p:cNvPr id="920" name="Google Shape;920;p59"/>
          <p:cNvCxnSpPr/>
          <p:nvPr/>
        </p:nvCxnSpPr>
        <p:spPr>
          <a:xfrm flipH="1">
            <a:off x="5715000" y="6019800"/>
            <a:ext cx="1828800" cy="228600"/>
          </a:xfrm>
          <a:prstGeom prst="straightConnector1">
            <a:avLst/>
          </a:prstGeom>
          <a:noFill/>
          <a:ln cap="flat" cmpd="sng" w="9525">
            <a:solidFill>
              <a:schemeClr val="dk1"/>
            </a:solidFill>
            <a:prstDash val="dot"/>
            <a:round/>
            <a:headEnd len="med" w="med" type="none"/>
            <a:tailEnd len="med" w="med" type="none"/>
          </a:ln>
        </p:spPr>
      </p:cxnSp>
      <p:cxnSp>
        <p:nvCxnSpPr>
          <p:cNvPr id="921" name="Google Shape;921;p59"/>
          <p:cNvCxnSpPr/>
          <p:nvPr/>
        </p:nvCxnSpPr>
        <p:spPr>
          <a:xfrm flipH="1">
            <a:off x="5715000" y="5257800"/>
            <a:ext cx="1828800" cy="838200"/>
          </a:xfrm>
          <a:prstGeom prst="straightConnector1">
            <a:avLst/>
          </a:prstGeom>
          <a:noFill/>
          <a:ln cap="flat" cmpd="sng" w="9525">
            <a:solidFill>
              <a:schemeClr val="dk1"/>
            </a:solidFill>
            <a:prstDash val="dot"/>
            <a:round/>
            <a:headEnd len="med" w="med" type="none"/>
            <a:tailEnd len="med" w="med" type="none"/>
          </a:ln>
        </p:spPr>
      </p:cxnSp>
      <p:sp>
        <p:nvSpPr>
          <p:cNvPr id="922" name="Google Shape;922;p59"/>
          <p:cNvSpPr/>
          <p:nvPr/>
        </p:nvSpPr>
        <p:spPr>
          <a:xfrm>
            <a:off x="7620000" y="4953000"/>
            <a:ext cx="457200" cy="533400"/>
          </a:xfrm>
          <a:prstGeom prst="foldedCorner">
            <a:avLst>
              <a:gd fmla="val 34375"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D566E"/>
                </a:solidFill>
                <a:latin typeface="Arial"/>
                <a:ea typeface="Arial"/>
                <a:cs typeface="Arial"/>
                <a:sym typeface="Arial"/>
              </a:rPr>
              <a:t>XML</a:t>
            </a:r>
            <a:endParaRPr/>
          </a:p>
        </p:txBody>
      </p:sp>
      <p:sp>
        <p:nvSpPr>
          <p:cNvPr id="923" name="Google Shape;923;p59"/>
          <p:cNvSpPr/>
          <p:nvPr/>
        </p:nvSpPr>
        <p:spPr>
          <a:xfrm>
            <a:off x="7543800" y="5638800"/>
            <a:ext cx="609600" cy="685800"/>
          </a:xfrm>
          <a:prstGeom prst="foldedCorner">
            <a:avLst>
              <a:gd fmla="val 34375" name="adj"/>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rgbClr val="3D566E"/>
              </a:solidFill>
              <a:latin typeface="Arial"/>
              <a:ea typeface="Arial"/>
              <a:cs typeface="Arial"/>
              <a:sym typeface="Arial"/>
            </a:endParaRPr>
          </a:p>
        </p:txBody>
      </p:sp>
      <p:sp>
        <p:nvSpPr>
          <p:cNvPr id="924" name="Google Shape;924;p59"/>
          <p:cNvSpPr/>
          <p:nvPr/>
        </p:nvSpPr>
        <p:spPr>
          <a:xfrm>
            <a:off x="7620000" y="5715000"/>
            <a:ext cx="457200" cy="533400"/>
          </a:xfrm>
          <a:prstGeom prst="foldedCorner">
            <a:avLst>
              <a:gd fmla="val 34375" name="adj"/>
            </a:avLst>
          </a:prstGeom>
          <a:gradFill>
            <a:gsLst>
              <a:gs pos="0">
                <a:srgbClr val="FFFFFF"/>
              </a:gs>
              <a:gs pos="100000">
                <a:srgbClr val="0099FF"/>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D566E"/>
                </a:solidFill>
                <a:latin typeface="Arial"/>
                <a:ea typeface="Arial"/>
                <a:cs typeface="Arial"/>
                <a:sym typeface="Arial"/>
              </a:rPr>
              <a:t>IMG</a:t>
            </a:r>
            <a:endParaRPr/>
          </a:p>
        </p:txBody>
      </p:sp>
      <p:sp>
        <p:nvSpPr>
          <p:cNvPr id="925" name="Google Shape;925;p59"/>
          <p:cNvSpPr/>
          <p:nvPr/>
        </p:nvSpPr>
        <p:spPr>
          <a:xfrm>
            <a:off x="4114800" y="3733800"/>
            <a:ext cx="1676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Header Block</a:t>
            </a:r>
            <a:endParaRPr/>
          </a:p>
        </p:txBody>
      </p:sp>
      <p:sp>
        <p:nvSpPr>
          <p:cNvPr id="926" name="Google Shape;926;p59"/>
          <p:cNvSpPr/>
          <p:nvPr/>
        </p:nvSpPr>
        <p:spPr>
          <a:xfrm>
            <a:off x="4114800" y="4038600"/>
            <a:ext cx="1676400" cy="228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Header Block</a:t>
            </a:r>
            <a:endParaRPr/>
          </a:p>
        </p:txBody>
      </p:sp>
      <p:cxnSp>
        <p:nvCxnSpPr>
          <p:cNvPr id="927" name="Google Shape;927;p59"/>
          <p:cNvCxnSpPr/>
          <p:nvPr/>
        </p:nvCxnSpPr>
        <p:spPr>
          <a:xfrm rot="10800000">
            <a:off x="3124200" y="3886200"/>
            <a:ext cx="990600" cy="0"/>
          </a:xfrm>
          <a:prstGeom prst="straightConnector1">
            <a:avLst/>
          </a:prstGeom>
          <a:noFill/>
          <a:ln cap="flat" cmpd="sng" w="9525">
            <a:solidFill>
              <a:schemeClr val="dk1"/>
            </a:solidFill>
            <a:prstDash val="dot"/>
            <a:round/>
            <a:headEnd len="med" w="med" type="none"/>
            <a:tailEnd len="med" w="med" type="none"/>
          </a:ln>
        </p:spPr>
      </p:cxnSp>
      <p:cxnSp>
        <p:nvCxnSpPr>
          <p:cNvPr id="928" name="Google Shape;928;p59"/>
          <p:cNvCxnSpPr/>
          <p:nvPr/>
        </p:nvCxnSpPr>
        <p:spPr>
          <a:xfrm rot="10800000">
            <a:off x="3124200" y="4114800"/>
            <a:ext cx="990600" cy="0"/>
          </a:xfrm>
          <a:prstGeom prst="straightConnector1">
            <a:avLst/>
          </a:prstGeom>
          <a:noFill/>
          <a:ln cap="flat" cmpd="sng" w="9525">
            <a:solidFill>
              <a:schemeClr val="dk1"/>
            </a:solidFill>
            <a:prstDash val="dot"/>
            <a:round/>
            <a:headEnd len="med" w="med" type="none"/>
            <a:tailEnd len="med" w="med" type="none"/>
          </a:ln>
        </p:spPr>
      </p:cxnSp>
      <p:sp>
        <p:nvSpPr>
          <p:cNvPr id="929" name="Google Shape;929;p5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99" name="Google Shape;99;p6"/>
          <p:cNvSpPr txBox="1"/>
          <p:nvPr>
            <p:ph idx="1" type="body"/>
          </p:nvPr>
        </p:nvSpPr>
        <p:spPr>
          <a:xfrm>
            <a:off x="342900" y="8382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000"/>
              <a:buFont typeface="Noto Sans Symbols"/>
              <a:buNone/>
            </a:pPr>
            <a:r>
              <a:rPr b="1" lang="en-US" sz="2000"/>
              <a:t>				  </a:t>
            </a:r>
            <a:r>
              <a:rPr b="1" lang="en-US"/>
              <a:t>3 Tier Model</a:t>
            </a:r>
            <a:endParaRPr/>
          </a:p>
          <a:p>
            <a:pPr indent="0" lvl="0" marL="0" rtl="0" algn="l">
              <a:lnSpc>
                <a:spcPct val="90000"/>
              </a:lnSpc>
              <a:spcBef>
                <a:spcPts val="1000"/>
              </a:spcBef>
              <a:spcAft>
                <a:spcPts val="0"/>
              </a:spcAft>
              <a:buClr>
                <a:srgbClr val="595959"/>
              </a:buClr>
              <a:buSzPts val="2000"/>
              <a:buNone/>
            </a:pPr>
            <a:r>
              <a:rPr lang="en-US" sz="2000"/>
              <a:t>Tier 1 – Web server </a:t>
            </a:r>
            <a:endParaRPr/>
          </a:p>
          <a:p>
            <a:pPr indent="0" lvl="0" marL="0" rtl="0" algn="l">
              <a:lnSpc>
                <a:spcPct val="90000"/>
              </a:lnSpc>
              <a:spcBef>
                <a:spcPts val="1000"/>
              </a:spcBef>
              <a:spcAft>
                <a:spcPts val="0"/>
              </a:spcAft>
              <a:buClr>
                <a:srgbClr val="595959"/>
              </a:buClr>
              <a:buSzPts val="2000"/>
              <a:buNone/>
            </a:pPr>
            <a:r>
              <a:rPr lang="en-US" sz="2000"/>
              <a:t>Tier 2 – Business server</a:t>
            </a:r>
            <a:endParaRPr/>
          </a:p>
          <a:p>
            <a:pPr indent="0" lvl="0" marL="0" rtl="0" algn="l">
              <a:lnSpc>
                <a:spcPct val="90000"/>
              </a:lnSpc>
              <a:spcBef>
                <a:spcPts val="1000"/>
              </a:spcBef>
              <a:spcAft>
                <a:spcPts val="0"/>
              </a:spcAft>
              <a:buClr>
                <a:srgbClr val="595959"/>
              </a:buClr>
              <a:buSzPts val="2000"/>
              <a:buNone/>
            </a:pPr>
            <a:r>
              <a:rPr lang="en-US" sz="2000"/>
              <a:t>Tier 3 – DB or any other 3</a:t>
            </a:r>
            <a:r>
              <a:rPr baseline="30000" lang="en-US" sz="2000"/>
              <a:t>rd</a:t>
            </a:r>
            <a:r>
              <a:rPr lang="en-US" sz="2000"/>
              <a:t> party </a:t>
            </a:r>
            <a:endParaRPr/>
          </a:p>
          <a:p>
            <a:pPr indent="0" lvl="0" marL="0" rtl="0" algn="l">
              <a:lnSpc>
                <a:spcPct val="90000"/>
              </a:lnSpc>
              <a:spcBef>
                <a:spcPts val="1000"/>
              </a:spcBef>
              <a:spcAft>
                <a:spcPts val="0"/>
              </a:spcAft>
              <a:buClr>
                <a:srgbClr val="595959"/>
              </a:buClr>
              <a:buSzPts val="2000"/>
              <a:buNone/>
            </a:pPr>
            <a:r>
              <a:rPr lang="en-US" sz="2000"/>
              <a:t>Business server provides infrastructural services</a:t>
            </a:r>
            <a:endParaRPr/>
          </a:p>
          <a:p>
            <a:pPr indent="-180000" lvl="1" marL="180000" rtl="0" algn="l">
              <a:lnSpc>
                <a:spcPct val="150000"/>
              </a:lnSpc>
              <a:spcBef>
                <a:spcPts val="500"/>
              </a:spcBef>
              <a:spcAft>
                <a:spcPts val="0"/>
              </a:spcAft>
              <a:buClr>
                <a:srgbClr val="595959"/>
              </a:buClr>
              <a:buSzPts val="2000"/>
              <a:buChar char="•"/>
            </a:pPr>
            <a:r>
              <a:rPr lang="en-US" sz="2000"/>
              <a:t>Development focuses on service implementation</a:t>
            </a:r>
            <a:endParaRPr/>
          </a:p>
          <a:p>
            <a:pPr indent="-180000" lvl="1" marL="180000" rtl="0" algn="l">
              <a:lnSpc>
                <a:spcPct val="150000"/>
              </a:lnSpc>
              <a:spcBef>
                <a:spcPts val="500"/>
              </a:spcBef>
              <a:spcAft>
                <a:spcPts val="0"/>
              </a:spcAft>
              <a:buClr>
                <a:srgbClr val="595959"/>
              </a:buClr>
              <a:buSzPts val="2000"/>
              <a:buChar char="•"/>
            </a:pPr>
            <a:r>
              <a:rPr lang="en-US" sz="2000"/>
              <a:t>Highly scalable</a:t>
            </a:r>
            <a:endParaRPr/>
          </a:p>
          <a:p>
            <a:pPr indent="-180000" lvl="1" marL="180000" rtl="0" algn="l">
              <a:lnSpc>
                <a:spcPct val="150000"/>
              </a:lnSpc>
              <a:spcBef>
                <a:spcPts val="500"/>
              </a:spcBef>
              <a:spcAft>
                <a:spcPts val="0"/>
              </a:spcAft>
              <a:buClr>
                <a:srgbClr val="595959"/>
              </a:buClr>
              <a:buSzPts val="2000"/>
              <a:buChar char="•"/>
            </a:pPr>
            <a:r>
              <a:rPr lang="en-US" sz="2000"/>
              <a:t>Support various protocols </a:t>
            </a:r>
            <a:endParaRPr sz="1800"/>
          </a:p>
        </p:txBody>
      </p:sp>
      <p:sp>
        <p:nvSpPr>
          <p:cNvPr id="100" name="Google Shape;100;p6"/>
          <p:cNvSpPr/>
          <p:nvPr/>
        </p:nvSpPr>
        <p:spPr>
          <a:xfrm>
            <a:off x="4305300" y="3581400"/>
            <a:ext cx="4343400" cy="19812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6"/>
          <p:cNvSpPr/>
          <p:nvPr/>
        </p:nvSpPr>
        <p:spPr>
          <a:xfrm>
            <a:off x="4381500" y="4191000"/>
            <a:ext cx="9144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Web </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Client</a:t>
            </a:r>
            <a:endParaRPr sz="1200">
              <a:solidFill>
                <a:srgbClr val="0099FF"/>
              </a:solidFill>
              <a:latin typeface="Arial"/>
              <a:ea typeface="Arial"/>
              <a:cs typeface="Arial"/>
              <a:sym typeface="Arial"/>
            </a:endParaRPr>
          </a:p>
        </p:txBody>
      </p:sp>
      <p:sp>
        <p:nvSpPr>
          <p:cNvPr id="102" name="Google Shape;102;p6"/>
          <p:cNvSpPr/>
          <p:nvPr/>
        </p:nvSpPr>
        <p:spPr>
          <a:xfrm>
            <a:off x="5981700" y="4191000"/>
            <a:ext cx="838200" cy="685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Web</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103" name="Google Shape;103;p6"/>
          <p:cNvCxnSpPr/>
          <p:nvPr/>
        </p:nvCxnSpPr>
        <p:spPr>
          <a:xfrm rot="10800000">
            <a:off x="5295900" y="4495800"/>
            <a:ext cx="685800" cy="0"/>
          </a:xfrm>
          <a:prstGeom prst="straightConnector1">
            <a:avLst/>
          </a:prstGeom>
          <a:noFill/>
          <a:ln cap="flat" cmpd="sng" w="9525">
            <a:solidFill>
              <a:schemeClr val="dk1"/>
            </a:solidFill>
            <a:prstDash val="solid"/>
            <a:round/>
            <a:headEnd len="med" w="med" type="triangle"/>
            <a:tailEnd len="med" w="med" type="triangle"/>
          </a:ln>
        </p:spPr>
      </p:cxnSp>
      <p:sp>
        <p:nvSpPr>
          <p:cNvPr id="104" name="Google Shape;104;p6"/>
          <p:cNvSpPr/>
          <p:nvPr/>
        </p:nvSpPr>
        <p:spPr>
          <a:xfrm>
            <a:off x="4914900" y="4495800"/>
            <a:ext cx="1524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IIOP</a:t>
            </a:r>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RMI</a:t>
            </a:r>
            <a:endParaRPr/>
          </a:p>
        </p:txBody>
      </p:sp>
      <p:sp>
        <p:nvSpPr>
          <p:cNvPr id="105" name="Google Shape;105;p6"/>
          <p:cNvSpPr/>
          <p:nvPr/>
        </p:nvSpPr>
        <p:spPr>
          <a:xfrm>
            <a:off x="4610100" y="4800600"/>
            <a:ext cx="6858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Client</a:t>
            </a:r>
            <a:endParaRPr/>
          </a:p>
        </p:txBody>
      </p:sp>
      <p:sp>
        <p:nvSpPr>
          <p:cNvPr id="106" name="Google Shape;106;p6"/>
          <p:cNvSpPr/>
          <p:nvPr/>
        </p:nvSpPr>
        <p:spPr>
          <a:xfrm>
            <a:off x="7124700" y="4191000"/>
            <a:ext cx="838200" cy="685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App.</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107" name="Google Shape;107;p6"/>
          <p:cNvCxnSpPr/>
          <p:nvPr/>
        </p:nvCxnSpPr>
        <p:spPr>
          <a:xfrm rot="10800000">
            <a:off x="6819900" y="4495800"/>
            <a:ext cx="304800" cy="0"/>
          </a:xfrm>
          <a:prstGeom prst="straightConnector1">
            <a:avLst/>
          </a:prstGeom>
          <a:noFill/>
          <a:ln cap="flat" cmpd="sng" w="9525">
            <a:solidFill>
              <a:schemeClr val="dk1"/>
            </a:solidFill>
            <a:prstDash val="solid"/>
            <a:round/>
            <a:headEnd len="med" w="med" type="triangle"/>
            <a:tailEnd len="med" w="med" type="triangle"/>
          </a:ln>
        </p:spPr>
      </p:cxnSp>
      <p:cxnSp>
        <p:nvCxnSpPr>
          <p:cNvPr id="108" name="Google Shape;108;p6"/>
          <p:cNvCxnSpPr/>
          <p:nvPr/>
        </p:nvCxnSpPr>
        <p:spPr>
          <a:xfrm rot="10800000">
            <a:off x="5295900" y="5181600"/>
            <a:ext cx="1981200" cy="0"/>
          </a:xfrm>
          <a:prstGeom prst="straightConnector1">
            <a:avLst/>
          </a:prstGeom>
          <a:noFill/>
          <a:ln cap="flat" cmpd="sng" w="9525">
            <a:solidFill>
              <a:schemeClr val="dk1"/>
            </a:solidFill>
            <a:prstDash val="solid"/>
            <a:round/>
            <a:headEnd len="med" w="med" type="none"/>
            <a:tailEnd len="med" w="med" type="triangle"/>
          </a:ln>
        </p:spPr>
      </p:cxnSp>
      <p:cxnSp>
        <p:nvCxnSpPr>
          <p:cNvPr id="109" name="Google Shape;109;p6"/>
          <p:cNvCxnSpPr/>
          <p:nvPr/>
        </p:nvCxnSpPr>
        <p:spPr>
          <a:xfrm rot="10800000">
            <a:off x="7277100" y="4876800"/>
            <a:ext cx="0" cy="304800"/>
          </a:xfrm>
          <a:prstGeom prst="straightConnector1">
            <a:avLst/>
          </a:prstGeom>
          <a:noFill/>
          <a:ln cap="flat" cmpd="sng" w="9525">
            <a:solidFill>
              <a:schemeClr val="dk1"/>
            </a:solidFill>
            <a:prstDash val="solid"/>
            <a:round/>
            <a:headEnd len="med" w="med" type="none"/>
            <a:tailEnd len="med" w="med" type="triangle"/>
          </a:ln>
        </p:spPr>
      </p:cxnSp>
      <p:sp>
        <p:nvSpPr>
          <p:cNvPr id="110" name="Google Shape;110;p6"/>
          <p:cNvSpPr/>
          <p:nvPr/>
        </p:nvSpPr>
        <p:spPr>
          <a:xfrm>
            <a:off x="8267700" y="4267200"/>
            <a:ext cx="304800" cy="533400"/>
          </a:xfrm>
          <a:prstGeom prst="can">
            <a:avLst>
              <a:gd fmla="val 43750"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DB</a:t>
            </a:r>
            <a:endParaRPr/>
          </a:p>
        </p:txBody>
      </p:sp>
      <p:cxnSp>
        <p:nvCxnSpPr>
          <p:cNvPr id="111" name="Google Shape;111;p6"/>
          <p:cNvCxnSpPr/>
          <p:nvPr/>
        </p:nvCxnSpPr>
        <p:spPr>
          <a:xfrm rot="10800000">
            <a:off x="7962900" y="4495800"/>
            <a:ext cx="304800" cy="0"/>
          </a:xfrm>
          <a:prstGeom prst="straightConnector1">
            <a:avLst/>
          </a:prstGeom>
          <a:noFill/>
          <a:ln cap="flat" cmpd="sng" w="9525">
            <a:solidFill>
              <a:schemeClr val="dk1"/>
            </a:solidFill>
            <a:prstDash val="solid"/>
            <a:round/>
            <a:headEnd len="med" w="med" type="triangle"/>
            <a:tailEnd len="med" w="med" type="triangle"/>
          </a:ln>
        </p:spPr>
      </p:cxnSp>
      <p:sp>
        <p:nvSpPr>
          <p:cNvPr id="112" name="Google Shape;112;p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60"/>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XML based Web Services</a:t>
            </a:r>
            <a:endParaRPr/>
          </a:p>
        </p:txBody>
      </p:sp>
      <p:sp>
        <p:nvSpPr>
          <p:cNvPr id="935" name="Google Shape;935;p60"/>
          <p:cNvSpPr/>
          <p:nvPr/>
        </p:nvSpPr>
        <p:spPr>
          <a:xfrm>
            <a:off x="590550" y="1409700"/>
            <a:ext cx="8229600" cy="4648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SOAP over HTTP Request example</a:t>
            </a:r>
            <a:endParaRPr/>
          </a:p>
        </p:txBody>
      </p:sp>
      <p:sp>
        <p:nvSpPr>
          <p:cNvPr id="936" name="Google Shape;936;p60"/>
          <p:cNvSpPr/>
          <p:nvPr/>
        </p:nvSpPr>
        <p:spPr>
          <a:xfrm>
            <a:off x="1143000" y="2667000"/>
            <a:ext cx="6781800" cy="3048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HTTP 1.0 POST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Host: www.stockquoteserver.com</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Content-Type: text/xml; charset="utf-8"</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Content-Length: nnnn</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SOAPAction: "Some-URI“</a:t>
            </a:r>
            <a:endParaRPr/>
          </a:p>
          <a:p>
            <a:pPr indent="0" lvl="0" marL="0" marR="0" rtl="0" algn="l">
              <a:spcBef>
                <a:spcPts val="0"/>
              </a:spcBef>
              <a:spcAft>
                <a:spcPts val="0"/>
              </a:spcAft>
              <a:buNone/>
            </a:pPr>
            <a:r>
              <a:t/>
            </a:r>
            <a:endParaRPr sz="1200">
              <a:solidFill>
                <a:srgbClr val="3D566E"/>
              </a:solidFill>
              <a:latin typeface="Arial"/>
              <a:ea typeface="Arial"/>
              <a:cs typeface="Arial"/>
              <a:sym typeface="Arial"/>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&lt;SOAP-ENV:Envelope xmlns:SOAP-ENV="http://schemas.xmlsoap.org/soap/envelope/"</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SOAP-ENV:encodingStyle="http://schemas.xmlsoap.org/soap/encoding/"&gt;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&lt;SOAP-ENV:Body&gt;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&lt;m:GetLastTradePrice xmlns:m="Some-URI"&gt;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&lt;symbol&gt;DIS&lt;/symbol&gt;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&lt;/m:GetLastTradePrice&gt;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&lt;/SOAP-ENV:Body&gt;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&lt;/SOAP-ENV:Envelope&gt;</a:t>
            </a:r>
            <a:endParaRPr/>
          </a:p>
        </p:txBody>
      </p:sp>
      <p:cxnSp>
        <p:nvCxnSpPr>
          <p:cNvPr id="937" name="Google Shape;937;p60"/>
          <p:cNvCxnSpPr/>
          <p:nvPr/>
        </p:nvCxnSpPr>
        <p:spPr>
          <a:xfrm>
            <a:off x="2590800" y="2971800"/>
            <a:ext cx="3048000" cy="0"/>
          </a:xfrm>
          <a:prstGeom prst="straightConnector1">
            <a:avLst/>
          </a:prstGeom>
          <a:noFill/>
          <a:ln cap="flat" cmpd="sng" w="9525">
            <a:solidFill>
              <a:schemeClr val="dk1"/>
            </a:solidFill>
            <a:prstDash val="solid"/>
            <a:round/>
            <a:headEnd len="med" w="med" type="none"/>
            <a:tailEnd len="med" w="med" type="none"/>
          </a:ln>
        </p:spPr>
      </p:cxnSp>
      <p:sp>
        <p:nvSpPr>
          <p:cNvPr id="938" name="Google Shape;938;p60"/>
          <p:cNvSpPr/>
          <p:nvPr/>
        </p:nvSpPr>
        <p:spPr>
          <a:xfrm>
            <a:off x="5638800" y="2743200"/>
            <a:ext cx="21336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POST method  - allows</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great amount of data upload</a:t>
            </a:r>
            <a:endParaRPr/>
          </a:p>
        </p:txBody>
      </p:sp>
      <p:cxnSp>
        <p:nvCxnSpPr>
          <p:cNvPr id="939" name="Google Shape;939;p60"/>
          <p:cNvCxnSpPr/>
          <p:nvPr/>
        </p:nvCxnSpPr>
        <p:spPr>
          <a:xfrm>
            <a:off x="3276600" y="3733800"/>
            <a:ext cx="2362200" cy="0"/>
          </a:xfrm>
          <a:prstGeom prst="straightConnector1">
            <a:avLst/>
          </a:prstGeom>
          <a:noFill/>
          <a:ln cap="flat" cmpd="sng" w="9525">
            <a:solidFill>
              <a:schemeClr val="dk1"/>
            </a:solidFill>
            <a:prstDash val="solid"/>
            <a:round/>
            <a:headEnd len="med" w="med" type="none"/>
            <a:tailEnd len="med" w="med" type="none"/>
          </a:ln>
        </p:spPr>
      </p:cxnSp>
      <p:sp>
        <p:nvSpPr>
          <p:cNvPr id="940" name="Google Shape;940;p60"/>
          <p:cNvSpPr/>
          <p:nvPr/>
        </p:nvSpPr>
        <p:spPr>
          <a:xfrm>
            <a:off x="5638800" y="3352800"/>
            <a:ext cx="2133600" cy="533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SOAP Header that provides</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another checking mechanism </a:t>
            </a:r>
            <a:endParaRPr/>
          </a:p>
        </p:txBody>
      </p:sp>
      <p:sp>
        <p:nvSpPr>
          <p:cNvPr id="941" name="Google Shape;941;p60"/>
          <p:cNvSpPr/>
          <p:nvPr/>
        </p:nvSpPr>
        <p:spPr>
          <a:xfrm>
            <a:off x="1295400" y="3962400"/>
            <a:ext cx="6477000" cy="1524000"/>
          </a:xfrm>
          <a:prstGeom prst="rect">
            <a:avLst/>
          </a:prstGeom>
          <a:noFill/>
          <a:ln cap="flat" cmpd="sng" w="9525">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B0F0"/>
              </a:solidFill>
              <a:latin typeface="Arial"/>
              <a:ea typeface="Arial"/>
              <a:cs typeface="Arial"/>
              <a:sym typeface="Arial"/>
            </a:endParaRPr>
          </a:p>
        </p:txBody>
      </p:sp>
      <p:sp>
        <p:nvSpPr>
          <p:cNvPr id="942" name="Google Shape;942;p60"/>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1"/>
          <p:cNvSpPr txBox="1"/>
          <p:nvPr>
            <p:ph idx="1" type="body"/>
          </p:nvPr>
        </p:nvSpPr>
        <p:spPr>
          <a:xfrm>
            <a:off x="784740" y="1121569"/>
            <a:ext cx="4038600" cy="464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XML based RPC</a:t>
            </a:r>
            <a:endParaRPr/>
          </a:p>
        </p:txBody>
      </p:sp>
      <p:sp>
        <p:nvSpPr>
          <p:cNvPr id="948" name="Google Shape;948;p61"/>
          <p:cNvSpPr/>
          <p:nvPr/>
        </p:nvSpPr>
        <p:spPr>
          <a:xfrm>
            <a:off x="914400" y="2743200"/>
            <a:ext cx="7315200" cy="3276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61"/>
          <p:cNvSpPr/>
          <p:nvPr/>
        </p:nvSpPr>
        <p:spPr>
          <a:xfrm>
            <a:off x="6324600" y="3505200"/>
            <a:ext cx="762000" cy="533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WSDL</a:t>
            </a:r>
            <a:endParaRPr/>
          </a:p>
        </p:txBody>
      </p:sp>
      <p:sp>
        <p:nvSpPr>
          <p:cNvPr id="950" name="Google Shape;950;p61"/>
          <p:cNvSpPr/>
          <p:nvPr/>
        </p:nvSpPr>
        <p:spPr>
          <a:xfrm>
            <a:off x="6248400" y="2971800"/>
            <a:ext cx="1828800" cy="2514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B0F0"/>
                </a:solidFill>
                <a:latin typeface="Arial"/>
                <a:ea typeface="Arial"/>
                <a:cs typeface="Arial"/>
                <a:sym typeface="Arial"/>
              </a:rPr>
              <a:t>Server</a:t>
            </a:r>
            <a:endParaRPr b="1" sz="1800">
              <a:solidFill>
                <a:srgbClr val="00B0F0"/>
              </a:solidFill>
              <a:latin typeface="Arial"/>
              <a:ea typeface="Arial"/>
              <a:cs typeface="Arial"/>
              <a:sym typeface="Arial"/>
            </a:endParaRPr>
          </a:p>
          <a:p>
            <a:pPr indent="0" lvl="0" marL="0" marR="0" rtl="0" algn="ctr">
              <a:spcBef>
                <a:spcPts val="0"/>
              </a:spcBef>
              <a:spcAft>
                <a:spcPts val="0"/>
              </a:spcAft>
              <a:buNone/>
            </a:pPr>
            <a:r>
              <a:t/>
            </a:r>
            <a:endParaRPr b="1" sz="1800">
              <a:solidFill>
                <a:srgbClr val="00B0F0"/>
              </a:solidFill>
              <a:latin typeface="Arial"/>
              <a:ea typeface="Arial"/>
              <a:cs typeface="Arial"/>
              <a:sym typeface="Arial"/>
            </a:endParaRPr>
          </a:p>
          <a:p>
            <a:pPr indent="0" lvl="0" marL="0" marR="0" rtl="0" algn="ctr">
              <a:spcBef>
                <a:spcPts val="0"/>
              </a:spcBef>
              <a:spcAft>
                <a:spcPts val="0"/>
              </a:spcAft>
              <a:buNone/>
            </a:pPr>
            <a:r>
              <a:t/>
            </a:r>
            <a:endParaRPr b="1" sz="1800">
              <a:solidFill>
                <a:srgbClr val="00B0F0"/>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951" name="Google Shape;951;p61"/>
          <p:cNvCxnSpPr/>
          <p:nvPr/>
        </p:nvCxnSpPr>
        <p:spPr>
          <a:xfrm flipH="1" rot="10800000">
            <a:off x="2590800" y="3886200"/>
            <a:ext cx="3657600" cy="1143000"/>
          </a:xfrm>
          <a:prstGeom prst="straightConnector1">
            <a:avLst/>
          </a:prstGeom>
          <a:noFill/>
          <a:ln cap="flat" cmpd="sng" w="9525">
            <a:solidFill>
              <a:schemeClr val="dk1"/>
            </a:solidFill>
            <a:prstDash val="solid"/>
            <a:round/>
            <a:headEnd len="med" w="med" type="none"/>
            <a:tailEnd len="med" w="med" type="triangle"/>
          </a:ln>
        </p:spPr>
      </p:cxnSp>
      <p:cxnSp>
        <p:nvCxnSpPr>
          <p:cNvPr id="952" name="Google Shape;952;p61"/>
          <p:cNvCxnSpPr/>
          <p:nvPr/>
        </p:nvCxnSpPr>
        <p:spPr>
          <a:xfrm>
            <a:off x="2667000" y="3276600"/>
            <a:ext cx="3581400" cy="457200"/>
          </a:xfrm>
          <a:prstGeom prst="straightConnector1">
            <a:avLst/>
          </a:prstGeom>
          <a:noFill/>
          <a:ln cap="flat" cmpd="sng" w="9525">
            <a:solidFill>
              <a:schemeClr val="dk1"/>
            </a:solidFill>
            <a:prstDash val="solid"/>
            <a:round/>
            <a:headEnd len="med" w="med" type="none"/>
            <a:tailEnd len="med" w="med" type="triangle"/>
          </a:ln>
        </p:spPr>
      </p:cxnSp>
      <p:cxnSp>
        <p:nvCxnSpPr>
          <p:cNvPr id="953" name="Google Shape;953;p61"/>
          <p:cNvCxnSpPr/>
          <p:nvPr/>
        </p:nvCxnSpPr>
        <p:spPr>
          <a:xfrm flipH="1">
            <a:off x="2590800" y="4724400"/>
            <a:ext cx="3733800" cy="533400"/>
          </a:xfrm>
          <a:prstGeom prst="straightConnector1">
            <a:avLst/>
          </a:prstGeom>
          <a:noFill/>
          <a:ln cap="flat" cmpd="sng" w="9525">
            <a:solidFill>
              <a:schemeClr val="dk1"/>
            </a:solidFill>
            <a:prstDash val="dot"/>
            <a:round/>
            <a:headEnd len="med" w="med" type="none"/>
            <a:tailEnd len="med" w="med" type="triangle"/>
          </a:ln>
        </p:spPr>
      </p:cxnSp>
      <p:cxnSp>
        <p:nvCxnSpPr>
          <p:cNvPr id="954" name="Google Shape;954;p61"/>
          <p:cNvCxnSpPr/>
          <p:nvPr/>
        </p:nvCxnSpPr>
        <p:spPr>
          <a:xfrm rot="10800000">
            <a:off x="2667000" y="3581400"/>
            <a:ext cx="3657600" cy="990600"/>
          </a:xfrm>
          <a:prstGeom prst="straightConnector1">
            <a:avLst/>
          </a:prstGeom>
          <a:noFill/>
          <a:ln cap="flat" cmpd="sng" w="9525">
            <a:solidFill>
              <a:schemeClr val="dk1"/>
            </a:solidFill>
            <a:prstDash val="dot"/>
            <a:round/>
            <a:headEnd len="med" w="med" type="none"/>
            <a:tailEnd len="med" w="med" type="triangle"/>
          </a:ln>
        </p:spPr>
      </p:cxnSp>
      <p:sp>
        <p:nvSpPr>
          <p:cNvPr id="955" name="Google Shape;955;p61"/>
          <p:cNvSpPr/>
          <p:nvPr/>
        </p:nvSpPr>
        <p:spPr>
          <a:xfrm rot="-493542">
            <a:off x="3593691" y="4766659"/>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Downloads</a:t>
            </a:r>
            <a:endParaRPr/>
          </a:p>
        </p:txBody>
      </p:sp>
      <p:sp>
        <p:nvSpPr>
          <p:cNvPr id="956" name="Google Shape;956;p61"/>
          <p:cNvSpPr/>
          <p:nvPr/>
        </p:nvSpPr>
        <p:spPr>
          <a:xfrm rot="979266">
            <a:off x="4063004" y="3763859"/>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Downloads</a:t>
            </a:r>
            <a:endParaRPr/>
          </a:p>
        </p:txBody>
      </p:sp>
      <p:sp>
        <p:nvSpPr>
          <p:cNvPr id="957" name="Google Shape;957;p61"/>
          <p:cNvSpPr/>
          <p:nvPr/>
        </p:nvSpPr>
        <p:spPr>
          <a:xfrm rot="-1059324">
            <a:off x="3221192" y="4364313"/>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Request - response</a:t>
            </a:r>
            <a:endParaRPr sz="1200">
              <a:solidFill>
                <a:schemeClr val="dk1"/>
              </a:solidFill>
              <a:latin typeface="Arial"/>
              <a:ea typeface="Arial"/>
              <a:cs typeface="Arial"/>
              <a:sym typeface="Arial"/>
            </a:endParaRPr>
          </a:p>
        </p:txBody>
      </p:sp>
      <p:sp>
        <p:nvSpPr>
          <p:cNvPr id="958" name="Google Shape;958;p61"/>
          <p:cNvSpPr/>
          <p:nvPr/>
        </p:nvSpPr>
        <p:spPr>
          <a:xfrm rot="360550">
            <a:off x="3897707" y="3200400"/>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Request - response</a:t>
            </a:r>
            <a:endParaRPr sz="1200">
              <a:solidFill>
                <a:schemeClr val="dk1"/>
              </a:solidFill>
              <a:latin typeface="Arial"/>
              <a:ea typeface="Arial"/>
              <a:cs typeface="Arial"/>
              <a:sym typeface="Arial"/>
            </a:endParaRPr>
          </a:p>
        </p:txBody>
      </p:sp>
      <p:sp>
        <p:nvSpPr>
          <p:cNvPr id="959" name="Google Shape;959;p61"/>
          <p:cNvSpPr/>
          <p:nvPr/>
        </p:nvSpPr>
        <p:spPr>
          <a:xfrm>
            <a:off x="7010400" y="4038600"/>
            <a:ext cx="990600" cy="457200"/>
          </a:xfrm>
          <a:prstGeom prst="plus">
            <a:avLst>
              <a:gd fmla="val 27681" name="adj"/>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B0F0"/>
                </a:solidFill>
                <a:latin typeface="Arial"/>
                <a:ea typeface="Arial"/>
                <a:cs typeface="Arial"/>
                <a:sym typeface="Arial"/>
              </a:rPr>
              <a:t>Service</a:t>
            </a:r>
            <a:endParaRPr b="1" sz="1800">
              <a:solidFill>
                <a:srgbClr val="00B0F0"/>
              </a:solidFill>
              <a:latin typeface="Arial"/>
              <a:ea typeface="Arial"/>
              <a:cs typeface="Arial"/>
              <a:sym typeface="Arial"/>
            </a:endParaRPr>
          </a:p>
        </p:txBody>
      </p:sp>
      <p:sp>
        <p:nvSpPr>
          <p:cNvPr id="960" name="Google Shape;960;p61"/>
          <p:cNvSpPr/>
          <p:nvPr/>
        </p:nvSpPr>
        <p:spPr>
          <a:xfrm flipH="1" rot="10800000">
            <a:off x="7086600" y="3581400"/>
            <a:ext cx="381000" cy="457200"/>
          </a:xfrm>
          <a:custGeom>
            <a:rect b="b" l="l" r="r" t="t"/>
            <a:pathLst>
              <a:path extrusionOk="0" h="240" w="192">
                <a:moveTo>
                  <a:pt x="0" y="240"/>
                </a:moveTo>
                <a:cubicBezTo>
                  <a:pt x="56" y="236"/>
                  <a:pt x="112" y="232"/>
                  <a:pt x="144" y="192"/>
                </a:cubicBezTo>
                <a:cubicBezTo>
                  <a:pt x="176" y="152"/>
                  <a:pt x="184" y="76"/>
                  <a:pt x="192" y="0"/>
                </a:cubicBezTo>
              </a:path>
            </a:pathLst>
          </a:custGeom>
          <a:noFill/>
          <a:ln cap="flat" cmpd="sng" w="9525">
            <a:solidFill>
              <a:schemeClr val="dk1"/>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p61"/>
          <p:cNvSpPr/>
          <p:nvPr/>
        </p:nvSpPr>
        <p:spPr>
          <a:xfrm>
            <a:off x="7315200" y="3657600"/>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Describes</a:t>
            </a:r>
            <a:endParaRPr/>
          </a:p>
        </p:txBody>
      </p:sp>
      <p:sp>
        <p:nvSpPr>
          <p:cNvPr id="962" name="Google Shape;962;p61"/>
          <p:cNvSpPr/>
          <p:nvPr/>
        </p:nvSpPr>
        <p:spPr>
          <a:xfrm>
            <a:off x="1143000" y="4419600"/>
            <a:ext cx="1447800" cy="1066800"/>
          </a:xfrm>
          <a:prstGeom prst="plus">
            <a:avLst>
              <a:gd fmla="val 21496" name="adj"/>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B0F0"/>
                </a:solidFill>
                <a:latin typeface="Arial"/>
                <a:ea typeface="Arial"/>
                <a:cs typeface="Arial"/>
                <a:sym typeface="Arial"/>
              </a:rPr>
              <a:t>Client</a:t>
            </a:r>
            <a:endParaRPr b="1" sz="1200">
              <a:solidFill>
                <a:srgbClr val="00B0F0"/>
              </a:solidFill>
              <a:latin typeface="Arial"/>
              <a:ea typeface="Arial"/>
              <a:cs typeface="Arial"/>
              <a:sym typeface="Arial"/>
            </a:endParaRPr>
          </a:p>
          <a:p>
            <a:pPr indent="0" lvl="0" marL="0" marR="0" rtl="0" algn="ctr">
              <a:spcBef>
                <a:spcPts val="0"/>
              </a:spcBef>
              <a:spcAft>
                <a:spcPts val="0"/>
              </a:spcAft>
              <a:buNone/>
            </a:pPr>
            <a:r>
              <a:rPr b="1" lang="en-US" sz="1200">
                <a:solidFill>
                  <a:srgbClr val="00B0F0"/>
                </a:solidFill>
                <a:latin typeface="Arial"/>
                <a:ea typeface="Arial"/>
                <a:cs typeface="Arial"/>
                <a:sym typeface="Arial"/>
              </a:rPr>
              <a:t>Application</a:t>
            </a:r>
            <a:endParaRPr b="1" sz="1200">
              <a:solidFill>
                <a:srgbClr val="00B0F0"/>
              </a:solidFill>
              <a:latin typeface="Arial"/>
              <a:ea typeface="Arial"/>
              <a:cs typeface="Arial"/>
              <a:sym typeface="Arial"/>
            </a:endParaRPr>
          </a:p>
        </p:txBody>
      </p:sp>
      <p:sp>
        <p:nvSpPr>
          <p:cNvPr id="963" name="Google Shape;963;p61"/>
          <p:cNvSpPr/>
          <p:nvPr/>
        </p:nvSpPr>
        <p:spPr>
          <a:xfrm>
            <a:off x="6324600" y="4572000"/>
            <a:ext cx="762000" cy="685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SOAP</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SKEL</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Layer</a:t>
            </a:r>
            <a:endParaRPr b="1" sz="1800">
              <a:solidFill>
                <a:schemeClr val="dk1"/>
              </a:solidFill>
              <a:latin typeface="Arial"/>
              <a:ea typeface="Arial"/>
              <a:cs typeface="Arial"/>
              <a:sym typeface="Arial"/>
            </a:endParaRPr>
          </a:p>
        </p:txBody>
      </p:sp>
      <p:sp>
        <p:nvSpPr>
          <p:cNvPr id="964" name="Google Shape;964;p61"/>
          <p:cNvSpPr/>
          <p:nvPr/>
        </p:nvSpPr>
        <p:spPr>
          <a:xfrm>
            <a:off x="7086600" y="4495800"/>
            <a:ext cx="381000" cy="457200"/>
          </a:xfrm>
          <a:custGeom>
            <a:rect b="b" l="l" r="r" t="t"/>
            <a:pathLst>
              <a:path extrusionOk="0" h="240" w="192">
                <a:moveTo>
                  <a:pt x="0" y="240"/>
                </a:moveTo>
                <a:cubicBezTo>
                  <a:pt x="56" y="236"/>
                  <a:pt x="112" y="232"/>
                  <a:pt x="144" y="192"/>
                </a:cubicBezTo>
                <a:cubicBezTo>
                  <a:pt x="176" y="152"/>
                  <a:pt x="184" y="76"/>
                  <a:pt x="192" y="0"/>
                </a:cubicBezTo>
              </a:path>
            </a:pathLst>
          </a:custGeom>
          <a:noFill/>
          <a:ln cap="flat" cmpd="sng" w="9525">
            <a:solidFill>
              <a:schemeClr val="dk1"/>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p61"/>
          <p:cNvSpPr/>
          <p:nvPr/>
        </p:nvSpPr>
        <p:spPr>
          <a:xfrm>
            <a:off x="7315200" y="4495800"/>
            <a:ext cx="914400" cy="30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dk1"/>
                </a:solidFill>
                <a:latin typeface="Arial"/>
                <a:ea typeface="Arial"/>
                <a:cs typeface="Arial"/>
                <a:sym typeface="Arial"/>
              </a:rPr>
              <a:t>Proxies</a:t>
            </a:r>
            <a:endParaRPr sz="1000">
              <a:solidFill>
                <a:schemeClr val="dk1"/>
              </a:solidFill>
              <a:latin typeface="Arial"/>
              <a:ea typeface="Arial"/>
              <a:cs typeface="Arial"/>
              <a:sym typeface="Arial"/>
            </a:endParaRPr>
          </a:p>
        </p:txBody>
      </p:sp>
      <p:pic>
        <p:nvPicPr>
          <p:cNvPr descr="C:\Users\FAMILY\Desktop\browsers.jpg" id="966" name="Google Shape;966;p61"/>
          <p:cNvPicPr preferRelativeResize="0"/>
          <p:nvPr/>
        </p:nvPicPr>
        <p:blipFill rotWithShape="1">
          <a:blip r:embed="rId3">
            <a:alphaModFix/>
          </a:blip>
          <a:srcRect b="0" l="0" r="0" t="0"/>
          <a:stretch/>
        </p:blipFill>
        <p:spPr>
          <a:xfrm>
            <a:off x="1371600" y="3048000"/>
            <a:ext cx="1248069" cy="795338"/>
          </a:xfrm>
          <a:prstGeom prst="rect">
            <a:avLst/>
          </a:prstGeom>
          <a:noFill/>
          <a:ln>
            <a:noFill/>
          </a:ln>
        </p:spPr>
      </p:pic>
      <p:sp>
        <p:nvSpPr>
          <p:cNvPr id="967" name="Google Shape;967;p61"/>
          <p:cNvSpPr txBox="1"/>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D32027"/>
              </a:buClr>
              <a:buSzPts val="3200"/>
              <a:buFont typeface="Calibri"/>
              <a:buNone/>
            </a:pPr>
            <a:r>
              <a:rPr b="1" lang="en-US" sz="3200">
                <a:solidFill>
                  <a:srgbClr val="D32027"/>
                </a:solidFill>
                <a:latin typeface="Calibri"/>
                <a:ea typeface="Calibri"/>
                <a:cs typeface="Calibri"/>
                <a:sym typeface="Calibri"/>
              </a:rPr>
              <a:t>XML based Web Services</a:t>
            </a:r>
            <a:endParaRPr b="1" sz="3200">
              <a:solidFill>
                <a:srgbClr val="D32027"/>
              </a:solidFill>
              <a:latin typeface="Calibri"/>
              <a:ea typeface="Calibri"/>
              <a:cs typeface="Calibri"/>
              <a:sym typeface="Calibri"/>
            </a:endParaRPr>
          </a:p>
        </p:txBody>
      </p:sp>
      <p:sp>
        <p:nvSpPr>
          <p:cNvPr id="968" name="Google Shape;968;p61"/>
          <p:cNvSpPr txBox="1"/>
          <p:nvPr>
            <p:ph idx="12" type="sldNum"/>
          </p:nvPr>
        </p:nvSpPr>
        <p:spPr>
          <a:xfrm>
            <a:off x="8534400" y="6248400"/>
            <a:ext cx="609600" cy="609600"/>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62"/>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Big data – the challenge </a:t>
            </a:r>
            <a:endParaRPr/>
          </a:p>
          <a:p>
            <a:pPr indent="-180000" lvl="1" marL="180000" rtl="0" algn="l">
              <a:lnSpc>
                <a:spcPct val="90000"/>
              </a:lnSpc>
              <a:spcBef>
                <a:spcPts val="500"/>
              </a:spcBef>
              <a:spcAft>
                <a:spcPts val="0"/>
              </a:spcAft>
              <a:buClr>
                <a:srgbClr val="595959"/>
              </a:buClr>
              <a:buSzPts val="1800"/>
              <a:buChar char="•"/>
            </a:pPr>
            <a:r>
              <a:rPr lang="en-US"/>
              <a:t>Parallel computing</a:t>
            </a:r>
            <a:endParaRPr/>
          </a:p>
          <a:p>
            <a:pPr indent="-180000" lvl="1" marL="180000" rtl="0" algn="l">
              <a:lnSpc>
                <a:spcPct val="90000"/>
              </a:lnSpc>
              <a:spcBef>
                <a:spcPts val="500"/>
              </a:spcBef>
              <a:spcAft>
                <a:spcPts val="0"/>
              </a:spcAft>
              <a:buClr>
                <a:srgbClr val="595959"/>
              </a:buClr>
              <a:buSzPts val="1800"/>
              <a:buChar char="•"/>
            </a:pPr>
            <a:r>
              <a:rPr lang="en-US"/>
              <a:t>NoSQL DBs</a:t>
            </a:r>
            <a:endParaRPr/>
          </a:p>
          <a:p>
            <a:pPr indent="-180000" lvl="1" marL="180000" rtl="0" algn="l">
              <a:lnSpc>
                <a:spcPct val="90000"/>
              </a:lnSpc>
              <a:spcBef>
                <a:spcPts val="500"/>
              </a:spcBef>
              <a:spcAft>
                <a:spcPts val="0"/>
              </a:spcAft>
              <a:buClr>
                <a:srgbClr val="595959"/>
              </a:buClr>
              <a:buSzPts val="1800"/>
              <a:buChar char="•"/>
            </a:pPr>
            <a:r>
              <a:rPr lang="en-US"/>
              <a:t>Saving bandwidth &amp; faster response </a:t>
            </a:r>
            <a:endParaRPr/>
          </a:p>
          <a:p>
            <a:pPr indent="0" lvl="0" marL="0" rtl="0" algn="l">
              <a:lnSpc>
                <a:spcPct val="90000"/>
              </a:lnSpc>
              <a:spcBef>
                <a:spcPts val="1000"/>
              </a:spcBef>
              <a:spcAft>
                <a:spcPts val="0"/>
              </a:spcAft>
              <a:buClr>
                <a:srgbClr val="595959"/>
              </a:buClr>
              <a:buSzPts val="2400"/>
              <a:buNone/>
            </a:pPr>
            <a:r>
              <a:rPr lang="en-US"/>
              <a:t>Introduction to REST</a:t>
            </a:r>
            <a:endParaRPr/>
          </a:p>
          <a:p>
            <a:pPr indent="0" lvl="0" marL="0" rtl="0" algn="l">
              <a:lnSpc>
                <a:spcPct val="90000"/>
              </a:lnSpc>
              <a:spcBef>
                <a:spcPts val="1000"/>
              </a:spcBef>
              <a:spcAft>
                <a:spcPts val="0"/>
              </a:spcAft>
              <a:buClr>
                <a:srgbClr val="595959"/>
              </a:buClr>
              <a:buSzPts val="2400"/>
              <a:buNone/>
            </a:pPr>
            <a:r>
              <a:rPr lang="en-US"/>
              <a:t>HTTP for RPC</a:t>
            </a:r>
            <a:endParaRPr/>
          </a:p>
          <a:p>
            <a:pPr indent="0" lvl="0" marL="0" rtl="0" algn="l">
              <a:lnSpc>
                <a:spcPct val="90000"/>
              </a:lnSpc>
              <a:spcBef>
                <a:spcPts val="1000"/>
              </a:spcBef>
              <a:spcAft>
                <a:spcPts val="0"/>
              </a:spcAft>
              <a:buClr>
                <a:srgbClr val="595959"/>
              </a:buClr>
              <a:buSzPts val="2400"/>
              <a:buNone/>
            </a:pPr>
            <a:r>
              <a:rPr lang="en-US"/>
              <a:t>JAX-RS - RESTful</a:t>
            </a:r>
            <a:endParaRPr/>
          </a:p>
          <a:p>
            <a:pPr indent="-180000" lvl="1" marL="180000" rtl="0" algn="l">
              <a:lnSpc>
                <a:spcPct val="90000"/>
              </a:lnSpc>
              <a:spcBef>
                <a:spcPts val="500"/>
              </a:spcBef>
              <a:spcAft>
                <a:spcPts val="0"/>
              </a:spcAft>
              <a:buClr>
                <a:srgbClr val="595959"/>
              </a:buClr>
              <a:buSzPts val="1800"/>
              <a:buChar char="•"/>
            </a:pPr>
            <a:r>
              <a:rPr lang="en-US"/>
              <a:t>Creating a Java service</a:t>
            </a:r>
            <a:endParaRPr/>
          </a:p>
          <a:p>
            <a:pPr indent="-180000" lvl="1" marL="180000" rtl="0" algn="l">
              <a:lnSpc>
                <a:spcPct val="90000"/>
              </a:lnSpc>
              <a:spcBef>
                <a:spcPts val="500"/>
              </a:spcBef>
              <a:spcAft>
                <a:spcPts val="0"/>
              </a:spcAft>
              <a:buClr>
                <a:srgbClr val="595959"/>
              </a:buClr>
              <a:buSzPts val="1800"/>
              <a:buChar char="•"/>
            </a:pPr>
            <a:r>
              <a:rPr lang="en-US"/>
              <a:t>Publishing &amp; testing</a:t>
            </a:r>
            <a:endParaRPr/>
          </a:p>
          <a:p>
            <a:pPr indent="-180000" lvl="1" marL="180000" rtl="0" algn="l">
              <a:lnSpc>
                <a:spcPct val="90000"/>
              </a:lnSpc>
              <a:spcBef>
                <a:spcPts val="500"/>
              </a:spcBef>
              <a:spcAft>
                <a:spcPts val="0"/>
              </a:spcAft>
              <a:buClr>
                <a:srgbClr val="595959"/>
              </a:buClr>
              <a:buSzPts val="1800"/>
              <a:buChar char="•"/>
            </a:pPr>
            <a:r>
              <a:rPr lang="en-US"/>
              <a:t>Using Jersey client API for generating clients</a:t>
            </a:r>
            <a:endParaRPr/>
          </a:p>
          <a:p>
            <a:pPr indent="-180000" lvl="1" marL="180000" rtl="0" algn="l">
              <a:lnSpc>
                <a:spcPct val="90000"/>
              </a:lnSpc>
              <a:spcBef>
                <a:spcPts val="500"/>
              </a:spcBef>
              <a:spcAft>
                <a:spcPts val="0"/>
              </a:spcAft>
              <a:buClr>
                <a:srgbClr val="595959"/>
              </a:buClr>
              <a:buSzPts val="1800"/>
              <a:buChar char="•"/>
            </a:pPr>
            <a:r>
              <a:rPr lang="en-US"/>
              <a:t>Tokens &amp; session management</a:t>
            </a:r>
            <a:endParaRPr/>
          </a:p>
          <a:p>
            <a:pPr indent="-180000" lvl="1" marL="180000" rtl="0" algn="l">
              <a:lnSpc>
                <a:spcPct val="90000"/>
              </a:lnSpc>
              <a:spcBef>
                <a:spcPts val="500"/>
              </a:spcBef>
              <a:spcAft>
                <a:spcPts val="0"/>
              </a:spcAft>
              <a:buClr>
                <a:srgbClr val="595959"/>
              </a:buClr>
              <a:buSzPts val="1800"/>
              <a:buChar char="•"/>
            </a:pPr>
            <a:r>
              <a:rPr lang="en-US"/>
              <a:t>WADL</a:t>
            </a:r>
            <a:endParaRPr/>
          </a:p>
          <a:p>
            <a:pPr indent="-180000" lvl="1" marL="180000" rtl="0" algn="l">
              <a:lnSpc>
                <a:spcPct val="90000"/>
              </a:lnSpc>
              <a:spcBef>
                <a:spcPts val="500"/>
              </a:spcBef>
              <a:spcAft>
                <a:spcPts val="0"/>
              </a:spcAft>
              <a:buClr>
                <a:srgbClr val="595959"/>
              </a:buClr>
              <a:buSzPts val="1800"/>
              <a:buChar char="•"/>
            </a:pPr>
            <a:r>
              <a:rPr lang="en-US"/>
              <a:t>JEE support </a:t>
            </a:r>
            <a:endParaRPr/>
          </a:p>
          <a:p>
            <a:pPr indent="-16999" lvl="2" marL="504000" rtl="0" algn="l">
              <a:lnSpc>
                <a:spcPct val="90000"/>
              </a:lnSpc>
              <a:spcBef>
                <a:spcPts val="500"/>
              </a:spcBef>
              <a:spcAft>
                <a:spcPts val="0"/>
              </a:spcAft>
              <a:buClr>
                <a:srgbClr val="595959"/>
              </a:buClr>
              <a:buSzPts val="2000"/>
              <a:buNone/>
            </a:pPr>
            <a:r>
              <a:t/>
            </a:r>
            <a:endParaRPr/>
          </a:p>
        </p:txBody>
      </p:sp>
      <p:sp>
        <p:nvSpPr>
          <p:cNvPr id="974" name="Google Shape;974;p62"/>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975" name="Google Shape;975;p62"/>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3"/>
          <p:cNvSpPr txBox="1"/>
          <p:nvPr>
            <p:ph idx="1" type="body"/>
          </p:nvPr>
        </p:nvSpPr>
        <p:spPr>
          <a:xfrm>
            <a:off x="569728" y="1322784"/>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595959"/>
              </a:buClr>
              <a:buSzPts val="2400"/>
              <a:buNone/>
            </a:pPr>
            <a:r>
              <a:rPr lang="en-US"/>
              <a:t>Big data – the challenge </a:t>
            </a:r>
            <a:endParaRPr/>
          </a:p>
          <a:p>
            <a:pPr indent="-180000" lvl="1" marL="180000" rtl="0" algn="l">
              <a:lnSpc>
                <a:spcPct val="150000"/>
              </a:lnSpc>
              <a:spcBef>
                <a:spcPts val="500"/>
              </a:spcBef>
              <a:spcAft>
                <a:spcPts val="0"/>
              </a:spcAft>
              <a:buClr>
                <a:srgbClr val="595959"/>
              </a:buClr>
              <a:buSzPts val="1800"/>
              <a:buChar char="•"/>
            </a:pPr>
            <a:r>
              <a:rPr lang="en-US"/>
              <a:t>From single &amp; concurrent to parallel &amp; cloud computing</a:t>
            </a:r>
            <a:endParaRPr/>
          </a:p>
          <a:p>
            <a:pPr indent="-180000" lvl="1" marL="180000" rtl="0" algn="l">
              <a:lnSpc>
                <a:spcPct val="150000"/>
              </a:lnSpc>
              <a:spcBef>
                <a:spcPts val="500"/>
              </a:spcBef>
              <a:spcAft>
                <a:spcPts val="0"/>
              </a:spcAft>
              <a:buClr>
                <a:srgbClr val="595959"/>
              </a:buClr>
              <a:buSzPts val="1800"/>
              <a:buChar char="•"/>
            </a:pPr>
            <a:r>
              <a:rPr lang="en-US"/>
              <a:t>Using NoSQL DB in addition to the classic relational DB</a:t>
            </a:r>
            <a:endParaRPr/>
          </a:p>
          <a:p>
            <a:pPr indent="-180000" lvl="1" marL="180000" rtl="0" algn="l">
              <a:lnSpc>
                <a:spcPct val="150000"/>
              </a:lnSpc>
              <a:spcBef>
                <a:spcPts val="500"/>
              </a:spcBef>
              <a:spcAft>
                <a:spcPts val="0"/>
              </a:spcAft>
              <a:buClr>
                <a:srgbClr val="595959"/>
              </a:buClr>
              <a:buSzPts val="1800"/>
              <a:buChar char="•"/>
            </a:pPr>
            <a:r>
              <a:rPr lang="en-US"/>
              <a:t> Saving bandwidth &amp; performance</a:t>
            </a:r>
            <a:endParaRPr/>
          </a:p>
          <a:p>
            <a:pPr indent="-143999" lvl="2" marL="504000" rtl="0" algn="l">
              <a:lnSpc>
                <a:spcPct val="150000"/>
              </a:lnSpc>
              <a:spcBef>
                <a:spcPts val="500"/>
              </a:spcBef>
              <a:spcAft>
                <a:spcPts val="0"/>
              </a:spcAft>
              <a:buClr>
                <a:srgbClr val="595959"/>
              </a:buClr>
              <a:buSzPts val="1700"/>
              <a:buChar char="•"/>
            </a:pPr>
            <a:r>
              <a:rPr lang="en-US" sz="1700"/>
              <a:t>XML is a very inefficient protocol uses tags to wrap data</a:t>
            </a:r>
            <a:endParaRPr/>
          </a:p>
          <a:p>
            <a:pPr indent="-143999" lvl="2" marL="504000" rtl="0" algn="l">
              <a:lnSpc>
                <a:spcPct val="150000"/>
              </a:lnSpc>
              <a:spcBef>
                <a:spcPts val="500"/>
              </a:spcBef>
              <a:spcAft>
                <a:spcPts val="0"/>
              </a:spcAft>
              <a:buClr>
                <a:srgbClr val="595959"/>
              </a:buClr>
              <a:buSzPts val="1700"/>
              <a:buChar char="•"/>
            </a:pPr>
            <a:r>
              <a:rPr lang="en-US" sz="1700"/>
              <a:t>XML forces the use of parsers</a:t>
            </a:r>
            <a:endParaRPr/>
          </a:p>
          <a:p>
            <a:pPr indent="-143999" lvl="2" marL="504000" rtl="0" algn="l">
              <a:lnSpc>
                <a:spcPct val="150000"/>
              </a:lnSpc>
              <a:spcBef>
                <a:spcPts val="500"/>
              </a:spcBef>
              <a:spcAft>
                <a:spcPts val="0"/>
              </a:spcAft>
              <a:buClr>
                <a:srgbClr val="595959"/>
              </a:buClr>
              <a:buSzPts val="1700"/>
              <a:buChar char="•"/>
            </a:pPr>
            <a:r>
              <a:rPr lang="en-US" sz="1700"/>
              <a:t>SOAP is an additional protocol on top of HTTP </a:t>
            </a:r>
            <a:endParaRPr/>
          </a:p>
          <a:p>
            <a:pPr indent="-16999" lvl="2" marL="504000" rtl="0" algn="l">
              <a:lnSpc>
                <a:spcPct val="150000"/>
              </a:lnSpc>
              <a:spcBef>
                <a:spcPts val="500"/>
              </a:spcBef>
              <a:spcAft>
                <a:spcPts val="0"/>
              </a:spcAft>
              <a:buClr>
                <a:srgbClr val="595959"/>
              </a:buClr>
              <a:buSzPts val="2000"/>
              <a:buNone/>
            </a:pPr>
            <a:r>
              <a:t/>
            </a:r>
            <a:endParaRPr/>
          </a:p>
          <a:p>
            <a:pPr indent="-16999" lvl="2" marL="504000" rtl="0" algn="l">
              <a:lnSpc>
                <a:spcPct val="150000"/>
              </a:lnSpc>
              <a:spcBef>
                <a:spcPts val="500"/>
              </a:spcBef>
              <a:spcAft>
                <a:spcPts val="0"/>
              </a:spcAft>
              <a:buClr>
                <a:srgbClr val="595959"/>
              </a:buClr>
              <a:buSzPts val="2000"/>
              <a:buNone/>
            </a:pPr>
            <a:r>
              <a:t/>
            </a:r>
            <a:endParaRPr/>
          </a:p>
        </p:txBody>
      </p:sp>
      <p:sp>
        <p:nvSpPr>
          <p:cNvPr id="981" name="Google Shape;981;p63"/>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grpSp>
        <p:nvGrpSpPr>
          <p:cNvPr id="982" name="Google Shape;982;p63"/>
          <p:cNvGrpSpPr/>
          <p:nvPr/>
        </p:nvGrpSpPr>
        <p:grpSpPr>
          <a:xfrm>
            <a:off x="6781800" y="3886200"/>
            <a:ext cx="2057400" cy="2286000"/>
            <a:chOff x="5486400" y="2819400"/>
            <a:chExt cx="3276600" cy="3657600"/>
          </a:xfrm>
        </p:grpSpPr>
        <p:sp>
          <p:nvSpPr>
            <p:cNvPr id="983" name="Google Shape;983;p63"/>
            <p:cNvSpPr/>
            <p:nvPr/>
          </p:nvSpPr>
          <p:spPr>
            <a:xfrm>
              <a:off x="5486400" y="2819400"/>
              <a:ext cx="3276600" cy="36576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Message</a:t>
              </a:r>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p:txBody>
        </p:sp>
        <p:sp>
          <p:nvSpPr>
            <p:cNvPr id="984" name="Google Shape;984;p63"/>
            <p:cNvSpPr/>
            <p:nvPr/>
          </p:nvSpPr>
          <p:spPr>
            <a:xfrm>
              <a:off x="5562600" y="3241675"/>
              <a:ext cx="2895600" cy="2514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rgbClr val="3D566E"/>
                </a:solidFill>
                <a:latin typeface="Arial"/>
                <a:ea typeface="Arial"/>
                <a:cs typeface="Arial"/>
                <a:sym typeface="Arial"/>
              </a:endParaRPr>
            </a:p>
          </p:txBody>
        </p:sp>
        <p:sp>
          <p:nvSpPr>
            <p:cNvPr id="985" name="Google Shape;985;p63"/>
            <p:cNvSpPr/>
            <p:nvPr/>
          </p:nvSpPr>
          <p:spPr>
            <a:xfrm>
              <a:off x="5638800" y="3317875"/>
              <a:ext cx="2743200" cy="2362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Envelope</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p:txBody>
        </p:sp>
        <p:sp>
          <p:nvSpPr>
            <p:cNvPr id="986" name="Google Shape;986;p63"/>
            <p:cNvSpPr/>
            <p:nvPr/>
          </p:nvSpPr>
          <p:spPr>
            <a:xfrm>
              <a:off x="5562600" y="5867400"/>
              <a:ext cx="2895600"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rgbClr val="3D566E"/>
                </a:solidFill>
                <a:latin typeface="Arial"/>
                <a:ea typeface="Arial"/>
                <a:cs typeface="Arial"/>
                <a:sym typeface="Arial"/>
              </a:endParaRPr>
            </a:p>
          </p:txBody>
        </p:sp>
        <p:sp>
          <p:nvSpPr>
            <p:cNvPr id="987" name="Google Shape;987;p63"/>
            <p:cNvSpPr/>
            <p:nvPr/>
          </p:nvSpPr>
          <p:spPr>
            <a:xfrm>
              <a:off x="5638800" y="5943600"/>
              <a:ext cx="27432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Attachments</a:t>
              </a:r>
              <a:endParaRPr/>
            </a:p>
          </p:txBody>
        </p:sp>
        <p:sp>
          <p:nvSpPr>
            <p:cNvPr id="988" name="Google Shape;988;p63"/>
            <p:cNvSpPr/>
            <p:nvPr/>
          </p:nvSpPr>
          <p:spPr>
            <a:xfrm>
              <a:off x="5715000" y="3698875"/>
              <a:ext cx="2590800" cy="60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rgbClr val="3D566E"/>
                </a:solidFill>
                <a:latin typeface="Arial"/>
                <a:ea typeface="Arial"/>
                <a:cs typeface="Arial"/>
                <a:sym typeface="Arial"/>
              </a:endParaRPr>
            </a:p>
          </p:txBody>
        </p:sp>
        <p:sp>
          <p:nvSpPr>
            <p:cNvPr id="989" name="Google Shape;989;p63"/>
            <p:cNvSpPr/>
            <p:nvPr/>
          </p:nvSpPr>
          <p:spPr>
            <a:xfrm>
              <a:off x="5791200" y="3775075"/>
              <a:ext cx="24384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Header</a:t>
              </a:r>
              <a:endParaRPr/>
            </a:p>
          </p:txBody>
        </p:sp>
        <p:sp>
          <p:nvSpPr>
            <p:cNvPr id="990" name="Google Shape;990;p63"/>
            <p:cNvSpPr/>
            <p:nvPr/>
          </p:nvSpPr>
          <p:spPr>
            <a:xfrm>
              <a:off x="5715000" y="4384675"/>
              <a:ext cx="2590800" cy="1219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rgbClr val="3D566E"/>
                </a:solidFill>
                <a:latin typeface="Arial"/>
                <a:ea typeface="Arial"/>
                <a:cs typeface="Arial"/>
                <a:sym typeface="Arial"/>
              </a:endParaRPr>
            </a:p>
          </p:txBody>
        </p:sp>
        <p:sp>
          <p:nvSpPr>
            <p:cNvPr id="991" name="Google Shape;991;p63"/>
            <p:cNvSpPr/>
            <p:nvPr/>
          </p:nvSpPr>
          <p:spPr>
            <a:xfrm>
              <a:off x="5791200" y="4460875"/>
              <a:ext cx="2438400" cy="10668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Body</a:t>
              </a:r>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a:p>
              <a:pPr indent="0" lvl="0" marL="0" marR="0" rtl="0" algn="ctr">
                <a:spcBef>
                  <a:spcPts val="0"/>
                </a:spcBef>
                <a:spcAft>
                  <a:spcPts val="0"/>
                </a:spcAft>
                <a:buNone/>
              </a:pPr>
              <a:r>
                <a:t/>
              </a:r>
              <a:endParaRPr b="1" sz="1100">
                <a:solidFill>
                  <a:srgbClr val="3D566E"/>
                </a:solidFill>
                <a:latin typeface="Arial"/>
                <a:ea typeface="Arial"/>
                <a:cs typeface="Arial"/>
                <a:sym typeface="Arial"/>
              </a:endParaRPr>
            </a:p>
          </p:txBody>
        </p:sp>
        <p:sp>
          <p:nvSpPr>
            <p:cNvPr id="992" name="Google Shape;992;p63"/>
            <p:cNvSpPr/>
            <p:nvPr/>
          </p:nvSpPr>
          <p:spPr>
            <a:xfrm>
              <a:off x="5867400" y="4876800"/>
              <a:ext cx="2286000" cy="5683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100">
                <a:solidFill>
                  <a:srgbClr val="3D566E"/>
                </a:solidFill>
                <a:latin typeface="Arial"/>
                <a:ea typeface="Arial"/>
                <a:cs typeface="Arial"/>
                <a:sym typeface="Arial"/>
              </a:endParaRPr>
            </a:p>
          </p:txBody>
        </p:sp>
        <p:sp>
          <p:nvSpPr>
            <p:cNvPr id="993" name="Google Shape;993;p63"/>
            <p:cNvSpPr/>
            <p:nvPr/>
          </p:nvSpPr>
          <p:spPr>
            <a:xfrm>
              <a:off x="5943600" y="4953000"/>
              <a:ext cx="2133600" cy="3810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3D566E"/>
                  </a:solidFill>
                  <a:latin typeface="Arial"/>
                  <a:ea typeface="Arial"/>
                  <a:cs typeface="Arial"/>
                  <a:sym typeface="Arial"/>
                </a:rPr>
                <a:t>SOAP Elements</a:t>
              </a:r>
              <a:endParaRPr/>
            </a:p>
          </p:txBody>
        </p:sp>
      </p:grpSp>
      <p:sp>
        <p:nvSpPr>
          <p:cNvPr id="994" name="Google Shape;994;p63"/>
          <p:cNvSpPr/>
          <p:nvPr/>
        </p:nvSpPr>
        <p:spPr>
          <a:xfrm>
            <a:off x="6553200" y="3048000"/>
            <a:ext cx="2514600" cy="3200400"/>
          </a:xfrm>
          <a:prstGeom prst="roundRect">
            <a:avLst>
              <a:gd fmla="val 5421" name="adj"/>
            </a:avLst>
          </a:prstGeom>
          <a:noFill/>
          <a:ln cap="flat" cmpd="sng" w="12700">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95" name="Google Shape;995;p63"/>
          <p:cNvCxnSpPr/>
          <p:nvPr/>
        </p:nvCxnSpPr>
        <p:spPr>
          <a:xfrm>
            <a:off x="6553200" y="3657600"/>
            <a:ext cx="2514600" cy="0"/>
          </a:xfrm>
          <a:prstGeom prst="straightConnector1">
            <a:avLst/>
          </a:prstGeom>
          <a:noFill/>
          <a:ln cap="flat" cmpd="sng" w="9525">
            <a:solidFill>
              <a:srgbClr val="0099FF"/>
            </a:solidFill>
            <a:prstDash val="solid"/>
            <a:miter lim="800000"/>
            <a:headEnd len="sm" w="sm" type="none"/>
            <a:tailEnd len="sm" w="sm" type="none"/>
          </a:ln>
        </p:spPr>
      </p:cxnSp>
      <p:cxnSp>
        <p:nvCxnSpPr>
          <p:cNvPr id="996" name="Google Shape;996;p63"/>
          <p:cNvCxnSpPr/>
          <p:nvPr/>
        </p:nvCxnSpPr>
        <p:spPr>
          <a:xfrm>
            <a:off x="6553200" y="3352800"/>
            <a:ext cx="2514600" cy="0"/>
          </a:xfrm>
          <a:prstGeom prst="straightConnector1">
            <a:avLst/>
          </a:prstGeom>
          <a:noFill/>
          <a:ln cap="flat" cmpd="sng" w="9525">
            <a:solidFill>
              <a:srgbClr val="0099FF"/>
            </a:solidFill>
            <a:prstDash val="solid"/>
            <a:miter lim="800000"/>
            <a:headEnd len="sm" w="sm" type="none"/>
            <a:tailEnd len="sm" w="sm" type="none"/>
          </a:ln>
        </p:spPr>
      </p:cxnSp>
      <p:sp>
        <p:nvSpPr>
          <p:cNvPr id="997" name="Google Shape;997;p63"/>
          <p:cNvSpPr/>
          <p:nvPr/>
        </p:nvSpPr>
        <p:spPr>
          <a:xfrm>
            <a:off x="6858000" y="3124200"/>
            <a:ext cx="1905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D566E"/>
                </a:solidFill>
                <a:latin typeface="Arial"/>
                <a:ea typeface="Arial"/>
                <a:cs typeface="Arial"/>
                <a:sym typeface="Arial"/>
              </a:rPr>
              <a:t>HTTP  Message</a:t>
            </a:r>
            <a:endParaRPr b="1" sz="1800">
              <a:solidFill>
                <a:srgbClr val="3D566E"/>
              </a:solidFill>
              <a:latin typeface="Arial"/>
              <a:ea typeface="Arial"/>
              <a:cs typeface="Arial"/>
              <a:sym typeface="Arial"/>
            </a:endParaRPr>
          </a:p>
        </p:txBody>
      </p:sp>
      <p:sp>
        <p:nvSpPr>
          <p:cNvPr id="998" name="Google Shape;998;p63"/>
          <p:cNvSpPr/>
          <p:nvPr/>
        </p:nvSpPr>
        <p:spPr>
          <a:xfrm>
            <a:off x="6858000" y="3429000"/>
            <a:ext cx="1905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3D566E"/>
                </a:solidFill>
                <a:latin typeface="Arial"/>
                <a:ea typeface="Arial"/>
                <a:cs typeface="Arial"/>
                <a:sym typeface="Arial"/>
              </a:rPr>
              <a:t>HTTP  headers</a:t>
            </a:r>
            <a:endParaRPr b="1" sz="1200">
              <a:solidFill>
                <a:srgbClr val="3D566E"/>
              </a:solidFill>
              <a:latin typeface="Arial"/>
              <a:ea typeface="Arial"/>
              <a:cs typeface="Arial"/>
              <a:sym typeface="Arial"/>
            </a:endParaRPr>
          </a:p>
        </p:txBody>
      </p:sp>
      <p:sp>
        <p:nvSpPr>
          <p:cNvPr id="999" name="Google Shape;999;p63"/>
          <p:cNvSpPr/>
          <p:nvPr/>
        </p:nvSpPr>
        <p:spPr>
          <a:xfrm>
            <a:off x="6858000" y="3657600"/>
            <a:ext cx="1905000" cy="228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3D566E"/>
                </a:solidFill>
                <a:latin typeface="Arial"/>
                <a:ea typeface="Arial"/>
                <a:cs typeface="Arial"/>
                <a:sym typeface="Arial"/>
              </a:rPr>
              <a:t>HTTP  body</a:t>
            </a:r>
            <a:endParaRPr b="1" sz="1200">
              <a:solidFill>
                <a:srgbClr val="3D566E"/>
              </a:solidFill>
              <a:latin typeface="Arial"/>
              <a:ea typeface="Arial"/>
              <a:cs typeface="Arial"/>
              <a:sym typeface="Arial"/>
            </a:endParaRPr>
          </a:p>
        </p:txBody>
      </p:sp>
      <p:sp>
        <p:nvSpPr>
          <p:cNvPr id="1000" name="Google Shape;1000;p63"/>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4"/>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16999" lvl="2" marL="504000" rtl="0" algn="l">
              <a:lnSpc>
                <a:spcPct val="90000"/>
              </a:lnSpc>
              <a:spcBef>
                <a:spcPts val="0"/>
              </a:spcBef>
              <a:spcAft>
                <a:spcPts val="0"/>
              </a:spcAft>
              <a:buClr>
                <a:srgbClr val="595959"/>
              </a:buClr>
              <a:buSzPts val="2000"/>
              <a:buNone/>
            </a:pPr>
            <a:r>
              <a:t/>
            </a:r>
            <a:endParaRPr/>
          </a:p>
          <a:p>
            <a:pPr indent="0" lvl="0" marL="0" rtl="0" algn="l">
              <a:lnSpc>
                <a:spcPct val="90000"/>
              </a:lnSpc>
              <a:spcBef>
                <a:spcPts val="1000"/>
              </a:spcBef>
              <a:spcAft>
                <a:spcPts val="0"/>
              </a:spcAft>
              <a:buClr>
                <a:srgbClr val="595959"/>
              </a:buClr>
              <a:buSzPts val="2400"/>
              <a:buNone/>
            </a:pPr>
            <a:r>
              <a:rPr lang="en-US"/>
              <a:t>Introduction to REST</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REST – REpresentational State Transfer</a:t>
            </a:r>
            <a:endParaRPr/>
          </a:p>
          <a:p>
            <a:pPr indent="-180000" lvl="1" marL="180000" rtl="0" algn="l">
              <a:lnSpc>
                <a:spcPct val="90000"/>
              </a:lnSpc>
              <a:spcBef>
                <a:spcPts val="500"/>
              </a:spcBef>
              <a:spcAft>
                <a:spcPts val="0"/>
              </a:spcAft>
              <a:buClr>
                <a:srgbClr val="595959"/>
              </a:buClr>
              <a:buSzPts val="1800"/>
              <a:buChar char="•"/>
            </a:pPr>
            <a:r>
              <a:rPr lang="en-US"/>
              <a:t> is an HTTP ‘enrichment’ that provides advanced RPC </a:t>
            </a:r>
            <a:endParaRPr/>
          </a:p>
          <a:p>
            <a:pPr indent="-143999" lvl="2" marL="504000" rtl="0" algn="l">
              <a:lnSpc>
                <a:spcPct val="90000"/>
              </a:lnSpc>
              <a:spcBef>
                <a:spcPts val="500"/>
              </a:spcBef>
              <a:spcAft>
                <a:spcPts val="0"/>
              </a:spcAft>
              <a:buClr>
                <a:srgbClr val="595959"/>
              </a:buClr>
              <a:buSzPts val="2000"/>
              <a:buChar char="•"/>
            </a:pPr>
            <a:r>
              <a:rPr lang="en-US"/>
              <a:t>passing data in any format including XML, JSON and binary data</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REST can be counted as part of HTTP unlike SOAP which is a separate protocol</a:t>
            </a:r>
            <a:endParaRPr/>
          </a:p>
        </p:txBody>
      </p:sp>
      <p:sp>
        <p:nvSpPr>
          <p:cNvPr id="1006" name="Google Shape;1006;p64"/>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1007" name="Google Shape;1007;p64"/>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65"/>
          <p:cNvSpPr txBox="1"/>
          <p:nvPr>
            <p:ph idx="1" type="body"/>
          </p:nvPr>
        </p:nvSpPr>
        <p:spPr>
          <a:xfrm>
            <a:off x="609600" y="914400"/>
            <a:ext cx="7886700" cy="4351338"/>
          </a:xfrm>
          <a:prstGeom prst="rect">
            <a:avLst/>
          </a:prstGeom>
          <a:noFill/>
          <a:ln>
            <a:noFill/>
          </a:ln>
        </p:spPr>
        <p:txBody>
          <a:bodyPr anchorCtr="0" anchor="t" bIns="45700" lIns="91425" spcFirstLastPara="1" rIns="91425" wrap="square" tIns="45700">
            <a:noAutofit/>
          </a:bodyPr>
          <a:lstStyle/>
          <a:p>
            <a:pPr indent="0" lvl="2" marL="360000" rtl="0" algn="l">
              <a:lnSpc>
                <a:spcPct val="90000"/>
              </a:lnSpc>
              <a:spcBef>
                <a:spcPts val="0"/>
              </a:spcBef>
              <a:spcAft>
                <a:spcPts val="0"/>
              </a:spcAft>
              <a:buClr>
                <a:srgbClr val="595959"/>
              </a:buClr>
              <a:buSzPts val="2000"/>
              <a:buNone/>
            </a:pPr>
            <a:r>
              <a:t/>
            </a:r>
            <a:endParaRPr/>
          </a:p>
          <a:p>
            <a:pPr indent="0" lvl="0" marL="0" rtl="0" algn="l">
              <a:lnSpc>
                <a:spcPct val="90000"/>
              </a:lnSpc>
              <a:spcBef>
                <a:spcPts val="1000"/>
              </a:spcBef>
              <a:spcAft>
                <a:spcPts val="0"/>
              </a:spcAft>
              <a:buClr>
                <a:srgbClr val="595959"/>
              </a:buClr>
              <a:buSzPts val="2400"/>
              <a:buNone/>
            </a:pPr>
            <a:r>
              <a:rPr lang="en-US"/>
              <a:t>HTTP for RPC</a:t>
            </a:r>
            <a:endParaRPr/>
          </a:p>
          <a:p>
            <a:pPr indent="0" lvl="0" marL="0" rtl="0" algn="l">
              <a:lnSpc>
                <a:spcPct val="90000"/>
              </a:lnSpc>
              <a:spcBef>
                <a:spcPts val="1000"/>
              </a:spcBef>
              <a:spcAft>
                <a:spcPts val="0"/>
              </a:spcAft>
              <a:buClr>
                <a:srgbClr val="595959"/>
              </a:buClr>
              <a:buSzPts val="2400"/>
              <a:buNone/>
            </a:pPr>
            <a:r>
              <a:rPr lang="en-US"/>
              <a:t>Client may use the following HTTP features in order to invoke a service:</a:t>
            </a:r>
            <a:endParaRPr/>
          </a:p>
          <a:p>
            <a:pPr indent="-180000" lvl="1" marL="180000" rtl="0" algn="l">
              <a:lnSpc>
                <a:spcPct val="90000"/>
              </a:lnSpc>
              <a:spcBef>
                <a:spcPts val="500"/>
              </a:spcBef>
              <a:spcAft>
                <a:spcPts val="0"/>
              </a:spcAft>
              <a:buClr>
                <a:srgbClr val="595959"/>
              </a:buClr>
              <a:buSzPts val="1800"/>
              <a:buChar char="•"/>
            </a:pPr>
            <a:r>
              <a:rPr lang="en-US"/>
              <a:t>URI – path can determine the endpoint class and even method</a:t>
            </a:r>
            <a:endParaRPr/>
          </a:p>
          <a:p>
            <a:pPr indent="-180000" lvl="1" marL="180000" rtl="0" algn="l">
              <a:lnSpc>
                <a:spcPct val="90000"/>
              </a:lnSpc>
              <a:spcBef>
                <a:spcPts val="500"/>
              </a:spcBef>
              <a:spcAft>
                <a:spcPts val="0"/>
              </a:spcAft>
              <a:buClr>
                <a:srgbClr val="595959"/>
              </a:buClr>
              <a:buSzPts val="1800"/>
              <a:buChar char="•"/>
            </a:pPr>
            <a:r>
              <a:rPr lang="en-US"/>
              <a:t>ACCEPT header – used by the client to specify response MIME type</a:t>
            </a:r>
            <a:endParaRPr/>
          </a:p>
          <a:p>
            <a:pPr indent="-143999" lvl="2" marL="504000" rtl="0" algn="l">
              <a:lnSpc>
                <a:spcPct val="90000"/>
              </a:lnSpc>
              <a:spcBef>
                <a:spcPts val="500"/>
              </a:spcBef>
              <a:spcAft>
                <a:spcPts val="0"/>
              </a:spcAft>
              <a:buClr>
                <a:srgbClr val="595959"/>
              </a:buClr>
              <a:buSzPts val="2000"/>
              <a:buChar char="•"/>
            </a:pPr>
            <a:r>
              <a:rPr lang="en-US"/>
              <a:t>service methods may result in different MIME types</a:t>
            </a:r>
            <a:endParaRPr/>
          </a:p>
          <a:p>
            <a:pPr indent="-143999" lvl="2" marL="504000" rtl="0" algn="l">
              <a:lnSpc>
                <a:spcPct val="90000"/>
              </a:lnSpc>
              <a:spcBef>
                <a:spcPts val="500"/>
              </a:spcBef>
              <a:spcAft>
                <a:spcPts val="0"/>
              </a:spcAft>
              <a:buClr>
                <a:srgbClr val="595959"/>
              </a:buClr>
              <a:buSzPts val="2000"/>
              <a:buChar char="•"/>
            </a:pPr>
            <a:r>
              <a:rPr lang="en-US"/>
              <a:t>client call can be delegated to method that produces the MIME type it expects </a:t>
            </a:r>
            <a:endParaRPr/>
          </a:p>
          <a:p>
            <a:pPr indent="-180000" lvl="1" marL="180000" rtl="0" algn="l">
              <a:lnSpc>
                <a:spcPct val="90000"/>
              </a:lnSpc>
              <a:spcBef>
                <a:spcPts val="500"/>
              </a:spcBef>
              <a:spcAft>
                <a:spcPts val="0"/>
              </a:spcAft>
              <a:buClr>
                <a:srgbClr val="595959"/>
              </a:buClr>
              <a:buSzPts val="1800"/>
              <a:buChar char="•"/>
            </a:pPr>
            <a:r>
              <a:rPr lang="en-US"/>
              <a:t>METHOD – GET, POST, DELETE, PUT, HEAD</a:t>
            </a:r>
            <a:endParaRPr/>
          </a:p>
          <a:p>
            <a:pPr indent="-143999" lvl="2" marL="504000" rtl="0" algn="l">
              <a:lnSpc>
                <a:spcPct val="90000"/>
              </a:lnSpc>
              <a:spcBef>
                <a:spcPts val="500"/>
              </a:spcBef>
              <a:spcAft>
                <a:spcPts val="0"/>
              </a:spcAft>
              <a:buClr>
                <a:srgbClr val="595959"/>
              </a:buClr>
              <a:buSzPts val="2000"/>
              <a:buChar char="•"/>
            </a:pPr>
            <a:r>
              <a:rPr lang="en-US"/>
              <a:t>each method can be mapped to several HTTP-methods </a:t>
            </a:r>
            <a:endParaRPr/>
          </a:p>
          <a:p>
            <a:pPr indent="-143999" lvl="2" marL="504000" rtl="0" algn="l">
              <a:lnSpc>
                <a:spcPct val="90000"/>
              </a:lnSpc>
              <a:spcBef>
                <a:spcPts val="500"/>
              </a:spcBef>
              <a:spcAft>
                <a:spcPts val="0"/>
              </a:spcAft>
              <a:buClr>
                <a:srgbClr val="595959"/>
              </a:buClr>
              <a:buSzPts val="2000"/>
              <a:buChar char="•"/>
            </a:pPr>
            <a:r>
              <a:rPr lang="en-US"/>
              <a:t>client call is delegated to the method matches client HTTP request method</a:t>
            </a:r>
            <a:endParaRPr/>
          </a:p>
        </p:txBody>
      </p:sp>
      <p:sp>
        <p:nvSpPr>
          <p:cNvPr id="1013" name="Google Shape;1013;p65"/>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1014" name="Google Shape;1014;p65"/>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6"/>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HTTP for RPC</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Suggested way to implement business according to HTTP method</a:t>
            </a:r>
            <a:endParaRPr/>
          </a:p>
          <a:p>
            <a:pPr indent="-180000" lvl="1" marL="180000" rtl="0" algn="l">
              <a:lnSpc>
                <a:spcPct val="90000"/>
              </a:lnSpc>
              <a:spcBef>
                <a:spcPts val="500"/>
              </a:spcBef>
              <a:spcAft>
                <a:spcPts val="0"/>
              </a:spcAft>
              <a:buClr>
                <a:srgbClr val="595959"/>
              </a:buClr>
              <a:buSzPts val="1800"/>
              <a:buChar char="•"/>
            </a:pPr>
            <a:r>
              <a:rPr lang="en-US"/>
              <a:t>A.K.A RESTful</a:t>
            </a:r>
            <a:endParaRPr/>
          </a:p>
          <a:p>
            <a:pPr indent="-65700" lvl="1" marL="180000" rtl="0" algn="l">
              <a:lnSpc>
                <a:spcPct val="90000"/>
              </a:lnSpc>
              <a:spcBef>
                <a:spcPts val="500"/>
              </a:spcBef>
              <a:spcAft>
                <a:spcPts val="0"/>
              </a:spcAft>
              <a:buClr>
                <a:srgbClr val="595959"/>
              </a:buClr>
              <a:buSzPts val="1800"/>
              <a:buNone/>
            </a:pPr>
            <a:r>
              <a:t/>
            </a:r>
            <a:endParaRPr/>
          </a:p>
          <a:p>
            <a:pPr indent="-16999" lvl="2" marL="504000" rtl="0" algn="l">
              <a:lnSpc>
                <a:spcPct val="90000"/>
              </a:lnSpc>
              <a:spcBef>
                <a:spcPts val="500"/>
              </a:spcBef>
              <a:spcAft>
                <a:spcPts val="0"/>
              </a:spcAft>
              <a:buClr>
                <a:srgbClr val="595959"/>
              </a:buClr>
              <a:buSzPts val="2000"/>
              <a:buNone/>
            </a:pPr>
            <a:r>
              <a:t/>
            </a:r>
            <a:endParaRPr/>
          </a:p>
        </p:txBody>
      </p:sp>
      <p:sp>
        <p:nvSpPr>
          <p:cNvPr id="1020" name="Google Shape;1020;p66"/>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graphicFrame>
        <p:nvGraphicFramePr>
          <p:cNvPr id="1021" name="Google Shape;1021;p66"/>
          <p:cNvGraphicFramePr/>
          <p:nvPr/>
        </p:nvGraphicFramePr>
        <p:xfrm>
          <a:off x="1524000" y="3439160"/>
          <a:ext cx="3000000" cy="3000000"/>
        </p:xfrm>
        <a:graphic>
          <a:graphicData uri="http://schemas.openxmlformats.org/drawingml/2006/table">
            <a:tbl>
              <a:tblPr bandRow="1" firstRow="1">
                <a:noFill/>
                <a:tableStyleId>{362B9AD2-C45C-4FF3-8BF5-124341892FC2}</a:tableStyleId>
              </a:tblPr>
              <a:tblGrid>
                <a:gridCol w="2032000"/>
                <a:gridCol w="2032000"/>
                <a:gridCol w="2032000"/>
              </a:tblGrid>
              <a:tr h="370850">
                <a:tc>
                  <a:txBody>
                    <a:bodyPr/>
                    <a:lstStyle/>
                    <a:p>
                      <a:pPr indent="0" lvl="0" marL="0" marR="0" rtl="1" algn="ctr">
                        <a:spcBef>
                          <a:spcPts val="0"/>
                        </a:spcBef>
                        <a:spcAft>
                          <a:spcPts val="0"/>
                        </a:spcAft>
                        <a:buNone/>
                      </a:pPr>
                      <a:r>
                        <a:rPr lang="en-US" sz="1400" u="none" cap="none" strike="noStrike">
                          <a:solidFill>
                            <a:schemeClr val="dk1"/>
                          </a:solidFill>
                        </a:rPr>
                        <a:t>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Single element</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HTTP Method</a:t>
                      </a:r>
                      <a:endParaRPr sz="1400" u="none" cap="none" strike="noStrike">
                        <a:solidFill>
                          <a:schemeClr val="dk1"/>
                        </a:solidFill>
                      </a:endParaRPr>
                    </a:p>
                  </a:txBody>
                  <a:tcPr marT="45725" marB="45725" marR="91450" marL="91450"/>
                </a:tc>
              </a:tr>
              <a:tr h="370850">
                <a:tc>
                  <a:txBody>
                    <a:bodyPr/>
                    <a:lstStyle/>
                    <a:p>
                      <a:pPr indent="0" lvl="0" marL="0" marR="0" rtl="1" algn="ctr">
                        <a:spcBef>
                          <a:spcPts val="0"/>
                        </a:spcBef>
                        <a:spcAft>
                          <a:spcPts val="0"/>
                        </a:spcAft>
                        <a:buNone/>
                      </a:pPr>
                      <a:r>
                        <a:rPr lang="en-US" sz="1400" u="none" cap="none" strike="noStrike">
                          <a:solidFill>
                            <a:schemeClr val="dk1"/>
                          </a:solidFill>
                        </a:rPr>
                        <a:t>Fetch the whole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Fetch an element from a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GET</a:t>
                      </a:r>
                      <a:endParaRPr sz="1400" u="none" cap="none" strike="noStrike">
                        <a:solidFill>
                          <a:schemeClr val="dk1"/>
                        </a:solidFill>
                      </a:endParaRPr>
                    </a:p>
                  </a:txBody>
                  <a:tcPr marT="45725" marB="45725" marR="91450" marL="91450"/>
                </a:tc>
              </a:tr>
              <a:tr h="370850">
                <a:tc>
                  <a:txBody>
                    <a:bodyPr/>
                    <a:lstStyle/>
                    <a:p>
                      <a:pPr indent="0" lvl="0" marL="0" marR="0" rtl="1" algn="ctr">
                        <a:spcBef>
                          <a:spcPts val="0"/>
                        </a:spcBef>
                        <a:spcAft>
                          <a:spcPts val="0"/>
                        </a:spcAft>
                        <a:buNone/>
                      </a:pPr>
                      <a:r>
                        <a:rPr lang="en-US" sz="1400" u="none" cap="none" strike="noStrike">
                          <a:solidFill>
                            <a:schemeClr val="dk1"/>
                          </a:solidFill>
                        </a:rPr>
                        <a:t>Override one collection with a new one</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Replace or create new element in a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PUT</a:t>
                      </a:r>
                      <a:endParaRPr sz="1400" u="none" cap="none" strike="noStrike">
                        <a:solidFill>
                          <a:schemeClr val="dk1"/>
                        </a:solidFill>
                      </a:endParaRPr>
                    </a:p>
                  </a:txBody>
                  <a:tcPr marT="45725" marB="45725" marR="91450" marL="91450"/>
                </a:tc>
              </a:tr>
              <a:tr h="370850">
                <a:tc>
                  <a:txBody>
                    <a:bodyPr/>
                    <a:lstStyle/>
                    <a:p>
                      <a:pPr indent="0" lvl="0" marL="0" marR="0" rtl="1" algn="ctr">
                        <a:spcBef>
                          <a:spcPts val="0"/>
                        </a:spcBef>
                        <a:spcAft>
                          <a:spcPts val="0"/>
                        </a:spcAft>
                        <a:buNone/>
                      </a:pPr>
                      <a:r>
                        <a:rPr lang="en-US" sz="1400" u="none" cap="none" strike="noStrike">
                          <a:solidFill>
                            <a:schemeClr val="dk1"/>
                          </a:solidFill>
                        </a:rPr>
                        <a:t>Add new value to a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Assign a value to an object</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POST</a:t>
                      </a:r>
                      <a:endParaRPr sz="1400" u="none" cap="none" strike="noStrike">
                        <a:solidFill>
                          <a:schemeClr val="dk1"/>
                        </a:solidFill>
                      </a:endParaRPr>
                    </a:p>
                  </a:txBody>
                  <a:tcPr marT="45725" marB="45725" marR="91450" marL="91450"/>
                </a:tc>
              </a:tr>
              <a:tr h="370850">
                <a:tc>
                  <a:txBody>
                    <a:bodyPr/>
                    <a:lstStyle/>
                    <a:p>
                      <a:pPr indent="0" lvl="0" marL="0" marR="0" rtl="1" algn="ctr">
                        <a:spcBef>
                          <a:spcPts val="0"/>
                        </a:spcBef>
                        <a:spcAft>
                          <a:spcPts val="0"/>
                        </a:spcAft>
                        <a:buNone/>
                      </a:pPr>
                      <a:r>
                        <a:rPr lang="en-US" sz="1400" u="none" cap="none" strike="noStrike">
                          <a:solidFill>
                            <a:schemeClr val="dk1"/>
                          </a:solidFill>
                        </a:rPr>
                        <a:t>Delete the entire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Delete a specific element from a collection</a:t>
                      </a:r>
                      <a:endParaRPr sz="1400" u="none" cap="none" strike="noStrike">
                        <a:solidFill>
                          <a:schemeClr val="dk1"/>
                        </a:solidFill>
                      </a:endParaRPr>
                    </a:p>
                  </a:txBody>
                  <a:tcPr marT="45725" marB="45725" marR="91450" marL="91450"/>
                </a:tc>
                <a:tc>
                  <a:txBody>
                    <a:bodyPr/>
                    <a:lstStyle/>
                    <a:p>
                      <a:pPr indent="0" lvl="0" marL="0" marR="0" rtl="1" algn="ctr">
                        <a:spcBef>
                          <a:spcPts val="0"/>
                        </a:spcBef>
                        <a:spcAft>
                          <a:spcPts val="0"/>
                        </a:spcAft>
                        <a:buNone/>
                      </a:pPr>
                      <a:r>
                        <a:rPr lang="en-US" sz="1400" u="none" cap="none" strike="noStrike">
                          <a:solidFill>
                            <a:schemeClr val="dk1"/>
                          </a:solidFill>
                        </a:rPr>
                        <a:t>DELETE</a:t>
                      </a:r>
                      <a:endParaRPr sz="1400" u="none" cap="none" strike="noStrike">
                        <a:solidFill>
                          <a:schemeClr val="dk1"/>
                        </a:solidFill>
                      </a:endParaRPr>
                    </a:p>
                  </a:txBody>
                  <a:tcPr marT="45725" marB="45725" marR="91450" marL="91450"/>
                </a:tc>
              </a:tr>
            </a:tbl>
          </a:graphicData>
        </a:graphic>
      </p:graphicFrame>
      <p:sp>
        <p:nvSpPr>
          <p:cNvPr id="1022" name="Google Shape;1022;p66"/>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7"/>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REST parameters</a:t>
            </a:r>
            <a:endParaRPr/>
          </a:p>
          <a:p>
            <a:pPr indent="0" lvl="0" marL="0" rtl="0" algn="l">
              <a:lnSpc>
                <a:spcPct val="90000"/>
              </a:lnSpc>
              <a:spcBef>
                <a:spcPts val="1000"/>
              </a:spcBef>
              <a:spcAft>
                <a:spcPts val="0"/>
              </a:spcAft>
              <a:buClr>
                <a:srgbClr val="595959"/>
              </a:buClr>
              <a:buSzPts val="2400"/>
              <a:buNone/>
            </a:pPr>
            <a:r>
              <a:t/>
            </a:r>
            <a:endParaRPr/>
          </a:p>
          <a:p>
            <a:pPr indent="-180000" lvl="1" marL="180000" rtl="0" algn="l">
              <a:lnSpc>
                <a:spcPct val="90000"/>
              </a:lnSpc>
              <a:spcBef>
                <a:spcPts val="500"/>
              </a:spcBef>
              <a:spcAft>
                <a:spcPts val="0"/>
              </a:spcAft>
              <a:buClr>
                <a:srgbClr val="595959"/>
              </a:buClr>
              <a:buSzPts val="1800"/>
              <a:buChar char="•"/>
            </a:pPr>
            <a:r>
              <a:rPr lang="en-US"/>
              <a:t>For simple types (texts and primitives)</a:t>
            </a:r>
            <a:endParaRPr/>
          </a:p>
          <a:p>
            <a:pPr indent="-180000" lvl="1" marL="180000" rtl="0" algn="l">
              <a:lnSpc>
                <a:spcPct val="90000"/>
              </a:lnSpc>
              <a:spcBef>
                <a:spcPts val="500"/>
              </a:spcBef>
              <a:spcAft>
                <a:spcPts val="0"/>
              </a:spcAft>
              <a:buClr>
                <a:srgbClr val="595959"/>
              </a:buClr>
              <a:buSzPts val="1800"/>
              <a:buChar char="•"/>
            </a:pPr>
            <a:r>
              <a:rPr lang="en-US"/>
              <a:t>Path parameters</a:t>
            </a:r>
            <a:endParaRPr/>
          </a:p>
          <a:p>
            <a:pPr indent="-180000" lvl="1" marL="180000" rtl="0" algn="l">
              <a:lnSpc>
                <a:spcPct val="90000"/>
              </a:lnSpc>
              <a:spcBef>
                <a:spcPts val="500"/>
              </a:spcBef>
              <a:spcAft>
                <a:spcPts val="0"/>
              </a:spcAft>
              <a:buClr>
                <a:srgbClr val="595959"/>
              </a:buClr>
              <a:buSzPts val="1800"/>
              <a:buChar char="•"/>
            </a:pPr>
            <a:r>
              <a:rPr lang="en-US"/>
              <a:t>Request parameters</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For Objects</a:t>
            </a:r>
            <a:endParaRPr/>
          </a:p>
          <a:p>
            <a:pPr indent="-180000" lvl="1" marL="180000" rtl="0" algn="l">
              <a:lnSpc>
                <a:spcPct val="90000"/>
              </a:lnSpc>
              <a:spcBef>
                <a:spcPts val="500"/>
              </a:spcBef>
              <a:spcAft>
                <a:spcPts val="0"/>
              </a:spcAft>
              <a:buClr>
                <a:srgbClr val="595959"/>
              </a:buClr>
              <a:buSzPts val="1800"/>
              <a:buChar char="•"/>
            </a:pPr>
            <a:r>
              <a:rPr lang="en-US"/>
              <a:t>Request body (JSON or XML)</a:t>
            </a:r>
            <a:endParaRPr/>
          </a:p>
        </p:txBody>
      </p:sp>
      <p:sp>
        <p:nvSpPr>
          <p:cNvPr id="1028" name="Google Shape;1028;p6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1029" name="Google Shape;1029;p6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6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lang="en-US"/>
              <a:t>Java architecture for REST</a:t>
            </a:r>
            <a:endParaRPr/>
          </a:p>
          <a:p>
            <a:pPr indent="-180000" lvl="1" marL="180000" rtl="0" algn="l">
              <a:lnSpc>
                <a:spcPct val="90000"/>
              </a:lnSpc>
              <a:spcBef>
                <a:spcPts val="500"/>
              </a:spcBef>
              <a:spcAft>
                <a:spcPts val="0"/>
              </a:spcAft>
              <a:buClr>
                <a:srgbClr val="595959"/>
              </a:buClr>
              <a:buSzPts val="1800"/>
              <a:buChar char="•"/>
            </a:pPr>
            <a:r>
              <a:rPr lang="en-US"/>
              <a:t>JAX-RS</a:t>
            </a:r>
            <a:endParaRPr/>
          </a:p>
          <a:p>
            <a:pPr indent="-180000" lvl="1" marL="180000" rtl="0" algn="l">
              <a:lnSpc>
                <a:spcPct val="90000"/>
              </a:lnSpc>
              <a:spcBef>
                <a:spcPts val="500"/>
              </a:spcBef>
              <a:spcAft>
                <a:spcPts val="0"/>
              </a:spcAft>
              <a:buClr>
                <a:srgbClr val="595959"/>
              </a:buClr>
              <a:buSzPts val="1800"/>
              <a:buChar char="•"/>
            </a:pPr>
            <a:r>
              <a:rPr lang="en-US"/>
              <a:t>Spring MVC</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Both counts on a servlet which acts as a controller:</a:t>
            </a:r>
            <a:endParaRPr/>
          </a:p>
          <a:p>
            <a:pPr indent="-143999" lvl="2" marL="504000" rtl="0" algn="l">
              <a:lnSpc>
                <a:spcPct val="90000"/>
              </a:lnSpc>
              <a:spcBef>
                <a:spcPts val="500"/>
              </a:spcBef>
              <a:spcAft>
                <a:spcPts val="0"/>
              </a:spcAft>
              <a:buClr>
                <a:srgbClr val="595959"/>
              </a:buClr>
              <a:buSzPts val="2000"/>
              <a:buChar char="•"/>
            </a:pPr>
            <a:r>
              <a:rPr lang="en-US"/>
              <a:t>Servlet accepts HTTP request</a:t>
            </a:r>
            <a:endParaRPr/>
          </a:p>
          <a:p>
            <a:pPr indent="-143999" lvl="2" marL="504000" rtl="0" algn="l">
              <a:lnSpc>
                <a:spcPct val="90000"/>
              </a:lnSpc>
              <a:spcBef>
                <a:spcPts val="500"/>
              </a:spcBef>
              <a:spcAft>
                <a:spcPts val="0"/>
              </a:spcAft>
              <a:buClr>
                <a:srgbClr val="595959"/>
              </a:buClr>
              <a:buSzPts val="2000"/>
              <a:buChar char="•"/>
            </a:pPr>
            <a:r>
              <a:rPr lang="en-US"/>
              <a:t>Servlet parses and check the request</a:t>
            </a:r>
            <a:endParaRPr/>
          </a:p>
          <a:p>
            <a:pPr indent="-143999" lvl="2" marL="504000" rtl="0" algn="l">
              <a:lnSpc>
                <a:spcPct val="90000"/>
              </a:lnSpc>
              <a:spcBef>
                <a:spcPts val="500"/>
              </a:spcBef>
              <a:spcAft>
                <a:spcPts val="0"/>
              </a:spcAft>
              <a:buClr>
                <a:srgbClr val="595959"/>
              </a:buClr>
              <a:buSzPts val="2000"/>
              <a:buChar char="•"/>
            </a:pPr>
            <a:r>
              <a:rPr lang="en-US"/>
              <a:t>Servlet load parameters and/or marshals objects from JSON/XML</a:t>
            </a:r>
            <a:endParaRPr/>
          </a:p>
          <a:p>
            <a:pPr indent="-143999" lvl="2" marL="504000" rtl="0" algn="l">
              <a:lnSpc>
                <a:spcPct val="90000"/>
              </a:lnSpc>
              <a:spcBef>
                <a:spcPts val="500"/>
              </a:spcBef>
              <a:spcAft>
                <a:spcPts val="0"/>
              </a:spcAft>
              <a:buClr>
                <a:srgbClr val="595959"/>
              </a:buClr>
              <a:buSzPts val="2000"/>
              <a:buChar char="•"/>
            </a:pPr>
            <a:r>
              <a:rPr lang="en-US"/>
              <a:t>Servlet delegates the request to your rest-controller endpoints</a:t>
            </a:r>
            <a:endParaRPr/>
          </a:p>
          <a:p>
            <a:pPr indent="-143999" lvl="2" marL="504000" rtl="0" algn="l">
              <a:lnSpc>
                <a:spcPct val="90000"/>
              </a:lnSpc>
              <a:spcBef>
                <a:spcPts val="500"/>
              </a:spcBef>
              <a:spcAft>
                <a:spcPts val="0"/>
              </a:spcAft>
              <a:buClr>
                <a:srgbClr val="595959"/>
              </a:buClr>
              <a:buSzPts val="2000"/>
              <a:buChar char="•"/>
            </a:pPr>
            <a:r>
              <a:rPr lang="en-US"/>
              <a:t>Rest-controller performs request handling </a:t>
            </a:r>
            <a:endParaRPr/>
          </a:p>
          <a:p>
            <a:pPr indent="-143999" lvl="2" marL="504000" rtl="0" algn="l">
              <a:lnSpc>
                <a:spcPct val="90000"/>
              </a:lnSpc>
              <a:spcBef>
                <a:spcPts val="500"/>
              </a:spcBef>
              <a:spcAft>
                <a:spcPts val="0"/>
              </a:spcAft>
              <a:buClr>
                <a:srgbClr val="595959"/>
              </a:buClr>
              <a:buSzPts val="2000"/>
              <a:buChar char="•"/>
            </a:pPr>
            <a:r>
              <a:rPr lang="en-US"/>
              <a:t>Rest controller creates response data</a:t>
            </a:r>
            <a:endParaRPr/>
          </a:p>
          <a:p>
            <a:pPr indent="-143999" lvl="2" marL="504000" rtl="0" algn="l">
              <a:lnSpc>
                <a:spcPct val="90000"/>
              </a:lnSpc>
              <a:spcBef>
                <a:spcPts val="500"/>
              </a:spcBef>
              <a:spcAft>
                <a:spcPts val="0"/>
              </a:spcAft>
              <a:buClr>
                <a:srgbClr val="595959"/>
              </a:buClr>
              <a:buSzPts val="2000"/>
              <a:buChar char="•"/>
            </a:pPr>
            <a:r>
              <a:rPr lang="en-US"/>
              <a:t>Servlet wraps the result as a HTTP response </a:t>
            </a:r>
            <a:endParaRPr/>
          </a:p>
        </p:txBody>
      </p:sp>
      <p:sp>
        <p:nvSpPr>
          <p:cNvPr id="1035" name="Google Shape;1035;p6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1036" name="Google Shape;1036;p6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REST based Web Services</a:t>
            </a:r>
            <a:endParaRPr/>
          </a:p>
        </p:txBody>
      </p:sp>
      <p:sp>
        <p:nvSpPr>
          <p:cNvPr id="1042" name="Google Shape;1042;p69"/>
          <p:cNvSpPr/>
          <p:nvPr/>
        </p:nvSpPr>
        <p:spPr>
          <a:xfrm>
            <a:off x="4191000" y="4114800"/>
            <a:ext cx="773723" cy="441326"/>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Controller</a:t>
            </a:r>
            <a:endParaRPr/>
          </a:p>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Servlet</a:t>
            </a:r>
            <a:endParaRPr b="1" sz="1200">
              <a:solidFill>
                <a:srgbClr val="3D566E"/>
              </a:solidFill>
              <a:latin typeface="Arial"/>
              <a:ea typeface="Arial"/>
              <a:cs typeface="Arial"/>
              <a:sym typeface="Arial"/>
            </a:endParaRPr>
          </a:p>
        </p:txBody>
      </p:sp>
      <p:sp>
        <p:nvSpPr>
          <p:cNvPr id="1043" name="Google Shape;1043;p69"/>
          <p:cNvSpPr/>
          <p:nvPr/>
        </p:nvSpPr>
        <p:spPr>
          <a:xfrm>
            <a:off x="7197969" y="3902075"/>
            <a:ext cx="844062" cy="593725"/>
          </a:xfrm>
          <a:prstGeom prst="rect">
            <a:avLst/>
          </a:prstGeom>
          <a:solidFill>
            <a:srgbClr val="DDDDDD"/>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REST</a:t>
            </a:r>
            <a:endParaRPr/>
          </a:p>
          <a:p>
            <a:pPr indent="0" lvl="0" marL="0" marR="0" rtl="0" algn="ctr">
              <a:lnSpc>
                <a:spcPct val="85000"/>
              </a:lnSpc>
              <a:spcBef>
                <a:spcPts val="0"/>
              </a:spcBef>
              <a:spcAft>
                <a:spcPts val="0"/>
              </a:spcAft>
              <a:buNone/>
            </a:pPr>
            <a:r>
              <a:rPr b="1" lang="en-US" sz="1200">
                <a:solidFill>
                  <a:srgbClr val="3D566E"/>
                </a:solidFill>
                <a:latin typeface="Arial"/>
                <a:ea typeface="Arial"/>
                <a:cs typeface="Arial"/>
                <a:sym typeface="Arial"/>
              </a:rPr>
              <a:t>Controller</a:t>
            </a:r>
            <a:endParaRPr b="1" sz="1200">
              <a:solidFill>
                <a:srgbClr val="3D566E"/>
              </a:solidFill>
              <a:latin typeface="Arial"/>
              <a:ea typeface="Arial"/>
              <a:cs typeface="Arial"/>
              <a:sym typeface="Arial"/>
            </a:endParaRPr>
          </a:p>
        </p:txBody>
      </p:sp>
      <p:cxnSp>
        <p:nvCxnSpPr>
          <p:cNvPr id="1044" name="Google Shape;1044;p69"/>
          <p:cNvCxnSpPr/>
          <p:nvPr/>
        </p:nvCxnSpPr>
        <p:spPr>
          <a:xfrm>
            <a:off x="4953000" y="4267200"/>
            <a:ext cx="2286000" cy="0"/>
          </a:xfrm>
          <a:prstGeom prst="straightConnector1">
            <a:avLst/>
          </a:prstGeom>
          <a:noFill/>
          <a:ln cap="flat" cmpd="sng" w="9525">
            <a:solidFill>
              <a:schemeClr val="dk2"/>
            </a:solidFill>
            <a:prstDash val="solid"/>
            <a:round/>
            <a:headEnd len="lg" w="lg" type="triangle"/>
            <a:tailEnd len="lg" w="lg" type="triangle"/>
          </a:ln>
        </p:spPr>
      </p:cxnSp>
      <p:sp>
        <p:nvSpPr>
          <p:cNvPr id="1045" name="Google Shape;1045;p69"/>
          <p:cNvSpPr/>
          <p:nvPr/>
        </p:nvSpPr>
        <p:spPr>
          <a:xfrm>
            <a:off x="5632938" y="4267200"/>
            <a:ext cx="844062" cy="381000"/>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lang="en-US" sz="1200">
                <a:solidFill>
                  <a:srgbClr val="3D566E"/>
                </a:solidFill>
                <a:latin typeface="Arial"/>
                <a:ea typeface="Arial"/>
                <a:cs typeface="Arial"/>
                <a:sym typeface="Arial"/>
              </a:rPr>
              <a:t>get data</a:t>
            </a:r>
            <a:endParaRPr/>
          </a:p>
        </p:txBody>
      </p:sp>
      <p:sp>
        <p:nvSpPr>
          <p:cNvPr id="1046" name="Google Shape;1046;p69"/>
          <p:cNvSpPr/>
          <p:nvPr/>
        </p:nvSpPr>
        <p:spPr>
          <a:xfrm>
            <a:off x="4114800" y="3048000"/>
            <a:ext cx="4114800" cy="16002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D566E"/>
                </a:solidFill>
                <a:latin typeface="Arial"/>
                <a:ea typeface="Arial"/>
                <a:cs typeface="Arial"/>
                <a:sym typeface="Arial"/>
              </a:rPr>
              <a:t>SERVER</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p:txBody>
      </p:sp>
      <p:sp>
        <p:nvSpPr>
          <p:cNvPr id="1047" name="Google Shape;1047;p69"/>
          <p:cNvSpPr/>
          <p:nvPr/>
        </p:nvSpPr>
        <p:spPr>
          <a:xfrm>
            <a:off x="838200" y="3352800"/>
            <a:ext cx="1524000" cy="12954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3D566E"/>
                </a:solidFill>
                <a:latin typeface="Arial"/>
                <a:ea typeface="Arial"/>
                <a:cs typeface="Arial"/>
                <a:sym typeface="Arial"/>
              </a:rPr>
              <a:t>HTTP</a:t>
            </a:r>
            <a:endParaRPr/>
          </a:p>
          <a:p>
            <a:pPr indent="0" lvl="0" marL="0" marR="0" rtl="0" algn="ctr">
              <a:spcBef>
                <a:spcPts val="0"/>
              </a:spcBef>
              <a:spcAft>
                <a:spcPts val="0"/>
              </a:spcAft>
              <a:buNone/>
            </a:pPr>
            <a:r>
              <a:rPr lang="en-US" sz="1800">
                <a:solidFill>
                  <a:srgbClr val="3D566E"/>
                </a:solidFill>
                <a:latin typeface="Arial"/>
                <a:ea typeface="Arial"/>
                <a:cs typeface="Arial"/>
                <a:sym typeface="Arial"/>
              </a:rPr>
              <a:t>CLIENT</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a:p>
            <a:pPr indent="0" lvl="0" marL="0" marR="0" rtl="0" algn="ctr">
              <a:spcBef>
                <a:spcPts val="0"/>
              </a:spcBef>
              <a:spcAft>
                <a:spcPts val="0"/>
              </a:spcAft>
              <a:buNone/>
            </a:pPr>
            <a:r>
              <a:t/>
            </a:r>
            <a:endParaRPr sz="1800">
              <a:solidFill>
                <a:srgbClr val="3D566E"/>
              </a:solidFill>
              <a:latin typeface="Arial"/>
              <a:ea typeface="Arial"/>
              <a:cs typeface="Arial"/>
              <a:sym typeface="Arial"/>
            </a:endParaRPr>
          </a:p>
        </p:txBody>
      </p:sp>
      <p:cxnSp>
        <p:nvCxnSpPr>
          <p:cNvPr id="1048" name="Google Shape;1048;p69"/>
          <p:cNvCxnSpPr/>
          <p:nvPr/>
        </p:nvCxnSpPr>
        <p:spPr>
          <a:xfrm>
            <a:off x="1905000" y="4343400"/>
            <a:ext cx="2286000" cy="0"/>
          </a:xfrm>
          <a:prstGeom prst="straightConnector1">
            <a:avLst/>
          </a:prstGeom>
          <a:noFill/>
          <a:ln cap="flat" cmpd="sng" w="9525">
            <a:solidFill>
              <a:schemeClr val="dk2"/>
            </a:solidFill>
            <a:prstDash val="solid"/>
            <a:round/>
            <a:headEnd len="lg" w="lg" type="triangle"/>
            <a:tailEnd len="lg" w="lg" type="triangle"/>
          </a:ln>
        </p:spPr>
      </p:cxnSp>
      <p:sp>
        <p:nvSpPr>
          <p:cNvPr id="1049" name="Google Shape;1049;p69"/>
          <p:cNvSpPr/>
          <p:nvPr/>
        </p:nvSpPr>
        <p:spPr>
          <a:xfrm>
            <a:off x="2438400" y="4038600"/>
            <a:ext cx="1524000" cy="2286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400">
                <a:solidFill>
                  <a:srgbClr val="3D566E"/>
                </a:solidFill>
                <a:latin typeface="Arial"/>
                <a:ea typeface="Arial"/>
                <a:cs typeface="Arial"/>
                <a:sym typeface="Arial"/>
              </a:rPr>
              <a:t>HTTP Request</a:t>
            </a:r>
            <a:endParaRPr b="1" sz="1400">
              <a:solidFill>
                <a:srgbClr val="3D566E"/>
              </a:solidFill>
              <a:latin typeface="Arial"/>
              <a:ea typeface="Arial"/>
              <a:cs typeface="Arial"/>
              <a:sym typeface="Arial"/>
            </a:endParaRPr>
          </a:p>
        </p:txBody>
      </p:sp>
      <p:sp>
        <p:nvSpPr>
          <p:cNvPr id="1050" name="Google Shape;1050;p69"/>
          <p:cNvSpPr/>
          <p:nvPr/>
        </p:nvSpPr>
        <p:spPr>
          <a:xfrm>
            <a:off x="2438400" y="4419600"/>
            <a:ext cx="1524000" cy="228600"/>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85000"/>
              </a:lnSpc>
              <a:spcBef>
                <a:spcPts val="0"/>
              </a:spcBef>
              <a:spcAft>
                <a:spcPts val="0"/>
              </a:spcAft>
              <a:buNone/>
            </a:pPr>
            <a:r>
              <a:rPr b="1" lang="en-US" sz="1400">
                <a:solidFill>
                  <a:srgbClr val="3D566E"/>
                </a:solidFill>
                <a:latin typeface="Arial"/>
                <a:ea typeface="Arial"/>
                <a:cs typeface="Arial"/>
                <a:sym typeface="Arial"/>
              </a:rPr>
              <a:t>HTTP Response</a:t>
            </a:r>
            <a:endParaRPr b="1" sz="1400">
              <a:solidFill>
                <a:srgbClr val="3D566E"/>
              </a:solidFill>
              <a:latin typeface="Arial"/>
              <a:ea typeface="Arial"/>
              <a:cs typeface="Arial"/>
              <a:sym typeface="Arial"/>
            </a:endParaRPr>
          </a:p>
        </p:txBody>
      </p:sp>
      <p:sp>
        <p:nvSpPr>
          <p:cNvPr id="1051" name="Google Shape;1051;p6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idx="1" type="body"/>
          </p:nvPr>
        </p:nvSpPr>
        <p:spPr>
          <a:xfrm>
            <a:off x="457200" y="839787"/>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				  N Tier Model</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rPr lang="en-US"/>
              <a:t>2, 3 tier systems interaction</a:t>
            </a:r>
            <a:endParaRPr/>
          </a:p>
          <a:p>
            <a:pPr indent="0" lvl="0" marL="0" rtl="0" algn="l">
              <a:lnSpc>
                <a:spcPct val="90000"/>
              </a:lnSpc>
              <a:spcBef>
                <a:spcPts val="1000"/>
              </a:spcBef>
              <a:spcAft>
                <a:spcPts val="0"/>
              </a:spcAft>
              <a:buClr>
                <a:srgbClr val="595959"/>
              </a:buClr>
              <a:buSzPts val="2400"/>
              <a:buNone/>
            </a:pPr>
            <a:r>
              <a:rPr lang="en-US"/>
              <a:t>Client request might be handled by multiple systems</a:t>
            </a:r>
            <a:endParaRPr/>
          </a:p>
          <a:p>
            <a:pPr indent="0" lvl="0" marL="0" rtl="0" algn="l">
              <a:lnSpc>
                <a:spcPct val="90000"/>
              </a:lnSpc>
              <a:spcBef>
                <a:spcPts val="1000"/>
              </a:spcBef>
              <a:spcAft>
                <a:spcPts val="0"/>
              </a:spcAft>
              <a:buClr>
                <a:srgbClr val="595959"/>
              </a:buClr>
              <a:buSzPts val="2400"/>
              <a:buNone/>
            </a:pPr>
            <a:r>
              <a:rPr lang="en-US"/>
              <a:t>One system must effectively interact with another</a:t>
            </a:r>
            <a:endParaRPr/>
          </a:p>
          <a:p>
            <a:pPr indent="0" lvl="0" marL="0" rtl="0" algn="l">
              <a:lnSpc>
                <a:spcPct val="90000"/>
              </a:lnSpc>
              <a:spcBef>
                <a:spcPts val="1000"/>
              </a:spcBef>
              <a:spcAft>
                <a:spcPts val="0"/>
              </a:spcAft>
              <a:buClr>
                <a:srgbClr val="595959"/>
              </a:buClr>
              <a:buSzPts val="2400"/>
              <a:buNone/>
            </a:pPr>
            <a:r>
              <a:rPr lang="en-US"/>
              <a:t>B2B / EAI / SOA …</a:t>
            </a:r>
            <a:endParaRPr/>
          </a:p>
          <a:p>
            <a:pPr indent="0" lvl="0" marL="0" rtl="0" algn="l">
              <a:lnSpc>
                <a:spcPct val="90000"/>
              </a:lnSpc>
              <a:spcBef>
                <a:spcPts val="1000"/>
              </a:spcBef>
              <a:spcAft>
                <a:spcPts val="0"/>
              </a:spcAft>
              <a:buClr>
                <a:srgbClr val="595959"/>
              </a:buClr>
              <a:buSzPts val="2400"/>
              <a:buNone/>
            </a:pPr>
            <a:r>
              <a:t/>
            </a:r>
            <a:endParaRPr/>
          </a:p>
          <a:p>
            <a:pPr indent="0" lvl="0" marL="0" rtl="0" algn="l">
              <a:lnSpc>
                <a:spcPct val="90000"/>
              </a:lnSpc>
              <a:spcBef>
                <a:spcPts val="1000"/>
              </a:spcBef>
              <a:spcAft>
                <a:spcPts val="0"/>
              </a:spcAft>
              <a:buClr>
                <a:srgbClr val="595959"/>
              </a:buClr>
              <a:buSzPts val="2400"/>
              <a:buNone/>
            </a:pPr>
            <a:r>
              <a:t/>
            </a:r>
            <a:endParaRPr/>
          </a:p>
        </p:txBody>
      </p:sp>
      <p:sp>
        <p:nvSpPr>
          <p:cNvPr id="118" name="Google Shape;118;p7"/>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19" name="Google Shape;119;p7"/>
          <p:cNvSpPr/>
          <p:nvPr/>
        </p:nvSpPr>
        <p:spPr>
          <a:xfrm>
            <a:off x="609600" y="3886200"/>
            <a:ext cx="7543800" cy="2133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7"/>
          <p:cNvSpPr/>
          <p:nvPr/>
        </p:nvSpPr>
        <p:spPr>
          <a:xfrm>
            <a:off x="685800" y="4495800"/>
            <a:ext cx="914400" cy="4572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Client</a:t>
            </a:r>
            <a:endParaRPr sz="1200">
              <a:solidFill>
                <a:srgbClr val="0099FF"/>
              </a:solidFill>
              <a:latin typeface="Arial"/>
              <a:ea typeface="Arial"/>
              <a:cs typeface="Arial"/>
              <a:sym typeface="Arial"/>
            </a:endParaRPr>
          </a:p>
        </p:txBody>
      </p:sp>
      <p:sp>
        <p:nvSpPr>
          <p:cNvPr id="121" name="Google Shape;121;p7"/>
          <p:cNvSpPr/>
          <p:nvPr/>
        </p:nvSpPr>
        <p:spPr>
          <a:xfrm>
            <a:off x="1143000" y="4724400"/>
            <a:ext cx="1524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Buy</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grpSp>
        <p:nvGrpSpPr>
          <p:cNvPr id="122" name="Google Shape;122;p7"/>
          <p:cNvGrpSpPr/>
          <p:nvPr/>
        </p:nvGrpSpPr>
        <p:grpSpPr>
          <a:xfrm>
            <a:off x="2133600" y="4419600"/>
            <a:ext cx="2819400" cy="1219200"/>
            <a:chOff x="1344" y="3168"/>
            <a:chExt cx="1776" cy="768"/>
          </a:xfrm>
        </p:grpSpPr>
        <p:sp>
          <p:nvSpPr>
            <p:cNvPr id="123" name="Google Shape;123;p7"/>
            <p:cNvSpPr/>
            <p:nvPr/>
          </p:nvSpPr>
          <p:spPr>
            <a:xfrm>
              <a:off x="1344" y="3168"/>
              <a:ext cx="177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24" name="Google Shape;124;p7"/>
            <p:cNvSpPr/>
            <p:nvPr/>
          </p:nvSpPr>
          <p:spPr>
            <a:xfrm>
              <a:off x="144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Web</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sp>
          <p:nvSpPr>
            <p:cNvPr id="125" name="Google Shape;125;p7"/>
            <p:cNvSpPr/>
            <p:nvPr/>
          </p:nvSpPr>
          <p:spPr>
            <a:xfrm>
              <a:off x="216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App.</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126" name="Google Shape;126;p7"/>
            <p:cNvCxnSpPr/>
            <p:nvPr/>
          </p:nvCxnSpPr>
          <p:spPr>
            <a:xfrm rot="10800000">
              <a:off x="1968" y="3504"/>
              <a:ext cx="192" cy="0"/>
            </a:xfrm>
            <a:prstGeom prst="straightConnector1">
              <a:avLst/>
            </a:prstGeom>
            <a:noFill/>
            <a:ln cap="flat" cmpd="sng" w="9525">
              <a:solidFill>
                <a:schemeClr val="dk1"/>
              </a:solidFill>
              <a:prstDash val="solid"/>
              <a:round/>
              <a:headEnd len="med" w="med" type="triangle"/>
              <a:tailEnd len="med" w="med" type="triangle"/>
            </a:ln>
          </p:spPr>
        </p:cxnSp>
        <p:sp>
          <p:nvSpPr>
            <p:cNvPr id="127" name="Google Shape;127;p7"/>
            <p:cNvSpPr/>
            <p:nvPr/>
          </p:nvSpPr>
          <p:spPr>
            <a:xfrm>
              <a:off x="2880" y="3360"/>
              <a:ext cx="192" cy="336"/>
            </a:xfrm>
            <a:prstGeom prst="can">
              <a:avLst>
                <a:gd fmla="val 43750"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DB</a:t>
              </a:r>
              <a:endParaRPr/>
            </a:p>
          </p:txBody>
        </p:sp>
        <p:cxnSp>
          <p:nvCxnSpPr>
            <p:cNvPr id="128" name="Google Shape;128;p7"/>
            <p:cNvCxnSpPr/>
            <p:nvPr/>
          </p:nvCxnSpPr>
          <p:spPr>
            <a:xfrm rot="10800000">
              <a:off x="2688" y="3504"/>
              <a:ext cx="192" cy="0"/>
            </a:xfrm>
            <a:prstGeom prst="straightConnector1">
              <a:avLst/>
            </a:prstGeom>
            <a:noFill/>
            <a:ln cap="flat" cmpd="sng" w="9525">
              <a:solidFill>
                <a:schemeClr val="dk1"/>
              </a:solidFill>
              <a:prstDash val="solid"/>
              <a:round/>
              <a:headEnd len="med" w="med" type="triangle"/>
              <a:tailEnd len="med" w="med" type="triangle"/>
            </a:ln>
          </p:spPr>
        </p:cxnSp>
      </p:grpSp>
      <p:cxnSp>
        <p:nvCxnSpPr>
          <p:cNvPr id="129" name="Google Shape;129;p7"/>
          <p:cNvCxnSpPr/>
          <p:nvPr/>
        </p:nvCxnSpPr>
        <p:spPr>
          <a:xfrm rot="10800000">
            <a:off x="1600200" y="4800600"/>
            <a:ext cx="685800" cy="0"/>
          </a:xfrm>
          <a:prstGeom prst="straightConnector1">
            <a:avLst/>
          </a:prstGeom>
          <a:noFill/>
          <a:ln cap="flat" cmpd="sng" w="9525">
            <a:solidFill>
              <a:schemeClr val="dk1"/>
            </a:solidFill>
            <a:prstDash val="dot"/>
            <a:round/>
            <a:headEnd len="med" w="med" type="triangle"/>
            <a:tailEnd len="med" w="med" type="none"/>
          </a:ln>
        </p:spPr>
      </p:cxnSp>
      <p:grpSp>
        <p:nvGrpSpPr>
          <p:cNvPr id="130" name="Google Shape;130;p7"/>
          <p:cNvGrpSpPr/>
          <p:nvPr/>
        </p:nvGrpSpPr>
        <p:grpSpPr>
          <a:xfrm>
            <a:off x="5791200" y="3962400"/>
            <a:ext cx="1981200" cy="838200"/>
            <a:chOff x="1344" y="3168"/>
            <a:chExt cx="1776" cy="768"/>
          </a:xfrm>
        </p:grpSpPr>
        <p:sp>
          <p:nvSpPr>
            <p:cNvPr id="131" name="Google Shape;131;p7"/>
            <p:cNvSpPr/>
            <p:nvPr/>
          </p:nvSpPr>
          <p:spPr>
            <a:xfrm>
              <a:off x="1344" y="3168"/>
              <a:ext cx="177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2" name="Google Shape;132;p7"/>
            <p:cNvSpPr/>
            <p:nvPr/>
          </p:nvSpPr>
          <p:spPr>
            <a:xfrm>
              <a:off x="144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Web</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sp>
          <p:nvSpPr>
            <p:cNvPr id="133" name="Google Shape;133;p7"/>
            <p:cNvSpPr/>
            <p:nvPr/>
          </p:nvSpPr>
          <p:spPr>
            <a:xfrm>
              <a:off x="216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App.</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134" name="Google Shape;134;p7"/>
            <p:cNvCxnSpPr/>
            <p:nvPr/>
          </p:nvCxnSpPr>
          <p:spPr>
            <a:xfrm rot="10800000">
              <a:off x="1968" y="3504"/>
              <a:ext cx="192" cy="0"/>
            </a:xfrm>
            <a:prstGeom prst="straightConnector1">
              <a:avLst/>
            </a:prstGeom>
            <a:noFill/>
            <a:ln cap="flat" cmpd="sng" w="9525">
              <a:solidFill>
                <a:schemeClr val="dk1"/>
              </a:solidFill>
              <a:prstDash val="solid"/>
              <a:round/>
              <a:headEnd len="med" w="med" type="triangle"/>
              <a:tailEnd len="med" w="med" type="triangle"/>
            </a:ln>
          </p:spPr>
        </p:cxnSp>
        <p:sp>
          <p:nvSpPr>
            <p:cNvPr id="135" name="Google Shape;135;p7"/>
            <p:cNvSpPr/>
            <p:nvPr/>
          </p:nvSpPr>
          <p:spPr>
            <a:xfrm>
              <a:off x="2880" y="3360"/>
              <a:ext cx="192" cy="336"/>
            </a:xfrm>
            <a:prstGeom prst="can">
              <a:avLst>
                <a:gd fmla="val 43750"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DB</a:t>
              </a:r>
              <a:endParaRPr/>
            </a:p>
          </p:txBody>
        </p:sp>
        <p:cxnSp>
          <p:nvCxnSpPr>
            <p:cNvPr id="136" name="Google Shape;136;p7"/>
            <p:cNvCxnSpPr/>
            <p:nvPr/>
          </p:nvCxnSpPr>
          <p:spPr>
            <a:xfrm rot="10800000">
              <a:off x="2688" y="3504"/>
              <a:ext cx="192" cy="0"/>
            </a:xfrm>
            <a:prstGeom prst="straightConnector1">
              <a:avLst/>
            </a:prstGeom>
            <a:noFill/>
            <a:ln cap="flat" cmpd="sng" w="9525">
              <a:solidFill>
                <a:schemeClr val="dk1"/>
              </a:solidFill>
              <a:prstDash val="solid"/>
              <a:round/>
              <a:headEnd len="med" w="med" type="triangle"/>
              <a:tailEnd len="med" w="med" type="triangle"/>
            </a:ln>
          </p:spPr>
        </p:cxnSp>
      </p:grpSp>
      <p:grpSp>
        <p:nvGrpSpPr>
          <p:cNvPr id="137" name="Google Shape;137;p7"/>
          <p:cNvGrpSpPr/>
          <p:nvPr/>
        </p:nvGrpSpPr>
        <p:grpSpPr>
          <a:xfrm>
            <a:off x="5791200" y="4953000"/>
            <a:ext cx="1981200" cy="838200"/>
            <a:chOff x="1344" y="3168"/>
            <a:chExt cx="1776" cy="768"/>
          </a:xfrm>
        </p:grpSpPr>
        <p:sp>
          <p:nvSpPr>
            <p:cNvPr id="138" name="Google Shape;138;p7"/>
            <p:cNvSpPr/>
            <p:nvPr/>
          </p:nvSpPr>
          <p:spPr>
            <a:xfrm>
              <a:off x="1344" y="3168"/>
              <a:ext cx="1776" cy="768"/>
            </a:xfrm>
            <a:prstGeom prst="rect">
              <a:avLst/>
            </a:prstGeom>
            <a:solidFill>
              <a:srgbClr val="F8F8F8"/>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9" name="Google Shape;139;p7"/>
            <p:cNvSpPr/>
            <p:nvPr/>
          </p:nvSpPr>
          <p:spPr>
            <a:xfrm>
              <a:off x="144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Web</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sp>
          <p:nvSpPr>
            <p:cNvPr id="140" name="Google Shape;140;p7"/>
            <p:cNvSpPr/>
            <p:nvPr/>
          </p:nvSpPr>
          <p:spPr>
            <a:xfrm>
              <a:off x="2160" y="3312"/>
              <a:ext cx="528" cy="43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App.</a:t>
              </a:r>
              <a:endParaRPr/>
            </a:p>
            <a:p>
              <a:pPr indent="0" lvl="0" marL="0" marR="0" rtl="0" algn="ctr">
                <a:spcBef>
                  <a:spcPts val="0"/>
                </a:spcBef>
                <a:spcAft>
                  <a:spcPts val="0"/>
                </a:spcAft>
                <a:buNone/>
              </a:pPr>
              <a:r>
                <a:rPr lang="en-US" sz="1200">
                  <a:solidFill>
                    <a:srgbClr val="0099FF"/>
                  </a:solidFill>
                  <a:latin typeface="Arial"/>
                  <a:ea typeface="Arial"/>
                  <a:cs typeface="Arial"/>
                  <a:sym typeface="Arial"/>
                </a:rPr>
                <a:t>Server</a:t>
              </a:r>
              <a:endParaRPr/>
            </a:p>
          </p:txBody>
        </p:sp>
        <p:cxnSp>
          <p:nvCxnSpPr>
            <p:cNvPr id="141" name="Google Shape;141;p7"/>
            <p:cNvCxnSpPr/>
            <p:nvPr/>
          </p:nvCxnSpPr>
          <p:spPr>
            <a:xfrm rot="10800000">
              <a:off x="1968" y="3504"/>
              <a:ext cx="192" cy="0"/>
            </a:xfrm>
            <a:prstGeom prst="straightConnector1">
              <a:avLst/>
            </a:prstGeom>
            <a:noFill/>
            <a:ln cap="flat" cmpd="sng" w="9525">
              <a:solidFill>
                <a:schemeClr val="dk1"/>
              </a:solidFill>
              <a:prstDash val="solid"/>
              <a:round/>
              <a:headEnd len="med" w="med" type="triangle"/>
              <a:tailEnd len="med" w="med" type="triangle"/>
            </a:ln>
          </p:spPr>
        </p:cxnSp>
        <p:sp>
          <p:nvSpPr>
            <p:cNvPr id="142" name="Google Shape;142;p7"/>
            <p:cNvSpPr/>
            <p:nvPr/>
          </p:nvSpPr>
          <p:spPr>
            <a:xfrm>
              <a:off x="2880" y="3360"/>
              <a:ext cx="192" cy="336"/>
            </a:xfrm>
            <a:prstGeom prst="can">
              <a:avLst>
                <a:gd fmla="val 43750" name="adj"/>
              </a:avLst>
            </a:prstGeom>
            <a:solidFill>
              <a:srgbClr val="EAEAEA"/>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99FF"/>
                  </a:solidFill>
                  <a:latin typeface="Arial"/>
                  <a:ea typeface="Arial"/>
                  <a:cs typeface="Arial"/>
                  <a:sym typeface="Arial"/>
                </a:rPr>
                <a:t>DB</a:t>
              </a:r>
              <a:endParaRPr/>
            </a:p>
          </p:txBody>
        </p:sp>
        <p:cxnSp>
          <p:nvCxnSpPr>
            <p:cNvPr id="143" name="Google Shape;143;p7"/>
            <p:cNvCxnSpPr/>
            <p:nvPr/>
          </p:nvCxnSpPr>
          <p:spPr>
            <a:xfrm rot="10800000">
              <a:off x="2688" y="3504"/>
              <a:ext cx="192" cy="0"/>
            </a:xfrm>
            <a:prstGeom prst="straightConnector1">
              <a:avLst/>
            </a:prstGeom>
            <a:noFill/>
            <a:ln cap="flat" cmpd="sng" w="9525">
              <a:solidFill>
                <a:schemeClr val="dk1"/>
              </a:solidFill>
              <a:prstDash val="solid"/>
              <a:round/>
              <a:headEnd len="med" w="med" type="triangle"/>
              <a:tailEnd len="med" w="med" type="triangle"/>
            </a:ln>
          </p:spPr>
        </p:cxnSp>
      </p:grpSp>
      <p:cxnSp>
        <p:nvCxnSpPr>
          <p:cNvPr id="144" name="Google Shape;144;p7"/>
          <p:cNvCxnSpPr/>
          <p:nvPr/>
        </p:nvCxnSpPr>
        <p:spPr>
          <a:xfrm>
            <a:off x="2743200" y="4191000"/>
            <a:ext cx="3124200" cy="0"/>
          </a:xfrm>
          <a:prstGeom prst="straightConnector1">
            <a:avLst/>
          </a:prstGeom>
          <a:noFill/>
          <a:ln cap="flat" cmpd="sng" w="9525">
            <a:solidFill>
              <a:schemeClr val="dk1"/>
            </a:solidFill>
            <a:prstDash val="dot"/>
            <a:round/>
            <a:headEnd len="med" w="med" type="none"/>
            <a:tailEnd len="med" w="med" type="triangle"/>
          </a:ln>
        </p:spPr>
      </p:cxnSp>
      <p:cxnSp>
        <p:nvCxnSpPr>
          <p:cNvPr id="145" name="Google Shape;145;p7"/>
          <p:cNvCxnSpPr/>
          <p:nvPr/>
        </p:nvCxnSpPr>
        <p:spPr>
          <a:xfrm>
            <a:off x="2743200" y="4191000"/>
            <a:ext cx="0" cy="457200"/>
          </a:xfrm>
          <a:prstGeom prst="straightConnector1">
            <a:avLst/>
          </a:prstGeom>
          <a:noFill/>
          <a:ln cap="flat" cmpd="sng" w="9525">
            <a:solidFill>
              <a:schemeClr val="dk1"/>
            </a:solidFill>
            <a:prstDash val="dot"/>
            <a:round/>
            <a:headEnd len="med" w="med" type="none"/>
            <a:tailEnd len="med" w="med" type="none"/>
          </a:ln>
        </p:spPr>
      </p:cxnSp>
      <p:sp>
        <p:nvSpPr>
          <p:cNvPr id="146" name="Google Shape;146;p7"/>
          <p:cNvSpPr/>
          <p:nvPr/>
        </p:nvSpPr>
        <p:spPr>
          <a:xfrm>
            <a:off x="2971800" y="4114800"/>
            <a:ext cx="1524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Check credit card</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47" name="Google Shape;147;p7"/>
          <p:cNvSpPr/>
          <p:nvPr/>
        </p:nvSpPr>
        <p:spPr>
          <a:xfrm>
            <a:off x="4191000" y="5867400"/>
            <a:ext cx="1524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Contact delivery service</a:t>
            </a:r>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cxnSp>
        <p:nvCxnSpPr>
          <p:cNvPr id="148" name="Google Shape;148;p7"/>
          <p:cNvCxnSpPr/>
          <p:nvPr/>
        </p:nvCxnSpPr>
        <p:spPr>
          <a:xfrm>
            <a:off x="4191000" y="5715000"/>
            <a:ext cx="1676400" cy="0"/>
          </a:xfrm>
          <a:prstGeom prst="straightConnector1">
            <a:avLst/>
          </a:prstGeom>
          <a:noFill/>
          <a:ln cap="flat" cmpd="sng" w="9525">
            <a:solidFill>
              <a:schemeClr val="dk1"/>
            </a:solidFill>
            <a:prstDash val="dot"/>
            <a:round/>
            <a:headEnd len="med" w="med" type="none"/>
            <a:tailEnd len="med" w="med" type="triangle"/>
          </a:ln>
        </p:spPr>
      </p:cxnSp>
      <p:cxnSp>
        <p:nvCxnSpPr>
          <p:cNvPr id="149" name="Google Shape;149;p7"/>
          <p:cNvCxnSpPr/>
          <p:nvPr/>
        </p:nvCxnSpPr>
        <p:spPr>
          <a:xfrm rot="10800000">
            <a:off x="4191000" y="5334000"/>
            <a:ext cx="0" cy="381000"/>
          </a:xfrm>
          <a:prstGeom prst="straightConnector1">
            <a:avLst/>
          </a:prstGeom>
          <a:noFill/>
          <a:ln cap="flat" cmpd="sng" w="9525">
            <a:solidFill>
              <a:schemeClr val="dk1"/>
            </a:solidFill>
            <a:prstDash val="dot"/>
            <a:round/>
            <a:headEnd len="med" w="med" type="none"/>
            <a:tailEnd len="med" w="med" type="none"/>
          </a:ln>
        </p:spPr>
      </p:cxnSp>
      <p:sp>
        <p:nvSpPr>
          <p:cNvPr id="150" name="Google Shape;150;p7"/>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70"/>
          <p:cNvSpPr txBox="1"/>
          <p:nvPr>
            <p:ph type="title"/>
          </p:nvPr>
        </p:nvSpPr>
        <p:spPr>
          <a:xfrm>
            <a:off x="4376722" y="2622156"/>
            <a:ext cx="4175204"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Calibri"/>
              <a:buNone/>
            </a:pPr>
            <a:r>
              <a:rPr lang="en-US">
                <a:solidFill>
                  <a:schemeClr val="lt1"/>
                </a:solidFill>
              </a:rPr>
              <a:t>Thank You!</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XML for transferring data</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HTML for applications. Describes plain data rather then how to present it</a:t>
            </a:r>
            <a:endParaRPr/>
          </a:p>
          <a:p>
            <a:pPr indent="-143999" lvl="2" marL="504000" rtl="0" algn="l">
              <a:lnSpc>
                <a:spcPct val="90000"/>
              </a:lnSpc>
              <a:spcBef>
                <a:spcPts val="500"/>
              </a:spcBef>
              <a:spcAft>
                <a:spcPts val="0"/>
              </a:spcAft>
              <a:buClr>
                <a:srgbClr val="595959"/>
              </a:buClr>
              <a:buSzPts val="2000"/>
              <a:buChar char="•"/>
            </a:pPr>
            <a:r>
              <a:rPr lang="en-US"/>
              <a:t>Application that ‘understands’ the data – can present it if needed…</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Present and future devices will consume mostly data – not view</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We can do much more with this </a:t>
            </a:r>
            <a:endParaRPr/>
          </a:p>
          <a:p>
            <a:pPr indent="-65700" lvl="1" marL="180000" rtl="0" algn="l">
              <a:lnSpc>
                <a:spcPct val="90000"/>
              </a:lnSpc>
              <a:spcBef>
                <a:spcPts val="500"/>
              </a:spcBef>
              <a:spcAft>
                <a:spcPts val="0"/>
              </a:spcAft>
              <a:buClr>
                <a:srgbClr val="595959"/>
              </a:buClr>
              <a:buSzPts val="1800"/>
              <a:buNone/>
            </a:pPr>
            <a:r>
              <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	than we can do with that:</a:t>
            </a:r>
            <a:endParaRPr/>
          </a:p>
        </p:txBody>
      </p:sp>
      <p:sp>
        <p:nvSpPr>
          <p:cNvPr id="156" name="Google Shape;156;p8"/>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57" name="Google Shape;157;p8"/>
          <p:cNvSpPr/>
          <p:nvPr/>
        </p:nvSpPr>
        <p:spPr>
          <a:xfrm>
            <a:off x="5410200" y="3733800"/>
            <a:ext cx="2438400" cy="1295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&lt;people&gt;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&lt;name&gt; David &lt;/name&gt;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&lt;age&gt; 20 &lt;/age&gt;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&lt;/person&gt;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&lt;/people&gt;</a:t>
            </a:r>
            <a:endParaRPr sz="1200">
              <a:solidFill>
                <a:srgbClr val="3D566E"/>
              </a:solidFill>
              <a:latin typeface="Arial"/>
              <a:ea typeface="Arial"/>
              <a:cs typeface="Arial"/>
              <a:sym typeface="Arial"/>
            </a:endParaRPr>
          </a:p>
        </p:txBody>
      </p:sp>
      <p:sp>
        <p:nvSpPr>
          <p:cNvPr id="158" name="Google Shape;158;p8"/>
          <p:cNvSpPr/>
          <p:nvPr/>
        </p:nvSpPr>
        <p:spPr>
          <a:xfrm>
            <a:off x="5410200" y="5105400"/>
            <a:ext cx="2438400" cy="1295400"/>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3D566E"/>
                </a:solidFill>
                <a:latin typeface="Arial"/>
                <a:ea typeface="Arial"/>
                <a:cs typeface="Arial"/>
                <a:sym typeface="Arial"/>
              </a:rPr>
              <a:t>&lt;table&gt;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&lt;tr&gt;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&lt;td&gt; David &lt;/td&gt;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&lt;td&gt; 20 &lt;/td&gt;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&lt;/tr&gt;</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      ….</a:t>
            </a:r>
            <a:endParaRPr/>
          </a:p>
          <a:p>
            <a:pPr indent="0" lvl="0" marL="0" marR="0" rtl="0" algn="l">
              <a:spcBef>
                <a:spcPts val="0"/>
              </a:spcBef>
              <a:spcAft>
                <a:spcPts val="0"/>
              </a:spcAft>
              <a:buNone/>
            </a:pPr>
            <a:r>
              <a:rPr lang="en-US" sz="1200">
                <a:solidFill>
                  <a:srgbClr val="3D566E"/>
                </a:solidFill>
                <a:latin typeface="Arial"/>
                <a:ea typeface="Arial"/>
                <a:cs typeface="Arial"/>
                <a:sym typeface="Arial"/>
              </a:rPr>
              <a:t>&lt;/table&gt;</a:t>
            </a:r>
            <a:endParaRPr sz="1200">
              <a:solidFill>
                <a:srgbClr val="3D566E"/>
              </a:solidFill>
              <a:latin typeface="Arial"/>
              <a:ea typeface="Arial"/>
              <a:cs typeface="Arial"/>
              <a:sym typeface="Arial"/>
            </a:endParaRPr>
          </a:p>
        </p:txBody>
      </p:sp>
      <p:sp>
        <p:nvSpPr>
          <p:cNvPr id="159" name="Google Shape;159;p8"/>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idx="1" type="body"/>
          </p:nvPr>
        </p:nvSpPr>
        <p:spPr>
          <a:xfrm>
            <a:off x="628650" y="1312255"/>
            <a:ext cx="78867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95959"/>
              </a:buClr>
              <a:buSzPts val="2400"/>
              <a:buNone/>
            </a:pPr>
            <a:r>
              <a:rPr b="1" lang="en-US"/>
              <a:t>XML for transferring data</a:t>
            </a:r>
            <a:endParaRPr/>
          </a:p>
          <a:p>
            <a:pPr indent="-65700" lvl="1" marL="180000" rtl="0" algn="l">
              <a:lnSpc>
                <a:spcPct val="90000"/>
              </a:lnSpc>
              <a:spcBef>
                <a:spcPts val="500"/>
              </a:spcBef>
              <a:spcAft>
                <a:spcPts val="0"/>
              </a:spcAft>
              <a:buClr>
                <a:srgbClr val="595959"/>
              </a:buClr>
              <a:buSzPts val="1800"/>
              <a:buNone/>
            </a:pPr>
            <a:r>
              <a:t/>
            </a:r>
            <a:endParaRPr/>
          </a:p>
          <a:p>
            <a:pPr indent="-180000" lvl="1" marL="180000" rtl="0" algn="l">
              <a:lnSpc>
                <a:spcPct val="90000"/>
              </a:lnSpc>
              <a:spcBef>
                <a:spcPts val="500"/>
              </a:spcBef>
              <a:spcAft>
                <a:spcPts val="0"/>
              </a:spcAft>
              <a:buClr>
                <a:srgbClr val="595959"/>
              </a:buClr>
              <a:buSzPts val="1800"/>
              <a:buChar char="•"/>
            </a:pPr>
            <a:r>
              <a:rPr lang="en-US"/>
              <a:t>Well formed</a:t>
            </a:r>
            <a:endParaRPr/>
          </a:p>
          <a:p>
            <a:pPr indent="-143999" lvl="2" marL="504000" rtl="0" algn="l">
              <a:lnSpc>
                <a:spcPct val="90000"/>
              </a:lnSpc>
              <a:spcBef>
                <a:spcPts val="500"/>
              </a:spcBef>
              <a:spcAft>
                <a:spcPts val="0"/>
              </a:spcAft>
              <a:buClr>
                <a:srgbClr val="595959"/>
              </a:buClr>
              <a:buSzPts val="2000"/>
              <a:buChar char="•"/>
            </a:pPr>
            <a:r>
              <a:rPr lang="en-US"/>
              <a:t>Set of basic syntax rules</a:t>
            </a:r>
            <a:endParaRPr/>
          </a:p>
          <a:p>
            <a:pPr indent="-143999" lvl="3" marL="720000" rtl="0" algn="l">
              <a:lnSpc>
                <a:spcPct val="90000"/>
              </a:lnSpc>
              <a:spcBef>
                <a:spcPts val="500"/>
              </a:spcBef>
              <a:spcAft>
                <a:spcPts val="0"/>
              </a:spcAft>
              <a:buClr>
                <a:srgbClr val="595959"/>
              </a:buClr>
              <a:buSzPts val="1800"/>
              <a:buFont typeface="Noto Sans Symbols"/>
              <a:buChar char="▪"/>
            </a:pPr>
            <a:r>
              <a:rPr lang="en-US"/>
              <a:t>Including:</a:t>
            </a:r>
            <a:endParaRPr/>
          </a:p>
          <a:p>
            <a:pPr indent="-285750" lvl="4" marL="2114550" rtl="0" algn="l">
              <a:lnSpc>
                <a:spcPct val="90000"/>
              </a:lnSpc>
              <a:spcBef>
                <a:spcPts val="500"/>
              </a:spcBef>
              <a:spcAft>
                <a:spcPts val="0"/>
              </a:spcAft>
              <a:buClr>
                <a:srgbClr val="595959"/>
              </a:buClr>
              <a:buSzPts val="1800"/>
              <a:buFont typeface="Courier New"/>
              <a:buChar char="o"/>
            </a:pPr>
            <a:r>
              <a:rPr lang="en-US"/>
              <a:t>Closing tags</a:t>
            </a:r>
            <a:endParaRPr/>
          </a:p>
          <a:p>
            <a:pPr indent="-285750" lvl="4" marL="2114550" rtl="0" algn="l">
              <a:lnSpc>
                <a:spcPct val="90000"/>
              </a:lnSpc>
              <a:spcBef>
                <a:spcPts val="500"/>
              </a:spcBef>
              <a:spcAft>
                <a:spcPts val="0"/>
              </a:spcAft>
              <a:buClr>
                <a:srgbClr val="595959"/>
              </a:buClr>
              <a:buSzPts val="1800"/>
              <a:buFont typeface="Courier New"/>
              <a:buChar char="o"/>
            </a:pPr>
            <a:r>
              <a:rPr lang="en-US"/>
              <a:t>Attribute values inside quotes</a:t>
            </a:r>
            <a:endParaRPr/>
          </a:p>
          <a:p>
            <a:pPr indent="-285750" lvl="4" marL="2114550" rtl="0" algn="l">
              <a:lnSpc>
                <a:spcPct val="90000"/>
              </a:lnSpc>
              <a:spcBef>
                <a:spcPts val="500"/>
              </a:spcBef>
              <a:spcAft>
                <a:spcPts val="0"/>
              </a:spcAft>
              <a:buClr>
                <a:srgbClr val="595959"/>
              </a:buClr>
              <a:buSzPts val="1800"/>
              <a:buFont typeface="Courier New"/>
              <a:buChar char="o"/>
            </a:pPr>
            <a:r>
              <a:rPr lang="en-US"/>
              <a:t>Case sensitive</a:t>
            </a:r>
            <a:endParaRPr/>
          </a:p>
          <a:p>
            <a:pPr indent="-285750" lvl="4" marL="2114550" rtl="0" algn="l">
              <a:lnSpc>
                <a:spcPct val="90000"/>
              </a:lnSpc>
              <a:spcBef>
                <a:spcPts val="500"/>
              </a:spcBef>
              <a:spcAft>
                <a:spcPts val="0"/>
              </a:spcAft>
              <a:buClr>
                <a:srgbClr val="595959"/>
              </a:buClr>
              <a:buSzPts val="1800"/>
              <a:buFont typeface="Courier New"/>
              <a:buChar char="o"/>
            </a:pPr>
            <a:r>
              <a:rPr lang="en-US"/>
              <a:t>Correct element nesting… </a:t>
            </a:r>
            <a:endParaRPr/>
          </a:p>
          <a:p>
            <a:pPr indent="-143999" lvl="2" marL="504000" rtl="0" algn="l">
              <a:lnSpc>
                <a:spcPct val="90000"/>
              </a:lnSpc>
              <a:spcBef>
                <a:spcPts val="500"/>
              </a:spcBef>
              <a:spcAft>
                <a:spcPts val="0"/>
              </a:spcAft>
              <a:buClr>
                <a:srgbClr val="595959"/>
              </a:buClr>
              <a:buSzPts val="2000"/>
              <a:buChar char="•"/>
            </a:pPr>
            <a:r>
              <a:rPr lang="en-US"/>
              <a:t>Part of W3C XML standard</a:t>
            </a:r>
            <a:endParaRPr/>
          </a:p>
          <a:p>
            <a:pPr indent="-143999" lvl="2" marL="504000" rtl="0" algn="l">
              <a:lnSpc>
                <a:spcPct val="90000"/>
              </a:lnSpc>
              <a:spcBef>
                <a:spcPts val="500"/>
              </a:spcBef>
              <a:spcAft>
                <a:spcPts val="0"/>
              </a:spcAft>
              <a:buClr>
                <a:srgbClr val="595959"/>
              </a:buClr>
              <a:buSzPts val="2000"/>
              <a:buChar char="•"/>
            </a:pPr>
            <a:r>
              <a:rPr lang="en-US"/>
              <a:t>XML parsers must not parse any non well-formed data</a:t>
            </a:r>
            <a:endParaRPr/>
          </a:p>
          <a:p>
            <a:pPr indent="-143999" lvl="2" marL="504000" rtl="0" algn="l">
              <a:lnSpc>
                <a:spcPct val="90000"/>
              </a:lnSpc>
              <a:spcBef>
                <a:spcPts val="500"/>
              </a:spcBef>
              <a:spcAft>
                <a:spcPts val="0"/>
              </a:spcAft>
              <a:buClr>
                <a:srgbClr val="595959"/>
              </a:buClr>
              <a:buSzPts val="2000"/>
              <a:buChar char="•"/>
            </a:pPr>
            <a:r>
              <a:rPr lang="en-US"/>
              <a:t>Saves checks and manipulations for small &amp; tiny devices</a:t>
            </a:r>
            <a:endParaRPr/>
          </a:p>
          <a:p>
            <a:pPr indent="-143999" lvl="2" marL="504000" rtl="0" algn="l">
              <a:lnSpc>
                <a:spcPct val="90000"/>
              </a:lnSpc>
              <a:spcBef>
                <a:spcPts val="500"/>
              </a:spcBef>
              <a:spcAft>
                <a:spcPts val="0"/>
              </a:spcAft>
              <a:buClr>
                <a:srgbClr val="595959"/>
              </a:buClr>
              <a:buSzPts val="2000"/>
              <a:buChar char="•"/>
            </a:pPr>
            <a:r>
              <a:rPr lang="en-US"/>
              <a:t>For browsers &amp; micro-browsers - XHTML</a:t>
            </a:r>
            <a:endParaRPr/>
          </a:p>
        </p:txBody>
      </p:sp>
      <p:sp>
        <p:nvSpPr>
          <p:cNvPr id="165" name="Google Shape;165;p9"/>
          <p:cNvSpPr txBox="1"/>
          <p:nvPr>
            <p:ph type="title"/>
          </p:nvPr>
        </p:nvSpPr>
        <p:spPr>
          <a:xfrm>
            <a:off x="762000" y="-59558"/>
            <a:ext cx="78867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D32027"/>
              </a:buClr>
              <a:buSzPts val="3200"/>
              <a:buFont typeface="Calibri"/>
              <a:buNone/>
            </a:pPr>
            <a:r>
              <a:rPr lang="en-US"/>
              <a:t>Architecture</a:t>
            </a:r>
            <a:endParaRPr/>
          </a:p>
        </p:txBody>
      </p:sp>
      <p:sp>
        <p:nvSpPr>
          <p:cNvPr id="166" name="Google Shape;166;p9"/>
          <p:cNvSpPr txBox="1"/>
          <p:nvPr>
            <p:ph idx="12" type="sldNum"/>
          </p:nvPr>
        </p:nvSpPr>
        <p:spPr>
          <a:xfrm>
            <a:off x="0" y="6569075"/>
            <a:ext cx="609600" cy="288925"/>
          </a:xfrm>
          <a:prstGeom prst="rect">
            <a:avLst/>
          </a:prstGeom>
          <a:noFill/>
          <a:ln>
            <a:noFill/>
          </a:ln>
        </p:spPr>
        <p:txBody>
          <a:bodyPr anchorCtr="0" anchor="t" bIns="45700" lIns="45700"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JBh - ENG">
  <a:themeElements>
    <a:clrScheme name="John Bryce">
      <a:dk1>
        <a:srgbClr val="000000"/>
      </a:dk1>
      <a:lt1>
        <a:srgbClr val="FFFFFF"/>
      </a:lt1>
      <a:dk2>
        <a:srgbClr val="000000"/>
      </a:dk2>
      <a:lt2>
        <a:srgbClr val="808080"/>
      </a:lt2>
      <a:accent1>
        <a:srgbClr val="CB2105"/>
      </a:accent1>
      <a:accent2>
        <a:srgbClr val="EA6716"/>
      </a:accent2>
      <a:accent3>
        <a:srgbClr val="FFDC69"/>
      </a:accent3>
      <a:accent4>
        <a:srgbClr val="3D566E"/>
      </a:accent4>
      <a:accent5>
        <a:srgbClr val="C4E4F6"/>
      </a:accent5>
      <a:accent6>
        <a:srgbClr val="FC96B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2018-04-23T11:44:46Z</dcterms:created>
  <dc:creator>Yuna Drori</dc:creator>
</cp:coreProperties>
</file>