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369" r:id="rId2"/>
    <p:sldId id="406" r:id="rId3"/>
    <p:sldId id="458" r:id="rId4"/>
    <p:sldId id="459" r:id="rId5"/>
    <p:sldId id="456" r:id="rId6"/>
    <p:sldId id="457" r:id="rId7"/>
    <p:sldId id="415" r:id="rId8"/>
    <p:sldId id="460" r:id="rId9"/>
    <p:sldId id="438" r:id="rId10"/>
    <p:sldId id="442" r:id="rId11"/>
    <p:sldId id="443" r:id="rId12"/>
    <p:sldId id="439" r:id="rId13"/>
    <p:sldId id="447" r:id="rId14"/>
    <p:sldId id="446" r:id="rId15"/>
    <p:sldId id="440" r:id="rId16"/>
    <p:sldId id="441" r:id="rId17"/>
    <p:sldId id="445" r:id="rId18"/>
    <p:sldId id="444" r:id="rId19"/>
    <p:sldId id="410" r:id="rId20"/>
    <p:sldId id="417" r:id="rId21"/>
    <p:sldId id="412" r:id="rId22"/>
    <p:sldId id="418" r:id="rId23"/>
    <p:sldId id="449" r:id="rId24"/>
    <p:sldId id="448" r:id="rId25"/>
    <p:sldId id="451" r:id="rId26"/>
    <p:sldId id="452" r:id="rId27"/>
    <p:sldId id="453" r:id="rId28"/>
    <p:sldId id="454" r:id="rId29"/>
    <p:sldId id="455" r:id="rId30"/>
    <p:sldId id="428" r:id="rId31"/>
    <p:sldId id="420" r:id="rId32"/>
    <p:sldId id="414" r:id="rId33"/>
    <p:sldId id="416" r:id="rId34"/>
    <p:sldId id="421" r:id="rId35"/>
    <p:sldId id="374" r:id="rId36"/>
    <p:sldId id="422" r:id="rId37"/>
    <p:sldId id="427" r:id="rId38"/>
    <p:sldId id="423" r:id="rId39"/>
    <p:sldId id="425" r:id="rId40"/>
    <p:sldId id="424" r:id="rId41"/>
    <p:sldId id="426" r:id="rId42"/>
    <p:sldId id="40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737" autoAdjust="0"/>
  </p:normalViewPr>
  <p:slideViewPr>
    <p:cSldViewPr snapToGrid="0" snapToObjects="1">
      <p:cViewPr varScale="1">
        <p:scale>
          <a:sx n="78" d="100"/>
          <a:sy n="78" d="100"/>
        </p:scale>
        <p:origin x="102" y="106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986195-EA93-415E-8F68-F30CE2A08736}" type="datetimeFigureOut">
              <a:rPr lang="en-US" smtClean="0"/>
              <a:t>12/21/2023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1C48F0-DC12-48A8-90F6-2B89DE3106B9}" type="slidenum">
              <a:rPr lang="en-US" smtClean="0"/>
              <a:t>‹#›</a:t>
            </a:fld>
            <a:endParaRPr lang="en-US" dirty="0"/>
          </a:p>
        </p:txBody>
      </p:sp>
    </p:spTree>
    <p:extLst>
      <p:ext uri="{BB962C8B-B14F-4D97-AF65-F5344CB8AC3E}">
        <p14:creationId xmlns:p14="http://schemas.microsoft.com/office/powerpoint/2010/main" val="3525813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19A926A-5BF0-404B-B780-EF88FFCD9247}" type="datetimeFigureOut">
              <a:rPr lang="en-US" smtClean="0"/>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FF7B1E-A8D3-4F3D-8252-4F43102630F8}" type="slidenum">
              <a:rPr lang="en-US" smtClean="0"/>
              <a:t>‹#›</a:t>
            </a:fld>
            <a:endParaRPr lang="en-US" dirty="0"/>
          </a:p>
        </p:txBody>
      </p:sp>
    </p:spTree>
    <p:extLst>
      <p:ext uri="{BB962C8B-B14F-4D97-AF65-F5344CB8AC3E}">
        <p14:creationId xmlns:p14="http://schemas.microsoft.com/office/powerpoint/2010/main" val="985178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9A926A-5BF0-404B-B780-EF88FFCD9247}" type="datetimeFigureOut">
              <a:rPr lang="en-US" smtClean="0"/>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FF7B1E-A8D3-4F3D-8252-4F43102630F8}" type="slidenum">
              <a:rPr lang="en-US" smtClean="0"/>
              <a:t>‹#›</a:t>
            </a:fld>
            <a:endParaRPr lang="en-US" dirty="0"/>
          </a:p>
        </p:txBody>
      </p:sp>
    </p:spTree>
    <p:extLst>
      <p:ext uri="{BB962C8B-B14F-4D97-AF65-F5344CB8AC3E}">
        <p14:creationId xmlns:p14="http://schemas.microsoft.com/office/powerpoint/2010/main" val="1076299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9A926A-5BF0-404B-B780-EF88FFCD9247}" type="datetimeFigureOut">
              <a:rPr lang="en-US" smtClean="0"/>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FF7B1E-A8D3-4F3D-8252-4F43102630F8}" type="slidenum">
              <a:rPr lang="en-US" smtClean="0"/>
              <a:t>‹#›</a:t>
            </a:fld>
            <a:endParaRPr lang="en-US" dirty="0"/>
          </a:p>
        </p:txBody>
      </p:sp>
    </p:spTree>
    <p:extLst>
      <p:ext uri="{BB962C8B-B14F-4D97-AF65-F5344CB8AC3E}">
        <p14:creationId xmlns:p14="http://schemas.microsoft.com/office/powerpoint/2010/main" val="1309851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9A926A-5BF0-404B-B780-EF88FFCD9247}" type="datetimeFigureOut">
              <a:rPr lang="en-US" smtClean="0"/>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FF7B1E-A8D3-4F3D-8252-4F43102630F8}" type="slidenum">
              <a:rPr lang="en-US" smtClean="0"/>
              <a:t>‹#›</a:t>
            </a:fld>
            <a:endParaRPr lang="en-US" dirty="0"/>
          </a:p>
        </p:txBody>
      </p:sp>
    </p:spTree>
    <p:extLst>
      <p:ext uri="{BB962C8B-B14F-4D97-AF65-F5344CB8AC3E}">
        <p14:creationId xmlns:p14="http://schemas.microsoft.com/office/powerpoint/2010/main" val="1070984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9A926A-5BF0-404B-B780-EF88FFCD9247}" type="datetimeFigureOut">
              <a:rPr lang="en-US" smtClean="0"/>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FF7B1E-A8D3-4F3D-8252-4F43102630F8}" type="slidenum">
              <a:rPr lang="en-US" smtClean="0"/>
              <a:t>‹#›</a:t>
            </a:fld>
            <a:endParaRPr lang="en-US" dirty="0"/>
          </a:p>
        </p:txBody>
      </p:sp>
    </p:spTree>
    <p:extLst>
      <p:ext uri="{BB962C8B-B14F-4D97-AF65-F5344CB8AC3E}">
        <p14:creationId xmlns:p14="http://schemas.microsoft.com/office/powerpoint/2010/main" val="1941378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19A926A-5BF0-404B-B780-EF88FFCD9247}" type="datetimeFigureOut">
              <a:rPr lang="en-US" smtClean="0"/>
              <a:t>12/21/2023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FF7B1E-A8D3-4F3D-8252-4F43102630F8}" type="slidenum">
              <a:rPr lang="en-US" smtClean="0"/>
              <a:t>‹#›</a:t>
            </a:fld>
            <a:endParaRPr lang="en-US" dirty="0"/>
          </a:p>
        </p:txBody>
      </p:sp>
    </p:spTree>
    <p:extLst>
      <p:ext uri="{BB962C8B-B14F-4D97-AF65-F5344CB8AC3E}">
        <p14:creationId xmlns:p14="http://schemas.microsoft.com/office/powerpoint/2010/main" val="4274565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9A926A-5BF0-404B-B780-EF88FFCD9247}" type="datetimeFigureOut">
              <a:rPr lang="en-US" smtClean="0"/>
              <a:t>12/21/2023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6FF7B1E-A8D3-4F3D-8252-4F43102630F8}" type="slidenum">
              <a:rPr lang="en-US" smtClean="0"/>
              <a:t>‹#›</a:t>
            </a:fld>
            <a:endParaRPr lang="en-US" dirty="0"/>
          </a:p>
        </p:txBody>
      </p:sp>
    </p:spTree>
    <p:extLst>
      <p:ext uri="{BB962C8B-B14F-4D97-AF65-F5344CB8AC3E}">
        <p14:creationId xmlns:p14="http://schemas.microsoft.com/office/powerpoint/2010/main" val="257635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9A926A-5BF0-404B-B780-EF88FFCD9247}" type="datetimeFigureOut">
              <a:rPr lang="en-US" smtClean="0"/>
              <a:t>12/21/2023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6FF7B1E-A8D3-4F3D-8252-4F43102630F8}" type="slidenum">
              <a:rPr lang="en-US" smtClean="0"/>
              <a:t>‹#›</a:t>
            </a:fld>
            <a:endParaRPr lang="en-US" dirty="0"/>
          </a:p>
        </p:txBody>
      </p:sp>
    </p:spTree>
    <p:extLst>
      <p:ext uri="{BB962C8B-B14F-4D97-AF65-F5344CB8AC3E}">
        <p14:creationId xmlns:p14="http://schemas.microsoft.com/office/powerpoint/2010/main" val="3746103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9A926A-5BF0-404B-B780-EF88FFCD9247}" type="datetimeFigureOut">
              <a:rPr lang="en-US" smtClean="0"/>
              <a:t>12/21/2023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6FF7B1E-A8D3-4F3D-8252-4F43102630F8}" type="slidenum">
              <a:rPr lang="en-US" smtClean="0"/>
              <a:t>‹#›</a:t>
            </a:fld>
            <a:endParaRPr lang="en-US" dirty="0"/>
          </a:p>
        </p:txBody>
      </p:sp>
    </p:spTree>
    <p:extLst>
      <p:ext uri="{BB962C8B-B14F-4D97-AF65-F5344CB8AC3E}">
        <p14:creationId xmlns:p14="http://schemas.microsoft.com/office/powerpoint/2010/main" val="524831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9A926A-5BF0-404B-B780-EF88FFCD9247}" type="datetimeFigureOut">
              <a:rPr lang="en-US" smtClean="0"/>
              <a:t>12/21/2023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FF7B1E-A8D3-4F3D-8252-4F43102630F8}" type="slidenum">
              <a:rPr lang="en-US" smtClean="0"/>
              <a:t>‹#›</a:t>
            </a:fld>
            <a:endParaRPr lang="en-US" dirty="0"/>
          </a:p>
        </p:txBody>
      </p:sp>
    </p:spTree>
    <p:extLst>
      <p:ext uri="{BB962C8B-B14F-4D97-AF65-F5344CB8AC3E}">
        <p14:creationId xmlns:p14="http://schemas.microsoft.com/office/powerpoint/2010/main" val="593918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9A926A-5BF0-404B-B780-EF88FFCD9247}" type="datetimeFigureOut">
              <a:rPr lang="en-US" smtClean="0"/>
              <a:t>12/21/2023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FF7B1E-A8D3-4F3D-8252-4F43102630F8}" type="slidenum">
              <a:rPr lang="en-US" smtClean="0"/>
              <a:t>‹#›</a:t>
            </a:fld>
            <a:endParaRPr lang="en-US" dirty="0"/>
          </a:p>
        </p:txBody>
      </p:sp>
    </p:spTree>
    <p:extLst>
      <p:ext uri="{BB962C8B-B14F-4D97-AF65-F5344CB8AC3E}">
        <p14:creationId xmlns:p14="http://schemas.microsoft.com/office/powerpoint/2010/main" val="3526396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9A926A-5BF0-404B-B780-EF88FFCD9247}" type="datetimeFigureOut">
              <a:rPr lang="en-US" smtClean="0"/>
              <a:t>12/21/2023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F7B1E-A8D3-4F3D-8252-4F43102630F8}" type="slidenum">
              <a:rPr lang="en-US" smtClean="0"/>
              <a:t>‹#›</a:t>
            </a:fld>
            <a:endParaRPr lang="en-US" dirty="0"/>
          </a:p>
        </p:txBody>
      </p:sp>
    </p:spTree>
    <p:extLst>
      <p:ext uri="{BB962C8B-B14F-4D97-AF65-F5344CB8AC3E}">
        <p14:creationId xmlns:p14="http://schemas.microsoft.com/office/powerpoint/2010/main" val="1681499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itle 1"/>
          <p:cNvSpPr>
            <a:spLocks noGrp="1"/>
          </p:cNvSpPr>
          <p:nvPr>
            <p:ph type="title"/>
          </p:nvPr>
        </p:nvSpPr>
        <p:spPr>
          <a:xfrm>
            <a:off x="643468" y="623392"/>
            <a:ext cx="3363974" cy="1607060"/>
          </a:xfrm>
          <a:noFill/>
          <a:ln w="19050">
            <a:solidFill>
              <a:schemeClr val="tx1"/>
            </a:solidFill>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rtlCol="0" anchor="ctr">
            <a:normAutofit/>
          </a:bodyPr>
          <a:lstStyle/>
          <a:p>
            <a:pPr algn="ctr"/>
            <a:r>
              <a:rPr lang="en-US" sz="2800" kern="1200" dirty="0">
                <a:solidFill>
                  <a:schemeClr val="tx1"/>
                </a:solidFill>
                <a:latin typeface="+mj-lt"/>
                <a:ea typeface="+mj-ea"/>
                <a:cs typeface="+mj-cs"/>
              </a:rPr>
              <a:t>Advanced Java</a:t>
            </a:r>
          </a:p>
        </p:txBody>
      </p:sp>
      <p:sp>
        <p:nvSpPr>
          <p:cNvPr id="3" name="Subtitle 2"/>
          <p:cNvSpPr>
            <a:spLocks noGrp="1"/>
          </p:cNvSpPr>
          <p:nvPr>
            <p:ph sz="half" idx="1"/>
          </p:nvPr>
        </p:nvSpPr>
        <p:spPr>
          <a:xfrm>
            <a:off x="643468" y="2638043"/>
            <a:ext cx="3363974" cy="3415623"/>
          </a:xfrm>
        </p:spPr>
        <p:txBody>
          <a:bodyPr vert="horz" lIns="91440" tIns="45720" rIns="91440" bIns="45720" rtlCol="0">
            <a:normAutofit/>
          </a:bodyPr>
          <a:lstStyle/>
          <a:p>
            <a:pPr marL="0" indent="0">
              <a:buNone/>
            </a:pPr>
            <a:endParaRPr lang="en-US" sz="4400" b="1" dirty="0"/>
          </a:p>
          <a:p>
            <a:pPr marL="0" indent="0">
              <a:buNone/>
            </a:pPr>
            <a:endParaRPr lang="en-US" sz="4400" b="1" dirty="0"/>
          </a:p>
          <a:p>
            <a:pPr marL="0" indent="0">
              <a:buNone/>
            </a:pPr>
            <a:r>
              <a:rPr lang="en-US" sz="4400" b="1" dirty="0"/>
              <a:t>Collections</a:t>
            </a:r>
            <a:endParaRPr lang="en-US" sz="4400" dirty="0"/>
          </a:p>
          <a:p>
            <a:endParaRPr lang="en-US" sz="4400" b="1" dirty="0"/>
          </a:p>
        </p:txBody>
      </p:sp>
      <p:pic>
        <p:nvPicPr>
          <p:cNvPr id="5" name="Content Placeholder 4">
            <a:extLst>
              <a:ext uri="{FF2B5EF4-FFF2-40B4-BE49-F238E27FC236}">
                <a16:creationId xmlns:a16="http://schemas.microsoft.com/office/drawing/2014/main" id="{3C79C05C-1401-409B-84CF-2933C7A90B29}"/>
              </a:ext>
            </a:extLst>
          </p:cNvPr>
          <p:cNvPicPr>
            <a:picLocks noGrp="1" noChangeAspect="1"/>
          </p:cNvPicPr>
          <p:nvPr>
            <p:ph sz="half" idx="2"/>
          </p:nvPr>
        </p:nvPicPr>
        <p:blipFill>
          <a:blip r:embed="rId2"/>
          <a:stretch>
            <a:fillRect/>
          </a:stretch>
        </p:blipFill>
        <p:spPr>
          <a:xfrm>
            <a:off x="6172200" y="2988060"/>
            <a:ext cx="5181600" cy="2026467"/>
          </a:xfrm>
          <a:prstGeom prst="rect">
            <a:avLst/>
          </a:prstGeom>
        </p:spPr>
      </p:pic>
    </p:spTree>
    <p:extLst>
      <p:ext uri="{BB962C8B-B14F-4D97-AF65-F5344CB8AC3E}">
        <p14:creationId xmlns:p14="http://schemas.microsoft.com/office/powerpoint/2010/main" val="333734556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itle 1"/>
          <p:cNvSpPr>
            <a:spLocks noGrp="1"/>
          </p:cNvSpPr>
          <p:nvPr>
            <p:ph type="title"/>
          </p:nvPr>
        </p:nvSpPr>
        <p:spPr>
          <a:xfrm>
            <a:off x="643468" y="623392"/>
            <a:ext cx="3363974" cy="1607060"/>
          </a:xfrm>
          <a:noFill/>
          <a:ln w="19050">
            <a:solidFill>
              <a:schemeClr val="tx1"/>
            </a:solidFill>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rtlCol="0" anchor="ctr">
            <a:normAutofit/>
          </a:bodyPr>
          <a:lstStyle/>
          <a:p>
            <a:pPr algn="ctr"/>
            <a:r>
              <a:rPr lang="en-US" sz="2800" kern="1200" dirty="0">
                <a:solidFill>
                  <a:schemeClr val="tx1"/>
                </a:solidFill>
                <a:latin typeface="+mj-lt"/>
                <a:ea typeface="+mj-ea"/>
                <a:cs typeface="+mj-cs"/>
              </a:rPr>
              <a:t> </a:t>
            </a:r>
            <a:r>
              <a:rPr lang="en-US" sz="2800" dirty="0">
                <a:solidFill>
                  <a:schemeClr val="tx1"/>
                </a:solidFill>
                <a:latin typeface="+mj-lt"/>
                <a:ea typeface="+mj-ea"/>
                <a:cs typeface="+mj-cs"/>
              </a:rPr>
              <a:t>List</a:t>
            </a:r>
            <a:endParaRPr lang="en-US" sz="2800" kern="1200" dirty="0">
              <a:solidFill>
                <a:schemeClr val="tx1"/>
              </a:solidFill>
              <a:latin typeface="+mj-lt"/>
              <a:ea typeface="+mj-ea"/>
              <a:cs typeface="+mj-cs"/>
            </a:endParaRPr>
          </a:p>
        </p:txBody>
      </p:sp>
      <p:sp>
        <p:nvSpPr>
          <p:cNvPr id="8" name="Content Placeholder 3">
            <a:extLst>
              <a:ext uri="{FF2B5EF4-FFF2-40B4-BE49-F238E27FC236}">
                <a16:creationId xmlns:a16="http://schemas.microsoft.com/office/drawing/2014/main" id="{F921F933-D5CC-4804-B3D2-AE00BBC7D062}"/>
              </a:ext>
            </a:extLst>
          </p:cNvPr>
          <p:cNvSpPr>
            <a:spLocks noGrp="1"/>
          </p:cNvSpPr>
          <p:nvPr>
            <p:ph sz="half" idx="1"/>
          </p:nvPr>
        </p:nvSpPr>
        <p:spPr>
          <a:xfrm>
            <a:off x="643468" y="2368297"/>
            <a:ext cx="3363974" cy="4365012"/>
          </a:xfrm>
        </p:spPr>
        <p:txBody>
          <a:bodyPr>
            <a:normAutofit/>
          </a:bodyPr>
          <a:lstStyle/>
          <a:p>
            <a:pPr marL="0" indent="0">
              <a:buNone/>
            </a:pPr>
            <a:r>
              <a:rPr lang="en-US" dirty="0"/>
              <a:t>ArrayList</a:t>
            </a:r>
          </a:p>
        </p:txBody>
      </p:sp>
      <p:sp>
        <p:nvSpPr>
          <p:cNvPr id="11" name="Rectangle 10">
            <a:extLst>
              <a:ext uri="{FF2B5EF4-FFF2-40B4-BE49-F238E27FC236}">
                <a16:creationId xmlns:a16="http://schemas.microsoft.com/office/drawing/2014/main" id="{342EA1C7-E794-4565-87BA-580D39CF3C8D}"/>
              </a:ext>
            </a:extLst>
          </p:cNvPr>
          <p:cNvSpPr/>
          <p:nvPr/>
        </p:nvSpPr>
        <p:spPr>
          <a:xfrm>
            <a:off x="4730496" y="1608972"/>
            <a:ext cx="7296912" cy="369332"/>
          </a:xfrm>
          <a:prstGeom prst="rect">
            <a:avLst/>
          </a:prstGeom>
        </p:spPr>
        <p:txBody>
          <a:bodyPr wrap="square">
            <a:spAutoFit/>
          </a:bodyPr>
          <a:lstStyle/>
          <a:p>
            <a:r>
              <a:rPr lang="en-US" b="1" i="1" dirty="0">
                <a:solidFill>
                  <a:schemeClr val="bg1"/>
                </a:solidFill>
              </a:rPr>
              <a:t>Why ArrayList is better than Array?</a:t>
            </a:r>
          </a:p>
        </p:txBody>
      </p:sp>
      <p:sp>
        <p:nvSpPr>
          <p:cNvPr id="2" name="Rectangle 1">
            <a:extLst>
              <a:ext uri="{FF2B5EF4-FFF2-40B4-BE49-F238E27FC236}">
                <a16:creationId xmlns:a16="http://schemas.microsoft.com/office/drawing/2014/main" id="{1792A0CA-BBBD-48B0-B6DC-CD915DB5F572}"/>
              </a:ext>
            </a:extLst>
          </p:cNvPr>
          <p:cNvSpPr/>
          <p:nvPr/>
        </p:nvSpPr>
        <p:spPr>
          <a:xfrm>
            <a:off x="4806696" y="2225559"/>
            <a:ext cx="7385304" cy="2862322"/>
          </a:xfrm>
          <a:prstGeom prst="rect">
            <a:avLst/>
          </a:prstGeom>
        </p:spPr>
        <p:txBody>
          <a:bodyPr wrap="square">
            <a:spAutoFit/>
          </a:bodyPr>
          <a:lstStyle/>
          <a:p>
            <a:r>
              <a:rPr lang="en-US" dirty="0">
                <a:solidFill>
                  <a:schemeClr val="bg1"/>
                </a:solidFill>
              </a:rPr>
              <a:t>The limitation with </a:t>
            </a:r>
            <a:r>
              <a:rPr lang="en-US" b="1" dirty="0">
                <a:solidFill>
                  <a:schemeClr val="bg1"/>
                </a:solidFill>
              </a:rPr>
              <a:t>array</a:t>
            </a:r>
            <a:r>
              <a:rPr lang="en-US" dirty="0">
                <a:solidFill>
                  <a:schemeClr val="bg1"/>
                </a:solidFill>
              </a:rPr>
              <a:t> is that it has a fixed length so if it is full you cannot add any more elements to it, likewise if there are number of elements gets removed from it the memory consumption would be the same as it doesn’t shrink.</a:t>
            </a:r>
          </a:p>
          <a:p>
            <a:endParaRPr lang="en-US" dirty="0">
              <a:solidFill>
                <a:schemeClr val="bg1"/>
              </a:solidFill>
            </a:endParaRPr>
          </a:p>
          <a:p>
            <a:r>
              <a:rPr lang="en-US" dirty="0">
                <a:solidFill>
                  <a:schemeClr val="bg1"/>
                </a:solidFill>
              </a:rPr>
              <a:t>On the other </a:t>
            </a:r>
            <a:r>
              <a:rPr lang="en-US" b="1" dirty="0">
                <a:solidFill>
                  <a:schemeClr val="bg1"/>
                </a:solidFill>
              </a:rPr>
              <a:t>ArrayList can dynamically grow and shrink</a:t>
            </a:r>
            <a:r>
              <a:rPr lang="en-US" dirty="0">
                <a:solidFill>
                  <a:schemeClr val="bg1"/>
                </a:solidFill>
              </a:rPr>
              <a:t> after addition and removal of elements (See the images below). Apart from these benefits ArrayList class enables us to use predefined methods of it which makes our task easy. Let’s see the diagrams to understand the addition and removal of elements from ArrayList and then we will see the programs.</a:t>
            </a:r>
          </a:p>
        </p:txBody>
      </p:sp>
    </p:spTree>
    <p:extLst>
      <p:ext uri="{BB962C8B-B14F-4D97-AF65-F5344CB8AC3E}">
        <p14:creationId xmlns:p14="http://schemas.microsoft.com/office/powerpoint/2010/main" val="166284914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itle 1"/>
          <p:cNvSpPr>
            <a:spLocks noGrp="1"/>
          </p:cNvSpPr>
          <p:nvPr>
            <p:ph type="title"/>
          </p:nvPr>
        </p:nvSpPr>
        <p:spPr>
          <a:xfrm>
            <a:off x="643468" y="623392"/>
            <a:ext cx="3363974" cy="1607060"/>
          </a:xfrm>
          <a:noFill/>
          <a:ln w="19050">
            <a:solidFill>
              <a:schemeClr val="tx1"/>
            </a:solidFill>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rtlCol="0" anchor="ctr">
            <a:normAutofit/>
          </a:bodyPr>
          <a:lstStyle/>
          <a:p>
            <a:pPr algn="ctr"/>
            <a:r>
              <a:rPr lang="en-US" sz="2800" kern="1200" dirty="0">
                <a:solidFill>
                  <a:schemeClr val="tx1"/>
                </a:solidFill>
                <a:latin typeface="+mj-lt"/>
                <a:ea typeface="+mj-ea"/>
                <a:cs typeface="+mj-cs"/>
              </a:rPr>
              <a:t> </a:t>
            </a:r>
            <a:r>
              <a:rPr lang="en-US" sz="2800" dirty="0">
                <a:solidFill>
                  <a:schemeClr val="tx1"/>
                </a:solidFill>
                <a:latin typeface="+mj-lt"/>
                <a:ea typeface="+mj-ea"/>
                <a:cs typeface="+mj-cs"/>
              </a:rPr>
              <a:t>List</a:t>
            </a:r>
            <a:endParaRPr lang="en-US" sz="2800" kern="1200" dirty="0">
              <a:solidFill>
                <a:schemeClr val="tx1"/>
              </a:solidFill>
              <a:latin typeface="+mj-lt"/>
              <a:ea typeface="+mj-ea"/>
              <a:cs typeface="+mj-cs"/>
            </a:endParaRPr>
          </a:p>
        </p:txBody>
      </p:sp>
      <p:sp>
        <p:nvSpPr>
          <p:cNvPr id="8" name="Content Placeholder 3">
            <a:extLst>
              <a:ext uri="{FF2B5EF4-FFF2-40B4-BE49-F238E27FC236}">
                <a16:creationId xmlns:a16="http://schemas.microsoft.com/office/drawing/2014/main" id="{F921F933-D5CC-4804-B3D2-AE00BBC7D062}"/>
              </a:ext>
            </a:extLst>
          </p:cNvPr>
          <p:cNvSpPr>
            <a:spLocks noGrp="1"/>
          </p:cNvSpPr>
          <p:nvPr>
            <p:ph sz="half" idx="1"/>
          </p:nvPr>
        </p:nvSpPr>
        <p:spPr>
          <a:xfrm>
            <a:off x="643468" y="2368297"/>
            <a:ext cx="3363974" cy="4365012"/>
          </a:xfrm>
        </p:spPr>
        <p:txBody>
          <a:bodyPr>
            <a:normAutofit/>
          </a:bodyPr>
          <a:lstStyle/>
          <a:p>
            <a:pPr marL="0" indent="0">
              <a:buNone/>
            </a:pPr>
            <a:r>
              <a:rPr lang="en-US" dirty="0"/>
              <a:t>ArrayList</a:t>
            </a:r>
          </a:p>
        </p:txBody>
      </p:sp>
      <p:sp>
        <p:nvSpPr>
          <p:cNvPr id="11" name="Rectangle 10">
            <a:extLst>
              <a:ext uri="{FF2B5EF4-FFF2-40B4-BE49-F238E27FC236}">
                <a16:creationId xmlns:a16="http://schemas.microsoft.com/office/drawing/2014/main" id="{342EA1C7-E794-4565-87BA-580D39CF3C8D}"/>
              </a:ext>
            </a:extLst>
          </p:cNvPr>
          <p:cNvSpPr/>
          <p:nvPr/>
        </p:nvSpPr>
        <p:spPr>
          <a:xfrm>
            <a:off x="4730496" y="172058"/>
            <a:ext cx="7296912" cy="369332"/>
          </a:xfrm>
          <a:prstGeom prst="rect">
            <a:avLst/>
          </a:prstGeom>
        </p:spPr>
        <p:txBody>
          <a:bodyPr wrap="square">
            <a:spAutoFit/>
          </a:bodyPr>
          <a:lstStyle/>
          <a:p>
            <a:r>
              <a:rPr lang="en-US" b="1" i="1" dirty="0">
                <a:solidFill>
                  <a:schemeClr val="bg1"/>
                </a:solidFill>
              </a:rPr>
              <a:t>Why ArrayList is better than Array?</a:t>
            </a:r>
          </a:p>
        </p:txBody>
      </p:sp>
      <p:pic>
        <p:nvPicPr>
          <p:cNvPr id="4" name="Picture 3">
            <a:extLst>
              <a:ext uri="{FF2B5EF4-FFF2-40B4-BE49-F238E27FC236}">
                <a16:creationId xmlns:a16="http://schemas.microsoft.com/office/drawing/2014/main" id="{5C6A5785-EFC2-420F-AEEB-649AA421BE6F}"/>
              </a:ext>
            </a:extLst>
          </p:cNvPr>
          <p:cNvPicPr>
            <a:picLocks noChangeAspect="1"/>
          </p:cNvPicPr>
          <p:nvPr/>
        </p:nvPicPr>
        <p:blipFill>
          <a:blip r:embed="rId2"/>
          <a:stretch>
            <a:fillRect/>
          </a:stretch>
        </p:blipFill>
        <p:spPr>
          <a:xfrm>
            <a:off x="4730497" y="922100"/>
            <a:ext cx="5044439" cy="2616703"/>
          </a:xfrm>
          <a:prstGeom prst="rect">
            <a:avLst/>
          </a:prstGeom>
        </p:spPr>
      </p:pic>
      <p:sp>
        <p:nvSpPr>
          <p:cNvPr id="5" name="Rectangle 4">
            <a:extLst>
              <a:ext uri="{FF2B5EF4-FFF2-40B4-BE49-F238E27FC236}">
                <a16:creationId xmlns:a16="http://schemas.microsoft.com/office/drawing/2014/main" id="{887AE71F-31A3-4A90-AA67-1F9DF6EE3AD5}"/>
              </a:ext>
            </a:extLst>
          </p:cNvPr>
          <p:cNvSpPr/>
          <p:nvPr/>
        </p:nvSpPr>
        <p:spPr>
          <a:xfrm>
            <a:off x="4730497" y="4047446"/>
            <a:ext cx="2901500" cy="307777"/>
          </a:xfrm>
          <a:prstGeom prst="rect">
            <a:avLst/>
          </a:prstGeom>
        </p:spPr>
        <p:txBody>
          <a:bodyPr wrap="none">
            <a:spAutoFit/>
          </a:bodyPr>
          <a:lstStyle/>
          <a:p>
            <a:r>
              <a:rPr lang="en-US" sz="1400" dirty="0">
                <a:solidFill>
                  <a:srgbClr val="222426"/>
                </a:solidFill>
                <a:latin typeface="PT Sans"/>
              </a:rPr>
              <a:t>Removing Element from ArrayList:</a:t>
            </a:r>
          </a:p>
        </p:txBody>
      </p:sp>
      <p:pic>
        <p:nvPicPr>
          <p:cNvPr id="6" name="Picture 5">
            <a:extLst>
              <a:ext uri="{FF2B5EF4-FFF2-40B4-BE49-F238E27FC236}">
                <a16:creationId xmlns:a16="http://schemas.microsoft.com/office/drawing/2014/main" id="{773D720F-1E84-46B0-BF03-192941778F31}"/>
              </a:ext>
            </a:extLst>
          </p:cNvPr>
          <p:cNvPicPr>
            <a:picLocks noChangeAspect="1"/>
          </p:cNvPicPr>
          <p:nvPr/>
        </p:nvPicPr>
        <p:blipFill>
          <a:blip r:embed="rId3"/>
          <a:stretch>
            <a:fillRect/>
          </a:stretch>
        </p:blipFill>
        <p:spPr>
          <a:xfrm>
            <a:off x="4869561" y="4413227"/>
            <a:ext cx="5088255" cy="2444773"/>
          </a:xfrm>
          <a:prstGeom prst="rect">
            <a:avLst/>
          </a:prstGeom>
        </p:spPr>
      </p:pic>
      <p:sp>
        <p:nvSpPr>
          <p:cNvPr id="12" name="Rectangle 11">
            <a:extLst>
              <a:ext uri="{FF2B5EF4-FFF2-40B4-BE49-F238E27FC236}">
                <a16:creationId xmlns:a16="http://schemas.microsoft.com/office/drawing/2014/main" id="{5E240D02-D5DF-459D-B8C9-2935CC909B57}"/>
              </a:ext>
            </a:extLst>
          </p:cNvPr>
          <p:cNvSpPr/>
          <p:nvPr/>
        </p:nvSpPr>
        <p:spPr>
          <a:xfrm>
            <a:off x="4654296" y="634136"/>
            <a:ext cx="4057265" cy="307777"/>
          </a:xfrm>
          <a:prstGeom prst="rect">
            <a:avLst/>
          </a:prstGeom>
        </p:spPr>
        <p:txBody>
          <a:bodyPr wrap="none">
            <a:spAutoFit/>
          </a:bodyPr>
          <a:lstStyle/>
          <a:p>
            <a:r>
              <a:rPr lang="en-US" sz="1400" dirty="0">
                <a:solidFill>
                  <a:srgbClr val="222426"/>
                </a:solidFill>
                <a:latin typeface="PT Sans"/>
              </a:rPr>
              <a:t>Adding Element in ArrayList at specified position:</a:t>
            </a:r>
            <a:endParaRPr lang="en-US" sz="1400" dirty="0"/>
          </a:p>
        </p:txBody>
      </p:sp>
    </p:spTree>
    <p:extLst>
      <p:ext uri="{BB962C8B-B14F-4D97-AF65-F5344CB8AC3E}">
        <p14:creationId xmlns:p14="http://schemas.microsoft.com/office/powerpoint/2010/main" val="42821449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itle 1"/>
          <p:cNvSpPr>
            <a:spLocks noGrp="1"/>
          </p:cNvSpPr>
          <p:nvPr>
            <p:ph type="title"/>
          </p:nvPr>
        </p:nvSpPr>
        <p:spPr>
          <a:xfrm>
            <a:off x="643468" y="623392"/>
            <a:ext cx="3363974" cy="1607060"/>
          </a:xfrm>
          <a:noFill/>
          <a:ln w="19050">
            <a:solidFill>
              <a:schemeClr val="tx1"/>
            </a:solidFill>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rtlCol="0" anchor="ctr">
            <a:normAutofit/>
          </a:bodyPr>
          <a:lstStyle/>
          <a:p>
            <a:pPr algn="ctr"/>
            <a:r>
              <a:rPr lang="en-US" sz="2800" kern="1200" dirty="0">
                <a:solidFill>
                  <a:schemeClr val="tx1"/>
                </a:solidFill>
                <a:latin typeface="+mj-lt"/>
                <a:ea typeface="+mj-ea"/>
                <a:cs typeface="+mj-cs"/>
              </a:rPr>
              <a:t> </a:t>
            </a:r>
            <a:r>
              <a:rPr lang="en-US" sz="2800" dirty="0">
                <a:solidFill>
                  <a:schemeClr val="tx1"/>
                </a:solidFill>
                <a:latin typeface="+mj-lt"/>
                <a:ea typeface="+mj-ea"/>
                <a:cs typeface="+mj-cs"/>
              </a:rPr>
              <a:t>List</a:t>
            </a:r>
            <a:endParaRPr lang="en-US" sz="2800" kern="1200" dirty="0">
              <a:solidFill>
                <a:schemeClr val="tx1"/>
              </a:solidFill>
              <a:latin typeface="+mj-lt"/>
              <a:ea typeface="+mj-ea"/>
              <a:cs typeface="+mj-cs"/>
            </a:endParaRPr>
          </a:p>
        </p:txBody>
      </p:sp>
      <p:sp>
        <p:nvSpPr>
          <p:cNvPr id="8" name="Content Placeholder 3">
            <a:extLst>
              <a:ext uri="{FF2B5EF4-FFF2-40B4-BE49-F238E27FC236}">
                <a16:creationId xmlns:a16="http://schemas.microsoft.com/office/drawing/2014/main" id="{F921F933-D5CC-4804-B3D2-AE00BBC7D062}"/>
              </a:ext>
            </a:extLst>
          </p:cNvPr>
          <p:cNvSpPr>
            <a:spLocks noGrp="1"/>
          </p:cNvSpPr>
          <p:nvPr>
            <p:ph sz="half" idx="1"/>
          </p:nvPr>
        </p:nvSpPr>
        <p:spPr>
          <a:xfrm>
            <a:off x="643468" y="2368297"/>
            <a:ext cx="3363974" cy="4365012"/>
          </a:xfrm>
        </p:spPr>
        <p:txBody>
          <a:bodyPr>
            <a:normAutofit/>
          </a:bodyPr>
          <a:lstStyle/>
          <a:p>
            <a:pPr marL="0" indent="0">
              <a:buNone/>
            </a:pPr>
            <a:r>
              <a:rPr lang="en-US" dirty="0"/>
              <a:t>ArrayList</a:t>
            </a:r>
          </a:p>
        </p:txBody>
      </p:sp>
      <p:sp>
        <p:nvSpPr>
          <p:cNvPr id="5" name="Rectangle 4">
            <a:extLst>
              <a:ext uri="{FF2B5EF4-FFF2-40B4-BE49-F238E27FC236}">
                <a16:creationId xmlns:a16="http://schemas.microsoft.com/office/drawing/2014/main" id="{42276337-7F37-40AE-BA37-0E5FCF7AF8B7}"/>
              </a:ext>
            </a:extLst>
          </p:cNvPr>
          <p:cNvSpPr/>
          <p:nvPr/>
        </p:nvSpPr>
        <p:spPr>
          <a:xfrm>
            <a:off x="4895088" y="284125"/>
            <a:ext cx="7211568" cy="369332"/>
          </a:xfrm>
          <a:prstGeom prst="rect">
            <a:avLst/>
          </a:prstGeom>
        </p:spPr>
        <p:txBody>
          <a:bodyPr wrap="square">
            <a:spAutoFit/>
          </a:bodyPr>
          <a:lstStyle/>
          <a:p>
            <a:r>
              <a:rPr lang="en-US" dirty="0">
                <a:solidFill>
                  <a:schemeClr val="bg1"/>
                </a:solidFill>
              </a:rPr>
              <a:t>Operations on the ArrayList Elements</a:t>
            </a:r>
          </a:p>
        </p:txBody>
      </p:sp>
      <p:sp>
        <p:nvSpPr>
          <p:cNvPr id="17" name="Rectangle 16">
            <a:extLst>
              <a:ext uri="{FF2B5EF4-FFF2-40B4-BE49-F238E27FC236}">
                <a16:creationId xmlns:a16="http://schemas.microsoft.com/office/drawing/2014/main" id="{1BAAE1D9-9209-466A-97B0-9317610F176F}"/>
              </a:ext>
            </a:extLst>
          </p:cNvPr>
          <p:cNvSpPr/>
          <p:nvPr/>
        </p:nvSpPr>
        <p:spPr>
          <a:xfrm>
            <a:off x="4917497" y="738878"/>
            <a:ext cx="3330784" cy="369332"/>
          </a:xfrm>
          <a:prstGeom prst="rect">
            <a:avLst/>
          </a:prstGeom>
        </p:spPr>
        <p:txBody>
          <a:bodyPr wrap="none">
            <a:spAutoFit/>
          </a:bodyPr>
          <a:lstStyle/>
          <a:p>
            <a:r>
              <a:rPr lang="en-US" b="1" dirty="0">
                <a:solidFill>
                  <a:srgbClr val="444542"/>
                </a:solidFill>
                <a:latin typeface="PT Sans"/>
              </a:rPr>
              <a:t>How to initialize an ArrayList</a:t>
            </a:r>
            <a:endParaRPr lang="en-US" b="1" i="0" dirty="0">
              <a:solidFill>
                <a:srgbClr val="444542"/>
              </a:solidFill>
              <a:effectLst/>
              <a:latin typeface="PT Sans"/>
            </a:endParaRPr>
          </a:p>
        </p:txBody>
      </p:sp>
      <p:sp>
        <p:nvSpPr>
          <p:cNvPr id="18" name="Rectangle 17">
            <a:extLst>
              <a:ext uri="{FF2B5EF4-FFF2-40B4-BE49-F238E27FC236}">
                <a16:creationId xmlns:a16="http://schemas.microsoft.com/office/drawing/2014/main" id="{352297C7-A6A9-4237-A2C9-CB021BB2676C}"/>
              </a:ext>
            </a:extLst>
          </p:cNvPr>
          <p:cNvSpPr/>
          <p:nvPr/>
        </p:nvSpPr>
        <p:spPr>
          <a:xfrm>
            <a:off x="5115063" y="1662422"/>
            <a:ext cx="3312830" cy="276999"/>
          </a:xfrm>
          <a:prstGeom prst="rect">
            <a:avLst/>
          </a:prstGeom>
        </p:spPr>
        <p:txBody>
          <a:bodyPr wrap="none">
            <a:spAutoFit/>
          </a:bodyPr>
          <a:lstStyle/>
          <a:p>
            <a:r>
              <a:rPr lang="en-US" sz="1200" b="1" dirty="0">
                <a:solidFill>
                  <a:srgbClr val="444542"/>
                </a:solidFill>
                <a:latin typeface="PT Sans"/>
              </a:rPr>
              <a:t>Method 1: Initialization using </a:t>
            </a:r>
            <a:r>
              <a:rPr lang="en-US" sz="1200" b="1" dirty="0" err="1">
                <a:solidFill>
                  <a:srgbClr val="444542"/>
                </a:solidFill>
                <a:latin typeface="PT Sans"/>
              </a:rPr>
              <a:t>Arrays.asList</a:t>
            </a:r>
            <a:endParaRPr lang="en-US" sz="1200" b="1" i="0" dirty="0">
              <a:solidFill>
                <a:srgbClr val="444542"/>
              </a:solidFill>
              <a:effectLst/>
              <a:latin typeface="PT Sans"/>
            </a:endParaRPr>
          </a:p>
        </p:txBody>
      </p:sp>
      <p:sp>
        <p:nvSpPr>
          <p:cNvPr id="19" name="Rectangle 4">
            <a:extLst>
              <a:ext uri="{FF2B5EF4-FFF2-40B4-BE49-F238E27FC236}">
                <a16:creationId xmlns:a16="http://schemas.microsoft.com/office/drawing/2014/main" id="{F019CAAC-89E4-4371-B6AE-DF1A0D443126}"/>
              </a:ext>
            </a:extLst>
          </p:cNvPr>
          <p:cNvSpPr>
            <a:spLocks noChangeArrowheads="1"/>
          </p:cNvSpPr>
          <p:nvPr/>
        </p:nvSpPr>
        <p:spPr bwMode="auto">
          <a:xfrm>
            <a:off x="5115063" y="2048256"/>
            <a:ext cx="5346335" cy="83099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indent="0" eaLnBrk="0" fontAlgn="base"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ArrayList&lt;Type&gt; obj = new ArrayList&lt;Type&gt;( </a:t>
            </a:r>
          </a:p>
          <a:p>
            <a:pPr marR="0" lvl="0" indent="0" eaLnBrk="0" fontAlgn="base" hangingPunct="0">
              <a:lnSpc>
                <a:spcPct val="100000"/>
              </a:lnSpc>
              <a:spcBef>
                <a:spcPct val="0"/>
              </a:spcBef>
              <a:spcAft>
                <a:spcPct val="0"/>
              </a:spcAft>
              <a:buClrTx/>
              <a:buSzTx/>
              <a:buFontTx/>
              <a:buNone/>
              <a:tabLst/>
            </a:pPr>
            <a:r>
              <a:rPr lang="en-US" altLang="en-US" sz="1600" dirty="0" err="1">
                <a:solidFill>
                  <a:schemeClr val="accent1">
                    <a:lumMod val="50000"/>
                  </a:schemeClr>
                </a:solidFill>
                <a:latin typeface="Consolas" panose="020B0609020204030204" pitchFamily="49" charset="0"/>
              </a:rPr>
              <a:t>Arrays.asList</a:t>
            </a:r>
            <a:r>
              <a:rPr lang="en-US" altLang="en-US" sz="1600" dirty="0">
                <a:solidFill>
                  <a:schemeClr val="accent1">
                    <a:lumMod val="50000"/>
                  </a:schemeClr>
                </a:solidFill>
                <a:latin typeface="Consolas" panose="020B0609020204030204" pitchFamily="49" charset="0"/>
              </a:rPr>
              <a:t>(</a:t>
            </a:r>
          </a:p>
          <a:p>
            <a:pPr marR="0" lvl="0" indent="0" eaLnBrk="0" fontAlgn="base"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Object o1, Object o2, Object o3, ....so on)); </a:t>
            </a:r>
          </a:p>
        </p:txBody>
      </p:sp>
      <p:sp>
        <p:nvSpPr>
          <p:cNvPr id="20" name="Rectangle 19">
            <a:extLst>
              <a:ext uri="{FF2B5EF4-FFF2-40B4-BE49-F238E27FC236}">
                <a16:creationId xmlns:a16="http://schemas.microsoft.com/office/drawing/2014/main" id="{5FAFA19D-5D4C-4638-8FE2-48EDA7CFE0D2}"/>
              </a:ext>
            </a:extLst>
          </p:cNvPr>
          <p:cNvSpPr/>
          <p:nvPr/>
        </p:nvSpPr>
        <p:spPr>
          <a:xfrm>
            <a:off x="5133351" y="3544747"/>
            <a:ext cx="6096000" cy="276999"/>
          </a:xfrm>
          <a:prstGeom prst="rect">
            <a:avLst/>
          </a:prstGeom>
        </p:spPr>
        <p:txBody>
          <a:bodyPr>
            <a:spAutoFit/>
          </a:bodyPr>
          <a:lstStyle/>
          <a:p>
            <a:r>
              <a:rPr lang="en-US" sz="1200" b="1" dirty="0">
                <a:solidFill>
                  <a:srgbClr val="444542"/>
                </a:solidFill>
                <a:latin typeface="PT Sans"/>
              </a:rPr>
              <a:t>Method 2: Anonymous inner class method to initialize ArrayList</a:t>
            </a:r>
          </a:p>
        </p:txBody>
      </p:sp>
      <p:sp>
        <p:nvSpPr>
          <p:cNvPr id="21" name="Rectangle 5">
            <a:extLst>
              <a:ext uri="{FF2B5EF4-FFF2-40B4-BE49-F238E27FC236}">
                <a16:creationId xmlns:a16="http://schemas.microsoft.com/office/drawing/2014/main" id="{395CBEB6-0BAD-44EA-841C-5B0164067D95}"/>
              </a:ext>
            </a:extLst>
          </p:cNvPr>
          <p:cNvSpPr>
            <a:spLocks noChangeArrowheads="1"/>
          </p:cNvSpPr>
          <p:nvPr/>
        </p:nvSpPr>
        <p:spPr bwMode="auto">
          <a:xfrm>
            <a:off x="5224791" y="3920093"/>
            <a:ext cx="5262325" cy="181588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ArrayList&lt;T&gt; obj = new ArrayList&lt;T&gt;(){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		add(Object o1);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		add(Object o2);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		add(Object o3);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 </a:t>
            </a:r>
          </a:p>
        </p:txBody>
      </p:sp>
    </p:spTree>
    <p:extLst>
      <p:ext uri="{BB962C8B-B14F-4D97-AF65-F5344CB8AC3E}">
        <p14:creationId xmlns:p14="http://schemas.microsoft.com/office/powerpoint/2010/main" val="140053354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itle 1"/>
          <p:cNvSpPr>
            <a:spLocks noGrp="1"/>
          </p:cNvSpPr>
          <p:nvPr>
            <p:ph type="title"/>
          </p:nvPr>
        </p:nvSpPr>
        <p:spPr>
          <a:xfrm>
            <a:off x="643468" y="623392"/>
            <a:ext cx="3363974" cy="1607060"/>
          </a:xfrm>
          <a:noFill/>
          <a:ln w="19050">
            <a:solidFill>
              <a:schemeClr val="tx1"/>
            </a:solidFill>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rtlCol="0" anchor="ctr">
            <a:normAutofit/>
          </a:bodyPr>
          <a:lstStyle/>
          <a:p>
            <a:pPr algn="ctr"/>
            <a:r>
              <a:rPr lang="en-US" sz="2800" kern="1200" dirty="0">
                <a:solidFill>
                  <a:schemeClr val="tx1"/>
                </a:solidFill>
                <a:latin typeface="+mj-lt"/>
                <a:ea typeface="+mj-ea"/>
                <a:cs typeface="+mj-cs"/>
              </a:rPr>
              <a:t> </a:t>
            </a:r>
            <a:r>
              <a:rPr lang="en-US" sz="2800" dirty="0">
                <a:solidFill>
                  <a:schemeClr val="tx1"/>
                </a:solidFill>
                <a:latin typeface="+mj-lt"/>
                <a:ea typeface="+mj-ea"/>
                <a:cs typeface="+mj-cs"/>
              </a:rPr>
              <a:t>List</a:t>
            </a:r>
            <a:endParaRPr lang="en-US" sz="2800" kern="1200" dirty="0">
              <a:solidFill>
                <a:schemeClr val="tx1"/>
              </a:solidFill>
              <a:latin typeface="+mj-lt"/>
              <a:ea typeface="+mj-ea"/>
              <a:cs typeface="+mj-cs"/>
            </a:endParaRPr>
          </a:p>
        </p:txBody>
      </p:sp>
      <p:sp>
        <p:nvSpPr>
          <p:cNvPr id="8" name="Content Placeholder 3">
            <a:extLst>
              <a:ext uri="{FF2B5EF4-FFF2-40B4-BE49-F238E27FC236}">
                <a16:creationId xmlns:a16="http://schemas.microsoft.com/office/drawing/2014/main" id="{F921F933-D5CC-4804-B3D2-AE00BBC7D062}"/>
              </a:ext>
            </a:extLst>
          </p:cNvPr>
          <p:cNvSpPr>
            <a:spLocks noGrp="1"/>
          </p:cNvSpPr>
          <p:nvPr>
            <p:ph sz="half" idx="1"/>
          </p:nvPr>
        </p:nvSpPr>
        <p:spPr>
          <a:xfrm>
            <a:off x="643468" y="2368297"/>
            <a:ext cx="3363974" cy="4365012"/>
          </a:xfrm>
        </p:spPr>
        <p:txBody>
          <a:bodyPr>
            <a:normAutofit/>
          </a:bodyPr>
          <a:lstStyle/>
          <a:p>
            <a:pPr marL="0" indent="0">
              <a:buNone/>
            </a:pPr>
            <a:r>
              <a:rPr lang="en-US" dirty="0"/>
              <a:t>ArrayList</a:t>
            </a:r>
          </a:p>
        </p:txBody>
      </p:sp>
      <p:sp>
        <p:nvSpPr>
          <p:cNvPr id="5" name="Rectangle 4">
            <a:extLst>
              <a:ext uri="{FF2B5EF4-FFF2-40B4-BE49-F238E27FC236}">
                <a16:creationId xmlns:a16="http://schemas.microsoft.com/office/drawing/2014/main" id="{42276337-7F37-40AE-BA37-0E5FCF7AF8B7}"/>
              </a:ext>
            </a:extLst>
          </p:cNvPr>
          <p:cNvSpPr/>
          <p:nvPr/>
        </p:nvSpPr>
        <p:spPr>
          <a:xfrm>
            <a:off x="4895088" y="284125"/>
            <a:ext cx="7211568" cy="369332"/>
          </a:xfrm>
          <a:prstGeom prst="rect">
            <a:avLst/>
          </a:prstGeom>
        </p:spPr>
        <p:txBody>
          <a:bodyPr wrap="square">
            <a:spAutoFit/>
          </a:bodyPr>
          <a:lstStyle/>
          <a:p>
            <a:r>
              <a:rPr lang="en-US" dirty="0">
                <a:solidFill>
                  <a:schemeClr val="bg1"/>
                </a:solidFill>
              </a:rPr>
              <a:t>Operations on the ArrayList Elements</a:t>
            </a:r>
          </a:p>
        </p:txBody>
      </p:sp>
      <p:sp>
        <p:nvSpPr>
          <p:cNvPr id="17" name="Rectangle 16">
            <a:extLst>
              <a:ext uri="{FF2B5EF4-FFF2-40B4-BE49-F238E27FC236}">
                <a16:creationId xmlns:a16="http://schemas.microsoft.com/office/drawing/2014/main" id="{1BAAE1D9-9209-466A-97B0-9317610F176F}"/>
              </a:ext>
            </a:extLst>
          </p:cNvPr>
          <p:cNvSpPr/>
          <p:nvPr/>
        </p:nvSpPr>
        <p:spPr>
          <a:xfrm>
            <a:off x="4917497" y="738878"/>
            <a:ext cx="3330784" cy="369332"/>
          </a:xfrm>
          <a:prstGeom prst="rect">
            <a:avLst/>
          </a:prstGeom>
        </p:spPr>
        <p:txBody>
          <a:bodyPr wrap="none">
            <a:spAutoFit/>
          </a:bodyPr>
          <a:lstStyle/>
          <a:p>
            <a:r>
              <a:rPr lang="en-US" b="1" dirty="0">
                <a:solidFill>
                  <a:srgbClr val="444542"/>
                </a:solidFill>
                <a:latin typeface="PT Sans"/>
              </a:rPr>
              <a:t>How to initialize an ArrayList</a:t>
            </a:r>
            <a:endParaRPr lang="en-US" b="1" i="0" dirty="0">
              <a:solidFill>
                <a:srgbClr val="444542"/>
              </a:solidFill>
              <a:effectLst/>
              <a:latin typeface="PT Sans"/>
            </a:endParaRPr>
          </a:p>
        </p:txBody>
      </p:sp>
      <p:sp>
        <p:nvSpPr>
          <p:cNvPr id="2" name="Rectangle 1">
            <a:extLst>
              <a:ext uri="{FF2B5EF4-FFF2-40B4-BE49-F238E27FC236}">
                <a16:creationId xmlns:a16="http://schemas.microsoft.com/office/drawing/2014/main" id="{7819F29F-E439-4250-9194-74C6531E44E8}"/>
              </a:ext>
            </a:extLst>
          </p:cNvPr>
          <p:cNvSpPr/>
          <p:nvPr/>
        </p:nvSpPr>
        <p:spPr>
          <a:xfrm>
            <a:off x="4917497" y="1296662"/>
            <a:ext cx="4164666" cy="307777"/>
          </a:xfrm>
          <a:prstGeom prst="rect">
            <a:avLst/>
          </a:prstGeom>
        </p:spPr>
        <p:txBody>
          <a:bodyPr wrap="none">
            <a:spAutoFit/>
          </a:bodyPr>
          <a:lstStyle/>
          <a:p>
            <a:r>
              <a:rPr lang="en-US" sz="1400" b="1" dirty="0">
                <a:solidFill>
                  <a:srgbClr val="444542"/>
                </a:solidFill>
                <a:latin typeface="PT Sans"/>
              </a:rPr>
              <a:t>Method3: Normal way of ArrayList initialization</a:t>
            </a:r>
            <a:endParaRPr lang="en-US" sz="1400" b="1" i="0" dirty="0">
              <a:solidFill>
                <a:srgbClr val="444542"/>
              </a:solidFill>
              <a:effectLst/>
              <a:latin typeface="PT Sans"/>
            </a:endParaRPr>
          </a:p>
        </p:txBody>
      </p:sp>
      <p:sp>
        <p:nvSpPr>
          <p:cNvPr id="3" name="Rectangle 1">
            <a:extLst>
              <a:ext uri="{FF2B5EF4-FFF2-40B4-BE49-F238E27FC236}">
                <a16:creationId xmlns:a16="http://schemas.microsoft.com/office/drawing/2014/main" id="{C0055966-2823-4D65-AF00-B55C5DF795F0}"/>
              </a:ext>
            </a:extLst>
          </p:cNvPr>
          <p:cNvSpPr>
            <a:spLocks noChangeArrowheads="1"/>
          </p:cNvSpPr>
          <p:nvPr/>
        </p:nvSpPr>
        <p:spPr bwMode="auto">
          <a:xfrm>
            <a:off x="4992624" y="1691843"/>
            <a:ext cx="4560864" cy="107721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ArrayList&lt;T&gt; obj = new ArrayList&lt;T&gt;();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err="1">
                <a:solidFill>
                  <a:schemeClr val="accent1">
                    <a:lumMod val="50000"/>
                  </a:schemeClr>
                </a:solidFill>
                <a:latin typeface="Consolas" panose="020B0609020204030204" pitchFamily="49" charset="0"/>
              </a:rPr>
              <a:t>obj.add</a:t>
            </a:r>
            <a:r>
              <a:rPr lang="en-US" altLang="en-US" sz="1600" dirty="0">
                <a:solidFill>
                  <a:schemeClr val="accent1">
                    <a:lumMod val="50000"/>
                  </a:schemeClr>
                </a:solidFill>
                <a:latin typeface="Consolas" panose="020B0609020204030204" pitchFamily="49" charset="0"/>
              </a:rPr>
              <a:t>("Object o1");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err="1">
                <a:solidFill>
                  <a:schemeClr val="accent1">
                    <a:lumMod val="50000"/>
                  </a:schemeClr>
                </a:solidFill>
                <a:latin typeface="Consolas" panose="020B0609020204030204" pitchFamily="49" charset="0"/>
              </a:rPr>
              <a:t>obj.add</a:t>
            </a:r>
            <a:r>
              <a:rPr lang="en-US" altLang="en-US" sz="1600" dirty="0">
                <a:solidFill>
                  <a:schemeClr val="accent1">
                    <a:lumMod val="50000"/>
                  </a:schemeClr>
                </a:solidFill>
                <a:latin typeface="Consolas" panose="020B0609020204030204" pitchFamily="49" charset="0"/>
              </a:rPr>
              <a:t>("Object o2");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err="1">
                <a:solidFill>
                  <a:schemeClr val="accent1">
                    <a:lumMod val="50000"/>
                  </a:schemeClr>
                </a:solidFill>
                <a:latin typeface="Consolas" panose="020B0609020204030204" pitchFamily="49" charset="0"/>
              </a:rPr>
              <a:t>obj.add</a:t>
            </a:r>
            <a:r>
              <a:rPr lang="en-US" altLang="en-US" sz="1600" dirty="0">
                <a:solidFill>
                  <a:schemeClr val="accent1">
                    <a:lumMod val="50000"/>
                  </a:schemeClr>
                </a:solidFill>
                <a:latin typeface="Consolas" panose="020B0609020204030204" pitchFamily="49" charset="0"/>
              </a:rPr>
              <a:t>("Object o3"); </a:t>
            </a:r>
          </a:p>
        </p:txBody>
      </p:sp>
      <p:sp>
        <p:nvSpPr>
          <p:cNvPr id="4" name="Rectangle 3">
            <a:extLst>
              <a:ext uri="{FF2B5EF4-FFF2-40B4-BE49-F238E27FC236}">
                <a16:creationId xmlns:a16="http://schemas.microsoft.com/office/drawing/2014/main" id="{DEEB4B9F-3446-4338-9F8E-B53AF0E27DC0}"/>
              </a:ext>
            </a:extLst>
          </p:cNvPr>
          <p:cNvSpPr/>
          <p:nvPr/>
        </p:nvSpPr>
        <p:spPr>
          <a:xfrm>
            <a:off x="4992624" y="3567719"/>
            <a:ext cx="3143809" cy="307777"/>
          </a:xfrm>
          <a:prstGeom prst="rect">
            <a:avLst/>
          </a:prstGeom>
        </p:spPr>
        <p:txBody>
          <a:bodyPr wrap="none">
            <a:spAutoFit/>
          </a:bodyPr>
          <a:lstStyle/>
          <a:p>
            <a:r>
              <a:rPr lang="en-US" sz="1400" b="1" dirty="0">
                <a:solidFill>
                  <a:srgbClr val="444542"/>
                </a:solidFill>
                <a:latin typeface="PT Sans"/>
              </a:rPr>
              <a:t>Method 4: Use </a:t>
            </a:r>
            <a:r>
              <a:rPr lang="en-US" sz="1400" b="1" dirty="0" err="1">
                <a:solidFill>
                  <a:srgbClr val="444542"/>
                </a:solidFill>
                <a:latin typeface="PT Sans"/>
              </a:rPr>
              <a:t>Collections.ncopies</a:t>
            </a:r>
            <a:endParaRPr lang="en-US" sz="1400" b="1" dirty="0">
              <a:solidFill>
                <a:srgbClr val="444542"/>
              </a:solidFill>
              <a:latin typeface="PT Sans"/>
            </a:endParaRPr>
          </a:p>
        </p:txBody>
      </p:sp>
      <p:sp>
        <p:nvSpPr>
          <p:cNvPr id="6" name="Rectangle 2">
            <a:extLst>
              <a:ext uri="{FF2B5EF4-FFF2-40B4-BE49-F238E27FC236}">
                <a16:creationId xmlns:a16="http://schemas.microsoft.com/office/drawing/2014/main" id="{8F69E1B4-22EA-41B9-B631-AB081DB5681F}"/>
              </a:ext>
            </a:extLst>
          </p:cNvPr>
          <p:cNvSpPr>
            <a:spLocks noChangeArrowheads="1"/>
          </p:cNvSpPr>
          <p:nvPr/>
        </p:nvSpPr>
        <p:spPr bwMode="auto">
          <a:xfrm>
            <a:off x="4992624" y="4096733"/>
            <a:ext cx="6433022" cy="58477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1600" dirty="0">
                <a:solidFill>
                  <a:schemeClr val="accent1">
                    <a:lumMod val="50000"/>
                  </a:schemeClr>
                </a:solidFill>
                <a:latin typeface="Consolas" panose="020B0609020204030204" pitchFamily="49" charset="0"/>
              </a:rPr>
              <a:t>ArrayList&lt;T&gt; obj = new ArrayList&lt;T&gt;(</a:t>
            </a:r>
            <a:r>
              <a:rPr lang="en-US" altLang="en-US" sz="1600" dirty="0" err="1">
                <a:solidFill>
                  <a:schemeClr val="accent1">
                    <a:lumMod val="50000"/>
                  </a:schemeClr>
                </a:solidFill>
                <a:latin typeface="Consolas" panose="020B0609020204030204" pitchFamily="49" charset="0"/>
              </a:rPr>
              <a:t>Collections.nCopies</a:t>
            </a:r>
            <a:r>
              <a:rPr lang="en-US" altLang="en-US" sz="1600" dirty="0">
                <a:solidFill>
                  <a:schemeClr val="accent1">
                    <a:lumMod val="50000"/>
                  </a:schemeClr>
                </a:solidFill>
                <a:latin typeface="Consolas" panose="020B0609020204030204" pitchFamily="49" charset="0"/>
              </a:rPr>
              <a:t>(count, element)); </a:t>
            </a:r>
          </a:p>
        </p:txBody>
      </p:sp>
    </p:spTree>
    <p:extLst>
      <p:ext uri="{BB962C8B-B14F-4D97-AF65-F5344CB8AC3E}">
        <p14:creationId xmlns:p14="http://schemas.microsoft.com/office/powerpoint/2010/main" val="156300201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itle 1"/>
          <p:cNvSpPr>
            <a:spLocks noGrp="1"/>
          </p:cNvSpPr>
          <p:nvPr>
            <p:ph type="title"/>
          </p:nvPr>
        </p:nvSpPr>
        <p:spPr>
          <a:xfrm>
            <a:off x="643468" y="623392"/>
            <a:ext cx="3363974" cy="1607060"/>
          </a:xfrm>
          <a:noFill/>
          <a:ln w="19050">
            <a:solidFill>
              <a:schemeClr val="tx1"/>
            </a:solidFill>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rtlCol="0" anchor="ctr">
            <a:normAutofit/>
          </a:bodyPr>
          <a:lstStyle/>
          <a:p>
            <a:pPr algn="ctr"/>
            <a:r>
              <a:rPr lang="en-US" sz="2800" kern="1200" dirty="0">
                <a:solidFill>
                  <a:schemeClr val="tx1"/>
                </a:solidFill>
                <a:latin typeface="+mj-lt"/>
                <a:ea typeface="+mj-ea"/>
                <a:cs typeface="+mj-cs"/>
              </a:rPr>
              <a:t> </a:t>
            </a:r>
            <a:r>
              <a:rPr lang="en-US" sz="2800" dirty="0">
                <a:solidFill>
                  <a:schemeClr val="tx1"/>
                </a:solidFill>
                <a:latin typeface="+mj-lt"/>
                <a:ea typeface="+mj-ea"/>
                <a:cs typeface="+mj-cs"/>
              </a:rPr>
              <a:t>List</a:t>
            </a:r>
            <a:endParaRPr lang="en-US" sz="2800" kern="1200" dirty="0">
              <a:solidFill>
                <a:schemeClr val="tx1"/>
              </a:solidFill>
              <a:latin typeface="+mj-lt"/>
              <a:ea typeface="+mj-ea"/>
              <a:cs typeface="+mj-cs"/>
            </a:endParaRPr>
          </a:p>
        </p:txBody>
      </p:sp>
      <p:sp>
        <p:nvSpPr>
          <p:cNvPr id="8" name="Content Placeholder 3">
            <a:extLst>
              <a:ext uri="{FF2B5EF4-FFF2-40B4-BE49-F238E27FC236}">
                <a16:creationId xmlns:a16="http://schemas.microsoft.com/office/drawing/2014/main" id="{F921F933-D5CC-4804-B3D2-AE00BBC7D062}"/>
              </a:ext>
            </a:extLst>
          </p:cNvPr>
          <p:cNvSpPr>
            <a:spLocks noGrp="1"/>
          </p:cNvSpPr>
          <p:nvPr>
            <p:ph sz="half" idx="1"/>
          </p:nvPr>
        </p:nvSpPr>
        <p:spPr>
          <a:xfrm>
            <a:off x="643468" y="2368297"/>
            <a:ext cx="3363974" cy="4365012"/>
          </a:xfrm>
        </p:spPr>
        <p:txBody>
          <a:bodyPr>
            <a:normAutofit/>
          </a:bodyPr>
          <a:lstStyle/>
          <a:p>
            <a:pPr marL="0" indent="0">
              <a:buNone/>
            </a:pPr>
            <a:r>
              <a:rPr lang="en-US" dirty="0"/>
              <a:t>ArrayList</a:t>
            </a:r>
          </a:p>
        </p:txBody>
      </p:sp>
      <p:sp>
        <p:nvSpPr>
          <p:cNvPr id="5" name="Rectangle 4">
            <a:extLst>
              <a:ext uri="{FF2B5EF4-FFF2-40B4-BE49-F238E27FC236}">
                <a16:creationId xmlns:a16="http://schemas.microsoft.com/office/drawing/2014/main" id="{42276337-7F37-40AE-BA37-0E5FCF7AF8B7}"/>
              </a:ext>
            </a:extLst>
          </p:cNvPr>
          <p:cNvSpPr/>
          <p:nvPr/>
        </p:nvSpPr>
        <p:spPr>
          <a:xfrm>
            <a:off x="4895088" y="284125"/>
            <a:ext cx="7211568" cy="369332"/>
          </a:xfrm>
          <a:prstGeom prst="rect">
            <a:avLst/>
          </a:prstGeom>
        </p:spPr>
        <p:txBody>
          <a:bodyPr wrap="square">
            <a:spAutoFit/>
          </a:bodyPr>
          <a:lstStyle/>
          <a:p>
            <a:r>
              <a:rPr lang="en-US" dirty="0">
                <a:solidFill>
                  <a:schemeClr val="bg1"/>
                </a:solidFill>
              </a:rPr>
              <a:t>Operations on the ArrayList Elements</a:t>
            </a:r>
          </a:p>
        </p:txBody>
      </p:sp>
      <p:sp>
        <p:nvSpPr>
          <p:cNvPr id="3" name="Rectangle 2">
            <a:extLst>
              <a:ext uri="{FF2B5EF4-FFF2-40B4-BE49-F238E27FC236}">
                <a16:creationId xmlns:a16="http://schemas.microsoft.com/office/drawing/2014/main" id="{F6472717-0D70-4B29-832D-C7ACF1FFC1CA}"/>
              </a:ext>
            </a:extLst>
          </p:cNvPr>
          <p:cNvSpPr/>
          <p:nvPr/>
        </p:nvSpPr>
        <p:spPr>
          <a:xfrm>
            <a:off x="4895088" y="653457"/>
            <a:ext cx="7211568" cy="923330"/>
          </a:xfrm>
          <a:prstGeom prst="rect">
            <a:avLst/>
          </a:prstGeom>
        </p:spPr>
        <p:txBody>
          <a:bodyPr wrap="square">
            <a:spAutoFit/>
          </a:bodyPr>
          <a:lstStyle/>
          <a:p>
            <a:r>
              <a:rPr lang="en-US" b="1" dirty="0">
                <a:solidFill>
                  <a:schemeClr val="accent1">
                    <a:lumMod val="50000"/>
                  </a:schemeClr>
                </a:solidFill>
                <a:latin typeface="arial" panose="020B0604020202020204" pitchFamily="34" charset="0"/>
              </a:rPr>
              <a:t>Insert</a:t>
            </a:r>
            <a:r>
              <a:rPr lang="en-US" dirty="0">
                <a:solidFill>
                  <a:schemeClr val="bg1"/>
                </a:solidFill>
              </a:rPr>
              <a:t> : </a:t>
            </a:r>
          </a:p>
          <a:p>
            <a:r>
              <a:rPr lang="en-US" dirty="0">
                <a:solidFill>
                  <a:schemeClr val="bg1"/>
                </a:solidFill>
              </a:rPr>
              <a:t>You insert elements (objects) into a Java List using its add() method. Here is an example of adding elements to a Java List using the add() method:</a:t>
            </a:r>
          </a:p>
        </p:txBody>
      </p:sp>
      <p:sp>
        <p:nvSpPr>
          <p:cNvPr id="4" name="Rectangle 3">
            <a:extLst>
              <a:ext uri="{FF2B5EF4-FFF2-40B4-BE49-F238E27FC236}">
                <a16:creationId xmlns:a16="http://schemas.microsoft.com/office/drawing/2014/main" id="{7DFA8A8F-7C01-4E6B-A072-E3C26AB45383}"/>
              </a:ext>
            </a:extLst>
          </p:cNvPr>
          <p:cNvSpPr/>
          <p:nvPr/>
        </p:nvSpPr>
        <p:spPr>
          <a:xfrm>
            <a:off x="5846064" y="1648581"/>
            <a:ext cx="6096000" cy="1323439"/>
          </a:xfrm>
          <a:prstGeom prst="rect">
            <a:avLst/>
          </a:prstGeom>
        </p:spPr>
        <p:txBody>
          <a:bodyPr>
            <a:spAutoFit/>
          </a:bodyPr>
          <a:lstStyle/>
          <a:p>
            <a:r>
              <a:rPr lang="en-US" sz="1600" dirty="0">
                <a:solidFill>
                  <a:schemeClr val="accent1">
                    <a:lumMod val="50000"/>
                  </a:schemeClr>
                </a:solidFill>
                <a:latin typeface="Consolas" panose="020B0609020204030204" pitchFamily="49" charset="0"/>
              </a:rPr>
              <a:t>List&lt;String&gt; listA = new ArrayList&lt;&gt;();</a:t>
            </a:r>
          </a:p>
          <a:p>
            <a:endParaRPr lang="en-US" sz="1600" dirty="0">
              <a:solidFill>
                <a:schemeClr val="accent1">
                  <a:lumMod val="50000"/>
                </a:schemeClr>
              </a:solidFill>
              <a:latin typeface="Consolas" panose="020B0609020204030204" pitchFamily="49" charset="0"/>
            </a:endParaRPr>
          </a:p>
          <a:p>
            <a:r>
              <a:rPr lang="en-US" sz="1600" dirty="0">
                <a:solidFill>
                  <a:schemeClr val="accent1">
                    <a:lumMod val="50000"/>
                  </a:schemeClr>
                </a:solidFill>
                <a:latin typeface="Consolas" panose="020B0609020204030204" pitchFamily="49" charset="0"/>
              </a:rPr>
              <a:t>listA.add("element 1");</a:t>
            </a:r>
          </a:p>
          <a:p>
            <a:r>
              <a:rPr lang="en-US" sz="1600" dirty="0">
                <a:solidFill>
                  <a:schemeClr val="accent1">
                    <a:lumMod val="50000"/>
                  </a:schemeClr>
                </a:solidFill>
                <a:latin typeface="Consolas" panose="020B0609020204030204" pitchFamily="49" charset="0"/>
              </a:rPr>
              <a:t>listA.add("element 2");</a:t>
            </a:r>
          </a:p>
          <a:p>
            <a:r>
              <a:rPr lang="en-US" sz="1600" dirty="0">
                <a:solidFill>
                  <a:schemeClr val="accent1">
                    <a:lumMod val="50000"/>
                  </a:schemeClr>
                </a:solidFill>
                <a:latin typeface="Consolas" panose="020B0609020204030204" pitchFamily="49" charset="0"/>
              </a:rPr>
              <a:t>listA.add("element 3");</a:t>
            </a:r>
          </a:p>
        </p:txBody>
      </p:sp>
      <p:sp>
        <p:nvSpPr>
          <p:cNvPr id="10" name="Rectangle 9">
            <a:extLst>
              <a:ext uri="{FF2B5EF4-FFF2-40B4-BE49-F238E27FC236}">
                <a16:creationId xmlns:a16="http://schemas.microsoft.com/office/drawing/2014/main" id="{951195DA-9425-464C-B574-566847143FF7}"/>
              </a:ext>
            </a:extLst>
          </p:cNvPr>
          <p:cNvSpPr/>
          <p:nvPr/>
        </p:nvSpPr>
        <p:spPr>
          <a:xfrm>
            <a:off x="5125192" y="3107621"/>
            <a:ext cx="6589776" cy="369332"/>
          </a:xfrm>
          <a:prstGeom prst="rect">
            <a:avLst/>
          </a:prstGeom>
        </p:spPr>
        <p:txBody>
          <a:bodyPr wrap="square">
            <a:spAutoFit/>
          </a:bodyPr>
          <a:lstStyle/>
          <a:p>
            <a:r>
              <a:rPr lang="en-US" dirty="0">
                <a:solidFill>
                  <a:schemeClr val="bg1"/>
                </a:solidFill>
              </a:rPr>
              <a:t>The first three add() calls add a String instance to the end of the list.</a:t>
            </a:r>
          </a:p>
        </p:txBody>
      </p:sp>
      <p:sp>
        <p:nvSpPr>
          <p:cNvPr id="11" name="Rectangle 10">
            <a:extLst>
              <a:ext uri="{FF2B5EF4-FFF2-40B4-BE49-F238E27FC236}">
                <a16:creationId xmlns:a16="http://schemas.microsoft.com/office/drawing/2014/main" id="{A9485FEC-0368-4E7B-8294-8D065DCDE398}"/>
              </a:ext>
            </a:extLst>
          </p:cNvPr>
          <p:cNvSpPr/>
          <p:nvPr/>
        </p:nvSpPr>
        <p:spPr>
          <a:xfrm>
            <a:off x="4804721" y="3648670"/>
            <a:ext cx="2082686" cy="369332"/>
          </a:xfrm>
          <a:prstGeom prst="rect">
            <a:avLst/>
          </a:prstGeom>
        </p:spPr>
        <p:txBody>
          <a:bodyPr wrap="none">
            <a:spAutoFit/>
          </a:bodyPr>
          <a:lstStyle/>
          <a:p>
            <a:r>
              <a:rPr lang="en-US" b="1" dirty="0">
                <a:solidFill>
                  <a:schemeClr val="accent1">
                    <a:lumMod val="50000"/>
                  </a:schemeClr>
                </a:solidFill>
                <a:latin typeface="arial" panose="020B0604020202020204" pitchFamily="34" charset="0"/>
              </a:rPr>
              <a:t>Insert null Values</a:t>
            </a:r>
            <a:endParaRPr lang="en-US" b="1" i="0" dirty="0">
              <a:solidFill>
                <a:schemeClr val="accent1">
                  <a:lumMod val="50000"/>
                </a:schemeClr>
              </a:solidFill>
              <a:effectLst/>
              <a:latin typeface="arial" panose="020B0604020202020204" pitchFamily="34" charset="0"/>
            </a:endParaRPr>
          </a:p>
        </p:txBody>
      </p:sp>
      <p:sp>
        <p:nvSpPr>
          <p:cNvPr id="13" name="Rectangle 12">
            <a:extLst>
              <a:ext uri="{FF2B5EF4-FFF2-40B4-BE49-F238E27FC236}">
                <a16:creationId xmlns:a16="http://schemas.microsoft.com/office/drawing/2014/main" id="{BFE9E416-01E5-4206-B25F-7CD68AF35AAB}"/>
              </a:ext>
            </a:extLst>
          </p:cNvPr>
          <p:cNvSpPr/>
          <p:nvPr/>
        </p:nvSpPr>
        <p:spPr>
          <a:xfrm>
            <a:off x="5937504" y="4018002"/>
            <a:ext cx="3974592" cy="1077218"/>
          </a:xfrm>
          <a:prstGeom prst="rect">
            <a:avLst/>
          </a:prstGeom>
        </p:spPr>
        <p:txBody>
          <a:bodyPr wrap="square">
            <a:spAutoFit/>
          </a:bodyPr>
          <a:lstStyle/>
          <a:p>
            <a:r>
              <a:rPr lang="en-US" sz="1600" dirty="0">
                <a:solidFill>
                  <a:schemeClr val="accent1">
                    <a:lumMod val="50000"/>
                  </a:schemeClr>
                </a:solidFill>
                <a:latin typeface="Consolas" panose="020B0609020204030204" pitchFamily="49" charset="0"/>
              </a:rPr>
              <a:t>Object element = null;</a:t>
            </a:r>
          </a:p>
          <a:p>
            <a:r>
              <a:rPr lang="en-US" sz="1600" dirty="0">
                <a:solidFill>
                  <a:schemeClr val="accent1">
                    <a:lumMod val="50000"/>
                  </a:schemeClr>
                </a:solidFill>
                <a:latin typeface="Consolas" panose="020B0609020204030204" pitchFamily="49" charset="0"/>
              </a:rPr>
              <a:t>List&lt;Object&gt; list = new ArrayList&lt;&gt;();</a:t>
            </a:r>
          </a:p>
          <a:p>
            <a:r>
              <a:rPr lang="en-US" sz="1600" dirty="0">
                <a:solidFill>
                  <a:schemeClr val="accent1">
                    <a:lumMod val="50000"/>
                  </a:schemeClr>
                </a:solidFill>
                <a:latin typeface="Consolas" panose="020B0609020204030204" pitchFamily="49" charset="0"/>
              </a:rPr>
              <a:t>list.add(element);</a:t>
            </a:r>
          </a:p>
        </p:txBody>
      </p:sp>
      <p:sp>
        <p:nvSpPr>
          <p:cNvPr id="15" name="Rectangle 14">
            <a:extLst>
              <a:ext uri="{FF2B5EF4-FFF2-40B4-BE49-F238E27FC236}">
                <a16:creationId xmlns:a16="http://schemas.microsoft.com/office/drawing/2014/main" id="{F254F6E9-1670-415E-B40A-E1B5D750018E}"/>
              </a:ext>
            </a:extLst>
          </p:cNvPr>
          <p:cNvSpPr/>
          <p:nvPr/>
        </p:nvSpPr>
        <p:spPr>
          <a:xfrm>
            <a:off x="4895088" y="5299948"/>
            <a:ext cx="3788217" cy="369332"/>
          </a:xfrm>
          <a:prstGeom prst="rect">
            <a:avLst/>
          </a:prstGeom>
        </p:spPr>
        <p:txBody>
          <a:bodyPr wrap="none">
            <a:spAutoFit/>
          </a:bodyPr>
          <a:lstStyle/>
          <a:p>
            <a:r>
              <a:rPr lang="en-US" b="1" dirty="0">
                <a:solidFill>
                  <a:schemeClr val="accent1">
                    <a:lumMod val="50000"/>
                  </a:schemeClr>
                </a:solidFill>
                <a:latin typeface="arial" panose="020B0604020202020204" pitchFamily="34" charset="0"/>
              </a:rPr>
              <a:t>Insert Elements at Specific Index</a:t>
            </a:r>
            <a:endParaRPr lang="en-US" b="1" i="0" dirty="0">
              <a:solidFill>
                <a:schemeClr val="accent1">
                  <a:lumMod val="50000"/>
                </a:schemeClr>
              </a:solidFill>
              <a:effectLst/>
              <a:latin typeface="arial" panose="020B0604020202020204" pitchFamily="34" charset="0"/>
            </a:endParaRPr>
          </a:p>
        </p:txBody>
      </p:sp>
      <p:sp>
        <p:nvSpPr>
          <p:cNvPr id="16" name="Rectangle 15">
            <a:extLst>
              <a:ext uri="{FF2B5EF4-FFF2-40B4-BE49-F238E27FC236}">
                <a16:creationId xmlns:a16="http://schemas.microsoft.com/office/drawing/2014/main" id="{E9BCFCFE-5461-4C54-B769-FBD96766211A}"/>
              </a:ext>
            </a:extLst>
          </p:cNvPr>
          <p:cNvSpPr/>
          <p:nvPr/>
        </p:nvSpPr>
        <p:spPr>
          <a:xfrm>
            <a:off x="5986272" y="5824728"/>
            <a:ext cx="2989921" cy="338554"/>
          </a:xfrm>
          <a:prstGeom prst="rect">
            <a:avLst/>
          </a:prstGeom>
        </p:spPr>
        <p:txBody>
          <a:bodyPr wrap="none">
            <a:spAutoFit/>
          </a:bodyPr>
          <a:lstStyle/>
          <a:p>
            <a:r>
              <a:rPr lang="en-US" sz="1600" dirty="0">
                <a:solidFill>
                  <a:schemeClr val="accent1">
                    <a:lumMod val="50000"/>
                  </a:schemeClr>
                </a:solidFill>
                <a:latin typeface="Consolas" panose="020B0609020204030204" pitchFamily="49" charset="0"/>
              </a:rPr>
              <a:t>list.add(0, "element 4");</a:t>
            </a:r>
          </a:p>
        </p:txBody>
      </p:sp>
    </p:spTree>
    <p:extLst>
      <p:ext uri="{BB962C8B-B14F-4D97-AF65-F5344CB8AC3E}">
        <p14:creationId xmlns:p14="http://schemas.microsoft.com/office/powerpoint/2010/main" val="318262456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itle 1"/>
          <p:cNvSpPr>
            <a:spLocks noGrp="1"/>
          </p:cNvSpPr>
          <p:nvPr>
            <p:ph type="title"/>
          </p:nvPr>
        </p:nvSpPr>
        <p:spPr>
          <a:xfrm>
            <a:off x="643468" y="623392"/>
            <a:ext cx="3363974" cy="1607060"/>
          </a:xfrm>
          <a:noFill/>
          <a:ln w="19050">
            <a:solidFill>
              <a:schemeClr val="tx1"/>
            </a:solidFill>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rtlCol="0" anchor="ctr">
            <a:normAutofit/>
          </a:bodyPr>
          <a:lstStyle/>
          <a:p>
            <a:pPr algn="ctr"/>
            <a:r>
              <a:rPr lang="en-US" sz="2800" kern="1200" dirty="0">
                <a:solidFill>
                  <a:schemeClr val="tx1"/>
                </a:solidFill>
                <a:latin typeface="+mj-lt"/>
                <a:ea typeface="+mj-ea"/>
                <a:cs typeface="+mj-cs"/>
              </a:rPr>
              <a:t> </a:t>
            </a:r>
            <a:r>
              <a:rPr lang="en-US" sz="2800" dirty="0">
                <a:solidFill>
                  <a:schemeClr val="tx1"/>
                </a:solidFill>
                <a:latin typeface="+mj-lt"/>
                <a:ea typeface="+mj-ea"/>
                <a:cs typeface="+mj-cs"/>
              </a:rPr>
              <a:t>List</a:t>
            </a:r>
            <a:endParaRPr lang="en-US" sz="2800" kern="1200" dirty="0">
              <a:solidFill>
                <a:schemeClr val="tx1"/>
              </a:solidFill>
              <a:latin typeface="+mj-lt"/>
              <a:ea typeface="+mj-ea"/>
              <a:cs typeface="+mj-cs"/>
            </a:endParaRPr>
          </a:p>
        </p:txBody>
      </p:sp>
      <p:sp>
        <p:nvSpPr>
          <p:cNvPr id="8" name="Content Placeholder 3">
            <a:extLst>
              <a:ext uri="{FF2B5EF4-FFF2-40B4-BE49-F238E27FC236}">
                <a16:creationId xmlns:a16="http://schemas.microsoft.com/office/drawing/2014/main" id="{F921F933-D5CC-4804-B3D2-AE00BBC7D062}"/>
              </a:ext>
            </a:extLst>
          </p:cNvPr>
          <p:cNvSpPr>
            <a:spLocks noGrp="1"/>
          </p:cNvSpPr>
          <p:nvPr>
            <p:ph sz="half" idx="1"/>
          </p:nvPr>
        </p:nvSpPr>
        <p:spPr>
          <a:xfrm>
            <a:off x="643468" y="2368297"/>
            <a:ext cx="3363974" cy="4365012"/>
          </a:xfrm>
        </p:spPr>
        <p:txBody>
          <a:bodyPr>
            <a:normAutofit/>
          </a:bodyPr>
          <a:lstStyle/>
          <a:p>
            <a:pPr marL="0" indent="0">
              <a:buNone/>
            </a:pPr>
            <a:r>
              <a:rPr lang="en-US" dirty="0"/>
              <a:t>ArrayList</a:t>
            </a:r>
          </a:p>
        </p:txBody>
      </p:sp>
      <p:sp>
        <p:nvSpPr>
          <p:cNvPr id="5" name="Rectangle 4">
            <a:extLst>
              <a:ext uri="{FF2B5EF4-FFF2-40B4-BE49-F238E27FC236}">
                <a16:creationId xmlns:a16="http://schemas.microsoft.com/office/drawing/2014/main" id="{42276337-7F37-40AE-BA37-0E5FCF7AF8B7}"/>
              </a:ext>
            </a:extLst>
          </p:cNvPr>
          <p:cNvSpPr/>
          <p:nvPr/>
        </p:nvSpPr>
        <p:spPr>
          <a:xfrm>
            <a:off x="4895088" y="284125"/>
            <a:ext cx="7211568" cy="369332"/>
          </a:xfrm>
          <a:prstGeom prst="rect">
            <a:avLst/>
          </a:prstGeom>
        </p:spPr>
        <p:txBody>
          <a:bodyPr wrap="square">
            <a:spAutoFit/>
          </a:bodyPr>
          <a:lstStyle/>
          <a:p>
            <a:r>
              <a:rPr lang="en-US" dirty="0">
                <a:solidFill>
                  <a:schemeClr val="bg1"/>
                </a:solidFill>
              </a:rPr>
              <a:t>Operations on the ArrayList Elements</a:t>
            </a:r>
          </a:p>
        </p:txBody>
      </p:sp>
      <p:sp>
        <p:nvSpPr>
          <p:cNvPr id="2" name="Rectangle 1">
            <a:extLst>
              <a:ext uri="{FF2B5EF4-FFF2-40B4-BE49-F238E27FC236}">
                <a16:creationId xmlns:a16="http://schemas.microsoft.com/office/drawing/2014/main" id="{E4EDE362-A6AB-4B69-BBC7-F827B674161F}"/>
              </a:ext>
            </a:extLst>
          </p:cNvPr>
          <p:cNvSpPr/>
          <p:nvPr/>
        </p:nvSpPr>
        <p:spPr>
          <a:xfrm>
            <a:off x="4895088" y="720590"/>
            <a:ext cx="5309915" cy="369332"/>
          </a:xfrm>
          <a:prstGeom prst="rect">
            <a:avLst/>
          </a:prstGeom>
        </p:spPr>
        <p:txBody>
          <a:bodyPr wrap="none">
            <a:spAutoFit/>
          </a:bodyPr>
          <a:lstStyle/>
          <a:p>
            <a:r>
              <a:rPr lang="en-US" b="1" dirty="0">
                <a:solidFill>
                  <a:schemeClr val="accent1">
                    <a:lumMod val="50000"/>
                  </a:schemeClr>
                </a:solidFill>
                <a:latin typeface="arial" panose="020B0604020202020204" pitchFamily="34" charset="0"/>
              </a:rPr>
              <a:t>Insert All Elements From One List Into Another</a:t>
            </a:r>
            <a:endParaRPr lang="en-US" b="1" i="0" dirty="0">
              <a:solidFill>
                <a:schemeClr val="accent1">
                  <a:lumMod val="50000"/>
                </a:schemeClr>
              </a:solidFill>
              <a:effectLst/>
              <a:latin typeface="arial" panose="020B0604020202020204" pitchFamily="34" charset="0"/>
            </a:endParaRPr>
          </a:p>
        </p:txBody>
      </p:sp>
      <p:sp>
        <p:nvSpPr>
          <p:cNvPr id="6" name="Rectangle 5">
            <a:extLst>
              <a:ext uri="{FF2B5EF4-FFF2-40B4-BE49-F238E27FC236}">
                <a16:creationId xmlns:a16="http://schemas.microsoft.com/office/drawing/2014/main" id="{A01F17E4-D23A-4875-8DE4-963CDC324103}"/>
              </a:ext>
            </a:extLst>
          </p:cNvPr>
          <p:cNvSpPr/>
          <p:nvPr/>
        </p:nvSpPr>
        <p:spPr>
          <a:xfrm>
            <a:off x="5391648" y="1076290"/>
            <a:ext cx="6096000" cy="2062103"/>
          </a:xfrm>
          <a:prstGeom prst="rect">
            <a:avLst/>
          </a:prstGeom>
        </p:spPr>
        <p:txBody>
          <a:bodyPr>
            <a:spAutoFit/>
          </a:bodyPr>
          <a:lstStyle/>
          <a:p>
            <a:r>
              <a:rPr lang="en-US" sz="1600" dirty="0">
                <a:solidFill>
                  <a:schemeClr val="accent1">
                    <a:lumMod val="50000"/>
                  </a:schemeClr>
                </a:solidFill>
                <a:latin typeface="Consolas" panose="020B0609020204030204" pitchFamily="49" charset="0"/>
              </a:rPr>
              <a:t>List&lt;String&gt; listSource = new ArrayList&lt;&gt;();</a:t>
            </a:r>
          </a:p>
          <a:p>
            <a:endParaRPr lang="en-US" sz="1600" dirty="0">
              <a:solidFill>
                <a:schemeClr val="accent1">
                  <a:lumMod val="50000"/>
                </a:schemeClr>
              </a:solidFill>
              <a:latin typeface="Consolas" panose="020B0609020204030204" pitchFamily="49" charset="0"/>
            </a:endParaRPr>
          </a:p>
          <a:p>
            <a:r>
              <a:rPr lang="en-US" sz="1600" dirty="0">
                <a:solidFill>
                  <a:schemeClr val="accent1">
                    <a:lumMod val="50000"/>
                  </a:schemeClr>
                </a:solidFill>
                <a:latin typeface="Consolas" panose="020B0609020204030204" pitchFamily="49" charset="0"/>
              </a:rPr>
              <a:t>listSource.add("123");</a:t>
            </a:r>
          </a:p>
          <a:p>
            <a:r>
              <a:rPr lang="en-US" sz="1600" dirty="0">
                <a:solidFill>
                  <a:schemeClr val="accent1">
                    <a:lumMod val="50000"/>
                  </a:schemeClr>
                </a:solidFill>
                <a:latin typeface="Consolas" panose="020B0609020204030204" pitchFamily="49" charset="0"/>
              </a:rPr>
              <a:t>listSource.add("456");</a:t>
            </a:r>
          </a:p>
          <a:p>
            <a:endParaRPr lang="en-US" sz="1600" dirty="0">
              <a:solidFill>
                <a:schemeClr val="accent1">
                  <a:lumMod val="50000"/>
                </a:schemeClr>
              </a:solidFill>
              <a:latin typeface="Consolas" panose="020B0609020204030204" pitchFamily="49" charset="0"/>
            </a:endParaRPr>
          </a:p>
          <a:p>
            <a:r>
              <a:rPr lang="en-US" sz="1600" dirty="0">
                <a:solidFill>
                  <a:schemeClr val="accent1">
                    <a:lumMod val="50000"/>
                  </a:schemeClr>
                </a:solidFill>
                <a:latin typeface="Consolas" panose="020B0609020204030204" pitchFamily="49" charset="0"/>
              </a:rPr>
              <a:t>List&lt;String&gt; listDest   = new ArrayList&lt;&gt;();</a:t>
            </a:r>
          </a:p>
          <a:p>
            <a:endParaRPr lang="en-US" sz="1600" dirty="0">
              <a:solidFill>
                <a:schemeClr val="accent1">
                  <a:lumMod val="50000"/>
                </a:schemeClr>
              </a:solidFill>
              <a:latin typeface="Consolas" panose="020B0609020204030204" pitchFamily="49" charset="0"/>
            </a:endParaRPr>
          </a:p>
          <a:p>
            <a:r>
              <a:rPr lang="en-US" sz="1600" dirty="0">
                <a:solidFill>
                  <a:schemeClr val="accent1">
                    <a:lumMod val="50000"/>
                  </a:schemeClr>
                </a:solidFill>
                <a:latin typeface="Consolas" panose="020B0609020204030204" pitchFamily="49" charset="0"/>
              </a:rPr>
              <a:t>listDest.addAll(listSource);</a:t>
            </a:r>
          </a:p>
        </p:txBody>
      </p:sp>
      <p:sp>
        <p:nvSpPr>
          <p:cNvPr id="9" name="Rectangle 8">
            <a:extLst>
              <a:ext uri="{FF2B5EF4-FFF2-40B4-BE49-F238E27FC236}">
                <a16:creationId xmlns:a16="http://schemas.microsoft.com/office/drawing/2014/main" id="{DB025FDA-ACFD-4782-B188-7B505E0AB947}"/>
              </a:ext>
            </a:extLst>
          </p:cNvPr>
          <p:cNvSpPr/>
          <p:nvPr/>
        </p:nvSpPr>
        <p:spPr>
          <a:xfrm>
            <a:off x="4792452" y="3626346"/>
            <a:ext cx="3544560" cy="369332"/>
          </a:xfrm>
          <a:prstGeom prst="rect">
            <a:avLst/>
          </a:prstGeom>
        </p:spPr>
        <p:txBody>
          <a:bodyPr wrap="none">
            <a:spAutoFit/>
          </a:bodyPr>
          <a:lstStyle/>
          <a:p>
            <a:r>
              <a:rPr lang="en-US" b="1" dirty="0">
                <a:solidFill>
                  <a:schemeClr val="accent1">
                    <a:lumMod val="50000"/>
                  </a:schemeClr>
                </a:solidFill>
                <a:latin typeface="arial" panose="020B0604020202020204" pitchFamily="34" charset="0"/>
              </a:rPr>
              <a:t>Get Elements From a Java List</a:t>
            </a:r>
          </a:p>
        </p:txBody>
      </p:sp>
      <p:sp>
        <p:nvSpPr>
          <p:cNvPr id="17" name="Rectangle 16">
            <a:extLst>
              <a:ext uri="{FF2B5EF4-FFF2-40B4-BE49-F238E27FC236}">
                <a16:creationId xmlns:a16="http://schemas.microsoft.com/office/drawing/2014/main" id="{FA388784-5B8D-45E2-BEF2-61F8087428B5}"/>
              </a:ext>
            </a:extLst>
          </p:cNvPr>
          <p:cNvSpPr/>
          <p:nvPr/>
        </p:nvSpPr>
        <p:spPr>
          <a:xfrm>
            <a:off x="5492247" y="3995678"/>
            <a:ext cx="3690382" cy="2862322"/>
          </a:xfrm>
          <a:prstGeom prst="rect">
            <a:avLst/>
          </a:prstGeom>
        </p:spPr>
        <p:txBody>
          <a:bodyPr wrap="square">
            <a:spAutoFit/>
          </a:bodyPr>
          <a:lstStyle/>
          <a:p>
            <a:r>
              <a:rPr lang="en-US" sz="1600" dirty="0">
                <a:solidFill>
                  <a:schemeClr val="accent1">
                    <a:lumMod val="50000"/>
                  </a:schemeClr>
                </a:solidFill>
                <a:latin typeface="Consolas" panose="020B0609020204030204" pitchFamily="49" charset="0"/>
              </a:rPr>
              <a:t>List&lt;String&gt; listA = new ArrayList&lt;&gt;();</a:t>
            </a:r>
          </a:p>
          <a:p>
            <a:endParaRPr lang="en-US" sz="1600" dirty="0">
              <a:solidFill>
                <a:schemeClr val="accent1">
                  <a:lumMod val="50000"/>
                </a:schemeClr>
              </a:solidFill>
              <a:latin typeface="Consolas" panose="020B0609020204030204" pitchFamily="49" charset="0"/>
            </a:endParaRPr>
          </a:p>
          <a:p>
            <a:r>
              <a:rPr lang="en-US" sz="1600" dirty="0">
                <a:solidFill>
                  <a:schemeClr val="accent1">
                    <a:lumMod val="50000"/>
                  </a:schemeClr>
                </a:solidFill>
                <a:latin typeface="Consolas" panose="020B0609020204030204" pitchFamily="49" charset="0"/>
              </a:rPr>
              <a:t>listA.add("element 0");</a:t>
            </a:r>
          </a:p>
          <a:p>
            <a:r>
              <a:rPr lang="en-US" sz="1600" dirty="0">
                <a:solidFill>
                  <a:schemeClr val="accent1">
                    <a:lumMod val="50000"/>
                  </a:schemeClr>
                </a:solidFill>
                <a:latin typeface="Consolas" panose="020B0609020204030204" pitchFamily="49" charset="0"/>
              </a:rPr>
              <a:t>listA.add("element 1");</a:t>
            </a:r>
          </a:p>
          <a:p>
            <a:r>
              <a:rPr lang="en-US" sz="1600" dirty="0">
                <a:solidFill>
                  <a:schemeClr val="accent1">
                    <a:lumMod val="50000"/>
                  </a:schemeClr>
                </a:solidFill>
                <a:latin typeface="Consolas" panose="020B0609020204030204" pitchFamily="49" charset="0"/>
              </a:rPr>
              <a:t>listA.add("element 2");</a:t>
            </a:r>
          </a:p>
          <a:p>
            <a:endParaRPr lang="en-US" sz="1600" dirty="0">
              <a:solidFill>
                <a:schemeClr val="accent1">
                  <a:lumMod val="50000"/>
                </a:schemeClr>
              </a:solidFill>
              <a:latin typeface="Consolas" panose="020B0609020204030204" pitchFamily="49" charset="0"/>
            </a:endParaRPr>
          </a:p>
          <a:p>
            <a:r>
              <a:rPr lang="en-US" sz="1600" dirty="0">
                <a:solidFill>
                  <a:schemeClr val="accent1">
                    <a:lumMod val="50000"/>
                  </a:schemeClr>
                </a:solidFill>
                <a:latin typeface="Consolas" panose="020B0609020204030204" pitchFamily="49" charset="0"/>
              </a:rPr>
              <a:t>//access via index</a:t>
            </a:r>
          </a:p>
          <a:p>
            <a:r>
              <a:rPr lang="en-US" sz="1600" dirty="0">
                <a:solidFill>
                  <a:schemeClr val="accent1">
                    <a:lumMod val="50000"/>
                  </a:schemeClr>
                </a:solidFill>
                <a:latin typeface="Consolas" panose="020B0609020204030204" pitchFamily="49" charset="0"/>
              </a:rPr>
              <a:t>String element0 = </a:t>
            </a:r>
            <a:r>
              <a:rPr lang="en-US" sz="1600" dirty="0" err="1">
                <a:solidFill>
                  <a:schemeClr val="accent1">
                    <a:lumMod val="50000"/>
                  </a:schemeClr>
                </a:solidFill>
                <a:latin typeface="Consolas" panose="020B0609020204030204" pitchFamily="49" charset="0"/>
              </a:rPr>
              <a:t>listA.get</a:t>
            </a:r>
            <a:r>
              <a:rPr lang="en-US" sz="1600" dirty="0">
                <a:solidFill>
                  <a:schemeClr val="accent1">
                    <a:lumMod val="50000"/>
                  </a:schemeClr>
                </a:solidFill>
                <a:latin typeface="Consolas" panose="020B0609020204030204" pitchFamily="49" charset="0"/>
              </a:rPr>
              <a:t>(0);</a:t>
            </a:r>
          </a:p>
          <a:p>
            <a:r>
              <a:rPr lang="en-US" sz="1600" dirty="0">
                <a:solidFill>
                  <a:schemeClr val="accent1">
                    <a:lumMod val="50000"/>
                  </a:schemeClr>
                </a:solidFill>
                <a:latin typeface="Consolas" panose="020B0609020204030204" pitchFamily="49" charset="0"/>
              </a:rPr>
              <a:t>String element1 = </a:t>
            </a:r>
            <a:r>
              <a:rPr lang="en-US" sz="1600" dirty="0" err="1">
                <a:solidFill>
                  <a:schemeClr val="accent1">
                    <a:lumMod val="50000"/>
                  </a:schemeClr>
                </a:solidFill>
                <a:latin typeface="Consolas" panose="020B0609020204030204" pitchFamily="49" charset="0"/>
              </a:rPr>
              <a:t>listA.get</a:t>
            </a:r>
            <a:r>
              <a:rPr lang="en-US" sz="1600" dirty="0">
                <a:solidFill>
                  <a:schemeClr val="accent1">
                    <a:lumMod val="50000"/>
                  </a:schemeClr>
                </a:solidFill>
                <a:latin typeface="Consolas" panose="020B0609020204030204" pitchFamily="49" charset="0"/>
              </a:rPr>
              <a:t>(1);</a:t>
            </a:r>
          </a:p>
          <a:p>
            <a:r>
              <a:rPr lang="en-US" sz="1600" dirty="0">
                <a:solidFill>
                  <a:schemeClr val="accent1">
                    <a:lumMod val="50000"/>
                  </a:schemeClr>
                </a:solidFill>
                <a:latin typeface="Consolas" panose="020B0609020204030204" pitchFamily="49" charset="0"/>
              </a:rPr>
              <a:t>String element3 = </a:t>
            </a:r>
            <a:r>
              <a:rPr lang="en-US" sz="1600" dirty="0" err="1">
                <a:solidFill>
                  <a:schemeClr val="accent1">
                    <a:lumMod val="50000"/>
                  </a:schemeClr>
                </a:solidFill>
                <a:latin typeface="Consolas" panose="020B0609020204030204" pitchFamily="49" charset="0"/>
              </a:rPr>
              <a:t>listA.get</a:t>
            </a:r>
            <a:r>
              <a:rPr lang="en-US" sz="1600" dirty="0">
                <a:solidFill>
                  <a:schemeClr val="accent1">
                    <a:lumMod val="50000"/>
                  </a:schemeClr>
                </a:solidFill>
                <a:latin typeface="Consolas" panose="020B0609020204030204" pitchFamily="49" charset="0"/>
              </a:rPr>
              <a:t>(2);</a:t>
            </a:r>
          </a:p>
        </p:txBody>
      </p:sp>
    </p:spTree>
    <p:extLst>
      <p:ext uri="{BB962C8B-B14F-4D97-AF65-F5344CB8AC3E}">
        <p14:creationId xmlns:p14="http://schemas.microsoft.com/office/powerpoint/2010/main" val="1938614254"/>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itle 1"/>
          <p:cNvSpPr>
            <a:spLocks noGrp="1"/>
          </p:cNvSpPr>
          <p:nvPr>
            <p:ph type="title"/>
          </p:nvPr>
        </p:nvSpPr>
        <p:spPr>
          <a:xfrm>
            <a:off x="643468" y="623392"/>
            <a:ext cx="3363974" cy="1607060"/>
          </a:xfrm>
          <a:noFill/>
          <a:ln w="19050">
            <a:solidFill>
              <a:schemeClr val="tx1"/>
            </a:solidFill>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rtlCol="0" anchor="ctr">
            <a:normAutofit/>
          </a:bodyPr>
          <a:lstStyle/>
          <a:p>
            <a:pPr algn="ctr"/>
            <a:r>
              <a:rPr lang="en-US" sz="2800" kern="1200" dirty="0">
                <a:solidFill>
                  <a:schemeClr val="tx1"/>
                </a:solidFill>
                <a:latin typeface="+mj-lt"/>
                <a:ea typeface="+mj-ea"/>
                <a:cs typeface="+mj-cs"/>
              </a:rPr>
              <a:t> </a:t>
            </a:r>
            <a:r>
              <a:rPr lang="en-US" sz="2800" dirty="0">
                <a:solidFill>
                  <a:schemeClr val="tx1"/>
                </a:solidFill>
                <a:latin typeface="+mj-lt"/>
                <a:ea typeface="+mj-ea"/>
                <a:cs typeface="+mj-cs"/>
              </a:rPr>
              <a:t>List</a:t>
            </a:r>
            <a:endParaRPr lang="en-US" sz="2800" kern="1200" dirty="0">
              <a:solidFill>
                <a:schemeClr val="tx1"/>
              </a:solidFill>
              <a:latin typeface="+mj-lt"/>
              <a:ea typeface="+mj-ea"/>
              <a:cs typeface="+mj-cs"/>
            </a:endParaRPr>
          </a:p>
        </p:txBody>
      </p:sp>
      <p:sp>
        <p:nvSpPr>
          <p:cNvPr id="8" name="Content Placeholder 3">
            <a:extLst>
              <a:ext uri="{FF2B5EF4-FFF2-40B4-BE49-F238E27FC236}">
                <a16:creationId xmlns:a16="http://schemas.microsoft.com/office/drawing/2014/main" id="{F921F933-D5CC-4804-B3D2-AE00BBC7D062}"/>
              </a:ext>
            </a:extLst>
          </p:cNvPr>
          <p:cNvSpPr>
            <a:spLocks noGrp="1"/>
          </p:cNvSpPr>
          <p:nvPr>
            <p:ph sz="half" idx="1"/>
          </p:nvPr>
        </p:nvSpPr>
        <p:spPr>
          <a:xfrm>
            <a:off x="643468" y="2368297"/>
            <a:ext cx="3363974" cy="4365012"/>
          </a:xfrm>
        </p:spPr>
        <p:txBody>
          <a:bodyPr>
            <a:normAutofit/>
          </a:bodyPr>
          <a:lstStyle/>
          <a:p>
            <a:pPr marL="0" indent="0">
              <a:buNone/>
            </a:pPr>
            <a:r>
              <a:rPr lang="en-US" dirty="0"/>
              <a:t>ArrayList</a:t>
            </a:r>
          </a:p>
        </p:txBody>
      </p:sp>
      <p:sp>
        <p:nvSpPr>
          <p:cNvPr id="5" name="Rectangle 4">
            <a:extLst>
              <a:ext uri="{FF2B5EF4-FFF2-40B4-BE49-F238E27FC236}">
                <a16:creationId xmlns:a16="http://schemas.microsoft.com/office/drawing/2014/main" id="{42276337-7F37-40AE-BA37-0E5FCF7AF8B7}"/>
              </a:ext>
            </a:extLst>
          </p:cNvPr>
          <p:cNvSpPr/>
          <p:nvPr/>
        </p:nvSpPr>
        <p:spPr>
          <a:xfrm>
            <a:off x="4895088" y="284125"/>
            <a:ext cx="7211568" cy="369332"/>
          </a:xfrm>
          <a:prstGeom prst="rect">
            <a:avLst/>
          </a:prstGeom>
        </p:spPr>
        <p:txBody>
          <a:bodyPr wrap="square">
            <a:spAutoFit/>
          </a:bodyPr>
          <a:lstStyle/>
          <a:p>
            <a:r>
              <a:rPr lang="en-US" dirty="0">
                <a:solidFill>
                  <a:schemeClr val="bg1"/>
                </a:solidFill>
              </a:rPr>
              <a:t>Operations on the ArrayList Elements</a:t>
            </a:r>
          </a:p>
        </p:txBody>
      </p:sp>
      <p:sp>
        <p:nvSpPr>
          <p:cNvPr id="3" name="Rectangle 2">
            <a:extLst>
              <a:ext uri="{FF2B5EF4-FFF2-40B4-BE49-F238E27FC236}">
                <a16:creationId xmlns:a16="http://schemas.microsoft.com/office/drawing/2014/main" id="{EDFB7DC3-6D85-49A8-A03D-1C46BB4477ED}"/>
              </a:ext>
            </a:extLst>
          </p:cNvPr>
          <p:cNvSpPr/>
          <p:nvPr/>
        </p:nvSpPr>
        <p:spPr>
          <a:xfrm>
            <a:off x="4895088" y="660069"/>
            <a:ext cx="2698175" cy="369332"/>
          </a:xfrm>
          <a:prstGeom prst="rect">
            <a:avLst/>
          </a:prstGeom>
        </p:spPr>
        <p:txBody>
          <a:bodyPr wrap="none">
            <a:spAutoFit/>
          </a:bodyPr>
          <a:lstStyle/>
          <a:p>
            <a:r>
              <a:rPr lang="en-US" b="1" dirty="0">
                <a:solidFill>
                  <a:schemeClr val="accent1">
                    <a:lumMod val="50000"/>
                  </a:schemeClr>
                </a:solidFill>
                <a:latin typeface="arial" panose="020B0604020202020204" pitchFamily="34" charset="0"/>
              </a:rPr>
              <a:t>Find Elements in a List</a:t>
            </a:r>
            <a:endParaRPr lang="en-US" b="1" i="0" dirty="0">
              <a:solidFill>
                <a:schemeClr val="accent1">
                  <a:lumMod val="50000"/>
                </a:schemeClr>
              </a:solidFill>
              <a:effectLst/>
              <a:latin typeface="arial" panose="020B0604020202020204" pitchFamily="34" charset="0"/>
            </a:endParaRPr>
          </a:p>
        </p:txBody>
      </p:sp>
      <p:sp>
        <p:nvSpPr>
          <p:cNvPr id="4" name="Rectangle 3">
            <a:extLst>
              <a:ext uri="{FF2B5EF4-FFF2-40B4-BE49-F238E27FC236}">
                <a16:creationId xmlns:a16="http://schemas.microsoft.com/office/drawing/2014/main" id="{807945D7-D29B-47F5-8793-FD22BFA8F5CA}"/>
              </a:ext>
            </a:extLst>
          </p:cNvPr>
          <p:cNvSpPr/>
          <p:nvPr/>
        </p:nvSpPr>
        <p:spPr>
          <a:xfrm>
            <a:off x="4895087" y="1120676"/>
            <a:ext cx="6917467" cy="2308324"/>
          </a:xfrm>
          <a:prstGeom prst="rect">
            <a:avLst/>
          </a:prstGeom>
        </p:spPr>
        <p:txBody>
          <a:bodyPr wrap="square">
            <a:spAutoFit/>
          </a:bodyPr>
          <a:lstStyle/>
          <a:p>
            <a:r>
              <a:rPr lang="en-US" dirty="0">
                <a:solidFill>
                  <a:schemeClr val="bg1"/>
                </a:solidFill>
              </a:rPr>
              <a:t>You can find elements in a Java List using one of these two methods:</a:t>
            </a:r>
          </a:p>
          <a:p>
            <a:endParaRPr lang="en-US" dirty="0">
              <a:solidFill>
                <a:schemeClr val="bg1"/>
              </a:solidFill>
            </a:endParaRPr>
          </a:p>
          <a:p>
            <a:r>
              <a:rPr lang="en-US" dirty="0">
                <a:solidFill>
                  <a:schemeClr val="bg1"/>
                </a:solidFill>
              </a:rPr>
              <a:t>indexOf()</a:t>
            </a:r>
          </a:p>
          <a:p>
            <a:r>
              <a:rPr lang="en-US" dirty="0">
                <a:solidFill>
                  <a:schemeClr val="bg1"/>
                </a:solidFill>
              </a:rPr>
              <a:t>lastIndexOf()</a:t>
            </a:r>
          </a:p>
          <a:p>
            <a:endParaRPr lang="en-US" dirty="0">
              <a:solidFill>
                <a:schemeClr val="bg1"/>
              </a:solidFill>
            </a:endParaRPr>
          </a:p>
          <a:p>
            <a:r>
              <a:rPr lang="en-US" dirty="0">
                <a:solidFill>
                  <a:schemeClr val="bg1"/>
                </a:solidFill>
              </a:rPr>
              <a:t>The indexOf() method finds the index of the first occurrence in the List of the given element. Here is an example finding the index of two elements in a Java List:</a:t>
            </a:r>
          </a:p>
        </p:txBody>
      </p:sp>
      <p:sp>
        <p:nvSpPr>
          <p:cNvPr id="11" name="Rectangle 10">
            <a:extLst>
              <a:ext uri="{FF2B5EF4-FFF2-40B4-BE49-F238E27FC236}">
                <a16:creationId xmlns:a16="http://schemas.microsoft.com/office/drawing/2014/main" id="{99FA4F8A-79EC-4432-AFB7-7B9DA46D2DD2}"/>
              </a:ext>
            </a:extLst>
          </p:cNvPr>
          <p:cNvSpPr/>
          <p:nvPr/>
        </p:nvSpPr>
        <p:spPr>
          <a:xfrm>
            <a:off x="5827776" y="3606701"/>
            <a:ext cx="5529072" cy="3046988"/>
          </a:xfrm>
          <a:prstGeom prst="rect">
            <a:avLst/>
          </a:prstGeom>
        </p:spPr>
        <p:txBody>
          <a:bodyPr wrap="square">
            <a:spAutoFit/>
          </a:bodyPr>
          <a:lstStyle/>
          <a:p>
            <a:r>
              <a:rPr lang="en-US" sz="1600" dirty="0">
                <a:solidFill>
                  <a:schemeClr val="accent1">
                    <a:lumMod val="50000"/>
                  </a:schemeClr>
                </a:solidFill>
                <a:latin typeface="Consolas" panose="020B0609020204030204" pitchFamily="49" charset="0"/>
              </a:rPr>
              <a:t>List&lt;String&gt; list = new ArrayList&lt;&gt;();</a:t>
            </a:r>
          </a:p>
          <a:p>
            <a:endParaRPr lang="en-US" sz="1600" dirty="0">
              <a:solidFill>
                <a:schemeClr val="accent1">
                  <a:lumMod val="50000"/>
                </a:schemeClr>
              </a:solidFill>
              <a:latin typeface="Consolas" panose="020B0609020204030204" pitchFamily="49" charset="0"/>
            </a:endParaRPr>
          </a:p>
          <a:p>
            <a:r>
              <a:rPr lang="en-US" sz="1600" dirty="0">
                <a:solidFill>
                  <a:schemeClr val="accent1">
                    <a:lumMod val="50000"/>
                  </a:schemeClr>
                </a:solidFill>
                <a:latin typeface="Consolas" panose="020B0609020204030204" pitchFamily="49" charset="0"/>
              </a:rPr>
              <a:t>String element1 = "element 1";</a:t>
            </a:r>
          </a:p>
          <a:p>
            <a:r>
              <a:rPr lang="en-US" sz="1600" dirty="0">
                <a:solidFill>
                  <a:schemeClr val="accent1">
                    <a:lumMod val="50000"/>
                  </a:schemeClr>
                </a:solidFill>
                <a:latin typeface="Consolas" panose="020B0609020204030204" pitchFamily="49" charset="0"/>
              </a:rPr>
              <a:t>String element2 = "element 2";</a:t>
            </a:r>
          </a:p>
          <a:p>
            <a:endParaRPr lang="en-US" sz="1600" dirty="0">
              <a:solidFill>
                <a:schemeClr val="accent1">
                  <a:lumMod val="50000"/>
                </a:schemeClr>
              </a:solidFill>
              <a:latin typeface="Consolas" panose="020B0609020204030204" pitchFamily="49" charset="0"/>
            </a:endParaRPr>
          </a:p>
          <a:p>
            <a:r>
              <a:rPr lang="en-US" sz="1600" dirty="0">
                <a:solidFill>
                  <a:schemeClr val="accent1">
                    <a:lumMod val="50000"/>
                  </a:schemeClr>
                </a:solidFill>
                <a:latin typeface="Consolas" panose="020B0609020204030204" pitchFamily="49" charset="0"/>
              </a:rPr>
              <a:t>list.add(element1);</a:t>
            </a:r>
          </a:p>
          <a:p>
            <a:r>
              <a:rPr lang="en-US" sz="1600" dirty="0">
                <a:solidFill>
                  <a:schemeClr val="accent1">
                    <a:lumMod val="50000"/>
                  </a:schemeClr>
                </a:solidFill>
                <a:latin typeface="Consolas" panose="020B0609020204030204" pitchFamily="49" charset="0"/>
              </a:rPr>
              <a:t>list.add(element2);</a:t>
            </a:r>
          </a:p>
          <a:p>
            <a:endParaRPr lang="en-US" sz="1600" dirty="0">
              <a:solidFill>
                <a:schemeClr val="accent1">
                  <a:lumMod val="50000"/>
                </a:schemeClr>
              </a:solidFill>
              <a:latin typeface="Consolas" panose="020B0609020204030204" pitchFamily="49" charset="0"/>
            </a:endParaRPr>
          </a:p>
          <a:p>
            <a:r>
              <a:rPr lang="en-US" sz="1600" dirty="0">
                <a:solidFill>
                  <a:schemeClr val="accent1">
                    <a:lumMod val="50000"/>
                  </a:schemeClr>
                </a:solidFill>
                <a:latin typeface="Consolas" panose="020B0609020204030204" pitchFamily="49" charset="0"/>
              </a:rPr>
              <a:t>int index1 = </a:t>
            </a:r>
            <a:r>
              <a:rPr lang="en-US" sz="1600" dirty="0" err="1">
                <a:solidFill>
                  <a:schemeClr val="accent1">
                    <a:lumMod val="50000"/>
                  </a:schemeClr>
                </a:solidFill>
                <a:latin typeface="Consolas" panose="020B0609020204030204" pitchFamily="49" charset="0"/>
              </a:rPr>
              <a:t>list.indexOf</a:t>
            </a:r>
            <a:r>
              <a:rPr lang="en-US" sz="1600" dirty="0">
                <a:solidFill>
                  <a:schemeClr val="accent1">
                    <a:lumMod val="50000"/>
                  </a:schemeClr>
                </a:solidFill>
                <a:latin typeface="Consolas" panose="020B0609020204030204" pitchFamily="49" charset="0"/>
              </a:rPr>
              <a:t>(element1);</a:t>
            </a:r>
          </a:p>
          <a:p>
            <a:r>
              <a:rPr lang="en-US" sz="1600" dirty="0">
                <a:solidFill>
                  <a:schemeClr val="accent1">
                    <a:lumMod val="50000"/>
                  </a:schemeClr>
                </a:solidFill>
                <a:latin typeface="Consolas" panose="020B0609020204030204" pitchFamily="49" charset="0"/>
              </a:rPr>
              <a:t>int index2 = list.indexOf(element2);</a:t>
            </a:r>
          </a:p>
          <a:p>
            <a:r>
              <a:rPr lang="en-US" sz="1600" dirty="0">
                <a:solidFill>
                  <a:schemeClr val="accent1">
                    <a:lumMod val="50000"/>
                  </a:schemeClr>
                </a:solidFill>
                <a:latin typeface="Consolas" panose="020B0609020204030204" pitchFamily="49" charset="0"/>
              </a:rPr>
              <a:t>System.out.println("index1 = " + index1);</a:t>
            </a:r>
          </a:p>
          <a:p>
            <a:r>
              <a:rPr lang="en-US" sz="1600" dirty="0">
                <a:solidFill>
                  <a:schemeClr val="accent1">
                    <a:lumMod val="50000"/>
                  </a:schemeClr>
                </a:solidFill>
                <a:latin typeface="Consolas" panose="020B0609020204030204" pitchFamily="49" charset="0"/>
              </a:rPr>
              <a:t>System.out.println("index2 = " + index2);</a:t>
            </a:r>
          </a:p>
        </p:txBody>
      </p:sp>
    </p:spTree>
    <p:extLst>
      <p:ext uri="{BB962C8B-B14F-4D97-AF65-F5344CB8AC3E}">
        <p14:creationId xmlns:p14="http://schemas.microsoft.com/office/powerpoint/2010/main" val="312753395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itle 1"/>
          <p:cNvSpPr>
            <a:spLocks noGrp="1"/>
          </p:cNvSpPr>
          <p:nvPr>
            <p:ph type="title"/>
          </p:nvPr>
        </p:nvSpPr>
        <p:spPr>
          <a:xfrm>
            <a:off x="643468" y="623392"/>
            <a:ext cx="3363974" cy="1607060"/>
          </a:xfrm>
          <a:noFill/>
          <a:ln w="19050">
            <a:solidFill>
              <a:schemeClr val="tx1"/>
            </a:solidFill>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rtlCol="0" anchor="ctr">
            <a:normAutofit/>
          </a:bodyPr>
          <a:lstStyle/>
          <a:p>
            <a:pPr algn="ctr"/>
            <a:r>
              <a:rPr lang="en-US" sz="2800" kern="1200" dirty="0">
                <a:solidFill>
                  <a:schemeClr val="tx1"/>
                </a:solidFill>
                <a:latin typeface="+mj-lt"/>
                <a:ea typeface="+mj-ea"/>
                <a:cs typeface="+mj-cs"/>
              </a:rPr>
              <a:t> </a:t>
            </a:r>
            <a:r>
              <a:rPr lang="en-US" sz="2800" dirty="0">
                <a:solidFill>
                  <a:schemeClr val="tx1"/>
                </a:solidFill>
                <a:latin typeface="+mj-lt"/>
                <a:ea typeface="+mj-ea"/>
                <a:cs typeface="+mj-cs"/>
              </a:rPr>
              <a:t>List</a:t>
            </a:r>
            <a:endParaRPr lang="en-US" sz="2800" kern="1200" dirty="0">
              <a:solidFill>
                <a:schemeClr val="tx1"/>
              </a:solidFill>
              <a:latin typeface="+mj-lt"/>
              <a:ea typeface="+mj-ea"/>
              <a:cs typeface="+mj-cs"/>
            </a:endParaRPr>
          </a:p>
        </p:txBody>
      </p:sp>
      <p:sp>
        <p:nvSpPr>
          <p:cNvPr id="8" name="Content Placeholder 3">
            <a:extLst>
              <a:ext uri="{FF2B5EF4-FFF2-40B4-BE49-F238E27FC236}">
                <a16:creationId xmlns:a16="http://schemas.microsoft.com/office/drawing/2014/main" id="{F921F933-D5CC-4804-B3D2-AE00BBC7D062}"/>
              </a:ext>
            </a:extLst>
          </p:cNvPr>
          <p:cNvSpPr>
            <a:spLocks noGrp="1"/>
          </p:cNvSpPr>
          <p:nvPr>
            <p:ph sz="half" idx="1"/>
          </p:nvPr>
        </p:nvSpPr>
        <p:spPr>
          <a:xfrm>
            <a:off x="643468" y="2368297"/>
            <a:ext cx="3363974" cy="4365012"/>
          </a:xfrm>
        </p:spPr>
        <p:txBody>
          <a:bodyPr>
            <a:normAutofit/>
          </a:bodyPr>
          <a:lstStyle/>
          <a:p>
            <a:pPr marL="0" indent="0">
              <a:buNone/>
            </a:pPr>
            <a:r>
              <a:rPr lang="en-US" dirty="0"/>
              <a:t>ArrayList</a:t>
            </a:r>
          </a:p>
        </p:txBody>
      </p:sp>
      <p:sp>
        <p:nvSpPr>
          <p:cNvPr id="2" name="Rectangle 1">
            <a:extLst>
              <a:ext uri="{FF2B5EF4-FFF2-40B4-BE49-F238E27FC236}">
                <a16:creationId xmlns:a16="http://schemas.microsoft.com/office/drawing/2014/main" id="{6C84794B-274F-4DAD-A12F-CA88DB97925D}"/>
              </a:ext>
            </a:extLst>
          </p:cNvPr>
          <p:cNvSpPr/>
          <p:nvPr/>
        </p:nvSpPr>
        <p:spPr>
          <a:xfrm>
            <a:off x="4781321" y="89654"/>
            <a:ext cx="1714957" cy="369332"/>
          </a:xfrm>
          <a:prstGeom prst="rect">
            <a:avLst/>
          </a:prstGeom>
        </p:spPr>
        <p:txBody>
          <a:bodyPr wrap="none">
            <a:spAutoFit/>
          </a:bodyPr>
          <a:lstStyle/>
          <a:p>
            <a:r>
              <a:rPr lang="en-US" b="1" dirty="0">
                <a:solidFill>
                  <a:srgbClr val="444542"/>
                </a:solidFill>
                <a:latin typeface="PT Sans"/>
              </a:rPr>
              <a:t>Sort ArrayList</a:t>
            </a:r>
            <a:endParaRPr lang="en-US" b="1" i="0" dirty="0">
              <a:solidFill>
                <a:srgbClr val="444542"/>
              </a:solidFill>
              <a:effectLst/>
              <a:latin typeface="PT Sans"/>
            </a:endParaRPr>
          </a:p>
        </p:txBody>
      </p:sp>
      <p:sp>
        <p:nvSpPr>
          <p:cNvPr id="3" name="Rectangle 2">
            <a:extLst>
              <a:ext uri="{FF2B5EF4-FFF2-40B4-BE49-F238E27FC236}">
                <a16:creationId xmlns:a16="http://schemas.microsoft.com/office/drawing/2014/main" id="{2527AD7A-7239-4A46-8975-84619677747C}"/>
              </a:ext>
            </a:extLst>
          </p:cNvPr>
          <p:cNvSpPr/>
          <p:nvPr/>
        </p:nvSpPr>
        <p:spPr>
          <a:xfrm>
            <a:off x="4781321" y="613971"/>
            <a:ext cx="6096000" cy="923330"/>
          </a:xfrm>
          <a:prstGeom prst="rect">
            <a:avLst/>
          </a:prstGeom>
        </p:spPr>
        <p:txBody>
          <a:bodyPr>
            <a:spAutoFit/>
          </a:bodyPr>
          <a:lstStyle/>
          <a:p>
            <a:pPr marL="285750" indent="-285750">
              <a:buFont typeface="Arial" panose="020B0604020202020204" pitchFamily="34" charset="0"/>
              <a:buChar char="•"/>
            </a:pPr>
            <a:r>
              <a:rPr lang="en-US" dirty="0">
                <a:solidFill>
                  <a:schemeClr val="bg1"/>
                </a:solidFill>
              </a:rPr>
              <a:t>We have a sort() method in the Collections class. </a:t>
            </a:r>
          </a:p>
          <a:p>
            <a:pPr marL="285750" indent="-285750">
              <a:buFont typeface="Arial" panose="020B0604020202020204" pitchFamily="34" charset="0"/>
              <a:buChar char="•"/>
            </a:pPr>
            <a:r>
              <a:rPr lang="en-US" dirty="0">
                <a:solidFill>
                  <a:schemeClr val="bg1"/>
                </a:solidFill>
              </a:rPr>
              <a:t>This class is </a:t>
            </a:r>
            <a:r>
              <a:rPr lang="en-US" dirty="0" err="1">
                <a:solidFill>
                  <a:schemeClr val="bg1"/>
                </a:solidFill>
              </a:rPr>
              <a:t>is</a:t>
            </a:r>
            <a:r>
              <a:rPr lang="en-US" dirty="0">
                <a:solidFill>
                  <a:schemeClr val="bg1"/>
                </a:solidFill>
              </a:rPr>
              <a:t> a part of </a:t>
            </a:r>
            <a:r>
              <a:rPr lang="en-US" dirty="0" err="1">
                <a:solidFill>
                  <a:schemeClr val="bg1"/>
                </a:solidFill>
              </a:rPr>
              <a:t>java.util</a:t>
            </a:r>
            <a:r>
              <a:rPr lang="en-US" dirty="0">
                <a:solidFill>
                  <a:schemeClr val="bg1"/>
                </a:solidFill>
              </a:rPr>
              <a:t> package. </a:t>
            </a:r>
          </a:p>
          <a:p>
            <a:pPr marL="285750" indent="-285750">
              <a:buFont typeface="Arial" panose="020B0604020202020204" pitchFamily="34" charset="0"/>
              <a:buChar char="•"/>
            </a:pPr>
            <a:r>
              <a:rPr lang="en-US" dirty="0">
                <a:solidFill>
                  <a:schemeClr val="bg1"/>
                </a:solidFill>
              </a:rPr>
              <a:t>This method can be used to sort an ArrayList. </a:t>
            </a:r>
          </a:p>
        </p:txBody>
      </p:sp>
      <p:sp>
        <p:nvSpPr>
          <p:cNvPr id="5" name="Rectangle 2">
            <a:extLst>
              <a:ext uri="{FF2B5EF4-FFF2-40B4-BE49-F238E27FC236}">
                <a16:creationId xmlns:a16="http://schemas.microsoft.com/office/drawing/2014/main" id="{FA0F6315-51D3-4064-96DB-8409D0EA8FE9}"/>
              </a:ext>
            </a:extLst>
          </p:cNvPr>
          <p:cNvSpPr>
            <a:spLocks noChangeArrowheads="1"/>
          </p:cNvSpPr>
          <p:nvPr/>
        </p:nvSpPr>
        <p:spPr bwMode="auto">
          <a:xfrm>
            <a:off x="5292696" y="1961381"/>
            <a:ext cx="5506368" cy="304698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public class JavaExample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public static void main(String[] args)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ArrayList&lt;String&gt; fruits = new ArrayList&lt;String&gt;();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err="1">
                <a:solidFill>
                  <a:schemeClr val="accent1">
                    <a:lumMod val="50000"/>
                  </a:schemeClr>
                </a:solidFill>
                <a:latin typeface="Consolas" panose="020B0609020204030204" pitchFamily="49" charset="0"/>
              </a:rPr>
              <a:t>fruits.add</a:t>
            </a:r>
            <a:r>
              <a:rPr lang="en-US" altLang="en-US" sz="1600" dirty="0">
                <a:solidFill>
                  <a:schemeClr val="accent1">
                    <a:lumMod val="50000"/>
                  </a:schemeClr>
                </a:solidFill>
                <a:latin typeface="Consolas" panose="020B0609020204030204" pitchFamily="49" charset="0"/>
              </a:rPr>
              <a:t>("Orange"); </a:t>
            </a:r>
            <a:r>
              <a:rPr lang="en-US" altLang="en-US" sz="1600" dirty="0" err="1">
                <a:solidFill>
                  <a:schemeClr val="accent1">
                    <a:lumMod val="50000"/>
                  </a:schemeClr>
                </a:solidFill>
                <a:latin typeface="Consolas" panose="020B0609020204030204" pitchFamily="49" charset="0"/>
              </a:rPr>
              <a:t>fruits.add</a:t>
            </a:r>
            <a:r>
              <a:rPr lang="en-US" altLang="en-US" sz="1600" dirty="0">
                <a:solidFill>
                  <a:schemeClr val="accent1">
                    <a:lumMod val="50000"/>
                  </a:schemeClr>
                </a:solidFill>
                <a:latin typeface="Consolas" panose="020B0609020204030204" pitchFamily="49" charset="0"/>
              </a:rPr>
              <a:t>("Apple");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err="1">
                <a:solidFill>
                  <a:schemeClr val="accent1">
                    <a:lumMod val="50000"/>
                  </a:schemeClr>
                </a:solidFill>
                <a:latin typeface="Consolas" panose="020B0609020204030204" pitchFamily="49" charset="0"/>
              </a:rPr>
              <a:t>fruits.add</a:t>
            </a:r>
            <a:r>
              <a:rPr lang="en-US" altLang="en-US" sz="1600" dirty="0">
                <a:solidFill>
                  <a:schemeClr val="accent1">
                    <a:lumMod val="50000"/>
                  </a:schemeClr>
                </a:solidFill>
                <a:latin typeface="Consolas" panose="020B0609020204030204" pitchFamily="49" charset="0"/>
              </a:rPr>
              <a:t>("Banana"); </a:t>
            </a:r>
            <a:r>
              <a:rPr lang="en-US" altLang="en-US" sz="1600" dirty="0" err="1">
                <a:solidFill>
                  <a:schemeClr val="accent1">
                    <a:lumMod val="50000"/>
                  </a:schemeClr>
                </a:solidFill>
                <a:latin typeface="Consolas" panose="020B0609020204030204" pitchFamily="49" charset="0"/>
              </a:rPr>
              <a:t>fruits.add</a:t>
            </a:r>
            <a:r>
              <a:rPr lang="en-US" altLang="en-US" sz="1600" dirty="0">
                <a:solidFill>
                  <a:schemeClr val="accent1">
                    <a:lumMod val="50000"/>
                  </a:schemeClr>
                </a:solidFill>
                <a:latin typeface="Consolas" panose="020B0609020204030204" pitchFamily="49" charset="0"/>
              </a:rPr>
              <a:t>("Pineapple");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err="1">
                <a:solidFill>
                  <a:schemeClr val="accent1">
                    <a:lumMod val="50000"/>
                  </a:schemeClr>
                </a:solidFill>
                <a:latin typeface="Consolas" panose="020B0609020204030204" pitchFamily="49" charset="0"/>
              </a:rPr>
              <a:t>Collections.sort</a:t>
            </a:r>
            <a:r>
              <a:rPr lang="en-US" altLang="en-US" sz="1600" dirty="0">
                <a:solidFill>
                  <a:schemeClr val="accent1">
                    <a:lumMod val="50000"/>
                  </a:schemeClr>
                </a:solidFill>
                <a:latin typeface="Consolas" panose="020B0609020204030204" pitchFamily="49" charset="0"/>
              </a:rPr>
              <a:t>(fruits);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for (String str : fruits)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	System.out.println(str);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 </a:t>
            </a:r>
          </a:p>
        </p:txBody>
      </p:sp>
    </p:spTree>
    <p:extLst>
      <p:ext uri="{BB962C8B-B14F-4D97-AF65-F5344CB8AC3E}">
        <p14:creationId xmlns:p14="http://schemas.microsoft.com/office/powerpoint/2010/main" val="3772105543"/>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itle 1"/>
          <p:cNvSpPr>
            <a:spLocks noGrp="1"/>
          </p:cNvSpPr>
          <p:nvPr>
            <p:ph type="title"/>
          </p:nvPr>
        </p:nvSpPr>
        <p:spPr>
          <a:xfrm>
            <a:off x="643468" y="623392"/>
            <a:ext cx="3363974" cy="1607060"/>
          </a:xfrm>
          <a:noFill/>
          <a:ln w="19050">
            <a:solidFill>
              <a:schemeClr val="tx1"/>
            </a:solidFill>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rtlCol="0" anchor="ctr">
            <a:normAutofit/>
          </a:bodyPr>
          <a:lstStyle/>
          <a:p>
            <a:pPr algn="ctr"/>
            <a:r>
              <a:rPr lang="en-US" sz="2800" kern="1200" dirty="0">
                <a:solidFill>
                  <a:schemeClr val="tx1"/>
                </a:solidFill>
                <a:latin typeface="+mj-lt"/>
                <a:ea typeface="+mj-ea"/>
                <a:cs typeface="+mj-cs"/>
              </a:rPr>
              <a:t> </a:t>
            </a:r>
            <a:r>
              <a:rPr lang="en-US" sz="2800" dirty="0">
                <a:solidFill>
                  <a:schemeClr val="tx1"/>
                </a:solidFill>
                <a:latin typeface="+mj-lt"/>
                <a:ea typeface="+mj-ea"/>
                <a:cs typeface="+mj-cs"/>
              </a:rPr>
              <a:t>List</a:t>
            </a:r>
            <a:endParaRPr lang="en-US" sz="2800" kern="1200" dirty="0">
              <a:solidFill>
                <a:schemeClr val="tx1"/>
              </a:solidFill>
              <a:latin typeface="+mj-lt"/>
              <a:ea typeface="+mj-ea"/>
              <a:cs typeface="+mj-cs"/>
            </a:endParaRPr>
          </a:p>
        </p:txBody>
      </p:sp>
      <p:sp>
        <p:nvSpPr>
          <p:cNvPr id="8" name="Content Placeholder 3">
            <a:extLst>
              <a:ext uri="{FF2B5EF4-FFF2-40B4-BE49-F238E27FC236}">
                <a16:creationId xmlns:a16="http://schemas.microsoft.com/office/drawing/2014/main" id="{F921F933-D5CC-4804-B3D2-AE00BBC7D062}"/>
              </a:ext>
            </a:extLst>
          </p:cNvPr>
          <p:cNvSpPr>
            <a:spLocks noGrp="1"/>
          </p:cNvSpPr>
          <p:nvPr>
            <p:ph sz="half" idx="1"/>
          </p:nvPr>
        </p:nvSpPr>
        <p:spPr>
          <a:xfrm>
            <a:off x="643468" y="2368297"/>
            <a:ext cx="3363974" cy="4365012"/>
          </a:xfrm>
        </p:spPr>
        <p:txBody>
          <a:bodyPr>
            <a:normAutofit/>
          </a:bodyPr>
          <a:lstStyle/>
          <a:p>
            <a:pPr marL="0" indent="0">
              <a:buNone/>
            </a:pPr>
            <a:r>
              <a:rPr lang="en-US" dirty="0"/>
              <a:t>Vector</a:t>
            </a:r>
          </a:p>
        </p:txBody>
      </p:sp>
      <p:sp>
        <p:nvSpPr>
          <p:cNvPr id="2" name="Rectangle 1">
            <a:extLst>
              <a:ext uri="{FF2B5EF4-FFF2-40B4-BE49-F238E27FC236}">
                <a16:creationId xmlns:a16="http://schemas.microsoft.com/office/drawing/2014/main" id="{9AC3C351-F435-4401-B286-80F85BDB0DEC}"/>
              </a:ext>
            </a:extLst>
          </p:cNvPr>
          <p:cNvSpPr/>
          <p:nvPr/>
        </p:nvSpPr>
        <p:spPr>
          <a:xfrm>
            <a:off x="4763608" y="252274"/>
            <a:ext cx="2390463" cy="369332"/>
          </a:xfrm>
          <a:prstGeom prst="rect">
            <a:avLst/>
          </a:prstGeom>
        </p:spPr>
        <p:txBody>
          <a:bodyPr wrap="none">
            <a:spAutoFit/>
          </a:bodyPr>
          <a:lstStyle/>
          <a:p>
            <a:r>
              <a:rPr lang="en-US" b="1" dirty="0">
                <a:solidFill>
                  <a:srgbClr val="444542"/>
                </a:solidFill>
                <a:latin typeface="PT Sans"/>
              </a:rPr>
              <a:t>ArrayList Vs Vector:</a:t>
            </a:r>
            <a:endParaRPr lang="en-US" b="1" i="0" dirty="0">
              <a:solidFill>
                <a:srgbClr val="444542"/>
              </a:solidFill>
              <a:effectLst/>
              <a:latin typeface="PT Sans"/>
            </a:endParaRPr>
          </a:p>
        </p:txBody>
      </p:sp>
      <p:sp>
        <p:nvSpPr>
          <p:cNvPr id="6" name="Rectangle 5">
            <a:extLst>
              <a:ext uri="{FF2B5EF4-FFF2-40B4-BE49-F238E27FC236}">
                <a16:creationId xmlns:a16="http://schemas.microsoft.com/office/drawing/2014/main" id="{E95EB3E7-36ED-4969-899D-A63BEAF45922}"/>
              </a:ext>
            </a:extLst>
          </p:cNvPr>
          <p:cNvSpPr/>
          <p:nvPr/>
        </p:nvSpPr>
        <p:spPr>
          <a:xfrm>
            <a:off x="4763608" y="763631"/>
            <a:ext cx="7169312" cy="4801314"/>
          </a:xfrm>
          <a:prstGeom prst="rect">
            <a:avLst/>
          </a:prstGeom>
        </p:spPr>
        <p:txBody>
          <a:bodyPr wrap="square">
            <a:spAutoFit/>
          </a:bodyPr>
          <a:lstStyle/>
          <a:p>
            <a:r>
              <a:rPr lang="en-US" b="1" i="1" dirty="0">
                <a:solidFill>
                  <a:schemeClr val="accent1">
                    <a:lumMod val="50000"/>
                  </a:schemeClr>
                </a:solidFill>
              </a:rPr>
              <a:t>Synchronization</a:t>
            </a:r>
            <a:r>
              <a:rPr lang="en-US" dirty="0">
                <a:solidFill>
                  <a:schemeClr val="bg1"/>
                </a:solidFill>
              </a:rPr>
              <a:t>: ArrayList is non-synchronized which means multiple threads can work on ArrayList at the same time. </a:t>
            </a:r>
          </a:p>
          <a:p>
            <a:r>
              <a:rPr lang="en-US" dirty="0">
                <a:solidFill>
                  <a:schemeClr val="bg1"/>
                </a:solidFill>
              </a:rPr>
              <a:t>while Vector is synchronized. This means if one thread is working on Vector, no other thread can get a hold of it. Unlike ArrayList, only one thread can perform an operation on vector at a time.</a:t>
            </a:r>
          </a:p>
          <a:p>
            <a:endParaRPr lang="en-US" dirty="0">
              <a:solidFill>
                <a:schemeClr val="bg1"/>
              </a:solidFill>
            </a:endParaRPr>
          </a:p>
          <a:p>
            <a:endParaRPr lang="en-US" dirty="0">
              <a:solidFill>
                <a:schemeClr val="bg1"/>
              </a:solidFill>
            </a:endParaRPr>
          </a:p>
          <a:p>
            <a:r>
              <a:rPr lang="en-US" b="1" i="1" dirty="0">
                <a:solidFill>
                  <a:schemeClr val="accent1">
                    <a:lumMod val="50000"/>
                  </a:schemeClr>
                </a:solidFill>
              </a:rPr>
              <a:t>Resize</a:t>
            </a:r>
            <a:r>
              <a:rPr lang="en-US" dirty="0">
                <a:solidFill>
                  <a:schemeClr val="accent1">
                    <a:lumMod val="50000"/>
                  </a:schemeClr>
                </a:solidFill>
              </a:rPr>
              <a:t>:</a:t>
            </a:r>
            <a:r>
              <a:rPr lang="en-US" dirty="0">
                <a:solidFill>
                  <a:schemeClr val="bg1"/>
                </a:solidFill>
              </a:rPr>
              <a:t> Both ArrayList and Vector can grow and shrink dynamically to maintain the optimal use of storage, however the way they resized is different. ArrayList grow by half of its size when resized while Vector doubles the size of itself by default when grows.</a:t>
            </a:r>
          </a:p>
          <a:p>
            <a:endParaRPr lang="en-US" dirty="0">
              <a:solidFill>
                <a:schemeClr val="bg1"/>
              </a:solidFill>
            </a:endParaRPr>
          </a:p>
          <a:p>
            <a:endParaRPr lang="en-US" dirty="0">
              <a:solidFill>
                <a:schemeClr val="bg1"/>
              </a:solidFill>
            </a:endParaRPr>
          </a:p>
          <a:p>
            <a:r>
              <a:rPr lang="en-US" b="1" i="1" dirty="0">
                <a:solidFill>
                  <a:schemeClr val="accent1">
                    <a:lumMod val="50000"/>
                  </a:schemeClr>
                </a:solidFill>
              </a:rPr>
              <a:t>Performance</a:t>
            </a:r>
            <a:r>
              <a:rPr lang="en-US" dirty="0">
                <a:solidFill>
                  <a:schemeClr val="accent1">
                    <a:lumMod val="50000"/>
                  </a:schemeClr>
                </a:solidFill>
              </a:rPr>
              <a:t>:</a:t>
            </a:r>
            <a:r>
              <a:rPr lang="en-US" dirty="0">
                <a:solidFill>
                  <a:schemeClr val="bg1"/>
                </a:solidFill>
              </a:rPr>
              <a:t> ArrayList gives better performance as it is non-synchronized. Vector operations gives poor performance as they are thread-safe, the thread which works on Vector gets a lock on it which makes other thread wait till the lock is released.</a:t>
            </a:r>
          </a:p>
        </p:txBody>
      </p:sp>
    </p:spTree>
    <p:extLst>
      <p:ext uri="{BB962C8B-B14F-4D97-AF65-F5344CB8AC3E}">
        <p14:creationId xmlns:p14="http://schemas.microsoft.com/office/powerpoint/2010/main" val="3416586217"/>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itle 1"/>
          <p:cNvSpPr>
            <a:spLocks noGrp="1"/>
          </p:cNvSpPr>
          <p:nvPr>
            <p:ph type="title"/>
          </p:nvPr>
        </p:nvSpPr>
        <p:spPr>
          <a:xfrm>
            <a:off x="643468" y="623392"/>
            <a:ext cx="3363974" cy="1607060"/>
          </a:xfrm>
          <a:noFill/>
          <a:ln w="19050">
            <a:solidFill>
              <a:schemeClr val="tx1"/>
            </a:solidFill>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rtlCol="0" anchor="ctr">
            <a:normAutofit/>
          </a:bodyPr>
          <a:lstStyle/>
          <a:p>
            <a:pPr algn="ctr"/>
            <a:r>
              <a:rPr lang="en-US" sz="2800" kern="1200" dirty="0">
                <a:solidFill>
                  <a:schemeClr val="tx1"/>
                </a:solidFill>
                <a:latin typeface="+mj-lt"/>
                <a:ea typeface="+mj-ea"/>
                <a:cs typeface="+mj-cs"/>
              </a:rPr>
              <a:t> List</a:t>
            </a:r>
          </a:p>
        </p:txBody>
      </p:sp>
      <p:sp>
        <p:nvSpPr>
          <p:cNvPr id="4" name="Content Placeholder 3">
            <a:extLst>
              <a:ext uri="{FF2B5EF4-FFF2-40B4-BE49-F238E27FC236}">
                <a16:creationId xmlns:a16="http://schemas.microsoft.com/office/drawing/2014/main" id="{59DDAB65-9AED-408E-8204-19CE4544F2E3}"/>
              </a:ext>
            </a:extLst>
          </p:cNvPr>
          <p:cNvSpPr>
            <a:spLocks noGrp="1"/>
          </p:cNvSpPr>
          <p:nvPr>
            <p:ph sz="half" idx="1"/>
          </p:nvPr>
        </p:nvSpPr>
        <p:spPr>
          <a:xfrm>
            <a:off x="399288" y="2506662"/>
            <a:ext cx="3953256" cy="3857562"/>
          </a:xfrm>
        </p:spPr>
        <p:txBody>
          <a:bodyPr>
            <a:normAutofit/>
          </a:bodyPr>
          <a:lstStyle/>
          <a:p>
            <a:pPr marL="0" indent="0">
              <a:buNone/>
            </a:pPr>
            <a:r>
              <a:rPr lang="en-US" dirty="0"/>
              <a:t>Vector </a:t>
            </a:r>
          </a:p>
          <a:p>
            <a:r>
              <a:rPr lang="en-US" sz="2000" dirty="0">
                <a:latin typeface="Calibri Light" panose="020F0302020204030204" pitchFamily="34" charset="0"/>
              </a:rPr>
              <a:t>Vector is a class.</a:t>
            </a:r>
          </a:p>
          <a:p>
            <a:r>
              <a:rPr lang="en-US" sz="2000" dirty="0">
                <a:latin typeface="Calibri Light" panose="020F0302020204030204" pitchFamily="34" charset="0"/>
              </a:rPr>
              <a:t>Vector implements a dynamic array.</a:t>
            </a:r>
          </a:p>
          <a:p>
            <a:r>
              <a:rPr lang="en-US" sz="2000" dirty="0">
                <a:latin typeface="Calibri Light" panose="020F0302020204030204" pitchFamily="34" charset="0"/>
              </a:rPr>
              <a:t>Vector is synchronized and have some legacy method which collection framework does not contain.</a:t>
            </a:r>
          </a:p>
        </p:txBody>
      </p:sp>
      <p:pic>
        <p:nvPicPr>
          <p:cNvPr id="8" name="Picture 2">
            <a:extLst>
              <a:ext uri="{FF2B5EF4-FFF2-40B4-BE49-F238E27FC236}">
                <a16:creationId xmlns:a16="http://schemas.microsoft.com/office/drawing/2014/main" id="{91F83099-CF1E-4C19-B15A-24A5399EE637}"/>
              </a:ext>
            </a:extLst>
          </p:cNvPr>
          <p:cNvPicPr>
            <a:picLocks noChangeAspect="1" noChangeArrowheads="1"/>
          </p:cNvPicPr>
          <p:nvPr/>
        </p:nvPicPr>
        <p:blipFill>
          <a:blip r:embed="rId2" cstate="print"/>
          <a:srcRect/>
          <a:stretch>
            <a:fillRect/>
          </a:stretch>
        </p:blipFill>
        <p:spPr bwMode="auto">
          <a:xfrm>
            <a:off x="4790071" y="751776"/>
            <a:ext cx="7162859" cy="5691391"/>
          </a:xfrm>
          <a:prstGeom prst="rect">
            <a:avLst/>
          </a:prstGeom>
          <a:noFill/>
          <a:ln w="9525">
            <a:solidFill>
              <a:srgbClr val="0070C0"/>
            </a:solidFill>
            <a:miter lim="800000"/>
            <a:headEnd/>
            <a:tailEnd/>
          </a:ln>
        </p:spPr>
      </p:pic>
      <p:sp>
        <p:nvSpPr>
          <p:cNvPr id="9" name="Rectangular Callout 16">
            <a:extLst>
              <a:ext uri="{FF2B5EF4-FFF2-40B4-BE49-F238E27FC236}">
                <a16:creationId xmlns:a16="http://schemas.microsoft.com/office/drawing/2014/main" id="{3194A96D-86C7-43AA-9545-3227CDF580EB}"/>
              </a:ext>
            </a:extLst>
          </p:cNvPr>
          <p:cNvSpPr/>
          <p:nvPr/>
        </p:nvSpPr>
        <p:spPr>
          <a:xfrm>
            <a:off x="8622792" y="48768"/>
            <a:ext cx="2572512" cy="381000"/>
          </a:xfrm>
          <a:prstGeom prst="wedgeRectCallout">
            <a:avLst>
              <a:gd name="adj1" fmla="val -63464"/>
              <a:gd name="adj2" fmla="val 16943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r" rtl="1">
              <a:defRPr/>
            </a:pPr>
            <a:r>
              <a:rPr lang="he-IL" sz="1400" b="1" dirty="0">
                <a:latin typeface="Arial" pitchFamily="34" charset="0"/>
                <a:cs typeface="Arial" pitchFamily="34" charset="0"/>
              </a:rPr>
              <a:t>טיפוס איברי המערך הוא מחלקה</a:t>
            </a:r>
            <a:endParaRPr lang="en-US" sz="1400" b="1" dirty="0">
              <a:latin typeface="Arial" pitchFamily="34" charset="0"/>
              <a:cs typeface="Arial" pitchFamily="34" charset="0"/>
            </a:endParaRPr>
          </a:p>
        </p:txBody>
      </p:sp>
      <p:sp>
        <p:nvSpPr>
          <p:cNvPr id="11" name="Rectangular Callout 17">
            <a:extLst>
              <a:ext uri="{FF2B5EF4-FFF2-40B4-BE49-F238E27FC236}">
                <a16:creationId xmlns:a16="http://schemas.microsoft.com/office/drawing/2014/main" id="{F9AFCED7-3D50-4B20-A9F7-0E77D04A5FFF}"/>
              </a:ext>
            </a:extLst>
          </p:cNvPr>
          <p:cNvSpPr/>
          <p:nvPr/>
        </p:nvSpPr>
        <p:spPr>
          <a:xfrm>
            <a:off x="9625584" y="1514856"/>
            <a:ext cx="2286000" cy="405384"/>
          </a:xfrm>
          <a:prstGeom prst="wedgeRectCallout">
            <a:avLst>
              <a:gd name="adj1" fmla="val -75336"/>
              <a:gd name="adj2" fmla="val -5003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r" rtl="1">
              <a:defRPr/>
            </a:pPr>
            <a:r>
              <a:rPr lang="he-IL" sz="1400" b="1" dirty="0">
                <a:latin typeface="Arial" pitchFamily="34" charset="0"/>
                <a:cs typeface="Arial" pitchFamily="34" charset="0"/>
              </a:rPr>
              <a:t>הגודל הפיזי ההתחלתי של המערך הוא 10</a:t>
            </a:r>
            <a:endParaRPr lang="en-US" sz="1400" b="1" dirty="0">
              <a:latin typeface="Arial" pitchFamily="34" charset="0"/>
              <a:cs typeface="Arial" pitchFamily="34" charset="0"/>
            </a:endParaRPr>
          </a:p>
        </p:txBody>
      </p:sp>
      <p:sp>
        <p:nvSpPr>
          <p:cNvPr id="12" name="TextBox 11">
            <a:extLst>
              <a:ext uri="{FF2B5EF4-FFF2-40B4-BE49-F238E27FC236}">
                <a16:creationId xmlns:a16="http://schemas.microsoft.com/office/drawing/2014/main" id="{079D1693-D65E-4809-BED7-DB7CCC8C787A}"/>
              </a:ext>
            </a:extLst>
          </p:cNvPr>
          <p:cNvSpPr txBox="1">
            <a:spLocks noChangeArrowheads="1"/>
          </p:cNvSpPr>
          <p:nvPr/>
        </p:nvSpPr>
        <p:spPr bwMode="auto">
          <a:xfrm>
            <a:off x="8510016" y="1039368"/>
            <a:ext cx="609600" cy="369888"/>
          </a:xfrm>
          <a:prstGeom prst="rect">
            <a:avLst/>
          </a:prstGeom>
          <a:noFill/>
          <a:ln w="9525">
            <a:noFill/>
            <a:miter lim="800000"/>
            <a:headEnd/>
            <a:tailEnd/>
          </a:ln>
        </p:spPr>
        <p:txBody>
          <a:bodyPr>
            <a:spAutoFit/>
          </a:bodyPr>
          <a:lstStyle/>
          <a:p>
            <a:r>
              <a:rPr lang="he-IL" dirty="0"/>
              <a:t> </a:t>
            </a:r>
            <a:r>
              <a:rPr lang="he-IL" b="1" dirty="0">
                <a:solidFill>
                  <a:srgbClr val="FF0000"/>
                </a:solidFill>
              </a:rPr>
              <a:t>10</a:t>
            </a:r>
            <a:endParaRPr lang="en-US" b="1" dirty="0">
              <a:solidFill>
                <a:srgbClr val="FF0000"/>
              </a:solidFill>
            </a:endParaRPr>
          </a:p>
        </p:txBody>
      </p:sp>
      <p:sp>
        <p:nvSpPr>
          <p:cNvPr id="13" name="TextBox 12">
            <a:extLst>
              <a:ext uri="{FF2B5EF4-FFF2-40B4-BE49-F238E27FC236}">
                <a16:creationId xmlns:a16="http://schemas.microsoft.com/office/drawing/2014/main" id="{DB0CD1C8-8985-44D2-B9DC-9A2C59F658B3}"/>
              </a:ext>
            </a:extLst>
          </p:cNvPr>
          <p:cNvSpPr txBox="1">
            <a:spLocks noChangeArrowheads="1"/>
          </p:cNvSpPr>
          <p:nvPr/>
        </p:nvSpPr>
        <p:spPr bwMode="auto">
          <a:xfrm>
            <a:off x="8510016" y="1920240"/>
            <a:ext cx="609600" cy="369888"/>
          </a:xfrm>
          <a:prstGeom prst="rect">
            <a:avLst/>
          </a:prstGeom>
          <a:noFill/>
          <a:ln w="9525">
            <a:noFill/>
            <a:miter lim="800000"/>
            <a:headEnd/>
            <a:tailEnd/>
          </a:ln>
        </p:spPr>
        <p:txBody>
          <a:bodyPr>
            <a:spAutoFit/>
          </a:bodyPr>
          <a:lstStyle/>
          <a:p>
            <a:r>
              <a:rPr lang="he-IL" dirty="0"/>
              <a:t> </a:t>
            </a:r>
            <a:r>
              <a:rPr lang="he-IL" b="1" dirty="0">
                <a:solidFill>
                  <a:srgbClr val="FF0000"/>
                </a:solidFill>
              </a:rPr>
              <a:t>10</a:t>
            </a:r>
            <a:endParaRPr lang="en-US" b="1" dirty="0">
              <a:solidFill>
                <a:srgbClr val="FF0000"/>
              </a:solidFill>
            </a:endParaRPr>
          </a:p>
        </p:txBody>
      </p:sp>
      <p:sp>
        <p:nvSpPr>
          <p:cNvPr id="15" name="TextBox 14">
            <a:extLst>
              <a:ext uri="{FF2B5EF4-FFF2-40B4-BE49-F238E27FC236}">
                <a16:creationId xmlns:a16="http://schemas.microsoft.com/office/drawing/2014/main" id="{35F9AA56-7E18-4CDA-A8B4-32BF3DC87E8A}"/>
              </a:ext>
            </a:extLst>
          </p:cNvPr>
          <p:cNvSpPr txBox="1">
            <a:spLocks noChangeArrowheads="1"/>
          </p:cNvSpPr>
          <p:nvPr/>
        </p:nvSpPr>
        <p:spPr bwMode="auto">
          <a:xfrm>
            <a:off x="7290816" y="1654969"/>
            <a:ext cx="609600" cy="369887"/>
          </a:xfrm>
          <a:prstGeom prst="rect">
            <a:avLst/>
          </a:prstGeom>
          <a:noFill/>
          <a:ln w="9525">
            <a:noFill/>
            <a:miter lim="800000"/>
            <a:headEnd/>
            <a:tailEnd/>
          </a:ln>
        </p:spPr>
        <p:txBody>
          <a:bodyPr>
            <a:spAutoFit/>
          </a:bodyPr>
          <a:lstStyle/>
          <a:p>
            <a:r>
              <a:rPr lang="he-IL" dirty="0"/>
              <a:t> </a:t>
            </a:r>
            <a:r>
              <a:rPr lang="he-IL" b="1" dirty="0">
                <a:solidFill>
                  <a:srgbClr val="FF0000"/>
                </a:solidFill>
              </a:rPr>
              <a:t>0</a:t>
            </a:r>
            <a:endParaRPr lang="en-US" b="1" dirty="0">
              <a:solidFill>
                <a:srgbClr val="FF0000"/>
              </a:solidFill>
            </a:endParaRPr>
          </a:p>
        </p:txBody>
      </p:sp>
      <p:sp>
        <p:nvSpPr>
          <p:cNvPr id="16" name="TextBox 15">
            <a:extLst>
              <a:ext uri="{FF2B5EF4-FFF2-40B4-BE49-F238E27FC236}">
                <a16:creationId xmlns:a16="http://schemas.microsoft.com/office/drawing/2014/main" id="{BB567028-4509-47CF-8B22-5EEDA409CEDF}"/>
              </a:ext>
            </a:extLst>
          </p:cNvPr>
          <p:cNvSpPr txBox="1">
            <a:spLocks noChangeArrowheads="1"/>
          </p:cNvSpPr>
          <p:nvPr/>
        </p:nvSpPr>
        <p:spPr bwMode="auto">
          <a:xfrm>
            <a:off x="7290816" y="2494470"/>
            <a:ext cx="417576" cy="369887"/>
          </a:xfrm>
          <a:prstGeom prst="rect">
            <a:avLst/>
          </a:prstGeom>
          <a:noFill/>
          <a:ln w="9525">
            <a:noFill/>
            <a:miter lim="800000"/>
            <a:headEnd/>
            <a:tailEnd/>
          </a:ln>
        </p:spPr>
        <p:txBody>
          <a:bodyPr wrap="square">
            <a:spAutoFit/>
          </a:bodyPr>
          <a:lstStyle/>
          <a:p>
            <a:r>
              <a:rPr lang="he-IL" dirty="0"/>
              <a:t> </a:t>
            </a:r>
            <a:r>
              <a:rPr lang="he-IL" b="1" dirty="0">
                <a:solidFill>
                  <a:srgbClr val="FF0000"/>
                </a:solidFill>
              </a:rPr>
              <a:t>2</a:t>
            </a:r>
            <a:endParaRPr lang="en-US" b="1" dirty="0">
              <a:solidFill>
                <a:srgbClr val="FF0000"/>
              </a:solidFill>
            </a:endParaRPr>
          </a:p>
        </p:txBody>
      </p:sp>
      <p:sp>
        <p:nvSpPr>
          <p:cNvPr id="17" name="Rectangular Callout 15">
            <a:extLst>
              <a:ext uri="{FF2B5EF4-FFF2-40B4-BE49-F238E27FC236}">
                <a16:creationId xmlns:a16="http://schemas.microsoft.com/office/drawing/2014/main" id="{6824DF55-3705-4721-B4E2-14EDDBB8F7BB}"/>
              </a:ext>
            </a:extLst>
          </p:cNvPr>
          <p:cNvSpPr/>
          <p:nvPr/>
        </p:nvSpPr>
        <p:spPr>
          <a:xfrm>
            <a:off x="6316980" y="4087368"/>
            <a:ext cx="2782824" cy="374904"/>
          </a:xfrm>
          <a:prstGeom prst="wedgeRectCallout">
            <a:avLst>
              <a:gd name="adj1" fmla="val 56864"/>
              <a:gd name="adj2" fmla="val 14162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r" rtl="1">
              <a:defRPr/>
            </a:pPr>
            <a:r>
              <a:rPr lang="he-IL" sz="1400" b="1" dirty="0">
                <a:latin typeface="Arial" pitchFamily="34" charset="0"/>
                <a:cs typeface="Arial" pitchFamily="34" charset="0"/>
              </a:rPr>
              <a:t>ניתן לראות כי ברגע שהמקום במערך נגמר המחלקה מגדילה אותו פי 2</a:t>
            </a:r>
            <a:endParaRPr lang="en-US" sz="1400" b="1" dirty="0">
              <a:latin typeface="Arial" pitchFamily="34" charset="0"/>
              <a:cs typeface="Arial" pitchFamily="34" charset="0"/>
            </a:endParaRPr>
          </a:p>
        </p:txBody>
      </p:sp>
      <p:sp>
        <p:nvSpPr>
          <p:cNvPr id="18" name="TextBox 17">
            <a:extLst>
              <a:ext uri="{FF2B5EF4-FFF2-40B4-BE49-F238E27FC236}">
                <a16:creationId xmlns:a16="http://schemas.microsoft.com/office/drawing/2014/main" id="{78047197-AF3B-4F59-A47A-AA968E12ABEA}"/>
              </a:ext>
            </a:extLst>
          </p:cNvPr>
          <p:cNvSpPr txBox="1">
            <a:spLocks noChangeArrowheads="1"/>
          </p:cNvSpPr>
          <p:nvPr/>
        </p:nvSpPr>
        <p:spPr bwMode="auto">
          <a:xfrm>
            <a:off x="6544056" y="5066760"/>
            <a:ext cx="609600" cy="369888"/>
          </a:xfrm>
          <a:prstGeom prst="rect">
            <a:avLst/>
          </a:prstGeom>
          <a:noFill/>
          <a:ln w="9525">
            <a:noFill/>
            <a:miter lim="800000"/>
            <a:headEnd/>
            <a:tailEnd/>
          </a:ln>
        </p:spPr>
        <p:txBody>
          <a:bodyPr>
            <a:spAutoFit/>
          </a:bodyPr>
          <a:lstStyle/>
          <a:p>
            <a:r>
              <a:rPr lang="he-IL" dirty="0"/>
              <a:t> </a:t>
            </a:r>
            <a:r>
              <a:rPr lang="he-IL" b="1" dirty="0">
                <a:solidFill>
                  <a:srgbClr val="FF0000"/>
                </a:solidFill>
              </a:rPr>
              <a:t>11</a:t>
            </a:r>
            <a:endParaRPr lang="en-US" b="1" dirty="0">
              <a:solidFill>
                <a:srgbClr val="FF0000"/>
              </a:solidFill>
            </a:endParaRPr>
          </a:p>
        </p:txBody>
      </p:sp>
      <p:sp>
        <p:nvSpPr>
          <p:cNvPr id="19" name="TextBox 18">
            <a:extLst>
              <a:ext uri="{FF2B5EF4-FFF2-40B4-BE49-F238E27FC236}">
                <a16:creationId xmlns:a16="http://schemas.microsoft.com/office/drawing/2014/main" id="{8C3D37AC-C9A4-4E3B-AF18-FA084B0EB9BF}"/>
              </a:ext>
            </a:extLst>
          </p:cNvPr>
          <p:cNvSpPr txBox="1">
            <a:spLocks noChangeArrowheads="1"/>
          </p:cNvSpPr>
          <p:nvPr/>
        </p:nvSpPr>
        <p:spPr bwMode="auto">
          <a:xfrm>
            <a:off x="8580120" y="5251704"/>
            <a:ext cx="3124200" cy="369888"/>
          </a:xfrm>
          <a:prstGeom prst="rect">
            <a:avLst/>
          </a:prstGeom>
          <a:noFill/>
          <a:ln w="9525">
            <a:noFill/>
            <a:miter lim="800000"/>
            <a:headEnd/>
            <a:tailEnd/>
          </a:ln>
        </p:spPr>
        <p:txBody>
          <a:bodyPr>
            <a:spAutoFit/>
          </a:bodyPr>
          <a:lstStyle/>
          <a:p>
            <a:pPr algn="r"/>
            <a:r>
              <a:rPr lang="en-US" b="1">
                <a:solidFill>
                  <a:srgbClr val="FF0000"/>
                </a:solidFill>
              </a:rPr>
              <a:t>[5, 2, 3, 4, 1, 7, 2, 9, 0, 4, 7]</a:t>
            </a:r>
          </a:p>
        </p:txBody>
      </p:sp>
      <p:sp>
        <p:nvSpPr>
          <p:cNvPr id="20" name="TextBox 19">
            <a:extLst>
              <a:ext uri="{FF2B5EF4-FFF2-40B4-BE49-F238E27FC236}">
                <a16:creationId xmlns:a16="http://schemas.microsoft.com/office/drawing/2014/main" id="{F39E0B89-D268-495D-9642-56A4289F219F}"/>
              </a:ext>
            </a:extLst>
          </p:cNvPr>
          <p:cNvSpPr txBox="1">
            <a:spLocks noChangeArrowheads="1"/>
          </p:cNvSpPr>
          <p:nvPr/>
        </p:nvSpPr>
        <p:spPr bwMode="auto">
          <a:xfrm>
            <a:off x="10357104" y="5736336"/>
            <a:ext cx="609600" cy="369888"/>
          </a:xfrm>
          <a:prstGeom prst="rect">
            <a:avLst/>
          </a:prstGeom>
          <a:noFill/>
          <a:ln w="9525">
            <a:noFill/>
            <a:miter lim="800000"/>
            <a:headEnd/>
            <a:tailEnd/>
          </a:ln>
        </p:spPr>
        <p:txBody>
          <a:bodyPr>
            <a:spAutoFit/>
          </a:bodyPr>
          <a:lstStyle/>
          <a:p>
            <a:r>
              <a:rPr lang="he-IL" dirty="0"/>
              <a:t> </a:t>
            </a:r>
            <a:r>
              <a:rPr lang="en-US" b="1" dirty="0">
                <a:solidFill>
                  <a:srgbClr val="FF0000"/>
                </a:solidFill>
              </a:rPr>
              <a:t>F</a:t>
            </a:r>
          </a:p>
        </p:txBody>
      </p:sp>
      <p:sp>
        <p:nvSpPr>
          <p:cNvPr id="21" name="TextBox 20">
            <a:extLst>
              <a:ext uri="{FF2B5EF4-FFF2-40B4-BE49-F238E27FC236}">
                <a16:creationId xmlns:a16="http://schemas.microsoft.com/office/drawing/2014/main" id="{F824249B-89B7-42AF-B9B6-468B8568514A}"/>
              </a:ext>
            </a:extLst>
          </p:cNvPr>
          <p:cNvSpPr txBox="1">
            <a:spLocks noChangeArrowheads="1"/>
          </p:cNvSpPr>
          <p:nvPr/>
        </p:nvSpPr>
        <p:spPr bwMode="auto">
          <a:xfrm>
            <a:off x="10433304" y="5921280"/>
            <a:ext cx="609600" cy="369887"/>
          </a:xfrm>
          <a:prstGeom prst="rect">
            <a:avLst/>
          </a:prstGeom>
          <a:noFill/>
          <a:ln w="9525">
            <a:noFill/>
            <a:miter lim="800000"/>
            <a:headEnd/>
            <a:tailEnd/>
          </a:ln>
        </p:spPr>
        <p:txBody>
          <a:bodyPr>
            <a:spAutoFit/>
          </a:bodyPr>
          <a:lstStyle/>
          <a:p>
            <a:r>
              <a:rPr lang="en-US" b="1">
                <a:solidFill>
                  <a:srgbClr val="FF0000"/>
                </a:solidFill>
              </a:rPr>
              <a:t>T</a:t>
            </a:r>
          </a:p>
        </p:txBody>
      </p:sp>
    </p:spTree>
    <p:extLst>
      <p:ext uri="{BB962C8B-B14F-4D97-AF65-F5344CB8AC3E}">
        <p14:creationId xmlns:p14="http://schemas.microsoft.com/office/powerpoint/2010/main" val="40860652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1000" fill="hold"/>
                                        <p:tgtEl>
                                          <p:spTgt spid="12"/>
                                        </p:tgtEl>
                                        <p:attrNameLst>
                                          <p:attrName>ppt_x</p:attrName>
                                        </p:attrNameLst>
                                      </p:cBhvr>
                                      <p:tavLst>
                                        <p:tav tm="0">
                                          <p:val>
                                            <p:strVal val="#ppt_x"/>
                                          </p:val>
                                        </p:tav>
                                        <p:tav tm="100000">
                                          <p:val>
                                            <p:strVal val="#ppt_x"/>
                                          </p:val>
                                        </p:tav>
                                      </p:tavLst>
                                    </p:anim>
                                    <p:anim calcmode="lin" valueType="num">
                                      <p:cBhvr additive="base">
                                        <p:cTn id="18" dur="10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1000" fill="hold"/>
                                        <p:tgtEl>
                                          <p:spTgt spid="13"/>
                                        </p:tgtEl>
                                        <p:attrNameLst>
                                          <p:attrName>ppt_x</p:attrName>
                                        </p:attrNameLst>
                                      </p:cBhvr>
                                      <p:tavLst>
                                        <p:tav tm="0">
                                          <p:val>
                                            <p:strVal val="#ppt_x"/>
                                          </p:val>
                                        </p:tav>
                                        <p:tav tm="100000">
                                          <p:val>
                                            <p:strVal val="#ppt_x"/>
                                          </p:val>
                                        </p:tav>
                                      </p:tavLst>
                                    </p:anim>
                                    <p:anim calcmode="lin" valueType="num">
                                      <p:cBhvr additive="base">
                                        <p:cTn id="24" dur="10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1000" fill="hold"/>
                                        <p:tgtEl>
                                          <p:spTgt spid="15"/>
                                        </p:tgtEl>
                                        <p:attrNameLst>
                                          <p:attrName>ppt_x</p:attrName>
                                        </p:attrNameLst>
                                      </p:cBhvr>
                                      <p:tavLst>
                                        <p:tav tm="0">
                                          <p:val>
                                            <p:strVal val="#ppt_x"/>
                                          </p:val>
                                        </p:tav>
                                        <p:tav tm="100000">
                                          <p:val>
                                            <p:strVal val="#ppt_x"/>
                                          </p:val>
                                        </p:tav>
                                      </p:tavLst>
                                    </p:anim>
                                    <p:anim calcmode="lin" valueType="num">
                                      <p:cBhvr additive="base">
                                        <p:cTn id="30" dur="10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1000" fill="hold"/>
                                        <p:tgtEl>
                                          <p:spTgt spid="16"/>
                                        </p:tgtEl>
                                        <p:attrNameLst>
                                          <p:attrName>ppt_x</p:attrName>
                                        </p:attrNameLst>
                                      </p:cBhvr>
                                      <p:tavLst>
                                        <p:tav tm="0">
                                          <p:val>
                                            <p:strVal val="#ppt_x"/>
                                          </p:val>
                                        </p:tav>
                                        <p:tav tm="100000">
                                          <p:val>
                                            <p:strVal val="#ppt_x"/>
                                          </p:val>
                                        </p:tav>
                                      </p:tavLst>
                                    </p:anim>
                                    <p:anim calcmode="lin" valueType="num">
                                      <p:cBhvr additive="base">
                                        <p:cTn id="36" dur="10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box(in)">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1000" fill="hold"/>
                                        <p:tgtEl>
                                          <p:spTgt spid="18"/>
                                        </p:tgtEl>
                                        <p:attrNameLst>
                                          <p:attrName>ppt_x</p:attrName>
                                        </p:attrNameLst>
                                      </p:cBhvr>
                                      <p:tavLst>
                                        <p:tav tm="0">
                                          <p:val>
                                            <p:strVal val="#ppt_x"/>
                                          </p:val>
                                        </p:tav>
                                        <p:tav tm="100000">
                                          <p:val>
                                            <p:strVal val="#ppt_x"/>
                                          </p:val>
                                        </p:tav>
                                      </p:tavLst>
                                    </p:anim>
                                    <p:anim calcmode="lin" valueType="num">
                                      <p:cBhvr additive="base">
                                        <p:cTn id="47" dur="10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 calcmode="lin" valueType="num">
                                      <p:cBhvr additive="base">
                                        <p:cTn id="52" dur="1000" fill="hold"/>
                                        <p:tgtEl>
                                          <p:spTgt spid="19"/>
                                        </p:tgtEl>
                                        <p:attrNameLst>
                                          <p:attrName>ppt_x</p:attrName>
                                        </p:attrNameLst>
                                      </p:cBhvr>
                                      <p:tavLst>
                                        <p:tav tm="0">
                                          <p:val>
                                            <p:strVal val="#ppt_x"/>
                                          </p:val>
                                        </p:tav>
                                        <p:tav tm="100000">
                                          <p:val>
                                            <p:strVal val="#ppt_x"/>
                                          </p:val>
                                        </p:tav>
                                      </p:tavLst>
                                    </p:anim>
                                    <p:anim calcmode="lin" valueType="num">
                                      <p:cBhvr additive="base">
                                        <p:cTn id="53" dur="10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additive="base">
                                        <p:cTn id="58" dur="1000" fill="hold"/>
                                        <p:tgtEl>
                                          <p:spTgt spid="20"/>
                                        </p:tgtEl>
                                        <p:attrNameLst>
                                          <p:attrName>ppt_x</p:attrName>
                                        </p:attrNameLst>
                                      </p:cBhvr>
                                      <p:tavLst>
                                        <p:tav tm="0">
                                          <p:val>
                                            <p:strVal val="#ppt_x"/>
                                          </p:val>
                                        </p:tav>
                                        <p:tav tm="100000">
                                          <p:val>
                                            <p:strVal val="#ppt_x"/>
                                          </p:val>
                                        </p:tav>
                                      </p:tavLst>
                                    </p:anim>
                                    <p:anim calcmode="lin" valueType="num">
                                      <p:cBhvr additive="base">
                                        <p:cTn id="59" dur="10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21"/>
                                        </p:tgtEl>
                                        <p:attrNameLst>
                                          <p:attrName>style.visibility</p:attrName>
                                        </p:attrNameLst>
                                      </p:cBhvr>
                                      <p:to>
                                        <p:strVal val="visible"/>
                                      </p:to>
                                    </p:set>
                                    <p:anim calcmode="lin" valueType="num">
                                      <p:cBhvr additive="base">
                                        <p:cTn id="64" dur="1000" fill="hold"/>
                                        <p:tgtEl>
                                          <p:spTgt spid="21"/>
                                        </p:tgtEl>
                                        <p:attrNameLst>
                                          <p:attrName>ppt_x</p:attrName>
                                        </p:attrNameLst>
                                      </p:cBhvr>
                                      <p:tavLst>
                                        <p:tav tm="0">
                                          <p:val>
                                            <p:strVal val="#ppt_x"/>
                                          </p:val>
                                        </p:tav>
                                        <p:tav tm="100000">
                                          <p:val>
                                            <p:strVal val="#ppt_x"/>
                                          </p:val>
                                        </p:tav>
                                      </p:tavLst>
                                    </p:anim>
                                    <p:anim calcmode="lin" valueType="num">
                                      <p:cBhvr additive="base">
                                        <p:cTn id="65" dur="10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p:bldP spid="13" grpId="0"/>
      <p:bldP spid="15" grpId="0"/>
      <p:bldP spid="16" grpId="0"/>
      <p:bldP spid="17" grpId="0" animBg="1"/>
      <p:bldP spid="18" grpId="0"/>
      <p:bldP spid="19" grpId="0"/>
      <p:bldP spid="20" grpId="0"/>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itle 1"/>
          <p:cNvSpPr>
            <a:spLocks noGrp="1"/>
          </p:cNvSpPr>
          <p:nvPr>
            <p:ph type="title"/>
          </p:nvPr>
        </p:nvSpPr>
        <p:spPr>
          <a:xfrm>
            <a:off x="643468" y="623392"/>
            <a:ext cx="3363974" cy="1607060"/>
          </a:xfrm>
          <a:noFill/>
          <a:ln w="19050">
            <a:solidFill>
              <a:schemeClr val="tx1"/>
            </a:solidFill>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rtlCol="0" anchor="ctr">
            <a:normAutofit/>
          </a:bodyPr>
          <a:lstStyle/>
          <a:p>
            <a:pPr algn="ctr"/>
            <a:r>
              <a:rPr lang="en-US" sz="2800" kern="1200">
                <a:solidFill>
                  <a:schemeClr val="tx1"/>
                </a:solidFill>
                <a:latin typeface="+mj-lt"/>
                <a:ea typeface="+mj-ea"/>
                <a:cs typeface="+mj-cs"/>
              </a:rPr>
              <a:t> Collections</a:t>
            </a:r>
            <a:endParaRPr lang="en-US" sz="2800" kern="1200" dirty="0">
              <a:solidFill>
                <a:schemeClr val="tx1"/>
              </a:solidFill>
              <a:latin typeface="+mj-lt"/>
              <a:ea typeface="+mj-ea"/>
              <a:cs typeface="+mj-cs"/>
            </a:endParaRPr>
          </a:p>
        </p:txBody>
      </p:sp>
      <p:sp>
        <p:nvSpPr>
          <p:cNvPr id="5" name="Rectangle 1">
            <a:extLst>
              <a:ext uri="{FF2B5EF4-FFF2-40B4-BE49-F238E27FC236}">
                <a16:creationId xmlns:a16="http://schemas.microsoft.com/office/drawing/2014/main" id="{88FE41DE-AECC-46A8-9B9F-6B0BDD7C6D5A}"/>
              </a:ext>
            </a:extLst>
          </p:cNvPr>
          <p:cNvSpPr>
            <a:spLocks noGrp="1" noChangeArrowheads="1"/>
          </p:cNvSpPr>
          <p:nvPr>
            <p:ph sz="half" idx="1"/>
          </p:nvPr>
        </p:nvSpPr>
        <p:spPr bwMode="auto">
          <a:xfrm>
            <a:off x="145760" y="3429000"/>
            <a:ext cx="435938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kumimoji="0" lang="LID4096" altLang="LID4096" sz="1600" b="0" i="0" u="none" strike="noStrike" cap="none" normalizeH="0" baseline="0">
                <a:ln>
                  <a:noFill/>
                </a:ln>
                <a:effectLst/>
                <a:latin typeface="Söhne"/>
              </a:rPr>
              <a:t>Java provides a rich set of collection classes </a:t>
            </a:r>
            <a:r>
              <a:rPr kumimoji="0" lang="en-US" altLang="LID4096" sz="1600" b="0" i="0" u="none" strike="noStrike" cap="none" normalizeH="0" baseline="0">
                <a:ln>
                  <a:noFill/>
                </a:ln>
                <a:effectLst/>
                <a:latin typeface="Söhne"/>
              </a:rPr>
              <a:t> and interfaces</a:t>
            </a:r>
          </a:p>
          <a:p>
            <a:pPr>
              <a:lnSpc>
                <a:spcPct val="100000"/>
              </a:lnSpc>
            </a:pPr>
            <a:endParaRPr kumimoji="0" lang="en-US" altLang="LID4096" sz="1600" b="0" i="0" u="none" strike="noStrike" cap="none" normalizeH="0" baseline="0">
              <a:ln>
                <a:noFill/>
              </a:ln>
              <a:effectLst/>
              <a:latin typeface="Söhne"/>
            </a:endParaRPr>
          </a:p>
          <a:p>
            <a:pPr>
              <a:lnSpc>
                <a:spcPct val="100000"/>
              </a:lnSpc>
            </a:pPr>
            <a:r>
              <a:rPr kumimoji="0" lang="en-US" altLang="LID4096" sz="1600" i="0" u="none" strike="noStrike" cap="none" normalizeH="0" baseline="0">
                <a:ln>
                  <a:noFill/>
                </a:ln>
                <a:effectLst/>
                <a:latin typeface="Söhne Mono"/>
              </a:rPr>
              <a:t>Under</a:t>
            </a:r>
            <a:r>
              <a:rPr kumimoji="0" lang="en-US" altLang="LID4096" sz="1600" b="1" i="0" u="none" strike="noStrike" cap="none" normalizeH="0" baseline="0">
                <a:ln>
                  <a:noFill/>
                </a:ln>
                <a:effectLst/>
                <a:latin typeface="Söhne Mono"/>
              </a:rPr>
              <a:t> </a:t>
            </a:r>
            <a:r>
              <a:rPr kumimoji="0" lang="LID4096" altLang="LID4096" sz="1600" b="1" i="0" u="none" strike="noStrike" cap="none" normalizeH="0" baseline="0">
                <a:ln>
                  <a:noFill/>
                </a:ln>
                <a:effectLst/>
                <a:latin typeface="Söhne Mono"/>
              </a:rPr>
              <a:t>java.util</a:t>
            </a:r>
            <a:r>
              <a:rPr kumimoji="0" lang="LID4096" altLang="LID4096" sz="1600" b="0" i="0" u="none" strike="noStrike" cap="none" normalizeH="0" baseline="0">
                <a:ln>
                  <a:noFill/>
                </a:ln>
                <a:effectLst/>
                <a:latin typeface="Söhne"/>
              </a:rPr>
              <a:t> package</a:t>
            </a:r>
            <a:r>
              <a:rPr kumimoji="0" lang="en-US" altLang="LID4096" sz="1600" b="0" i="0" u="none" strike="noStrike" cap="none" normalizeH="0" baseline="0">
                <a:ln>
                  <a:noFill/>
                </a:ln>
                <a:effectLst/>
                <a:latin typeface="Söhne"/>
              </a:rPr>
              <a:t> all collections classes and interfaces are exists </a:t>
            </a:r>
            <a:endParaRPr kumimoji="0" lang="LID4096" altLang="LID4096" sz="1600" b="0" i="0" u="none" strike="noStrike" cap="none" normalizeH="0" baseline="0" dirty="0">
              <a:ln>
                <a:noFill/>
              </a:ln>
              <a:effectLst/>
            </a:endParaRPr>
          </a:p>
        </p:txBody>
      </p:sp>
      <p:pic>
        <p:nvPicPr>
          <p:cNvPr id="3" name="Picture 2">
            <a:extLst>
              <a:ext uri="{FF2B5EF4-FFF2-40B4-BE49-F238E27FC236}">
                <a16:creationId xmlns:a16="http://schemas.microsoft.com/office/drawing/2014/main" id="{BABC939D-4AB0-C684-E458-E2BF672FCA2B}"/>
              </a:ext>
            </a:extLst>
          </p:cNvPr>
          <p:cNvPicPr>
            <a:picLocks noChangeAspect="1"/>
          </p:cNvPicPr>
          <p:nvPr/>
        </p:nvPicPr>
        <p:blipFill>
          <a:blip r:embed="rId2"/>
          <a:stretch>
            <a:fillRect/>
          </a:stretch>
        </p:blipFill>
        <p:spPr>
          <a:xfrm>
            <a:off x="4654296" y="1216857"/>
            <a:ext cx="7537704" cy="4842504"/>
          </a:xfrm>
          <a:prstGeom prst="rect">
            <a:avLst/>
          </a:prstGeom>
        </p:spPr>
      </p:pic>
    </p:spTree>
    <p:extLst>
      <p:ext uri="{BB962C8B-B14F-4D97-AF65-F5344CB8AC3E}">
        <p14:creationId xmlns:p14="http://schemas.microsoft.com/office/powerpoint/2010/main" val="378680851"/>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itle 1"/>
          <p:cNvSpPr>
            <a:spLocks noGrp="1"/>
          </p:cNvSpPr>
          <p:nvPr>
            <p:ph type="title"/>
          </p:nvPr>
        </p:nvSpPr>
        <p:spPr>
          <a:xfrm>
            <a:off x="643468" y="623392"/>
            <a:ext cx="3363974" cy="1607060"/>
          </a:xfrm>
          <a:noFill/>
          <a:ln w="19050">
            <a:solidFill>
              <a:schemeClr val="tx1"/>
            </a:solidFill>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rtlCol="0" anchor="ctr">
            <a:normAutofit/>
          </a:bodyPr>
          <a:lstStyle/>
          <a:p>
            <a:pPr algn="ctr"/>
            <a:r>
              <a:rPr lang="en-US" sz="2800" kern="1200" dirty="0">
                <a:solidFill>
                  <a:schemeClr val="tx1"/>
                </a:solidFill>
                <a:latin typeface="+mj-lt"/>
                <a:ea typeface="+mj-ea"/>
                <a:cs typeface="+mj-cs"/>
              </a:rPr>
              <a:t> </a:t>
            </a:r>
            <a:r>
              <a:rPr lang="en-US" sz="2800" dirty="0">
                <a:solidFill>
                  <a:schemeClr val="tx1"/>
                </a:solidFill>
                <a:latin typeface="+mj-lt"/>
                <a:ea typeface="+mj-ea"/>
                <a:cs typeface="+mj-cs"/>
              </a:rPr>
              <a:t>List</a:t>
            </a:r>
            <a:endParaRPr lang="en-US" sz="2800" kern="1200" dirty="0">
              <a:solidFill>
                <a:schemeClr val="tx1"/>
              </a:solidFill>
              <a:latin typeface="+mj-lt"/>
              <a:ea typeface="+mj-ea"/>
              <a:cs typeface="+mj-cs"/>
            </a:endParaRPr>
          </a:p>
        </p:txBody>
      </p:sp>
      <p:sp>
        <p:nvSpPr>
          <p:cNvPr id="8" name="Content Placeholder 3">
            <a:extLst>
              <a:ext uri="{FF2B5EF4-FFF2-40B4-BE49-F238E27FC236}">
                <a16:creationId xmlns:a16="http://schemas.microsoft.com/office/drawing/2014/main" id="{F921F933-D5CC-4804-B3D2-AE00BBC7D062}"/>
              </a:ext>
            </a:extLst>
          </p:cNvPr>
          <p:cNvSpPr>
            <a:spLocks noGrp="1"/>
          </p:cNvSpPr>
          <p:nvPr>
            <p:ph sz="half" idx="1"/>
          </p:nvPr>
        </p:nvSpPr>
        <p:spPr>
          <a:xfrm>
            <a:off x="399288" y="2368297"/>
            <a:ext cx="3733800" cy="4365012"/>
          </a:xfrm>
        </p:spPr>
        <p:txBody>
          <a:bodyPr>
            <a:normAutofit/>
          </a:bodyPr>
          <a:lstStyle/>
          <a:p>
            <a:pPr marL="0" indent="0">
              <a:buNone/>
            </a:pPr>
            <a:r>
              <a:rPr lang="en-US" dirty="0"/>
              <a:t>LinkedList</a:t>
            </a:r>
          </a:p>
        </p:txBody>
      </p:sp>
      <p:sp>
        <p:nvSpPr>
          <p:cNvPr id="2" name="Rectangle 1">
            <a:extLst>
              <a:ext uri="{FF2B5EF4-FFF2-40B4-BE49-F238E27FC236}">
                <a16:creationId xmlns:a16="http://schemas.microsoft.com/office/drawing/2014/main" id="{4811B239-C2DE-47BD-A584-29DE816AEAE8}"/>
              </a:ext>
            </a:extLst>
          </p:cNvPr>
          <p:cNvSpPr/>
          <p:nvPr/>
        </p:nvSpPr>
        <p:spPr>
          <a:xfrm>
            <a:off x="4721352" y="0"/>
            <a:ext cx="6635496" cy="6001643"/>
          </a:xfrm>
          <a:prstGeom prst="rect">
            <a:avLst/>
          </a:prstGeom>
        </p:spPr>
        <p:txBody>
          <a:bodyPr wrap="square">
            <a:spAutoFit/>
          </a:bodyPr>
          <a:lstStyle/>
          <a:p>
            <a:r>
              <a:rPr lang="en-US" sz="1600" dirty="0">
                <a:solidFill>
                  <a:schemeClr val="accent1">
                    <a:lumMod val="50000"/>
                  </a:schemeClr>
                </a:solidFill>
                <a:latin typeface="Consolas" panose="020B0609020204030204" pitchFamily="49" charset="0"/>
              </a:rPr>
              <a:t>public static void main(String[] args) {</a:t>
            </a:r>
          </a:p>
          <a:p>
            <a:r>
              <a:rPr lang="en-US" sz="1600" dirty="0">
                <a:solidFill>
                  <a:schemeClr val="accent1">
                    <a:lumMod val="50000"/>
                  </a:schemeClr>
                </a:solidFill>
                <a:latin typeface="Consolas" panose="020B0609020204030204" pitchFamily="49" charset="0"/>
              </a:rPr>
              <a:t>      LinkedList&lt;String&gt; l = new LinkedList&lt;String&gt;();</a:t>
            </a:r>
          </a:p>
          <a:p>
            <a:r>
              <a:rPr lang="en-US" sz="1600" dirty="0">
                <a:solidFill>
                  <a:schemeClr val="accent1">
                    <a:lumMod val="50000"/>
                  </a:schemeClr>
                </a:solidFill>
                <a:latin typeface="Consolas" panose="020B0609020204030204" pitchFamily="49" charset="0"/>
              </a:rPr>
              <a:t>      System.out.println(l.size() + " " + </a:t>
            </a:r>
            <a:r>
              <a:rPr lang="en-US" sz="1600" dirty="0" err="1">
                <a:solidFill>
                  <a:schemeClr val="accent1">
                    <a:lumMod val="50000"/>
                  </a:schemeClr>
                </a:solidFill>
                <a:latin typeface="Consolas" panose="020B0609020204030204" pitchFamily="49" charset="0"/>
              </a:rPr>
              <a:t>l.isEmpty</a:t>
            </a:r>
            <a:r>
              <a:rPr lang="en-US" sz="1600" dirty="0">
                <a:solidFill>
                  <a:schemeClr val="accent1">
                    <a:lumMod val="50000"/>
                  </a:schemeClr>
                </a:solidFill>
                <a:latin typeface="Consolas" panose="020B0609020204030204" pitchFamily="49" charset="0"/>
              </a:rPr>
              <a:t>());</a:t>
            </a:r>
          </a:p>
          <a:p>
            <a:r>
              <a:rPr lang="en-US" sz="1600" dirty="0">
                <a:solidFill>
                  <a:schemeClr val="accent1">
                    <a:lumMod val="50000"/>
                  </a:schemeClr>
                </a:solidFill>
                <a:latin typeface="Consolas" panose="020B0609020204030204" pitchFamily="49" charset="0"/>
              </a:rPr>
              <a:t>      </a:t>
            </a:r>
            <a:r>
              <a:rPr lang="en-US" sz="1600" dirty="0" err="1">
                <a:solidFill>
                  <a:schemeClr val="accent1">
                    <a:lumMod val="50000"/>
                  </a:schemeClr>
                </a:solidFill>
                <a:latin typeface="Consolas" panose="020B0609020204030204" pitchFamily="49" charset="0"/>
              </a:rPr>
              <a:t>l.add</a:t>
            </a:r>
            <a:r>
              <a:rPr lang="en-US" sz="1600" dirty="0">
                <a:solidFill>
                  <a:schemeClr val="accent1">
                    <a:lumMod val="50000"/>
                  </a:schemeClr>
                </a:solidFill>
                <a:latin typeface="Consolas" panose="020B0609020204030204" pitchFamily="49" charset="0"/>
              </a:rPr>
              <a:t>("a");</a:t>
            </a:r>
          </a:p>
          <a:p>
            <a:r>
              <a:rPr lang="en-US" sz="1600" dirty="0">
                <a:solidFill>
                  <a:schemeClr val="accent1">
                    <a:lumMod val="50000"/>
                  </a:schemeClr>
                </a:solidFill>
                <a:latin typeface="Consolas" panose="020B0609020204030204" pitchFamily="49" charset="0"/>
              </a:rPr>
              <a:t>      l.add("b");</a:t>
            </a:r>
          </a:p>
          <a:p>
            <a:r>
              <a:rPr lang="en-US" sz="1600" dirty="0">
                <a:solidFill>
                  <a:schemeClr val="accent1">
                    <a:lumMod val="50000"/>
                  </a:schemeClr>
                </a:solidFill>
                <a:latin typeface="Consolas" panose="020B0609020204030204" pitchFamily="49" charset="0"/>
              </a:rPr>
              <a:t>      l.add("c");</a:t>
            </a:r>
          </a:p>
          <a:p>
            <a:r>
              <a:rPr lang="en-US" sz="1600" dirty="0">
                <a:solidFill>
                  <a:schemeClr val="accent1">
                    <a:lumMod val="50000"/>
                  </a:schemeClr>
                </a:solidFill>
                <a:latin typeface="Consolas" panose="020B0609020204030204" pitchFamily="49" charset="0"/>
              </a:rPr>
              <a:t>      l.add("d");</a:t>
            </a:r>
          </a:p>
          <a:p>
            <a:r>
              <a:rPr lang="en-US" sz="1600" dirty="0">
                <a:solidFill>
                  <a:schemeClr val="accent1">
                    <a:lumMod val="50000"/>
                  </a:schemeClr>
                </a:solidFill>
                <a:latin typeface="Consolas" panose="020B0609020204030204" pitchFamily="49" charset="0"/>
              </a:rPr>
              <a:t>      l.add("e");</a:t>
            </a:r>
          </a:p>
          <a:p>
            <a:r>
              <a:rPr lang="en-US" sz="1600" dirty="0">
                <a:solidFill>
                  <a:schemeClr val="accent1">
                    <a:lumMod val="50000"/>
                  </a:schemeClr>
                </a:solidFill>
                <a:latin typeface="Consolas" panose="020B0609020204030204" pitchFamily="49" charset="0"/>
              </a:rPr>
              <a:t>      l.add("f");</a:t>
            </a:r>
          </a:p>
          <a:p>
            <a:r>
              <a:rPr lang="en-US" sz="1600" dirty="0">
                <a:solidFill>
                  <a:schemeClr val="accent1">
                    <a:lumMod val="50000"/>
                  </a:schemeClr>
                </a:solidFill>
                <a:latin typeface="Consolas" panose="020B0609020204030204" pitchFamily="49" charset="0"/>
              </a:rPr>
              <a:t>      System.out.println(l);</a:t>
            </a:r>
          </a:p>
          <a:p>
            <a:r>
              <a:rPr lang="en-US" sz="1600" dirty="0">
                <a:solidFill>
                  <a:schemeClr val="accent1">
                    <a:lumMod val="50000"/>
                  </a:schemeClr>
                </a:solidFill>
                <a:latin typeface="Consolas" panose="020B0609020204030204" pitchFamily="49" charset="0"/>
              </a:rPr>
              <a:t>      System.out.println(l.set(1, "x"));</a:t>
            </a:r>
          </a:p>
          <a:p>
            <a:r>
              <a:rPr lang="en-US" sz="1600" dirty="0">
                <a:solidFill>
                  <a:schemeClr val="accent1">
                    <a:lumMod val="50000"/>
                  </a:schemeClr>
                </a:solidFill>
                <a:latin typeface="Consolas" panose="020B0609020204030204" pitchFamily="49" charset="0"/>
              </a:rPr>
              <a:t>      l.add(2, "a");</a:t>
            </a:r>
          </a:p>
          <a:p>
            <a:r>
              <a:rPr lang="en-US" sz="1600" dirty="0">
                <a:solidFill>
                  <a:schemeClr val="accent1">
                    <a:lumMod val="50000"/>
                  </a:schemeClr>
                </a:solidFill>
                <a:latin typeface="Consolas" panose="020B0609020204030204" pitchFamily="49" charset="0"/>
              </a:rPr>
              <a:t>      System.out.println(l);</a:t>
            </a:r>
          </a:p>
          <a:p>
            <a:r>
              <a:rPr lang="en-US" sz="1600" dirty="0">
                <a:solidFill>
                  <a:schemeClr val="accent1">
                    <a:lumMod val="50000"/>
                  </a:schemeClr>
                </a:solidFill>
                <a:latin typeface="Consolas" panose="020B0609020204030204" pitchFamily="49" charset="0"/>
              </a:rPr>
              <a:t>      System.out.println(l.pollFirst() + " " + l.peekFirst());</a:t>
            </a:r>
          </a:p>
          <a:p>
            <a:r>
              <a:rPr lang="en-US" sz="1600" dirty="0">
                <a:solidFill>
                  <a:schemeClr val="accent1">
                    <a:lumMod val="50000"/>
                  </a:schemeClr>
                </a:solidFill>
                <a:latin typeface="Consolas" panose="020B0609020204030204" pitchFamily="49" charset="0"/>
              </a:rPr>
              <a:t>      System.out.println(l);</a:t>
            </a:r>
          </a:p>
          <a:p>
            <a:r>
              <a:rPr lang="en-US" sz="1600" dirty="0">
                <a:solidFill>
                  <a:schemeClr val="accent1">
                    <a:lumMod val="50000"/>
                  </a:schemeClr>
                </a:solidFill>
                <a:latin typeface="Consolas" panose="020B0609020204030204" pitchFamily="49" charset="0"/>
              </a:rPr>
              <a:t>      System.out.println(l.get(4));</a:t>
            </a:r>
          </a:p>
          <a:p>
            <a:r>
              <a:rPr lang="en-US" sz="1600" dirty="0">
                <a:solidFill>
                  <a:schemeClr val="accent1">
                    <a:lumMod val="50000"/>
                  </a:schemeClr>
                </a:solidFill>
                <a:latin typeface="Consolas" panose="020B0609020204030204" pitchFamily="49" charset="0"/>
              </a:rPr>
              <a:t>      l.remove("a");</a:t>
            </a:r>
          </a:p>
          <a:p>
            <a:r>
              <a:rPr lang="en-US" sz="1600" dirty="0">
                <a:solidFill>
                  <a:schemeClr val="accent1">
                    <a:lumMod val="50000"/>
                  </a:schemeClr>
                </a:solidFill>
                <a:latin typeface="Consolas" panose="020B0609020204030204" pitchFamily="49" charset="0"/>
              </a:rPr>
              <a:t>      System.out.println(l);</a:t>
            </a:r>
          </a:p>
          <a:p>
            <a:r>
              <a:rPr lang="en-US" sz="1600" dirty="0">
                <a:solidFill>
                  <a:schemeClr val="accent1">
                    <a:lumMod val="50000"/>
                  </a:schemeClr>
                </a:solidFill>
                <a:latin typeface="Consolas" panose="020B0609020204030204" pitchFamily="49" charset="0"/>
              </a:rPr>
              <a:t>      System.out.println(l.size() + " " + </a:t>
            </a:r>
            <a:r>
              <a:rPr lang="en-US" sz="1600" dirty="0" err="1">
                <a:solidFill>
                  <a:schemeClr val="accent1">
                    <a:lumMod val="50000"/>
                  </a:schemeClr>
                </a:solidFill>
                <a:latin typeface="Consolas" panose="020B0609020204030204" pitchFamily="49" charset="0"/>
              </a:rPr>
              <a:t>l.isEmpty</a:t>
            </a:r>
            <a:r>
              <a:rPr lang="en-US" sz="1600" dirty="0">
                <a:solidFill>
                  <a:schemeClr val="accent1">
                    <a:lumMod val="50000"/>
                  </a:schemeClr>
                </a:solidFill>
                <a:latin typeface="Consolas" panose="020B0609020204030204" pitchFamily="49" charset="0"/>
              </a:rPr>
              <a:t>());</a:t>
            </a:r>
          </a:p>
          <a:p>
            <a:r>
              <a:rPr lang="en-US" sz="1600" dirty="0">
                <a:solidFill>
                  <a:schemeClr val="accent1">
                    <a:lumMod val="50000"/>
                  </a:schemeClr>
                </a:solidFill>
                <a:latin typeface="Consolas" panose="020B0609020204030204" pitchFamily="49" charset="0"/>
              </a:rPr>
              <a:t>      for (String s : l) {</a:t>
            </a:r>
          </a:p>
          <a:p>
            <a:r>
              <a:rPr lang="en-US" sz="1600" dirty="0">
                <a:solidFill>
                  <a:schemeClr val="accent1">
                    <a:lumMod val="50000"/>
                  </a:schemeClr>
                </a:solidFill>
                <a:latin typeface="Consolas" panose="020B0609020204030204" pitchFamily="49" charset="0"/>
              </a:rPr>
              <a:t>         System.out.print(s);</a:t>
            </a:r>
          </a:p>
          <a:p>
            <a:r>
              <a:rPr lang="en-US" sz="1600" dirty="0">
                <a:solidFill>
                  <a:schemeClr val="accent1">
                    <a:lumMod val="50000"/>
                  </a:schemeClr>
                </a:solidFill>
                <a:latin typeface="Consolas" panose="020B0609020204030204" pitchFamily="49" charset="0"/>
              </a:rPr>
              <a:t>      }</a:t>
            </a:r>
          </a:p>
          <a:p>
            <a:r>
              <a:rPr lang="en-US" sz="1600" dirty="0">
                <a:solidFill>
                  <a:schemeClr val="accent1">
                    <a:lumMod val="50000"/>
                  </a:schemeClr>
                </a:solidFill>
                <a:latin typeface="Consolas" panose="020B0609020204030204" pitchFamily="49" charset="0"/>
              </a:rPr>
              <a:t>   }</a:t>
            </a:r>
          </a:p>
        </p:txBody>
      </p:sp>
      <p:pic>
        <p:nvPicPr>
          <p:cNvPr id="3" name="Picture 2">
            <a:extLst>
              <a:ext uri="{FF2B5EF4-FFF2-40B4-BE49-F238E27FC236}">
                <a16:creationId xmlns:a16="http://schemas.microsoft.com/office/drawing/2014/main" id="{E32F9036-62BE-4180-9E12-68B6C05F4EFE}"/>
              </a:ext>
            </a:extLst>
          </p:cNvPr>
          <p:cNvPicPr>
            <a:picLocks noChangeAspect="1"/>
          </p:cNvPicPr>
          <p:nvPr/>
        </p:nvPicPr>
        <p:blipFill>
          <a:blip r:embed="rId2"/>
          <a:stretch>
            <a:fillRect/>
          </a:stretch>
        </p:blipFill>
        <p:spPr>
          <a:xfrm>
            <a:off x="9688068" y="5140185"/>
            <a:ext cx="2503932" cy="1717815"/>
          </a:xfrm>
          <a:prstGeom prst="rect">
            <a:avLst/>
          </a:prstGeom>
        </p:spPr>
      </p:pic>
    </p:spTree>
    <p:extLst>
      <p:ext uri="{BB962C8B-B14F-4D97-AF65-F5344CB8AC3E}">
        <p14:creationId xmlns:p14="http://schemas.microsoft.com/office/powerpoint/2010/main" val="2472583355"/>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itle 1"/>
          <p:cNvSpPr>
            <a:spLocks noGrp="1"/>
          </p:cNvSpPr>
          <p:nvPr>
            <p:ph type="title"/>
          </p:nvPr>
        </p:nvSpPr>
        <p:spPr>
          <a:xfrm>
            <a:off x="643468" y="623392"/>
            <a:ext cx="3363974" cy="1607060"/>
          </a:xfrm>
          <a:noFill/>
          <a:ln w="19050">
            <a:solidFill>
              <a:schemeClr val="tx1"/>
            </a:solidFill>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rtlCol="0" anchor="ctr">
            <a:normAutofit/>
          </a:bodyPr>
          <a:lstStyle/>
          <a:p>
            <a:pPr algn="ctr"/>
            <a:r>
              <a:rPr lang="en-US" sz="2800" kern="1200" dirty="0">
                <a:solidFill>
                  <a:schemeClr val="tx1"/>
                </a:solidFill>
                <a:latin typeface="+mj-lt"/>
                <a:ea typeface="+mj-ea"/>
                <a:cs typeface="+mj-cs"/>
              </a:rPr>
              <a:t> Set</a:t>
            </a:r>
          </a:p>
        </p:txBody>
      </p:sp>
      <p:sp>
        <p:nvSpPr>
          <p:cNvPr id="8" name="Content Placeholder 3">
            <a:extLst>
              <a:ext uri="{FF2B5EF4-FFF2-40B4-BE49-F238E27FC236}">
                <a16:creationId xmlns:a16="http://schemas.microsoft.com/office/drawing/2014/main" id="{F921F933-D5CC-4804-B3D2-AE00BBC7D062}"/>
              </a:ext>
            </a:extLst>
          </p:cNvPr>
          <p:cNvSpPr>
            <a:spLocks noGrp="1"/>
          </p:cNvSpPr>
          <p:nvPr>
            <p:ph sz="half" idx="1"/>
          </p:nvPr>
        </p:nvSpPr>
        <p:spPr>
          <a:xfrm>
            <a:off x="399288" y="2368297"/>
            <a:ext cx="3733800" cy="4365012"/>
          </a:xfrm>
        </p:spPr>
        <p:txBody>
          <a:bodyPr>
            <a:normAutofit/>
          </a:bodyPr>
          <a:lstStyle/>
          <a:p>
            <a:pPr marL="0" indent="0">
              <a:buNone/>
            </a:pPr>
            <a:r>
              <a:rPr lang="en-US" dirty="0"/>
              <a:t>Set</a:t>
            </a:r>
          </a:p>
          <a:p>
            <a:pPr marL="0" indent="0">
              <a:buNone/>
            </a:pPr>
            <a:endParaRPr lang="en-US" sz="2000" dirty="0"/>
          </a:p>
          <a:p>
            <a:pPr marL="0" indent="0">
              <a:buNone/>
            </a:pPr>
            <a:r>
              <a:rPr lang="en-US" sz="2000" dirty="0"/>
              <a:t>Sets implementations include </a:t>
            </a:r>
          </a:p>
          <a:p>
            <a:pPr lvl="1"/>
            <a:r>
              <a:rPr lang="en-US" sz="1600" dirty="0">
                <a:solidFill>
                  <a:schemeClr val="accent1"/>
                </a:solidFill>
              </a:rPr>
              <a:t>HashSet</a:t>
            </a:r>
            <a:r>
              <a:rPr lang="en-US" sz="1600" dirty="0"/>
              <a:t> - </a:t>
            </a:r>
            <a:r>
              <a:rPr lang="en-US" dirty="0"/>
              <a:t> </a:t>
            </a:r>
            <a:r>
              <a:rPr lang="en-US" sz="1600" dirty="0"/>
              <a:t>an unordered and hash-based implementation.</a:t>
            </a:r>
          </a:p>
          <a:p>
            <a:pPr marL="457200" lvl="1" indent="0">
              <a:buNone/>
            </a:pPr>
            <a:endParaRPr lang="en-US" sz="1600" dirty="0"/>
          </a:p>
          <a:p>
            <a:pPr lvl="1"/>
            <a:r>
              <a:rPr lang="en-US" sz="1600" dirty="0">
                <a:solidFill>
                  <a:schemeClr val="accent1"/>
                </a:solidFill>
              </a:rPr>
              <a:t>LinkedHashSet</a:t>
            </a:r>
            <a:r>
              <a:rPr lang="en-US" sz="1600" dirty="0"/>
              <a:t> -provide predictable iteration order  (insertion order), extends HashSet. </a:t>
            </a:r>
          </a:p>
          <a:p>
            <a:pPr marL="457200" lvl="1" indent="0">
              <a:buNone/>
            </a:pPr>
            <a:endParaRPr lang="en-US" sz="1600" dirty="0"/>
          </a:p>
          <a:p>
            <a:pPr lvl="1"/>
            <a:r>
              <a:rPr lang="en-US" sz="1600" dirty="0">
                <a:solidFill>
                  <a:schemeClr val="accent1"/>
                </a:solidFill>
              </a:rPr>
              <a:t>HashTree</a:t>
            </a:r>
            <a:r>
              <a:rPr lang="en-US" sz="1600" dirty="0"/>
              <a:t> - provides predictable iteration order (CompareTo)</a:t>
            </a:r>
          </a:p>
        </p:txBody>
      </p:sp>
      <p:sp>
        <p:nvSpPr>
          <p:cNvPr id="9" name="Rectangle 3">
            <a:extLst>
              <a:ext uri="{FF2B5EF4-FFF2-40B4-BE49-F238E27FC236}">
                <a16:creationId xmlns:a16="http://schemas.microsoft.com/office/drawing/2014/main" id="{AE15DDB8-3CD8-4311-B358-7F0A08504CC7}"/>
              </a:ext>
            </a:extLst>
          </p:cNvPr>
          <p:cNvSpPr txBox="1">
            <a:spLocks noChangeArrowheads="1"/>
          </p:cNvSpPr>
          <p:nvPr/>
        </p:nvSpPr>
        <p:spPr>
          <a:xfrm>
            <a:off x="4781004" y="287319"/>
            <a:ext cx="7201989" cy="591318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chemeClr val="bg1"/>
                </a:solidFill>
              </a:rPr>
              <a:t>Set</a:t>
            </a:r>
            <a:r>
              <a:rPr lang="en-US" sz="1800" dirty="0">
                <a:solidFill>
                  <a:schemeClr val="bg1"/>
                </a:solidFill>
              </a:rPr>
              <a:t> is a type of collection that does not allow duplicate elements. That means an element can only exist once in a Set. It models the set abstraction in mathematics.</a:t>
            </a:r>
          </a:p>
          <a:p>
            <a:pPr marL="0" indent="0">
              <a:buNone/>
            </a:pPr>
            <a:endParaRPr lang="en-US" altLang="he-IL" sz="1800" dirty="0">
              <a:solidFill>
                <a:schemeClr val="bg1"/>
              </a:solidFill>
            </a:endParaRPr>
          </a:p>
          <a:p>
            <a:pPr marL="0" indent="0">
              <a:buNone/>
            </a:pPr>
            <a:r>
              <a:rPr lang="en-US" sz="1800" b="1" dirty="0">
                <a:solidFill>
                  <a:schemeClr val="bg1"/>
                </a:solidFill>
              </a:rPr>
              <a:t>Characteristics of a Set collection:</a:t>
            </a:r>
          </a:p>
          <a:p>
            <a:r>
              <a:rPr lang="en-US" sz="1800" dirty="0">
                <a:solidFill>
                  <a:schemeClr val="bg1"/>
                </a:solidFill>
              </a:rPr>
              <a:t>Duplicate elements are not allowed.</a:t>
            </a:r>
          </a:p>
          <a:p>
            <a:r>
              <a:rPr lang="en-US" sz="1800" dirty="0">
                <a:solidFill>
                  <a:schemeClr val="bg1"/>
                </a:solidFill>
              </a:rPr>
              <a:t>Elements are not stored in order. That means you cannot expect elements sorted in any order when iterating over elements of a Set.</a:t>
            </a:r>
          </a:p>
          <a:p>
            <a:pPr marL="0" indent="0">
              <a:buNone/>
            </a:pPr>
            <a:endParaRPr lang="en-US" sz="1800" dirty="0">
              <a:solidFill>
                <a:schemeClr val="bg1"/>
              </a:solidFill>
            </a:endParaRPr>
          </a:p>
          <a:p>
            <a:pPr marL="0" indent="0">
              <a:buNone/>
            </a:pPr>
            <a:r>
              <a:rPr lang="en-US" sz="1800" b="1" dirty="0">
                <a:solidFill>
                  <a:schemeClr val="bg1"/>
                </a:solidFill>
              </a:rPr>
              <a:t>Why and When Use Sets?</a:t>
            </a:r>
          </a:p>
          <a:p>
            <a:pPr marL="0" indent="0">
              <a:buNone/>
            </a:pPr>
            <a:r>
              <a:rPr lang="en-US" sz="1900" dirty="0">
                <a:solidFill>
                  <a:schemeClr val="bg1"/>
                </a:solidFill>
              </a:rPr>
              <a:t>Based on the characteristics, consider using a Set collection when:</a:t>
            </a:r>
          </a:p>
          <a:p>
            <a:r>
              <a:rPr lang="en-US" sz="1900" dirty="0">
                <a:solidFill>
                  <a:schemeClr val="bg1"/>
                </a:solidFill>
              </a:rPr>
              <a:t>You want to store elements distinctly without duplication, or unique elements.</a:t>
            </a:r>
          </a:p>
          <a:p>
            <a:r>
              <a:rPr lang="en-US" sz="1900" dirty="0">
                <a:solidFill>
                  <a:schemeClr val="bg1"/>
                </a:solidFill>
              </a:rPr>
              <a:t>You don’t care about the order of elements.</a:t>
            </a:r>
          </a:p>
          <a:p>
            <a:pPr marL="0" indent="0">
              <a:buNone/>
            </a:pPr>
            <a:endParaRPr lang="en-US" sz="1800" dirty="0">
              <a:solidFill>
                <a:schemeClr val="bg1"/>
              </a:solidFill>
            </a:endParaRPr>
          </a:p>
          <a:p>
            <a:pPr marL="0" indent="0">
              <a:buNone/>
            </a:pPr>
            <a:r>
              <a:rPr lang="en-US" sz="1800" b="1" dirty="0">
                <a:solidFill>
                  <a:schemeClr val="accent2"/>
                </a:solidFill>
              </a:rPr>
              <a:t>For example, </a:t>
            </a:r>
            <a:r>
              <a:rPr lang="en-US" sz="1800" dirty="0">
                <a:solidFill>
                  <a:schemeClr val="bg1"/>
                </a:solidFill>
              </a:rPr>
              <a:t>you can use a Set to store unique integer numbers; you can use a Set to store cards randomly in a card game; you can use a Set to store numbers in random order, etc.</a:t>
            </a:r>
            <a:br>
              <a:rPr lang="en-US" sz="1800" dirty="0">
                <a:solidFill>
                  <a:schemeClr val="bg1"/>
                </a:solidFill>
              </a:rPr>
            </a:br>
            <a:endParaRPr lang="en-US" altLang="he-IL" sz="1800" dirty="0">
              <a:solidFill>
                <a:schemeClr val="bg1"/>
              </a:solidFill>
            </a:endParaRPr>
          </a:p>
        </p:txBody>
      </p:sp>
    </p:spTree>
    <p:extLst>
      <p:ext uri="{BB962C8B-B14F-4D97-AF65-F5344CB8AC3E}">
        <p14:creationId xmlns:p14="http://schemas.microsoft.com/office/powerpoint/2010/main" val="1992797009"/>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itle 1"/>
          <p:cNvSpPr>
            <a:spLocks noGrp="1"/>
          </p:cNvSpPr>
          <p:nvPr>
            <p:ph type="title"/>
          </p:nvPr>
        </p:nvSpPr>
        <p:spPr>
          <a:xfrm>
            <a:off x="643468" y="623392"/>
            <a:ext cx="3363974" cy="1607060"/>
          </a:xfrm>
          <a:noFill/>
          <a:ln w="19050">
            <a:solidFill>
              <a:schemeClr val="tx1"/>
            </a:solidFill>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rtlCol="0" anchor="ctr">
            <a:normAutofit/>
          </a:bodyPr>
          <a:lstStyle/>
          <a:p>
            <a:pPr algn="ctr"/>
            <a:r>
              <a:rPr lang="en-US" sz="2800" kern="1200" dirty="0">
                <a:solidFill>
                  <a:schemeClr val="tx1"/>
                </a:solidFill>
                <a:latin typeface="+mj-lt"/>
                <a:ea typeface="+mj-ea"/>
                <a:cs typeface="+mj-cs"/>
              </a:rPr>
              <a:t>Set</a:t>
            </a:r>
          </a:p>
        </p:txBody>
      </p:sp>
      <p:sp>
        <p:nvSpPr>
          <p:cNvPr id="8" name="Content Placeholder 3">
            <a:extLst>
              <a:ext uri="{FF2B5EF4-FFF2-40B4-BE49-F238E27FC236}">
                <a16:creationId xmlns:a16="http://schemas.microsoft.com/office/drawing/2014/main" id="{F921F933-D5CC-4804-B3D2-AE00BBC7D062}"/>
              </a:ext>
            </a:extLst>
          </p:cNvPr>
          <p:cNvSpPr>
            <a:spLocks noGrp="1"/>
          </p:cNvSpPr>
          <p:nvPr>
            <p:ph sz="half" idx="1"/>
          </p:nvPr>
        </p:nvSpPr>
        <p:spPr>
          <a:xfrm>
            <a:off x="399288" y="2368297"/>
            <a:ext cx="3733800" cy="4365012"/>
          </a:xfrm>
        </p:spPr>
        <p:txBody>
          <a:bodyPr>
            <a:normAutofit/>
          </a:bodyPr>
          <a:lstStyle/>
          <a:p>
            <a:pPr marL="0" indent="0">
              <a:buNone/>
            </a:pPr>
            <a:r>
              <a:rPr lang="en-US" dirty="0"/>
              <a:t>Set</a:t>
            </a:r>
          </a:p>
        </p:txBody>
      </p:sp>
      <p:sp>
        <p:nvSpPr>
          <p:cNvPr id="2" name="Rectangle 1">
            <a:extLst>
              <a:ext uri="{FF2B5EF4-FFF2-40B4-BE49-F238E27FC236}">
                <a16:creationId xmlns:a16="http://schemas.microsoft.com/office/drawing/2014/main" id="{C73B2751-E0A0-4D2B-A638-C3E0DEB2DBE1}"/>
              </a:ext>
            </a:extLst>
          </p:cNvPr>
          <p:cNvSpPr/>
          <p:nvPr/>
        </p:nvSpPr>
        <p:spPr>
          <a:xfrm>
            <a:off x="4654296" y="223971"/>
            <a:ext cx="2063706" cy="353943"/>
          </a:xfrm>
          <a:prstGeom prst="rect">
            <a:avLst/>
          </a:prstGeom>
        </p:spPr>
        <p:txBody>
          <a:bodyPr wrap="none">
            <a:spAutoFit/>
          </a:bodyPr>
          <a:lstStyle/>
          <a:p>
            <a:r>
              <a:rPr lang="en-US" sz="1700" b="1" dirty="0">
                <a:solidFill>
                  <a:schemeClr val="bg1"/>
                </a:solidFill>
              </a:rPr>
              <a:t>Set Implementations</a:t>
            </a:r>
          </a:p>
        </p:txBody>
      </p:sp>
      <p:sp>
        <p:nvSpPr>
          <p:cNvPr id="4" name="Rectangle 3">
            <a:extLst>
              <a:ext uri="{FF2B5EF4-FFF2-40B4-BE49-F238E27FC236}">
                <a16:creationId xmlns:a16="http://schemas.microsoft.com/office/drawing/2014/main" id="{C0B20B37-49E1-46C5-922D-85BF9F221847}"/>
              </a:ext>
            </a:extLst>
          </p:cNvPr>
          <p:cNvSpPr/>
          <p:nvPr/>
        </p:nvSpPr>
        <p:spPr>
          <a:xfrm>
            <a:off x="4746171" y="712653"/>
            <a:ext cx="7245531" cy="877163"/>
          </a:xfrm>
          <a:prstGeom prst="rect">
            <a:avLst/>
          </a:prstGeom>
        </p:spPr>
        <p:txBody>
          <a:bodyPr wrap="square">
            <a:spAutoFit/>
          </a:bodyPr>
          <a:lstStyle/>
          <a:p>
            <a:r>
              <a:rPr lang="en-US" sz="1700" dirty="0">
                <a:solidFill>
                  <a:schemeClr val="bg1"/>
                </a:solidFill>
              </a:rPr>
              <a:t>The Java Collections Framework provides three major implementations of the Set interface: </a:t>
            </a:r>
            <a:r>
              <a:rPr lang="en-US" sz="1700" dirty="0">
                <a:solidFill>
                  <a:schemeClr val="accent2"/>
                </a:solidFill>
              </a:rPr>
              <a:t>HashSet</a:t>
            </a:r>
            <a:r>
              <a:rPr lang="en-US" sz="1700" dirty="0">
                <a:solidFill>
                  <a:schemeClr val="bg1"/>
                </a:solidFill>
              </a:rPr>
              <a:t>, </a:t>
            </a:r>
            <a:r>
              <a:rPr lang="en-US" sz="1700" dirty="0">
                <a:solidFill>
                  <a:schemeClr val="accent2"/>
                </a:solidFill>
              </a:rPr>
              <a:t>LinkedHashSet</a:t>
            </a:r>
            <a:r>
              <a:rPr lang="en-US" sz="1700" dirty="0">
                <a:solidFill>
                  <a:schemeClr val="bg1"/>
                </a:solidFill>
              </a:rPr>
              <a:t> and </a:t>
            </a:r>
            <a:r>
              <a:rPr lang="en-US" sz="1700" dirty="0">
                <a:solidFill>
                  <a:schemeClr val="accent2"/>
                </a:solidFill>
              </a:rPr>
              <a:t>TreeSet</a:t>
            </a:r>
            <a:r>
              <a:rPr lang="en-US" sz="1700" dirty="0">
                <a:solidFill>
                  <a:schemeClr val="bg1"/>
                </a:solidFill>
              </a:rPr>
              <a:t>. The Set API is described in the following diagram:</a:t>
            </a:r>
          </a:p>
        </p:txBody>
      </p:sp>
      <p:pic>
        <p:nvPicPr>
          <p:cNvPr id="6" name="Picture 5">
            <a:extLst>
              <a:ext uri="{FF2B5EF4-FFF2-40B4-BE49-F238E27FC236}">
                <a16:creationId xmlns:a16="http://schemas.microsoft.com/office/drawing/2014/main" id="{DFDDE42A-82E5-4C34-A817-C957C16C2425}"/>
              </a:ext>
            </a:extLst>
          </p:cNvPr>
          <p:cNvPicPr>
            <a:picLocks noChangeAspect="1"/>
          </p:cNvPicPr>
          <p:nvPr/>
        </p:nvPicPr>
        <p:blipFill>
          <a:blip r:embed="rId2"/>
          <a:stretch>
            <a:fillRect/>
          </a:stretch>
        </p:blipFill>
        <p:spPr>
          <a:xfrm>
            <a:off x="6918144" y="1589816"/>
            <a:ext cx="3981450" cy="4457700"/>
          </a:xfrm>
          <a:prstGeom prst="rect">
            <a:avLst/>
          </a:prstGeom>
        </p:spPr>
      </p:pic>
    </p:spTree>
    <p:extLst>
      <p:ext uri="{BB962C8B-B14F-4D97-AF65-F5344CB8AC3E}">
        <p14:creationId xmlns:p14="http://schemas.microsoft.com/office/powerpoint/2010/main" val="4112749933"/>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itle 1"/>
          <p:cNvSpPr>
            <a:spLocks noGrp="1"/>
          </p:cNvSpPr>
          <p:nvPr>
            <p:ph type="title"/>
          </p:nvPr>
        </p:nvSpPr>
        <p:spPr>
          <a:xfrm>
            <a:off x="643468" y="623392"/>
            <a:ext cx="3363974" cy="1607060"/>
          </a:xfrm>
          <a:noFill/>
          <a:ln w="19050">
            <a:solidFill>
              <a:schemeClr val="tx1"/>
            </a:solidFill>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rtlCol="0" anchor="ctr">
            <a:normAutofit/>
          </a:bodyPr>
          <a:lstStyle/>
          <a:p>
            <a:pPr algn="ctr"/>
            <a:r>
              <a:rPr lang="en-US" sz="2800" kern="1200" dirty="0">
                <a:solidFill>
                  <a:schemeClr val="tx1"/>
                </a:solidFill>
                <a:latin typeface="+mj-lt"/>
                <a:ea typeface="+mj-ea"/>
                <a:cs typeface="+mj-cs"/>
              </a:rPr>
              <a:t> Set</a:t>
            </a:r>
          </a:p>
        </p:txBody>
      </p:sp>
      <p:sp>
        <p:nvSpPr>
          <p:cNvPr id="8" name="Content Placeholder 3">
            <a:extLst>
              <a:ext uri="{FF2B5EF4-FFF2-40B4-BE49-F238E27FC236}">
                <a16:creationId xmlns:a16="http://schemas.microsoft.com/office/drawing/2014/main" id="{F921F933-D5CC-4804-B3D2-AE00BBC7D062}"/>
              </a:ext>
            </a:extLst>
          </p:cNvPr>
          <p:cNvSpPr>
            <a:spLocks noGrp="1"/>
          </p:cNvSpPr>
          <p:nvPr>
            <p:ph sz="half" idx="1"/>
          </p:nvPr>
        </p:nvSpPr>
        <p:spPr>
          <a:xfrm>
            <a:off x="399288" y="2368297"/>
            <a:ext cx="3733800" cy="4365012"/>
          </a:xfrm>
        </p:spPr>
        <p:txBody>
          <a:bodyPr>
            <a:normAutofit/>
          </a:bodyPr>
          <a:lstStyle/>
          <a:p>
            <a:pPr marL="0" indent="0">
              <a:buNone/>
            </a:pPr>
            <a:r>
              <a:rPr lang="en-US" dirty="0"/>
              <a:t>Set</a:t>
            </a:r>
          </a:p>
        </p:txBody>
      </p:sp>
      <p:sp>
        <p:nvSpPr>
          <p:cNvPr id="2" name="Rectangle 1">
            <a:extLst>
              <a:ext uri="{FF2B5EF4-FFF2-40B4-BE49-F238E27FC236}">
                <a16:creationId xmlns:a16="http://schemas.microsoft.com/office/drawing/2014/main" id="{C73B2751-E0A0-4D2B-A638-C3E0DEB2DBE1}"/>
              </a:ext>
            </a:extLst>
          </p:cNvPr>
          <p:cNvSpPr/>
          <p:nvPr/>
        </p:nvSpPr>
        <p:spPr>
          <a:xfrm>
            <a:off x="4654296" y="223971"/>
            <a:ext cx="2063706" cy="353943"/>
          </a:xfrm>
          <a:prstGeom prst="rect">
            <a:avLst/>
          </a:prstGeom>
        </p:spPr>
        <p:txBody>
          <a:bodyPr wrap="none">
            <a:spAutoFit/>
          </a:bodyPr>
          <a:lstStyle/>
          <a:p>
            <a:r>
              <a:rPr lang="en-US" sz="1700" b="1" dirty="0">
                <a:solidFill>
                  <a:schemeClr val="bg1"/>
                </a:solidFill>
              </a:rPr>
              <a:t>Set Implementations</a:t>
            </a:r>
          </a:p>
        </p:txBody>
      </p:sp>
      <p:sp>
        <p:nvSpPr>
          <p:cNvPr id="4" name="Rectangle 3">
            <a:extLst>
              <a:ext uri="{FF2B5EF4-FFF2-40B4-BE49-F238E27FC236}">
                <a16:creationId xmlns:a16="http://schemas.microsoft.com/office/drawing/2014/main" id="{C0B20B37-49E1-46C5-922D-85BF9F221847}"/>
              </a:ext>
            </a:extLst>
          </p:cNvPr>
          <p:cNvSpPr/>
          <p:nvPr/>
        </p:nvSpPr>
        <p:spPr>
          <a:xfrm>
            <a:off x="4746171" y="712653"/>
            <a:ext cx="7245531" cy="877163"/>
          </a:xfrm>
          <a:prstGeom prst="rect">
            <a:avLst/>
          </a:prstGeom>
        </p:spPr>
        <p:txBody>
          <a:bodyPr wrap="square">
            <a:spAutoFit/>
          </a:bodyPr>
          <a:lstStyle/>
          <a:p>
            <a:r>
              <a:rPr lang="en-US" sz="1700" dirty="0">
                <a:solidFill>
                  <a:schemeClr val="bg1"/>
                </a:solidFill>
              </a:rPr>
              <a:t>The Java Collections Framework provides three major implementations of the Set interface: </a:t>
            </a:r>
            <a:r>
              <a:rPr lang="en-US" sz="1700" dirty="0">
                <a:solidFill>
                  <a:schemeClr val="accent2"/>
                </a:solidFill>
              </a:rPr>
              <a:t>HashSet</a:t>
            </a:r>
            <a:r>
              <a:rPr lang="en-US" sz="1700" dirty="0">
                <a:solidFill>
                  <a:schemeClr val="bg1"/>
                </a:solidFill>
              </a:rPr>
              <a:t>, </a:t>
            </a:r>
            <a:r>
              <a:rPr lang="en-US" sz="1700" dirty="0">
                <a:solidFill>
                  <a:schemeClr val="accent2"/>
                </a:solidFill>
              </a:rPr>
              <a:t>LinkedHashSet</a:t>
            </a:r>
            <a:r>
              <a:rPr lang="en-US" sz="1700" dirty="0">
                <a:solidFill>
                  <a:schemeClr val="bg1"/>
                </a:solidFill>
              </a:rPr>
              <a:t> and </a:t>
            </a:r>
            <a:r>
              <a:rPr lang="en-US" sz="1700" dirty="0">
                <a:solidFill>
                  <a:schemeClr val="accent2"/>
                </a:solidFill>
              </a:rPr>
              <a:t>TreeSet</a:t>
            </a:r>
            <a:r>
              <a:rPr lang="en-US" sz="1700" dirty="0">
                <a:solidFill>
                  <a:schemeClr val="bg1"/>
                </a:solidFill>
              </a:rPr>
              <a:t>. The Set API is described in the following diagram:</a:t>
            </a:r>
          </a:p>
        </p:txBody>
      </p:sp>
      <p:sp>
        <p:nvSpPr>
          <p:cNvPr id="3" name="Rectangle 2">
            <a:extLst>
              <a:ext uri="{FF2B5EF4-FFF2-40B4-BE49-F238E27FC236}">
                <a16:creationId xmlns:a16="http://schemas.microsoft.com/office/drawing/2014/main" id="{BB5F2AC0-3652-4AFC-A9E7-98C0A46C974F}"/>
              </a:ext>
            </a:extLst>
          </p:cNvPr>
          <p:cNvSpPr/>
          <p:nvPr/>
        </p:nvSpPr>
        <p:spPr>
          <a:xfrm>
            <a:off x="4815840" y="2230452"/>
            <a:ext cx="7315200" cy="3493264"/>
          </a:xfrm>
          <a:prstGeom prst="rect">
            <a:avLst/>
          </a:prstGeom>
        </p:spPr>
        <p:txBody>
          <a:bodyPr wrap="square">
            <a:spAutoFit/>
          </a:bodyPr>
          <a:lstStyle/>
          <a:p>
            <a:r>
              <a:rPr lang="en-US" sz="1700" dirty="0">
                <a:solidFill>
                  <a:schemeClr val="bg1"/>
                </a:solidFill>
              </a:rPr>
              <a:t>Let’s look at the characteristics of each implementation in details:</a:t>
            </a:r>
          </a:p>
          <a:p>
            <a:endParaRPr lang="en-US" sz="1700" dirty="0">
              <a:solidFill>
                <a:schemeClr val="bg1"/>
              </a:solidFill>
            </a:endParaRPr>
          </a:p>
          <a:p>
            <a:pPr>
              <a:buFont typeface="Arial" panose="020B0604020202020204" pitchFamily="34" charset="0"/>
              <a:buChar char="•"/>
            </a:pPr>
            <a:r>
              <a:rPr lang="en-US" sz="1700" b="1" dirty="0">
                <a:solidFill>
                  <a:schemeClr val="accent2"/>
                </a:solidFill>
              </a:rPr>
              <a:t>HashSet</a:t>
            </a:r>
            <a:r>
              <a:rPr lang="en-US" sz="1700" dirty="0">
                <a:solidFill>
                  <a:schemeClr val="bg1"/>
                </a:solidFill>
              </a:rPr>
              <a:t>: </a:t>
            </a:r>
          </a:p>
          <a:p>
            <a:r>
              <a:rPr lang="en-US" sz="1700" dirty="0">
                <a:solidFill>
                  <a:schemeClr val="bg1"/>
                </a:solidFill>
              </a:rPr>
              <a:t>is the best-performing implementation and is a widely-used Set implementation. It represents the core characteristics of sets: no duplication and unordered.</a:t>
            </a:r>
          </a:p>
          <a:p>
            <a:endParaRPr lang="en-US" sz="1700" dirty="0">
              <a:solidFill>
                <a:schemeClr val="bg1"/>
              </a:solidFill>
            </a:endParaRPr>
          </a:p>
          <a:p>
            <a:pPr>
              <a:buFont typeface="Arial" panose="020B0604020202020204" pitchFamily="34" charset="0"/>
              <a:buChar char="•"/>
            </a:pPr>
            <a:r>
              <a:rPr lang="en-US" sz="1700" b="1" dirty="0">
                <a:solidFill>
                  <a:schemeClr val="accent2"/>
                </a:solidFill>
              </a:rPr>
              <a:t>LinkedHashSet</a:t>
            </a:r>
            <a:r>
              <a:rPr lang="en-US" sz="1700" dirty="0">
                <a:solidFill>
                  <a:schemeClr val="bg1"/>
                </a:solidFill>
              </a:rPr>
              <a:t>: </a:t>
            </a:r>
          </a:p>
          <a:p>
            <a:r>
              <a:rPr lang="en-US" sz="1700" dirty="0">
                <a:solidFill>
                  <a:schemeClr val="bg1"/>
                </a:solidFill>
              </a:rPr>
              <a:t>This implementation orders its elements based on insertion order. So consider using a LinkedHashSet when you want to store unique elements in order.</a:t>
            </a:r>
          </a:p>
          <a:p>
            <a:endParaRPr lang="en-US" sz="1700" dirty="0">
              <a:solidFill>
                <a:schemeClr val="bg1"/>
              </a:solidFill>
            </a:endParaRPr>
          </a:p>
          <a:p>
            <a:pPr>
              <a:buFont typeface="Arial" panose="020B0604020202020204" pitchFamily="34" charset="0"/>
              <a:buChar char="•"/>
            </a:pPr>
            <a:r>
              <a:rPr lang="en-US" sz="1700" b="1" dirty="0">
                <a:solidFill>
                  <a:schemeClr val="accent2"/>
                </a:solidFill>
              </a:rPr>
              <a:t>TreeSet: </a:t>
            </a:r>
          </a:p>
          <a:p>
            <a:r>
              <a:rPr lang="en-US" sz="1700" dirty="0">
                <a:solidFill>
                  <a:schemeClr val="bg1"/>
                </a:solidFill>
              </a:rPr>
              <a:t>This implementation orders its elements based on their values, either by their natural ordering, or by a Comparator provided at creation time.</a:t>
            </a:r>
          </a:p>
        </p:txBody>
      </p:sp>
    </p:spTree>
    <p:extLst>
      <p:ext uri="{BB962C8B-B14F-4D97-AF65-F5344CB8AC3E}">
        <p14:creationId xmlns:p14="http://schemas.microsoft.com/office/powerpoint/2010/main" val="1252098269"/>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itle 1"/>
          <p:cNvSpPr>
            <a:spLocks noGrp="1"/>
          </p:cNvSpPr>
          <p:nvPr>
            <p:ph type="title"/>
          </p:nvPr>
        </p:nvSpPr>
        <p:spPr>
          <a:xfrm>
            <a:off x="643468" y="623392"/>
            <a:ext cx="3363974" cy="1607060"/>
          </a:xfrm>
          <a:noFill/>
          <a:ln w="19050">
            <a:solidFill>
              <a:schemeClr val="tx1"/>
            </a:solidFill>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rtlCol="0" anchor="ctr">
            <a:normAutofit/>
          </a:bodyPr>
          <a:lstStyle/>
          <a:p>
            <a:pPr algn="ctr"/>
            <a:r>
              <a:rPr lang="en-US" sz="2800" kern="1200" dirty="0">
                <a:solidFill>
                  <a:schemeClr val="tx1"/>
                </a:solidFill>
                <a:latin typeface="+mj-lt"/>
                <a:ea typeface="+mj-ea"/>
                <a:cs typeface="+mj-cs"/>
              </a:rPr>
              <a:t> Set</a:t>
            </a:r>
          </a:p>
        </p:txBody>
      </p:sp>
      <p:sp>
        <p:nvSpPr>
          <p:cNvPr id="8" name="Content Placeholder 3">
            <a:extLst>
              <a:ext uri="{FF2B5EF4-FFF2-40B4-BE49-F238E27FC236}">
                <a16:creationId xmlns:a16="http://schemas.microsoft.com/office/drawing/2014/main" id="{F921F933-D5CC-4804-B3D2-AE00BBC7D062}"/>
              </a:ext>
            </a:extLst>
          </p:cNvPr>
          <p:cNvSpPr>
            <a:spLocks noGrp="1"/>
          </p:cNvSpPr>
          <p:nvPr>
            <p:ph sz="half" idx="1"/>
          </p:nvPr>
        </p:nvSpPr>
        <p:spPr>
          <a:xfrm>
            <a:off x="399288" y="2368297"/>
            <a:ext cx="3733800" cy="4365012"/>
          </a:xfrm>
        </p:spPr>
        <p:txBody>
          <a:bodyPr>
            <a:normAutofit/>
          </a:bodyPr>
          <a:lstStyle/>
          <a:p>
            <a:pPr marL="0" indent="0">
              <a:buNone/>
            </a:pPr>
            <a:r>
              <a:rPr lang="en-US" dirty="0"/>
              <a:t>Set</a:t>
            </a:r>
          </a:p>
        </p:txBody>
      </p:sp>
      <p:sp>
        <p:nvSpPr>
          <p:cNvPr id="2" name="Rectangle 1">
            <a:extLst>
              <a:ext uri="{FF2B5EF4-FFF2-40B4-BE49-F238E27FC236}">
                <a16:creationId xmlns:a16="http://schemas.microsoft.com/office/drawing/2014/main" id="{A459CDEF-1541-4B48-812A-CDD2217B2F07}"/>
              </a:ext>
            </a:extLst>
          </p:cNvPr>
          <p:cNvSpPr/>
          <p:nvPr/>
        </p:nvSpPr>
        <p:spPr>
          <a:xfrm>
            <a:off x="4762190" y="276223"/>
            <a:ext cx="1865575" cy="353943"/>
          </a:xfrm>
          <a:prstGeom prst="rect">
            <a:avLst/>
          </a:prstGeom>
        </p:spPr>
        <p:txBody>
          <a:bodyPr wrap="none">
            <a:spAutoFit/>
          </a:bodyPr>
          <a:lstStyle/>
          <a:p>
            <a:r>
              <a:rPr lang="en-US" sz="1700" b="1" dirty="0">
                <a:solidFill>
                  <a:schemeClr val="bg1"/>
                </a:solidFill>
              </a:rPr>
              <a:t>Creating a new Set</a:t>
            </a:r>
          </a:p>
        </p:txBody>
      </p:sp>
      <p:sp>
        <p:nvSpPr>
          <p:cNvPr id="4" name="Rectangle 2">
            <a:extLst>
              <a:ext uri="{FF2B5EF4-FFF2-40B4-BE49-F238E27FC236}">
                <a16:creationId xmlns:a16="http://schemas.microsoft.com/office/drawing/2014/main" id="{07403B7E-1FBD-4C7E-988B-95D98CD5F535}"/>
              </a:ext>
            </a:extLst>
          </p:cNvPr>
          <p:cNvSpPr>
            <a:spLocks noChangeArrowheads="1"/>
          </p:cNvSpPr>
          <p:nvPr/>
        </p:nvSpPr>
        <p:spPr bwMode="auto">
          <a:xfrm>
            <a:off x="4876800" y="1115455"/>
            <a:ext cx="525943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rPr>
              <a:t>Set&lt;Integer&gt; numbers = new HashSet&lt;&gt;();</a:t>
            </a:r>
          </a:p>
        </p:txBody>
      </p:sp>
      <p:sp>
        <p:nvSpPr>
          <p:cNvPr id="9" name="Rectangle 8">
            <a:extLst>
              <a:ext uri="{FF2B5EF4-FFF2-40B4-BE49-F238E27FC236}">
                <a16:creationId xmlns:a16="http://schemas.microsoft.com/office/drawing/2014/main" id="{16A1A333-8BD3-445C-B813-59D4E8259146}"/>
              </a:ext>
            </a:extLst>
          </p:cNvPr>
          <p:cNvSpPr/>
          <p:nvPr/>
        </p:nvSpPr>
        <p:spPr>
          <a:xfrm>
            <a:off x="4946468" y="1479845"/>
            <a:ext cx="7245531" cy="1323439"/>
          </a:xfrm>
          <a:prstGeom prst="rect">
            <a:avLst/>
          </a:prstGeom>
        </p:spPr>
        <p:txBody>
          <a:bodyPr wrap="square">
            <a:spAutoFit/>
          </a:bodyPr>
          <a:lstStyle/>
          <a:p>
            <a:r>
              <a:rPr lang="en-US" sz="1600" dirty="0">
                <a:solidFill>
                  <a:schemeClr val="accent1">
                    <a:lumMod val="50000"/>
                  </a:schemeClr>
                </a:solidFill>
                <a:latin typeface="Consolas" panose="020B0609020204030204" pitchFamily="49" charset="0"/>
              </a:rPr>
              <a:t>List&lt;Integer&gt; listNumbers = </a:t>
            </a:r>
          </a:p>
          <a:p>
            <a:r>
              <a:rPr lang="en-US" sz="1600" dirty="0">
                <a:solidFill>
                  <a:schemeClr val="accent1">
                    <a:lumMod val="50000"/>
                  </a:schemeClr>
                </a:solidFill>
                <a:latin typeface="Consolas" panose="020B0609020204030204" pitchFamily="49" charset="0"/>
              </a:rPr>
              <a:t>Arrays.asList(3, 9, 1, 4, 7, 2, 5, 3, 8, 9, 1, 3, 8, 6);</a:t>
            </a:r>
          </a:p>
          <a:p>
            <a:r>
              <a:rPr lang="en-US" sz="1600" dirty="0">
                <a:solidFill>
                  <a:schemeClr val="accent1">
                    <a:lumMod val="50000"/>
                  </a:schemeClr>
                </a:solidFill>
                <a:latin typeface="Consolas" panose="020B0609020204030204" pitchFamily="49" charset="0"/>
              </a:rPr>
              <a:t>System.out.println(listNumbers);</a:t>
            </a:r>
          </a:p>
          <a:p>
            <a:r>
              <a:rPr lang="en-US" sz="1600" dirty="0">
                <a:solidFill>
                  <a:schemeClr val="accent1">
                    <a:lumMod val="50000"/>
                  </a:schemeClr>
                </a:solidFill>
                <a:latin typeface="Consolas" panose="020B0609020204030204" pitchFamily="49" charset="0"/>
              </a:rPr>
              <a:t>Set&lt;Integer&gt; uniqueNumbers = new HashSet&lt;&gt;(listNumbers);</a:t>
            </a:r>
          </a:p>
          <a:p>
            <a:r>
              <a:rPr lang="en-US" sz="1600" dirty="0">
                <a:solidFill>
                  <a:schemeClr val="accent1">
                    <a:lumMod val="50000"/>
                  </a:schemeClr>
                </a:solidFill>
                <a:latin typeface="Consolas" panose="020B0609020204030204" pitchFamily="49" charset="0"/>
              </a:rPr>
              <a:t>System.out.println(uniqueNumbers);</a:t>
            </a:r>
          </a:p>
        </p:txBody>
      </p:sp>
      <p:sp>
        <p:nvSpPr>
          <p:cNvPr id="10" name="Rectangle 9">
            <a:extLst>
              <a:ext uri="{FF2B5EF4-FFF2-40B4-BE49-F238E27FC236}">
                <a16:creationId xmlns:a16="http://schemas.microsoft.com/office/drawing/2014/main" id="{DDC98699-BD75-414A-9B93-B1AA57C4E533}"/>
              </a:ext>
            </a:extLst>
          </p:cNvPr>
          <p:cNvSpPr/>
          <p:nvPr/>
        </p:nvSpPr>
        <p:spPr>
          <a:xfrm>
            <a:off x="4946468" y="2998708"/>
            <a:ext cx="881973" cy="369332"/>
          </a:xfrm>
          <a:prstGeom prst="rect">
            <a:avLst/>
          </a:prstGeom>
        </p:spPr>
        <p:txBody>
          <a:bodyPr wrap="none">
            <a:spAutoFit/>
          </a:bodyPr>
          <a:lstStyle/>
          <a:p>
            <a:r>
              <a:rPr lang="en-US" sz="1700" dirty="0">
                <a:solidFill>
                  <a:schemeClr val="bg1"/>
                </a:solidFill>
              </a:rPr>
              <a:t>Output</a:t>
            </a:r>
            <a:r>
              <a:rPr lang="en-US" dirty="0">
                <a:solidFill>
                  <a:srgbClr val="333333"/>
                </a:solidFill>
                <a:latin typeface="Helvetica Neue"/>
              </a:rPr>
              <a:t>:</a:t>
            </a:r>
            <a:endParaRPr lang="en-US" dirty="0"/>
          </a:p>
        </p:txBody>
      </p:sp>
      <p:sp>
        <p:nvSpPr>
          <p:cNvPr id="11" name="Rectangle 4">
            <a:extLst>
              <a:ext uri="{FF2B5EF4-FFF2-40B4-BE49-F238E27FC236}">
                <a16:creationId xmlns:a16="http://schemas.microsoft.com/office/drawing/2014/main" id="{123B535C-690B-4FA8-BAB6-E72DC44B01FD}"/>
              </a:ext>
            </a:extLst>
          </p:cNvPr>
          <p:cNvSpPr>
            <a:spLocks noChangeArrowheads="1"/>
          </p:cNvSpPr>
          <p:nvPr/>
        </p:nvSpPr>
        <p:spPr bwMode="auto">
          <a:xfrm>
            <a:off x="5024467" y="3365863"/>
            <a:ext cx="414849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[3, 9, 1, 4, 7, 2, 5, 3, 8, 9, 1, 3, 8, 6]</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[1, 2, 3, 4, 5, 6, 7, 8, 9]</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93FFCF72-8508-4590-BDD8-F60879D7371F}"/>
              </a:ext>
            </a:extLst>
          </p:cNvPr>
          <p:cNvSpPr/>
          <p:nvPr/>
        </p:nvSpPr>
        <p:spPr>
          <a:xfrm>
            <a:off x="4876800" y="3907023"/>
            <a:ext cx="6315021" cy="615553"/>
          </a:xfrm>
          <a:prstGeom prst="rect">
            <a:avLst/>
          </a:prstGeom>
        </p:spPr>
        <p:txBody>
          <a:bodyPr wrap="square">
            <a:spAutoFit/>
          </a:bodyPr>
          <a:lstStyle/>
          <a:p>
            <a:r>
              <a:rPr lang="en-US" sz="1700" dirty="0">
                <a:solidFill>
                  <a:schemeClr val="accent2"/>
                </a:solidFill>
              </a:rPr>
              <a:t>You see, the list listNumbers contains duplicate numbers, and the set </a:t>
            </a:r>
            <a:br>
              <a:rPr lang="en-US" sz="1700" dirty="0">
                <a:solidFill>
                  <a:schemeClr val="accent2"/>
                </a:solidFill>
              </a:rPr>
            </a:br>
            <a:r>
              <a:rPr lang="en-US" sz="1700" dirty="0">
                <a:solidFill>
                  <a:schemeClr val="accent2"/>
                </a:solidFill>
              </a:rPr>
              <a:t>uniqueNumbers removes the duplicate ones.</a:t>
            </a:r>
          </a:p>
        </p:txBody>
      </p:sp>
      <p:sp>
        <p:nvSpPr>
          <p:cNvPr id="13" name="Rectangle 5">
            <a:extLst>
              <a:ext uri="{FF2B5EF4-FFF2-40B4-BE49-F238E27FC236}">
                <a16:creationId xmlns:a16="http://schemas.microsoft.com/office/drawing/2014/main" id="{7AABD27C-FEB3-42C4-9165-4F15AC177F96}"/>
              </a:ext>
            </a:extLst>
          </p:cNvPr>
          <p:cNvSpPr>
            <a:spLocks noChangeArrowheads="1"/>
          </p:cNvSpPr>
          <p:nvPr/>
        </p:nvSpPr>
        <p:spPr bwMode="auto">
          <a:xfrm>
            <a:off x="4762190" y="5748424"/>
            <a:ext cx="7585166"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eaLnBrk="1" fontAlgn="base" hangingPunct="1">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Set&lt;Integer&gt; uniqueOddNumbers = listNumbers.stream()</a:t>
            </a:r>
          </a:p>
          <a:p>
            <a:pPr marR="0" lvl="0" indent="0" eaLnBrk="1" fontAlgn="base" hangingPunct="1">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    .filter(number -&gt; number % 2 != 0).collect(</a:t>
            </a:r>
            <a:r>
              <a:rPr lang="en-US" altLang="en-US" sz="1600" dirty="0" err="1">
                <a:solidFill>
                  <a:schemeClr val="accent1">
                    <a:lumMod val="50000"/>
                  </a:schemeClr>
                </a:solidFill>
                <a:latin typeface="Consolas" panose="020B0609020204030204" pitchFamily="49" charset="0"/>
              </a:rPr>
              <a:t>Collectors.toSet</a:t>
            </a:r>
            <a:r>
              <a:rPr lang="en-US" altLang="en-US" sz="1600" dirty="0">
                <a:solidFill>
                  <a:schemeClr val="accent1">
                    <a:lumMod val="50000"/>
                  </a:schemeClr>
                </a:solidFill>
                <a:latin typeface="Consolas" panose="020B0609020204030204" pitchFamily="49" charset="0"/>
              </a:rPr>
              <a:t>());</a:t>
            </a:r>
          </a:p>
          <a:p>
            <a:pPr marR="0" lvl="0" indent="0" eaLnBrk="1" fontAlgn="base" hangingPunct="1">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 </a:t>
            </a:r>
          </a:p>
          <a:p>
            <a:pPr marR="0" lvl="0" indent="0" eaLnBrk="1" fontAlgn="base" hangingPunct="1">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System.out.println(uniqueOddNumbers);</a:t>
            </a:r>
          </a:p>
        </p:txBody>
      </p:sp>
      <p:sp>
        <p:nvSpPr>
          <p:cNvPr id="15" name="Rectangle 14">
            <a:extLst>
              <a:ext uri="{FF2B5EF4-FFF2-40B4-BE49-F238E27FC236}">
                <a16:creationId xmlns:a16="http://schemas.microsoft.com/office/drawing/2014/main" id="{4E1634DE-6E9A-421B-B3EE-8D9EBB96BF3B}"/>
              </a:ext>
            </a:extLst>
          </p:cNvPr>
          <p:cNvSpPr/>
          <p:nvPr/>
        </p:nvSpPr>
        <p:spPr>
          <a:xfrm>
            <a:off x="4788315" y="5116753"/>
            <a:ext cx="7081468" cy="523220"/>
          </a:xfrm>
          <a:prstGeom prst="rect">
            <a:avLst/>
          </a:prstGeom>
        </p:spPr>
        <p:txBody>
          <a:bodyPr wrap="square">
            <a:spAutoFit/>
          </a:bodyPr>
          <a:lstStyle/>
          <a:p>
            <a:r>
              <a:rPr lang="en-US" sz="1400" dirty="0">
                <a:solidFill>
                  <a:srgbClr val="000000"/>
                </a:solidFill>
                <a:latin typeface="Consolas" panose="020B0609020204030204" pitchFamily="49" charset="0"/>
              </a:rPr>
              <a:t>with Java 8, we can use stream with filter and collection functions to return a Set from a collection. </a:t>
            </a:r>
          </a:p>
        </p:txBody>
      </p:sp>
    </p:spTree>
    <p:extLst>
      <p:ext uri="{BB962C8B-B14F-4D97-AF65-F5344CB8AC3E}">
        <p14:creationId xmlns:p14="http://schemas.microsoft.com/office/powerpoint/2010/main" val="152218449"/>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itle 1"/>
          <p:cNvSpPr>
            <a:spLocks noGrp="1"/>
          </p:cNvSpPr>
          <p:nvPr>
            <p:ph type="title"/>
          </p:nvPr>
        </p:nvSpPr>
        <p:spPr>
          <a:xfrm>
            <a:off x="643468" y="623392"/>
            <a:ext cx="3363974" cy="1607060"/>
          </a:xfrm>
          <a:noFill/>
          <a:ln w="19050">
            <a:solidFill>
              <a:schemeClr val="tx1"/>
            </a:solidFill>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rtlCol="0" anchor="ctr">
            <a:normAutofit/>
          </a:bodyPr>
          <a:lstStyle/>
          <a:p>
            <a:pPr algn="ctr"/>
            <a:r>
              <a:rPr lang="en-US" sz="2800" kern="1200" dirty="0">
                <a:solidFill>
                  <a:schemeClr val="tx1"/>
                </a:solidFill>
                <a:latin typeface="+mj-lt"/>
                <a:ea typeface="+mj-ea"/>
                <a:cs typeface="+mj-cs"/>
              </a:rPr>
              <a:t> Set</a:t>
            </a:r>
          </a:p>
        </p:txBody>
      </p:sp>
      <p:sp>
        <p:nvSpPr>
          <p:cNvPr id="8" name="Content Placeholder 3">
            <a:extLst>
              <a:ext uri="{FF2B5EF4-FFF2-40B4-BE49-F238E27FC236}">
                <a16:creationId xmlns:a16="http://schemas.microsoft.com/office/drawing/2014/main" id="{F921F933-D5CC-4804-B3D2-AE00BBC7D062}"/>
              </a:ext>
            </a:extLst>
          </p:cNvPr>
          <p:cNvSpPr>
            <a:spLocks noGrp="1"/>
          </p:cNvSpPr>
          <p:nvPr>
            <p:ph sz="half" idx="1"/>
          </p:nvPr>
        </p:nvSpPr>
        <p:spPr>
          <a:xfrm>
            <a:off x="399288" y="2368297"/>
            <a:ext cx="3733800" cy="4365012"/>
          </a:xfrm>
        </p:spPr>
        <p:txBody>
          <a:bodyPr>
            <a:normAutofit/>
          </a:bodyPr>
          <a:lstStyle/>
          <a:p>
            <a:pPr marL="0" indent="0">
              <a:buNone/>
            </a:pPr>
            <a:r>
              <a:rPr lang="en-US" dirty="0"/>
              <a:t>Set</a:t>
            </a:r>
          </a:p>
        </p:txBody>
      </p:sp>
      <p:sp>
        <p:nvSpPr>
          <p:cNvPr id="3" name="Rectangle 2">
            <a:extLst>
              <a:ext uri="{FF2B5EF4-FFF2-40B4-BE49-F238E27FC236}">
                <a16:creationId xmlns:a16="http://schemas.microsoft.com/office/drawing/2014/main" id="{5B138418-2A6C-4842-ACAB-3282A312D765}"/>
              </a:ext>
            </a:extLst>
          </p:cNvPr>
          <p:cNvSpPr/>
          <p:nvPr/>
        </p:nvSpPr>
        <p:spPr>
          <a:xfrm>
            <a:off x="4654296" y="74414"/>
            <a:ext cx="1838196" cy="369332"/>
          </a:xfrm>
          <a:prstGeom prst="rect">
            <a:avLst/>
          </a:prstGeom>
        </p:spPr>
        <p:txBody>
          <a:bodyPr wrap="none">
            <a:spAutoFit/>
          </a:bodyPr>
          <a:lstStyle/>
          <a:p>
            <a:r>
              <a:rPr lang="en-US" b="1" dirty="0">
                <a:solidFill>
                  <a:schemeClr val="bg1"/>
                </a:solidFill>
              </a:rPr>
              <a:t>Operation On Set</a:t>
            </a:r>
          </a:p>
        </p:txBody>
      </p:sp>
      <p:sp>
        <p:nvSpPr>
          <p:cNvPr id="5" name="Rectangle 4">
            <a:extLst>
              <a:ext uri="{FF2B5EF4-FFF2-40B4-BE49-F238E27FC236}">
                <a16:creationId xmlns:a16="http://schemas.microsoft.com/office/drawing/2014/main" id="{089B3811-A1B2-4B52-9E1A-2B3E3E0CEF5F}"/>
              </a:ext>
            </a:extLst>
          </p:cNvPr>
          <p:cNvSpPr/>
          <p:nvPr/>
        </p:nvSpPr>
        <p:spPr>
          <a:xfrm>
            <a:off x="4754880" y="623392"/>
            <a:ext cx="7376160" cy="1138773"/>
          </a:xfrm>
          <a:prstGeom prst="rect">
            <a:avLst/>
          </a:prstGeom>
        </p:spPr>
        <p:txBody>
          <a:bodyPr wrap="square">
            <a:spAutoFit/>
          </a:bodyPr>
          <a:lstStyle/>
          <a:p>
            <a:r>
              <a:rPr lang="en-US" sz="1700" b="1" dirty="0">
                <a:solidFill>
                  <a:schemeClr val="accent1">
                    <a:lumMod val="50000"/>
                  </a:schemeClr>
                </a:solidFill>
              </a:rPr>
              <a:t>Adding elements to a Set:</a:t>
            </a:r>
          </a:p>
          <a:p>
            <a:endParaRPr lang="en-US" sz="1700" b="1" dirty="0">
              <a:solidFill>
                <a:schemeClr val="accent1">
                  <a:lumMod val="50000"/>
                </a:schemeClr>
              </a:solidFill>
            </a:endParaRPr>
          </a:p>
          <a:p>
            <a:r>
              <a:rPr lang="en-US" sz="1700" dirty="0">
                <a:solidFill>
                  <a:schemeClr val="bg1"/>
                </a:solidFill>
              </a:rPr>
              <a:t>The add()method returns true if the set does not contain the specified element, and returns false if the set already contains the specified element:</a:t>
            </a:r>
          </a:p>
        </p:txBody>
      </p:sp>
      <p:sp>
        <p:nvSpPr>
          <p:cNvPr id="6" name="Rectangle 2">
            <a:extLst>
              <a:ext uri="{FF2B5EF4-FFF2-40B4-BE49-F238E27FC236}">
                <a16:creationId xmlns:a16="http://schemas.microsoft.com/office/drawing/2014/main" id="{C8E5E4B3-CD6D-4853-8A02-77D40C23D2CC}"/>
              </a:ext>
            </a:extLst>
          </p:cNvPr>
          <p:cNvSpPr>
            <a:spLocks noChangeArrowheads="1"/>
          </p:cNvSpPr>
          <p:nvPr/>
        </p:nvSpPr>
        <p:spPr bwMode="auto">
          <a:xfrm>
            <a:off x="5007429" y="2096554"/>
            <a:ext cx="6923314"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Set&lt;String&gt; names = new HashSet&lt;&gt;();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err="1">
                <a:solidFill>
                  <a:schemeClr val="accent1">
                    <a:lumMod val="50000"/>
                  </a:schemeClr>
                </a:solidFill>
                <a:latin typeface="Consolas" panose="020B0609020204030204" pitchFamily="49" charset="0"/>
              </a:rPr>
              <a:t>names.add</a:t>
            </a:r>
            <a:r>
              <a:rPr lang="en-US" altLang="en-US" sz="1600" dirty="0">
                <a:solidFill>
                  <a:schemeClr val="accent1">
                    <a:lumMod val="50000"/>
                  </a:schemeClr>
                </a:solidFill>
                <a:latin typeface="Consolas" panose="020B0609020204030204" pitchFamily="49" charset="0"/>
              </a:rPr>
              <a:t>("Tom");</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err="1">
                <a:solidFill>
                  <a:schemeClr val="accent1">
                    <a:lumMod val="50000"/>
                  </a:schemeClr>
                </a:solidFill>
                <a:latin typeface="Consolas" panose="020B0609020204030204" pitchFamily="49" charset="0"/>
              </a:rPr>
              <a:t>names.add</a:t>
            </a:r>
            <a:r>
              <a:rPr lang="en-US" altLang="en-US" sz="1600" dirty="0">
                <a:solidFill>
                  <a:schemeClr val="accent1">
                    <a:lumMod val="50000"/>
                  </a:schemeClr>
                </a:solidFill>
                <a:latin typeface="Consolas" panose="020B0609020204030204" pitchFamily="49" charset="0"/>
              </a:rPr>
              <a:t>("Mary");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if (names.add("Peter"))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    System.out.println("Peter is added to the set");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if (!names.add("Tom"))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    System.out.println("Tom is already added to the set");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a:t>
            </a:r>
          </a:p>
        </p:txBody>
      </p:sp>
      <p:sp>
        <p:nvSpPr>
          <p:cNvPr id="13" name="Rectangle 3">
            <a:extLst>
              <a:ext uri="{FF2B5EF4-FFF2-40B4-BE49-F238E27FC236}">
                <a16:creationId xmlns:a16="http://schemas.microsoft.com/office/drawing/2014/main" id="{A6B2802B-0414-4011-8D80-44D396720FCC}"/>
              </a:ext>
            </a:extLst>
          </p:cNvPr>
          <p:cNvSpPr>
            <a:spLocks noChangeArrowheads="1"/>
          </p:cNvSpPr>
          <p:nvPr/>
        </p:nvSpPr>
        <p:spPr bwMode="auto">
          <a:xfrm>
            <a:off x="5425440" y="5359624"/>
            <a:ext cx="390499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Peter is added to the set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Tom is already added to the set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0203043"/>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itle 1"/>
          <p:cNvSpPr>
            <a:spLocks noGrp="1"/>
          </p:cNvSpPr>
          <p:nvPr>
            <p:ph type="title"/>
          </p:nvPr>
        </p:nvSpPr>
        <p:spPr>
          <a:xfrm>
            <a:off x="643468" y="623392"/>
            <a:ext cx="3363974" cy="1607060"/>
          </a:xfrm>
          <a:noFill/>
          <a:ln w="19050">
            <a:solidFill>
              <a:schemeClr val="tx1"/>
            </a:solidFill>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rtlCol="0" anchor="ctr">
            <a:normAutofit/>
          </a:bodyPr>
          <a:lstStyle/>
          <a:p>
            <a:pPr algn="ctr"/>
            <a:r>
              <a:rPr lang="en-US" sz="2800" kern="1200" dirty="0">
                <a:solidFill>
                  <a:schemeClr val="tx1"/>
                </a:solidFill>
                <a:latin typeface="+mj-lt"/>
                <a:ea typeface="+mj-ea"/>
                <a:cs typeface="+mj-cs"/>
              </a:rPr>
              <a:t> Set</a:t>
            </a:r>
          </a:p>
        </p:txBody>
      </p:sp>
      <p:sp>
        <p:nvSpPr>
          <p:cNvPr id="8" name="Content Placeholder 3">
            <a:extLst>
              <a:ext uri="{FF2B5EF4-FFF2-40B4-BE49-F238E27FC236}">
                <a16:creationId xmlns:a16="http://schemas.microsoft.com/office/drawing/2014/main" id="{F921F933-D5CC-4804-B3D2-AE00BBC7D062}"/>
              </a:ext>
            </a:extLst>
          </p:cNvPr>
          <p:cNvSpPr>
            <a:spLocks noGrp="1"/>
          </p:cNvSpPr>
          <p:nvPr>
            <p:ph sz="half" idx="1"/>
          </p:nvPr>
        </p:nvSpPr>
        <p:spPr>
          <a:xfrm>
            <a:off x="399288" y="2368297"/>
            <a:ext cx="3733800" cy="4365012"/>
          </a:xfrm>
        </p:spPr>
        <p:txBody>
          <a:bodyPr>
            <a:normAutofit/>
          </a:bodyPr>
          <a:lstStyle/>
          <a:p>
            <a:pPr marL="0" indent="0">
              <a:buNone/>
            </a:pPr>
            <a:r>
              <a:rPr lang="en-US" dirty="0"/>
              <a:t>Set</a:t>
            </a:r>
          </a:p>
        </p:txBody>
      </p:sp>
      <p:sp>
        <p:nvSpPr>
          <p:cNvPr id="3" name="Rectangle 2">
            <a:extLst>
              <a:ext uri="{FF2B5EF4-FFF2-40B4-BE49-F238E27FC236}">
                <a16:creationId xmlns:a16="http://schemas.microsoft.com/office/drawing/2014/main" id="{5B138418-2A6C-4842-ACAB-3282A312D765}"/>
              </a:ext>
            </a:extLst>
          </p:cNvPr>
          <p:cNvSpPr/>
          <p:nvPr/>
        </p:nvSpPr>
        <p:spPr>
          <a:xfrm>
            <a:off x="4654296" y="74414"/>
            <a:ext cx="1838196" cy="369332"/>
          </a:xfrm>
          <a:prstGeom prst="rect">
            <a:avLst/>
          </a:prstGeom>
        </p:spPr>
        <p:txBody>
          <a:bodyPr wrap="none">
            <a:spAutoFit/>
          </a:bodyPr>
          <a:lstStyle/>
          <a:p>
            <a:r>
              <a:rPr lang="en-US" b="1" dirty="0">
                <a:solidFill>
                  <a:schemeClr val="bg1"/>
                </a:solidFill>
              </a:rPr>
              <a:t>Operation On Set</a:t>
            </a:r>
          </a:p>
        </p:txBody>
      </p:sp>
      <p:sp>
        <p:nvSpPr>
          <p:cNvPr id="5" name="Rectangle 4">
            <a:extLst>
              <a:ext uri="{FF2B5EF4-FFF2-40B4-BE49-F238E27FC236}">
                <a16:creationId xmlns:a16="http://schemas.microsoft.com/office/drawing/2014/main" id="{089B3811-A1B2-4B52-9E1A-2B3E3E0CEF5F}"/>
              </a:ext>
            </a:extLst>
          </p:cNvPr>
          <p:cNvSpPr/>
          <p:nvPr/>
        </p:nvSpPr>
        <p:spPr>
          <a:xfrm>
            <a:off x="4754880" y="623392"/>
            <a:ext cx="7376160" cy="1169551"/>
          </a:xfrm>
          <a:prstGeom prst="rect">
            <a:avLst/>
          </a:prstGeom>
        </p:spPr>
        <p:txBody>
          <a:bodyPr wrap="square">
            <a:spAutoFit/>
          </a:bodyPr>
          <a:lstStyle/>
          <a:p>
            <a:r>
              <a:rPr lang="en-US" sz="1700" b="1" dirty="0">
                <a:solidFill>
                  <a:schemeClr val="accent1">
                    <a:lumMod val="50000"/>
                  </a:schemeClr>
                </a:solidFill>
              </a:rPr>
              <a:t>Removing elements from a Set:</a:t>
            </a:r>
          </a:p>
          <a:p>
            <a:endParaRPr lang="en-US" sz="1700" b="1" dirty="0">
              <a:solidFill>
                <a:schemeClr val="bg1"/>
              </a:solidFill>
            </a:endParaRPr>
          </a:p>
          <a:p>
            <a:r>
              <a:rPr lang="en-US" dirty="0">
                <a:solidFill>
                  <a:schemeClr val="bg1"/>
                </a:solidFill>
              </a:rPr>
              <a:t>The </a:t>
            </a:r>
            <a:r>
              <a:rPr lang="en-US" b="1" dirty="0">
                <a:solidFill>
                  <a:schemeClr val="bg1"/>
                </a:solidFill>
              </a:rPr>
              <a:t>remove()</a:t>
            </a:r>
            <a:r>
              <a:rPr lang="en-US" dirty="0">
                <a:solidFill>
                  <a:schemeClr val="bg1"/>
                </a:solidFill>
              </a:rPr>
              <a:t> method removes the specified element from the set if it is present (the method returns true, or false otherwise):</a:t>
            </a:r>
            <a:endParaRPr lang="en-US" sz="1700" dirty="0">
              <a:solidFill>
                <a:schemeClr val="bg1"/>
              </a:solidFill>
            </a:endParaRPr>
          </a:p>
        </p:txBody>
      </p:sp>
      <p:sp>
        <p:nvSpPr>
          <p:cNvPr id="2" name="Rectangle 2">
            <a:extLst>
              <a:ext uri="{FF2B5EF4-FFF2-40B4-BE49-F238E27FC236}">
                <a16:creationId xmlns:a16="http://schemas.microsoft.com/office/drawing/2014/main" id="{57AEEF3A-61EF-4762-B63B-9317F89A5182}"/>
              </a:ext>
            </a:extLst>
          </p:cNvPr>
          <p:cNvSpPr>
            <a:spLocks noChangeArrowheads="1"/>
          </p:cNvSpPr>
          <p:nvPr/>
        </p:nvSpPr>
        <p:spPr bwMode="auto">
          <a:xfrm>
            <a:off x="4854594" y="1998965"/>
            <a:ext cx="587436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if (names.remove("Mary"))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    System.out.println("Marry is removed");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a:t>
            </a:r>
          </a:p>
        </p:txBody>
      </p:sp>
      <p:sp>
        <p:nvSpPr>
          <p:cNvPr id="4" name="Rectangle 3">
            <a:extLst>
              <a:ext uri="{FF2B5EF4-FFF2-40B4-BE49-F238E27FC236}">
                <a16:creationId xmlns:a16="http://schemas.microsoft.com/office/drawing/2014/main" id="{E747E606-1685-40B4-B6B1-5E3D9A6EEFB5}"/>
              </a:ext>
            </a:extLst>
          </p:cNvPr>
          <p:cNvSpPr/>
          <p:nvPr/>
        </p:nvSpPr>
        <p:spPr>
          <a:xfrm>
            <a:off x="4854594" y="2967335"/>
            <a:ext cx="7293864" cy="923330"/>
          </a:xfrm>
          <a:prstGeom prst="rect">
            <a:avLst/>
          </a:prstGeom>
        </p:spPr>
        <p:txBody>
          <a:bodyPr wrap="square">
            <a:spAutoFit/>
          </a:bodyPr>
          <a:lstStyle/>
          <a:p>
            <a:r>
              <a:rPr lang="en-US" dirty="0">
                <a:solidFill>
                  <a:schemeClr val="bg1"/>
                </a:solidFill>
              </a:rPr>
              <a:t>Note that the objects in the Set should implement the </a:t>
            </a:r>
            <a:r>
              <a:rPr lang="en-US" dirty="0">
                <a:solidFill>
                  <a:schemeClr val="accent1">
                    <a:lumMod val="50000"/>
                  </a:schemeClr>
                </a:solidFill>
              </a:rPr>
              <a:t>equals() </a:t>
            </a:r>
            <a:r>
              <a:rPr lang="en-US" dirty="0">
                <a:solidFill>
                  <a:schemeClr val="bg1"/>
                </a:solidFill>
              </a:rPr>
              <a:t>and </a:t>
            </a:r>
            <a:r>
              <a:rPr lang="en-US" dirty="0">
                <a:solidFill>
                  <a:schemeClr val="accent1">
                    <a:lumMod val="50000"/>
                  </a:schemeClr>
                </a:solidFill>
              </a:rPr>
              <a:t>hashCode()</a:t>
            </a:r>
            <a:r>
              <a:rPr lang="en-US" dirty="0">
                <a:solidFill>
                  <a:schemeClr val="bg1"/>
                </a:solidFill>
              </a:rPr>
              <a:t> methods correctly so the Set can find and remove the objects.</a:t>
            </a:r>
          </a:p>
        </p:txBody>
      </p:sp>
      <p:sp>
        <p:nvSpPr>
          <p:cNvPr id="9" name="Rectangle 8">
            <a:extLst>
              <a:ext uri="{FF2B5EF4-FFF2-40B4-BE49-F238E27FC236}">
                <a16:creationId xmlns:a16="http://schemas.microsoft.com/office/drawing/2014/main" id="{29B4B5F0-553B-4D07-B488-982B058DE6E7}"/>
              </a:ext>
            </a:extLst>
          </p:cNvPr>
          <p:cNvSpPr/>
          <p:nvPr/>
        </p:nvSpPr>
        <p:spPr>
          <a:xfrm>
            <a:off x="4754880" y="4197868"/>
            <a:ext cx="7393578" cy="907941"/>
          </a:xfrm>
          <a:prstGeom prst="rect">
            <a:avLst/>
          </a:prstGeom>
        </p:spPr>
        <p:txBody>
          <a:bodyPr wrap="square">
            <a:spAutoFit/>
          </a:bodyPr>
          <a:lstStyle/>
          <a:p>
            <a:r>
              <a:rPr lang="en-US" sz="1700" b="1" dirty="0">
                <a:solidFill>
                  <a:schemeClr val="accent1">
                    <a:lumMod val="50000"/>
                  </a:schemeClr>
                </a:solidFill>
              </a:rPr>
              <a:t>Check if a Set is empty:</a:t>
            </a:r>
          </a:p>
          <a:p>
            <a:r>
              <a:rPr lang="en-US" dirty="0">
                <a:solidFill>
                  <a:schemeClr val="bg1"/>
                </a:solidFill>
              </a:rPr>
              <a:t>The </a:t>
            </a:r>
            <a:r>
              <a:rPr lang="en-US" b="1" dirty="0">
                <a:solidFill>
                  <a:schemeClr val="bg1"/>
                </a:solidFill>
              </a:rPr>
              <a:t>isEmpty() </a:t>
            </a:r>
            <a:r>
              <a:rPr lang="en-US" dirty="0">
                <a:solidFill>
                  <a:schemeClr val="bg1"/>
                </a:solidFill>
              </a:rPr>
              <a:t>method returns true if the set contains no elements, otherwise returns false:</a:t>
            </a:r>
          </a:p>
        </p:txBody>
      </p:sp>
      <p:sp>
        <p:nvSpPr>
          <p:cNvPr id="10" name="Rectangle 3">
            <a:extLst>
              <a:ext uri="{FF2B5EF4-FFF2-40B4-BE49-F238E27FC236}">
                <a16:creationId xmlns:a16="http://schemas.microsoft.com/office/drawing/2014/main" id="{4DD081C9-822E-450E-830B-E081609D7709}"/>
              </a:ext>
            </a:extLst>
          </p:cNvPr>
          <p:cNvSpPr>
            <a:spLocks noChangeArrowheads="1"/>
          </p:cNvSpPr>
          <p:nvPr/>
        </p:nvSpPr>
        <p:spPr bwMode="auto">
          <a:xfrm>
            <a:off x="4854593" y="5195242"/>
            <a:ext cx="7137109"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if (names.isEmpty())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    System.out.println("The set is empty");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 else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    System.out.println("The set is not empty");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a:t>
            </a:r>
          </a:p>
        </p:txBody>
      </p:sp>
    </p:spTree>
    <p:extLst>
      <p:ext uri="{BB962C8B-B14F-4D97-AF65-F5344CB8AC3E}">
        <p14:creationId xmlns:p14="http://schemas.microsoft.com/office/powerpoint/2010/main" val="2838643269"/>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itle 1"/>
          <p:cNvSpPr>
            <a:spLocks noGrp="1"/>
          </p:cNvSpPr>
          <p:nvPr>
            <p:ph type="title"/>
          </p:nvPr>
        </p:nvSpPr>
        <p:spPr>
          <a:xfrm>
            <a:off x="643468" y="623392"/>
            <a:ext cx="3363974" cy="1607060"/>
          </a:xfrm>
          <a:noFill/>
          <a:ln w="19050">
            <a:solidFill>
              <a:schemeClr val="tx1"/>
            </a:solidFill>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rtlCol="0" anchor="ctr">
            <a:normAutofit/>
          </a:bodyPr>
          <a:lstStyle/>
          <a:p>
            <a:pPr algn="ctr"/>
            <a:r>
              <a:rPr lang="en-US" sz="2800" kern="1200" dirty="0">
                <a:solidFill>
                  <a:schemeClr val="tx1"/>
                </a:solidFill>
                <a:latin typeface="+mj-lt"/>
                <a:ea typeface="+mj-ea"/>
                <a:cs typeface="+mj-cs"/>
              </a:rPr>
              <a:t> Set</a:t>
            </a:r>
          </a:p>
        </p:txBody>
      </p:sp>
      <p:sp>
        <p:nvSpPr>
          <p:cNvPr id="8" name="Content Placeholder 3">
            <a:extLst>
              <a:ext uri="{FF2B5EF4-FFF2-40B4-BE49-F238E27FC236}">
                <a16:creationId xmlns:a16="http://schemas.microsoft.com/office/drawing/2014/main" id="{F921F933-D5CC-4804-B3D2-AE00BBC7D062}"/>
              </a:ext>
            </a:extLst>
          </p:cNvPr>
          <p:cNvSpPr>
            <a:spLocks noGrp="1"/>
          </p:cNvSpPr>
          <p:nvPr>
            <p:ph sz="half" idx="1"/>
          </p:nvPr>
        </p:nvSpPr>
        <p:spPr>
          <a:xfrm>
            <a:off x="399288" y="2368297"/>
            <a:ext cx="3733800" cy="4365012"/>
          </a:xfrm>
        </p:spPr>
        <p:txBody>
          <a:bodyPr>
            <a:normAutofit/>
          </a:bodyPr>
          <a:lstStyle/>
          <a:p>
            <a:pPr marL="0" indent="0">
              <a:buNone/>
            </a:pPr>
            <a:r>
              <a:rPr lang="en-US" dirty="0"/>
              <a:t>Set</a:t>
            </a:r>
          </a:p>
        </p:txBody>
      </p:sp>
      <p:sp>
        <p:nvSpPr>
          <p:cNvPr id="3" name="Rectangle 2">
            <a:extLst>
              <a:ext uri="{FF2B5EF4-FFF2-40B4-BE49-F238E27FC236}">
                <a16:creationId xmlns:a16="http://schemas.microsoft.com/office/drawing/2014/main" id="{5B138418-2A6C-4842-ACAB-3282A312D765}"/>
              </a:ext>
            </a:extLst>
          </p:cNvPr>
          <p:cNvSpPr/>
          <p:nvPr/>
        </p:nvSpPr>
        <p:spPr>
          <a:xfrm>
            <a:off x="4654296" y="74414"/>
            <a:ext cx="1838196" cy="369332"/>
          </a:xfrm>
          <a:prstGeom prst="rect">
            <a:avLst/>
          </a:prstGeom>
        </p:spPr>
        <p:txBody>
          <a:bodyPr wrap="none">
            <a:spAutoFit/>
          </a:bodyPr>
          <a:lstStyle/>
          <a:p>
            <a:r>
              <a:rPr lang="en-US" b="1" dirty="0">
                <a:solidFill>
                  <a:schemeClr val="bg1"/>
                </a:solidFill>
              </a:rPr>
              <a:t>Operation On Set</a:t>
            </a:r>
          </a:p>
        </p:txBody>
      </p:sp>
      <p:sp>
        <p:nvSpPr>
          <p:cNvPr id="5" name="Rectangle 4">
            <a:extLst>
              <a:ext uri="{FF2B5EF4-FFF2-40B4-BE49-F238E27FC236}">
                <a16:creationId xmlns:a16="http://schemas.microsoft.com/office/drawing/2014/main" id="{089B3811-A1B2-4B52-9E1A-2B3E3E0CEF5F}"/>
              </a:ext>
            </a:extLst>
          </p:cNvPr>
          <p:cNvSpPr/>
          <p:nvPr/>
        </p:nvSpPr>
        <p:spPr>
          <a:xfrm>
            <a:off x="4754880" y="623392"/>
            <a:ext cx="7376160" cy="1169551"/>
          </a:xfrm>
          <a:prstGeom prst="rect">
            <a:avLst/>
          </a:prstGeom>
        </p:spPr>
        <p:txBody>
          <a:bodyPr wrap="square">
            <a:spAutoFit/>
          </a:bodyPr>
          <a:lstStyle/>
          <a:p>
            <a:r>
              <a:rPr lang="en-US" sz="1700" b="1" dirty="0">
                <a:solidFill>
                  <a:schemeClr val="accent1">
                    <a:lumMod val="50000"/>
                  </a:schemeClr>
                </a:solidFill>
              </a:rPr>
              <a:t>Removing elements from a Set:</a:t>
            </a:r>
          </a:p>
          <a:p>
            <a:endParaRPr lang="en-US" sz="1700" b="1" dirty="0">
              <a:solidFill>
                <a:schemeClr val="bg1"/>
              </a:solidFill>
            </a:endParaRPr>
          </a:p>
          <a:p>
            <a:r>
              <a:rPr lang="en-US" dirty="0">
                <a:solidFill>
                  <a:schemeClr val="bg1"/>
                </a:solidFill>
              </a:rPr>
              <a:t>The </a:t>
            </a:r>
            <a:r>
              <a:rPr lang="en-US" b="1" dirty="0">
                <a:solidFill>
                  <a:schemeClr val="bg1"/>
                </a:solidFill>
              </a:rPr>
              <a:t>clear() </a:t>
            </a:r>
            <a:r>
              <a:rPr lang="en-US" dirty="0">
                <a:solidFill>
                  <a:schemeClr val="bg1"/>
                </a:solidFill>
              </a:rPr>
              <a:t>method removes all elements from the set. The set will be empty afterward:</a:t>
            </a:r>
          </a:p>
        </p:txBody>
      </p:sp>
      <p:sp>
        <p:nvSpPr>
          <p:cNvPr id="6" name="Rectangle 2">
            <a:extLst>
              <a:ext uri="{FF2B5EF4-FFF2-40B4-BE49-F238E27FC236}">
                <a16:creationId xmlns:a16="http://schemas.microsoft.com/office/drawing/2014/main" id="{860647A3-3405-4619-A4D0-EB9E41CCFAF2}"/>
              </a:ext>
            </a:extLst>
          </p:cNvPr>
          <p:cNvSpPr>
            <a:spLocks noChangeArrowheads="1"/>
          </p:cNvSpPr>
          <p:nvPr/>
        </p:nvSpPr>
        <p:spPr bwMode="auto">
          <a:xfrm>
            <a:off x="4885509" y="1843500"/>
            <a:ext cx="519064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names.clear();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if (names.isEmpty())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    System.out.println("The set is empty");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a:t>
            </a:r>
          </a:p>
        </p:txBody>
      </p:sp>
      <p:sp>
        <p:nvSpPr>
          <p:cNvPr id="11" name="Rectangle 10">
            <a:extLst>
              <a:ext uri="{FF2B5EF4-FFF2-40B4-BE49-F238E27FC236}">
                <a16:creationId xmlns:a16="http://schemas.microsoft.com/office/drawing/2014/main" id="{F8F4FBEB-9B93-401C-8B46-72135A4D4B14}"/>
              </a:ext>
            </a:extLst>
          </p:cNvPr>
          <p:cNvSpPr/>
          <p:nvPr/>
        </p:nvSpPr>
        <p:spPr>
          <a:xfrm>
            <a:off x="4885509" y="3801682"/>
            <a:ext cx="3637919" cy="353943"/>
          </a:xfrm>
          <a:prstGeom prst="rect">
            <a:avLst/>
          </a:prstGeom>
        </p:spPr>
        <p:txBody>
          <a:bodyPr wrap="none">
            <a:spAutoFit/>
          </a:bodyPr>
          <a:lstStyle/>
          <a:p>
            <a:r>
              <a:rPr lang="en-US" sz="1700" b="1" dirty="0">
                <a:solidFill>
                  <a:schemeClr val="accent1">
                    <a:lumMod val="50000"/>
                  </a:schemeClr>
                </a:solidFill>
              </a:rPr>
              <a:t>Get total number of elements in a Set:</a:t>
            </a:r>
          </a:p>
        </p:txBody>
      </p:sp>
      <p:sp>
        <p:nvSpPr>
          <p:cNvPr id="12" name="Rectangle 11">
            <a:extLst>
              <a:ext uri="{FF2B5EF4-FFF2-40B4-BE49-F238E27FC236}">
                <a16:creationId xmlns:a16="http://schemas.microsoft.com/office/drawing/2014/main" id="{4ADC5E4F-F113-4BEF-BCFC-2143B5F23EB8}"/>
              </a:ext>
            </a:extLst>
          </p:cNvPr>
          <p:cNvSpPr/>
          <p:nvPr/>
        </p:nvSpPr>
        <p:spPr>
          <a:xfrm>
            <a:off x="4885509" y="4171814"/>
            <a:ext cx="6096000" cy="646331"/>
          </a:xfrm>
          <a:prstGeom prst="rect">
            <a:avLst/>
          </a:prstGeom>
        </p:spPr>
        <p:txBody>
          <a:bodyPr>
            <a:spAutoFit/>
          </a:bodyPr>
          <a:lstStyle/>
          <a:p>
            <a:r>
              <a:rPr lang="en-US" dirty="0">
                <a:solidFill>
                  <a:schemeClr val="bg1"/>
                </a:solidFill>
              </a:rPr>
              <a:t>The </a:t>
            </a:r>
            <a:r>
              <a:rPr lang="en-US" b="1" dirty="0">
                <a:solidFill>
                  <a:schemeClr val="bg1"/>
                </a:solidFill>
              </a:rPr>
              <a:t>size() </a:t>
            </a:r>
            <a:r>
              <a:rPr lang="en-US" dirty="0">
                <a:solidFill>
                  <a:schemeClr val="bg1"/>
                </a:solidFill>
              </a:rPr>
              <a:t>method returns the number of elements contained in the set:</a:t>
            </a:r>
          </a:p>
        </p:txBody>
      </p:sp>
      <p:sp>
        <p:nvSpPr>
          <p:cNvPr id="13" name="Rectangle 3">
            <a:extLst>
              <a:ext uri="{FF2B5EF4-FFF2-40B4-BE49-F238E27FC236}">
                <a16:creationId xmlns:a16="http://schemas.microsoft.com/office/drawing/2014/main" id="{C3A3F6FF-1357-4A76-B0DA-840F60455A47}"/>
              </a:ext>
            </a:extLst>
          </p:cNvPr>
          <p:cNvSpPr>
            <a:spLocks noChangeArrowheads="1"/>
          </p:cNvSpPr>
          <p:nvPr/>
        </p:nvSpPr>
        <p:spPr bwMode="auto">
          <a:xfrm>
            <a:off x="5050972" y="4994147"/>
            <a:ext cx="6827350"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Set&lt;String&gt; names = new HashSet&lt;&gt;();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names.add("Tom");</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names.add("Mary");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names.add("Peter");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names.add("Alice");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err="1">
                <a:solidFill>
                  <a:schemeClr val="accent1">
                    <a:lumMod val="50000"/>
                  </a:schemeClr>
                </a:solidFill>
                <a:latin typeface="Consolas" panose="020B0609020204030204" pitchFamily="49" charset="0"/>
              </a:rPr>
              <a:t>System.out.printf</a:t>
            </a:r>
            <a:r>
              <a:rPr lang="en-US" altLang="en-US" sz="1600" dirty="0">
                <a:solidFill>
                  <a:schemeClr val="accent1">
                    <a:lumMod val="50000"/>
                  </a:schemeClr>
                </a:solidFill>
                <a:latin typeface="Consolas" panose="020B0609020204030204" pitchFamily="49" charset="0"/>
              </a:rPr>
              <a:t>("The set has %d elements", </a:t>
            </a:r>
            <a:r>
              <a:rPr lang="en-US" altLang="en-US" sz="1600" dirty="0" err="1">
                <a:solidFill>
                  <a:schemeClr val="accent1">
                    <a:lumMod val="50000"/>
                  </a:schemeClr>
                </a:solidFill>
                <a:latin typeface="Consolas" panose="020B0609020204030204" pitchFamily="49" charset="0"/>
              </a:rPr>
              <a:t>names.size</a:t>
            </a:r>
            <a:r>
              <a:rPr lang="en-US" altLang="en-US" sz="1600" dirty="0">
                <a:solidFill>
                  <a:schemeClr val="accent1">
                    <a:lumMod val="50000"/>
                  </a:schemeClr>
                </a:solidFill>
                <a:latin typeface="Consolas" panose="020B0609020204030204" pitchFamily="49" charset="0"/>
              </a:rPr>
              <a:t>());</a:t>
            </a:r>
          </a:p>
        </p:txBody>
      </p:sp>
    </p:spTree>
    <p:extLst>
      <p:ext uri="{BB962C8B-B14F-4D97-AF65-F5344CB8AC3E}">
        <p14:creationId xmlns:p14="http://schemas.microsoft.com/office/powerpoint/2010/main" val="53298011"/>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itle 1"/>
          <p:cNvSpPr>
            <a:spLocks noGrp="1"/>
          </p:cNvSpPr>
          <p:nvPr>
            <p:ph type="title"/>
          </p:nvPr>
        </p:nvSpPr>
        <p:spPr>
          <a:xfrm>
            <a:off x="643468" y="623392"/>
            <a:ext cx="3363974" cy="1607060"/>
          </a:xfrm>
          <a:noFill/>
          <a:ln w="19050">
            <a:solidFill>
              <a:schemeClr val="tx1"/>
            </a:solidFill>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rtlCol="0" anchor="ctr">
            <a:normAutofit/>
          </a:bodyPr>
          <a:lstStyle/>
          <a:p>
            <a:pPr algn="ctr"/>
            <a:r>
              <a:rPr lang="en-US" sz="2800" kern="1200" dirty="0">
                <a:solidFill>
                  <a:schemeClr val="tx1"/>
                </a:solidFill>
                <a:latin typeface="+mj-lt"/>
                <a:ea typeface="+mj-ea"/>
                <a:cs typeface="+mj-cs"/>
              </a:rPr>
              <a:t> Set</a:t>
            </a:r>
          </a:p>
        </p:txBody>
      </p:sp>
      <p:sp>
        <p:nvSpPr>
          <p:cNvPr id="8" name="Content Placeholder 3">
            <a:extLst>
              <a:ext uri="{FF2B5EF4-FFF2-40B4-BE49-F238E27FC236}">
                <a16:creationId xmlns:a16="http://schemas.microsoft.com/office/drawing/2014/main" id="{F921F933-D5CC-4804-B3D2-AE00BBC7D062}"/>
              </a:ext>
            </a:extLst>
          </p:cNvPr>
          <p:cNvSpPr>
            <a:spLocks noGrp="1"/>
          </p:cNvSpPr>
          <p:nvPr>
            <p:ph sz="half" idx="1"/>
          </p:nvPr>
        </p:nvSpPr>
        <p:spPr>
          <a:xfrm>
            <a:off x="399288" y="2368297"/>
            <a:ext cx="3733800" cy="4365012"/>
          </a:xfrm>
        </p:spPr>
        <p:txBody>
          <a:bodyPr>
            <a:normAutofit/>
          </a:bodyPr>
          <a:lstStyle/>
          <a:p>
            <a:pPr marL="0" indent="0">
              <a:buNone/>
            </a:pPr>
            <a:r>
              <a:rPr lang="en-US" dirty="0"/>
              <a:t>Set</a:t>
            </a:r>
          </a:p>
        </p:txBody>
      </p:sp>
      <p:sp>
        <p:nvSpPr>
          <p:cNvPr id="3" name="Rectangle 2">
            <a:extLst>
              <a:ext uri="{FF2B5EF4-FFF2-40B4-BE49-F238E27FC236}">
                <a16:creationId xmlns:a16="http://schemas.microsoft.com/office/drawing/2014/main" id="{5B138418-2A6C-4842-ACAB-3282A312D765}"/>
              </a:ext>
            </a:extLst>
          </p:cNvPr>
          <p:cNvSpPr/>
          <p:nvPr/>
        </p:nvSpPr>
        <p:spPr>
          <a:xfrm>
            <a:off x="4654296" y="74414"/>
            <a:ext cx="1838196" cy="369332"/>
          </a:xfrm>
          <a:prstGeom prst="rect">
            <a:avLst/>
          </a:prstGeom>
        </p:spPr>
        <p:txBody>
          <a:bodyPr wrap="none">
            <a:spAutoFit/>
          </a:bodyPr>
          <a:lstStyle/>
          <a:p>
            <a:r>
              <a:rPr lang="en-US" b="1" dirty="0">
                <a:solidFill>
                  <a:schemeClr val="bg1"/>
                </a:solidFill>
              </a:rPr>
              <a:t>Operation On Set</a:t>
            </a:r>
          </a:p>
        </p:txBody>
      </p:sp>
      <p:sp>
        <p:nvSpPr>
          <p:cNvPr id="2" name="Rectangle 2">
            <a:extLst>
              <a:ext uri="{FF2B5EF4-FFF2-40B4-BE49-F238E27FC236}">
                <a16:creationId xmlns:a16="http://schemas.microsoft.com/office/drawing/2014/main" id="{BB5B30CF-BC39-4149-BAD2-6393872DC4DB}"/>
              </a:ext>
            </a:extLst>
          </p:cNvPr>
          <p:cNvSpPr>
            <a:spLocks noChangeArrowheads="1"/>
          </p:cNvSpPr>
          <p:nvPr/>
        </p:nvSpPr>
        <p:spPr bwMode="auto">
          <a:xfrm>
            <a:off x="4833257" y="1276626"/>
            <a:ext cx="6609806" cy="320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Set&lt;String&gt; names = new HashSet&lt;&gt;();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names.add("Tom");</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names.add("Mary");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names.add("Peter");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names.add("Alice");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Iterator&lt;String&gt; iterator = names.iterator();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while (iterator.hasNext())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    String name = iterator.next();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    System.out.println(name);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accent1">
                    <a:lumMod val="50000"/>
                  </a:schemeClr>
                </a:solidFill>
                <a:latin typeface="Consolas" panose="020B0609020204030204" pitchFamily="49" charset="0"/>
              </a:rPr>
              <a:t>}</a:t>
            </a:r>
          </a:p>
        </p:txBody>
      </p:sp>
      <p:sp>
        <p:nvSpPr>
          <p:cNvPr id="4" name="Rectangle 3">
            <a:extLst>
              <a:ext uri="{FF2B5EF4-FFF2-40B4-BE49-F238E27FC236}">
                <a16:creationId xmlns:a16="http://schemas.microsoft.com/office/drawing/2014/main" id="{93B061AE-F104-4C60-ABCA-82FA7CEC7F29}"/>
              </a:ext>
            </a:extLst>
          </p:cNvPr>
          <p:cNvSpPr/>
          <p:nvPr/>
        </p:nvSpPr>
        <p:spPr>
          <a:xfrm>
            <a:off x="4701745" y="605584"/>
            <a:ext cx="2998193" cy="353943"/>
          </a:xfrm>
          <a:prstGeom prst="rect">
            <a:avLst/>
          </a:prstGeom>
        </p:spPr>
        <p:txBody>
          <a:bodyPr wrap="none">
            <a:spAutoFit/>
          </a:bodyPr>
          <a:lstStyle/>
          <a:p>
            <a:r>
              <a:rPr lang="en-US" sz="1700" b="1" dirty="0">
                <a:solidFill>
                  <a:schemeClr val="accent1">
                    <a:lumMod val="50000"/>
                  </a:schemeClr>
                </a:solidFill>
              </a:rPr>
              <a:t>Iterating over elements in a Set</a:t>
            </a:r>
          </a:p>
        </p:txBody>
      </p:sp>
      <p:sp>
        <p:nvSpPr>
          <p:cNvPr id="9" name="Rectangle 8">
            <a:extLst>
              <a:ext uri="{FF2B5EF4-FFF2-40B4-BE49-F238E27FC236}">
                <a16:creationId xmlns:a16="http://schemas.microsoft.com/office/drawing/2014/main" id="{D2DA98AE-899F-47BA-A2DF-F8B733AD9FA3}"/>
              </a:ext>
            </a:extLst>
          </p:cNvPr>
          <p:cNvSpPr/>
          <p:nvPr/>
        </p:nvSpPr>
        <p:spPr>
          <a:xfrm>
            <a:off x="4771918" y="4785751"/>
            <a:ext cx="941283" cy="369332"/>
          </a:xfrm>
          <a:prstGeom prst="rect">
            <a:avLst/>
          </a:prstGeom>
        </p:spPr>
        <p:txBody>
          <a:bodyPr wrap="none">
            <a:spAutoFit/>
          </a:bodyPr>
          <a:lstStyle/>
          <a:p>
            <a:r>
              <a:rPr lang="en-US" dirty="0">
                <a:solidFill>
                  <a:schemeClr val="bg1"/>
                </a:solidFill>
              </a:rPr>
              <a:t>Output:</a:t>
            </a:r>
          </a:p>
        </p:txBody>
      </p:sp>
      <p:sp>
        <p:nvSpPr>
          <p:cNvPr id="10" name="Rectangle 3">
            <a:extLst>
              <a:ext uri="{FF2B5EF4-FFF2-40B4-BE49-F238E27FC236}">
                <a16:creationId xmlns:a16="http://schemas.microsoft.com/office/drawing/2014/main" id="{45FD5C06-A3B9-4B10-8902-E09C27AAD9E5}"/>
              </a:ext>
            </a:extLst>
          </p:cNvPr>
          <p:cNvSpPr>
            <a:spLocks noChangeArrowheads="1"/>
          </p:cNvSpPr>
          <p:nvPr/>
        </p:nvSpPr>
        <p:spPr bwMode="auto">
          <a:xfrm>
            <a:off x="4920341" y="5255998"/>
            <a:ext cx="2134024"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Tom</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Alice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Peter</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Mary</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2783888"/>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itle 1"/>
          <p:cNvSpPr>
            <a:spLocks noGrp="1"/>
          </p:cNvSpPr>
          <p:nvPr>
            <p:ph type="title"/>
          </p:nvPr>
        </p:nvSpPr>
        <p:spPr>
          <a:xfrm>
            <a:off x="643468" y="623392"/>
            <a:ext cx="3363974" cy="1607060"/>
          </a:xfrm>
          <a:noFill/>
          <a:ln w="19050">
            <a:solidFill>
              <a:schemeClr val="tx1"/>
            </a:solidFill>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rtlCol="0" anchor="ctr">
            <a:normAutofit/>
          </a:bodyPr>
          <a:lstStyle/>
          <a:p>
            <a:pPr algn="ctr"/>
            <a:r>
              <a:rPr lang="en-US" sz="2800" kern="1200" dirty="0">
                <a:solidFill>
                  <a:schemeClr val="tx1"/>
                </a:solidFill>
                <a:latin typeface="+mj-lt"/>
                <a:ea typeface="+mj-ea"/>
                <a:cs typeface="+mj-cs"/>
              </a:rPr>
              <a:t> Set</a:t>
            </a:r>
          </a:p>
        </p:txBody>
      </p:sp>
      <p:sp>
        <p:nvSpPr>
          <p:cNvPr id="8" name="Content Placeholder 3">
            <a:extLst>
              <a:ext uri="{FF2B5EF4-FFF2-40B4-BE49-F238E27FC236}">
                <a16:creationId xmlns:a16="http://schemas.microsoft.com/office/drawing/2014/main" id="{F921F933-D5CC-4804-B3D2-AE00BBC7D062}"/>
              </a:ext>
            </a:extLst>
          </p:cNvPr>
          <p:cNvSpPr>
            <a:spLocks noGrp="1"/>
          </p:cNvSpPr>
          <p:nvPr>
            <p:ph sz="half" idx="1"/>
          </p:nvPr>
        </p:nvSpPr>
        <p:spPr>
          <a:xfrm>
            <a:off x="399288" y="2368297"/>
            <a:ext cx="3733800" cy="4365012"/>
          </a:xfrm>
        </p:spPr>
        <p:txBody>
          <a:bodyPr>
            <a:normAutofit/>
          </a:bodyPr>
          <a:lstStyle/>
          <a:p>
            <a:pPr marL="0" indent="0">
              <a:buNone/>
            </a:pPr>
            <a:r>
              <a:rPr lang="en-US" dirty="0"/>
              <a:t>Set</a:t>
            </a:r>
          </a:p>
        </p:txBody>
      </p:sp>
      <p:sp>
        <p:nvSpPr>
          <p:cNvPr id="3" name="Rectangle 2">
            <a:extLst>
              <a:ext uri="{FF2B5EF4-FFF2-40B4-BE49-F238E27FC236}">
                <a16:creationId xmlns:a16="http://schemas.microsoft.com/office/drawing/2014/main" id="{5B138418-2A6C-4842-ACAB-3282A312D765}"/>
              </a:ext>
            </a:extLst>
          </p:cNvPr>
          <p:cNvSpPr/>
          <p:nvPr/>
        </p:nvSpPr>
        <p:spPr>
          <a:xfrm>
            <a:off x="4654296" y="74414"/>
            <a:ext cx="1838196" cy="369332"/>
          </a:xfrm>
          <a:prstGeom prst="rect">
            <a:avLst/>
          </a:prstGeom>
        </p:spPr>
        <p:txBody>
          <a:bodyPr wrap="none">
            <a:spAutoFit/>
          </a:bodyPr>
          <a:lstStyle/>
          <a:p>
            <a:r>
              <a:rPr lang="en-US" b="1" dirty="0">
                <a:solidFill>
                  <a:schemeClr val="bg1"/>
                </a:solidFill>
              </a:rPr>
              <a:t>Operation On Set</a:t>
            </a:r>
          </a:p>
        </p:txBody>
      </p:sp>
      <p:sp>
        <p:nvSpPr>
          <p:cNvPr id="5" name="Rectangle 4">
            <a:extLst>
              <a:ext uri="{FF2B5EF4-FFF2-40B4-BE49-F238E27FC236}">
                <a16:creationId xmlns:a16="http://schemas.microsoft.com/office/drawing/2014/main" id="{7FDFF1B5-6AAE-4F0F-9FD7-5B0224C61E11}"/>
              </a:ext>
            </a:extLst>
          </p:cNvPr>
          <p:cNvSpPr/>
          <p:nvPr/>
        </p:nvSpPr>
        <p:spPr>
          <a:xfrm>
            <a:off x="4732673" y="471720"/>
            <a:ext cx="3052790" cy="353943"/>
          </a:xfrm>
          <a:prstGeom prst="rect">
            <a:avLst/>
          </a:prstGeom>
        </p:spPr>
        <p:txBody>
          <a:bodyPr wrap="square">
            <a:spAutoFit/>
          </a:bodyPr>
          <a:lstStyle/>
          <a:p>
            <a:r>
              <a:rPr lang="en-US" sz="1700" b="1" dirty="0">
                <a:solidFill>
                  <a:schemeClr val="accent1">
                    <a:lumMod val="50000"/>
                  </a:schemeClr>
                </a:solidFill>
              </a:rPr>
              <a:t>Using the enhanced for loop:</a:t>
            </a:r>
          </a:p>
        </p:txBody>
      </p:sp>
      <p:sp>
        <p:nvSpPr>
          <p:cNvPr id="11" name="Rectangle 10">
            <a:extLst>
              <a:ext uri="{FF2B5EF4-FFF2-40B4-BE49-F238E27FC236}">
                <a16:creationId xmlns:a16="http://schemas.microsoft.com/office/drawing/2014/main" id="{BA44ED50-8B86-4671-92DB-8BB81349600C}"/>
              </a:ext>
            </a:extLst>
          </p:cNvPr>
          <p:cNvSpPr/>
          <p:nvPr/>
        </p:nvSpPr>
        <p:spPr>
          <a:xfrm>
            <a:off x="4911634" y="939800"/>
            <a:ext cx="6096000" cy="923330"/>
          </a:xfrm>
          <a:prstGeom prst="rect">
            <a:avLst/>
          </a:prstGeom>
        </p:spPr>
        <p:txBody>
          <a:bodyPr>
            <a:spAutoFit/>
          </a:bodyPr>
          <a:lstStyle/>
          <a:p>
            <a:pPr lvl="0" eaLnBrk="0" fontAlgn="base" hangingPunct="0">
              <a:spcBef>
                <a:spcPct val="0"/>
              </a:spcBef>
              <a:spcAft>
                <a:spcPct val="0"/>
              </a:spcAft>
            </a:pPr>
            <a:r>
              <a:rPr lang="en-US" altLang="en-US" dirty="0">
                <a:solidFill>
                  <a:schemeClr val="accent1">
                    <a:lumMod val="50000"/>
                  </a:schemeClr>
                </a:solidFill>
                <a:latin typeface="Consolas" panose="020B0609020204030204" pitchFamily="49" charset="0"/>
              </a:rPr>
              <a:t>for (String name : names) {</a:t>
            </a:r>
          </a:p>
          <a:p>
            <a:pPr lvl="0" eaLnBrk="0" fontAlgn="base" hangingPunct="0">
              <a:spcBef>
                <a:spcPct val="0"/>
              </a:spcBef>
              <a:spcAft>
                <a:spcPct val="0"/>
              </a:spcAft>
            </a:pPr>
            <a:r>
              <a:rPr lang="en-US" altLang="en-US" dirty="0">
                <a:solidFill>
                  <a:schemeClr val="accent1">
                    <a:lumMod val="50000"/>
                  </a:schemeClr>
                </a:solidFill>
                <a:latin typeface="Consolas" panose="020B0609020204030204" pitchFamily="49" charset="0"/>
              </a:rPr>
              <a:t>    System.out.println(name);</a:t>
            </a:r>
          </a:p>
          <a:p>
            <a:pPr lvl="0" eaLnBrk="0" fontAlgn="base" hangingPunct="0">
              <a:spcBef>
                <a:spcPct val="0"/>
              </a:spcBef>
              <a:spcAft>
                <a:spcPct val="0"/>
              </a:spcAft>
            </a:pPr>
            <a:r>
              <a:rPr lang="en-US" altLang="en-US" dirty="0">
                <a:solidFill>
                  <a:schemeClr val="accent1">
                    <a:lumMod val="50000"/>
                  </a:schemeClr>
                </a:solidFill>
                <a:latin typeface="Consolas" panose="020B0609020204030204" pitchFamily="49" charset="0"/>
              </a:rPr>
              <a:t>}</a:t>
            </a:r>
          </a:p>
        </p:txBody>
      </p:sp>
      <p:sp>
        <p:nvSpPr>
          <p:cNvPr id="12" name="Rectangle 11">
            <a:extLst>
              <a:ext uri="{FF2B5EF4-FFF2-40B4-BE49-F238E27FC236}">
                <a16:creationId xmlns:a16="http://schemas.microsoft.com/office/drawing/2014/main" id="{6A3BE36A-62E3-44F5-B9AD-D120152BDDC9}"/>
              </a:ext>
            </a:extLst>
          </p:cNvPr>
          <p:cNvSpPr/>
          <p:nvPr/>
        </p:nvSpPr>
        <p:spPr>
          <a:xfrm>
            <a:off x="4911633" y="2384486"/>
            <a:ext cx="6592389" cy="369332"/>
          </a:xfrm>
          <a:prstGeom prst="rect">
            <a:avLst/>
          </a:prstGeom>
        </p:spPr>
        <p:txBody>
          <a:bodyPr wrap="square">
            <a:spAutoFit/>
          </a:bodyPr>
          <a:lstStyle/>
          <a:p>
            <a:r>
              <a:rPr lang="en-US" dirty="0">
                <a:solidFill>
                  <a:schemeClr val="bg1"/>
                </a:solidFill>
              </a:rPr>
              <a:t>Using the forEach() method with Lambda expression in Java 8:</a:t>
            </a:r>
          </a:p>
        </p:txBody>
      </p:sp>
      <p:sp>
        <p:nvSpPr>
          <p:cNvPr id="13" name="Rectangle 12">
            <a:extLst>
              <a:ext uri="{FF2B5EF4-FFF2-40B4-BE49-F238E27FC236}">
                <a16:creationId xmlns:a16="http://schemas.microsoft.com/office/drawing/2014/main" id="{3FA53FD2-5758-487D-A9F6-432AB7F98B41}"/>
              </a:ext>
            </a:extLst>
          </p:cNvPr>
          <p:cNvSpPr/>
          <p:nvPr/>
        </p:nvSpPr>
        <p:spPr>
          <a:xfrm>
            <a:off x="4972594" y="2815560"/>
            <a:ext cx="4616970" cy="369332"/>
          </a:xfrm>
          <a:prstGeom prst="rect">
            <a:avLst/>
          </a:prstGeom>
        </p:spPr>
        <p:txBody>
          <a:bodyPr wrap="none">
            <a:spAutoFit/>
          </a:bodyPr>
          <a:lstStyle/>
          <a:p>
            <a:r>
              <a:rPr lang="en-US" dirty="0">
                <a:solidFill>
                  <a:srgbClr val="000000"/>
                </a:solidFill>
                <a:latin typeface="Consolas" panose="020B0609020204030204" pitchFamily="49" charset="0"/>
              </a:rPr>
              <a:t>names.forEach(System.out::println);</a:t>
            </a:r>
            <a:endParaRPr lang="en-US" dirty="0"/>
          </a:p>
        </p:txBody>
      </p:sp>
    </p:spTree>
    <p:extLst>
      <p:ext uri="{BB962C8B-B14F-4D97-AF65-F5344CB8AC3E}">
        <p14:creationId xmlns:p14="http://schemas.microsoft.com/office/powerpoint/2010/main" val="168986960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itle 1"/>
          <p:cNvSpPr>
            <a:spLocks noGrp="1"/>
          </p:cNvSpPr>
          <p:nvPr>
            <p:ph type="title"/>
          </p:nvPr>
        </p:nvSpPr>
        <p:spPr>
          <a:xfrm>
            <a:off x="643468" y="623392"/>
            <a:ext cx="3363974" cy="1607060"/>
          </a:xfrm>
          <a:noFill/>
          <a:ln w="19050">
            <a:solidFill>
              <a:schemeClr val="tx1"/>
            </a:solidFill>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rtlCol="0" anchor="ctr">
            <a:normAutofit/>
          </a:bodyPr>
          <a:lstStyle/>
          <a:p>
            <a:pPr algn="ctr"/>
            <a:r>
              <a:rPr lang="en-US" sz="2800" kern="1200" dirty="0">
                <a:solidFill>
                  <a:schemeClr val="tx1"/>
                </a:solidFill>
                <a:latin typeface="+mj-lt"/>
                <a:ea typeface="+mj-ea"/>
                <a:cs typeface="+mj-cs"/>
              </a:rPr>
              <a:t> </a:t>
            </a:r>
            <a:r>
              <a:rPr lang="en-US" sz="2800" b="1" kern="1200" dirty="0">
                <a:solidFill>
                  <a:schemeClr val="tx1"/>
                </a:solidFill>
                <a:latin typeface="+mj-lt"/>
                <a:ea typeface="+mj-ea"/>
                <a:cs typeface="+mj-cs"/>
              </a:rPr>
              <a:t>Collections</a:t>
            </a:r>
          </a:p>
        </p:txBody>
      </p:sp>
      <p:sp>
        <p:nvSpPr>
          <p:cNvPr id="3" name="Content Placeholder 2">
            <a:extLst>
              <a:ext uri="{FF2B5EF4-FFF2-40B4-BE49-F238E27FC236}">
                <a16:creationId xmlns:a16="http://schemas.microsoft.com/office/drawing/2014/main" id="{B2772D73-10E5-52E8-5C81-167CC967DC5C}"/>
              </a:ext>
            </a:extLst>
          </p:cNvPr>
          <p:cNvSpPr>
            <a:spLocks noGrp="1"/>
          </p:cNvSpPr>
          <p:nvPr>
            <p:ph sz="half" idx="1"/>
          </p:nvPr>
        </p:nvSpPr>
        <p:spPr>
          <a:xfrm>
            <a:off x="495769" y="3853757"/>
            <a:ext cx="3659372" cy="1507247"/>
          </a:xfrm>
        </p:spPr>
        <p:txBody>
          <a:bodyPr/>
          <a:lstStyle/>
          <a:p>
            <a:r>
              <a:rPr lang="en-US" b="1" i="0" dirty="0">
                <a:effectLst/>
                <a:latin typeface="Söhne"/>
              </a:rPr>
              <a:t>Collection Classes</a:t>
            </a:r>
          </a:p>
          <a:p>
            <a:r>
              <a:rPr lang="en-US" b="1" dirty="0">
                <a:latin typeface="Söhne"/>
              </a:rPr>
              <a:t>Specialized Interfaces</a:t>
            </a:r>
            <a:endParaRPr lang="LID4096" b="1" dirty="0">
              <a:latin typeface="Söhne"/>
            </a:endParaRPr>
          </a:p>
        </p:txBody>
      </p:sp>
      <p:pic>
        <p:nvPicPr>
          <p:cNvPr id="4" name="Picture 3">
            <a:extLst>
              <a:ext uri="{FF2B5EF4-FFF2-40B4-BE49-F238E27FC236}">
                <a16:creationId xmlns:a16="http://schemas.microsoft.com/office/drawing/2014/main" id="{0DF471ED-5B99-3B5C-27BC-C253C5BC006A}"/>
              </a:ext>
            </a:extLst>
          </p:cNvPr>
          <p:cNvPicPr>
            <a:picLocks noChangeAspect="1"/>
          </p:cNvPicPr>
          <p:nvPr/>
        </p:nvPicPr>
        <p:blipFill>
          <a:blip r:embed="rId2"/>
          <a:stretch>
            <a:fillRect/>
          </a:stretch>
        </p:blipFill>
        <p:spPr>
          <a:xfrm>
            <a:off x="4654296" y="1089368"/>
            <a:ext cx="7471578" cy="4495885"/>
          </a:xfrm>
          <a:prstGeom prst="rect">
            <a:avLst/>
          </a:prstGeom>
        </p:spPr>
      </p:pic>
    </p:spTree>
    <p:extLst>
      <p:ext uri="{BB962C8B-B14F-4D97-AF65-F5344CB8AC3E}">
        <p14:creationId xmlns:p14="http://schemas.microsoft.com/office/powerpoint/2010/main" val="3621527523"/>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itle 1"/>
          <p:cNvSpPr>
            <a:spLocks noGrp="1"/>
          </p:cNvSpPr>
          <p:nvPr>
            <p:ph type="title"/>
          </p:nvPr>
        </p:nvSpPr>
        <p:spPr>
          <a:xfrm>
            <a:off x="643468" y="623392"/>
            <a:ext cx="3363974" cy="1607060"/>
          </a:xfrm>
          <a:noFill/>
          <a:ln w="19050">
            <a:solidFill>
              <a:schemeClr val="tx1"/>
            </a:solidFill>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rtlCol="0" anchor="ctr">
            <a:normAutofit/>
          </a:bodyPr>
          <a:lstStyle/>
          <a:p>
            <a:pPr algn="ctr"/>
            <a:r>
              <a:rPr lang="en-US" sz="2800" kern="1200">
                <a:solidFill>
                  <a:schemeClr val="tx1"/>
                </a:solidFill>
                <a:latin typeface="+mj-lt"/>
                <a:ea typeface="+mj-ea"/>
                <a:cs typeface="+mj-cs"/>
              </a:rPr>
              <a:t> Collections</a:t>
            </a:r>
            <a:endParaRPr lang="en-US" sz="2800" kern="1200" dirty="0">
              <a:solidFill>
                <a:schemeClr val="tx1"/>
              </a:solidFill>
              <a:latin typeface="+mj-lt"/>
              <a:ea typeface="+mj-ea"/>
              <a:cs typeface="+mj-cs"/>
            </a:endParaRPr>
          </a:p>
        </p:txBody>
      </p:sp>
      <p:sp>
        <p:nvSpPr>
          <p:cNvPr id="8" name="Content Placeholder 3">
            <a:extLst>
              <a:ext uri="{FF2B5EF4-FFF2-40B4-BE49-F238E27FC236}">
                <a16:creationId xmlns:a16="http://schemas.microsoft.com/office/drawing/2014/main" id="{F921F933-D5CC-4804-B3D2-AE00BBC7D062}"/>
              </a:ext>
            </a:extLst>
          </p:cNvPr>
          <p:cNvSpPr>
            <a:spLocks noGrp="1"/>
          </p:cNvSpPr>
          <p:nvPr>
            <p:ph sz="half" idx="1"/>
          </p:nvPr>
        </p:nvSpPr>
        <p:spPr>
          <a:xfrm>
            <a:off x="399288" y="2368297"/>
            <a:ext cx="3733800" cy="4365012"/>
          </a:xfrm>
        </p:spPr>
        <p:txBody>
          <a:bodyPr>
            <a:normAutofit/>
          </a:bodyPr>
          <a:lstStyle/>
          <a:p>
            <a:pPr marL="0" indent="0">
              <a:buNone/>
            </a:pPr>
            <a:r>
              <a:rPr lang="en-US" dirty="0"/>
              <a:t>LinkedHashSet</a:t>
            </a:r>
          </a:p>
        </p:txBody>
      </p:sp>
      <p:pic>
        <p:nvPicPr>
          <p:cNvPr id="9" name="Picture 2">
            <a:extLst>
              <a:ext uri="{FF2B5EF4-FFF2-40B4-BE49-F238E27FC236}">
                <a16:creationId xmlns:a16="http://schemas.microsoft.com/office/drawing/2014/main" id="{4EC5503A-C2AF-4E34-8B7B-7BD4A69B62B4}"/>
              </a:ext>
            </a:extLst>
          </p:cNvPr>
          <p:cNvPicPr>
            <a:picLocks noChangeAspect="1" noChangeArrowheads="1"/>
          </p:cNvPicPr>
          <p:nvPr/>
        </p:nvPicPr>
        <p:blipFill>
          <a:blip r:embed="rId2" cstate="print"/>
          <a:srcRect/>
          <a:stretch>
            <a:fillRect/>
          </a:stretch>
        </p:blipFill>
        <p:spPr bwMode="auto">
          <a:xfrm>
            <a:off x="4916424" y="217057"/>
            <a:ext cx="7162800" cy="5191125"/>
          </a:xfrm>
          <a:prstGeom prst="rect">
            <a:avLst/>
          </a:prstGeom>
          <a:noFill/>
          <a:ln w="9525">
            <a:solidFill>
              <a:schemeClr val="accent1"/>
            </a:solidFill>
            <a:miter lim="800000"/>
            <a:headEnd/>
            <a:tailEnd/>
          </a:ln>
        </p:spPr>
      </p:pic>
      <p:sp>
        <p:nvSpPr>
          <p:cNvPr id="10" name="Rectangle 9">
            <a:extLst>
              <a:ext uri="{FF2B5EF4-FFF2-40B4-BE49-F238E27FC236}">
                <a16:creationId xmlns:a16="http://schemas.microsoft.com/office/drawing/2014/main" id="{7252D381-9634-4135-A774-6E5AD673131D}"/>
              </a:ext>
            </a:extLst>
          </p:cNvPr>
          <p:cNvSpPr/>
          <p:nvPr/>
        </p:nvSpPr>
        <p:spPr>
          <a:xfrm>
            <a:off x="9244584" y="318592"/>
            <a:ext cx="2663952"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r" rtl="1">
              <a:defRPr/>
            </a:pPr>
            <a:r>
              <a:rPr lang="he-IL" sz="1400" b="1" dirty="0">
                <a:latin typeface="Arial" pitchFamily="34" charset="0"/>
                <a:cs typeface="Arial" pitchFamily="34" charset="0"/>
              </a:rPr>
              <a:t>השיטה </a:t>
            </a:r>
            <a:r>
              <a:rPr lang="en-US" sz="1400" b="1" dirty="0">
                <a:latin typeface="Arial" pitchFamily="34" charset="0"/>
                <a:cs typeface="Arial" pitchFamily="34" charset="0"/>
              </a:rPr>
              <a:t>add </a:t>
            </a:r>
            <a:r>
              <a:rPr lang="he-IL" sz="1400" b="1" dirty="0">
                <a:latin typeface="Arial" pitchFamily="34" charset="0"/>
                <a:cs typeface="Arial" pitchFamily="34" charset="0"/>
              </a:rPr>
              <a:t>  מחזירה </a:t>
            </a:r>
            <a:r>
              <a:rPr lang="en-US" sz="1400" b="1" dirty="0">
                <a:latin typeface="Arial" pitchFamily="34" charset="0"/>
                <a:cs typeface="Arial" pitchFamily="34" charset="0"/>
              </a:rPr>
              <a:t>true</a:t>
            </a:r>
            <a:r>
              <a:rPr lang="he-IL" sz="1400" b="1" dirty="0">
                <a:latin typeface="Arial" pitchFamily="34" charset="0"/>
                <a:cs typeface="Arial" pitchFamily="34" charset="0"/>
              </a:rPr>
              <a:t> במידה והערך הוכנס לאוסף, </a:t>
            </a:r>
            <a:r>
              <a:rPr lang="en-US" sz="1400" b="1" dirty="0">
                <a:latin typeface="Arial" pitchFamily="34" charset="0"/>
                <a:cs typeface="Arial" pitchFamily="34" charset="0"/>
              </a:rPr>
              <a:t>false</a:t>
            </a:r>
            <a:r>
              <a:rPr lang="he-IL" sz="1400" b="1" dirty="0">
                <a:latin typeface="Arial" pitchFamily="34" charset="0"/>
                <a:cs typeface="Arial" pitchFamily="34" charset="0"/>
              </a:rPr>
              <a:t> אחרת</a:t>
            </a:r>
            <a:endParaRPr lang="en-US" sz="1400" b="1" dirty="0">
              <a:latin typeface="Arial" pitchFamily="34" charset="0"/>
              <a:cs typeface="Arial" pitchFamily="34" charset="0"/>
            </a:endParaRPr>
          </a:p>
        </p:txBody>
      </p:sp>
      <p:sp>
        <p:nvSpPr>
          <p:cNvPr id="11" name="Rectangular Callout 10">
            <a:extLst>
              <a:ext uri="{FF2B5EF4-FFF2-40B4-BE49-F238E27FC236}">
                <a16:creationId xmlns:a16="http://schemas.microsoft.com/office/drawing/2014/main" id="{32180344-126C-44F0-ABC6-22626EC5515F}"/>
              </a:ext>
            </a:extLst>
          </p:cNvPr>
          <p:cNvSpPr/>
          <p:nvPr/>
        </p:nvSpPr>
        <p:spPr>
          <a:xfrm>
            <a:off x="7991856" y="2203020"/>
            <a:ext cx="4087368" cy="609600"/>
          </a:xfrm>
          <a:prstGeom prst="wedgeRectCallout">
            <a:avLst>
              <a:gd name="adj1" fmla="val 7"/>
              <a:gd name="adj2" fmla="val -6718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r" rtl="1">
              <a:defRPr/>
            </a:pPr>
            <a:r>
              <a:rPr lang="en-US" sz="1400" b="1" dirty="0">
                <a:latin typeface="Arial" pitchFamily="34" charset="0"/>
                <a:cs typeface="Arial" pitchFamily="34" charset="0"/>
              </a:rPr>
              <a:t>LinkedHashSet</a:t>
            </a:r>
            <a:r>
              <a:rPr lang="he-IL" sz="1400" b="1" dirty="0">
                <a:latin typeface="Arial" pitchFamily="34" charset="0"/>
                <a:cs typeface="Arial" pitchFamily="34" charset="0"/>
              </a:rPr>
              <a:t> הינה מחלקה המממשת את הממשק </a:t>
            </a:r>
            <a:r>
              <a:rPr lang="en-US" sz="1400" b="1" dirty="0">
                <a:latin typeface="Arial" pitchFamily="34" charset="0"/>
                <a:cs typeface="Arial" pitchFamily="34" charset="0"/>
              </a:rPr>
              <a:t>set</a:t>
            </a:r>
            <a:r>
              <a:rPr lang="he-IL" sz="1400" b="1" dirty="0">
                <a:latin typeface="Arial" pitchFamily="34" charset="0"/>
                <a:cs typeface="Arial" pitchFamily="34" charset="0"/>
              </a:rPr>
              <a:t> והיא שומרת את האיברים לפי סדר הכנסתם</a:t>
            </a:r>
            <a:endParaRPr lang="en-US" sz="1400" b="1" dirty="0">
              <a:latin typeface="Arial" pitchFamily="34" charset="0"/>
              <a:cs typeface="Arial" pitchFamily="34" charset="0"/>
            </a:endParaRPr>
          </a:p>
        </p:txBody>
      </p:sp>
      <p:sp>
        <p:nvSpPr>
          <p:cNvPr id="12" name="Rectangular Callout 9">
            <a:extLst>
              <a:ext uri="{FF2B5EF4-FFF2-40B4-BE49-F238E27FC236}">
                <a16:creationId xmlns:a16="http://schemas.microsoft.com/office/drawing/2014/main" id="{BF95A8FA-66C3-41B2-A947-E45B4FDE3723}"/>
              </a:ext>
            </a:extLst>
          </p:cNvPr>
          <p:cNvSpPr/>
          <p:nvPr/>
        </p:nvSpPr>
        <p:spPr>
          <a:xfrm>
            <a:off x="7991856" y="3875532"/>
            <a:ext cx="3447288" cy="609600"/>
          </a:xfrm>
          <a:prstGeom prst="wedgeRectCallout">
            <a:avLst>
              <a:gd name="adj1" fmla="val -5901"/>
              <a:gd name="adj2" fmla="val -6797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r" rtl="1">
              <a:defRPr/>
            </a:pPr>
            <a:r>
              <a:rPr lang="en-US" sz="1400" b="1" dirty="0">
                <a:latin typeface="Arial" pitchFamily="34" charset="0"/>
                <a:cs typeface="Arial" pitchFamily="34" charset="0"/>
              </a:rPr>
              <a:t>TreeSet</a:t>
            </a:r>
            <a:r>
              <a:rPr lang="he-IL" sz="1400" b="1" dirty="0">
                <a:latin typeface="Arial" pitchFamily="34" charset="0"/>
                <a:cs typeface="Arial" pitchFamily="34" charset="0"/>
              </a:rPr>
              <a:t> הינה מחלקה המממשת את הממשק </a:t>
            </a:r>
            <a:r>
              <a:rPr lang="en-US" sz="1400" b="1" dirty="0">
                <a:latin typeface="Arial" pitchFamily="34" charset="0"/>
                <a:cs typeface="Arial" pitchFamily="34" charset="0"/>
              </a:rPr>
              <a:t>set</a:t>
            </a:r>
            <a:r>
              <a:rPr lang="he-IL" sz="1400" b="1" dirty="0">
                <a:latin typeface="Arial" pitchFamily="34" charset="0"/>
                <a:cs typeface="Arial" pitchFamily="34" charset="0"/>
              </a:rPr>
              <a:t> והיא שומרת את האיברים ממוינים</a:t>
            </a:r>
            <a:endParaRPr lang="en-US" sz="1400" b="1" dirty="0">
              <a:latin typeface="Arial" pitchFamily="34" charset="0"/>
              <a:cs typeface="Arial" pitchFamily="34" charset="0"/>
            </a:endParaRPr>
          </a:p>
        </p:txBody>
      </p:sp>
      <p:pic>
        <p:nvPicPr>
          <p:cNvPr id="13" name="Picture 3">
            <a:extLst>
              <a:ext uri="{FF2B5EF4-FFF2-40B4-BE49-F238E27FC236}">
                <a16:creationId xmlns:a16="http://schemas.microsoft.com/office/drawing/2014/main" id="{526B091C-2141-441C-9398-7E3902B1F3F3}"/>
              </a:ext>
            </a:extLst>
          </p:cNvPr>
          <p:cNvPicPr>
            <a:picLocks noChangeAspect="1" noChangeArrowheads="1"/>
          </p:cNvPicPr>
          <p:nvPr/>
        </p:nvPicPr>
        <p:blipFill>
          <a:blip r:embed="rId3" cstate="print"/>
          <a:srcRect/>
          <a:stretch>
            <a:fillRect/>
          </a:stretch>
        </p:blipFill>
        <p:spPr bwMode="auto">
          <a:xfrm>
            <a:off x="5401056" y="5707063"/>
            <a:ext cx="6357938" cy="769937"/>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152446594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itle 1"/>
          <p:cNvSpPr>
            <a:spLocks noGrp="1"/>
          </p:cNvSpPr>
          <p:nvPr>
            <p:ph type="title"/>
          </p:nvPr>
        </p:nvSpPr>
        <p:spPr>
          <a:xfrm>
            <a:off x="643468" y="623392"/>
            <a:ext cx="3363974" cy="1607060"/>
          </a:xfrm>
          <a:noFill/>
          <a:ln w="19050">
            <a:solidFill>
              <a:schemeClr val="tx1"/>
            </a:solidFill>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rtlCol="0" anchor="ctr">
            <a:normAutofit/>
          </a:bodyPr>
          <a:lstStyle/>
          <a:p>
            <a:pPr algn="ctr"/>
            <a:r>
              <a:rPr lang="en-US" sz="2800" kern="1200">
                <a:solidFill>
                  <a:schemeClr val="tx1"/>
                </a:solidFill>
                <a:latin typeface="+mj-lt"/>
                <a:ea typeface="+mj-ea"/>
                <a:cs typeface="+mj-cs"/>
              </a:rPr>
              <a:t> Collections</a:t>
            </a:r>
            <a:endParaRPr lang="en-US" sz="2800" kern="1200" dirty="0">
              <a:solidFill>
                <a:schemeClr val="tx1"/>
              </a:solidFill>
              <a:latin typeface="+mj-lt"/>
              <a:ea typeface="+mj-ea"/>
              <a:cs typeface="+mj-cs"/>
            </a:endParaRPr>
          </a:p>
        </p:txBody>
      </p:sp>
      <p:sp>
        <p:nvSpPr>
          <p:cNvPr id="8" name="Content Placeholder 3">
            <a:extLst>
              <a:ext uri="{FF2B5EF4-FFF2-40B4-BE49-F238E27FC236}">
                <a16:creationId xmlns:a16="http://schemas.microsoft.com/office/drawing/2014/main" id="{F921F933-D5CC-4804-B3D2-AE00BBC7D062}"/>
              </a:ext>
            </a:extLst>
          </p:cNvPr>
          <p:cNvSpPr>
            <a:spLocks noGrp="1"/>
          </p:cNvSpPr>
          <p:nvPr>
            <p:ph sz="half" idx="1"/>
          </p:nvPr>
        </p:nvSpPr>
        <p:spPr>
          <a:xfrm>
            <a:off x="399288" y="2368297"/>
            <a:ext cx="3733800" cy="4365012"/>
          </a:xfrm>
        </p:spPr>
        <p:txBody>
          <a:bodyPr>
            <a:normAutofit fontScale="92500" lnSpcReduction="10000"/>
          </a:bodyPr>
          <a:lstStyle/>
          <a:p>
            <a:pPr marL="0" indent="0">
              <a:buNone/>
            </a:pPr>
            <a:r>
              <a:rPr lang="en-US" dirty="0"/>
              <a:t>Map</a:t>
            </a:r>
          </a:p>
          <a:p>
            <a:r>
              <a:rPr lang="en-US" sz="2000" dirty="0"/>
              <a:t>Map is an interface.</a:t>
            </a:r>
          </a:p>
          <a:p>
            <a:r>
              <a:rPr lang="en-US" sz="2000" dirty="0"/>
              <a:t>Maps map keys to values. </a:t>
            </a:r>
          </a:p>
          <a:p>
            <a:r>
              <a:rPr lang="en-US" sz="2000" dirty="0"/>
              <a:t>A map cannot contain duplicate keys</a:t>
            </a:r>
          </a:p>
          <a:p>
            <a:r>
              <a:rPr lang="en-US" sz="2000" dirty="0"/>
              <a:t>Implementations of Map include:</a:t>
            </a:r>
          </a:p>
          <a:p>
            <a:pPr lvl="1"/>
            <a:r>
              <a:rPr lang="en-US" sz="1600" dirty="0"/>
              <a:t>HashMap - an unordered and hash-based implementation.</a:t>
            </a:r>
          </a:p>
          <a:p>
            <a:pPr marL="457200" lvl="1" indent="0">
              <a:buNone/>
            </a:pPr>
            <a:endParaRPr lang="en-US" sz="1600" dirty="0"/>
          </a:p>
          <a:p>
            <a:pPr lvl="1"/>
            <a:r>
              <a:rPr lang="en-US" sz="1600" dirty="0"/>
              <a:t>LinkedHashMap - extends HashMap to provide predictable iteration order. (Order) </a:t>
            </a:r>
          </a:p>
          <a:p>
            <a:pPr marL="457200" lvl="1" indent="0">
              <a:buNone/>
            </a:pPr>
            <a:endParaRPr lang="en-US" sz="1600" dirty="0"/>
          </a:p>
          <a:p>
            <a:pPr lvl="1"/>
            <a:r>
              <a:rPr lang="en-US" sz="1600" dirty="0"/>
              <a:t>TreeMap - a NavigableMap that provides predictable iteration order. (Sorting)</a:t>
            </a:r>
          </a:p>
        </p:txBody>
      </p:sp>
      <p:graphicFrame>
        <p:nvGraphicFramePr>
          <p:cNvPr id="6" name="Table 5">
            <a:extLst>
              <a:ext uri="{FF2B5EF4-FFF2-40B4-BE49-F238E27FC236}">
                <a16:creationId xmlns:a16="http://schemas.microsoft.com/office/drawing/2014/main" id="{9076AA71-A27F-4B1A-9CF7-F565AAC7F052}"/>
              </a:ext>
            </a:extLst>
          </p:cNvPr>
          <p:cNvGraphicFramePr>
            <a:graphicFrameLocks noGrp="1"/>
          </p:cNvGraphicFramePr>
          <p:nvPr>
            <p:extLst>
              <p:ext uri="{D42A27DB-BD31-4B8C-83A1-F6EECF244321}">
                <p14:modId xmlns:p14="http://schemas.microsoft.com/office/powerpoint/2010/main" val="3196884061"/>
              </p:ext>
            </p:extLst>
          </p:nvPr>
        </p:nvGraphicFramePr>
        <p:xfrm>
          <a:off x="4727448" y="1249554"/>
          <a:ext cx="7354824" cy="4297680"/>
        </p:xfrm>
        <a:graphic>
          <a:graphicData uri="http://schemas.openxmlformats.org/drawingml/2006/table">
            <a:tbl>
              <a:tblPr rtl="1" bandRow="1">
                <a:tableStyleId>{F5AB1C69-6EDB-4FF4-983F-18BD219EF322}</a:tableStyleId>
              </a:tblPr>
              <a:tblGrid>
                <a:gridCol w="5233416">
                  <a:extLst>
                    <a:ext uri="{9D8B030D-6E8A-4147-A177-3AD203B41FA5}">
                      <a16:colId xmlns:a16="http://schemas.microsoft.com/office/drawing/2014/main" val="20000"/>
                    </a:ext>
                  </a:extLst>
                </a:gridCol>
                <a:gridCol w="2121408">
                  <a:extLst>
                    <a:ext uri="{9D8B030D-6E8A-4147-A177-3AD203B41FA5}">
                      <a16:colId xmlns:a16="http://schemas.microsoft.com/office/drawing/2014/main" val="20001"/>
                    </a:ext>
                  </a:extLst>
                </a:gridCol>
              </a:tblGrid>
              <a:tr h="370840">
                <a:tc>
                  <a:txBody>
                    <a:bodyPr/>
                    <a:lstStyle/>
                    <a:p>
                      <a:pPr marL="342900" indent="-342900" algn="l" rtl="0">
                        <a:buFont typeface="Wingdings" panose="05000000000000000000" pitchFamily="2" charset="2"/>
                        <a:buChar char="§"/>
                      </a:pPr>
                      <a:r>
                        <a:rPr lang="en-US" altLang="he-IL" sz="2800" dirty="0">
                          <a:latin typeface="Calibri Light" panose="020F0302020204030204" pitchFamily="34" charset="0"/>
                        </a:rPr>
                        <a:t>unsorted map</a:t>
                      </a:r>
                    </a:p>
                    <a:p>
                      <a:pPr marL="342900" indent="-342900" algn="l" rtl="0">
                        <a:buFont typeface="Wingdings" panose="05000000000000000000" pitchFamily="2" charset="2"/>
                        <a:buChar char="§"/>
                      </a:pPr>
                      <a:r>
                        <a:rPr lang="en-US" altLang="he-IL" sz="2800" dirty="0">
                          <a:latin typeface="Calibri Light" panose="020F0302020204030204" pitchFamily="34" charset="0"/>
                        </a:rPr>
                        <a:t>is not thread-safe</a:t>
                      </a:r>
                      <a:endParaRPr lang="he-IL" sz="2800" dirty="0">
                        <a:latin typeface="Calibri Light" panose="020F0302020204030204"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rtl="0"/>
                      <a:r>
                        <a:rPr lang="en-US" altLang="he-IL" sz="2800" b="1" i="1" dirty="0">
                          <a:latin typeface="Calibri Light" panose="020F0302020204030204" pitchFamily="34" charset="0"/>
                        </a:rPr>
                        <a:t>HashMap</a:t>
                      </a:r>
                      <a:r>
                        <a:rPr lang="en-US" altLang="he-IL" sz="2800" i="1" dirty="0">
                          <a:latin typeface="Calibri Light" panose="020F0302020204030204" pitchFamily="34" charset="0"/>
                        </a:rPr>
                        <a:t> </a:t>
                      </a:r>
                      <a:endParaRPr lang="he-IL" sz="2800" i="1" dirty="0">
                        <a:latin typeface="Calibri Light" panose="020F0302020204030204"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0000"/>
                  </a:ext>
                </a:extLst>
              </a:tr>
              <a:tr h="328776">
                <a:tc>
                  <a:txBody>
                    <a:bodyPr/>
                    <a:lstStyle/>
                    <a:p>
                      <a:pPr marL="342900" indent="-342900" algn="l" rtl="0">
                        <a:buFont typeface="Wingdings" panose="05000000000000000000" pitchFamily="2" charset="2"/>
                        <a:buChar char="§"/>
                      </a:pPr>
                      <a:endParaRPr lang="he-IL" sz="2800" dirty="0">
                        <a:latin typeface="Calibri Light" panose="020F0302020204030204" pitchFamily="34" charset="0"/>
                      </a:endParaRPr>
                    </a:p>
                  </a:txBody>
                  <a:tcPr/>
                </a:tc>
                <a:tc>
                  <a:txBody>
                    <a:bodyPr/>
                    <a:lstStyle/>
                    <a:p>
                      <a:pPr algn="ctr" rtl="0"/>
                      <a:endParaRPr lang="he-IL" sz="2800" i="1" dirty="0">
                        <a:latin typeface="Calibri Light" panose="020F0302020204030204" pitchFamily="34" charset="0"/>
                      </a:endParaRPr>
                    </a:p>
                  </a:txBody>
                  <a:tcPr/>
                </a:tc>
                <a:extLst>
                  <a:ext uri="{0D108BD9-81ED-4DB2-BD59-A6C34878D82A}">
                    <a16:rowId xmlns:a16="http://schemas.microsoft.com/office/drawing/2014/main" val="10001"/>
                  </a:ext>
                </a:extLst>
              </a:tr>
              <a:tr h="370840">
                <a:tc>
                  <a:txBody>
                    <a:bodyPr/>
                    <a:lstStyle/>
                    <a:p>
                      <a:pPr marL="342900" indent="-342900" algn="l" rtl="0">
                        <a:buFont typeface="Wingdings" panose="05000000000000000000" pitchFamily="2" charset="2"/>
                        <a:buChar char="§"/>
                      </a:pPr>
                      <a:r>
                        <a:rPr lang="en-US" altLang="he-IL" sz="2800" dirty="0">
                          <a:latin typeface="Calibri Light" panose="020F0302020204030204" pitchFamily="34" charset="0"/>
                        </a:rPr>
                        <a:t>is thread-safe</a:t>
                      </a:r>
                    </a:p>
                    <a:p>
                      <a:pPr marL="342900" indent="-342900" algn="l" rtl="0">
                        <a:buFont typeface="Wingdings" panose="05000000000000000000" pitchFamily="2" charset="2"/>
                        <a:buChar char="§"/>
                      </a:pPr>
                      <a:r>
                        <a:rPr lang="en-US" altLang="he-IL" sz="2800" dirty="0">
                          <a:latin typeface="Calibri Light" panose="020F0302020204030204" pitchFamily="34" charset="0"/>
                        </a:rPr>
                        <a:t>null values are not permitted</a:t>
                      </a:r>
                      <a:endParaRPr lang="he-IL" sz="2800" dirty="0">
                        <a:latin typeface="Calibri Light" panose="020F0302020204030204" pitchFamily="34" charset="0"/>
                      </a:endParaRPr>
                    </a:p>
                  </a:txBody>
                  <a:tcPr>
                    <a:lnR w="12700" cap="flat" cmpd="sng" algn="ctr">
                      <a:solidFill>
                        <a:schemeClr val="accent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he-IL" sz="2800" b="1" i="1" dirty="0">
                          <a:latin typeface="Calibri Light" panose="020F0302020204030204" pitchFamily="34" charset="0"/>
                        </a:rPr>
                        <a:t>Hashtable</a:t>
                      </a:r>
                      <a:r>
                        <a:rPr lang="en-US" altLang="he-IL" sz="2800" i="1" dirty="0">
                          <a:latin typeface="Calibri Light" panose="020F0302020204030204" pitchFamily="34"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he-IL" sz="2800" i="1" dirty="0">
                          <a:latin typeface="Calibri Light" panose="020F0302020204030204" pitchFamily="34" charset="0"/>
                        </a:rPr>
                        <a:t>like HashMap but:</a:t>
                      </a: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0002"/>
                  </a:ext>
                </a:extLst>
              </a:tr>
              <a:tr h="283056">
                <a:tc>
                  <a:txBody>
                    <a:bodyPr/>
                    <a:lstStyle/>
                    <a:p>
                      <a:pPr marL="342900" indent="-342900" algn="l" rtl="0">
                        <a:buFont typeface="Wingdings" panose="05000000000000000000" pitchFamily="2" charset="2"/>
                        <a:buChar char="§"/>
                      </a:pPr>
                      <a:endParaRPr lang="he-IL" sz="2800">
                        <a:latin typeface="Calibri Light" panose="020F0302020204030204" pitchFamily="34" charset="0"/>
                      </a:endParaRPr>
                    </a:p>
                  </a:txBody>
                  <a:tcPr/>
                </a:tc>
                <a:tc>
                  <a:txBody>
                    <a:bodyPr/>
                    <a:lstStyle/>
                    <a:p>
                      <a:pPr algn="ctr" rtl="0"/>
                      <a:endParaRPr lang="he-IL" sz="2800" i="1" dirty="0">
                        <a:latin typeface="Calibri Light" panose="020F0302020204030204" pitchFamily="34" charset="0"/>
                      </a:endParaRPr>
                    </a:p>
                  </a:txBody>
                  <a:tcPr/>
                </a:tc>
                <a:extLst>
                  <a:ext uri="{0D108BD9-81ED-4DB2-BD59-A6C34878D82A}">
                    <a16:rowId xmlns:a16="http://schemas.microsoft.com/office/drawing/2014/main" val="10003"/>
                  </a:ext>
                </a:extLst>
              </a:tr>
              <a:tr h="370840">
                <a:tc>
                  <a:txBody>
                    <a:bodyPr/>
                    <a:lstStyle/>
                    <a:p>
                      <a:pPr marL="342900" indent="-342900" algn="l" rtl="0">
                        <a:buFont typeface="Wingdings" panose="05000000000000000000" pitchFamily="2" charset="2"/>
                        <a:buChar char="§"/>
                      </a:pPr>
                      <a:r>
                        <a:rPr lang="en-US" altLang="he-IL" sz="2800" dirty="0">
                          <a:latin typeface="Calibri Light" panose="020F0302020204030204" pitchFamily="34" charset="0"/>
                        </a:rPr>
                        <a:t>a sorted map </a:t>
                      </a:r>
                    </a:p>
                    <a:p>
                      <a:pPr marL="342900" indent="-342900" algn="l" rtl="0">
                        <a:buFont typeface="Wingdings" panose="05000000000000000000" pitchFamily="2" charset="2"/>
                        <a:buChar char="§"/>
                      </a:pPr>
                      <a:r>
                        <a:rPr lang="en-US" altLang="he-IL" sz="2800" dirty="0">
                          <a:latin typeface="Calibri Light" panose="020F0302020204030204" pitchFamily="34" charset="0"/>
                        </a:rPr>
                        <a:t>is not thread-safe</a:t>
                      </a:r>
                      <a:endParaRPr lang="he-IL" sz="2800" dirty="0">
                        <a:latin typeface="Calibri Light" panose="020F0302020204030204"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rtl="0"/>
                      <a:r>
                        <a:rPr lang="en-US" altLang="he-IL" sz="2800" b="1" i="1" dirty="0" err="1">
                          <a:latin typeface="Calibri Light" panose="020F0302020204030204" pitchFamily="34" charset="0"/>
                        </a:rPr>
                        <a:t>HashTree</a:t>
                      </a:r>
                      <a:endParaRPr lang="he-IL" sz="2800" b="1" i="1" dirty="0">
                        <a:latin typeface="Calibri Light" panose="020F0302020204030204"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92466626"/>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itle 1"/>
          <p:cNvSpPr>
            <a:spLocks noGrp="1"/>
          </p:cNvSpPr>
          <p:nvPr>
            <p:ph type="title"/>
          </p:nvPr>
        </p:nvSpPr>
        <p:spPr>
          <a:xfrm>
            <a:off x="643468" y="623392"/>
            <a:ext cx="3363974" cy="1607060"/>
          </a:xfrm>
          <a:noFill/>
          <a:ln w="19050">
            <a:solidFill>
              <a:schemeClr val="tx1"/>
            </a:solidFill>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rtlCol="0" anchor="ctr">
            <a:normAutofit/>
          </a:bodyPr>
          <a:lstStyle/>
          <a:p>
            <a:pPr algn="ctr"/>
            <a:r>
              <a:rPr lang="en-US" sz="2800" kern="1200">
                <a:solidFill>
                  <a:schemeClr val="tx1"/>
                </a:solidFill>
                <a:latin typeface="+mj-lt"/>
                <a:ea typeface="+mj-ea"/>
                <a:cs typeface="+mj-cs"/>
              </a:rPr>
              <a:t> Collections</a:t>
            </a:r>
            <a:endParaRPr lang="en-US" sz="2800" kern="1200" dirty="0">
              <a:solidFill>
                <a:schemeClr val="tx1"/>
              </a:solidFill>
              <a:latin typeface="+mj-lt"/>
              <a:ea typeface="+mj-ea"/>
              <a:cs typeface="+mj-cs"/>
            </a:endParaRPr>
          </a:p>
        </p:txBody>
      </p:sp>
      <p:sp>
        <p:nvSpPr>
          <p:cNvPr id="8" name="Content Placeholder 3">
            <a:extLst>
              <a:ext uri="{FF2B5EF4-FFF2-40B4-BE49-F238E27FC236}">
                <a16:creationId xmlns:a16="http://schemas.microsoft.com/office/drawing/2014/main" id="{F921F933-D5CC-4804-B3D2-AE00BBC7D062}"/>
              </a:ext>
            </a:extLst>
          </p:cNvPr>
          <p:cNvSpPr>
            <a:spLocks noGrp="1"/>
          </p:cNvSpPr>
          <p:nvPr>
            <p:ph sz="half" idx="1"/>
          </p:nvPr>
        </p:nvSpPr>
        <p:spPr>
          <a:xfrm>
            <a:off x="399288" y="2368297"/>
            <a:ext cx="3733800" cy="4365012"/>
          </a:xfrm>
        </p:spPr>
        <p:txBody>
          <a:bodyPr>
            <a:normAutofit/>
          </a:bodyPr>
          <a:lstStyle/>
          <a:p>
            <a:pPr marL="0" indent="0">
              <a:buNone/>
            </a:pPr>
            <a:r>
              <a:rPr lang="en-US" dirty="0"/>
              <a:t>HashMap</a:t>
            </a:r>
          </a:p>
        </p:txBody>
      </p:sp>
      <p:sp>
        <p:nvSpPr>
          <p:cNvPr id="6" name="Rectangle 5">
            <a:extLst>
              <a:ext uri="{FF2B5EF4-FFF2-40B4-BE49-F238E27FC236}">
                <a16:creationId xmlns:a16="http://schemas.microsoft.com/office/drawing/2014/main" id="{41EC274E-95C9-4CB9-9517-9329F3CF6816}"/>
              </a:ext>
            </a:extLst>
          </p:cNvPr>
          <p:cNvSpPr/>
          <p:nvPr/>
        </p:nvSpPr>
        <p:spPr>
          <a:xfrm>
            <a:off x="5434584" y="899220"/>
            <a:ext cx="6096000" cy="3139321"/>
          </a:xfrm>
          <a:prstGeom prst="rect">
            <a:avLst/>
          </a:prstGeom>
        </p:spPr>
        <p:txBody>
          <a:bodyPr>
            <a:spAutoFit/>
          </a:bodyPr>
          <a:lstStyle/>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Map&lt;Integer, String&gt; </a:t>
            </a:r>
            <a:r>
              <a:rPr lang="en-US" dirty="0">
                <a:solidFill>
                  <a:srgbClr val="6A3E3E"/>
                </a:solidFill>
                <a:latin typeface="Consolas" panose="020B0609020204030204" pitchFamily="49" charset="0"/>
              </a:rPr>
              <a:t>map</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HashMap&lt;Integer, String&gt;();</a:t>
            </a:r>
          </a:p>
          <a:p>
            <a:r>
              <a:rPr lang="en-US" dirty="0" err="1">
                <a:solidFill>
                  <a:srgbClr val="6A3E3E"/>
                </a:solidFill>
                <a:latin typeface="Consolas" panose="020B0609020204030204" pitchFamily="49" charset="0"/>
              </a:rPr>
              <a:t>map</a:t>
            </a:r>
            <a:r>
              <a:rPr lang="en-US" dirty="0" err="1">
                <a:solidFill>
                  <a:srgbClr val="000000"/>
                </a:solidFill>
                <a:latin typeface="Consolas" panose="020B0609020204030204" pitchFamily="49" charset="0"/>
              </a:rPr>
              <a:t>.put</a:t>
            </a:r>
            <a:r>
              <a:rPr lang="en-US" dirty="0">
                <a:solidFill>
                  <a:srgbClr val="000000"/>
                </a:solidFill>
                <a:latin typeface="Consolas" panose="020B0609020204030204" pitchFamily="49" charset="0"/>
              </a:rPr>
              <a:t>(</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Integer(1), </a:t>
            </a:r>
            <a:r>
              <a:rPr lang="en-US" b="1" dirty="0">
                <a:solidFill>
                  <a:srgbClr val="2A00FF"/>
                </a:solidFill>
                <a:latin typeface="Consolas" panose="020B0609020204030204" pitchFamily="49" charset="0"/>
              </a:rPr>
              <a:t>"One"</a:t>
            </a:r>
            <a:r>
              <a:rPr lang="en-US" b="1" dirty="0">
                <a:solidFill>
                  <a:srgbClr val="000000"/>
                </a:solidFill>
                <a:latin typeface="Consolas" panose="020B0609020204030204" pitchFamily="49" charset="0"/>
              </a:rPr>
              <a:t>);</a:t>
            </a:r>
          </a:p>
          <a:p>
            <a:r>
              <a:rPr lang="en-US" dirty="0" err="1">
                <a:solidFill>
                  <a:srgbClr val="6A3E3E"/>
                </a:solidFill>
                <a:latin typeface="Consolas" panose="020B0609020204030204" pitchFamily="49" charset="0"/>
              </a:rPr>
              <a:t>map</a:t>
            </a:r>
            <a:r>
              <a:rPr lang="en-US" dirty="0" err="1">
                <a:solidFill>
                  <a:srgbClr val="000000"/>
                </a:solidFill>
                <a:latin typeface="Consolas" panose="020B0609020204030204" pitchFamily="49" charset="0"/>
              </a:rPr>
              <a:t>.put</a:t>
            </a:r>
            <a:r>
              <a:rPr lang="en-US" dirty="0">
                <a:solidFill>
                  <a:srgbClr val="000000"/>
                </a:solidFill>
                <a:latin typeface="Consolas" panose="020B0609020204030204" pitchFamily="49" charset="0"/>
              </a:rPr>
              <a:t>(</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Integer(2), </a:t>
            </a:r>
            <a:r>
              <a:rPr lang="en-US" b="1" dirty="0">
                <a:solidFill>
                  <a:srgbClr val="2A00FF"/>
                </a:solidFill>
                <a:latin typeface="Consolas" panose="020B0609020204030204" pitchFamily="49" charset="0"/>
              </a:rPr>
              <a:t>"Two"</a:t>
            </a:r>
            <a:r>
              <a:rPr lang="en-US" b="1" dirty="0">
                <a:solidFill>
                  <a:srgbClr val="000000"/>
                </a:solidFill>
                <a:latin typeface="Consolas" panose="020B0609020204030204" pitchFamily="49" charset="0"/>
              </a:rPr>
              <a:t>);</a:t>
            </a:r>
          </a:p>
          <a:p>
            <a:r>
              <a:rPr lang="en-US" dirty="0" err="1">
                <a:solidFill>
                  <a:srgbClr val="6A3E3E"/>
                </a:solidFill>
                <a:latin typeface="Consolas" panose="020B0609020204030204" pitchFamily="49" charset="0"/>
              </a:rPr>
              <a:t>map</a:t>
            </a:r>
            <a:r>
              <a:rPr lang="en-US" dirty="0" err="1">
                <a:solidFill>
                  <a:srgbClr val="000000"/>
                </a:solidFill>
                <a:latin typeface="Consolas" panose="020B0609020204030204" pitchFamily="49" charset="0"/>
              </a:rPr>
              <a:t>.put</a:t>
            </a:r>
            <a:r>
              <a:rPr lang="en-US" dirty="0">
                <a:solidFill>
                  <a:srgbClr val="000000"/>
                </a:solidFill>
                <a:latin typeface="Consolas" panose="020B0609020204030204" pitchFamily="49" charset="0"/>
              </a:rPr>
              <a:t>(</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Integer(3), </a:t>
            </a:r>
            <a:r>
              <a:rPr lang="en-US" b="1" dirty="0">
                <a:solidFill>
                  <a:srgbClr val="2A00FF"/>
                </a:solidFill>
                <a:latin typeface="Consolas" panose="020B0609020204030204" pitchFamily="49" charset="0"/>
              </a:rPr>
              <a:t>"Three"</a:t>
            </a:r>
            <a:r>
              <a:rPr lang="en-US" b="1" dirty="0">
                <a:solidFill>
                  <a:srgbClr val="000000"/>
                </a:solidFill>
                <a:latin typeface="Consolas" panose="020B0609020204030204" pitchFamily="49" charset="0"/>
              </a:rPr>
              <a:t>);</a:t>
            </a:r>
          </a:p>
          <a:p>
            <a:r>
              <a:rPr lang="en-US" dirty="0" err="1">
                <a:solidFill>
                  <a:srgbClr val="6A3E3E"/>
                </a:solidFill>
                <a:latin typeface="Consolas" panose="020B0609020204030204" pitchFamily="49" charset="0"/>
              </a:rPr>
              <a:t>map</a:t>
            </a:r>
            <a:r>
              <a:rPr lang="en-US" dirty="0" err="1">
                <a:solidFill>
                  <a:srgbClr val="000000"/>
                </a:solidFill>
                <a:latin typeface="Consolas" panose="020B0609020204030204" pitchFamily="49" charset="0"/>
              </a:rPr>
              <a:t>.put</a:t>
            </a:r>
            <a:r>
              <a:rPr lang="en-US" dirty="0">
                <a:solidFill>
                  <a:srgbClr val="000000"/>
                </a:solidFill>
                <a:latin typeface="Consolas" panose="020B0609020204030204" pitchFamily="49" charset="0"/>
              </a:rPr>
              <a:t>(</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Integer(4), </a:t>
            </a:r>
            <a:r>
              <a:rPr lang="en-US" b="1" dirty="0">
                <a:solidFill>
                  <a:srgbClr val="2A00FF"/>
                </a:solidFill>
                <a:latin typeface="Consolas" panose="020B0609020204030204" pitchFamily="49" charset="0"/>
              </a:rPr>
              <a:t>"Four"</a:t>
            </a:r>
            <a:r>
              <a:rPr lang="en-US" b="1" dirty="0">
                <a:solidFill>
                  <a:srgbClr val="000000"/>
                </a:solidFill>
                <a:latin typeface="Consolas" panose="020B0609020204030204" pitchFamily="49" charset="0"/>
              </a:rPr>
              <a:t>);</a:t>
            </a:r>
          </a:p>
          <a:p>
            <a:r>
              <a:rPr lang="en-US" dirty="0" err="1">
                <a:solidFill>
                  <a:srgbClr val="6A3E3E"/>
                </a:solidFill>
                <a:latin typeface="Consolas" panose="020B0609020204030204" pitchFamily="49" charset="0"/>
              </a:rPr>
              <a:t>map</a:t>
            </a:r>
            <a:r>
              <a:rPr lang="en-US" dirty="0" err="1">
                <a:solidFill>
                  <a:srgbClr val="000000"/>
                </a:solidFill>
                <a:latin typeface="Consolas" panose="020B0609020204030204" pitchFamily="49" charset="0"/>
              </a:rPr>
              <a:t>.put</a:t>
            </a:r>
            <a:r>
              <a:rPr lang="en-US" dirty="0">
                <a:solidFill>
                  <a:srgbClr val="000000"/>
                </a:solidFill>
                <a:latin typeface="Consolas" panose="020B0609020204030204" pitchFamily="49" charset="0"/>
              </a:rPr>
              <a:t>(</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Integer(5), </a:t>
            </a:r>
            <a:r>
              <a:rPr lang="en-US" b="1" dirty="0">
                <a:solidFill>
                  <a:srgbClr val="2A00FF"/>
                </a:solidFill>
                <a:latin typeface="Consolas" panose="020B0609020204030204" pitchFamily="49" charset="0"/>
              </a:rPr>
              <a:t>"Five"</a:t>
            </a:r>
            <a:r>
              <a:rPr lang="en-US" b="1" dirty="0">
                <a:solidFill>
                  <a:srgbClr val="000000"/>
                </a:solidFill>
                <a:latin typeface="Consolas" panose="020B0609020204030204" pitchFamily="49" charset="0"/>
              </a:rPr>
              <a:t>);</a:t>
            </a:r>
          </a:p>
          <a:p>
            <a:r>
              <a:rPr lang="en-US" dirty="0" err="1">
                <a:solidFill>
                  <a:srgbClr val="6A3E3E"/>
                </a:solidFill>
                <a:latin typeface="Consolas" panose="020B0609020204030204" pitchFamily="49" charset="0"/>
              </a:rPr>
              <a:t>map</a:t>
            </a:r>
            <a:r>
              <a:rPr lang="en-US" dirty="0" err="1">
                <a:solidFill>
                  <a:srgbClr val="000000"/>
                </a:solidFill>
                <a:latin typeface="Consolas" panose="020B0609020204030204" pitchFamily="49" charset="0"/>
              </a:rPr>
              <a:t>.put</a:t>
            </a:r>
            <a:r>
              <a:rPr lang="en-US" dirty="0">
                <a:solidFill>
                  <a:srgbClr val="000000"/>
                </a:solidFill>
                <a:latin typeface="Consolas" panose="020B0609020204030204" pitchFamily="49" charset="0"/>
              </a:rPr>
              <a:t>(</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Integer(1), </a:t>
            </a:r>
            <a:r>
              <a:rPr lang="en-US" b="1" dirty="0">
                <a:solidFill>
                  <a:srgbClr val="2A00FF"/>
                </a:solidFill>
                <a:latin typeface="Consolas" panose="020B0609020204030204" pitchFamily="49" charset="0"/>
              </a:rPr>
              <a:t>"Six"</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System.</a:t>
            </a:r>
            <a:r>
              <a:rPr lang="en-US" b="1" i="1" dirty="0">
                <a:solidFill>
                  <a:srgbClr val="0000C0"/>
                </a:solidFill>
                <a:latin typeface="Consolas" panose="020B0609020204030204" pitchFamily="49" charset="0"/>
              </a:rPr>
              <a:t>out</a:t>
            </a:r>
            <a:r>
              <a:rPr lang="en-US" b="1" i="1" dirty="0">
                <a:solidFill>
                  <a:srgbClr val="000000"/>
                </a:solidFill>
                <a:latin typeface="Consolas" panose="020B0609020204030204" pitchFamily="49" charset="0"/>
              </a:rPr>
              <a:t>.println(</a:t>
            </a:r>
            <a:r>
              <a:rPr lang="en-US" b="1" i="1" dirty="0">
                <a:solidFill>
                  <a:srgbClr val="6A3E3E"/>
                </a:solidFill>
                <a:latin typeface="Consolas" panose="020B0609020204030204" pitchFamily="49" charset="0"/>
              </a:rPr>
              <a:t>map</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dirty="0"/>
          </a:p>
        </p:txBody>
      </p:sp>
      <p:sp>
        <p:nvSpPr>
          <p:cNvPr id="9" name="Rectangle 8">
            <a:extLst>
              <a:ext uri="{FF2B5EF4-FFF2-40B4-BE49-F238E27FC236}">
                <a16:creationId xmlns:a16="http://schemas.microsoft.com/office/drawing/2014/main" id="{84D92874-ACAB-4767-B738-5F95BED10518}"/>
              </a:ext>
            </a:extLst>
          </p:cNvPr>
          <p:cNvSpPr/>
          <p:nvPr/>
        </p:nvSpPr>
        <p:spPr>
          <a:xfrm>
            <a:off x="5434584" y="4524494"/>
            <a:ext cx="5123518" cy="369332"/>
          </a:xfrm>
          <a:prstGeom prst="rect">
            <a:avLst/>
          </a:prstGeom>
        </p:spPr>
        <p:txBody>
          <a:bodyPr wrap="none">
            <a:spAutoFit/>
          </a:bodyPr>
          <a:lstStyle/>
          <a:p>
            <a:r>
              <a:rPr lang="en-US" dirty="0">
                <a:solidFill>
                  <a:srgbClr val="000000"/>
                </a:solidFill>
                <a:latin typeface="Consolas" panose="020B0609020204030204" pitchFamily="49" charset="0"/>
              </a:rPr>
              <a:t>{1=Six, 2=Two, 3=Three, 4=Four, 5=Five}</a:t>
            </a:r>
            <a:endParaRPr lang="en-US" dirty="0"/>
          </a:p>
        </p:txBody>
      </p:sp>
      <p:sp>
        <p:nvSpPr>
          <p:cNvPr id="11" name="Line 11">
            <a:extLst>
              <a:ext uri="{FF2B5EF4-FFF2-40B4-BE49-F238E27FC236}">
                <a16:creationId xmlns:a16="http://schemas.microsoft.com/office/drawing/2014/main" id="{54FE20E4-E832-4F7C-9CEE-1D7A620B31EE}"/>
              </a:ext>
            </a:extLst>
          </p:cNvPr>
          <p:cNvSpPr>
            <a:spLocks noChangeShapeType="1"/>
          </p:cNvSpPr>
          <p:nvPr/>
        </p:nvSpPr>
        <p:spPr bwMode="auto">
          <a:xfrm flipH="1" flipV="1">
            <a:off x="9453816" y="3296665"/>
            <a:ext cx="385127" cy="51327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he-IL"/>
          </a:p>
        </p:txBody>
      </p:sp>
      <p:sp>
        <p:nvSpPr>
          <p:cNvPr id="12" name="Rectangle 9">
            <a:extLst>
              <a:ext uri="{FF2B5EF4-FFF2-40B4-BE49-F238E27FC236}">
                <a16:creationId xmlns:a16="http://schemas.microsoft.com/office/drawing/2014/main" id="{35F3507D-EF4C-4798-8379-524BC1040FF3}"/>
              </a:ext>
            </a:extLst>
          </p:cNvPr>
          <p:cNvSpPr>
            <a:spLocks noChangeArrowheads="1"/>
          </p:cNvSpPr>
          <p:nvPr/>
        </p:nvSpPr>
        <p:spPr bwMode="auto">
          <a:xfrm>
            <a:off x="8477568" y="3809941"/>
            <a:ext cx="3276600" cy="4572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Char char="•"/>
              <a:defRPr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5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5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5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har char="»"/>
              <a:defRPr sz="2500">
                <a:solidFill>
                  <a:schemeClr val="tx1"/>
                </a:solidFill>
                <a:latin typeface="Arial" panose="020B0604020202020204" pitchFamily="34" charset="0"/>
                <a:cs typeface="Arial" panose="020B0604020202020204" pitchFamily="34" charset="0"/>
              </a:defRPr>
            </a:lvl6pPr>
            <a:lvl7pPr marL="2971800" indent="-228600" algn="l" rtl="0" fontAlgn="base">
              <a:spcBef>
                <a:spcPct val="20000"/>
              </a:spcBef>
              <a:spcAft>
                <a:spcPct val="0"/>
              </a:spcAft>
              <a:buChar char="»"/>
              <a:defRPr sz="2500">
                <a:solidFill>
                  <a:schemeClr val="tx1"/>
                </a:solidFill>
                <a:latin typeface="Arial" panose="020B0604020202020204" pitchFamily="34" charset="0"/>
                <a:cs typeface="Arial" panose="020B0604020202020204" pitchFamily="34" charset="0"/>
              </a:defRPr>
            </a:lvl7pPr>
            <a:lvl8pPr marL="3429000" indent="-228600" algn="l" rtl="0" fontAlgn="base">
              <a:spcBef>
                <a:spcPct val="20000"/>
              </a:spcBef>
              <a:spcAft>
                <a:spcPct val="0"/>
              </a:spcAft>
              <a:buChar char="»"/>
              <a:defRPr sz="2500">
                <a:solidFill>
                  <a:schemeClr val="tx1"/>
                </a:solidFill>
                <a:latin typeface="Arial" panose="020B0604020202020204" pitchFamily="34" charset="0"/>
                <a:cs typeface="Arial" panose="020B0604020202020204" pitchFamily="34" charset="0"/>
              </a:defRPr>
            </a:lvl8pPr>
            <a:lvl9pPr marL="3886200" indent="-228600" algn="l" rtl="0" fontAlgn="base">
              <a:spcBef>
                <a:spcPct val="20000"/>
              </a:spcBef>
              <a:spcAft>
                <a:spcPct val="0"/>
              </a:spcAft>
              <a:buChar char="»"/>
              <a:defRPr sz="25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
                <a:schemeClr val="tx1"/>
              </a:buClr>
              <a:buSzPct val="70000"/>
              <a:buFont typeface="Wingdings" panose="05000000000000000000" pitchFamily="2" charset="2"/>
              <a:buNone/>
              <a:defRPr/>
            </a:pPr>
            <a:r>
              <a:rPr lang="en-US" altLang="he-IL" sz="1600" dirty="0">
                <a:solidFill>
                  <a:schemeClr val="accent1"/>
                </a:solidFill>
                <a:latin typeface="Maiandra GD" panose="020E0502030308020204" pitchFamily="34" charset="0"/>
              </a:rPr>
              <a:t>Existing key – value is replaced</a:t>
            </a:r>
          </a:p>
        </p:txBody>
      </p:sp>
    </p:spTree>
    <p:extLst>
      <p:ext uri="{BB962C8B-B14F-4D97-AF65-F5344CB8AC3E}">
        <p14:creationId xmlns:p14="http://schemas.microsoft.com/office/powerpoint/2010/main" val="1166281897"/>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itle 1"/>
          <p:cNvSpPr>
            <a:spLocks noGrp="1"/>
          </p:cNvSpPr>
          <p:nvPr>
            <p:ph type="title"/>
          </p:nvPr>
        </p:nvSpPr>
        <p:spPr>
          <a:xfrm>
            <a:off x="643468" y="623392"/>
            <a:ext cx="3363974" cy="1607060"/>
          </a:xfrm>
          <a:noFill/>
          <a:ln w="19050">
            <a:solidFill>
              <a:schemeClr val="tx1"/>
            </a:solidFill>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rtlCol="0" anchor="ctr">
            <a:normAutofit/>
          </a:bodyPr>
          <a:lstStyle/>
          <a:p>
            <a:pPr algn="ctr"/>
            <a:r>
              <a:rPr lang="en-US" sz="2800" kern="1200">
                <a:solidFill>
                  <a:schemeClr val="tx1"/>
                </a:solidFill>
                <a:latin typeface="+mj-lt"/>
                <a:ea typeface="+mj-ea"/>
                <a:cs typeface="+mj-cs"/>
              </a:rPr>
              <a:t> Collections</a:t>
            </a:r>
            <a:endParaRPr lang="en-US" sz="2800" kern="1200" dirty="0">
              <a:solidFill>
                <a:schemeClr val="tx1"/>
              </a:solidFill>
              <a:latin typeface="+mj-lt"/>
              <a:ea typeface="+mj-ea"/>
              <a:cs typeface="+mj-cs"/>
            </a:endParaRPr>
          </a:p>
        </p:txBody>
      </p:sp>
      <p:sp>
        <p:nvSpPr>
          <p:cNvPr id="8" name="Content Placeholder 3">
            <a:extLst>
              <a:ext uri="{FF2B5EF4-FFF2-40B4-BE49-F238E27FC236}">
                <a16:creationId xmlns:a16="http://schemas.microsoft.com/office/drawing/2014/main" id="{F921F933-D5CC-4804-B3D2-AE00BBC7D062}"/>
              </a:ext>
            </a:extLst>
          </p:cNvPr>
          <p:cNvSpPr>
            <a:spLocks noGrp="1"/>
          </p:cNvSpPr>
          <p:nvPr>
            <p:ph sz="half" idx="1"/>
          </p:nvPr>
        </p:nvSpPr>
        <p:spPr>
          <a:xfrm>
            <a:off x="399288" y="2368297"/>
            <a:ext cx="3925824" cy="4365012"/>
          </a:xfrm>
        </p:spPr>
        <p:txBody>
          <a:bodyPr>
            <a:normAutofit/>
          </a:bodyPr>
          <a:lstStyle/>
          <a:p>
            <a:pPr marL="0" indent="0">
              <a:buNone/>
            </a:pPr>
            <a:r>
              <a:rPr lang="en-US" dirty="0"/>
              <a:t>Collections</a:t>
            </a:r>
          </a:p>
          <a:p>
            <a:r>
              <a:rPr lang="en-US" sz="2000" dirty="0"/>
              <a:t>collections is a class.</a:t>
            </a:r>
          </a:p>
          <a:p>
            <a:pPr marL="0" indent="0">
              <a:buNone/>
            </a:pPr>
            <a:endParaRPr lang="en-US" sz="2000" dirty="0"/>
          </a:p>
          <a:p>
            <a:r>
              <a:rPr lang="en-US" sz="2100" dirty="0"/>
              <a:t>Collections contains static factory and helper methods for working with collections.</a:t>
            </a:r>
          </a:p>
          <a:p>
            <a:pPr lvl="1"/>
            <a:r>
              <a:rPr lang="en-US" sz="1800" i="1" dirty="0">
                <a:solidFill>
                  <a:srgbClr val="000000"/>
                </a:solidFill>
                <a:highlight>
                  <a:srgbClr val="D4D4D4"/>
                </a:highlight>
                <a:latin typeface="Consolas" panose="020B0609020204030204" pitchFamily="49" charset="0"/>
              </a:rPr>
              <a:t>min</a:t>
            </a:r>
          </a:p>
          <a:p>
            <a:pPr lvl="1"/>
            <a:r>
              <a:rPr lang="en-US" sz="1800" i="1" dirty="0">
                <a:solidFill>
                  <a:srgbClr val="000000"/>
                </a:solidFill>
                <a:highlight>
                  <a:srgbClr val="D4D4D4"/>
                </a:highlight>
                <a:latin typeface="Consolas" panose="020B0609020204030204" pitchFamily="49" charset="0"/>
              </a:rPr>
              <a:t>max</a:t>
            </a:r>
          </a:p>
          <a:p>
            <a:pPr lvl="1"/>
            <a:r>
              <a:rPr lang="en-US" sz="1800" i="1" dirty="0">
                <a:solidFill>
                  <a:srgbClr val="000000"/>
                </a:solidFill>
                <a:highlight>
                  <a:srgbClr val="D4D4D4"/>
                </a:highlight>
                <a:latin typeface="Consolas" panose="020B0609020204030204" pitchFamily="49" charset="0"/>
              </a:rPr>
              <a:t>swap</a:t>
            </a:r>
          </a:p>
          <a:p>
            <a:pPr lvl="1"/>
            <a:r>
              <a:rPr lang="en-US" sz="1800" i="1" dirty="0">
                <a:solidFill>
                  <a:srgbClr val="000000"/>
                </a:solidFill>
                <a:highlight>
                  <a:srgbClr val="D4D4D4"/>
                </a:highlight>
                <a:latin typeface="Consolas" panose="020B0609020204030204" pitchFamily="49" charset="0"/>
              </a:rPr>
              <a:t>reverse</a:t>
            </a:r>
          </a:p>
          <a:p>
            <a:pPr lvl="1"/>
            <a:r>
              <a:rPr lang="en-US" sz="1800" i="1" dirty="0">
                <a:solidFill>
                  <a:srgbClr val="000000"/>
                </a:solidFill>
                <a:highlight>
                  <a:srgbClr val="D4D4D4"/>
                </a:highlight>
                <a:latin typeface="Consolas" panose="020B0609020204030204" pitchFamily="49" charset="0"/>
              </a:rPr>
              <a:t>sort</a:t>
            </a:r>
          </a:p>
          <a:p>
            <a:pPr lvl="1"/>
            <a:r>
              <a:rPr lang="en-US" sz="1800" i="1" dirty="0">
                <a:solidFill>
                  <a:srgbClr val="000000"/>
                </a:solidFill>
                <a:highlight>
                  <a:srgbClr val="D4D4D4"/>
                </a:highlight>
                <a:latin typeface="Consolas" panose="020B0609020204030204" pitchFamily="49" charset="0"/>
              </a:rPr>
              <a:t>unmodifiableList</a:t>
            </a:r>
            <a:endParaRPr lang="en-US" sz="1700" dirty="0"/>
          </a:p>
          <a:p>
            <a:endParaRPr lang="en-US" sz="2100" dirty="0"/>
          </a:p>
        </p:txBody>
      </p:sp>
      <p:sp>
        <p:nvSpPr>
          <p:cNvPr id="2" name="Rectangle 1">
            <a:extLst>
              <a:ext uri="{FF2B5EF4-FFF2-40B4-BE49-F238E27FC236}">
                <a16:creationId xmlns:a16="http://schemas.microsoft.com/office/drawing/2014/main" id="{9E0688E3-BBFA-43BA-A741-A79F7EF11580}"/>
              </a:ext>
            </a:extLst>
          </p:cNvPr>
          <p:cNvSpPr/>
          <p:nvPr/>
        </p:nvSpPr>
        <p:spPr>
          <a:xfrm>
            <a:off x="4882896" y="195775"/>
            <a:ext cx="7178040" cy="5909310"/>
          </a:xfrm>
          <a:prstGeom prst="rect">
            <a:avLst/>
          </a:prstGeom>
        </p:spPr>
        <p:txBody>
          <a:bodyPr wrap="square">
            <a:spAutoFit/>
          </a:bodyPr>
          <a:lstStyle/>
          <a:p>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main(String[] </a:t>
            </a:r>
            <a:r>
              <a:rPr lang="en-US" sz="1400" b="1" dirty="0">
                <a:solidFill>
                  <a:srgbClr val="6A3E3E"/>
                </a:solidFill>
                <a:latin typeface="Consolas" panose="020B0609020204030204" pitchFamily="49" charset="0"/>
              </a:rPr>
              <a:t>args</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String[] </a:t>
            </a:r>
            <a:r>
              <a:rPr lang="en-US" sz="1400" dirty="0">
                <a:solidFill>
                  <a:srgbClr val="6A3E3E"/>
                </a:solidFill>
                <a:latin typeface="Consolas" panose="020B0609020204030204" pitchFamily="49" charset="0"/>
              </a:rPr>
              <a:t>a</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String[]{</a:t>
            </a:r>
            <a:r>
              <a:rPr lang="en-US" sz="1400" b="1" dirty="0">
                <a:solidFill>
                  <a:srgbClr val="2A00FF"/>
                </a:solidFill>
                <a:latin typeface="Consolas" panose="020B0609020204030204" pitchFamily="49" charset="0"/>
              </a:rPr>
              <a:t>"apple"</a:t>
            </a:r>
            <a:r>
              <a:rPr lang="en-US" sz="1400" b="1" dirty="0">
                <a:solidFill>
                  <a:srgbClr val="000000"/>
                </a:solidFill>
                <a:latin typeface="Consolas" panose="020B0609020204030204" pitchFamily="49" charset="0"/>
              </a:rPr>
              <a:t>, </a:t>
            </a:r>
            <a:r>
              <a:rPr lang="en-US" sz="1400" b="1" dirty="0">
                <a:solidFill>
                  <a:srgbClr val="2A00FF"/>
                </a:solidFill>
                <a:latin typeface="Consolas" panose="020B0609020204030204" pitchFamily="49" charset="0"/>
              </a:rPr>
              <a:t>"orange"</a:t>
            </a:r>
            <a:r>
              <a:rPr lang="en-US" sz="1400" b="1" dirty="0">
                <a:solidFill>
                  <a:srgbClr val="000000"/>
                </a:solidFill>
                <a:latin typeface="Consolas" panose="020B0609020204030204" pitchFamily="49" charset="0"/>
              </a:rPr>
              <a:t>, </a:t>
            </a:r>
            <a:r>
              <a:rPr lang="en-US" sz="1400" b="1" dirty="0">
                <a:solidFill>
                  <a:srgbClr val="2A00FF"/>
                </a:solidFill>
                <a:latin typeface="Consolas" panose="020B0609020204030204" pitchFamily="49" charset="0"/>
              </a:rPr>
              <a:t>"banana"</a:t>
            </a:r>
            <a:r>
              <a:rPr lang="en-US" sz="1400" b="1" dirty="0">
                <a:solidFill>
                  <a:srgbClr val="000000"/>
                </a:solidFill>
                <a:latin typeface="Consolas" panose="020B0609020204030204" pitchFamily="49" charset="0"/>
              </a:rPr>
              <a:t>, </a:t>
            </a:r>
            <a:r>
              <a:rPr lang="en-US" sz="1400" b="1" dirty="0">
                <a:solidFill>
                  <a:srgbClr val="2A00FF"/>
                </a:solidFill>
                <a:latin typeface="Consolas" panose="020B0609020204030204" pitchFamily="49" charset="0"/>
              </a:rPr>
              <a:t>"kiwi"</a:t>
            </a:r>
            <a:r>
              <a:rPr lang="en-US" sz="1400" b="1" dirty="0">
                <a:solidFill>
                  <a:srgbClr val="000000"/>
                </a:solidFill>
                <a:latin typeface="Consolas" panose="020B0609020204030204" pitchFamily="49" charset="0"/>
              </a:rPr>
              <a:t>, </a:t>
            </a:r>
            <a:r>
              <a:rPr lang="en-US" sz="1400" b="1" dirty="0">
                <a:solidFill>
                  <a:srgbClr val="2A00FF"/>
                </a:solidFill>
                <a:latin typeface="Consolas" panose="020B0609020204030204" pitchFamily="49" charset="0"/>
              </a:rPr>
              <a:t>"banana"</a:t>
            </a:r>
            <a:r>
              <a:rPr lang="en-US" sz="1400" b="1" dirty="0">
                <a:solidFill>
                  <a:srgbClr val="000000"/>
                </a:solidFill>
                <a:latin typeface="Consolas" panose="020B0609020204030204" pitchFamily="49" charset="0"/>
              </a:rPr>
              <a:t>, </a:t>
            </a:r>
            <a:r>
              <a:rPr lang="en-US" sz="1400" b="1" dirty="0">
                <a:solidFill>
                  <a:srgbClr val="2A00FF"/>
                </a:solidFill>
                <a:latin typeface="Consolas" panose="020B0609020204030204" pitchFamily="49" charset="0"/>
              </a:rPr>
              <a:t>"grape"</a:t>
            </a:r>
            <a:r>
              <a:rPr lang="en-US"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List&lt;String&gt; </a:t>
            </a:r>
            <a:r>
              <a:rPr lang="en-US" sz="1400" dirty="0">
                <a:solidFill>
                  <a:srgbClr val="6A3E3E"/>
                </a:solidFill>
                <a:latin typeface="Consolas" panose="020B0609020204030204" pitchFamily="49" charset="0"/>
              </a:rPr>
              <a:t>l</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ArrayList&lt;String&gt;();</a:t>
            </a:r>
          </a:p>
          <a:p>
            <a:r>
              <a:rPr lang="en-US" sz="1400" dirty="0">
                <a:solidFill>
                  <a:srgbClr val="000000"/>
                </a:solidFill>
                <a:latin typeface="Consolas" panose="020B0609020204030204" pitchFamily="49" charset="0"/>
              </a:rPr>
              <a:t>      </a:t>
            </a:r>
            <a:r>
              <a:rPr lang="en-US" sz="1400" dirty="0">
                <a:solidFill>
                  <a:srgbClr val="000000"/>
                </a:solidFill>
                <a:highlight>
                  <a:srgbClr val="D4D4D4"/>
                </a:highlight>
                <a:latin typeface="Consolas" panose="020B0609020204030204" pitchFamily="49" charset="0"/>
              </a:rPr>
              <a:t>Collections.</a:t>
            </a:r>
            <a:r>
              <a:rPr lang="en-US" sz="1400" i="1" dirty="0">
                <a:solidFill>
                  <a:srgbClr val="000000"/>
                </a:solidFill>
                <a:highlight>
                  <a:srgbClr val="D4D4D4"/>
                </a:highlight>
                <a:latin typeface="Consolas" panose="020B0609020204030204" pitchFamily="49" charset="0"/>
              </a:rPr>
              <a:t>addAll(</a:t>
            </a:r>
            <a:r>
              <a:rPr lang="en-US" sz="1400" i="1" dirty="0">
                <a:solidFill>
                  <a:srgbClr val="6A3E3E"/>
                </a:solidFill>
                <a:highlight>
                  <a:srgbClr val="D4D4D4"/>
                </a:highlight>
                <a:latin typeface="Consolas" panose="020B0609020204030204" pitchFamily="49" charset="0"/>
              </a:rPr>
              <a:t>l</a:t>
            </a:r>
            <a:r>
              <a:rPr lang="en-US" sz="1400" i="1" dirty="0">
                <a:solidFill>
                  <a:srgbClr val="000000"/>
                </a:solidFill>
                <a:highlight>
                  <a:srgbClr val="D4D4D4"/>
                </a:highlight>
                <a:latin typeface="Consolas" panose="020B0609020204030204" pitchFamily="49" charset="0"/>
              </a:rPr>
              <a:t>, </a:t>
            </a:r>
            <a:r>
              <a:rPr lang="en-US" sz="1400" i="1" dirty="0">
                <a:solidFill>
                  <a:srgbClr val="6A3E3E"/>
                </a:solidFill>
                <a:highlight>
                  <a:srgbClr val="D4D4D4"/>
                </a:highlight>
                <a:latin typeface="Consolas" panose="020B0609020204030204" pitchFamily="49" charset="0"/>
              </a:rPr>
              <a:t>a</a:t>
            </a:r>
            <a:r>
              <a:rPr lang="en-US" sz="1400" i="1" dirty="0">
                <a:solidFill>
                  <a:srgbClr val="000000"/>
                </a:solidFill>
                <a:highlight>
                  <a:srgbClr val="D4D4D4"/>
                </a:highlight>
                <a:latin typeface="Consolas" panose="020B0609020204030204" pitchFamily="49" charset="0"/>
              </a:rPr>
              <a:t>);</a:t>
            </a:r>
          </a:p>
          <a:p>
            <a:r>
              <a:rPr lang="en-US" sz="1400" dirty="0">
                <a:solidFill>
                  <a:srgbClr val="000000"/>
                </a:solidFill>
                <a:latin typeface="Consolas" panose="020B0609020204030204" pitchFamily="49" charset="0"/>
              </a:rPr>
              <a:t>      System.</a:t>
            </a:r>
            <a:r>
              <a:rPr lang="en-US" sz="1400" b="1" i="1" dirty="0">
                <a:solidFill>
                  <a:srgbClr val="0000C0"/>
                </a:solidFill>
                <a:latin typeface="Consolas" panose="020B0609020204030204" pitchFamily="49" charset="0"/>
              </a:rPr>
              <a:t>out</a:t>
            </a:r>
            <a:r>
              <a:rPr lang="en-US" sz="1400" b="1" i="1" dirty="0">
                <a:solidFill>
                  <a:srgbClr val="000000"/>
                </a:solidFill>
                <a:latin typeface="Consolas" panose="020B0609020204030204" pitchFamily="49" charset="0"/>
              </a:rPr>
              <a:t>.println(</a:t>
            </a:r>
            <a:r>
              <a:rPr lang="en-US" sz="1400" b="1" i="1" dirty="0">
                <a:solidFill>
                  <a:srgbClr val="6A3E3E"/>
                </a:solidFill>
                <a:latin typeface="Consolas" panose="020B0609020204030204" pitchFamily="49" charset="0"/>
              </a:rPr>
              <a:t>l</a:t>
            </a:r>
            <a:r>
              <a:rPr lang="en-US" sz="1400" b="1" i="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System.</a:t>
            </a:r>
            <a:r>
              <a:rPr lang="en-US" sz="1400" b="1" i="1" dirty="0">
                <a:solidFill>
                  <a:srgbClr val="0000C0"/>
                </a:solidFill>
                <a:latin typeface="Consolas" panose="020B0609020204030204" pitchFamily="49" charset="0"/>
              </a:rPr>
              <a:t>out</a:t>
            </a:r>
            <a:r>
              <a:rPr lang="en-US" sz="1400" b="1" i="1" dirty="0">
                <a:solidFill>
                  <a:srgbClr val="000000"/>
                </a:solidFill>
                <a:latin typeface="Consolas" panose="020B0609020204030204" pitchFamily="49" charset="0"/>
              </a:rPr>
              <a:t>.println(</a:t>
            </a:r>
            <a:r>
              <a:rPr lang="en-US" sz="1400" b="1" i="1" dirty="0">
                <a:solidFill>
                  <a:srgbClr val="000000"/>
                </a:solidFill>
                <a:highlight>
                  <a:srgbClr val="D4D4D4"/>
                </a:highlight>
                <a:latin typeface="Consolas" panose="020B0609020204030204" pitchFamily="49" charset="0"/>
              </a:rPr>
              <a:t>Collections.frequency(</a:t>
            </a:r>
            <a:r>
              <a:rPr lang="en-US" sz="1400" b="1" i="1" dirty="0">
                <a:solidFill>
                  <a:srgbClr val="6A3E3E"/>
                </a:solidFill>
                <a:highlight>
                  <a:srgbClr val="D4D4D4"/>
                </a:highlight>
                <a:latin typeface="Consolas" panose="020B0609020204030204" pitchFamily="49" charset="0"/>
              </a:rPr>
              <a:t>l</a:t>
            </a:r>
            <a:r>
              <a:rPr lang="en-US" sz="1400" b="1" i="1" dirty="0">
                <a:solidFill>
                  <a:srgbClr val="000000"/>
                </a:solidFill>
                <a:highlight>
                  <a:srgbClr val="D4D4D4"/>
                </a:highlight>
                <a:latin typeface="Consolas" panose="020B0609020204030204" pitchFamily="49" charset="0"/>
              </a:rPr>
              <a:t>, </a:t>
            </a:r>
            <a:r>
              <a:rPr lang="en-US" sz="1400" b="1" i="1" dirty="0">
                <a:solidFill>
                  <a:srgbClr val="2A00FF"/>
                </a:solidFill>
                <a:highlight>
                  <a:srgbClr val="D4D4D4"/>
                </a:highlight>
                <a:latin typeface="Consolas" panose="020B0609020204030204" pitchFamily="49" charset="0"/>
              </a:rPr>
              <a:t>"banana"</a:t>
            </a:r>
            <a:r>
              <a:rPr lang="en-US" sz="1400" b="1" i="1" dirty="0">
                <a:solidFill>
                  <a:srgbClr val="000000"/>
                </a:solidFill>
                <a:highlight>
                  <a:srgbClr val="D4D4D4"/>
                </a:highlight>
                <a:latin typeface="Consolas" panose="020B0609020204030204" pitchFamily="49" charset="0"/>
              </a:rPr>
              <a:t>));</a:t>
            </a:r>
          </a:p>
          <a:p>
            <a:r>
              <a:rPr lang="en-US" sz="1400" dirty="0">
                <a:solidFill>
                  <a:srgbClr val="000000"/>
                </a:solidFill>
                <a:latin typeface="Consolas" panose="020B0609020204030204" pitchFamily="49" charset="0"/>
              </a:rPr>
              <a:t>      System.</a:t>
            </a:r>
            <a:r>
              <a:rPr lang="en-US" sz="1400" b="1" i="1" dirty="0">
                <a:solidFill>
                  <a:srgbClr val="0000C0"/>
                </a:solidFill>
                <a:latin typeface="Consolas" panose="020B0609020204030204" pitchFamily="49" charset="0"/>
              </a:rPr>
              <a:t>out</a:t>
            </a:r>
            <a:r>
              <a:rPr lang="en-US" sz="1400" b="1" i="1" dirty="0">
                <a:solidFill>
                  <a:srgbClr val="000000"/>
                </a:solidFill>
                <a:latin typeface="Consolas" panose="020B0609020204030204" pitchFamily="49" charset="0"/>
              </a:rPr>
              <a:t>.println(</a:t>
            </a:r>
            <a:r>
              <a:rPr lang="en-US" sz="1400" b="1" i="1" dirty="0">
                <a:solidFill>
                  <a:srgbClr val="000000"/>
                </a:solidFill>
                <a:highlight>
                  <a:srgbClr val="D4D4D4"/>
                </a:highlight>
                <a:latin typeface="Consolas" panose="020B0609020204030204" pitchFamily="49" charset="0"/>
              </a:rPr>
              <a:t>Collections.min(</a:t>
            </a:r>
            <a:r>
              <a:rPr lang="en-US" sz="1400" b="1" i="1" dirty="0">
                <a:solidFill>
                  <a:srgbClr val="6A3E3E"/>
                </a:solidFill>
                <a:highlight>
                  <a:srgbClr val="D4D4D4"/>
                </a:highlight>
                <a:latin typeface="Consolas" panose="020B0609020204030204" pitchFamily="49" charset="0"/>
              </a:rPr>
              <a:t>l</a:t>
            </a:r>
            <a:r>
              <a:rPr lang="en-US" sz="1400" b="1" i="1" dirty="0">
                <a:solidFill>
                  <a:srgbClr val="000000"/>
                </a:solidFill>
                <a:highlight>
                  <a:srgbClr val="D4D4D4"/>
                </a:highlight>
                <a:latin typeface="Consolas" panose="020B0609020204030204" pitchFamily="49" charset="0"/>
              </a:rPr>
              <a:t>));</a:t>
            </a:r>
          </a:p>
          <a:p>
            <a:r>
              <a:rPr lang="en-US" sz="1400" dirty="0">
                <a:solidFill>
                  <a:srgbClr val="000000"/>
                </a:solidFill>
                <a:latin typeface="Consolas" panose="020B0609020204030204" pitchFamily="49" charset="0"/>
              </a:rPr>
              <a:t>      System.</a:t>
            </a:r>
            <a:r>
              <a:rPr lang="en-US" sz="1400" b="1" i="1" dirty="0">
                <a:solidFill>
                  <a:srgbClr val="0000C0"/>
                </a:solidFill>
                <a:latin typeface="Consolas" panose="020B0609020204030204" pitchFamily="49" charset="0"/>
              </a:rPr>
              <a:t>out</a:t>
            </a:r>
            <a:r>
              <a:rPr lang="en-US" sz="1400" b="1" i="1" dirty="0">
                <a:solidFill>
                  <a:srgbClr val="000000"/>
                </a:solidFill>
                <a:latin typeface="Consolas" panose="020B0609020204030204" pitchFamily="49" charset="0"/>
              </a:rPr>
              <a:t>.println(</a:t>
            </a:r>
            <a:r>
              <a:rPr lang="en-US" sz="1400" b="1" i="1" dirty="0">
                <a:solidFill>
                  <a:srgbClr val="000000"/>
                </a:solidFill>
                <a:highlight>
                  <a:srgbClr val="D4D4D4"/>
                </a:highlight>
                <a:latin typeface="Consolas" panose="020B0609020204030204" pitchFamily="49" charset="0"/>
              </a:rPr>
              <a:t>Collections.max(</a:t>
            </a:r>
            <a:r>
              <a:rPr lang="en-US" sz="1400" b="1" i="1" dirty="0">
                <a:solidFill>
                  <a:srgbClr val="6A3E3E"/>
                </a:solidFill>
                <a:highlight>
                  <a:srgbClr val="D4D4D4"/>
                </a:highlight>
                <a:latin typeface="Consolas" panose="020B0609020204030204" pitchFamily="49" charset="0"/>
              </a:rPr>
              <a:t>l</a:t>
            </a:r>
            <a:r>
              <a:rPr lang="en-US" sz="1400" b="1" i="1" dirty="0">
                <a:solidFill>
                  <a:srgbClr val="000000"/>
                </a:solidFill>
                <a:highlight>
                  <a:srgbClr val="D4D4D4"/>
                </a:highlight>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00"/>
                </a:solidFill>
                <a:highlight>
                  <a:srgbClr val="D4D4D4"/>
                </a:highlight>
                <a:latin typeface="Consolas" panose="020B0609020204030204" pitchFamily="49" charset="0"/>
              </a:rPr>
              <a:t>Collections.</a:t>
            </a:r>
            <a:r>
              <a:rPr lang="en-US" sz="1400" i="1" dirty="0">
                <a:solidFill>
                  <a:srgbClr val="000000"/>
                </a:solidFill>
                <a:highlight>
                  <a:srgbClr val="D4D4D4"/>
                </a:highlight>
                <a:latin typeface="Consolas" panose="020B0609020204030204" pitchFamily="49" charset="0"/>
              </a:rPr>
              <a:t>swap(</a:t>
            </a:r>
            <a:r>
              <a:rPr lang="en-US" sz="1400" i="1" dirty="0">
                <a:solidFill>
                  <a:srgbClr val="6A3E3E"/>
                </a:solidFill>
                <a:highlight>
                  <a:srgbClr val="D4D4D4"/>
                </a:highlight>
                <a:latin typeface="Consolas" panose="020B0609020204030204" pitchFamily="49" charset="0"/>
              </a:rPr>
              <a:t>l</a:t>
            </a:r>
            <a:r>
              <a:rPr lang="en-US" sz="1400" i="1" dirty="0">
                <a:solidFill>
                  <a:srgbClr val="000000"/>
                </a:solidFill>
                <a:highlight>
                  <a:srgbClr val="D4D4D4"/>
                </a:highlight>
                <a:latin typeface="Consolas" panose="020B0609020204030204" pitchFamily="49" charset="0"/>
              </a:rPr>
              <a:t>,0,2);</a:t>
            </a:r>
          </a:p>
          <a:p>
            <a:r>
              <a:rPr lang="en-US" sz="1400" dirty="0">
                <a:solidFill>
                  <a:srgbClr val="000000"/>
                </a:solidFill>
                <a:latin typeface="Consolas" panose="020B0609020204030204" pitchFamily="49" charset="0"/>
              </a:rPr>
              <a:t>      System.</a:t>
            </a:r>
            <a:r>
              <a:rPr lang="en-US" sz="1400" b="1" i="1" dirty="0">
                <a:solidFill>
                  <a:srgbClr val="0000C0"/>
                </a:solidFill>
                <a:latin typeface="Consolas" panose="020B0609020204030204" pitchFamily="49" charset="0"/>
              </a:rPr>
              <a:t>out</a:t>
            </a:r>
            <a:r>
              <a:rPr lang="en-US" sz="1400" b="1" i="1" dirty="0">
                <a:solidFill>
                  <a:srgbClr val="000000"/>
                </a:solidFill>
                <a:latin typeface="Consolas" panose="020B0609020204030204" pitchFamily="49" charset="0"/>
              </a:rPr>
              <a:t>.println(</a:t>
            </a:r>
            <a:r>
              <a:rPr lang="en-US" sz="1400" b="1" i="1" dirty="0">
                <a:solidFill>
                  <a:srgbClr val="6A3E3E"/>
                </a:solidFill>
                <a:latin typeface="Consolas" panose="020B0609020204030204" pitchFamily="49" charset="0"/>
              </a:rPr>
              <a:t>l</a:t>
            </a:r>
            <a:r>
              <a:rPr lang="en-US" sz="1400" b="1" i="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00"/>
                </a:solidFill>
                <a:highlight>
                  <a:srgbClr val="D4D4D4"/>
                </a:highlight>
                <a:latin typeface="Consolas" panose="020B0609020204030204" pitchFamily="49" charset="0"/>
              </a:rPr>
              <a:t>Collections.</a:t>
            </a:r>
            <a:r>
              <a:rPr lang="en-US" sz="1400" i="1" dirty="0">
                <a:solidFill>
                  <a:srgbClr val="000000"/>
                </a:solidFill>
                <a:highlight>
                  <a:srgbClr val="D4D4D4"/>
                </a:highlight>
                <a:latin typeface="Consolas" panose="020B0609020204030204" pitchFamily="49" charset="0"/>
              </a:rPr>
              <a:t>reverse(</a:t>
            </a:r>
            <a:r>
              <a:rPr lang="en-US" sz="1400" i="1" dirty="0">
                <a:solidFill>
                  <a:srgbClr val="6A3E3E"/>
                </a:solidFill>
                <a:highlight>
                  <a:srgbClr val="D4D4D4"/>
                </a:highlight>
                <a:latin typeface="Consolas" panose="020B0609020204030204" pitchFamily="49" charset="0"/>
              </a:rPr>
              <a:t>l</a:t>
            </a:r>
            <a:r>
              <a:rPr lang="en-US" sz="1400" i="1" dirty="0">
                <a:solidFill>
                  <a:srgbClr val="000000"/>
                </a:solidFill>
                <a:highlight>
                  <a:srgbClr val="D4D4D4"/>
                </a:highlight>
                <a:latin typeface="Consolas" panose="020B0609020204030204" pitchFamily="49" charset="0"/>
              </a:rPr>
              <a:t>);</a:t>
            </a:r>
          </a:p>
          <a:p>
            <a:r>
              <a:rPr lang="en-US" sz="1400" dirty="0">
                <a:solidFill>
                  <a:srgbClr val="000000"/>
                </a:solidFill>
                <a:latin typeface="Consolas" panose="020B0609020204030204" pitchFamily="49" charset="0"/>
              </a:rPr>
              <a:t>      System.</a:t>
            </a:r>
            <a:r>
              <a:rPr lang="en-US" sz="1400" b="1" i="1" dirty="0">
                <a:solidFill>
                  <a:srgbClr val="0000C0"/>
                </a:solidFill>
                <a:latin typeface="Consolas" panose="020B0609020204030204" pitchFamily="49" charset="0"/>
              </a:rPr>
              <a:t>out</a:t>
            </a:r>
            <a:r>
              <a:rPr lang="en-US" sz="1400" b="1" i="1" dirty="0">
                <a:solidFill>
                  <a:srgbClr val="000000"/>
                </a:solidFill>
                <a:latin typeface="Consolas" panose="020B0609020204030204" pitchFamily="49" charset="0"/>
              </a:rPr>
              <a:t>.println(</a:t>
            </a:r>
            <a:r>
              <a:rPr lang="en-US" sz="1400" b="1" i="1" dirty="0">
                <a:solidFill>
                  <a:srgbClr val="6A3E3E"/>
                </a:solidFill>
                <a:latin typeface="Consolas" panose="020B0609020204030204" pitchFamily="49" charset="0"/>
              </a:rPr>
              <a:t>l</a:t>
            </a:r>
            <a:r>
              <a:rPr lang="en-US" sz="1400" b="1" i="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00"/>
                </a:solidFill>
                <a:highlight>
                  <a:srgbClr val="D4D4D4"/>
                </a:highlight>
                <a:latin typeface="Consolas" panose="020B0609020204030204" pitchFamily="49" charset="0"/>
              </a:rPr>
              <a:t>Collections.</a:t>
            </a:r>
            <a:r>
              <a:rPr lang="en-US" sz="1400" i="1" dirty="0">
                <a:solidFill>
                  <a:srgbClr val="000000"/>
                </a:solidFill>
                <a:highlight>
                  <a:srgbClr val="D4D4D4"/>
                </a:highlight>
                <a:latin typeface="Consolas" panose="020B0609020204030204" pitchFamily="49" charset="0"/>
              </a:rPr>
              <a:t>sort(</a:t>
            </a:r>
            <a:r>
              <a:rPr lang="en-US" sz="1400" i="1" dirty="0">
                <a:solidFill>
                  <a:srgbClr val="6A3E3E"/>
                </a:solidFill>
                <a:highlight>
                  <a:srgbClr val="D4D4D4"/>
                </a:highlight>
                <a:latin typeface="Consolas" panose="020B0609020204030204" pitchFamily="49" charset="0"/>
              </a:rPr>
              <a:t>l</a:t>
            </a:r>
            <a:r>
              <a:rPr lang="en-US" sz="1400" i="1" dirty="0">
                <a:solidFill>
                  <a:srgbClr val="000000"/>
                </a:solidFill>
                <a:highlight>
                  <a:srgbClr val="D4D4D4"/>
                </a:highlight>
                <a:latin typeface="Consolas" panose="020B0609020204030204" pitchFamily="49" charset="0"/>
              </a:rPr>
              <a:t>);</a:t>
            </a:r>
          </a:p>
          <a:p>
            <a:r>
              <a:rPr lang="en-US" sz="1400" dirty="0">
                <a:solidFill>
                  <a:srgbClr val="000000"/>
                </a:solidFill>
                <a:latin typeface="Consolas" panose="020B0609020204030204" pitchFamily="49" charset="0"/>
              </a:rPr>
              <a:t>      System.</a:t>
            </a:r>
            <a:r>
              <a:rPr lang="en-US" sz="1400" b="1" i="1" dirty="0">
                <a:solidFill>
                  <a:srgbClr val="0000C0"/>
                </a:solidFill>
                <a:latin typeface="Consolas" panose="020B0609020204030204" pitchFamily="49" charset="0"/>
              </a:rPr>
              <a:t>out</a:t>
            </a:r>
            <a:r>
              <a:rPr lang="en-US" sz="1400" b="1" i="1" dirty="0">
                <a:solidFill>
                  <a:srgbClr val="000000"/>
                </a:solidFill>
                <a:latin typeface="Consolas" panose="020B0609020204030204" pitchFamily="49" charset="0"/>
              </a:rPr>
              <a:t>.println(</a:t>
            </a:r>
            <a:r>
              <a:rPr lang="en-US" sz="1400" b="1" i="1" dirty="0">
                <a:solidFill>
                  <a:srgbClr val="6A3E3E"/>
                </a:solidFill>
                <a:latin typeface="Consolas" panose="020B0609020204030204" pitchFamily="49" charset="0"/>
              </a:rPr>
              <a:t>l</a:t>
            </a:r>
            <a:r>
              <a:rPr lang="en-US" sz="1400" b="1" i="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List&lt;String&gt; </a:t>
            </a:r>
            <a:r>
              <a:rPr lang="en-US" sz="1400" dirty="0">
                <a:solidFill>
                  <a:srgbClr val="6A3E3E"/>
                </a:solidFill>
                <a:latin typeface="Consolas" panose="020B0609020204030204" pitchFamily="49" charset="0"/>
              </a:rPr>
              <a:t>unmodifiable</a:t>
            </a:r>
            <a:r>
              <a:rPr lang="en-US" sz="1400" dirty="0">
                <a:solidFill>
                  <a:srgbClr val="000000"/>
                </a:solidFill>
                <a:latin typeface="Consolas" panose="020B0609020204030204" pitchFamily="49" charset="0"/>
              </a:rPr>
              <a:t> = </a:t>
            </a:r>
            <a:r>
              <a:rPr lang="en-US" sz="1400" dirty="0">
                <a:solidFill>
                  <a:srgbClr val="000000"/>
                </a:solidFill>
                <a:highlight>
                  <a:srgbClr val="D4D4D4"/>
                </a:highlight>
                <a:latin typeface="Consolas" panose="020B0609020204030204" pitchFamily="49" charset="0"/>
              </a:rPr>
              <a:t>Collections.</a:t>
            </a:r>
            <a:r>
              <a:rPr lang="en-US" sz="1400" i="1" dirty="0">
                <a:solidFill>
                  <a:srgbClr val="000000"/>
                </a:solidFill>
                <a:highlight>
                  <a:srgbClr val="D4D4D4"/>
                </a:highlight>
                <a:latin typeface="Consolas" panose="020B0609020204030204" pitchFamily="49" charset="0"/>
              </a:rPr>
              <a:t>unmodifiableList(</a:t>
            </a:r>
            <a:r>
              <a:rPr lang="en-US" sz="1400" i="1" dirty="0">
                <a:solidFill>
                  <a:srgbClr val="6A3E3E"/>
                </a:solidFill>
                <a:highlight>
                  <a:srgbClr val="D4D4D4"/>
                </a:highlight>
                <a:latin typeface="Consolas" panose="020B0609020204030204" pitchFamily="49" charset="0"/>
              </a:rPr>
              <a:t>l</a:t>
            </a:r>
            <a:r>
              <a:rPr lang="en-US" sz="1400" i="1" dirty="0">
                <a:solidFill>
                  <a:srgbClr val="000000"/>
                </a:solidFill>
                <a:highlight>
                  <a:srgbClr val="D4D4D4"/>
                </a:highlight>
                <a:latin typeface="Consolas" panose="020B0609020204030204" pitchFamily="49" charset="0"/>
              </a:rPr>
              <a:t>);</a:t>
            </a:r>
          </a:p>
          <a:p>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for</a:t>
            </a:r>
            <a:r>
              <a:rPr lang="en-US" sz="1400" b="1" dirty="0">
                <a:solidFill>
                  <a:srgbClr val="000000"/>
                </a:solidFill>
                <a:latin typeface="Consolas" panose="020B0609020204030204" pitchFamily="49" charset="0"/>
              </a:rPr>
              <a:t> (String </a:t>
            </a:r>
            <a:r>
              <a:rPr lang="en-US" sz="1400" b="1" dirty="0">
                <a:solidFill>
                  <a:srgbClr val="6A3E3E"/>
                </a:solidFill>
                <a:latin typeface="Consolas" panose="020B0609020204030204" pitchFamily="49" charset="0"/>
              </a:rPr>
              <a:t>v</a:t>
            </a:r>
            <a:r>
              <a:rPr lang="en-US" sz="1400" b="1" dirty="0">
                <a:solidFill>
                  <a:srgbClr val="000000"/>
                </a:solidFill>
                <a:latin typeface="Consolas" panose="020B0609020204030204" pitchFamily="49" charset="0"/>
              </a:rPr>
              <a:t> : </a:t>
            </a:r>
            <a:r>
              <a:rPr lang="en-US" sz="1400" b="1" dirty="0">
                <a:solidFill>
                  <a:srgbClr val="6A3E3E"/>
                </a:solidFill>
                <a:latin typeface="Consolas" panose="020B0609020204030204" pitchFamily="49" charset="0"/>
              </a:rPr>
              <a:t>unmodifiable</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System.</a:t>
            </a:r>
            <a:r>
              <a:rPr lang="en-US" sz="1400" b="1" i="1" dirty="0">
                <a:solidFill>
                  <a:srgbClr val="0000C0"/>
                </a:solidFill>
                <a:latin typeface="Consolas" panose="020B0609020204030204" pitchFamily="49" charset="0"/>
              </a:rPr>
              <a:t>out</a:t>
            </a:r>
            <a:r>
              <a:rPr lang="en-US" sz="1400" b="1" i="1" dirty="0">
                <a:solidFill>
                  <a:srgbClr val="000000"/>
                </a:solidFill>
                <a:latin typeface="Consolas" panose="020B0609020204030204" pitchFamily="49" charset="0"/>
              </a:rPr>
              <a:t>.print(</a:t>
            </a:r>
            <a:r>
              <a:rPr lang="en-US" sz="1400" b="1" i="1" dirty="0">
                <a:solidFill>
                  <a:srgbClr val="6A3E3E"/>
                </a:solidFill>
                <a:latin typeface="Consolas" panose="020B0609020204030204" pitchFamily="49" charset="0"/>
              </a:rPr>
              <a:t>v</a:t>
            </a:r>
            <a:r>
              <a:rPr lang="en-US" sz="1400" b="1" i="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System.</a:t>
            </a:r>
            <a:r>
              <a:rPr lang="en-US" sz="1400" b="1" i="1" dirty="0">
                <a:solidFill>
                  <a:srgbClr val="0000C0"/>
                </a:solidFill>
                <a:latin typeface="Consolas" panose="020B0609020204030204" pitchFamily="49" charset="0"/>
              </a:rPr>
              <a:t>out</a:t>
            </a:r>
            <a:r>
              <a:rPr lang="en-US" sz="1400" b="1" i="1" dirty="0">
                <a:solidFill>
                  <a:srgbClr val="000000"/>
                </a:solidFill>
                <a:latin typeface="Consolas" panose="020B0609020204030204" pitchFamily="49" charset="0"/>
              </a:rPr>
              <a:t>.println();</a:t>
            </a:r>
          </a:p>
          <a:p>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try</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6A3E3E"/>
                </a:solidFill>
                <a:latin typeface="Consolas" panose="020B0609020204030204" pitchFamily="49" charset="0"/>
              </a:rPr>
              <a:t>unmodifiable</a:t>
            </a:r>
            <a:r>
              <a:rPr lang="en-US" sz="1400" dirty="0">
                <a:solidFill>
                  <a:srgbClr val="000000"/>
                </a:solidFill>
                <a:latin typeface="Consolas" panose="020B0609020204030204" pitchFamily="49" charset="0"/>
              </a:rPr>
              <a:t>.add(</a:t>
            </a:r>
            <a:r>
              <a:rPr lang="en-US" sz="1400" dirty="0">
                <a:solidFill>
                  <a:srgbClr val="2A00FF"/>
                </a:solidFill>
                <a:latin typeface="Consolas" panose="020B0609020204030204" pitchFamily="49" charset="0"/>
              </a:rPr>
              <a:t>"pear"</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catch</a:t>
            </a:r>
            <a:r>
              <a:rPr lang="en-US" sz="1400" b="1" dirty="0">
                <a:solidFill>
                  <a:srgbClr val="000000"/>
                </a:solidFill>
                <a:latin typeface="Consolas" panose="020B0609020204030204" pitchFamily="49" charset="0"/>
              </a:rPr>
              <a:t> (UnsupportedOperationException </a:t>
            </a:r>
            <a:r>
              <a:rPr lang="en-US" sz="1400" b="1" dirty="0">
                <a:solidFill>
                  <a:srgbClr val="6A3E3E"/>
                </a:solidFill>
                <a:latin typeface="Consolas" panose="020B0609020204030204" pitchFamily="49" charset="0"/>
              </a:rPr>
              <a:t>e</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6A3E3E"/>
                </a:solidFill>
                <a:latin typeface="Consolas" panose="020B0609020204030204" pitchFamily="49" charset="0"/>
              </a:rPr>
              <a:t>e</a:t>
            </a:r>
            <a:r>
              <a:rPr lang="en-US" sz="1400" dirty="0">
                <a:solidFill>
                  <a:srgbClr val="000000"/>
                </a:solidFill>
                <a:latin typeface="Consolas" panose="020B0609020204030204" pitchFamily="49" charset="0"/>
              </a:rPr>
              <a:t>.printStackTrace();</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endParaRPr lang="en-US" sz="1400" dirty="0"/>
          </a:p>
        </p:txBody>
      </p:sp>
      <p:sp>
        <p:nvSpPr>
          <p:cNvPr id="5" name="Rectangle 4">
            <a:extLst>
              <a:ext uri="{FF2B5EF4-FFF2-40B4-BE49-F238E27FC236}">
                <a16:creationId xmlns:a16="http://schemas.microsoft.com/office/drawing/2014/main" id="{D40F8A4A-5F7F-409B-977C-CFA38B0EA267}"/>
              </a:ext>
            </a:extLst>
          </p:cNvPr>
          <p:cNvSpPr/>
          <p:nvPr/>
        </p:nvSpPr>
        <p:spPr>
          <a:xfrm>
            <a:off x="6096000" y="5670155"/>
            <a:ext cx="6096000" cy="1200329"/>
          </a:xfrm>
          <a:prstGeom prst="rect">
            <a:avLst/>
          </a:prstGeom>
        </p:spPr>
        <p:txBody>
          <a:bodyPr>
            <a:spAutoFit/>
          </a:bodyPr>
          <a:lstStyle/>
          <a:p>
            <a:r>
              <a:rPr lang="en-US" altLang="en-US" dirty="0">
                <a:solidFill>
                  <a:schemeClr val="accent1"/>
                </a:solidFill>
              </a:rPr>
              <a:t>Using the methods provided by Collections avoids developers having to spend time writing their own, possibly inefficient or incorrect, algorithms to perform common operations such as populating, sorting and searching of collections. </a:t>
            </a:r>
          </a:p>
        </p:txBody>
      </p:sp>
    </p:spTree>
    <p:extLst>
      <p:ext uri="{BB962C8B-B14F-4D97-AF65-F5344CB8AC3E}">
        <p14:creationId xmlns:p14="http://schemas.microsoft.com/office/powerpoint/2010/main" val="4184708106"/>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itle 1"/>
          <p:cNvSpPr>
            <a:spLocks noGrp="1"/>
          </p:cNvSpPr>
          <p:nvPr>
            <p:ph type="title"/>
          </p:nvPr>
        </p:nvSpPr>
        <p:spPr>
          <a:xfrm>
            <a:off x="643468" y="623392"/>
            <a:ext cx="3363974" cy="1607060"/>
          </a:xfrm>
          <a:noFill/>
          <a:ln w="19050">
            <a:solidFill>
              <a:schemeClr val="tx1"/>
            </a:solidFill>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rtlCol="0" anchor="ctr">
            <a:normAutofit/>
          </a:bodyPr>
          <a:lstStyle/>
          <a:p>
            <a:pPr algn="ctr"/>
            <a:r>
              <a:rPr lang="en-US" sz="2800" kern="1200">
                <a:solidFill>
                  <a:schemeClr val="tx1"/>
                </a:solidFill>
                <a:latin typeface="+mj-lt"/>
                <a:ea typeface="+mj-ea"/>
                <a:cs typeface="+mj-cs"/>
              </a:rPr>
              <a:t> Collections</a:t>
            </a:r>
            <a:endParaRPr lang="en-US" sz="2800" kern="1200" dirty="0">
              <a:solidFill>
                <a:schemeClr val="tx1"/>
              </a:solidFill>
              <a:latin typeface="+mj-lt"/>
              <a:ea typeface="+mj-ea"/>
              <a:cs typeface="+mj-cs"/>
            </a:endParaRPr>
          </a:p>
        </p:txBody>
      </p:sp>
      <p:sp>
        <p:nvSpPr>
          <p:cNvPr id="8" name="Content Placeholder 3">
            <a:extLst>
              <a:ext uri="{FF2B5EF4-FFF2-40B4-BE49-F238E27FC236}">
                <a16:creationId xmlns:a16="http://schemas.microsoft.com/office/drawing/2014/main" id="{F921F933-D5CC-4804-B3D2-AE00BBC7D062}"/>
              </a:ext>
            </a:extLst>
          </p:cNvPr>
          <p:cNvSpPr>
            <a:spLocks noGrp="1"/>
          </p:cNvSpPr>
          <p:nvPr>
            <p:ph sz="half" idx="1"/>
          </p:nvPr>
        </p:nvSpPr>
        <p:spPr>
          <a:xfrm>
            <a:off x="399288" y="2935225"/>
            <a:ext cx="3925824" cy="2724911"/>
          </a:xfrm>
        </p:spPr>
        <p:txBody>
          <a:bodyPr>
            <a:normAutofit/>
          </a:bodyPr>
          <a:lstStyle/>
          <a:p>
            <a:pPr marL="0" indent="0">
              <a:buNone/>
            </a:pPr>
            <a:r>
              <a:rPr lang="en-US" dirty="0"/>
              <a:t>Collections</a:t>
            </a:r>
          </a:p>
          <a:p>
            <a:endParaRPr lang="en-US" sz="2100" dirty="0"/>
          </a:p>
          <a:p>
            <a:endParaRPr lang="en-US" sz="2100" dirty="0"/>
          </a:p>
        </p:txBody>
      </p:sp>
      <p:sp>
        <p:nvSpPr>
          <p:cNvPr id="3" name="Rectangle 2">
            <a:extLst>
              <a:ext uri="{FF2B5EF4-FFF2-40B4-BE49-F238E27FC236}">
                <a16:creationId xmlns:a16="http://schemas.microsoft.com/office/drawing/2014/main" id="{FC3A8F8E-8780-4EBF-9950-92DF2E991F52}"/>
              </a:ext>
            </a:extLst>
          </p:cNvPr>
          <p:cNvSpPr/>
          <p:nvPr/>
        </p:nvSpPr>
        <p:spPr>
          <a:xfrm>
            <a:off x="4767072" y="597728"/>
            <a:ext cx="7339584" cy="6217087"/>
          </a:xfrm>
          <a:prstGeom prst="rect">
            <a:avLst/>
          </a:prstGeom>
        </p:spPr>
        <p:txBody>
          <a:bodyPr wrap="square">
            <a:spAutoFit/>
          </a:bodyPr>
          <a:lstStyle/>
          <a:p>
            <a:r>
              <a:rPr lang="en-US" altLang="he-IL" b="1" dirty="0">
                <a:solidFill>
                  <a:schemeClr val="bg1">
                    <a:lumMod val="95000"/>
                    <a:lumOff val="5000"/>
                  </a:schemeClr>
                </a:solidFill>
                <a:latin typeface="+mj-lt"/>
              </a:rPr>
              <a:t>Some points to consider:</a:t>
            </a:r>
          </a:p>
          <a:p>
            <a:pPr marL="800100" lvl="1" indent="-342900">
              <a:buFont typeface="Arial" panose="020B0604020202020204" pitchFamily="34" charset="0"/>
              <a:buChar char="•"/>
            </a:pPr>
            <a:r>
              <a:rPr lang="en-US" altLang="he-IL" sz="2000" dirty="0">
                <a:solidFill>
                  <a:schemeClr val="bg1">
                    <a:lumMod val="95000"/>
                    <a:lumOff val="5000"/>
                  </a:schemeClr>
                </a:solidFill>
                <a:latin typeface="+mj-lt"/>
              </a:rPr>
              <a:t>When single thread is involved – no need in thread-safe collections</a:t>
            </a:r>
          </a:p>
          <a:p>
            <a:pPr lvl="1"/>
            <a:endParaRPr lang="he-IL" altLang="he-IL" sz="2000" dirty="0">
              <a:solidFill>
                <a:schemeClr val="bg1">
                  <a:lumMod val="95000"/>
                  <a:lumOff val="5000"/>
                </a:schemeClr>
              </a:solidFill>
              <a:latin typeface="+mj-lt"/>
            </a:endParaRPr>
          </a:p>
          <a:p>
            <a:pPr marL="800100" lvl="1" indent="-342900">
              <a:buFont typeface="Arial" panose="020B0604020202020204" pitchFamily="34" charset="0"/>
              <a:buChar char="•"/>
            </a:pPr>
            <a:r>
              <a:rPr lang="en-US" altLang="he-IL" sz="2000" dirty="0">
                <a:solidFill>
                  <a:schemeClr val="bg1">
                    <a:lumMod val="95000"/>
                    <a:lumOff val="5000"/>
                  </a:schemeClr>
                </a:solidFill>
                <a:latin typeface="+mj-lt"/>
              </a:rPr>
              <a:t>Use List only when the collection must be ordered</a:t>
            </a:r>
          </a:p>
          <a:p>
            <a:pPr lvl="1"/>
            <a:endParaRPr lang="en-US" altLang="he-IL" sz="2000" dirty="0">
              <a:solidFill>
                <a:schemeClr val="bg1">
                  <a:lumMod val="95000"/>
                  <a:lumOff val="5000"/>
                </a:schemeClr>
              </a:solidFill>
              <a:latin typeface="+mj-lt"/>
            </a:endParaRPr>
          </a:p>
          <a:p>
            <a:pPr marL="800100" lvl="1" indent="-342900">
              <a:buFont typeface="Arial" panose="020B0604020202020204" pitchFamily="34" charset="0"/>
              <a:buChar char="•"/>
            </a:pPr>
            <a:r>
              <a:rPr lang="en-US" altLang="he-IL" sz="2000" dirty="0">
                <a:solidFill>
                  <a:schemeClr val="bg1">
                    <a:lumMod val="95000"/>
                    <a:lumOff val="5000"/>
                  </a:schemeClr>
                </a:solidFill>
                <a:latin typeface="+mj-lt"/>
              </a:rPr>
              <a:t>For object pool implementation use Set or </a:t>
            </a:r>
            <a:r>
              <a:rPr lang="en-US" altLang="he-IL" sz="2000" dirty="0" err="1">
                <a:solidFill>
                  <a:schemeClr val="bg1">
                    <a:lumMod val="95000"/>
                    <a:lumOff val="5000"/>
                  </a:schemeClr>
                </a:solidFill>
                <a:latin typeface="+mj-lt"/>
              </a:rPr>
              <a:t>HashTable</a:t>
            </a:r>
            <a:r>
              <a:rPr lang="en-US" altLang="he-IL" sz="2000" dirty="0">
                <a:solidFill>
                  <a:schemeClr val="bg1">
                    <a:lumMod val="95000"/>
                    <a:lumOff val="5000"/>
                  </a:schemeClr>
                </a:solidFill>
                <a:latin typeface="+mj-lt"/>
              </a:rPr>
              <a:t>/Map</a:t>
            </a:r>
          </a:p>
          <a:p>
            <a:pPr lvl="1"/>
            <a:endParaRPr lang="en-US" altLang="he-IL" sz="2000" dirty="0">
              <a:solidFill>
                <a:schemeClr val="bg1">
                  <a:lumMod val="95000"/>
                  <a:lumOff val="5000"/>
                </a:schemeClr>
              </a:solidFill>
              <a:latin typeface="+mj-lt"/>
            </a:endParaRPr>
          </a:p>
          <a:p>
            <a:pPr marL="800100" lvl="1" indent="-342900">
              <a:buFont typeface="Arial" panose="020B0604020202020204" pitchFamily="34" charset="0"/>
              <a:buChar char="•"/>
            </a:pPr>
            <a:r>
              <a:rPr lang="en-US" altLang="he-IL" sz="2000" dirty="0">
                <a:solidFill>
                  <a:schemeClr val="bg1">
                    <a:lumMod val="95000"/>
                    <a:lumOff val="5000"/>
                  </a:schemeClr>
                </a:solidFill>
                <a:latin typeface="+mj-lt"/>
              </a:rPr>
              <a:t>Use the initial-size and increment-size parameters of the collection’s constructor.</a:t>
            </a:r>
          </a:p>
          <a:p>
            <a:pPr lvl="1"/>
            <a:endParaRPr lang="en-US" altLang="he-IL" sz="2000" dirty="0">
              <a:solidFill>
                <a:schemeClr val="bg1">
                  <a:lumMod val="95000"/>
                  <a:lumOff val="5000"/>
                </a:schemeClr>
              </a:solidFill>
              <a:latin typeface="+mj-lt"/>
            </a:endParaRPr>
          </a:p>
          <a:p>
            <a:pPr marL="800100" lvl="1" indent="-342900">
              <a:buFont typeface="Arial" panose="020B0604020202020204" pitchFamily="34" charset="0"/>
              <a:buChar char="•"/>
            </a:pPr>
            <a:r>
              <a:rPr lang="en-US" altLang="he-IL" sz="2000" dirty="0">
                <a:solidFill>
                  <a:schemeClr val="bg1">
                    <a:lumMod val="95000"/>
                    <a:lumOff val="5000"/>
                  </a:schemeClr>
                </a:solidFill>
                <a:latin typeface="+mj-lt"/>
              </a:rPr>
              <a:t>When there’s key-value pairs – prefer </a:t>
            </a:r>
            <a:r>
              <a:rPr lang="en-US" altLang="he-IL" sz="2000" dirty="0" err="1">
                <a:solidFill>
                  <a:schemeClr val="bg1">
                    <a:lumMod val="95000"/>
                    <a:lumOff val="5000"/>
                  </a:schemeClr>
                </a:solidFill>
                <a:latin typeface="+mj-lt"/>
              </a:rPr>
              <a:t>HashTable</a:t>
            </a:r>
            <a:r>
              <a:rPr lang="en-US" altLang="he-IL" sz="2000" dirty="0">
                <a:solidFill>
                  <a:schemeClr val="bg1">
                    <a:lumMod val="95000"/>
                    <a:lumOff val="5000"/>
                  </a:schemeClr>
                </a:solidFill>
                <a:latin typeface="+mj-lt"/>
              </a:rPr>
              <a:t> [for quicker search]</a:t>
            </a:r>
          </a:p>
          <a:p>
            <a:pPr lvl="1"/>
            <a:endParaRPr lang="en-US" altLang="he-IL" sz="2000" dirty="0">
              <a:solidFill>
                <a:schemeClr val="bg1">
                  <a:lumMod val="95000"/>
                  <a:lumOff val="5000"/>
                </a:schemeClr>
              </a:solidFill>
              <a:latin typeface="+mj-lt"/>
            </a:endParaRPr>
          </a:p>
          <a:p>
            <a:pPr marL="800100" lvl="1" indent="-342900">
              <a:buFont typeface="Arial" panose="020B0604020202020204" pitchFamily="34" charset="0"/>
              <a:buChar char="•"/>
            </a:pPr>
            <a:r>
              <a:rPr lang="en-US" altLang="he-IL" sz="2000" dirty="0">
                <a:solidFill>
                  <a:schemeClr val="bg1">
                    <a:lumMod val="95000"/>
                    <a:lumOff val="5000"/>
                  </a:schemeClr>
                </a:solidFill>
                <a:latin typeface="+mj-lt"/>
              </a:rPr>
              <a:t>List: Vector is synchronized &amp; ArrayList is not</a:t>
            </a:r>
          </a:p>
          <a:p>
            <a:pPr lvl="1"/>
            <a:endParaRPr lang="en-US" altLang="he-IL" sz="2000" dirty="0">
              <a:solidFill>
                <a:schemeClr val="bg1">
                  <a:lumMod val="95000"/>
                  <a:lumOff val="5000"/>
                </a:schemeClr>
              </a:solidFill>
              <a:latin typeface="+mj-lt"/>
            </a:endParaRPr>
          </a:p>
          <a:p>
            <a:pPr marL="800100" lvl="1" indent="-342900">
              <a:buFont typeface="Arial" panose="020B0604020202020204" pitchFamily="34" charset="0"/>
              <a:buChar char="•"/>
            </a:pPr>
            <a:r>
              <a:rPr lang="en-US" altLang="he-IL" sz="2000" dirty="0">
                <a:solidFill>
                  <a:schemeClr val="bg1">
                    <a:lumMod val="95000"/>
                    <a:lumOff val="5000"/>
                  </a:schemeClr>
                </a:solidFill>
                <a:latin typeface="+mj-lt"/>
              </a:rPr>
              <a:t>To synchronize the work done on a non thread-safe collection use:</a:t>
            </a:r>
          </a:p>
          <a:p>
            <a:pPr marL="1714500" lvl="3" indent="-342900">
              <a:buFont typeface="Arial" panose="020B0604020202020204" pitchFamily="34" charset="0"/>
              <a:buChar char="•"/>
            </a:pPr>
            <a:r>
              <a:rPr lang="en-US" altLang="he-IL" sz="2000" i="1" dirty="0">
                <a:solidFill>
                  <a:schemeClr val="bg1">
                    <a:lumMod val="95000"/>
                    <a:lumOff val="5000"/>
                  </a:schemeClr>
                </a:solidFill>
                <a:latin typeface="+mj-lt"/>
                <a:cs typeface="Times New Roman" panose="02020603050405020304" pitchFamily="18" charset="0"/>
              </a:rPr>
              <a:t>Set s = </a:t>
            </a:r>
            <a:r>
              <a:rPr lang="en-US" altLang="he-IL" sz="2000" b="1" i="1" dirty="0">
                <a:solidFill>
                  <a:schemeClr val="bg1">
                    <a:lumMod val="95000"/>
                    <a:lumOff val="5000"/>
                  </a:schemeClr>
                </a:solidFill>
                <a:latin typeface="+mj-lt"/>
                <a:cs typeface="Times New Roman" panose="02020603050405020304" pitchFamily="18" charset="0"/>
              </a:rPr>
              <a:t>Collections.synchronizedSet(</a:t>
            </a:r>
            <a:r>
              <a:rPr lang="en-US" altLang="he-IL" sz="2000" i="1" dirty="0">
                <a:solidFill>
                  <a:schemeClr val="bg1">
                    <a:lumMod val="95000"/>
                    <a:lumOff val="5000"/>
                  </a:schemeClr>
                </a:solidFill>
                <a:latin typeface="+mj-lt"/>
                <a:cs typeface="Times New Roman" panose="02020603050405020304" pitchFamily="18" charset="0"/>
              </a:rPr>
              <a:t>new HashSet(...)); </a:t>
            </a:r>
          </a:p>
          <a:p>
            <a:pPr marL="1714500" lvl="3" indent="-342900">
              <a:buFont typeface="Arial" panose="020B0604020202020204" pitchFamily="34" charset="0"/>
              <a:buChar char="•"/>
            </a:pPr>
            <a:endParaRPr lang="en-US" altLang="he-IL" sz="2000" dirty="0">
              <a:solidFill>
                <a:schemeClr val="bg1">
                  <a:lumMod val="95000"/>
                  <a:lumOff val="5000"/>
                </a:schemeClr>
              </a:solidFill>
              <a:latin typeface="Calibri Light" panose="020F0302020204030204" pitchFamily="34" charset="0"/>
            </a:endParaRPr>
          </a:p>
        </p:txBody>
      </p:sp>
    </p:spTree>
    <p:extLst>
      <p:ext uri="{BB962C8B-B14F-4D97-AF65-F5344CB8AC3E}">
        <p14:creationId xmlns:p14="http://schemas.microsoft.com/office/powerpoint/2010/main" val="1455162485"/>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itle 1"/>
          <p:cNvSpPr>
            <a:spLocks noGrp="1"/>
          </p:cNvSpPr>
          <p:nvPr>
            <p:ph type="title"/>
          </p:nvPr>
        </p:nvSpPr>
        <p:spPr>
          <a:xfrm>
            <a:off x="643468" y="623392"/>
            <a:ext cx="3363974" cy="1607060"/>
          </a:xfrm>
          <a:noFill/>
          <a:ln w="19050">
            <a:solidFill>
              <a:schemeClr val="tx1"/>
            </a:solidFill>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rtlCol="0" anchor="ctr">
            <a:normAutofit/>
          </a:bodyPr>
          <a:lstStyle/>
          <a:p>
            <a:pPr algn="ctr"/>
            <a:r>
              <a:rPr lang="en-US" sz="2800" kern="1200" dirty="0">
                <a:solidFill>
                  <a:schemeClr val="tx1"/>
                </a:solidFill>
                <a:latin typeface="+mj-lt"/>
                <a:ea typeface="+mj-ea"/>
                <a:cs typeface="+mj-cs"/>
              </a:rPr>
              <a:t> Collections</a:t>
            </a:r>
          </a:p>
        </p:txBody>
      </p:sp>
      <p:sp>
        <p:nvSpPr>
          <p:cNvPr id="6" name="Rectangle 5">
            <a:extLst>
              <a:ext uri="{FF2B5EF4-FFF2-40B4-BE49-F238E27FC236}">
                <a16:creationId xmlns:a16="http://schemas.microsoft.com/office/drawing/2014/main" id="{5AF8D409-5A36-4BCE-B8C6-6411A54022B8}"/>
              </a:ext>
            </a:extLst>
          </p:cNvPr>
          <p:cNvSpPr/>
          <p:nvPr/>
        </p:nvSpPr>
        <p:spPr>
          <a:xfrm>
            <a:off x="4736592" y="661632"/>
            <a:ext cx="7150608" cy="1754326"/>
          </a:xfrm>
          <a:prstGeom prst="rect">
            <a:avLst/>
          </a:prstGeom>
        </p:spPr>
        <p:txBody>
          <a:bodyPr wrap="square">
            <a:spAutoFit/>
          </a:bodyPr>
          <a:lstStyle/>
          <a:p>
            <a:r>
              <a:rPr lang="en-US" altLang="he-IL" sz="2400" b="1" dirty="0">
                <a:solidFill>
                  <a:schemeClr val="accent1">
                    <a:lumMod val="75000"/>
                  </a:schemeClr>
                </a:solidFill>
                <a:latin typeface="Calibri Light" panose="020F0302020204030204" pitchFamily="34" charset="0"/>
              </a:rPr>
              <a:t>Iterator: </a:t>
            </a:r>
          </a:p>
          <a:p>
            <a:endParaRPr lang="en-US" altLang="he-IL" sz="2400" dirty="0">
              <a:solidFill>
                <a:schemeClr val="bg1">
                  <a:lumMod val="85000"/>
                  <a:lumOff val="15000"/>
                </a:schemeClr>
              </a:solidFill>
              <a:latin typeface="Calibri Light" panose="020F0302020204030204" pitchFamily="34" charset="0"/>
            </a:endParaRPr>
          </a:p>
          <a:p>
            <a:r>
              <a:rPr lang="en-US" sz="2000" b="0" i="0" dirty="0">
                <a:solidFill>
                  <a:srgbClr val="610B38"/>
                </a:solidFill>
                <a:effectLst/>
                <a:latin typeface="erdana"/>
              </a:rPr>
              <a:t>Iterator interface</a:t>
            </a:r>
          </a:p>
          <a:p>
            <a:r>
              <a:rPr lang="en-US" sz="2000" b="0" i="0" dirty="0">
                <a:solidFill>
                  <a:srgbClr val="333333"/>
                </a:solidFill>
                <a:effectLst/>
                <a:latin typeface="inter-regular"/>
              </a:rPr>
              <a:t>Iterator interface provides the facility of iterating the elements in a forward direction only.</a:t>
            </a:r>
            <a:endParaRPr lang="en-US" altLang="he-IL" sz="2000" dirty="0">
              <a:solidFill>
                <a:schemeClr val="bg1">
                  <a:lumMod val="85000"/>
                  <a:lumOff val="15000"/>
                </a:schemeClr>
              </a:solidFill>
            </a:endParaRPr>
          </a:p>
        </p:txBody>
      </p:sp>
      <p:pic>
        <p:nvPicPr>
          <p:cNvPr id="10" name="Content Placeholder 9">
            <a:extLst>
              <a:ext uri="{FF2B5EF4-FFF2-40B4-BE49-F238E27FC236}">
                <a16:creationId xmlns:a16="http://schemas.microsoft.com/office/drawing/2014/main" id="{5D3A51F2-D739-41BC-B0F1-597EE71DC6BC}"/>
              </a:ext>
            </a:extLst>
          </p:cNvPr>
          <p:cNvPicPr>
            <a:picLocks noGrp="1" noChangeAspect="1"/>
          </p:cNvPicPr>
          <p:nvPr>
            <p:ph sz="half" idx="1"/>
          </p:nvPr>
        </p:nvPicPr>
        <p:blipFill>
          <a:blip r:embed="rId2"/>
          <a:stretch>
            <a:fillRect/>
          </a:stretch>
        </p:blipFill>
        <p:spPr>
          <a:xfrm>
            <a:off x="643468" y="2599595"/>
            <a:ext cx="3348406" cy="2575909"/>
          </a:xfrm>
          <a:prstGeom prst="rect">
            <a:avLst/>
          </a:prstGeom>
        </p:spPr>
      </p:pic>
      <p:pic>
        <p:nvPicPr>
          <p:cNvPr id="3" name="Picture 2">
            <a:extLst>
              <a:ext uri="{FF2B5EF4-FFF2-40B4-BE49-F238E27FC236}">
                <a16:creationId xmlns:a16="http://schemas.microsoft.com/office/drawing/2014/main" id="{37CAE7EE-C7CA-4E81-9EA8-875707E14CA0}"/>
              </a:ext>
            </a:extLst>
          </p:cNvPr>
          <p:cNvPicPr>
            <a:picLocks noChangeAspect="1"/>
          </p:cNvPicPr>
          <p:nvPr/>
        </p:nvPicPr>
        <p:blipFill>
          <a:blip r:embed="rId3"/>
          <a:stretch>
            <a:fillRect/>
          </a:stretch>
        </p:blipFill>
        <p:spPr>
          <a:xfrm>
            <a:off x="4736592" y="2599595"/>
            <a:ext cx="7312533" cy="1529478"/>
          </a:xfrm>
          <a:prstGeom prst="rect">
            <a:avLst/>
          </a:prstGeom>
        </p:spPr>
      </p:pic>
      <p:sp>
        <p:nvSpPr>
          <p:cNvPr id="9" name="TextBox 8">
            <a:extLst>
              <a:ext uri="{FF2B5EF4-FFF2-40B4-BE49-F238E27FC236}">
                <a16:creationId xmlns:a16="http://schemas.microsoft.com/office/drawing/2014/main" id="{73541D7E-0DEB-4E40-A3B5-AEBEA11DEB6D}"/>
              </a:ext>
            </a:extLst>
          </p:cNvPr>
          <p:cNvSpPr txBox="1"/>
          <p:nvPr/>
        </p:nvSpPr>
        <p:spPr>
          <a:xfrm>
            <a:off x="4654296" y="4507077"/>
            <a:ext cx="6096000" cy="369332"/>
          </a:xfrm>
          <a:prstGeom prst="rect">
            <a:avLst/>
          </a:prstGeom>
          <a:noFill/>
        </p:spPr>
        <p:txBody>
          <a:bodyPr wrap="square">
            <a:spAutoFit/>
          </a:bodyPr>
          <a:lstStyle/>
          <a:p>
            <a:r>
              <a:rPr lang="en-US" sz="1800" b="0" i="0" dirty="0">
                <a:solidFill>
                  <a:srgbClr val="610B38"/>
                </a:solidFill>
                <a:effectLst/>
                <a:latin typeface="erdana"/>
              </a:rPr>
              <a:t>Iterator Types</a:t>
            </a:r>
          </a:p>
        </p:txBody>
      </p:sp>
      <p:sp>
        <p:nvSpPr>
          <p:cNvPr id="11" name="TextBox 10">
            <a:extLst>
              <a:ext uri="{FF2B5EF4-FFF2-40B4-BE49-F238E27FC236}">
                <a16:creationId xmlns:a16="http://schemas.microsoft.com/office/drawing/2014/main" id="{D4A2155D-3896-4E2A-B919-A35075A9588D}"/>
              </a:ext>
            </a:extLst>
          </p:cNvPr>
          <p:cNvSpPr txBox="1"/>
          <p:nvPr/>
        </p:nvSpPr>
        <p:spPr>
          <a:xfrm>
            <a:off x="4963886" y="4981192"/>
            <a:ext cx="6096000" cy="923330"/>
          </a:xfrm>
          <a:prstGeom prst="rect">
            <a:avLst/>
          </a:prstGeom>
          <a:noFill/>
        </p:spPr>
        <p:txBody>
          <a:bodyPr wrap="square">
            <a:spAutoFit/>
          </a:bodyPr>
          <a:lstStyle/>
          <a:p>
            <a:pPr algn="l" fontAlgn="base">
              <a:buFont typeface="+mj-lt"/>
              <a:buAutoNum type="arabicPeriod"/>
            </a:pPr>
            <a:r>
              <a:rPr lang="en-US" b="0" i="0" dirty="0">
                <a:solidFill>
                  <a:srgbClr val="273239"/>
                </a:solidFill>
                <a:effectLst/>
                <a:latin typeface="urw-din"/>
              </a:rPr>
              <a:t>Enumeration</a:t>
            </a:r>
          </a:p>
          <a:p>
            <a:pPr algn="l" fontAlgn="base">
              <a:buFont typeface="+mj-lt"/>
              <a:buAutoNum type="arabicPeriod"/>
            </a:pPr>
            <a:r>
              <a:rPr lang="en-US" b="0" i="0" dirty="0">
                <a:solidFill>
                  <a:srgbClr val="273239"/>
                </a:solidFill>
                <a:effectLst/>
                <a:latin typeface="urw-din"/>
              </a:rPr>
              <a:t>Iterator</a:t>
            </a:r>
          </a:p>
          <a:p>
            <a:pPr algn="l" fontAlgn="base">
              <a:buFont typeface="+mj-lt"/>
              <a:buAutoNum type="arabicPeriod"/>
            </a:pPr>
            <a:r>
              <a:rPr lang="en-US" b="0" i="0" dirty="0">
                <a:solidFill>
                  <a:srgbClr val="273239"/>
                </a:solidFill>
                <a:effectLst/>
                <a:latin typeface="urw-din"/>
              </a:rPr>
              <a:t>ListIterator</a:t>
            </a:r>
          </a:p>
        </p:txBody>
      </p:sp>
    </p:spTree>
    <p:extLst>
      <p:ext uri="{BB962C8B-B14F-4D97-AF65-F5344CB8AC3E}">
        <p14:creationId xmlns:p14="http://schemas.microsoft.com/office/powerpoint/2010/main" val="3132670602"/>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itle 1"/>
          <p:cNvSpPr>
            <a:spLocks noGrp="1"/>
          </p:cNvSpPr>
          <p:nvPr>
            <p:ph type="title"/>
          </p:nvPr>
        </p:nvSpPr>
        <p:spPr>
          <a:xfrm>
            <a:off x="643468" y="623392"/>
            <a:ext cx="3363974" cy="1607060"/>
          </a:xfrm>
          <a:noFill/>
          <a:ln w="19050">
            <a:solidFill>
              <a:schemeClr val="tx1"/>
            </a:solidFill>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rtlCol="0" anchor="ctr">
            <a:normAutofit/>
          </a:bodyPr>
          <a:lstStyle/>
          <a:p>
            <a:pPr algn="ctr"/>
            <a:r>
              <a:rPr lang="en-US" sz="2800" kern="1200" dirty="0">
                <a:solidFill>
                  <a:schemeClr val="tx1"/>
                </a:solidFill>
                <a:latin typeface="+mj-lt"/>
                <a:ea typeface="+mj-ea"/>
                <a:cs typeface="+mj-cs"/>
              </a:rPr>
              <a:t> Collections</a:t>
            </a:r>
          </a:p>
        </p:txBody>
      </p:sp>
      <p:sp>
        <p:nvSpPr>
          <p:cNvPr id="8" name="Content Placeholder 3">
            <a:extLst>
              <a:ext uri="{FF2B5EF4-FFF2-40B4-BE49-F238E27FC236}">
                <a16:creationId xmlns:a16="http://schemas.microsoft.com/office/drawing/2014/main" id="{F921F933-D5CC-4804-B3D2-AE00BBC7D062}"/>
              </a:ext>
            </a:extLst>
          </p:cNvPr>
          <p:cNvSpPr>
            <a:spLocks noGrp="1"/>
          </p:cNvSpPr>
          <p:nvPr>
            <p:ph sz="half" idx="1"/>
          </p:nvPr>
        </p:nvSpPr>
        <p:spPr>
          <a:xfrm>
            <a:off x="399288" y="2532889"/>
            <a:ext cx="3925824" cy="3941063"/>
          </a:xfrm>
        </p:spPr>
        <p:txBody>
          <a:bodyPr>
            <a:normAutofit/>
          </a:bodyPr>
          <a:lstStyle/>
          <a:p>
            <a:pPr marL="0" indent="0">
              <a:buNone/>
            </a:pPr>
            <a:r>
              <a:rPr lang="en-US" dirty="0"/>
              <a:t>Iterators</a:t>
            </a:r>
          </a:p>
          <a:p>
            <a:endParaRPr lang="en-US" sz="2100" dirty="0"/>
          </a:p>
          <a:p>
            <a:r>
              <a:rPr lang="en-US" altLang="he-IL" sz="2400" dirty="0">
                <a:latin typeface="Calibri Light" panose="020F0302020204030204" pitchFamily="34" charset="0"/>
              </a:rPr>
              <a:t>Iterator retrieves all elements in a Collection one by one.</a:t>
            </a:r>
          </a:p>
          <a:p>
            <a:r>
              <a:rPr lang="en-US" altLang="he-IL" sz="2400" dirty="0">
                <a:latin typeface="Calibri Light" panose="020F0302020204030204" pitchFamily="34" charset="0"/>
              </a:rPr>
              <a:t>Collection &amp; Set Iterators are unordered.</a:t>
            </a:r>
          </a:p>
          <a:p>
            <a:r>
              <a:rPr lang="en-US" altLang="he-IL" sz="2400" dirty="0">
                <a:latin typeface="Calibri Light" panose="020F0302020204030204" pitchFamily="34" charset="0"/>
              </a:rPr>
              <a:t>List Iterator is ordered – therefore it has more options.</a:t>
            </a:r>
          </a:p>
          <a:p>
            <a:endParaRPr lang="en-US" sz="2100" dirty="0"/>
          </a:p>
        </p:txBody>
      </p:sp>
      <p:pic>
        <p:nvPicPr>
          <p:cNvPr id="2" name="Picture 1">
            <a:extLst>
              <a:ext uri="{FF2B5EF4-FFF2-40B4-BE49-F238E27FC236}">
                <a16:creationId xmlns:a16="http://schemas.microsoft.com/office/drawing/2014/main" id="{C916A84F-5ED6-412E-8732-590FC8A74A8F}"/>
              </a:ext>
            </a:extLst>
          </p:cNvPr>
          <p:cNvPicPr>
            <a:picLocks noChangeAspect="1"/>
          </p:cNvPicPr>
          <p:nvPr/>
        </p:nvPicPr>
        <p:blipFill>
          <a:blip r:embed="rId2"/>
          <a:stretch>
            <a:fillRect/>
          </a:stretch>
        </p:blipFill>
        <p:spPr>
          <a:xfrm>
            <a:off x="6078855" y="778383"/>
            <a:ext cx="5429250" cy="4057650"/>
          </a:xfrm>
          <a:prstGeom prst="rect">
            <a:avLst/>
          </a:prstGeom>
        </p:spPr>
      </p:pic>
    </p:spTree>
    <p:extLst>
      <p:ext uri="{BB962C8B-B14F-4D97-AF65-F5344CB8AC3E}">
        <p14:creationId xmlns:p14="http://schemas.microsoft.com/office/powerpoint/2010/main" val="3881637343"/>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itle 1"/>
          <p:cNvSpPr>
            <a:spLocks noGrp="1"/>
          </p:cNvSpPr>
          <p:nvPr>
            <p:ph type="title"/>
          </p:nvPr>
        </p:nvSpPr>
        <p:spPr>
          <a:xfrm>
            <a:off x="643468" y="623392"/>
            <a:ext cx="3363974" cy="1607060"/>
          </a:xfrm>
          <a:noFill/>
          <a:ln w="19050">
            <a:solidFill>
              <a:schemeClr val="tx1"/>
            </a:solidFill>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rtlCol="0" anchor="ctr">
            <a:normAutofit/>
          </a:bodyPr>
          <a:lstStyle/>
          <a:p>
            <a:pPr algn="ctr"/>
            <a:r>
              <a:rPr lang="en-US" sz="2800" kern="1200" dirty="0">
                <a:solidFill>
                  <a:schemeClr val="tx1"/>
                </a:solidFill>
                <a:latin typeface="+mj-lt"/>
                <a:ea typeface="+mj-ea"/>
                <a:cs typeface="+mj-cs"/>
              </a:rPr>
              <a:t> Collections</a:t>
            </a:r>
          </a:p>
        </p:txBody>
      </p:sp>
      <p:sp>
        <p:nvSpPr>
          <p:cNvPr id="8" name="Content Placeholder 3">
            <a:extLst>
              <a:ext uri="{FF2B5EF4-FFF2-40B4-BE49-F238E27FC236}">
                <a16:creationId xmlns:a16="http://schemas.microsoft.com/office/drawing/2014/main" id="{F921F933-D5CC-4804-B3D2-AE00BBC7D062}"/>
              </a:ext>
            </a:extLst>
          </p:cNvPr>
          <p:cNvSpPr>
            <a:spLocks noGrp="1"/>
          </p:cNvSpPr>
          <p:nvPr>
            <p:ph sz="half" idx="1"/>
          </p:nvPr>
        </p:nvSpPr>
        <p:spPr>
          <a:xfrm>
            <a:off x="399288" y="2532889"/>
            <a:ext cx="3925824" cy="3941063"/>
          </a:xfrm>
        </p:spPr>
        <p:txBody>
          <a:bodyPr>
            <a:normAutofit/>
          </a:bodyPr>
          <a:lstStyle/>
          <a:p>
            <a:pPr marL="0" indent="0">
              <a:buNone/>
            </a:pPr>
            <a:r>
              <a:rPr lang="en-US" dirty="0"/>
              <a:t>Iterators</a:t>
            </a:r>
          </a:p>
          <a:p>
            <a:endParaRPr lang="en-US" sz="2100" dirty="0"/>
          </a:p>
          <a:p>
            <a:r>
              <a:rPr lang="en-US" altLang="he-IL" sz="2400" dirty="0">
                <a:latin typeface="Calibri Light" panose="020F0302020204030204" pitchFamily="34" charset="0"/>
              </a:rPr>
              <a:t>Iterator retrieves all elements in a Collection one by one.</a:t>
            </a:r>
          </a:p>
          <a:p>
            <a:r>
              <a:rPr lang="en-US" altLang="he-IL" sz="2400" dirty="0">
                <a:latin typeface="Calibri Light" panose="020F0302020204030204" pitchFamily="34" charset="0"/>
              </a:rPr>
              <a:t>Collection &amp; Set Iterators are unordered.</a:t>
            </a:r>
          </a:p>
          <a:p>
            <a:r>
              <a:rPr lang="en-US" altLang="he-IL" sz="2400" dirty="0">
                <a:latin typeface="Calibri Light" panose="020F0302020204030204" pitchFamily="34" charset="0"/>
              </a:rPr>
              <a:t>List Iterator is ordered – therefore it has more options.</a:t>
            </a:r>
          </a:p>
          <a:p>
            <a:endParaRPr lang="en-US" sz="2100" dirty="0"/>
          </a:p>
        </p:txBody>
      </p:sp>
      <p:pic>
        <p:nvPicPr>
          <p:cNvPr id="6" name="Picture 3">
            <a:extLst>
              <a:ext uri="{FF2B5EF4-FFF2-40B4-BE49-F238E27FC236}">
                <a16:creationId xmlns:a16="http://schemas.microsoft.com/office/drawing/2014/main" id="{8C06A030-CFC2-42B0-B552-A493CFCFD115}"/>
              </a:ext>
            </a:extLst>
          </p:cNvPr>
          <p:cNvPicPr>
            <a:picLocks noChangeAspect="1" noChangeArrowheads="1"/>
          </p:cNvPicPr>
          <p:nvPr/>
        </p:nvPicPr>
        <p:blipFill>
          <a:blip r:embed="rId2" cstate="print"/>
          <a:srcRect/>
          <a:stretch>
            <a:fillRect/>
          </a:stretch>
        </p:blipFill>
        <p:spPr bwMode="auto">
          <a:xfrm>
            <a:off x="4654296" y="623392"/>
            <a:ext cx="7467600" cy="6108700"/>
          </a:xfrm>
          <a:prstGeom prst="rect">
            <a:avLst/>
          </a:prstGeom>
          <a:noFill/>
          <a:ln w="9525">
            <a:solidFill>
              <a:srgbClr val="0070C0"/>
            </a:solidFill>
            <a:miter lim="800000"/>
            <a:headEnd/>
            <a:tailEnd/>
          </a:ln>
        </p:spPr>
      </p:pic>
      <p:sp>
        <p:nvSpPr>
          <p:cNvPr id="9" name="Rectangle 8">
            <a:extLst>
              <a:ext uri="{FF2B5EF4-FFF2-40B4-BE49-F238E27FC236}">
                <a16:creationId xmlns:a16="http://schemas.microsoft.com/office/drawing/2014/main" id="{FA22760B-C482-43CF-B810-60E2ED653548}"/>
              </a:ext>
            </a:extLst>
          </p:cNvPr>
          <p:cNvSpPr/>
          <p:nvPr/>
        </p:nvSpPr>
        <p:spPr>
          <a:xfrm>
            <a:off x="6007608" y="5422392"/>
            <a:ext cx="2057400" cy="304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ular Callout 11">
            <a:extLst>
              <a:ext uri="{FF2B5EF4-FFF2-40B4-BE49-F238E27FC236}">
                <a16:creationId xmlns:a16="http://schemas.microsoft.com/office/drawing/2014/main" id="{9192A229-D88C-46A0-8185-35354126E169}"/>
              </a:ext>
            </a:extLst>
          </p:cNvPr>
          <p:cNvSpPr/>
          <p:nvPr/>
        </p:nvSpPr>
        <p:spPr>
          <a:xfrm>
            <a:off x="5093208" y="3950208"/>
            <a:ext cx="810768" cy="1371600"/>
          </a:xfrm>
          <a:prstGeom prst="wedgeRectCallout">
            <a:avLst>
              <a:gd name="adj1" fmla="val 58565"/>
              <a:gd name="adj2" fmla="val 5618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defRPr/>
            </a:pPr>
            <a:r>
              <a:rPr lang="he-IL" sz="1400" b="1" dirty="0">
                <a:latin typeface="Arial" pitchFamily="34" charset="0"/>
                <a:cs typeface="Arial" pitchFamily="34" charset="0"/>
              </a:rPr>
              <a:t>הגדרת איטרטור מטיפוס איברי האוסף</a:t>
            </a:r>
            <a:endParaRPr lang="en-US" sz="1400" b="1" dirty="0">
              <a:latin typeface="Arial" pitchFamily="34" charset="0"/>
              <a:cs typeface="Arial" pitchFamily="34" charset="0"/>
            </a:endParaRPr>
          </a:p>
        </p:txBody>
      </p:sp>
      <p:sp>
        <p:nvSpPr>
          <p:cNvPr id="11" name="Rectangular Callout 7">
            <a:extLst>
              <a:ext uri="{FF2B5EF4-FFF2-40B4-BE49-F238E27FC236}">
                <a16:creationId xmlns:a16="http://schemas.microsoft.com/office/drawing/2014/main" id="{2D24A8B3-F74D-427E-8698-98136BBB5DEA}"/>
              </a:ext>
            </a:extLst>
          </p:cNvPr>
          <p:cNvSpPr/>
          <p:nvPr/>
        </p:nvSpPr>
        <p:spPr>
          <a:xfrm>
            <a:off x="10235184" y="4739640"/>
            <a:ext cx="1956816" cy="381000"/>
          </a:xfrm>
          <a:prstGeom prst="wedgeRectCallout">
            <a:avLst>
              <a:gd name="adj1" fmla="val -70015"/>
              <a:gd name="adj2" fmla="val 15516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r" rtl="1">
              <a:defRPr/>
            </a:pPr>
            <a:r>
              <a:rPr lang="he-IL" sz="1400" b="1" dirty="0">
                <a:latin typeface="Arial" pitchFamily="34" charset="0"/>
                <a:cs typeface="Arial" pitchFamily="34" charset="0"/>
              </a:rPr>
              <a:t>קבלת איטרטור לאיבר הראשון באוסף</a:t>
            </a:r>
            <a:endParaRPr lang="en-US" sz="1400" b="1" dirty="0">
              <a:latin typeface="Arial" pitchFamily="34" charset="0"/>
              <a:cs typeface="Arial" pitchFamily="34" charset="0"/>
            </a:endParaRPr>
          </a:p>
        </p:txBody>
      </p:sp>
      <p:sp>
        <p:nvSpPr>
          <p:cNvPr id="12" name="Rectangular Callout 8">
            <a:extLst>
              <a:ext uri="{FF2B5EF4-FFF2-40B4-BE49-F238E27FC236}">
                <a16:creationId xmlns:a16="http://schemas.microsoft.com/office/drawing/2014/main" id="{7DE91714-536F-4819-8FC1-AE20163C9052}"/>
              </a:ext>
            </a:extLst>
          </p:cNvPr>
          <p:cNvSpPr/>
          <p:nvPr/>
        </p:nvSpPr>
        <p:spPr>
          <a:xfrm>
            <a:off x="9607296" y="5721096"/>
            <a:ext cx="2514600" cy="304800"/>
          </a:xfrm>
          <a:prstGeom prst="wedgeRectCallout">
            <a:avLst>
              <a:gd name="adj1" fmla="val -94736"/>
              <a:gd name="adj2" fmla="val -983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defRPr/>
            </a:pPr>
            <a:r>
              <a:rPr lang="he-IL" sz="1400" b="1" dirty="0">
                <a:latin typeface="Arial" pitchFamily="34" charset="0"/>
                <a:cs typeface="Arial" pitchFamily="34" charset="0"/>
              </a:rPr>
              <a:t>כל עוד יש איברים באוסף</a:t>
            </a:r>
            <a:endParaRPr lang="en-US" sz="1400" b="1" dirty="0">
              <a:latin typeface="Arial" pitchFamily="34" charset="0"/>
              <a:cs typeface="Arial" pitchFamily="34" charset="0"/>
            </a:endParaRPr>
          </a:p>
        </p:txBody>
      </p:sp>
      <p:sp>
        <p:nvSpPr>
          <p:cNvPr id="13" name="Rectangular Callout 9">
            <a:extLst>
              <a:ext uri="{FF2B5EF4-FFF2-40B4-BE49-F238E27FC236}">
                <a16:creationId xmlns:a16="http://schemas.microsoft.com/office/drawing/2014/main" id="{CA7B89D9-3CA5-40EF-A502-E72D51DCA271}"/>
              </a:ext>
            </a:extLst>
          </p:cNvPr>
          <p:cNvSpPr/>
          <p:nvPr/>
        </p:nvSpPr>
        <p:spPr>
          <a:xfrm>
            <a:off x="10073640" y="6321552"/>
            <a:ext cx="1905000" cy="304800"/>
          </a:xfrm>
          <a:prstGeom prst="wedgeRectCallout">
            <a:avLst>
              <a:gd name="adj1" fmla="val -86395"/>
              <a:gd name="adj2" fmla="val -7242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r" rtl="1">
              <a:defRPr/>
            </a:pPr>
            <a:r>
              <a:rPr lang="he-IL" sz="1400" b="1" dirty="0">
                <a:latin typeface="Arial" pitchFamily="34" charset="0"/>
                <a:cs typeface="Arial" pitchFamily="34" charset="0"/>
              </a:rPr>
              <a:t>קבלת האיבר הבא</a:t>
            </a:r>
            <a:endParaRPr lang="en-US" sz="1400" b="1" dirty="0">
              <a:latin typeface="Arial" pitchFamily="34" charset="0"/>
              <a:cs typeface="Arial" pitchFamily="34" charset="0"/>
            </a:endParaRPr>
          </a:p>
        </p:txBody>
      </p:sp>
    </p:spTree>
    <p:extLst>
      <p:ext uri="{BB962C8B-B14F-4D97-AF65-F5344CB8AC3E}">
        <p14:creationId xmlns:p14="http://schemas.microsoft.com/office/powerpoint/2010/main" val="284222087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in)">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ox(in)">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itle 1"/>
          <p:cNvSpPr>
            <a:spLocks noGrp="1"/>
          </p:cNvSpPr>
          <p:nvPr>
            <p:ph type="title"/>
          </p:nvPr>
        </p:nvSpPr>
        <p:spPr>
          <a:xfrm>
            <a:off x="643468" y="623392"/>
            <a:ext cx="3363974" cy="1607060"/>
          </a:xfrm>
          <a:noFill/>
          <a:ln w="19050">
            <a:solidFill>
              <a:schemeClr val="tx1"/>
            </a:solidFill>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rtlCol="0" anchor="ctr">
            <a:normAutofit/>
          </a:bodyPr>
          <a:lstStyle/>
          <a:p>
            <a:pPr algn="ctr"/>
            <a:r>
              <a:rPr lang="en-US" sz="2800" kern="1200" dirty="0">
                <a:solidFill>
                  <a:schemeClr val="tx1"/>
                </a:solidFill>
                <a:latin typeface="+mj-lt"/>
                <a:ea typeface="+mj-ea"/>
                <a:cs typeface="+mj-cs"/>
              </a:rPr>
              <a:t> Collections</a:t>
            </a:r>
          </a:p>
        </p:txBody>
      </p:sp>
      <p:sp>
        <p:nvSpPr>
          <p:cNvPr id="8" name="Content Placeholder 3">
            <a:extLst>
              <a:ext uri="{FF2B5EF4-FFF2-40B4-BE49-F238E27FC236}">
                <a16:creationId xmlns:a16="http://schemas.microsoft.com/office/drawing/2014/main" id="{F921F933-D5CC-4804-B3D2-AE00BBC7D062}"/>
              </a:ext>
            </a:extLst>
          </p:cNvPr>
          <p:cNvSpPr>
            <a:spLocks noGrp="1"/>
          </p:cNvSpPr>
          <p:nvPr>
            <p:ph sz="half" idx="1"/>
          </p:nvPr>
        </p:nvSpPr>
        <p:spPr>
          <a:xfrm>
            <a:off x="399288" y="2532889"/>
            <a:ext cx="3925824" cy="3941063"/>
          </a:xfrm>
        </p:spPr>
        <p:txBody>
          <a:bodyPr>
            <a:normAutofit/>
          </a:bodyPr>
          <a:lstStyle/>
          <a:p>
            <a:pPr marL="0" indent="0">
              <a:buNone/>
            </a:pPr>
            <a:r>
              <a:rPr lang="en-US" dirty="0"/>
              <a:t>Iterators</a:t>
            </a:r>
          </a:p>
          <a:p>
            <a:endParaRPr lang="en-US" sz="2100" dirty="0"/>
          </a:p>
          <a:p>
            <a:r>
              <a:rPr lang="en-US" altLang="he-IL" sz="2400" dirty="0">
                <a:latin typeface="Calibri Light" panose="020F0302020204030204" pitchFamily="34" charset="0"/>
              </a:rPr>
              <a:t>Iterator retrieves all elements in a Collection one by one.</a:t>
            </a:r>
          </a:p>
          <a:p>
            <a:r>
              <a:rPr lang="en-US" altLang="he-IL" sz="2400" dirty="0">
                <a:latin typeface="Calibri Light" panose="020F0302020204030204" pitchFamily="34" charset="0"/>
              </a:rPr>
              <a:t>Collection &amp; Set Iterators are unordered.</a:t>
            </a:r>
          </a:p>
          <a:p>
            <a:r>
              <a:rPr lang="en-US" altLang="he-IL" sz="2400" dirty="0">
                <a:latin typeface="Calibri Light" panose="020F0302020204030204" pitchFamily="34" charset="0"/>
              </a:rPr>
              <a:t>List Iterator is ordered – therefore it has more options.</a:t>
            </a:r>
          </a:p>
          <a:p>
            <a:endParaRPr lang="en-US" sz="2100" dirty="0"/>
          </a:p>
        </p:txBody>
      </p:sp>
      <p:sp>
        <p:nvSpPr>
          <p:cNvPr id="3" name="Rectangle 2">
            <a:extLst>
              <a:ext uri="{FF2B5EF4-FFF2-40B4-BE49-F238E27FC236}">
                <a16:creationId xmlns:a16="http://schemas.microsoft.com/office/drawing/2014/main" id="{3D0E9356-D8E6-49D6-B866-CF8D0D1C04E9}"/>
              </a:ext>
            </a:extLst>
          </p:cNvPr>
          <p:cNvSpPr/>
          <p:nvPr/>
        </p:nvSpPr>
        <p:spPr>
          <a:xfrm>
            <a:off x="4937760" y="270731"/>
            <a:ext cx="6620256" cy="4247317"/>
          </a:xfrm>
          <a:prstGeom prst="rect">
            <a:avLst/>
          </a:prstGeom>
        </p:spPr>
        <p:txBody>
          <a:bodyPr wrap="square">
            <a:spAutoFit/>
          </a:bodyPr>
          <a:lstStyle/>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Collection&lt;String&gt; </a:t>
            </a:r>
            <a:r>
              <a:rPr lang="en-US" dirty="0">
                <a:solidFill>
                  <a:srgbClr val="6A3E3E"/>
                </a:solidFill>
                <a:latin typeface="Consolas" panose="020B0609020204030204" pitchFamily="49" charset="0"/>
              </a:rPr>
              <a:t>col</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ArrayList&lt;String&gt;();</a:t>
            </a:r>
          </a:p>
          <a:p>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col</a:t>
            </a:r>
            <a:r>
              <a:rPr lang="en-US" dirty="0">
                <a:solidFill>
                  <a:srgbClr val="000000"/>
                </a:solidFill>
                <a:latin typeface="Consolas" panose="020B0609020204030204" pitchFamily="49" charset="0"/>
              </a:rPr>
              <a:t>.add(</a:t>
            </a:r>
            <a:r>
              <a:rPr lang="en-US" dirty="0">
                <a:solidFill>
                  <a:srgbClr val="2A00FF"/>
                </a:solidFill>
                <a:latin typeface="Consolas" panose="020B0609020204030204" pitchFamily="49" charset="0"/>
              </a:rPr>
              <a:t>"apple"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col</a:t>
            </a:r>
            <a:r>
              <a:rPr lang="en-US" dirty="0">
                <a:solidFill>
                  <a:srgbClr val="000000"/>
                </a:solidFill>
                <a:latin typeface="Consolas" panose="020B0609020204030204" pitchFamily="49" charset="0"/>
              </a:rPr>
              <a:t>.add(</a:t>
            </a:r>
            <a:r>
              <a:rPr lang="en-US" dirty="0">
                <a:solidFill>
                  <a:srgbClr val="2A00FF"/>
                </a:solidFill>
                <a:latin typeface="Consolas" panose="020B0609020204030204" pitchFamily="49" charset="0"/>
              </a:rPr>
              <a:t>"Orange"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col</a:t>
            </a:r>
            <a:r>
              <a:rPr lang="en-US" dirty="0">
                <a:solidFill>
                  <a:srgbClr val="000000"/>
                </a:solidFill>
                <a:latin typeface="Consolas" panose="020B0609020204030204" pitchFamily="49" charset="0"/>
              </a:rPr>
              <a:t>.add(</a:t>
            </a:r>
            <a:r>
              <a:rPr lang="en-US" dirty="0">
                <a:solidFill>
                  <a:srgbClr val="2A00FF"/>
                </a:solidFill>
                <a:latin typeface="Consolas" panose="020B0609020204030204" pitchFamily="49" charset="0"/>
              </a:rPr>
              <a:t>"Banana"</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Iterator&lt;String&gt; </a:t>
            </a:r>
            <a:r>
              <a:rPr lang="en-US" dirty="0">
                <a:solidFill>
                  <a:srgbClr val="6A3E3E"/>
                </a:solidFill>
                <a:latin typeface="Consolas" panose="020B0609020204030204" pitchFamily="49" charset="0"/>
              </a:rPr>
              <a:t>elements</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col</a:t>
            </a:r>
            <a:r>
              <a:rPr lang="en-US" dirty="0" err="1">
                <a:solidFill>
                  <a:srgbClr val="000000"/>
                </a:solidFill>
                <a:latin typeface="Consolas" panose="020B0609020204030204" pitchFamily="49" charset="0"/>
              </a:rPr>
              <a:t>.iterator</a:t>
            </a:r>
            <a:r>
              <a:rPr lang="en-US" dirty="0">
                <a:solidFill>
                  <a:srgbClr val="000000"/>
                </a:solidFill>
                <a:latin typeface="Consolas" panose="020B0609020204030204" pitchFamily="49" charset="0"/>
              </a:rPr>
              <a:t>(); </a:t>
            </a:r>
            <a:r>
              <a:rPr lang="en-US" dirty="0">
                <a:solidFill>
                  <a:srgbClr val="3F7F5F"/>
                </a:solidFill>
                <a:latin typeface="Consolas" panose="020B0609020204030204" pitchFamily="49" charset="0"/>
              </a:rPr>
              <a:t>// an iterator is retrieved from the collection</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while</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elements</a:t>
            </a:r>
            <a:r>
              <a:rPr lang="en-US" b="1" dirty="0">
                <a:solidFill>
                  <a:srgbClr val="000000"/>
                </a:solidFill>
                <a:latin typeface="Consolas" panose="020B0609020204030204" pitchFamily="49" charset="0"/>
              </a:rPr>
              <a:t>.hasNext()){</a:t>
            </a:r>
          </a:p>
          <a:p>
            <a:r>
              <a:rPr lang="en-US" dirty="0">
                <a:solidFill>
                  <a:srgbClr val="000000"/>
                </a:solidFill>
                <a:latin typeface="Consolas" panose="020B0609020204030204" pitchFamily="49" charset="0"/>
              </a:rPr>
              <a:t>      System.</a:t>
            </a:r>
            <a:r>
              <a:rPr lang="en-US" b="1" i="1" dirty="0">
                <a:solidFill>
                  <a:srgbClr val="0000C0"/>
                </a:solidFill>
                <a:latin typeface="Consolas" panose="020B0609020204030204" pitchFamily="49" charset="0"/>
              </a:rPr>
              <a:t>out</a:t>
            </a:r>
            <a:r>
              <a:rPr lang="en-US" b="1" i="1" dirty="0">
                <a:solidFill>
                  <a:srgbClr val="000000"/>
                </a:solidFill>
                <a:latin typeface="Consolas" panose="020B0609020204030204" pitchFamily="49" charset="0"/>
              </a:rPr>
              <a:t>.println(</a:t>
            </a:r>
            <a:r>
              <a:rPr lang="en-US" b="1" i="1" dirty="0">
                <a:solidFill>
                  <a:srgbClr val="6A3E3E"/>
                </a:solidFill>
                <a:latin typeface="Consolas" panose="020B0609020204030204" pitchFamily="49" charset="0"/>
              </a:rPr>
              <a:t>elements</a:t>
            </a:r>
            <a:r>
              <a:rPr lang="en-US" b="1" i="1" dirty="0">
                <a:solidFill>
                  <a:srgbClr val="000000"/>
                </a:solidFill>
                <a:latin typeface="Consolas" panose="020B0609020204030204" pitchFamily="49" charset="0"/>
              </a:rPr>
              <a:t>.next());</a:t>
            </a:r>
          </a:p>
          <a:p>
            <a:r>
              <a:rPr lang="en-US" dirty="0">
                <a:solidFill>
                  <a:srgbClr val="000000"/>
                </a:solidFill>
                <a:latin typeface="Consolas" panose="020B0609020204030204" pitchFamily="49" charset="0"/>
              </a:rPr>
              <a:t>      }</a:t>
            </a:r>
          </a:p>
          <a:p>
            <a:endParaRPr lang="en-US" dirty="0">
              <a:latin typeface="Consolas" panose="020B0609020204030204" pitchFamily="49" charset="0"/>
            </a:endParaRPr>
          </a:p>
          <a:p>
            <a:r>
              <a:rPr lang="en-US" dirty="0">
                <a:solidFill>
                  <a:srgbClr val="000000"/>
                </a:solidFill>
                <a:latin typeface="Consolas" panose="020B0609020204030204" pitchFamily="49" charset="0"/>
              </a:rPr>
              <a:t>   }</a:t>
            </a:r>
            <a:endParaRPr lang="en-US" dirty="0"/>
          </a:p>
        </p:txBody>
      </p:sp>
      <p:sp>
        <p:nvSpPr>
          <p:cNvPr id="4" name="Rectangle 3">
            <a:extLst>
              <a:ext uri="{FF2B5EF4-FFF2-40B4-BE49-F238E27FC236}">
                <a16:creationId xmlns:a16="http://schemas.microsoft.com/office/drawing/2014/main" id="{32123846-A858-46CA-B2D4-C2031EAA371A}"/>
              </a:ext>
            </a:extLst>
          </p:cNvPr>
          <p:cNvSpPr/>
          <p:nvPr/>
        </p:nvSpPr>
        <p:spPr>
          <a:xfrm>
            <a:off x="5297424" y="4535638"/>
            <a:ext cx="1176528" cy="923330"/>
          </a:xfrm>
          <a:prstGeom prst="rect">
            <a:avLst/>
          </a:prstGeom>
        </p:spPr>
        <p:txBody>
          <a:bodyPr wrap="square">
            <a:spAutoFit/>
          </a:bodyPr>
          <a:lstStyle/>
          <a:p>
            <a:r>
              <a:rPr lang="en-US" dirty="0">
                <a:solidFill>
                  <a:srgbClr val="000000"/>
                </a:solidFill>
                <a:latin typeface="Consolas" panose="020B0609020204030204" pitchFamily="49" charset="0"/>
              </a:rPr>
              <a:t>apple</a:t>
            </a:r>
          </a:p>
          <a:p>
            <a:r>
              <a:rPr lang="en-US" dirty="0">
                <a:solidFill>
                  <a:srgbClr val="000000"/>
                </a:solidFill>
                <a:latin typeface="Consolas" panose="020B0609020204030204" pitchFamily="49" charset="0"/>
              </a:rPr>
              <a:t>Orange</a:t>
            </a:r>
          </a:p>
          <a:p>
            <a:r>
              <a:rPr lang="en-US" dirty="0">
                <a:solidFill>
                  <a:srgbClr val="000000"/>
                </a:solidFill>
                <a:latin typeface="Consolas" panose="020B0609020204030204" pitchFamily="49" charset="0"/>
              </a:rPr>
              <a:t>Banana</a:t>
            </a:r>
          </a:p>
        </p:txBody>
      </p:sp>
    </p:spTree>
    <p:extLst>
      <p:ext uri="{BB962C8B-B14F-4D97-AF65-F5344CB8AC3E}">
        <p14:creationId xmlns:p14="http://schemas.microsoft.com/office/powerpoint/2010/main" val="92505850"/>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itle 1"/>
          <p:cNvSpPr>
            <a:spLocks noGrp="1"/>
          </p:cNvSpPr>
          <p:nvPr>
            <p:ph type="title"/>
          </p:nvPr>
        </p:nvSpPr>
        <p:spPr>
          <a:xfrm>
            <a:off x="643468" y="623392"/>
            <a:ext cx="3363974" cy="1607060"/>
          </a:xfrm>
          <a:noFill/>
          <a:ln w="19050">
            <a:solidFill>
              <a:schemeClr val="tx1"/>
            </a:solidFill>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rtlCol="0" anchor="ctr">
            <a:normAutofit/>
          </a:bodyPr>
          <a:lstStyle/>
          <a:p>
            <a:pPr algn="ctr"/>
            <a:r>
              <a:rPr lang="en-US" sz="2800" kern="1200" dirty="0">
                <a:solidFill>
                  <a:schemeClr val="tx1"/>
                </a:solidFill>
                <a:latin typeface="+mj-lt"/>
                <a:ea typeface="+mj-ea"/>
                <a:cs typeface="+mj-cs"/>
              </a:rPr>
              <a:t> Collections</a:t>
            </a:r>
          </a:p>
        </p:txBody>
      </p:sp>
      <p:sp>
        <p:nvSpPr>
          <p:cNvPr id="8" name="Content Placeholder 3">
            <a:extLst>
              <a:ext uri="{FF2B5EF4-FFF2-40B4-BE49-F238E27FC236}">
                <a16:creationId xmlns:a16="http://schemas.microsoft.com/office/drawing/2014/main" id="{F921F933-D5CC-4804-B3D2-AE00BBC7D062}"/>
              </a:ext>
            </a:extLst>
          </p:cNvPr>
          <p:cNvSpPr>
            <a:spLocks noGrp="1"/>
          </p:cNvSpPr>
          <p:nvPr>
            <p:ph sz="half" idx="1"/>
          </p:nvPr>
        </p:nvSpPr>
        <p:spPr>
          <a:xfrm>
            <a:off x="399288" y="2532889"/>
            <a:ext cx="3925824" cy="3941063"/>
          </a:xfrm>
        </p:spPr>
        <p:txBody>
          <a:bodyPr>
            <a:normAutofit/>
          </a:bodyPr>
          <a:lstStyle/>
          <a:p>
            <a:pPr marL="0" indent="0">
              <a:buNone/>
            </a:pPr>
            <a:r>
              <a:rPr lang="en-US" dirty="0"/>
              <a:t>Iterators</a:t>
            </a:r>
          </a:p>
          <a:p>
            <a:endParaRPr lang="en-US" sz="2100" dirty="0"/>
          </a:p>
          <a:p>
            <a:r>
              <a:rPr lang="en-US" altLang="he-IL" sz="2400" dirty="0">
                <a:latin typeface="Calibri Light" panose="020F0302020204030204" pitchFamily="34" charset="0"/>
              </a:rPr>
              <a:t>Iterator retrieves all elements in a Collection one by one.</a:t>
            </a:r>
          </a:p>
          <a:p>
            <a:r>
              <a:rPr lang="en-US" altLang="he-IL" sz="2400" dirty="0">
                <a:latin typeface="Calibri Light" panose="020F0302020204030204" pitchFamily="34" charset="0"/>
              </a:rPr>
              <a:t>Collection &amp; Set Iterators are unordered.</a:t>
            </a:r>
          </a:p>
          <a:p>
            <a:r>
              <a:rPr lang="en-US" altLang="he-IL" sz="2400" dirty="0">
                <a:latin typeface="Calibri Light" panose="020F0302020204030204" pitchFamily="34" charset="0"/>
              </a:rPr>
              <a:t>List Iterator is ordered – therefore it has more options.</a:t>
            </a:r>
          </a:p>
          <a:p>
            <a:endParaRPr lang="en-US" sz="2100" dirty="0"/>
          </a:p>
        </p:txBody>
      </p:sp>
      <p:sp>
        <p:nvSpPr>
          <p:cNvPr id="4" name="Rectangle 3">
            <a:extLst>
              <a:ext uri="{FF2B5EF4-FFF2-40B4-BE49-F238E27FC236}">
                <a16:creationId xmlns:a16="http://schemas.microsoft.com/office/drawing/2014/main" id="{32123846-A858-46CA-B2D4-C2031EAA371A}"/>
              </a:ext>
            </a:extLst>
          </p:cNvPr>
          <p:cNvSpPr/>
          <p:nvPr/>
        </p:nvSpPr>
        <p:spPr>
          <a:xfrm>
            <a:off x="5297424" y="4535638"/>
            <a:ext cx="1176528" cy="923330"/>
          </a:xfrm>
          <a:prstGeom prst="rect">
            <a:avLst/>
          </a:prstGeom>
        </p:spPr>
        <p:txBody>
          <a:bodyPr wrap="square">
            <a:spAutoFit/>
          </a:bodyPr>
          <a:lstStyle/>
          <a:p>
            <a:r>
              <a:rPr lang="en-US" dirty="0">
                <a:solidFill>
                  <a:srgbClr val="000000"/>
                </a:solidFill>
                <a:latin typeface="Consolas" panose="020B0609020204030204" pitchFamily="49" charset="0"/>
              </a:rPr>
              <a:t>apple</a:t>
            </a:r>
          </a:p>
          <a:p>
            <a:r>
              <a:rPr lang="en-US" dirty="0">
                <a:solidFill>
                  <a:srgbClr val="000000"/>
                </a:solidFill>
                <a:latin typeface="Consolas" panose="020B0609020204030204" pitchFamily="49" charset="0"/>
              </a:rPr>
              <a:t>Orange</a:t>
            </a:r>
          </a:p>
          <a:p>
            <a:r>
              <a:rPr lang="en-US" dirty="0">
                <a:solidFill>
                  <a:srgbClr val="000000"/>
                </a:solidFill>
                <a:latin typeface="Consolas" panose="020B0609020204030204" pitchFamily="49" charset="0"/>
              </a:rPr>
              <a:t>Banana</a:t>
            </a:r>
          </a:p>
        </p:txBody>
      </p:sp>
      <p:sp>
        <p:nvSpPr>
          <p:cNvPr id="2" name="Rectangle 1">
            <a:extLst>
              <a:ext uri="{FF2B5EF4-FFF2-40B4-BE49-F238E27FC236}">
                <a16:creationId xmlns:a16="http://schemas.microsoft.com/office/drawing/2014/main" id="{F514426F-EE34-4666-A96E-1091FBBAD218}"/>
              </a:ext>
            </a:extLst>
          </p:cNvPr>
          <p:cNvSpPr/>
          <p:nvPr/>
        </p:nvSpPr>
        <p:spPr>
          <a:xfrm>
            <a:off x="4745736" y="824729"/>
            <a:ext cx="7446264" cy="3139321"/>
          </a:xfrm>
          <a:prstGeom prst="rect">
            <a:avLst/>
          </a:prstGeom>
        </p:spPr>
        <p:txBody>
          <a:bodyPr wrap="square">
            <a:spAutoFit/>
          </a:bodyPr>
          <a:lstStyle/>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Collection&lt;String&gt; </a:t>
            </a:r>
            <a:r>
              <a:rPr lang="en-US" dirty="0">
                <a:solidFill>
                  <a:srgbClr val="6A3E3E"/>
                </a:solidFill>
                <a:latin typeface="Consolas" panose="020B0609020204030204" pitchFamily="49" charset="0"/>
              </a:rPr>
              <a:t>col</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ArrayList&lt;String&gt;();</a:t>
            </a:r>
          </a:p>
          <a:p>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col</a:t>
            </a:r>
            <a:r>
              <a:rPr lang="en-US" dirty="0">
                <a:solidFill>
                  <a:srgbClr val="000000"/>
                </a:solidFill>
                <a:latin typeface="Consolas" panose="020B0609020204030204" pitchFamily="49" charset="0"/>
              </a:rPr>
              <a:t>.add(</a:t>
            </a:r>
            <a:r>
              <a:rPr lang="en-US" dirty="0">
                <a:solidFill>
                  <a:srgbClr val="2A00FF"/>
                </a:solidFill>
                <a:latin typeface="Consolas" panose="020B0609020204030204" pitchFamily="49" charset="0"/>
              </a:rPr>
              <a:t>"apple"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col</a:t>
            </a:r>
            <a:r>
              <a:rPr lang="en-US" dirty="0">
                <a:solidFill>
                  <a:srgbClr val="000000"/>
                </a:solidFill>
                <a:latin typeface="Consolas" panose="020B0609020204030204" pitchFamily="49" charset="0"/>
              </a:rPr>
              <a:t>.add(</a:t>
            </a:r>
            <a:r>
              <a:rPr lang="en-US" dirty="0">
                <a:solidFill>
                  <a:srgbClr val="2A00FF"/>
                </a:solidFill>
                <a:latin typeface="Consolas" panose="020B0609020204030204" pitchFamily="49" charset="0"/>
              </a:rPr>
              <a:t>"Orange"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col</a:t>
            </a:r>
            <a:r>
              <a:rPr lang="en-US" dirty="0">
                <a:solidFill>
                  <a:srgbClr val="000000"/>
                </a:solidFill>
                <a:latin typeface="Consolas" panose="020B0609020204030204" pitchFamily="49" charset="0"/>
              </a:rPr>
              <a:t>.add(</a:t>
            </a:r>
            <a:r>
              <a:rPr lang="en-US" dirty="0">
                <a:solidFill>
                  <a:srgbClr val="2A00FF"/>
                </a:solidFill>
                <a:latin typeface="Consolas" panose="020B0609020204030204" pitchFamily="49" charset="0"/>
              </a:rPr>
              <a:t>"Banana"</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b="1" dirty="0">
                <a:solidFill>
                  <a:srgbClr val="7F0055"/>
                </a:solidFill>
                <a:latin typeface="Consolas" panose="020B0609020204030204" pitchFamily="49" charset="0"/>
              </a:rPr>
              <a:t>for</a:t>
            </a:r>
            <a:r>
              <a:rPr lang="en-US" b="1" dirty="0">
                <a:solidFill>
                  <a:srgbClr val="000000"/>
                </a:solidFill>
                <a:latin typeface="Consolas" panose="020B0609020204030204" pitchFamily="49" charset="0"/>
              </a:rPr>
              <a:t> (Iterator&lt;String&gt; </a:t>
            </a:r>
            <a:r>
              <a:rPr lang="en-US" b="1" dirty="0">
                <a:solidFill>
                  <a:srgbClr val="6A3E3E"/>
                </a:solidFill>
                <a:latin typeface="Consolas" panose="020B0609020204030204" pitchFamily="49" charset="0"/>
              </a:rPr>
              <a:t>iterator</a:t>
            </a:r>
            <a:r>
              <a:rPr lang="en-US" b="1" dirty="0">
                <a:solidFill>
                  <a:srgbClr val="000000"/>
                </a:solidFill>
                <a:latin typeface="Consolas" panose="020B0609020204030204" pitchFamily="49" charset="0"/>
              </a:rPr>
              <a:t> = </a:t>
            </a:r>
            <a:r>
              <a:rPr lang="en-US" b="1" dirty="0">
                <a:solidFill>
                  <a:srgbClr val="6A3E3E"/>
                </a:solidFill>
                <a:latin typeface="Consolas" panose="020B0609020204030204" pitchFamily="49" charset="0"/>
              </a:rPr>
              <a:t>col</a:t>
            </a:r>
            <a:r>
              <a:rPr lang="en-US" b="1" dirty="0">
                <a:solidFill>
                  <a:srgbClr val="000000"/>
                </a:solidFill>
                <a:latin typeface="Consolas" panose="020B0609020204030204" pitchFamily="49" charset="0"/>
              </a:rPr>
              <a:t>.iterator(); 				</a:t>
            </a:r>
            <a:r>
              <a:rPr lang="en-US" b="1" dirty="0" err="1">
                <a:solidFill>
                  <a:srgbClr val="6A3E3E"/>
                </a:solidFill>
                <a:latin typeface="Consolas" panose="020B0609020204030204" pitchFamily="49" charset="0"/>
              </a:rPr>
              <a:t>iterator</a:t>
            </a:r>
            <a:r>
              <a:rPr lang="en-US" b="1" dirty="0" err="1">
                <a:solidFill>
                  <a:srgbClr val="000000"/>
                </a:solidFill>
                <a:latin typeface="Consolas" panose="020B0609020204030204" pitchFamily="49" charset="0"/>
              </a:rPr>
              <a:t>.hasNext</a:t>
            </a:r>
            <a:r>
              <a:rPr lang="en-US" b="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System.</a:t>
            </a:r>
            <a:r>
              <a:rPr lang="en-US" b="1" i="1" dirty="0">
                <a:solidFill>
                  <a:srgbClr val="0000C0"/>
                </a:solidFill>
                <a:latin typeface="Consolas" panose="020B0609020204030204" pitchFamily="49" charset="0"/>
              </a:rPr>
              <a:t>out</a:t>
            </a:r>
            <a:r>
              <a:rPr lang="en-US" b="1" i="1" dirty="0">
                <a:solidFill>
                  <a:srgbClr val="000000"/>
                </a:solidFill>
                <a:latin typeface="Consolas" panose="020B0609020204030204" pitchFamily="49" charset="0"/>
              </a:rPr>
              <a:t>.println((String) </a:t>
            </a:r>
            <a:r>
              <a:rPr lang="en-US" b="1" i="1" dirty="0">
                <a:solidFill>
                  <a:srgbClr val="6A3E3E"/>
                </a:solidFill>
                <a:latin typeface="Consolas" panose="020B0609020204030204" pitchFamily="49" charset="0"/>
              </a:rPr>
              <a:t>iterator</a:t>
            </a:r>
            <a:r>
              <a:rPr lang="en-US" b="1" i="1" dirty="0">
                <a:solidFill>
                  <a:srgbClr val="000000"/>
                </a:solidFill>
                <a:latin typeface="Consolas" panose="020B0609020204030204" pitchFamily="49" charset="0"/>
              </a:rPr>
              <a:t>.next());</a:t>
            </a:r>
          </a:p>
          <a:p>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87598532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itle 1"/>
          <p:cNvSpPr>
            <a:spLocks noGrp="1"/>
          </p:cNvSpPr>
          <p:nvPr>
            <p:ph type="title"/>
          </p:nvPr>
        </p:nvSpPr>
        <p:spPr>
          <a:xfrm>
            <a:off x="643468" y="623392"/>
            <a:ext cx="3363974" cy="1607060"/>
          </a:xfrm>
          <a:noFill/>
          <a:ln w="19050">
            <a:solidFill>
              <a:schemeClr val="tx1"/>
            </a:solidFill>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rtlCol="0" anchor="ctr">
            <a:normAutofit/>
          </a:bodyPr>
          <a:lstStyle/>
          <a:p>
            <a:pPr algn="ctr"/>
            <a:r>
              <a:rPr lang="en-US" sz="2800" kern="1200" dirty="0">
                <a:solidFill>
                  <a:schemeClr val="tx1"/>
                </a:solidFill>
                <a:latin typeface="+mj-lt"/>
                <a:ea typeface="+mj-ea"/>
                <a:cs typeface="+mj-cs"/>
              </a:rPr>
              <a:t> </a:t>
            </a:r>
            <a:r>
              <a:rPr lang="en-US" sz="2800" b="1" kern="1200" dirty="0">
                <a:solidFill>
                  <a:schemeClr val="tx1"/>
                </a:solidFill>
                <a:latin typeface="+mj-lt"/>
                <a:ea typeface="+mj-ea"/>
                <a:cs typeface="+mj-cs"/>
              </a:rPr>
              <a:t>Collections</a:t>
            </a:r>
          </a:p>
        </p:txBody>
      </p:sp>
      <p:sp>
        <p:nvSpPr>
          <p:cNvPr id="3" name="Content Placeholder 2">
            <a:extLst>
              <a:ext uri="{FF2B5EF4-FFF2-40B4-BE49-F238E27FC236}">
                <a16:creationId xmlns:a16="http://schemas.microsoft.com/office/drawing/2014/main" id="{B2772D73-10E5-52E8-5C81-167CC967DC5C}"/>
              </a:ext>
            </a:extLst>
          </p:cNvPr>
          <p:cNvSpPr>
            <a:spLocks noGrp="1"/>
          </p:cNvSpPr>
          <p:nvPr>
            <p:ph sz="half" idx="1"/>
          </p:nvPr>
        </p:nvSpPr>
        <p:spPr>
          <a:xfrm>
            <a:off x="495769" y="3853757"/>
            <a:ext cx="3659372" cy="1507247"/>
          </a:xfrm>
        </p:spPr>
        <p:txBody>
          <a:bodyPr/>
          <a:lstStyle/>
          <a:p>
            <a:r>
              <a:rPr lang="en-US" b="1" i="0" dirty="0">
                <a:effectLst/>
                <a:latin typeface="Söhne"/>
              </a:rPr>
              <a:t>Collection Classes</a:t>
            </a:r>
          </a:p>
          <a:p>
            <a:r>
              <a:rPr lang="en-US" b="1" dirty="0">
                <a:latin typeface="Söhne"/>
              </a:rPr>
              <a:t>Specialized Interfaces</a:t>
            </a:r>
            <a:endParaRPr lang="LID4096" b="1" dirty="0">
              <a:latin typeface="Söhne"/>
            </a:endParaRPr>
          </a:p>
        </p:txBody>
      </p:sp>
      <p:pic>
        <p:nvPicPr>
          <p:cNvPr id="5" name="Picture 4">
            <a:extLst>
              <a:ext uri="{FF2B5EF4-FFF2-40B4-BE49-F238E27FC236}">
                <a16:creationId xmlns:a16="http://schemas.microsoft.com/office/drawing/2014/main" id="{3EB31477-FAF9-95F0-6D42-4B7B88CE98D6}"/>
              </a:ext>
            </a:extLst>
          </p:cNvPr>
          <p:cNvPicPr>
            <a:picLocks noChangeAspect="1"/>
          </p:cNvPicPr>
          <p:nvPr/>
        </p:nvPicPr>
        <p:blipFill>
          <a:blip r:embed="rId2"/>
          <a:stretch>
            <a:fillRect/>
          </a:stretch>
        </p:blipFill>
        <p:spPr>
          <a:xfrm>
            <a:off x="4889129" y="2230452"/>
            <a:ext cx="7201696" cy="2053159"/>
          </a:xfrm>
          <a:prstGeom prst="rect">
            <a:avLst/>
          </a:prstGeom>
        </p:spPr>
      </p:pic>
    </p:spTree>
    <p:extLst>
      <p:ext uri="{BB962C8B-B14F-4D97-AF65-F5344CB8AC3E}">
        <p14:creationId xmlns:p14="http://schemas.microsoft.com/office/powerpoint/2010/main" val="3856610085"/>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itle 1"/>
          <p:cNvSpPr>
            <a:spLocks noGrp="1"/>
          </p:cNvSpPr>
          <p:nvPr>
            <p:ph type="title"/>
          </p:nvPr>
        </p:nvSpPr>
        <p:spPr>
          <a:xfrm>
            <a:off x="643468" y="623392"/>
            <a:ext cx="3363974" cy="1607060"/>
          </a:xfrm>
          <a:noFill/>
          <a:ln w="19050">
            <a:solidFill>
              <a:schemeClr val="tx1"/>
            </a:solidFill>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rtlCol="0" anchor="ctr">
            <a:normAutofit/>
          </a:bodyPr>
          <a:lstStyle/>
          <a:p>
            <a:pPr algn="ctr"/>
            <a:r>
              <a:rPr lang="en-US" sz="2800" kern="1200" dirty="0">
                <a:solidFill>
                  <a:schemeClr val="tx1"/>
                </a:solidFill>
                <a:latin typeface="+mj-lt"/>
                <a:ea typeface="+mj-ea"/>
                <a:cs typeface="+mj-cs"/>
              </a:rPr>
              <a:t> Collections</a:t>
            </a:r>
          </a:p>
        </p:txBody>
      </p:sp>
      <p:sp>
        <p:nvSpPr>
          <p:cNvPr id="8" name="Content Placeholder 3">
            <a:extLst>
              <a:ext uri="{FF2B5EF4-FFF2-40B4-BE49-F238E27FC236}">
                <a16:creationId xmlns:a16="http://schemas.microsoft.com/office/drawing/2014/main" id="{F921F933-D5CC-4804-B3D2-AE00BBC7D062}"/>
              </a:ext>
            </a:extLst>
          </p:cNvPr>
          <p:cNvSpPr>
            <a:spLocks noGrp="1"/>
          </p:cNvSpPr>
          <p:nvPr>
            <p:ph sz="half" idx="1"/>
          </p:nvPr>
        </p:nvSpPr>
        <p:spPr>
          <a:xfrm>
            <a:off x="399288" y="2532889"/>
            <a:ext cx="3925824" cy="3941063"/>
          </a:xfrm>
        </p:spPr>
        <p:txBody>
          <a:bodyPr>
            <a:normAutofit lnSpcReduction="10000"/>
          </a:bodyPr>
          <a:lstStyle/>
          <a:p>
            <a:pPr marL="0" indent="0">
              <a:buNone/>
            </a:pPr>
            <a:r>
              <a:rPr lang="en-US" dirty="0"/>
              <a:t>ForEach </a:t>
            </a:r>
          </a:p>
          <a:p>
            <a:endParaRPr lang="en-US" sz="2100" dirty="0"/>
          </a:p>
          <a:p>
            <a:r>
              <a:rPr lang="en-US" altLang="he-IL" sz="2400" dirty="0">
                <a:latin typeface="Calibri Light" panose="020F0302020204030204" pitchFamily="34" charset="0"/>
              </a:rPr>
              <a:t>Another way to iterate over collections</a:t>
            </a:r>
          </a:p>
          <a:p>
            <a:r>
              <a:rPr lang="en-US" altLang="he-IL" sz="2400" dirty="0">
                <a:latin typeface="Calibri Light" panose="020F0302020204030204" pitchFamily="34" charset="0"/>
              </a:rPr>
              <a:t>It is based on for loop </a:t>
            </a:r>
          </a:p>
          <a:p>
            <a:endParaRPr lang="en-US" altLang="he-IL" sz="2400" dirty="0">
              <a:latin typeface="Calibri Light" panose="020F0302020204030204" pitchFamily="34" charset="0"/>
            </a:endParaRPr>
          </a:p>
          <a:p>
            <a:r>
              <a:rPr lang="en-US" altLang="he-IL" sz="2400" dirty="0">
                <a:latin typeface="Calibri Light" panose="020F0302020204030204" pitchFamily="34" charset="0"/>
              </a:rPr>
              <a:t>The index of the looping is a reference from the same type of the collection elements.</a:t>
            </a:r>
          </a:p>
          <a:p>
            <a:endParaRPr lang="en-US" sz="2100" dirty="0"/>
          </a:p>
        </p:txBody>
      </p:sp>
      <p:sp>
        <p:nvSpPr>
          <p:cNvPr id="4" name="Rectangle 3">
            <a:extLst>
              <a:ext uri="{FF2B5EF4-FFF2-40B4-BE49-F238E27FC236}">
                <a16:creationId xmlns:a16="http://schemas.microsoft.com/office/drawing/2014/main" id="{32123846-A858-46CA-B2D4-C2031EAA371A}"/>
              </a:ext>
            </a:extLst>
          </p:cNvPr>
          <p:cNvSpPr/>
          <p:nvPr/>
        </p:nvSpPr>
        <p:spPr>
          <a:xfrm>
            <a:off x="5297424" y="4535638"/>
            <a:ext cx="1176528" cy="923330"/>
          </a:xfrm>
          <a:prstGeom prst="rect">
            <a:avLst/>
          </a:prstGeom>
        </p:spPr>
        <p:txBody>
          <a:bodyPr wrap="square">
            <a:spAutoFit/>
          </a:bodyPr>
          <a:lstStyle/>
          <a:p>
            <a:r>
              <a:rPr lang="en-US" dirty="0">
                <a:solidFill>
                  <a:srgbClr val="000000"/>
                </a:solidFill>
                <a:latin typeface="Consolas" panose="020B0609020204030204" pitchFamily="49" charset="0"/>
              </a:rPr>
              <a:t>apple</a:t>
            </a:r>
          </a:p>
          <a:p>
            <a:r>
              <a:rPr lang="en-US" dirty="0">
                <a:solidFill>
                  <a:srgbClr val="000000"/>
                </a:solidFill>
                <a:latin typeface="Consolas" panose="020B0609020204030204" pitchFamily="49" charset="0"/>
              </a:rPr>
              <a:t>Orange</a:t>
            </a:r>
          </a:p>
          <a:p>
            <a:r>
              <a:rPr lang="en-US" dirty="0">
                <a:solidFill>
                  <a:srgbClr val="000000"/>
                </a:solidFill>
                <a:latin typeface="Consolas" panose="020B0609020204030204" pitchFamily="49" charset="0"/>
              </a:rPr>
              <a:t>Banana</a:t>
            </a:r>
          </a:p>
        </p:txBody>
      </p:sp>
      <p:sp>
        <p:nvSpPr>
          <p:cNvPr id="2" name="Rectangle 1">
            <a:extLst>
              <a:ext uri="{FF2B5EF4-FFF2-40B4-BE49-F238E27FC236}">
                <a16:creationId xmlns:a16="http://schemas.microsoft.com/office/drawing/2014/main" id="{2E7CFC8A-3C62-4B7F-8FA5-15F538A493E8}"/>
              </a:ext>
            </a:extLst>
          </p:cNvPr>
          <p:cNvSpPr/>
          <p:nvPr/>
        </p:nvSpPr>
        <p:spPr>
          <a:xfrm>
            <a:off x="5462016" y="208062"/>
            <a:ext cx="6096000" cy="4247317"/>
          </a:xfrm>
          <a:prstGeom prst="rect">
            <a:avLst/>
          </a:prstGeom>
        </p:spPr>
        <p:txBody>
          <a:bodyPr>
            <a:spAutoFit/>
          </a:bodyPr>
          <a:lstStyle/>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Runner {</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Collection&lt;String&gt; </a:t>
            </a:r>
            <a:r>
              <a:rPr lang="en-US" dirty="0">
                <a:solidFill>
                  <a:srgbClr val="6A3E3E"/>
                </a:solidFill>
                <a:latin typeface="Consolas" panose="020B0609020204030204" pitchFamily="49" charset="0"/>
              </a:rPr>
              <a:t>col</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ArrayList&lt;String&gt;();</a:t>
            </a:r>
          </a:p>
          <a:p>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col</a:t>
            </a:r>
            <a:r>
              <a:rPr lang="en-US" dirty="0">
                <a:solidFill>
                  <a:srgbClr val="000000"/>
                </a:solidFill>
                <a:latin typeface="Consolas" panose="020B0609020204030204" pitchFamily="49" charset="0"/>
              </a:rPr>
              <a:t>.add(</a:t>
            </a:r>
            <a:r>
              <a:rPr lang="en-US" dirty="0">
                <a:solidFill>
                  <a:srgbClr val="2A00FF"/>
                </a:solidFill>
                <a:latin typeface="Consolas" panose="020B0609020204030204" pitchFamily="49" charset="0"/>
              </a:rPr>
              <a:t>"apple"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col</a:t>
            </a:r>
            <a:r>
              <a:rPr lang="en-US" dirty="0">
                <a:solidFill>
                  <a:srgbClr val="000000"/>
                </a:solidFill>
                <a:latin typeface="Consolas" panose="020B0609020204030204" pitchFamily="49" charset="0"/>
              </a:rPr>
              <a:t>.add(</a:t>
            </a:r>
            <a:r>
              <a:rPr lang="en-US" dirty="0">
                <a:solidFill>
                  <a:srgbClr val="2A00FF"/>
                </a:solidFill>
                <a:latin typeface="Consolas" panose="020B0609020204030204" pitchFamily="49" charset="0"/>
              </a:rPr>
              <a:t>"Orange"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col</a:t>
            </a:r>
            <a:r>
              <a:rPr lang="en-US" dirty="0">
                <a:solidFill>
                  <a:srgbClr val="000000"/>
                </a:solidFill>
                <a:latin typeface="Consolas" panose="020B0609020204030204" pitchFamily="49" charset="0"/>
              </a:rPr>
              <a:t>.add(</a:t>
            </a:r>
            <a:r>
              <a:rPr lang="en-US" dirty="0">
                <a:solidFill>
                  <a:srgbClr val="2A00FF"/>
                </a:solidFill>
                <a:latin typeface="Consolas" panose="020B0609020204030204" pitchFamily="49" charset="0"/>
              </a:rPr>
              <a:t>"Banana"</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for</a:t>
            </a:r>
            <a:r>
              <a:rPr lang="en-US" b="1" dirty="0">
                <a:solidFill>
                  <a:srgbClr val="000000"/>
                </a:solidFill>
                <a:latin typeface="Consolas" panose="020B0609020204030204" pitchFamily="49" charset="0"/>
              </a:rPr>
              <a:t> (String </a:t>
            </a:r>
            <a:r>
              <a:rPr lang="en-US" b="1" dirty="0" err="1">
                <a:solidFill>
                  <a:srgbClr val="6A3E3E"/>
                </a:solidFill>
                <a:highlight>
                  <a:srgbClr val="F0D8A8"/>
                </a:highlight>
                <a:latin typeface="Consolas" panose="020B0609020204030204" pitchFamily="49" charset="0"/>
              </a:rPr>
              <a:t>colElm</a:t>
            </a:r>
            <a:r>
              <a:rPr lang="en-US" b="1" dirty="0">
                <a:solidFill>
                  <a:srgbClr val="000000"/>
                </a:solidFill>
                <a:highlight>
                  <a:srgbClr val="F0D8A8"/>
                </a:highlight>
                <a:latin typeface="Consolas" panose="020B0609020204030204" pitchFamily="49" charset="0"/>
              </a:rPr>
              <a:t> : </a:t>
            </a:r>
            <a:r>
              <a:rPr lang="en-US" b="1" dirty="0">
                <a:solidFill>
                  <a:srgbClr val="6A3E3E"/>
                </a:solidFill>
                <a:highlight>
                  <a:srgbClr val="F0D8A8"/>
                </a:highlight>
                <a:latin typeface="Consolas" panose="020B0609020204030204" pitchFamily="49" charset="0"/>
              </a:rPr>
              <a:t>col</a:t>
            </a:r>
            <a:r>
              <a:rPr lang="en-US" b="1" dirty="0">
                <a:solidFill>
                  <a:srgbClr val="000000"/>
                </a:solidFill>
                <a:highlight>
                  <a:srgbClr val="F0D8A8"/>
                </a:highlight>
                <a:latin typeface="Consolas" panose="020B0609020204030204" pitchFamily="49" charset="0"/>
              </a:rPr>
              <a:t>) {</a:t>
            </a:r>
          </a:p>
          <a:p>
            <a:r>
              <a:rPr lang="en-US" dirty="0">
                <a:solidFill>
                  <a:srgbClr val="000000"/>
                </a:solidFill>
                <a:latin typeface="Consolas" panose="020B0609020204030204" pitchFamily="49" charset="0"/>
              </a:rPr>
              <a:t>System.</a:t>
            </a:r>
            <a:r>
              <a:rPr lang="en-US" b="1" i="1" dirty="0">
                <a:solidFill>
                  <a:srgbClr val="0000C0"/>
                </a:solidFill>
                <a:latin typeface="Consolas" panose="020B0609020204030204" pitchFamily="49" charset="0"/>
              </a:rPr>
              <a:t>out</a:t>
            </a:r>
            <a:r>
              <a:rPr lang="en-US" b="1" i="1" dirty="0">
                <a:solidFill>
                  <a:srgbClr val="000000"/>
                </a:solidFill>
                <a:latin typeface="Consolas" panose="020B0609020204030204" pitchFamily="49" charset="0"/>
              </a:rPr>
              <a:t>.println(</a:t>
            </a:r>
            <a:r>
              <a:rPr lang="en-US" b="1" i="1" dirty="0" err="1">
                <a:solidFill>
                  <a:srgbClr val="6A3E3E"/>
                </a:solidFill>
                <a:highlight>
                  <a:srgbClr val="D4D4D4"/>
                </a:highlight>
                <a:latin typeface="Consolas" panose="020B0609020204030204" pitchFamily="49" charset="0"/>
              </a:rPr>
              <a:t>colElm</a:t>
            </a:r>
            <a:r>
              <a:rPr lang="en-US" b="1" i="1" dirty="0">
                <a:solidFill>
                  <a:srgbClr val="000000"/>
                </a:solidFill>
                <a:highlight>
                  <a:srgbClr val="D4D4D4"/>
                </a:highlight>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609560254"/>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itle 1"/>
          <p:cNvSpPr>
            <a:spLocks noGrp="1"/>
          </p:cNvSpPr>
          <p:nvPr>
            <p:ph type="title"/>
          </p:nvPr>
        </p:nvSpPr>
        <p:spPr>
          <a:xfrm>
            <a:off x="643468" y="623392"/>
            <a:ext cx="3363974" cy="1607060"/>
          </a:xfrm>
          <a:noFill/>
          <a:ln w="19050">
            <a:solidFill>
              <a:schemeClr val="tx1"/>
            </a:solidFill>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rtlCol="0" anchor="ctr">
            <a:normAutofit/>
          </a:bodyPr>
          <a:lstStyle/>
          <a:p>
            <a:pPr algn="ctr"/>
            <a:r>
              <a:rPr lang="en-US" sz="2800" kern="1200" dirty="0">
                <a:solidFill>
                  <a:schemeClr val="tx1"/>
                </a:solidFill>
                <a:latin typeface="+mj-lt"/>
                <a:ea typeface="+mj-ea"/>
                <a:cs typeface="+mj-cs"/>
              </a:rPr>
              <a:t> Collections</a:t>
            </a:r>
          </a:p>
        </p:txBody>
      </p:sp>
      <p:sp>
        <p:nvSpPr>
          <p:cNvPr id="8" name="Content Placeholder 3">
            <a:extLst>
              <a:ext uri="{FF2B5EF4-FFF2-40B4-BE49-F238E27FC236}">
                <a16:creationId xmlns:a16="http://schemas.microsoft.com/office/drawing/2014/main" id="{F921F933-D5CC-4804-B3D2-AE00BBC7D062}"/>
              </a:ext>
            </a:extLst>
          </p:cNvPr>
          <p:cNvSpPr>
            <a:spLocks noGrp="1"/>
          </p:cNvSpPr>
          <p:nvPr>
            <p:ph sz="half" idx="1"/>
          </p:nvPr>
        </p:nvSpPr>
        <p:spPr>
          <a:xfrm>
            <a:off x="399288" y="2532889"/>
            <a:ext cx="3925824" cy="3941063"/>
          </a:xfrm>
        </p:spPr>
        <p:txBody>
          <a:bodyPr>
            <a:normAutofit/>
          </a:bodyPr>
          <a:lstStyle/>
          <a:p>
            <a:pPr marL="0" indent="0">
              <a:buNone/>
            </a:pPr>
            <a:r>
              <a:rPr lang="en-US" altLang="he-IL" dirty="0">
                <a:latin typeface="Calibri" panose="020F0502020204030204" pitchFamily="34" charset="0"/>
              </a:rPr>
              <a:t>Enumeration: </a:t>
            </a:r>
          </a:p>
          <a:p>
            <a:pPr marL="0" indent="0">
              <a:buNone/>
            </a:pPr>
            <a:endParaRPr lang="en-US" sz="2100" dirty="0"/>
          </a:p>
          <a:p>
            <a:r>
              <a:rPr lang="en-US" altLang="he-IL" sz="2400" dirty="0"/>
              <a:t>A primitive version of Iterator.</a:t>
            </a:r>
          </a:p>
          <a:p>
            <a:pPr marL="0" indent="0">
              <a:buNone/>
            </a:pPr>
            <a:endParaRPr lang="en-US" altLang="he-IL" sz="2400" dirty="0"/>
          </a:p>
          <a:p>
            <a:r>
              <a:rPr lang="en-US" altLang="he-IL" sz="2400" dirty="0"/>
              <a:t>Can be used for any purpose – like in StringTokenizer</a:t>
            </a:r>
          </a:p>
          <a:p>
            <a:endParaRPr lang="en-US" sz="2100" dirty="0"/>
          </a:p>
        </p:txBody>
      </p:sp>
      <p:pic>
        <p:nvPicPr>
          <p:cNvPr id="3" name="Picture 2">
            <a:extLst>
              <a:ext uri="{FF2B5EF4-FFF2-40B4-BE49-F238E27FC236}">
                <a16:creationId xmlns:a16="http://schemas.microsoft.com/office/drawing/2014/main" id="{763A4A2B-DFA3-4B40-BF20-441E66145611}"/>
              </a:ext>
            </a:extLst>
          </p:cNvPr>
          <p:cNvPicPr>
            <a:picLocks noChangeAspect="1"/>
          </p:cNvPicPr>
          <p:nvPr/>
        </p:nvPicPr>
        <p:blipFill>
          <a:blip r:embed="rId2"/>
          <a:stretch>
            <a:fillRect/>
          </a:stretch>
        </p:blipFill>
        <p:spPr>
          <a:xfrm>
            <a:off x="4992814" y="179641"/>
            <a:ext cx="6924675" cy="2219325"/>
          </a:xfrm>
          <a:prstGeom prst="rect">
            <a:avLst/>
          </a:prstGeom>
        </p:spPr>
      </p:pic>
      <p:sp>
        <p:nvSpPr>
          <p:cNvPr id="5" name="Rectangle 4">
            <a:extLst>
              <a:ext uri="{FF2B5EF4-FFF2-40B4-BE49-F238E27FC236}">
                <a16:creationId xmlns:a16="http://schemas.microsoft.com/office/drawing/2014/main" id="{CBA08079-1DBC-401D-93DE-4EF058556DB7}"/>
              </a:ext>
            </a:extLst>
          </p:cNvPr>
          <p:cNvSpPr/>
          <p:nvPr/>
        </p:nvSpPr>
        <p:spPr>
          <a:xfrm>
            <a:off x="5123688" y="2947606"/>
            <a:ext cx="6096000" cy="3754874"/>
          </a:xfrm>
          <a:prstGeom prst="rect">
            <a:avLst/>
          </a:prstGeom>
        </p:spPr>
        <p:txBody>
          <a:bodyPr>
            <a:spAutoFit/>
          </a:bodyPr>
          <a:lstStyle/>
          <a:p>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main(String </a:t>
            </a:r>
            <a:r>
              <a:rPr lang="en-US" sz="1400" b="1" dirty="0">
                <a:solidFill>
                  <a:srgbClr val="6A3E3E"/>
                </a:solidFill>
                <a:latin typeface="Consolas" panose="020B0609020204030204" pitchFamily="49" charset="0"/>
              </a:rPr>
              <a:t>args</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Enumeration&lt;String&gt; </a:t>
            </a:r>
            <a:r>
              <a:rPr lang="en-US" sz="1400" dirty="0">
                <a:solidFill>
                  <a:srgbClr val="6A3E3E"/>
                </a:solidFill>
                <a:latin typeface="Consolas" panose="020B0609020204030204" pitchFamily="49" charset="0"/>
              </a:rPr>
              <a:t>days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Vector&lt;String&gt; </a:t>
            </a:r>
            <a:r>
              <a:rPr lang="en-US" sz="1400" dirty="0">
                <a:solidFill>
                  <a:srgbClr val="6A3E3E"/>
                </a:solidFill>
                <a:latin typeface="Consolas" panose="020B0609020204030204" pitchFamily="49" charset="0"/>
              </a:rPr>
              <a:t>dayNames</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Vector&lt;String&gt;();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6A3E3E"/>
                </a:solidFill>
                <a:latin typeface="Consolas" panose="020B0609020204030204" pitchFamily="49" charset="0"/>
              </a:rPr>
              <a:t>dayNames</a:t>
            </a:r>
            <a:r>
              <a:rPr lang="en-US" sz="1400" dirty="0">
                <a:solidFill>
                  <a:srgbClr val="000000"/>
                </a:solidFill>
                <a:latin typeface="Consolas" panose="020B0609020204030204" pitchFamily="49" charset="0"/>
              </a:rPr>
              <a:t>.add(</a:t>
            </a:r>
            <a:r>
              <a:rPr lang="en-US" sz="1400" dirty="0">
                <a:solidFill>
                  <a:srgbClr val="2A00FF"/>
                </a:solidFill>
                <a:latin typeface="Consolas" panose="020B0609020204030204" pitchFamily="49" charset="0"/>
              </a:rPr>
              <a:t>"Sunday"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6A3E3E"/>
                </a:solidFill>
                <a:latin typeface="Consolas" panose="020B0609020204030204" pitchFamily="49" charset="0"/>
              </a:rPr>
              <a:t>dayNames</a:t>
            </a:r>
            <a:r>
              <a:rPr lang="en-US" sz="1400" dirty="0">
                <a:solidFill>
                  <a:srgbClr val="000000"/>
                </a:solidFill>
                <a:latin typeface="Consolas" panose="020B0609020204030204" pitchFamily="49" charset="0"/>
              </a:rPr>
              <a:t>.add(</a:t>
            </a:r>
            <a:r>
              <a:rPr lang="en-US" sz="1400" dirty="0">
                <a:solidFill>
                  <a:srgbClr val="2A00FF"/>
                </a:solidFill>
                <a:latin typeface="Consolas" panose="020B0609020204030204" pitchFamily="49" charset="0"/>
              </a:rPr>
              <a:t>"Monday"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6A3E3E"/>
                </a:solidFill>
                <a:latin typeface="Consolas" panose="020B0609020204030204" pitchFamily="49" charset="0"/>
              </a:rPr>
              <a:t>dayNames</a:t>
            </a:r>
            <a:r>
              <a:rPr lang="en-US" sz="1400" dirty="0">
                <a:solidFill>
                  <a:srgbClr val="000000"/>
                </a:solidFill>
                <a:latin typeface="Consolas" panose="020B0609020204030204" pitchFamily="49" charset="0"/>
              </a:rPr>
              <a:t>.add(</a:t>
            </a:r>
            <a:r>
              <a:rPr lang="en-US" sz="1400" dirty="0">
                <a:solidFill>
                  <a:srgbClr val="2A00FF"/>
                </a:solidFill>
                <a:latin typeface="Consolas" panose="020B0609020204030204" pitchFamily="49" charset="0"/>
              </a:rPr>
              <a:t>"Tuesday"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6A3E3E"/>
                </a:solidFill>
                <a:latin typeface="Consolas" panose="020B0609020204030204" pitchFamily="49" charset="0"/>
              </a:rPr>
              <a:t>dayNames</a:t>
            </a:r>
            <a:r>
              <a:rPr lang="en-US" sz="1400" dirty="0">
                <a:solidFill>
                  <a:srgbClr val="000000"/>
                </a:solidFill>
                <a:latin typeface="Consolas" panose="020B0609020204030204" pitchFamily="49" charset="0"/>
              </a:rPr>
              <a:t>.add(</a:t>
            </a:r>
            <a:r>
              <a:rPr lang="en-US" sz="1400" dirty="0">
                <a:solidFill>
                  <a:srgbClr val="2A00FF"/>
                </a:solidFill>
                <a:latin typeface="Consolas" panose="020B0609020204030204" pitchFamily="49" charset="0"/>
              </a:rPr>
              <a:t>"Wednesday"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6A3E3E"/>
                </a:solidFill>
                <a:latin typeface="Consolas" panose="020B0609020204030204" pitchFamily="49" charset="0"/>
              </a:rPr>
              <a:t>dayNames</a:t>
            </a:r>
            <a:r>
              <a:rPr lang="en-US" sz="1400" dirty="0">
                <a:solidFill>
                  <a:srgbClr val="000000"/>
                </a:solidFill>
                <a:latin typeface="Consolas" panose="020B0609020204030204" pitchFamily="49" charset="0"/>
              </a:rPr>
              <a:t>.add(</a:t>
            </a:r>
            <a:r>
              <a:rPr lang="en-US" sz="1400" dirty="0">
                <a:solidFill>
                  <a:srgbClr val="2A00FF"/>
                </a:solidFill>
                <a:latin typeface="Consolas" panose="020B0609020204030204" pitchFamily="49" charset="0"/>
              </a:rPr>
              <a:t>"Thursday"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6A3E3E"/>
                </a:solidFill>
                <a:latin typeface="Consolas" panose="020B0609020204030204" pitchFamily="49" charset="0"/>
              </a:rPr>
              <a:t>dayNames</a:t>
            </a:r>
            <a:r>
              <a:rPr lang="en-US" sz="1400" dirty="0">
                <a:solidFill>
                  <a:srgbClr val="000000"/>
                </a:solidFill>
                <a:latin typeface="Consolas" panose="020B0609020204030204" pitchFamily="49" charset="0"/>
              </a:rPr>
              <a:t>.add(</a:t>
            </a:r>
            <a:r>
              <a:rPr lang="en-US" sz="1400" dirty="0">
                <a:solidFill>
                  <a:srgbClr val="2A00FF"/>
                </a:solidFill>
                <a:latin typeface="Consolas" panose="020B0609020204030204" pitchFamily="49" charset="0"/>
              </a:rPr>
              <a:t>"Friday"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6A3E3E"/>
                </a:solidFill>
                <a:latin typeface="Consolas" panose="020B0609020204030204" pitchFamily="49" charset="0"/>
              </a:rPr>
              <a:t>dayNames</a:t>
            </a:r>
            <a:r>
              <a:rPr lang="en-US" sz="1400" dirty="0">
                <a:solidFill>
                  <a:srgbClr val="000000"/>
                </a:solidFill>
                <a:latin typeface="Consolas" panose="020B0609020204030204" pitchFamily="49" charset="0"/>
              </a:rPr>
              <a:t>.add(</a:t>
            </a:r>
            <a:r>
              <a:rPr lang="en-US" sz="1400" dirty="0">
                <a:solidFill>
                  <a:srgbClr val="2A00FF"/>
                </a:solidFill>
                <a:latin typeface="Consolas" panose="020B0609020204030204" pitchFamily="49" charset="0"/>
              </a:rPr>
              <a:t>"Saturday"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6A3E3E"/>
                </a:solidFill>
                <a:latin typeface="Consolas" panose="020B0609020204030204" pitchFamily="49" charset="0"/>
              </a:rPr>
              <a:t>days</a:t>
            </a:r>
            <a:r>
              <a:rPr lang="en-US" sz="1400" dirty="0">
                <a:solidFill>
                  <a:srgbClr val="000000"/>
                </a:solidFill>
                <a:latin typeface="Consolas" panose="020B0609020204030204" pitchFamily="49" charset="0"/>
              </a:rPr>
              <a:t> = </a:t>
            </a:r>
            <a:r>
              <a:rPr lang="en-US" sz="1400" dirty="0">
                <a:solidFill>
                  <a:srgbClr val="6A3E3E"/>
                </a:solidFill>
                <a:latin typeface="Consolas" panose="020B0609020204030204" pitchFamily="49" charset="0"/>
              </a:rPr>
              <a:t>dayNames</a:t>
            </a:r>
            <a:r>
              <a:rPr lang="en-US" sz="1400" dirty="0">
                <a:solidFill>
                  <a:srgbClr val="000000"/>
                </a:solidFill>
                <a:latin typeface="Consolas" panose="020B0609020204030204" pitchFamily="49" charset="0"/>
              </a:rPr>
              <a:t>.elements();</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while</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days</a:t>
            </a:r>
            <a:r>
              <a:rPr lang="en-US" sz="1400" b="1" dirty="0">
                <a:solidFill>
                  <a:srgbClr val="000000"/>
                </a:solidFill>
                <a:latin typeface="Consolas" panose="020B0609020204030204" pitchFamily="49" charset="0"/>
              </a:rPr>
              <a:t>.hasMoreElements()) {</a:t>
            </a:r>
          </a:p>
          <a:p>
            <a:r>
              <a:rPr lang="en-US" sz="1400" dirty="0">
                <a:solidFill>
                  <a:srgbClr val="000000"/>
                </a:solidFill>
                <a:latin typeface="Consolas" panose="020B0609020204030204" pitchFamily="49" charset="0"/>
              </a:rPr>
              <a:t>         System.</a:t>
            </a:r>
            <a:r>
              <a:rPr lang="en-US" sz="1400" b="1" i="1" dirty="0">
                <a:solidFill>
                  <a:srgbClr val="0000C0"/>
                </a:solidFill>
                <a:latin typeface="Consolas" panose="020B0609020204030204" pitchFamily="49" charset="0"/>
              </a:rPr>
              <a:t>out</a:t>
            </a:r>
            <a:r>
              <a:rPr lang="en-US" sz="1400" b="1" i="1" dirty="0">
                <a:solidFill>
                  <a:srgbClr val="000000"/>
                </a:solidFill>
                <a:latin typeface="Consolas" panose="020B0609020204030204" pitchFamily="49" charset="0"/>
              </a:rPr>
              <a:t>.println(</a:t>
            </a:r>
            <a:r>
              <a:rPr lang="en-US" sz="1400" b="1" i="1" dirty="0">
                <a:solidFill>
                  <a:srgbClr val="6A3E3E"/>
                </a:solidFill>
                <a:latin typeface="Consolas" panose="020B0609020204030204" pitchFamily="49" charset="0"/>
              </a:rPr>
              <a:t>days</a:t>
            </a:r>
            <a:r>
              <a:rPr lang="en-US" sz="1400" b="1" i="1" dirty="0">
                <a:solidFill>
                  <a:srgbClr val="000000"/>
                </a:solidFill>
                <a:latin typeface="Consolas" panose="020B0609020204030204" pitchFamily="49" charset="0"/>
              </a:rPr>
              <a:t>.nextElement());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endParaRPr lang="en-US" sz="1400" dirty="0"/>
          </a:p>
        </p:txBody>
      </p:sp>
    </p:spTree>
    <p:extLst>
      <p:ext uri="{BB962C8B-B14F-4D97-AF65-F5344CB8AC3E}">
        <p14:creationId xmlns:p14="http://schemas.microsoft.com/office/powerpoint/2010/main" val="917626766"/>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643468" y="623392"/>
            <a:ext cx="3363974" cy="1607060"/>
          </a:xfrm>
          <a:prstGeom prst="rect">
            <a:avLst/>
          </a:prstGeom>
          <a:noFill/>
          <a:ln w="19050">
            <a:solidFill>
              <a:schemeClr val="tx1"/>
            </a:solidFill>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lvl="0" algn="ctr">
              <a:spcAft>
                <a:spcPts val="600"/>
              </a:spcAft>
            </a:pPr>
            <a:r>
              <a:rPr lang="en-US" sz="2800" kern="1200">
                <a:solidFill>
                  <a:schemeClr val="tx1"/>
                </a:solidFill>
                <a:latin typeface="+mj-lt"/>
                <a:ea typeface="+mj-ea"/>
                <a:cs typeface="+mj-cs"/>
              </a:rPr>
              <a:t>Thank You </a:t>
            </a:r>
            <a:endParaRPr lang="en-US" sz="2800" kern="1200" dirty="0">
              <a:solidFill>
                <a:schemeClr val="tx1"/>
              </a:solidFill>
              <a:latin typeface="+mj-lt"/>
              <a:ea typeface="+mj-ea"/>
              <a:cs typeface="+mj-cs"/>
            </a:endParaRPr>
          </a:p>
        </p:txBody>
      </p:sp>
      <p:pic>
        <p:nvPicPr>
          <p:cNvPr id="12" name="Content Placeholder 11">
            <a:extLst>
              <a:ext uri="{FF2B5EF4-FFF2-40B4-BE49-F238E27FC236}">
                <a16:creationId xmlns:a16="http://schemas.microsoft.com/office/drawing/2014/main" id="{7CDF54A8-A446-453A-AD0F-0EBABC63E969}"/>
              </a:ext>
            </a:extLst>
          </p:cNvPr>
          <p:cNvPicPr>
            <a:picLocks noGrp="1" noChangeAspect="1"/>
          </p:cNvPicPr>
          <p:nvPr>
            <p:ph sz="half" idx="1"/>
          </p:nvPr>
        </p:nvPicPr>
        <p:blipFill>
          <a:blip r:embed="rId2"/>
          <a:stretch>
            <a:fillRect/>
          </a:stretch>
        </p:blipFill>
        <p:spPr>
          <a:xfrm>
            <a:off x="1409447" y="2638425"/>
            <a:ext cx="1830894" cy="3414713"/>
          </a:xfrm>
          <a:prstGeom prst="rect">
            <a:avLst/>
          </a:prstGeom>
        </p:spPr>
      </p:pic>
      <p:pic>
        <p:nvPicPr>
          <p:cNvPr id="11" name="Picture 10">
            <a:extLst>
              <a:ext uri="{FF2B5EF4-FFF2-40B4-BE49-F238E27FC236}">
                <a16:creationId xmlns:a16="http://schemas.microsoft.com/office/drawing/2014/main" id="{84E66166-6C93-445C-868C-ED9453A84A3D}"/>
              </a:ext>
            </a:extLst>
          </p:cNvPr>
          <p:cNvPicPr>
            <a:picLocks noChangeAspect="1"/>
          </p:cNvPicPr>
          <p:nvPr/>
        </p:nvPicPr>
        <p:blipFill>
          <a:blip r:embed="rId3"/>
          <a:stretch>
            <a:fillRect/>
          </a:stretch>
        </p:blipFill>
        <p:spPr>
          <a:xfrm>
            <a:off x="5297763" y="1731180"/>
            <a:ext cx="6250769" cy="3234772"/>
          </a:xfrm>
          <a:prstGeom prst="rect">
            <a:avLst/>
          </a:prstGeom>
        </p:spPr>
      </p:pic>
    </p:spTree>
    <p:extLst>
      <p:ext uri="{BB962C8B-B14F-4D97-AF65-F5344CB8AC3E}">
        <p14:creationId xmlns:p14="http://schemas.microsoft.com/office/powerpoint/2010/main" val="1909632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itle 1"/>
          <p:cNvSpPr>
            <a:spLocks noGrp="1"/>
          </p:cNvSpPr>
          <p:nvPr>
            <p:ph type="title"/>
          </p:nvPr>
        </p:nvSpPr>
        <p:spPr>
          <a:xfrm>
            <a:off x="643468" y="623392"/>
            <a:ext cx="3363974" cy="1607060"/>
          </a:xfrm>
          <a:noFill/>
          <a:ln w="19050">
            <a:solidFill>
              <a:schemeClr val="tx1"/>
            </a:solidFill>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rtlCol="0" anchor="ctr">
            <a:normAutofit/>
          </a:bodyPr>
          <a:lstStyle/>
          <a:p>
            <a:pPr algn="ctr"/>
            <a:r>
              <a:rPr lang="en-US" sz="2800" kern="1200" dirty="0">
                <a:solidFill>
                  <a:schemeClr val="tx1"/>
                </a:solidFill>
                <a:latin typeface="+mj-lt"/>
                <a:ea typeface="+mj-ea"/>
                <a:cs typeface="+mj-cs"/>
              </a:rPr>
              <a:t> </a:t>
            </a:r>
            <a:r>
              <a:rPr lang="en-US" sz="2800" b="1" kern="1200" dirty="0">
                <a:solidFill>
                  <a:schemeClr val="tx1"/>
                </a:solidFill>
                <a:latin typeface="+mj-lt"/>
                <a:ea typeface="+mj-ea"/>
                <a:cs typeface="+mj-cs"/>
              </a:rPr>
              <a:t>Collections</a:t>
            </a:r>
          </a:p>
        </p:txBody>
      </p:sp>
      <p:sp>
        <p:nvSpPr>
          <p:cNvPr id="6" name="Rectangle 5">
            <a:extLst>
              <a:ext uri="{FF2B5EF4-FFF2-40B4-BE49-F238E27FC236}">
                <a16:creationId xmlns:a16="http://schemas.microsoft.com/office/drawing/2014/main" id="{5AF8D409-5A36-4BCE-B8C6-6411A54022B8}"/>
              </a:ext>
            </a:extLst>
          </p:cNvPr>
          <p:cNvSpPr/>
          <p:nvPr/>
        </p:nvSpPr>
        <p:spPr>
          <a:xfrm>
            <a:off x="5870733" y="1337317"/>
            <a:ext cx="3007454" cy="4093428"/>
          </a:xfrm>
          <a:prstGeom prst="rect">
            <a:avLst/>
          </a:prstGeom>
          <a:ln>
            <a:solidFill>
              <a:srgbClr val="002060"/>
            </a:solidFill>
          </a:ln>
        </p:spPr>
        <p:txBody>
          <a:bodyPr wrap="square">
            <a:spAutoFit/>
          </a:bodyPr>
          <a:lstStyle/>
          <a:p>
            <a:r>
              <a:rPr lang="en-US" sz="2400" b="1" i="0" dirty="0">
                <a:solidFill>
                  <a:schemeClr val="bg1">
                    <a:lumMod val="75000"/>
                    <a:lumOff val="25000"/>
                  </a:schemeClr>
                </a:solidFill>
                <a:effectLst/>
                <a:latin typeface="Söhne"/>
              </a:rPr>
              <a:t>Collection Interfaces</a:t>
            </a:r>
            <a:r>
              <a:rPr lang="en-US" altLang="he-IL" sz="2400" b="1" dirty="0">
                <a:solidFill>
                  <a:schemeClr val="bg1">
                    <a:lumMod val="75000"/>
                    <a:lumOff val="25000"/>
                  </a:schemeClr>
                </a:solidFill>
                <a:latin typeface="Calibri Light" panose="020F0302020204030204" pitchFamily="34" charset="0"/>
              </a:rPr>
              <a:t>: </a:t>
            </a:r>
          </a:p>
          <a:p>
            <a:endParaRPr lang="en-US" altLang="he-IL" sz="2400" dirty="0">
              <a:solidFill>
                <a:schemeClr val="bg1">
                  <a:lumMod val="75000"/>
                  <a:lumOff val="25000"/>
                </a:schemeClr>
              </a:solidFill>
              <a:latin typeface="Calibri Light" panose="020F0302020204030204" pitchFamily="34" charset="0"/>
            </a:endParaRPr>
          </a:p>
          <a:p>
            <a:endParaRPr lang="en-US" altLang="he-IL" sz="2400" dirty="0">
              <a:solidFill>
                <a:schemeClr val="bg1">
                  <a:lumMod val="75000"/>
                  <a:lumOff val="25000"/>
                </a:schemeClr>
              </a:solidFill>
              <a:latin typeface="Calibri Light" panose="020F0302020204030204" pitchFamily="34" charset="0"/>
            </a:endParaRPr>
          </a:p>
          <a:p>
            <a:pPr marL="342900" indent="-342900">
              <a:buFont typeface="Arial" panose="020B0604020202020204" pitchFamily="34" charset="0"/>
              <a:buChar char="•"/>
            </a:pPr>
            <a:r>
              <a:rPr lang="en-US" sz="2400" i="0" dirty="0">
                <a:solidFill>
                  <a:schemeClr val="bg1">
                    <a:lumMod val="75000"/>
                    <a:lumOff val="25000"/>
                  </a:schemeClr>
                </a:solidFill>
                <a:effectLst/>
                <a:latin typeface="Söhne"/>
              </a:rPr>
              <a:t>List Interface</a:t>
            </a:r>
          </a:p>
          <a:p>
            <a:pPr marL="342900" indent="-342900">
              <a:buFont typeface="Arial" panose="020B0604020202020204" pitchFamily="34" charset="0"/>
              <a:buChar char="•"/>
            </a:pPr>
            <a:endParaRPr lang="en-US" sz="2400" i="0" dirty="0">
              <a:solidFill>
                <a:schemeClr val="bg1">
                  <a:lumMod val="75000"/>
                  <a:lumOff val="25000"/>
                </a:schemeClr>
              </a:solidFill>
              <a:effectLst/>
              <a:latin typeface="Söhne"/>
            </a:endParaRPr>
          </a:p>
          <a:p>
            <a:pPr marL="342900" indent="-342900">
              <a:buFont typeface="Arial" panose="020B0604020202020204" pitchFamily="34" charset="0"/>
              <a:buChar char="•"/>
            </a:pPr>
            <a:r>
              <a:rPr lang="en-US" sz="2400" i="0" dirty="0">
                <a:solidFill>
                  <a:schemeClr val="bg1">
                    <a:lumMod val="75000"/>
                    <a:lumOff val="25000"/>
                  </a:schemeClr>
                </a:solidFill>
                <a:effectLst/>
                <a:latin typeface="Söhne"/>
              </a:rPr>
              <a:t>Set Interface</a:t>
            </a:r>
          </a:p>
          <a:p>
            <a:pPr marL="342900" indent="-342900">
              <a:buFont typeface="Arial" panose="020B0604020202020204" pitchFamily="34" charset="0"/>
              <a:buChar char="•"/>
            </a:pPr>
            <a:endParaRPr lang="en-US" sz="2400" i="0" dirty="0">
              <a:solidFill>
                <a:schemeClr val="bg1">
                  <a:lumMod val="75000"/>
                  <a:lumOff val="25000"/>
                </a:schemeClr>
              </a:solidFill>
              <a:effectLst/>
              <a:latin typeface="Söhne"/>
            </a:endParaRPr>
          </a:p>
          <a:p>
            <a:pPr marL="342900" indent="-342900">
              <a:buFont typeface="Arial" panose="020B0604020202020204" pitchFamily="34" charset="0"/>
              <a:buChar char="•"/>
            </a:pPr>
            <a:r>
              <a:rPr lang="en-US" sz="2400" i="0" dirty="0">
                <a:solidFill>
                  <a:schemeClr val="bg1">
                    <a:lumMod val="75000"/>
                    <a:lumOff val="25000"/>
                  </a:schemeClr>
                </a:solidFill>
                <a:effectLst/>
                <a:latin typeface="Söhne"/>
              </a:rPr>
              <a:t>Queue Interface</a:t>
            </a:r>
          </a:p>
          <a:p>
            <a:pPr marL="342900" indent="-342900">
              <a:buFont typeface="Arial" panose="020B0604020202020204" pitchFamily="34" charset="0"/>
              <a:buChar char="•"/>
            </a:pPr>
            <a:endParaRPr lang="en-US" sz="2400" i="0" dirty="0">
              <a:solidFill>
                <a:schemeClr val="bg1">
                  <a:lumMod val="75000"/>
                  <a:lumOff val="25000"/>
                </a:schemeClr>
              </a:solidFill>
              <a:effectLst/>
              <a:latin typeface="Söhne"/>
            </a:endParaRPr>
          </a:p>
          <a:p>
            <a:pPr marL="342900" indent="-342900">
              <a:buFont typeface="Arial" panose="020B0604020202020204" pitchFamily="34" charset="0"/>
              <a:buChar char="•"/>
            </a:pPr>
            <a:r>
              <a:rPr lang="en-US" sz="2400" i="0" dirty="0">
                <a:solidFill>
                  <a:schemeClr val="bg1">
                    <a:lumMod val="75000"/>
                    <a:lumOff val="25000"/>
                  </a:schemeClr>
                </a:solidFill>
                <a:effectLst/>
                <a:latin typeface="Söhne"/>
              </a:rPr>
              <a:t>Map Interface</a:t>
            </a:r>
            <a:endParaRPr lang="en-US" altLang="he-IL" sz="2400" dirty="0">
              <a:solidFill>
                <a:schemeClr val="bg1">
                  <a:lumMod val="75000"/>
                  <a:lumOff val="25000"/>
                </a:schemeClr>
              </a:solidFill>
              <a:latin typeface="Calibri Light" panose="020F0302020204030204" pitchFamily="34" charset="0"/>
            </a:endParaRPr>
          </a:p>
          <a:p>
            <a:pPr marL="742950" lvl="1" indent="-285750">
              <a:buFont typeface="Arial" panose="020B0604020202020204" pitchFamily="34" charset="0"/>
              <a:buChar char="•"/>
            </a:pPr>
            <a:endParaRPr lang="en-US" altLang="he-IL" sz="2000" dirty="0">
              <a:solidFill>
                <a:schemeClr val="bg1">
                  <a:lumMod val="85000"/>
                  <a:lumOff val="15000"/>
                </a:schemeClr>
              </a:solidFill>
            </a:endParaRPr>
          </a:p>
        </p:txBody>
      </p:sp>
      <p:sp>
        <p:nvSpPr>
          <p:cNvPr id="3" name="Content Placeholder 2">
            <a:extLst>
              <a:ext uri="{FF2B5EF4-FFF2-40B4-BE49-F238E27FC236}">
                <a16:creationId xmlns:a16="http://schemas.microsoft.com/office/drawing/2014/main" id="{B2772D73-10E5-52E8-5C81-167CC967DC5C}"/>
              </a:ext>
            </a:extLst>
          </p:cNvPr>
          <p:cNvSpPr>
            <a:spLocks noGrp="1"/>
          </p:cNvSpPr>
          <p:nvPr>
            <p:ph sz="half" idx="1"/>
          </p:nvPr>
        </p:nvSpPr>
        <p:spPr>
          <a:xfrm>
            <a:off x="495769" y="3853757"/>
            <a:ext cx="3659372" cy="1507247"/>
          </a:xfrm>
        </p:spPr>
        <p:txBody>
          <a:bodyPr/>
          <a:lstStyle/>
          <a:p>
            <a:pPr marL="0" indent="0">
              <a:buNone/>
            </a:pPr>
            <a:r>
              <a:rPr lang="en-US" b="1" i="0" dirty="0">
                <a:effectLst/>
                <a:latin typeface="Söhne"/>
              </a:rPr>
              <a:t>Collection Interfaces</a:t>
            </a:r>
          </a:p>
          <a:p>
            <a:endParaRPr lang="LID4096" dirty="0"/>
          </a:p>
        </p:txBody>
      </p:sp>
    </p:spTree>
    <p:extLst>
      <p:ext uri="{BB962C8B-B14F-4D97-AF65-F5344CB8AC3E}">
        <p14:creationId xmlns:p14="http://schemas.microsoft.com/office/powerpoint/2010/main" val="241024347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itle 1"/>
          <p:cNvSpPr>
            <a:spLocks noGrp="1"/>
          </p:cNvSpPr>
          <p:nvPr>
            <p:ph type="title"/>
          </p:nvPr>
        </p:nvSpPr>
        <p:spPr>
          <a:xfrm>
            <a:off x="643468" y="623392"/>
            <a:ext cx="3363974" cy="1607060"/>
          </a:xfrm>
          <a:noFill/>
          <a:ln w="19050">
            <a:solidFill>
              <a:schemeClr val="tx1"/>
            </a:solidFill>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rtlCol="0" anchor="ctr">
            <a:normAutofit/>
          </a:bodyPr>
          <a:lstStyle/>
          <a:p>
            <a:pPr algn="ctr"/>
            <a:r>
              <a:rPr lang="en-US" sz="2800" kern="1200" dirty="0">
                <a:solidFill>
                  <a:schemeClr val="tx1"/>
                </a:solidFill>
                <a:latin typeface="+mj-lt"/>
                <a:ea typeface="+mj-ea"/>
                <a:cs typeface="+mj-cs"/>
              </a:rPr>
              <a:t> </a:t>
            </a:r>
            <a:r>
              <a:rPr lang="en-US" sz="2800" b="1" kern="1200" dirty="0">
                <a:solidFill>
                  <a:schemeClr val="tx1"/>
                </a:solidFill>
                <a:latin typeface="+mj-lt"/>
                <a:ea typeface="+mj-ea"/>
                <a:cs typeface="+mj-cs"/>
              </a:rPr>
              <a:t>Collections</a:t>
            </a:r>
          </a:p>
        </p:txBody>
      </p:sp>
      <p:sp>
        <p:nvSpPr>
          <p:cNvPr id="6" name="Rectangle 5">
            <a:extLst>
              <a:ext uri="{FF2B5EF4-FFF2-40B4-BE49-F238E27FC236}">
                <a16:creationId xmlns:a16="http://schemas.microsoft.com/office/drawing/2014/main" id="{5AF8D409-5A36-4BCE-B8C6-6411A54022B8}"/>
              </a:ext>
            </a:extLst>
          </p:cNvPr>
          <p:cNvSpPr/>
          <p:nvPr/>
        </p:nvSpPr>
        <p:spPr>
          <a:xfrm>
            <a:off x="5870732" y="1337317"/>
            <a:ext cx="3071249" cy="1938992"/>
          </a:xfrm>
          <a:prstGeom prst="rect">
            <a:avLst/>
          </a:prstGeom>
          <a:ln>
            <a:solidFill>
              <a:srgbClr val="002060"/>
            </a:solidFill>
          </a:ln>
        </p:spPr>
        <p:txBody>
          <a:bodyPr wrap="square">
            <a:spAutoFit/>
          </a:bodyPr>
          <a:lstStyle/>
          <a:p>
            <a:r>
              <a:rPr lang="en-US" sz="2400" b="1" i="0" dirty="0">
                <a:solidFill>
                  <a:schemeClr val="bg1">
                    <a:lumMod val="75000"/>
                    <a:lumOff val="25000"/>
                  </a:schemeClr>
                </a:solidFill>
                <a:effectLst/>
                <a:latin typeface="Söhne"/>
              </a:rPr>
              <a:t>Collection </a:t>
            </a:r>
            <a:r>
              <a:rPr lang="en-US" sz="2400" b="1" dirty="0">
                <a:solidFill>
                  <a:schemeClr val="bg1">
                    <a:lumMod val="75000"/>
                    <a:lumOff val="25000"/>
                  </a:schemeClr>
                </a:solidFill>
                <a:latin typeface="Söhne"/>
              </a:rPr>
              <a:t>C</a:t>
            </a:r>
            <a:r>
              <a:rPr lang="en-US" sz="2400" b="1" i="0" dirty="0">
                <a:solidFill>
                  <a:schemeClr val="bg1">
                    <a:lumMod val="75000"/>
                    <a:lumOff val="25000"/>
                  </a:schemeClr>
                </a:solidFill>
                <a:effectLst/>
                <a:latin typeface="Söhne"/>
              </a:rPr>
              <a:t>lasses</a:t>
            </a:r>
            <a:r>
              <a:rPr lang="en-US" altLang="he-IL" sz="2400" b="1" dirty="0">
                <a:solidFill>
                  <a:schemeClr val="bg1">
                    <a:lumMod val="75000"/>
                    <a:lumOff val="25000"/>
                  </a:schemeClr>
                </a:solidFill>
                <a:latin typeface="Calibri Light" panose="020F0302020204030204" pitchFamily="34" charset="0"/>
              </a:rPr>
              <a:t>: </a:t>
            </a:r>
          </a:p>
          <a:p>
            <a:endParaRPr lang="en-US" altLang="he-IL" sz="2400" dirty="0">
              <a:solidFill>
                <a:schemeClr val="bg1">
                  <a:lumMod val="75000"/>
                  <a:lumOff val="25000"/>
                </a:schemeClr>
              </a:solidFill>
              <a:latin typeface="Calibri Light" panose="020F0302020204030204" pitchFamily="34" charset="0"/>
            </a:endParaRPr>
          </a:p>
          <a:p>
            <a:pPr marL="342900" indent="-342900" algn="l">
              <a:buFont typeface="Arial" panose="020B0604020202020204" pitchFamily="34" charset="0"/>
              <a:buChar char="•"/>
            </a:pPr>
            <a:r>
              <a:rPr lang="en-US" sz="2400" i="0" dirty="0">
                <a:solidFill>
                  <a:schemeClr val="bg1">
                    <a:lumMod val="75000"/>
                    <a:lumOff val="25000"/>
                  </a:schemeClr>
                </a:solidFill>
                <a:effectLst/>
                <a:latin typeface="Söhne"/>
              </a:rPr>
              <a:t>Legacy Classes</a:t>
            </a:r>
          </a:p>
          <a:p>
            <a:pPr marL="800100" lvl="1" indent="-342900">
              <a:buFont typeface="Arial" panose="020B0604020202020204" pitchFamily="34" charset="0"/>
              <a:buChar char="•"/>
            </a:pPr>
            <a:r>
              <a:rPr lang="en-US" sz="2400" i="0" dirty="0">
                <a:solidFill>
                  <a:schemeClr val="bg1">
                    <a:lumMod val="75000"/>
                    <a:lumOff val="25000"/>
                  </a:schemeClr>
                </a:solidFill>
                <a:effectLst/>
                <a:latin typeface="Söhne"/>
              </a:rPr>
              <a:t>Vector</a:t>
            </a:r>
          </a:p>
          <a:p>
            <a:endParaRPr lang="en-US" sz="2400" b="1" i="0" dirty="0">
              <a:solidFill>
                <a:schemeClr val="bg1">
                  <a:lumMod val="75000"/>
                  <a:lumOff val="25000"/>
                </a:schemeClr>
              </a:solidFill>
              <a:effectLst/>
              <a:latin typeface="Söhne"/>
            </a:endParaRPr>
          </a:p>
        </p:txBody>
      </p:sp>
      <p:sp>
        <p:nvSpPr>
          <p:cNvPr id="3" name="Content Placeholder 2">
            <a:extLst>
              <a:ext uri="{FF2B5EF4-FFF2-40B4-BE49-F238E27FC236}">
                <a16:creationId xmlns:a16="http://schemas.microsoft.com/office/drawing/2014/main" id="{B2772D73-10E5-52E8-5C81-167CC967DC5C}"/>
              </a:ext>
            </a:extLst>
          </p:cNvPr>
          <p:cNvSpPr>
            <a:spLocks noGrp="1"/>
          </p:cNvSpPr>
          <p:nvPr>
            <p:ph sz="half" idx="1"/>
          </p:nvPr>
        </p:nvSpPr>
        <p:spPr>
          <a:xfrm>
            <a:off x="495769" y="3853757"/>
            <a:ext cx="3659372" cy="1507247"/>
          </a:xfrm>
        </p:spPr>
        <p:txBody>
          <a:bodyPr/>
          <a:lstStyle/>
          <a:p>
            <a:r>
              <a:rPr lang="en-US" b="1" i="0" dirty="0">
                <a:effectLst/>
                <a:latin typeface="Söhne"/>
              </a:rPr>
              <a:t>Collection Classes</a:t>
            </a:r>
          </a:p>
          <a:p>
            <a:r>
              <a:rPr lang="en-US" b="1" dirty="0">
                <a:latin typeface="Söhne"/>
              </a:rPr>
              <a:t>Specialized Interfaces</a:t>
            </a:r>
            <a:endParaRPr lang="LID4096" b="1" dirty="0">
              <a:latin typeface="Söhne"/>
            </a:endParaRPr>
          </a:p>
        </p:txBody>
      </p:sp>
      <p:sp>
        <p:nvSpPr>
          <p:cNvPr id="5" name="Rectangle 4">
            <a:extLst>
              <a:ext uri="{FF2B5EF4-FFF2-40B4-BE49-F238E27FC236}">
                <a16:creationId xmlns:a16="http://schemas.microsoft.com/office/drawing/2014/main" id="{33D223BA-FCD0-D57F-E9C6-6B24087B67F5}"/>
              </a:ext>
            </a:extLst>
          </p:cNvPr>
          <p:cNvSpPr/>
          <p:nvPr/>
        </p:nvSpPr>
        <p:spPr>
          <a:xfrm>
            <a:off x="5870732" y="3429000"/>
            <a:ext cx="3071249" cy="1569660"/>
          </a:xfrm>
          <a:prstGeom prst="rect">
            <a:avLst/>
          </a:prstGeom>
          <a:ln>
            <a:solidFill>
              <a:srgbClr val="002060"/>
            </a:solidFill>
          </a:ln>
        </p:spPr>
        <p:txBody>
          <a:bodyPr wrap="square">
            <a:spAutoFit/>
          </a:bodyPr>
          <a:lstStyle/>
          <a:p>
            <a:r>
              <a:rPr lang="en-US" sz="2400" b="1" i="0" dirty="0">
                <a:solidFill>
                  <a:schemeClr val="bg1">
                    <a:lumMod val="75000"/>
                    <a:lumOff val="25000"/>
                  </a:schemeClr>
                </a:solidFill>
                <a:effectLst/>
                <a:latin typeface="Söhne"/>
              </a:rPr>
              <a:t>Specialized Interfaces</a:t>
            </a:r>
            <a:r>
              <a:rPr lang="en-US" altLang="he-IL" sz="2400" b="1" dirty="0">
                <a:solidFill>
                  <a:schemeClr val="bg1">
                    <a:lumMod val="75000"/>
                    <a:lumOff val="25000"/>
                  </a:schemeClr>
                </a:solidFill>
                <a:latin typeface="Calibri Light" panose="020F0302020204030204" pitchFamily="34" charset="0"/>
              </a:rPr>
              <a:t>: </a:t>
            </a:r>
          </a:p>
          <a:p>
            <a:endParaRPr lang="en-US" altLang="he-IL" sz="2400" b="1" dirty="0">
              <a:solidFill>
                <a:schemeClr val="bg1">
                  <a:lumMod val="75000"/>
                  <a:lumOff val="25000"/>
                </a:schemeClr>
              </a:solidFill>
              <a:latin typeface="Calibri Light" panose="020F0302020204030204" pitchFamily="34" charset="0"/>
            </a:endParaRPr>
          </a:p>
          <a:p>
            <a:pPr marL="342900" indent="-342900" algn="l">
              <a:buFont typeface="Arial" panose="020B0604020202020204" pitchFamily="34" charset="0"/>
              <a:buChar char="•"/>
            </a:pPr>
            <a:r>
              <a:rPr lang="en-US" sz="2400" i="0" dirty="0">
                <a:solidFill>
                  <a:schemeClr val="bg1">
                    <a:lumMod val="75000"/>
                    <a:lumOff val="25000"/>
                  </a:schemeClr>
                </a:solidFill>
                <a:effectLst/>
                <a:latin typeface="Söhne"/>
              </a:rPr>
              <a:t>Deque Interface</a:t>
            </a:r>
          </a:p>
          <a:p>
            <a:pPr marL="342900" indent="-342900" algn="l">
              <a:buFont typeface="Arial" panose="020B0604020202020204" pitchFamily="34" charset="0"/>
              <a:buChar char="•"/>
            </a:pPr>
            <a:r>
              <a:rPr lang="en-US" sz="2400" i="0" dirty="0">
                <a:solidFill>
                  <a:schemeClr val="bg1">
                    <a:lumMod val="75000"/>
                    <a:lumOff val="25000"/>
                  </a:schemeClr>
                </a:solidFill>
                <a:effectLst/>
                <a:latin typeface="Söhne"/>
              </a:rPr>
              <a:t>Map.Entry Interface</a:t>
            </a:r>
          </a:p>
        </p:txBody>
      </p:sp>
    </p:spTree>
    <p:extLst>
      <p:ext uri="{BB962C8B-B14F-4D97-AF65-F5344CB8AC3E}">
        <p14:creationId xmlns:p14="http://schemas.microsoft.com/office/powerpoint/2010/main" val="218388193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itle 1"/>
          <p:cNvSpPr>
            <a:spLocks noGrp="1"/>
          </p:cNvSpPr>
          <p:nvPr>
            <p:ph type="title"/>
          </p:nvPr>
        </p:nvSpPr>
        <p:spPr>
          <a:xfrm>
            <a:off x="643468" y="623392"/>
            <a:ext cx="3363974" cy="1607060"/>
          </a:xfrm>
          <a:noFill/>
          <a:ln w="19050">
            <a:solidFill>
              <a:schemeClr val="tx1"/>
            </a:solidFill>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rtlCol="0" anchor="ctr">
            <a:normAutofit/>
          </a:bodyPr>
          <a:lstStyle/>
          <a:p>
            <a:pPr algn="ctr"/>
            <a:r>
              <a:rPr lang="en-US" sz="2800" kern="1200">
                <a:solidFill>
                  <a:schemeClr val="tx1"/>
                </a:solidFill>
                <a:latin typeface="+mj-lt"/>
                <a:ea typeface="+mj-ea"/>
                <a:cs typeface="+mj-cs"/>
              </a:rPr>
              <a:t> Collections</a:t>
            </a:r>
            <a:endParaRPr lang="en-US" sz="2800" kern="1200" dirty="0">
              <a:solidFill>
                <a:schemeClr val="tx1"/>
              </a:solidFill>
              <a:latin typeface="+mj-lt"/>
              <a:ea typeface="+mj-ea"/>
              <a:cs typeface="+mj-cs"/>
            </a:endParaRPr>
          </a:p>
        </p:txBody>
      </p:sp>
      <p:sp>
        <p:nvSpPr>
          <p:cNvPr id="8" name="Content Placeholder 3">
            <a:extLst>
              <a:ext uri="{FF2B5EF4-FFF2-40B4-BE49-F238E27FC236}">
                <a16:creationId xmlns:a16="http://schemas.microsoft.com/office/drawing/2014/main" id="{F921F933-D5CC-4804-B3D2-AE00BBC7D062}"/>
              </a:ext>
            </a:extLst>
          </p:cNvPr>
          <p:cNvSpPr>
            <a:spLocks noGrp="1"/>
          </p:cNvSpPr>
          <p:nvPr>
            <p:ph sz="half" idx="1"/>
          </p:nvPr>
        </p:nvSpPr>
        <p:spPr>
          <a:xfrm>
            <a:off x="643468" y="2368297"/>
            <a:ext cx="3363974" cy="4365012"/>
          </a:xfrm>
        </p:spPr>
        <p:txBody>
          <a:bodyPr>
            <a:normAutofit/>
          </a:bodyPr>
          <a:lstStyle/>
          <a:p>
            <a:pPr marL="0" indent="0">
              <a:buNone/>
            </a:pPr>
            <a:r>
              <a:rPr lang="en-US" dirty="0"/>
              <a:t>List</a:t>
            </a:r>
          </a:p>
          <a:p>
            <a:pPr marL="0" indent="0">
              <a:buNone/>
            </a:pPr>
            <a:r>
              <a:rPr lang="en-US" sz="2000" dirty="0"/>
              <a:t>   </a:t>
            </a:r>
          </a:p>
          <a:p>
            <a:pPr marL="0" indent="0">
              <a:buNone/>
            </a:pPr>
            <a:endParaRPr lang="en-US" sz="2000" dirty="0"/>
          </a:p>
          <a:p>
            <a:pPr marL="0" indent="0">
              <a:buNone/>
            </a:pPr>
            <a:r>
              <a:rPr lang="en-US" sz="2000" dirty="0"/>
              <a:t>	Insertion Order</a:t>
            </a:r>
          </a:p>
          <a:p>
            <a:pPr marL="0" indent="0">
              <a:buNone/>
            </a:pPr>
            <a:endParaRPr lang="en-US" sz="2000" dirty="0"/>
          </a:p>
        </p:txBody>
      </p:sp>
      <p:pic>
        <p:nvPicPr>
          <p:cNvPr id="4" name="Picture 3">
            <a:extLst>
              <a:ext uri="{FF2B5EF4-FFF2-40B4-BE49-F238E27FC236}">
                <a16:creationId xmlns:a16="http://schemas.microsoft.com/office/drawing/2014/main" id="{F0642E9F-399F-84FF-067F-FAF9FCA34155}"/>
              </a:ext>
            </a:extLst>
          </p:cNvPr>
          <p:cNvPicPr>
            <a:picLocks noChangeAspect="1"/>
          </p:cNvPicPr>
          <p:nvPr/>
        </p:nvPicPr>
        <p:blipFill>
          <a:blip r:embed="rId2"/>
          <a:stretch>
            <a:fillRect/>
          </a:stretch>
        </p:blipFill>
        <p:spPr>
          <a:xfrm>
            <a:off x="6207293" y="88573"/>
            <a:ext cx="4383429" cy="6680854"/>
          </a:xfrm>
          <a:prstGeom prst="rect">
            <a:avLst/>
          </a:prstGeom>
        </p:spPr>
      </p:pic>
    </p:spTree>
    <p:extLst>
      <p:ext uri="{BB962C8B-B14F-4D97-AF65-F5344CB8AC3E}">
        <p14:creationId xmlns:p14="http://schemas.microsoft.com/office/powerpoint/2010/main" val="391716726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itle 1"/>
          <p:cNvSpPr>
            <a:spLocks noGrp="1"/>
          </p:cNvSpPr>
          <p:nvPr>
            <p:ph type="title"/>
          </p:nvPr>
        </p:nvSpPr>
        <p:spPr>
          <a:xfrm>
            <a:off x="643468" y="623392"/>
            <a:ext cx="3363974" cy="1607060"/>
          </a:xfrm>
          <a:noFill/>
          <a:ln w="19050">
            <a:solidFill>
              <a:schemeClr val="tx1"/>
            </a:solidFill>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rtlCol="0" anchor="ctr">
            <a:normAutofit/>
          </a:bodyPr>
          <a:lstStyle/>
          <a:p>
            <a:pPr algn="ctr"/>
            <a:r>
              <a:rPr lang="en-US" sz="2800" kern="1200">
                <a:solidFill>
                  <a:schemeClr val="tx1"/>
                </a:solidFill>
                <a:latin typeface="+mj-lt"/>
                <a:ea typeface="+mj-ea"/>
                <a:cs typeface="+mj-cs"/>
              </a:rPr>
              <a:t> Collections</a:t>
            </a:r>
            <a:endParaRPr lang="en-US" sz="2800" kern="1200" dirty="0">
              <a:solidFill>
                <a:schemeClr val="tx1"/>
              </a:solidFill>
              <a:latin typeface="+mj-lt"/>
              <a:ea typeface="+mj-ea"/>
              <a:cs typeface="+mj-cs"/>
            </a:endParaRPr>
          </a:p>
        </p:txBody>
      </p:sp>
      <p:sp>
        <p:nvSpPr>
          <p:cNvPr id="8" name="Content Placeholder 3">
            <a:extLst>
              <a:ext uri="{FF2B5EF4-FFF2-40B4-BE49-F238E27FC236}">
                <a16:creationId xmlns:a16="http://schemas.microsoft.com/office/drawing/2014/main" id="{F921F933-D5CC-4804-B3D2-AE00BBC7D062}"/>
              </a:ext>
            </a:extLst>
          </p:cNvPr>
          <p:cNvSpPr>
            <a:spLocks noGrp="1"/>
          </p:cNvSpPr>
          <p:nvPr>
            <p:ph sz="half" idx="1"/>
          </p:nvPr>
        </p:nvSpPr>
        <p:spPr>
          <a:xfrm>
            <a:off x="399288" y="2368297"/>
            <a:ext cx="3733800" cy="4365012"/>
          </a:xfrm>
        </p:spPr>
        <p:txBody>
          <a:bodyPr>
            <a:normAutofit/>
          </a:bodyPr>
          <a:lstStyle/>
          <a:p>
            <a:pPr marL="0" indent="0">
              <a:buNone/>
            </a:pPr>
            <a:r>
              <a:rPr lang="en-US" dirty="0"/>
              <a:t>List</a:t>
            </a:r>
          </a:p>
          <a:p>
            <a:r>
              <a:rPr lang="en-US" sz="2000" dirty="0"/>
              <a:t>List is an interface.</a:t>
            </a:r>
          </a:p>
          <a:p>
            <a:r>
              <a:rPr lang="en-US" sz="2000" dirty="0"/>
              <a:t>A list is an ordered collection. </a:t>
            </a:r>
          </a:p>
          <a:p>
            <a:r>
              <a:rPr lang="en-US" sz="2000" dirty="0"/>
              <a:t>Lists allow structure.</a:t>
            </a:r>
          </a:p>
          <a:p>
            <a:pPr marL="0" indent="0">
              <a:buNone/>
            </a:pPr>
            <a:endParaRPr lang="en-US" sz="2000" dirty="0"/>
          </a:p>
        </p:txBody>
      </p:sp>
      <p:sp>
        <p:nvSpPr>
          <p:cNvPr id="3" name="Rectangle 2">
            <a:extLst>
              <a:ext uri="{FF2B5EF4-FFF2-40B4-BE49-F238E27FC236}">
                <a16:creationId xmlns:a16="http://schemas.microsoft.com/office/drawing/2014/main" id="{9EEE4033-D575-417E-B0F0-0EE78136A36E}"/>
              </a:ext>
            </a:extLst>
          </p:cNvPr>
          <p:cNvSpPr/>
          <p:nvPr/>
        </p:nvSpPr>
        <p:spPr>
          <a:xfrm>
            <a:off x="4858512" y="1160378"/>
            <a:ext cx="7266432" cy="3970318"/>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rPr>
              <a:t>Being a Collection subtype all methods in the Collection interface are also available in the List interface.</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Since List is an interface, you need to instantiate a concrete implementation of the interface in order to use it. You can choose between the following List implementations in the Java Collections API:</a:t>
            </a:r>
          </a:p>
          <a:p>
            <a:endParaRPr lang="en-US" dirty="0">
              <a:solidFill>
                <a:schemeClr val="bg1"/>
              </a:solidFill>
            </a:endParaRPr>
          </a:p>
          <a:p>
            <a:pPr lvl="3"/>
            <a:r>
              <a:rPr lang="en-US" dirty="0">
                <a:solidFill>
                  <a:schemeClr val="accent2">
                    <a:lumMod val="75000"/>
                  </a:schemeClr>
                </a:solidFill>
              </a:rPr>
              <a:t>java.util.ArrayList</a:t>
            </a:r>
          </a:p>
          <a:p>
            <a:pPr lvl="3"/>
            <a:r>
              <a:rPr lang="en-US" dirty="0">
                <a:solidFill>
                  <a:schemeClr val="accent2">
                    <a:lumMod val="75000"/>
                  </a:schemeClr>
                </a:solidFill>
              </a:rPr>
              <a:t>java.util.LinkedList</a:t>
            </a:r>
          </a:p>
          <a:p>
            <a:pPr lvl="3"/>
            <a:r>
              <a:rPr lang="en-US" dirty="0">
                <a:solidFill>
                  <a:schemeClr val="accent2">
                    <a:lumMod val="75000"/>
                  </a:schemeClr>
                </a:solidFill>
              </a:rPr>
              <a:t>java.util.Vector</a:t>
            </a:r>
          </a:p>
          <a:p>
            <a:pPr lvl="3"/>
            <a:r>
              <a:rPr lang="en-US" dirty="0">
                <a:solidFill>
                  <a:schemeClr val="accent2">
                    <a:lumMod val="75000"/>
                  </a:schemeClr>
                </a:solidFill>
              </a:rPr>
              <a:t>java.util.Stack</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Lists are an Ordered Collections , they are allowing duplicates , precise control over the positioning of individual elements within the data .</a:t>
            </a:r>
          </a:p>
        </p:txBody>
      </p:sp>
    </p:spTree>
    <p:extLst>
      <p:ext uri="{BB962C8B-B14F-4D97-AF65-F5344CB8AC3E}">
        <p14:creationId xmlns:p14="http://schemas.microsoft.com/office/powerpoint/2010/main" val="272698824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itle 1"/>
          <p:cNvSpPr>
            <a:spLocks noGrp="1"/>
          </p:cNvSpPr>
          <p:nvPr>
            <p:ph type="title"/>
          </p:nvPr>
        </p:nvSpPr>
        <p:spPr>
          <a:xfrm>
            <a:off x="643468" y="623392"/>
            <a:ext cx="3363974" cy="1607060"/>
          </a:xfrm>
          <a:noFill/>
          <a:ln w="19050">
            <a:solidFill>
              <a:schemeClr val="tx1"/>
            </a:solidFill>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rtlCol="0" anchor="ctr">
            <a:normAutofit/>
          </a:bodyPr>
          <a:lstStyle/>
          <a:p>
            <a:pPr algn="ctr"/>
            <a:r>
              <a:rPr lang="en-US" sz="2800" kern="1200" dirty="0">
                <a:solidFill>
                  <a:schemeClr val="tx1"/>
                </a:solidFill>
                <a:latin typeface="+mj-lt"/>
                <a:ea typeface="+mj-ea"/>
                <a:cs typeface="+mj-cs"/>
              </a:rPr>
              <a:t> </a:t>
            </a:r>
            <a:r>
              <a:rPr lang="en-US" sz="2800" dirty="0">
                <a:solidFill>
                  <a:schemeClr val="tx1"/>
                </a:solidFill>
                <a:latin typeface="+mj-lt"/>
                <a:ea typeface="+mj-ea"/>
                <a:cs typeface="+mj-cs"/>
              </a:rPr>
              <a:t>List</a:t>
            </a:r>
            <a:endParaRPr lang="en-US" sz="2800" kern="1200" dirty="0">
              <a:solidFill>
                <a:schemeClr val="tx1"/>
              </a:solidFill>
              <a:latin typeface="+mj-lt"/>
              <a:ea typeface="+mj-ea"/>
              <a:cs typeface="+mj-cs"/>
            </a:endParaRPr>
          </a:p>
        </p:txBody>
      </p:sp>
      <p:sp>
        <p:nvSpPr>
          <p:cNvPr id="8" name="Content Placeholder 3">
            <a:extLst>
              <a:ext uri="{FF2B5EF4-FFF2-40B4-BE49-F238E27FC236}">
                <a16:creationId xmlns:a16="http://schemas.microsoft.com/office/drawing/2014/main" id="{F921F933-D5CC-4804-B3D2-AE00BBC7D062}"/>
              </a:ext>
            </a:extLst>
          </p:cNvPr>
          <p:cNvSpPr>
            <a:spLocks noGrp="1"/>
          </p:cNvSpPr>
          <p:nvPr>
            <p:ph sz="half" idx="1"/>
          </p:nvPr>
        </p:nvSpPr>
        <p:spPr>
          <a:xfrm>
            <a:off x="643468" y="2368297"/>
            <a:ext cx="3363974" cy="4365012"/>
          </a:xfrm>
        </p:spPr>
        <p:txBody>
          <a:bodyPr>
            <a:normAutofit/>
          </a:bodyPr>
          <a:lstStyle/>
          <a:p>
            <a:pPr marL="0" indent="0">
              <a:buNone/>
            </a:pPr>
            <a:r>
              <a:rPr lang="en-US" dirty="0"/>
              <a:t>ArrayList</a:t>
            </a:r>
          </a:p>
        </p:txBody>
      </p:sp>
      <p:sp>
        <p:nvSpPr>
          <p:cNvPr id="11" name="Rectangle 10">
            <a:extLst>
              <a:ext uri="{FF2B5EF4-FFF2-40B4-BE49-F238E27FC236}">
                <a16:creationId xmlns:a16="http://schemas.microsoft.com/office/drawing/2014/main" id="{342EA1C7-E794-4565-87BA-580D39CF3C8D}"/>
              </a:ext>
            </a:extLst>
          </p:cNvPr>
          <p:cNvSpPr/>
          <p:nvPr/>
        </p:nvSpPr>
        <p:spPr>
          <a:xfrm>
            <a:off x="4831080" y="1464640"/>
            <a:ext cx="7296912" cy="3693319"/>
          </a:xfrm>
          <a:prstGeom prst="rect">
            <a:avLst/>
          </a:prstGeom>
        </p:spPr>
        <p:txBody>
          <a:bodyPr wrap="square">
            <a:spAutoFit/>
          </a:bodyPr>
          <a:lstStyle/>
          <a:p>
            <a:r>
              <a:rPr lang="en-US" b="1" i="1" dirty="0">
                <a:solidFill>
                  <a:schemeClr val="bg1"/>
                </a:solidFill>
              </a:rPr>
              <a:t>Arraylist</a:t>
            </a:r>
            <a:r>
              <a:rPr lang="en-US" dirty="0">
                <a:solidFill>
                  <a:schemeClr val="bg1"/>
                </a:solidFill>
              </a:rPr>
              <a:t> class implements List interface and it is based on an Array data structure. </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ArrayList is widely used because of the functionality and flexibility it offers. </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Most of the developers choose Arraylist over Array as it’s a very good alternative of traditional java arrays. </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ArrayList is a resizable-array implementation of the List interface. </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ArrayList implements all optional list operations, and permits all elements, including null.</a:t>
            </a:r>
          </a:p>
        </p:txBody>
      </p:sp>
    </p:spTree>
    <p:extLst>
      <p:ext uri="{BB962C8B-B14F-4D97-AF65-F5344CB8AC3E}">
        <p14:creationId xmlns:p14="http://schemas.microsoft.com/office/powerpoint/2010/main" val="232169026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11010</TotalTime>
  <Words>3884</Words>
  <Application>Microsoft Office PowerPoint</Application>
  <PresentationFormat>Widescreen</PresentationFormat>
  <Paragraphs>590</Paragraphs>
  <Slides>42</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42</vt:i4>
      </vt:variant>
    </vt:vector>
  </HeadingPairs>
  <TitlesOfParts>
    <vt:vector size="57" baseType="lpstr">
      <vt:lpstr>Arial</vt:lpstr>
      <vt:lpstr>Arial</vt:lpstr>
      <vt:lpstr>Calibri</vt:lpstr>
      <vt:lpstr>Calibri Light</vt:lpstr>
      <vt:lpstr>Consolas</vt:lpstr>
      <vt:lpstr>erdana</vt:lpstr>
      <vt:lpstr>Helvetica Neue</vt:lpstr>
      <vt:lpstr>inter-regular</vt:lpstr>
      <vt:lpstr>Maiandra GD</vt:lpstr>
      <vt:lpstr>PT Sans</vt:lpstr>
      <vt:lpstr>Söhne</vt:lpstr>
      <vt:lpstr>Söhne Mono</vt:lpstr>
      <vt:lpstr>urw-din</vt:lpstr>
      <vt:lpstr>Wingdings</vt:lpstr>
      <vt:lpstr>Office Theme</vt:lpstr>
      <vt:lpstr>Advanced Java</vt:lpstr>
      <vt:lpstr> Collections</vt:lpstr>
      <vt:lpstr> Collections</vt:lpstr>
      <vt:lpstr> Collections</vt:lpstr>
      <vt:lpstr> Collections</vt:lpstr>
      <vt:lpstr> Collections</vt:lpstr>
      <vt:lpstr> Collections</vt:lpstr>
      <vt:lpstr> Collections</vt:lpstr>
      <vt:lpstr> List</vt:lpstr>
      <vt:lpstr> List</vt:lpstr>
      <vt:lpstr> List</vt:lpstr>
      <vt:lpstr> List</vt:lpstr>
      <vt:lpstr> List</vt:lpstr>
      <vt:lpstr> List</vt:lpstr>
      <vt:lpstr> List</vt:lpstr>
      <vt:lpstr> List</vt:lpstr>
      <vt:lpstr> List</vt:lpstr>
      <vt:lpstr> List</vt:lpstr>
      <vt:lpstr> List</vt:lpstr>
      <vt:lpstr> List</vt:lpstr>
      <vt:lpstr> Set</vt:lpstr>
      <vt:lpstr>Set</vt:lpstr>
      <vt:lpstr> Set</vt:lpstr>
      <vt:lpstr> Set</vt:lpstr>
      <vt:lpstr> Set</vt:lpstr>
      <vt:lpstr> Set</vt:lpstr>
      <vt:lpstr> Set</vt:lpstr>
      <vt:lpstr> Set</vt:lpstr>
      <vt:lpstr> Set</vt:lpstr>
      <vt:lpstr> Collections</vt:lpstr>
      <vt:lpstr> Collections</vt:lpstr>
      <vt:lpstr> Collections</vt:lpstr>
      <vt:lpstr> Collections</vt:lpstr>
      <vt:lpstr> Collections</vt:lpstr>
      <vt:lpstr> Collections</vt:lpstr>
      <vt:lpstr> Collections</vt:lpstr>
      <vt:lpstr> Collections</vt:lpstr>
      <vt:lpstr> Collections</vt:lpstr>
      <vt:lpstr> Collections</vt:lpstr>
      <vt:lpstr> Collections</vt:lpstr>
      <vt:lpstr> Collections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Fundamentals</dc:title>
  <dc:creator>Dawod Kabha</dc:creator>
  <cp:lastModifiedBy>Dawod Kabha</cp:lastModifiedBy>
  <cp:revision>186</cp:revision>
  <dcterms:created xsi:type="dcterms:W3CDTF">2019-11-28T11:52:19Z</dcterms:created>
  <dcterms:modified xsi:type="dcterms:W3CDTF">2023-12-21T17:38:36Z</dcterms:modified>
</cp:coreProperties>
</file>