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69" r:id="rId2"/>
    <p:sldId id="406" r:id="rId3"/>
    <p:sldId id="409" r:id="rId4"/>
    <p:sldId id="425" r:id="rId5"/>
    <p:sldId id="449" r:id="rId6"/>
    <p:sldId id="410" r:id="rId7"/>
    <p:sldId id="464" r:id="rId8"/>
    <p:sldId id="465" r:id="rId9"/>
    <p:sldId id="427" r:id="rId10"/>
    <p:sldId id="454" r:id="rId11"/>
    <p:sldId id="450" r:id="rId12"/>
    <p:sldId id="452" r:id="rId13"/>
    <p:sldId id="451" r:id="rId14"/>
    <p:sldId id="453" r:id="rId15"/>
    <p:sldId id="455" r:id="rId16"/>
    <p:sldId id="456" r:id="rId17"/>
    <p:sldId id="457" r:id="rId18"/>
    <p:sldId id="458" r:id="rId19"/>
    <p:sldId id="459" r:id="rId20"/>
    <p:sldId id="467" r:id="rId21"/>
    <p:sldId id="466" r:id="rId22"/>
    <p:sldId id="468" r:id="rId23"/>
    <p:sldId id="460" r:id="rId24"/>
    <p:sldId id="461" r:id="rId25"/>
    <p:sldId id="462" r:id="rId26"/>
    <p:sldId id="4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5737" autoAdjust="0"/>
  </p:normalViewPr>
  <p:slideViewPr>
    <p:cSldViewPr snapToGrid="0" snapToObjects="1">
      <p:cViewPr varScale="1">
        <p:scale>
          <a:sx n="72" d="100"/>
          <a:sy n="72" d="100"/>
        </p:scale>
        <p:origin x="66" y="9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86195-EA93-415E-8F68-F30CE2A08736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C48F0-DC12-48A8-90F6-2B89DE310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1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7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9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5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8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7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6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0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3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1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926A-5BF0-404B-B780-EF88FFCD9247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Advanced JAVA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Exceptions</a:t>
            </a:r>
          </a:p>
          <a:p>
            <a:r>
              <a:rPr lang="en-US" sz="2000" dirty="0"/>
              <a:t>Collections</a:t>
            </a:r>
          </a:p>
          <a:p>
            <a:r>
              <a:rPr lang="en-US" sz="2000" dirty="0"/>
              <a:t>Serialization &amp; Deserliazation</a:t>
            </a:r>
          </a:p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iostream</a:t>
            </a:r>
            <a:endParaRPr lang="en-US" sz="2000" dirty="0"/>
          </a:p>
          <a:p>
            <a:pPr marL="0"/>
            <a:r>
              <a:rPr lang="en-US" sz="2000" dirty="0"/>
              <a:t>Java8 Features </a:t>
            </a:r>
          </a:p>
          <a:p>
            <a:r>
              <a:rPr lang="en-US" sz="2000" dirty="0"/>
              <a:t>Threads </a:t>
            </a:r>
            <a:endParaRPr lang="en-US" sz="2000" b="1" dirty="0"/>
          </a:p>
          <a:p>
            <a:r>
              <a:rPr lang="en-US" sz="2000" dirty="0"/>
              <a:t>Concurrency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9C05C-1401-409B-84CF-2933C7A90B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6913" y="2127785"/>
            <a:ext cx="5181600" cy="286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5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544114" y="2318081"/>
            <a:ext cx="37444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800" dirty="0">
                <a:latin typeface="+mj-lt"/>
                <a:cs typeface="Times New Roman" panose="02020603050405020304" pitchFamily="18" charset="0"/>
              </a:rPr>
              <a:t>Handling Exceptions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DA7A60-9FC2-44BF-91A7-CAF8FE709306}"/>
              </a:ext>
            </a:extLst>
          </p:cNvPr>
          <p:cNvSpPr/>
          <p:nvPr/>
        </p:nvSpPr>
        <p:spPr>
          <a:xfrm>
            <a:off x="4520184" y="1054233"/>
            <a:ext cx="6918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he-IL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Catching exceptions  </a:t>
            </a:r>
            <a:r>
              <a:rPr lang="en-US" altLang="he-I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- providing a solution to the situation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713948-B36E-4CA4-BBDD-F9F2C3329190}"/>
              </a:ext>
            </a:extLst>
          </p:cNvPr>
          <p:cNvSpPr/>
          <p:nvPr/>
        </p:nvSpPr>
        <p:spPr>
          <a:xfrm>
            <a:off x="4520184" y="1975104"/>
            <a:ext cx="68000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he-IL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Throwing Exceptions </a:t>
            </a:r>
            <a:r>
              <a:rPr lang="en-US" altLang="he-I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– hand on the situation so clients can decide upon their wanted solution</a:t>
            </a:r>
          </a:p>
          <a:p>
            <a:pPr lvl="1">
              <a:defRPr/>
            </a:pPr>
            <a:endParaRPr lang="en-US" altLang="he-I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bg1"/>
                </a:solidFill>
              </a:rPr>
              <a:t>Rethrow exception if </a:t>
            </a:r>
            <a:r>
              <a:rPr lang="en-US" altLang="he-IL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catch</a:t>
            </a:r>
            <a:r>
              <a:rPr lang="en-US" altLang="he-IL" sz="2000" dirty="0">
                <a:solidFill>
                  <a:schemeClr val="bg1"/>
                </a:solidFill>
              </a:rPr>
              <a:t> cannot handle it</a:t>
            </a:r>
          </a:p>
          <a:p>
            <a:pPr lvl="1">
              <a:defRPr/>
            </a:pPr>
            <a:endParaRPr lang="en-US" altLang="he-I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C647FA-5253-4333-804D-C47147C88A4B}"/>
              </a:ext>
            </a:extLst>
          </p:cNvPr>
          <p:cNvSpPr/>
          <p:nvPr/>
        </p:nvSpPr>
        <p:spPr>
          <a:xfrm>
            <a:off x="4959096" y="4033825"/>
            <a:ext cx="6589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Compilation Exception </a:t>
            </a:r>
            <a:r>
              <a:rPr lang="en-US" altLang="he-IL" sz="2000" u="sng" dirty="0">
                <a:solidFill>
                  <a:schemeClr val="bg1"/>
                </a:solidFill>
                <a:latin typeface="Calibri Light" panose="020F0302020204030204" pitchFamily="34" charset="0"/>
              </a:rPr>
              <a:t>must</a:t>
            </a:r>
            <a:r>
              <a:rPr lang="en-US" altLang="he-I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be handled (caught or thrown)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endParaRPr lang="en-US" altLang="he-IL" sz="20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Runtime Exception </a:t>
            </a:r>
            <a:r>
              <a:rPr lang="en-US" altLang="he-IL" sz="2000" u="sng" dirty="0">
                <a:solidFill>
                  <a:schemeClr val="bg1"/>
                </a:solidFill>
                <a:latin typeface="Calibri Light" panose="020F0302020204030204" pitchFamily="34" charset="0"/>
              </a:rPr>
              <a:t>may</a:t>
            </a:r>
            <a:r>
              <a:rPr lang="en-US" altLang="he-I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be handled (caught or thrown)</a:t>
            </a:r>
          </a:p>
        </p:txBody>
      </p:sp>
    </p:spTree>
    <p:extLst>
      <p:ext uri="{BB962C8B-B14F-4D97-AF65-F5344CB8AC3E}">
        <p14:creationId xmlns:p14="http://schemas.microsoft.com/office/powerpoint/2010/main" val="766971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194756" y="2171777"/>
            <a:ext cx="41101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800">
                <a:latin typeface="+mj-lt"/>
                <a:cs typeface="Times New Roman" panose="02020603050405020304" pitchFamily="18" charset="0"/>
              </a:rPr>
              <a:t>Handling Exceptions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he-IL" sz="2800" b="1">
              <a:latin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sz="2800" b="1">
                <a:latin typeface="Calibri Light" panose="020F0302020204030204" pitchFamily="34" charset="0"/>
              </a:rPr>
              <a:t>Catching exceptions</a:t>
            </a:r>
          </a:p>
          <a:p>
            <a:endParaRPr lang="en-US" altLang="he-IL" sz="2800" b="1" dirty="0">
              <a:latin typeface="Calibri Light" panose="020F03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2B3905-68CC-4B09-BCAC-CCCD265A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2394"/>
              </p:ext>
            </p:extLst>
          </p:nvPr>
        </p:nvGraphicFramePr>
        <p:xfrm>
          <a:off x="4772060" y="1685048"/>
          <a:ext cx="7202424" cy="3550468"/>
        </p:xfrm>
        <a:graphic>
          <a:graphicData uri="http://schemas.openxmlformats.org/drawingml/2006/table">
            <a:tbl>
              <a:tblPr rtl="1" bandRow="1">
                <a:tableStyleId>{F5AB1C69-6EDB-4FF4-983F-18BD219EF322}</a:tableStyleId>
              </a:tblPr>
              <a:tblGrid>
                <a:gridCol w="6069295">
                  <a:extLst>
                    <a:ext uri="{9D8B030D-6E8A-4147-A177-3AD203B41FA5}">
                      <a16:colId xmlns:a16="http://schemas.microsoft.com/office/drawing/2014/main" val="2588329901"/>
                    </a:ext>
                  </a:extLst>
                </a:gridCol>
                <a:gridCol w="1133129">
                  <a:extLst>
                    <a:ext uri="{9D8B030D-6E8A-4147-A177-3AD203B41FA5}">
                      <a16:colId xmlns:a16="http://schemas.microsoft.com/office/drawing/2014/main" val="317374193"/>
                    </a:ext>
                  </a:extLst>
                </a:gridCol>
              </a:tblGrid>
              <a:tr h="53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1800" dirty="0">
                          <a:latin typeface="+mj-lt"/>
                        </a:rPr>
                        <a:t>- opens a block to ‘try’ and execute</a:t>
                      </a:r>
                      <a:endParaRPr lang="he-IL" sz="1800" dirty="0">
                        <a:latin typeface="+mj-lt"/>
                      </a:endParaRPr>
                    </a:p>
                  </a:txBody>
                  <a:tcPr marT="45724" marB="45724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400" b="1" i="1">
                          <a:latin typeface="+mj-lt"/>
                        </a:rPr>
                        <a:t>try</a:t>
                      </a:r>
                      <a:endParaRPr lang="he-IL" sz="2400" b="1" i="1" dirty="0">
                        <a:latin typeface="+mj-lt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6430385"/>
                  </a:ext>
                </a:extLst>
              </a:tr>
              <a:tr h="406031">
                <a:tc>
                  <a:txBody>
                    <a:bodyPr/>
                    <a:lstStyle/>
                    <a:p>
                      <a:pPr algn="l" rtl="0"/>
                      <a:endParaRPr lang="he-IL" sz="1800">
                        <a:latin typeface="+mj-lt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 rtl="0"/>
                      <a:endParaRPr lang="he-IL" sz="2400" b="1" i="1" dirty="0">
                        <a:latin typeface="+mj-lt"/>
                      </a:endParaRP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362205970"/>
                  </a:ext>
                </a:extLst>
              </a:tr>
              <a:tr h="1299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1800">
                          <a:latin typeface="+mj-lt"/>
                        </a:rPr>
                        <a:t>- catches the exception if thrown</a:t>
                      </a:r>
                    </a:p>
                    <a:p>
                      <a:pPr algn="l" rtl="0">
                        <a:buFont typeface="Wingdings" panose="05000000000000000000" pitchFamily="2" charset="2"/>
                        <a:buNone/>
                      </a:pPr>
                      <a:r>
                        <a:rPr lang="en-US" altLang="he-IL" sz="1800">
                          <a:latin typeface="+mj-lt"/>
                        </a:rPr>
                        <a:t>- written for each Exception [&amp; its subclasses]</a:t>
                      </a:r>
                    </a:p>
                    <a:p>
                      <a:pPr marL="182563" indent="-182563" algn="l" rtl="0">
                        <a:buFont typeface="Wingdings" panose="05000000000000000000" pitchFamily="2" charset="2"/>
                        <a:buNone/>
                      </a:pPr>
                      <a:r>
                        <a:rPr lang="en-US" altLang="he-IL" sz="1800">
                          <a:latin typeface="+mj-lt"/>
                        </a:rPr>
                        <a:t>- closes the try block and opens a new one to be executed when exception is caught</a:t>
                      </a:r>
                    </a:p>
                    <a:p>
                      <a:pPr algn="l" rtl="0">
                        <a:buFont typeface="Wingdings" panose="05000000000000000000" pitchFamily="2" charset="2"/>
                        <a:buNone/>
                      </a:pPr>
                      <a:r>
                        <a:rPr lang="en-US" altLang="he-IL" sz="1800">
                          <a:latin typeface="+mj-lt"/>
                        </a:rPr>
                        <a:t>- catching order should be considered </a:t>
                      </a:r>
                      <a:endParaRPr lang="he-IL" sz="1800" dirty="0">
                        <a:latin typeface="+mj-lt"/>
                      </a:endParaRPr>
                    </a:p>
                  </a:txBody>
                  <a:tcPr marT="45724" marB="45724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he-IL" sz="2400" b="1" i="1">
                          <a:latin typeface="+mj-lt"/>
                        </a:rPr>
                        <a:t>catch</a:t>
                      </a:r>
                      <a:endParaRPr lang="he-IL" sz="2400" b="1" i="1" dirty="0">
                        <a:latin typeface="+mj-lt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61964007"/>
                  </a:ext>
                </a:extLst>
              </a:tr>
              <a:tr h="406031">
                <a:tc>
                  <a:txBody>
                    <a:bodyPr/>
                    <a:lstStyle/>
                    <a:p>
                      <a:pPr algn="l" rtl="0"/>
                      <a:endParaRPr lang="he-IL" sz="1800">
                        <a:latin typeface="+mj-lt"/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 rtl="0"/>
                      <a:endParaRPr lang="he-IL" sz="2400" b="1" i="1" dirty="0">
                        <a:latin typeface="+mj-lt"/>
                      </a:endParaRP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974418853"/>
                  </a:ext>
                </a:extLst>
              </a:tr>
              <a:tr h="568443">
                <a:tc>
                  <a:txBody>
                    <a:bodyPr/>
                    <a:lstStyle/>
                    <a:p>
                      <a:pPr algn="l" rtl="0"/>
                      <a:r>
                        <a:rPr lang="en-US" altLang="he-IL" sz="1800">
                          <a:latin typeface="+mj-lt"/>
                        </a:rPr>
                        <a:t>- a “do it anyway” block</a:t>
                      </a:r>
                    </a:p>
                    <a:p>
                      <a:pPr algn="l" rtl="0">
                        <a:buFont typeface="Wingdings" panose="05000000000000000000" pitchFamily="2" charset="2"/>
                        <a:buNone/>
                      </a:pPr>
                      <a:r>
                        <a:rPr lang="en-US" altLang="he-IL" sz="1800">
                          <a:latin typeface="+mj-lt"/>
                        </a:rPr>
                        <a:t>- is optional</a:t>
                      </a:r>
                      <a:endParaRPr lang="he-IL" sz="1800" dirty="0">
                        <a:latin typeface="+mj-lt"/>
                      </a:endParaRPr>
                    </a:p>
                  </a:txBody>
                  <a:tcPr marT="45724" marB="45724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he-IL" sz="2400" b="1" i="1" dirty="0">
                          <a:latin typeface="+mj-lt"/>
                        </a:rPr>
                        <a:t>finally</a:t>
                      </a:r>
                      <a:endParaRPr lang="he-IL" sz="2400" b="1" i="1" dirty="0">
                        <a:latin typeface="+mj-lt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002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990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194756" y="2171777"/>
            <a:ext cx="41101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800" dirty="0">
                <a:latin typeface="+mj-lt"/>
                <a:cs typeface="Times New Roman" panose="02020603050405020304" pitchFamily="18" charset="0"/>
              </a:rPr>
              <a:t>Handling Exceptions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he-IL" sz="2800" b="1" dirty="0">
              <a:latin typeface="Calibri Light" panose="020F0302020204030204" pitchFamily="34" charset="0"/>
            </a:endParaRPr>
          </a:p>
          <a:p>
            <a:r>
              <a:rPr lang="en-US" altLang="he-IL" sz="2800" b="1" dirty="0">
                <a:latin typeface="Calibri Light" panose="020F0302020204030204" pitchFamily="34" charset="0"/>
              </a:rPr>
              <a:t>1- Catching exceptions</a:t>
            </a:r>
          </a:p>
          <a:p>
            <a:endParaRPr lang="en-US" altLang="he-IL" sz="2800" b="1" dirty="0">
              <a:latin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10817-2943-42DF-B498-F8489488F749}"/>
              </a:ext>
            </a:extLst>
          </p:cNvPr>
          <p:cNvSpPr/>
          <p:nvPr/>
        </p:nvSpPr>
        <p:spPr>
          <a:xfrm>
            <a:off x="5041392" y="791939"/>
            <a:ext cx="7150608" cy="28931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</a:rPr>
              <a:t>public class Test {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public static void main(String args[]) {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try {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int a[] = new int[2];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System.out.println("Access element three :" +a[3]);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 catch (ArrayIndexOutOfBoundsException e) {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System.out.println("Exception thrown :" + e);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System.out.println("Out of the block");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46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194756" y="2171777"/>
            <a:ext cx="3812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800" b="1" dirty="0">
                <a:latin typeface="Calibri Light" panose="020F0302020204030204" pitchFamily="34" charset="0"/>
              </a:rPr>
              <a:t>Multiple catch blocks</a:t>
            </a:r>
          </a:p>
          <a:p>
            <a:endParaRPr lang="en-US" altLang="he-IL" sz="2800" b="1" dirty="0">
              <a:latin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740C4-205B-4CF3-89F0-970349289C7A}"/>
              </a:ext>
            </a:extLst>
          </p:cNvPr>
          <p:cNvSpPr/>
          <p:nvPr/>
        </p:nvSpPr>
        <p:spPr>
          <a:xfrm>
            <a:off x="4821936" y="1228106"/>
            <a:ext cx="7257288" cy="41857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</a:rPr>
              <a:t>public void check(String fileName, String value) {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try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FileInputStream in = new FileInputStream(fileName);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if (Integer.parseInt(value) &gt;= 100)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return;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} catch (IOException e)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// handle I/O problem…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return;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 catch (NumberFormatException e)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	// handle runtime exception…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 finally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System.out.println("This is printed in any case...");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System.out.println("Done!");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556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194756" y="2171777"/>
            <a:ext cx="41101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800" b="1" dirty="0">
                <a:latin typeface="Calibri Light" panose="020F0302020204030204" pitchFamily="34" charset="0"/>
              </a:rPr>
              <a:t>Catching exceptions</a:t>
            </a:r>
          </a:p>
          <a:p>
            <a:endParaRPr lang="en-US" altLang="he-IL" sz="2800" b="1" dirty="0">
              <a:latin typeface="Calibri Light" panose="020F0302020204030204" pitchFamily="34" charset="0"/>
            </a:endParaRPr>
          </a:p>
          <a:p>
            <a:pPr>
              <a:buClr>
                <a:schemeClr val="tx1"/>
              </a:buClr>
              <a:buSzPct val="70000"/>
              <a:defRPr/>
            </a:pPr>
            <a:endParaRPr lang="en-US" altLang="he-IL" sz="2000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70000"/>
              <a:defRPr/>
            </a:pPr>
            <a:r>
              <a:rPr lang="en-US" altLang="he-IL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}catch(Exception e){</a:t>
            </a:r>
          </a:p>
          <a:p>
            <a:pPr>
              <a:buClr>
                <a:schemeClr val="tx1"/>
              </a:buClr>
              <a:buSzPct val="70000"/>
              <a:defRPr/>
            </a:pPr>
            <a:r>
              <a:rPr lang="en-US" altLang="he-IL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    System.out.println(</a:t>
            </a:r>
            <a:r>
              <a:rPr lang="en-US" altLang="he-IL" sz="2000" b="1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e.getMessage()</a:t>
            </a:r>
            <a:r>
              <a:rPr lang="en-US" altLang="he-IL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);</a:t>
            </a:r>
          </a:p>
          <a:p>
            <a:pPr>
              <a:buClr>
                <a:schemeClr val="tx1"/>
              </a:buClr>
              <a:buSzPct val="70000"/>
              <a:defRPr/>
            </a:pPr>
            <a:r>
              <a:rPr lang="en-US" altLang="he-IL" sz="2000" b="1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    e.printStackTrace(System.out)</a:t>
            </a:r>
            <a:r>
              <a:rPr lang="en-US" altLang="he-IL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;</a:t>
            </a:r>
          </a:p>
          <a:p>
            <a:pPr>
              <a:buClr>
                <a:schemeClr val="tx1"/>
              </a:buClr>
              <a:buSzPct val="70000"/>
              <a:defRPr/>
            </a:pPr>
            <a:r>
              <a:rPr lang="en-US" altLang="he-IL" sz="2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C12C36-0641-47A8-8686-B8F9C1373306}"/>
              </a:ext>
            </a:extLst>
          </p:cNvPr>
          <p:cNvSpPr/>
          <p:nvPr/>
        </p:nvSpPr>
        <p:spPr>
          <a:xfrm>
            <a:off x="4757928" y="1612904"/>
            <a:ext cx="7229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Should be written as close to the origin throwing </a:t>
            </a:r>
            <a:br>
              <a:rPr lang="en-US" altLang="he-IL" sz="2400" dirty="0">
                <a:solidFill>
                  <a:schemeClr val="bg1"/>
                </a:solidFill>
                <a:latin typeface="+mj-lt"/>
              </a:rPr>
            </a:b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point as possible.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Catching  </a:t>
            </a:r>
            <a:r>
              <a:rPr lang="en-US" altLang="he-IL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java.lang.Exception</a:t>
            </a: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 will catch all </a:t>
            </a:r>
            <a:br>
              <a:rPr lang="en-US" altLang="he-IL" sz="2400" dirty="0">
                <a:solidFill>
                  <a:schemeClr val="bg1"/>
                </a:solidFill>
                <a:latin typeface="+mj-lt"/>
              </a:rPr>
            </a:b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types of exceptions.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Use </a:t>
            </a:r>
            <a:r>
              <a:rPr lang="en-US" altLang="he-IL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java.lang.Exception</a:t>
            </a: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 methods to get information: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BA13106C-178B-4CD2-958F-A43727D3D6DC}"/>
              </a:ext>
            </a:extLst>
          </p:cNvPr>
          <p:cNvGrpSpPr>
            <a:grpSpLocks/>
          </p:cNvGrpSpPr>
          <p:nvPr/>
        </p:nvGrpSpPr>
        <p:grpSpPr bwMode="auto">
          <a:xfrm>
            <a:off x="4949636" y="4446021"/>
            <a:ext cx="6611112" cy="782310"/>
            <a:chOff x="1295400" y="4419600"/>
            <a:chExt cx="7086600" cy="457200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FEC44C5-7A66-412C-8ED6-06E3F3FE8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4419600"/>
              <a:ext cx="24384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285750" indent="-285750" algn="l" rtl="0">
                <a:spcBef>
                  <a:spcPct val="0"/>
                </a:spcBef>
              </a:pPr>
              <a:r>
                <a:rPr lang="en-US" altLang="he-IL" sz="16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getMessage()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3BD2861-074C-4F4C-9FF0-647DD5F08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419600"/>
              <a:ext cx="4648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he-IL" sz="16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Returns a message describes this exception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D530B444-989A-40AD-AE89-95AF277E1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4648200"/>
              <a:ext cx="24384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285750" indent="-285750" algn="l" rtl="0">
                <a:spcBef>
                  <a:spcPct val="0"/>
                </a:spcBef>
              </a:pPr>
              <a:r>
                <a:rPr lang="en-US" altLang="he-IL" sz="16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printStackTrace (out) </a:t>
              </a:r>
              <a:endParaRPr lang="en-US" altLang="he-IL" sz="1400" dirty="0">
                <a:solidFill>
                  <a:schemeClr val="bg1"/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5963F118-6435-41F5-BE49-7F8B0E6C6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648200"/>
              <a:ext cx="4648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he-IL" sz="16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Prints the stack trace – good for debugging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86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194756" y="2171777"/>
            <a:ext cx="41101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800" dirty="0">
                <a:latin typeface="+mj-lt"/>
                <a:cs typeface="Times New Roman" panose="02020603050405020304" pitchFamily="18" charset="0"/>
              </a:rPr>
              <a:t>Handling Exceptions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he-IL" sz="2800" b="1" dirty="0">
              <a:latin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sz="2800" b="1" dirty="0">
                <a:latin typeface="Calibri Light" panose="020F0302020204030204" pitchFamily="34" charset="0"/>
              </a:rPr>
              <a:t>Throwing  exceptions</a:t>
            </a:r>
          </a:p>
          <a:p>
            <a:endParaRPr lang="en-US" altLang="he-IL" sz="2800" b="1" dirty="0"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3F7CEB-74AF-4723-85AD-997F98332064}"/>
              </a:ext>
            </a:extLst>
          </p:cNvPr>
          <p:cNvSpPr/>
          <p:nvPr/>
        </p:nvSpPr>
        <p:spPr>
          <a:xfrm>
            <a:off x="4931664" y="1285947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bg1"/>
                </a:solidFill>
                <a:latin typeface="+mj-lt"/>
              </a:rPr>
              <a:t>Any method can delegate exceptions to the caller.</a:t>
            </a:r>
          </a:p>
          <a:p>
            <a:endParaRPr lang="en-US" altLang="he-IL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bg1"/>
                </a:solidFill>
                <a:latin typeface="+mj-lt"/>
              </a:rPr>
              <a:t>A method must declare any thrown checked Exception as part of  its signature.</a:t>
            </a:r>
          </a:p>
          <a:p>
            <a:endParaRPr lang="en-US" altLang="he-IL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bg1"/>
                </a:solidFill>
                <a:latin typeface="+mj-lt"/>
              </a:rPr>
              <a:t>Throwing Runtime Exceptions (unchecked) is allowed but not always necessary.</a:t>
            </a:r>
          </a:p>
          <a:p>
            <a:r>
              <a:rPr lang="en-US" altLang="he-IL" sz="2000" dirty="0">
                <a:solidFill>
                  <a:schemeClr val="bg1"/>
                </a:solidFill>
                <a:latin typeface="+mj-lt"/>
              </a:rPr>
              <a:t> </a:t>
            </a:r>
            <a:endParaRPr lang="he-IL" altLang="he-IL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000" b="1" dirty="0">
                <a:solidFill>
                  <a:schemeClr val="bg1"/>
                </a:solidFill>
                <a:latin typeface="+mj-lt"/>
              </a:rPr>
              <a:t>throws</a:t>
            </a:r>
            <a:r>
              <a:rPr lang="en-US" altLang="he-IL" sz="2000" dirty="0">
                <a:solidFill>
                  <a:schemeClr val="bg1"/>
                </a:solidFill>
                <a:latin typeface="+mj-lt"/>
              </a:rPr>
              <a:t> – used in a method or constructor signatures to declare all their thrown exceptions.</a:t>
            </a:r>
          </a:p>
          <a:p>
            <a:endParaRPr lang="en-US" altLang="he-IL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000" b="1" dirty="0">
                <a:solidFill>
                  <a:schemeClr val="bg1"/>
                </a:solidFill>
                <a:latin typeface="+mj-lt"/>
              </a:rPr>
              <a:t>throw</a:t>
            </a:r>
            <a:r>
              <a:rPr lang="en-US" altLang="he-IL" sz="2000" dirty="0">
                <a:solidFill>
                  <a:schemeClr val="bg1"/>
                </a:solidFill>
                <a:latin typeface="+mj-lt"/>
              </a:rPr>
              <a:t> – is used inside a method body when actually throwing a created exception object.</a:t>
            </a:r>
          </a:p>
        </p:txBody>
      </p:sp>
    </p:spTree>
    <p:extLst>
      <p:ext uri="{BB962C8B-B14F-4D97-AF65-F5344CB8AC3E}">
        <p14:creationId xmlns:p14="http://schemas.microsoft.com/office/powerpoint/2010/main" val="2285705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194756" y="2171777"/>
            <a:ext cx="41101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800" dirty="0">
                <a:latin typeface="+mj-lt"/>
                <a:cs typeface="Times New Roman" panose="02020603050405020304" pitchFamily="18" charset="0"/>
              </a:rPr>
              <a:t>Handling Exceptions </a:t>
            </a:r>
          </a:p>
          <a:p>
            <a:endParaRPr lang="en-US" altLang="he-IL" sz="2800" b="1" dirty="0">
              <a:latin typeface="Calibri Light" panose="020F0302020204030204" pitchFamily="34" charset="0"/>
            </a:endParaRPr>
          </a:p>
          <a:p>
            <a:r>
              <a:rPr lang="en-US" altLang="he-IL" sz="2800" b="1" dirty="0">
                <a:latin typeface="Calibri Light" panose="020F0302020204030204" pitchFamily="34" charset="0"/>
              </a:rPr>
              <a:t>2- Throwing  exceptions</a:t>
            </a:r>
          </a:p>
          <a:p>
            <a:endParaRPr lang="en-US" altLang="he-IL" sz="2800" b="1" dirty="0">
              <a:latin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7EA62-FD62-4C38-B867-9FA708A5012E}"/>
              </a:ext>
            </a:extLst>
          </p:cNvPr>
          <p:cNvSpPr/>
          <p:nvPr/>
        </p:nvSpPr>
        <p:spPr>
          <a:xfrm>
            <a:off x="4791456" y="980176"/>
            <a:ext cx="7400544" cy="26776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</a:rPr>
              <a:t>public class Checking {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public static int check(String s) throws NumberFormatException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return Integer.parseInt(s);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public static void main(String[] args) {</a:t>
            </a:r>
          </a:p>
          <a:p>
            <a:r>
              <a:rPr lang="pt-BR" sz="1400" dirty="0">
                <a:latin typeface="Courier New" panose="02070309020205020404" pitchFamily="49" charset="0"/>
              </a:rPr>
              <a:t>	int num = check(args[0]);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System.out.println(num + 1);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10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194756" y="2171777"/>
            <a:ext cx="41101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800" dirty="0">
                <a:latin typeface="+mj-lt"/>
                <a:cs typeface="Times New Roman" panose="02020603050405020304" pitchFamily="18" charset="0"/>
              </a:rPr>
              <a:t>Handling Exceptions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he-IL" sz="2800" b="1" dirty="0">
              <a:latin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sz="2800" b="1" dirty="0">
                <a:latin typeface="Calibri Light" panose="020F0302020204030204" pitchFamily="34" charset="0"/>
              </a:rPr>
              <a:t>Throwing  exceptions</a:t>
            </a:r>
          </a:p>
          <a:p>
            <a:endParaRPr lang="en-US" altLang="he-IL" sz="2800" b="1" dirty="0">
              <a:latin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81DF5D-F190-40E2-956C-53BE2980EFCF}"/>
              </a:ext>
            </a:extLst>
          </p:cNvPr>
          <p:cNvSpPr/>
          <p:nvPr/>
        </p:nvSpPr>
        <p:spPr>
          <a:xfrm>
            <a:off x="4828032" y="1279249"/>
            <a:ext cx="6949440" cy="295465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public static int check(String s) throws 	NumberFormatException 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int x = Integer.parseInt(s);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if (x &gt; 100)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throw new NumberFormatException("Number is too big");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return x;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}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public static void main(String[] args) {</a:t>
            </a:r>
          </a:p>
          <a:p>
            <a:r>
              <a:rPr lang="pt-BR" sz="1400" dirty="0">
                <a:latin typeface="Courier New" panose="02070309020205020404" pitchFamily="49" charset="0"/>
              </a:rPr>
              <a:t>	int num = check(args[0]);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System.out.println(num + 1);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263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94172" y="2062049"/>
            <a:ext cx="456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400" dirty="0">
                <a:latin typeface="Calibri" panose="020F0502020204030204" pitchFamily="34" charset="0"/>
              </a:rPr>
              <a:t>Method Overriding and Exceptions</a:t>
            </a:r>
            <a:endParaRPr lang="en-US" altLang="he-IL" sz="2400" b="1" dirty="0">
              <a:latin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A81F7-41DC-427C-AAC7-CF9B2DE8DA18}"/>
              </a:ext>
            </a:extLst>
          </p:cNvPr>
          <p:cNvSpPr/>
          <p:nvPr/>
        </p:nvSpPr>
        <p:spPr>
          <a:xfrm>
            <a:off x="4868558" y="116509"/>
            <a:ext cx="5801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Method overriding in Subclass with Checked Exception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9EAC1-7C1B-4EF5-B620-D0C0B2CA459A}"/>
              </a:ext>
            </a:extLst>
          </p:cNvPr>
          <p:cNvSpPr/>
          <p:nvPr/>
        </p:nvSpPr>
        <p:spPr>
          <a:xfrm>
            <a:off x="4784582" y="6173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noto sans"/>
              </a:rPr>
              <a:t>Checked exception is the exception which is expected or known to occur at compile time hence they must be handled at compile time.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70189D1-1937-4A70-AA7F-EEDDE5E3F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582" y="1800513"/>
            <a:ext cx="6722994" cy="3208510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D9EF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.out.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"parent class"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 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Sub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IOException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</a:rPr>
              <a:t>//Compile time 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.out.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"parent class"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[] args)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s=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Sub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();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B64AD-888F-4ED0-B167-09BE4B134234}"/>
              </a:ext>
            </a:extLst>
          </p:cNvPr>
          <p:cNvSpPr/>
          <p:nvPr/>
        </p:nvSpPr>
        <p:spPr>
          <a:xfrm>
            <a:off x="4868558" y="5425732"/>
            <a:ext cx="7120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333333"/>
                </a:solidFill>
                <a:latin typeface="noto sans"/>
              </a:rPr>
              <a:t>the example above, the method show() doesn't throw any exception when its declared/defined in the Super class, hence its overridden version in the class Sub also cannot throw any checked exception. </a:t>
            </a:r>
          </a:p>
        </p:txBody>
      </p:sp>
    </p:spTree>
    <p:extLst>
      <p:ext uri="{BB962C8B-B14F-4D97-AF65-F5344CB8AC3E}">
        <p14:creationId xmlns:p14="http://schemas.microsoft.com/office/powerpoint/2010/main" val="93968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94172" y="2062049"/>
            <a:ext cx="456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400" dirty="0">
                <a:latin typeface="Calibri" panose="020F0502020204030204" pitchFamily="34" charset="0"/>
              </a:rPr>
              <a:t>Method Overriding and Exceptions</a:t>
            </a:r>
            <a:endParaRPr lang="en-US" altLang="he-IL" sz="2400" b="1" dirty="0">
              <a:latin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B94725-60AE-469B-B8A0-EC647D8059ED}"/>
              </a:ext>
            </a:extLst>
          </p:cNvPr>
          <p:cNvSpPr/>
          <p:nvPr/>
        </p:nvSpPr>
        <p:spPr>
          <a:xfrm>
            <a:off x="4739370" y="116509"/>
            <a:ext cx="6096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Method overriding in Subclass with UnChecked Exception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140ED6E-026F-4042-87BF-5B4E4B68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370" y="677968"/>
            <a:ext cx="7431522" cy="3423954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.out.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 class"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.out.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"child class"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args)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9EA5D-6052-48D2-B14A-17BC5E53BEB4}"/>
              </a:ext>
            </a:extLst>
          </p:cNvPr>
          <p:cNvSpPr/>
          <p:nvPr/>
        </p:nvSpPr>
        <p:spPr>
          <a:xfrm>
            <a:off x="5004816" y="43402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onaco"/>
              </a:rPr>
              <a:t>Output</a:t>
            </a:r>
          </a:p>
          <a:p>
            <a:r>
              <a:rPr lang="en-US" dirty="0">
                <a:solidFill>
                  <a:srgbClr val="333333"/>
                </a:solidFill>
                <a:latin typeface="Monaco"/>
              </a:rPr>
              <a:t>child class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A5D304-3415-4283-8B85-88D052E1041B}"/>
              </a:ext>
            </a:extLst>
          </p:cNvPr>
          <p:cNvSpPr/>
          <p:nvPr/>
        </p:nvSpPr>
        <p:spPr>
          <a:xfrm>
            <a:off x="4703065" y="4971444"/>
            <a:ext cx="7357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noto sans"/>
              </a:rPr>
              <a:t>Because ArrayIndexOutOfBoundsException is an unchecked exception hence,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noto sans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noto sans"/>
              </a:rPr>
              <a:t>overrided</a:t>
            </a:r>
            <a:r>
              <a:rPr lang="en-US" altLang="en-US" dirty="0">
                <a:solidFill>
                  <a:srgbClr val="333333"/>
                </a:solidFill>
                <a:latin typeface="noto sans"/>
              </a:rPr>
              <a:t> show() method can throw it. </a:t>
            </a:r>
          </a:p>
        </p:txBody>
      </p:sp>
    </p:spTree>
    <p:extLst>
      <p:ext uri="{BB962C8B-B14F-4D97-AF65-F5344CB8AC3E}">
        <p14:creationId xmlns:p14="http://schemas.microsoft.com/office/powerpoint/2010/main" val="134925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F6F030-B4B1-44CC-8638-DDE617A3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72" y="623392"/>
            <a:ext cx="6240018" cy="48081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01218F-00B5-47C2-B63C-9A382B294C77}"/>
              </a:ext>
            </a:extLst>
          </p:cNvPr>
          <p:cNvSpPr/>
          <p:nvPr/>
        </p:nvSpPr>
        <p:spPr>
          <a:xfrm>
            <a:off x="1000584" y="3883954"/>
            <a:ext cx="2656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cs typeface="Times New Roman" panose="02020603050405020304" pitchFamily="18" charset="0"/>
              </a:rPr>
              <a:t>Exceptions Types</a:t>
            </a:r>
          </a:p>
        </p:txBody>
      </p:sp>
    </p:spTree>
    <p:extLst>
      <p:ext uri="{BB962C8B-B14F-4D97-AF65-F5344CB8AC3E}">
        <p14:creationId xmlns:p14="http://schemas.microsoft.com/office/powerpoint/2010/main" val="2918600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94172" y="2062049"/>
            <a:ext cx="456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400" dirty="0">
                <a:latin typeface="Calibri" panose="020F0502020204030204" pitchFamily="34" charset="0"/>
              </a:rPr>
              <a:t>Method Overriding and Exceptions</a:t>
            </a:r>
            <a:endParaRPr lang="en-US" altLang="he-IL" sz="2400" b="1" dirty="0">
              <a:latin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0EA998-C938-45E7-B097-EA51F3A66631}"/>
              </a:ext>
            </a:extLst>
          </p:cNvPr>
          <p:cNvSpPr/>
          <p:nvPr/>
        </p:nvSpPr>
        <p:spPr>
          <a:xfrm>
            <a:off x="4727448" y="116509"/>
            <a:ext cx="516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Subclass overriden method with same Exception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EBDC3C-E502-463D-BD41-76CDA6E1EA5C}"/>
              </a:ext>
            </a:extLst>
          </p:cNvPr>
          <p:cNvSpPr/>
          <p:nvPr/>
        </p:nvSpPr>
        <p:spPr>
          <a:xfrm>
            <a:off x="4727447" y="475252"/>
            <a:ext cx="7355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noto sans"/>
              </a:rPr>
              <a:t>Method of a sub class can declare same exception as declared in the super class.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9AF6E92-3293-4A96-B1FA-0AD4A230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754" y="1121583"/>
            <a:ext cx="6290183" cy="4131840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.out.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 class"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//Correct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.out.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"child class"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args)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06649-4E42-4F8B-B83C-4265BEB61496}"/>
              </a:ext>
            </a:extLst>
          </p:cNvPr>
          <p:cNvSpPr/>
          <p:nvPr/>
        </p:nvSpPr>
        <p:spPr>
          <a:xfrm>
            <a:off x="4970370" y="5465019"/>
            <a:ext cx="1125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onaco"/>
              </a:rPr>
              <a:t>Output </a:t>
            </a:r>
          </a:p>
          <a:p>
            <a:r>
              <a:rPr lang="en-US" dirty="0">
                <a:solidFill>
                  <a:srgbClr val="333333"/>
                </a:solidFill>
                <a:latin typeface="Monaco"/>
              </a:rPr>
              <a:t>child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90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94172" y="2062049"/>
            <a:ext cx="456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400" dirty="0">
                <a:latin typeface="Calibri" panose="020F0502020204030204" pitchFamily="34" charset="0"/>
              </a:rPr>
              <a:t>Method Overriding and Exceptions</a:t>
            </a:r>
            <a:endParaRPr lang="en-US" altLang="he-IL" sz="2400" b="1" dirty="0">
              <a:latin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6A84D5-B6F6-4591-86A4-31DEBF91945A}"/>
              </a:ext>
            </a:extLst>
          </p:cNvPr>
          <p:cNvSpPr/>
          <p:nvPr/>
        </p:nvSpPr>
        <p:spPr>
          <a:xfrm>
            <a:off x="4654296" y="34603"/>
            <a:ext cx="485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Subclass overriden method with no Exception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878C-7A96-4999-A451-787E89B19200}"/>
              </a:ext>
            </a:extLst>
          </p:cNvPr>
          <p:cNvSpPr/>
          <p:nvPr/>
        </p:nvSpPr>
        <p:spPr>
          <a:xfrm>
            <a:off x="4746172" y="452249"/>
            <a:ext cx="7445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noto sans"/>
              </a:rPr>
              <a:t>It is optional to declare the exception in sub class during overriding. </a:t>
            </a:r>
          </a:p>
          <a:p>
            <a:r>
              <a:rPr lang="en-US" dirty="0">
                <a:solidFill>
                  <a:srgbClr val="333333"/>
                </a:solidFill>
                <a:latin typeface="noto sans"/>
              </a:rPr>
              <a:t>If method of super class declared an exception, then it is up to the subclass to declare exception or not. See the below example.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1B6241-787E-4D31-BC2E-EB566C47B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87" y="1602039"/>
            <a:ext cx="7171129" cy="4624282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.out.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 class"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//Correct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.out.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"child class"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args)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FBAEF-EBD0-49D1-848D-6703B37D220E}"/>
              </a:ext>
            </a:extLst>
          </p:cNvPr>
          <p:cNvSpPr/>
          <p:nvPr/>
        </p:nvSpPr>
        <p:spPr>
          <a:xfrm>
            <a:off x="4970370" y="5502342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onaco"/>
              </a:rPr>
              <a:t>child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8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94172" y="2062049"/>
            <a:ext cx="4560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400" dirty="0">
                <a:latin typeface="Calibri" panose="020F0502020204030204" pitchFamily="34" charset="0"/>
              </a:rPr>
              <a:t>Method Overriding and Exceptions</a:t>
            </a:r>
            <a:endParaRPr lang="en-US" altLang="he-IL" sz="2400" b="1" dirty="0">
              <a:latin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EE0717-8D3F-4F36-AD4A-0B9A0A0E9080}"/>
              </a:ext>
            </a:extLst>
          </p:cNvPr>
          <p:cNvSpPr/>
          <p:nvPr/>
        </p:nvSpPr>
        <p:spPr>
          <a:xfrm>
            <a:off x="4586528" y="116509"/>
            <a:ext cx="531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 Subclass overriden method with parent Exception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2BFF29-992D-4DF6-950E-C6CAD818B1A1}"/>
              </a:ext>
            </a:extLst>
          </p:cNvPr>
          <p:cNvSpPr/>
          <p:nvPr/>
        </p:nvSpPr>
        <p:spPr>
          <a:xfrm>
            <a:off x="4727510" y="485841"/>
            <a:ext cx="7464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noto sans"/>
              </a:rPr>
              <a:t>It is not allowed to declare parent class exception in the subclass method, we get compile time error if we try to compile that program.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9DA099C-E2FC-40BF-B9B0-F2EBD224F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10" y="1760056"/>
            <a:ext cx="7341753" cy="4378061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.out.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 class"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//Compile time 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.out.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"child class"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args)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5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94172" y="2062049"/>
            <a:ext cx="4450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400" dirty="0">
                <a:latin typeface="Calibri" panose="020F0502020204030204" pitchFamily="34" charset="0"/>
              </a:rPr>
              <a:t>Creating Your Own Exceptions</a:t>
            </a:r>
            <a:endParaRPr lang="en-US" altLang="he-IL" sz="2400" b="1" dirty="0">
              <a:latin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71A0C6-59BF-41DE-85C0-2D02AD73687B}"/>
              </a:ext>
            </a:extLst>
          </p:cNvPr>
          <p:cNvSpPr/>
          <p:nvPr/>
        </p:nvSpPr>
        <p:spPr>
          <a:xfrm>
            <a:off x="4776216" y="1492736"/>
            <a:ext cx="7415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400" dirty="0">
                <a:solidFill>
                  <a:schemeClr val="bg1"/>
                </a:solidFill>
                <a:latin typeface="Calibri Light" panose="020F0302020204030204" pitchFamily="34" charset="0"/>
              </a:rPr>
              <a:t>Class must be a subclass of Exception </a:t>
            </a:r>
            <a:r>
              <a:rPr lang="en-US" altLang="he-I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(directly or indirectly)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endParaRPr lang="en-US" altLang="he-I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400" dirty="0">
                <a:solidFill>
                  <a:schemeClr val="bg1"/>
                </a:solidFill>
                <a:latin typeface="Calibri Light" panose="020F0302020204030204" pitchFamily="34" charset="0"/>
              </a:rPr>
              <a:t>May hold more methods and fields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0C181-094D-412B-9C2F-342A2422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217" y="3610939"/>
            <a:ext cx="709773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00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94172" y="2062049"/>
            <a:ext cx="4450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400" dirty="0">
                <a:latin typeface="Calibri" panose="020F0502020204030204" pitchFamily="34" charset="0"/>
              </a:rPr>
              <a:t>Creating Your Own Exceptions</a:t>
            </a:r>
            <a:endParaRPr lang="en-US" altLang="he-IL" sz="2400" b="1" dirty="0">
              <a:latin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D3E99-30D2-4299-A958-9C7064E956EC}"/>
              </a:ext>
            </a:extLst>
          </p:cNvPr>
          <p:cNvSpPr/>
          <p:nvPr/>
        </p:nvSpPr>
        <p:spPr>
          <a:xfrm>
            <a:off x="4654296" y="794814"/>
            <a:ext cx="7769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NumberOutOfLimitsException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added field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NumberOutOfLimitsException(String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super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added method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99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94172" y="2062049"/>
            <a:ext cx="4450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400" dirty="0">
                <a:latin typeface="Calibri" panose="020F0502020204030204" pitchFamily="34" charset="0"/>
              </a:rPr>
              <a:t>Creating Your Own Exceptions</a:t>
            </a:r>
            <a:endParaRPr lang="en-US" altLang="he-IL" sz="2400" b="1" dirty="0">
              <a:latin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C06948-233D-4D4E-8F6D-EAFF02325CD2}"/>
              </a:ext>
            </a:extLst>
          </p:cNvPr>
          <p:cNvSpPr/>
          <p:nvPr/>
        </p:nvSpPr>
        <p:spPr>
          <a:xfrm>
            <a:off x="4654296" y="657225"/>
            <a:ext cx="76992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NumChecker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check(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NumberOutOfLimitsException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&gt; 100)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NumberOutOfLimitsException(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"Wrong value"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TestChecker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NumChecker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NumChecker();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.check(Integer.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parseInt(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[0]));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 +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is OK"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(NumberOutOfLimitsException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.getMessage() +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.getNum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15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CDF54A8-A446-453A-AD0F-0EBABC63E9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9447" y="2638425"/>
            <a:ext cx="1830894" cy="3414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E66166-6C93-445C-868C-ED9453A84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731180"/>
            <a:ext cx="6250769" cy="32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3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78376" y="2504105"/>
            <a:ext cx="446433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Exceptions Types</a:t>
            </a:r>
          </a:p>
          <a:p>
            <a:pPr algn="ctr"/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latin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>
                <a:latin typeface="Calibri Light" panose="020F0302020204030204" pitchFamily="34" charset="0"/>
              </a:rPr>
              <a:t>RuntimeExceptions</a:t>
            </a:r>
            <a:r>
              <a:rPr lang="en-US" altLang="he-IL" sz="2000" dirty="0">
                <a:latin typeface="Calibri Light" panose="020F0302020204030204" pitchFamily="34" charset="0"/>
              </a:rPr>
              <a:t> (</a:t>
            </a:r>
            <a:r>
              <a:rPr lang="en-US" altLang="he-IL" sz="2000" b="1" dirty="0">
                <a:latin typeface="Calibri Light" panose="020F0302020204030204" pitchFamily="34" charset="0"/>
              </a:rPr>
              <a:t>unchecked</a:t>
            </a:r>
            <a:r>
              <a:rPr lang="en-US" altLang="he-IL" sz="2000" dirty="0">
                <a:latin typeface="Calibri Light" panose="020F0302020204030204" pitchFamily="34" charset="0"/>
              </a:rPr>
              <a:t>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he-IL" sz="2000" dirty="0">
              <a:latin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latin typeface="Calibri Light" panose="020F0302020204030204" pitchFamily="34" charset="0"/>
              </a:rPr>
              <a:t>Application Exceptions (</a:t>
            </a:r>
            <a:r>
              <a:rPr lang="en-US" altLang="he-IL" sz="2000" b="1" dirty="0">
                <a:latin typeface="Calibri Light" panose="020F0302020204030204" pitchFamily="34" charset="0"/>
              </a:rPr>
              <a:t>checked/compilation</a:t>
            </a:r>
            <a:r>
              <a:rPr lang="en-US" altLang="he-IL" sz="2000" dirty="0">
                <a:latin typeface="Calibri Light" panose="020F03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latin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latin typeface="Calibri Light" panose="020F0302020204030204" pitchFamily="34" charset="0"/>
              </a:rPr>
              <a:t>Error</a:t>
            </a:r>
          </a:p>
          <a:p>
            <a:pPr algn="ctr"/>
            <a:endParaRPr lang="en-US" altLang="he-IL" sz="2400" dirty="0">
              <a:latin typeface="Calibri Light" panose="020F0302020204030204" pitchFamily="34" charset="0"/>
            </a:endParaRPr>
          </a:p>
          <a:p>
            <a:pPr algn="ctr"/>
            <a:endParaRPr lang="en-US" sz="2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CBA06-D542-40E1-89DD-197DB442D3BF}"/>
              </a:ext>
            </a:extLst>
          </p:cNvPr>
          <p:cNvSpPr/>
          <p:nvPr/>
        </p:nvSpPr>
        <p:spPr>
          <a:xfrm>
            <a:off x="4370832" y="998361"/>
            <a:ext cx="77989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>
              <a:defRPr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RuntimeException (</a:t>
            </a:r>
            <a:r>
              <a:rPr lang="en-US" altLang="he-IL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unchecked</a:t>
            </a: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355600">
              <a:defRPr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	- any exception that extends RuntimeException</a:t>
            </a:r>
          </a:p>
          <a:p>
            <a:pPr marL="355600">
              <a:defRPr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	- counted as bugs and must be fixed to complete app</a:t>
            </a:r>
          </a:p>
          <a:p>
            <a:pPr marL="355600">
              <a:defRPr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	- </a:t>
            </a:r>
            <a:r>
              <a:rPr lang="en-US" altLang="he-IL" sz="2400" b="1" u="sng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unchecked</a:t>
            </a: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 by the compiler – developer responsibility</a:t>
            </a:r>
          </a:p>
          <a:p>
            <a:pPr marL="355600">
              <a:defRPr/>
            </a:pPr>
            <a:endParaRPr lang="en-US" altLang="he-IL" sz="2400" dirty="0">
              <a:solidFill>
                <a:schemeClr val="bg1"/>
              </a:solidFill>
              <a:latin typeface="+mj-lt"/>
            </a:endParaRPr>
          </a:p>
          <a:p>
            <a:pPr marL="355600">
              <a:defRPr/>
            </a:pPr>
            <a:endParaRPr lang="en-US" altLang="he-IL" sz="2400" dirty="0">
              <a:solidFill>
                <a:schemeClr val="bg1"/>
              </a:solidFill>
              <a:latin typeface="+mj-lt"/>
            </a:endParaRPr>
          </a:p>
          <a:p>
            <a:pPr marL="355600">
              <a:defRPr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Compilation Exceptions (</a:t>
            </a:r>
            <a:r>
              <a:rPr lang="en-US" altLang="he-IL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checked</a:t>
            </a: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720725" indent="-365125">
              <a:defRPr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	- any exception that doesn’t extend RuntimeException</a:t>
            </a:r>
          </a:p>
          <a:p>
            <a:pPr marL="720725" indent="-365125">
              <a:defRPr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	- user defined exceptions</a:t>
            </a:r>
          </a:p>
          <a:p>
            <a:pPr marL="720725" indent="-365125">
              <a:defRPr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	- are NOT bugs !! And therefore </a:t>
            </a:r>
            <a:r>
              <a:rPr lang="en-US" altLang="he-IL" sz="2400" b="1" u="sng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checked</a:t>
            </a:r>
            <a:r>
              <a:rPr lang="en-US" altLang="he-IL" sz="2400" b="1" u="sng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by the compiler</a:t>
            </a:r>
          </a:p>
          <a:p>
            <a:pPr marL="720725" indent="-365125">
              <a:defRPr/>
            </a:pPr>
            <a:endParaRPr lang="en-US" altLang="he-IL" sz="2400" dirty="0">
              <a:solidFill>
                <a:schemeClr val="bg1"/>
              </a:solidFill>
              <a:latin typeface="+mj-lt"/>
            </a:endParaRPr>
          </a:p>
          <a:p>
            <a:pPr marL="720725" indent="-365125">
              <a:defRPr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Errors : Serious problems that user /programmer is not responsible about it and they shouldn’t handle it.</a:t>
            </a:r>
          </a:p>
        </p:txBody>
      </p:sp>
    </p:spTree>
    <p:extLst>
      <p:ext uri="{BB962C8B-B14F-4D97-AF65-F5344CB8AC3E}">
        <p14:creationId xmlns:p14="http://schemas.microsoft.com/office/powerpoint/2010/main" val="2888890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D23838-4E2B-4730-B4D1-3FCFA2FC3AFB}"/>
              </a:ext>
            </a:extLst>
          </p:cNvPr>
          <p:cNvSpPr/>
          <p:nvPr/>
        </p:nvSpPr>
        <p:spPr>
          <a:xfrm>
            <a:off x="643468" y="1971275"/>
            <a:ext cx="3628557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sz="2400" dirty="0">
                <a:latin typeface="+mj-lt"/>
              </a:rPr>
              <a:t>RuntimeException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+mj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ArithmeticException</a:t>
            </a:r>
          </a:p>
          <a:p>
            <a:pPr>
              <a:spcBef>
                <a:spcPct val="0"/>
              </a:spcBef>
            </a:pPr>
            <a:endParaRPr lang="en-US" altLang="he-IL" dirty="0">
              <a:latin typeface="+mj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NullPointerException</a:t>
            </a:r>
          </a:p>
          <a:p>
            <a:pPr>
              <a:spcBef>
                <a:spcPct val="0"/>
              </a:spcBef>
            </a:pPr>
            <a:endParaRPr lang="en-US" altLang="he-IL" dirty="0">
              <a:latin typeface="+mj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NegativeArraySizeException</a:t>
            </a:r>
          </a:p>
          <a:p>
            <a:pPr>
              <a:spcBef>
                <a:spcPct val="0"/>
              </a:spcBef>
            </a:pPr>
            <a:endParaRPr lang="en-US" altLang="he-IL" dirty="0">
              <a:latin typeface="+mj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ArrayIndexOutOfBoundsException</a:t>
            </a:r>
          </a:p>
          <a:p>
            <a:pPr>
              <a:spcBef>
                <a:spcPct val="0"/>
              </a:spcBef>
            </a:pPr>
            <a:endParaRPr lang="en-US" altLang="he-IL" dirty="0">
              <a:latin typeface="+mj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SecurityException</a:t>
            </a:r>
          </a:p>
          <a:p>
            <a:pPr>
              <a:spcBef>
                <a:spcPct val="0"/>
              </a:spcBef>
            </a:pPr>
            <a:endParaRPr lang="en-US" altLang="he-IL" dirty="0">
              <a:latin typeface="+mj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NumberFormatException</a:t>
            </a:r>
          </a:p>
          <a:p>
            <a:pPr>
              <a:spcBef>
                <a:spcPct val="0"/>
              </a:spcBef>
            </a:pPr>
            <a:endParaRPr lang="en-US" altLang="he-IL" dirty="0">
              <a:latin typeface="+mj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ClassCastException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7B17A-50D4-447A-BD0D-8BA217384D37}"/>
              </a:ext>
            </a:extLst>
          </p:cNvPr>
          <p:cNvSpPr/>
          <p:nvPr/>
        </p:nvSpPr>
        <p:spPr>
          <a:xfrm>
            <a:off x="5233851" y="951973"/>
            <a:ext cx="66098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Any error raised due to the application logic or miscalculation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he-I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Programmer does not have to handle it – but… </a:t>
            </a:r>
            <a:br>
              <a:rPr lang="en-US" altLang="he-IL" sz="2000" dirty="0">
                <a:solidFill>
                  <a:schemeClr val="bg1"/>
                </a:solidFill>
                <a:latin typeface="Calibri Light" panose="020F0302020204030204" pitchFamily="34" charset="0"/>
              </a:rPr>
            </a:br>
            <a:endParaRPr lang="en-US" altLang="he-I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The consequences will be stopping the program </a:t>
            </a:r>
          </a:p>
          <a:p>
            <a:pPr>
              <a:lnSpc>
                <a:spcPct val="150000"/>
              </a:lnSpc>
            </a:pPr>
            <a:endParaRPr lang="en-US" altLang="he-I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he-I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Since we don’t want to provide applications with bugs, </a:t>
            </a:r>
          </a:p>
          <a:p>
            <a:r>
              <a:rPr lang="en-US" altLang="he-I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     developers will eliminate these exceptions from occurring </a:t>
            </a:r>
          </a:p>
        </p:txBody>
      </p:sp>
    </p:spTree>
    <p:extLst>
      <p:ext uri="{BB962C8B-B14F-4D97-AF65-F5344CB8AC3E}">
        <p14:creationId xmlns:p14="http://schemas.microsoft.com/office/powerpoint/2010/main" val="2071638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D23838-4E2B-4730-B4D1-3FCFA2FC3AFB}"/>
              </a:ext>
            </a:extLst>
          </p:cNvPr>
          <p:cNvSpPr/>
          <p:nvPr/>
        </p:nvSpPr>
        <p:spPr>
          <a:xfrm>
            <a:off x="176031" y="2155762"/>
            <a:ext cx="4057521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sz="2400" dirty="0">
                <a:latin typeface="+mj-lt"/>
              </a:rPr>
              <a:t>CompilationException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IOException</a:t>
            </a:r>
          </a:p>
          <a:p>
            <a:pPr>
              <a:spcBef>
                <a:spcPct val="0"/>
              </a:spcBef>
            </a:pPr>
            <a:r>
              <a:rPr lang="en-US" altLang="he-IL" dirty="0">
                <a:latin typeface="+mj-lt"/>
              </a:rPr>
              <a:t> [EOFException, FileNotFoundException…]</a:t>
            </a:r>
          </a:p>
          <a:p>
            <a:pPr>
              <a:spcBef>
                <a:spcPct val="0"/>
              </a:spcBef>
            </a:pPr>
            <a:endParaRPr lang="en-US" altLang="he-IL" dirty="0">
              <a:latin typeface="+mj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SQLException</a:t>
            </a:r>
          </a:p>
          <a:p>
            <a:pPr>
              <a:spcBef>
                <a:spcPct val="0"/>
              </a:spcBef>
            </a:pPr>
            <a:endParaRPr lang="en-US" altLang="he-IL" dirty="0">
              <a:latin typeface="+mj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DOMException, SAXException</a:t>
            </a:r>
          </a:p>
          <a:p>
            <a:pPr>
              <a:spcBef>
                <a:spcPct val="0"/>
              </a:spcBef>
            </a:pPr>
            <a:endParaRPr lang="en-US" altLang="he-IL" dirty="0">
              <a:latin typeface="+mj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ClassNotFoundException</a:t>
            </a:r>
          </a:p>
          <a:p>
            <a:pPr>
              <a:spcBef>
                <a:spcPct val="0"/>
              </a:spcBef>
            </a:pPr>
            <a:endParaRPr lang="en-US" altLang="he-IL" dirty="0">
              <a:latin typeface="+mj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RemoteException</a:t>
            </a:r>
          </a:p>
          <a:p>
            <a:pPr>
              <a:spcBef>
                <a:spcPct val="0"/>
              </a:spcBef>
            </a:pPr>
            <a:endParaRPr lang="en-US" altLang="he-IL" dirty="0">
              <a:latin typeface="+mj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latin typeface="+mj-lt"/>
              </a:rPr>
              <a:t>AWTException</a:t>
            </a:r>
            <a:endParaRPr lang="en-US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7B17A-50D4-447A-BD0D-8BA217384D37}"/>
              </a:ext>
            </a:extLst>
          </p:cNvPr>
          <p:cNvSpPr/>
          <p:nvPr/>
        </p:nvSpPr>
        <p:spPr>
          <a:xfrm>
            <a:off x="4833257" y="951973"/>
            <a:ext cx="7010400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Usually thrown when any external implementation is involved – such as:</a:t>
            </a:r>
          </a:p>
          <a:p>
            <a:pPr marL="2628900" lvl="5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File System</a:t>
            </a:r>
          </a:p>
          <a:p>
            <a:pPr marL="2628900" lvl="5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he-IL" sz="20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628900" lvl="5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JDBC Drivers</a:t>
            </a:r>
          </a:p>
          <a:p>
            <a:pPr marL="2628900" lvl="5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he-IL" sz="20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628900" lvl="5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XML Parsers</a:t>
            </a:r>
            <a:br>
              <a:rPr lang="en-US" altLang="he-IL" sz="2000" b="1" dirty="0">
                <a:solidFill>
                  <a:schemeClr val="bg1"/>
                </a:solidFill>
                <a:latin typeface="Calibri Light" panose="020F0302020204030204" pitchFamily="34" charset="0"/>
              </a:rPr>
            </a:br>
            <a:endParaRPr lang="en-US" altLang="he-IL" sz="20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he-I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Programmer must handle it (compilation error)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he-I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76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F8D409-5A36-4BCE-B8C6-6411A54022B8}"/>
              </a:ext>
            </a:extLst>
          </p:cNvPr>
          <p:cNvSpPr/>
          <p:nvPr/>
        </p:nvSpPr>
        <p:spPr>
          <a:xfrm>
            <a:off x="4894218" y="1024486"/>
            <a:ext cx="711490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Used to indicated problems that mostly cannot be fixed in runtime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he-IL" sz="2400" dirty="0">
              <a:solidFill>
                <a:schemeClr val="bg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AWTError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he-IL" sz="2400" dirty="0">
              <a:solidFill>
                <a:schemeClr val="bg1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VirtualMachineError</a:t>
            </a:r>
          </a:p>
          <a:p>
            <a:pPr lvl="2"/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	StackOverflowError</a:t>
            </a:r>
            <a:endParaRPr lang="en-US" altLang="he-IL" dirty="0">
              <a:solidFill>
                <a:schemeClr val="bg1"/>
              </a:solidFill>
              <a:latin typeface="+mj-lt"/>
            </a:endParaRPr>
          </a:p>
          <a:p>
            <a:pPr lvl="2"/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	OutOfMemoryError</a:t>
            </a:r>
          </a:p>
          <a:p>
            <a:pPr lvl="2"/>
            <a:r>
              <a:rPr lang="en-US" altLang="he-IL" sz="2400" dirty="0">
                <a:solidFill>
                  <a:schemeClr val="bg1"/>
                </a:solidFill>
                <a:latin typeface="+mj-lt"/>
              </a:rPr>
              <a:t>	InternalError </a:t>
            </a:r>
            <a:r>
              <a:rPr lang="en-US" altLang="he-IL" sz="2000" dirty="0">
                <a:solidFill>
                  <a:schemeClr val="bg1"/>
                </a:solidFill>
                <a:latin typeface="+mj-lt"/>
              </a:rPr>
              <a:t>(unexpected problem in the VM)</a:t>
            </a:r>
          </a:p>
          <a:p>
            <a:pPr lvl="1"/>
            <a:endParaRPr lang="en-US" altLang="he-IL" sz="2000" dirty="0">
              <a:solidFill>
                <a:schemeClr val="bg1"/>
              </a:solidFill>
              <a:latin typeface="+mj-lt"/>
            </a:endParaRPr>
          </a:p>
          <a:p>
            <a:pPr lvl="1"/>
            <a:endParaRPr lang="en-US" altLang="he-IL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217369" y="2341569"/>
            <a:ext cx="434156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000" dirty="0">
                <a:solidFill>
                  <a:schemeClr val="tx1">
                    <a:lumMod val="95000"/>
                  </a:schemeClr>
                </a:solidFill>
              </a:rPr>
              <a:t>An Error is a subclass of Throwable that </a:t>
            </a:r>
          </a:p>
          <a:p>
            <a:r>
              <a:rPr lang="en-US" altLang="he-IL" sz="2000" dirty="0">
                <a:solidFill>
                  <a:schemeClr val="tx1">
                    <a:lumMod val="95000"/>
                  </a:schemeClr>
                </a:solidFill>
              </a:rPr>
              <a:t>indicates serious problems that a </a:t>
            </a:r>
          </a:p>
          <a:p>
            <a:r>
              <a:rPr lang="en-US" altLang="he-IL" sz="2000" dirty="0">
                <a:solidFill>
                  <a:schemeClr val="tx1">
                    <a:lumMod val="95000"/>
                  </a:schemeClr>
                </a:solidFill>
              </a:rPr>
              <a:t>reasonable application should not try to catch</a:t>
            </a:r>
          </a:p>
          <a:p>
            <a:endParaRPr lang="en-US" altLang="he-IL" sz="20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>
                    <a:lumMod val="95000"/>
                  </a:schemeClr>
                </a:solidFill>
              </a:rPr>
              <a:t>Assertation Error</a:t>
            </a:r>
          </a:p>
          <a:p>
            <a:endParaRPr lang="en-US" altLang="he-IL" sz="20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>
                    <a:lumMod val="95000"/>
                  </a:schemeClr>
                </a:solidFill>
              </a:rPr>
              <a:t>IncompatibleClassChangeError</a:t>
            </a:r>
          </a:p>
          <a:p>
            <a:endParaRPr lang="en-US" altLang="he-IL" sz="20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>
                    <a:lumMod val="95000"/>
                  </a:schemeClr>
                </a:solidFill>
              </a:rPr>
              <a:t>ExceptionInitializerError</a:t>
            </a:r>
          </a:p>
          <a:p>
            <a:endParaRPr lang="en-US" altLang="he-IL" sz="20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>
                    <a:lumMod val="95000"/>
                  </a:schemeClr>
                </a:solidFill>
              </a:rPr>
              <a:t>OutOfMemoryError</a:t>
            </a:r>
          </a:p>
          <a:p>
            <a:endParaRPr lang="en-US" altLang="he-IL" sz="20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>
                    <a:lumMod val="95000"/>
                  </a:schemeClr>
                </a:solidFill>
              </a:rPr>
              <a:t>StackOverFlowError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5709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770828" y="2332803"/>
            <a:ext cx="3316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800" dirty="0">
                <a:latin typeface="+mj-lt"/>
                <a:cs typeface="Times New Roman" panose="02020603050405020304" pitchFamily="18" charset="0"/>
              </a:rPr>
              <a:t>Exception keywords</a:t>
            </a:r>
            <a:endParaRPr lang="en-US" sz="3600" dirty="0">
              <a:latin typeface="+mj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CC0E7D-5E45-4C7D-860B-8234781BD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02545"/>
              </p:ext>
            </p:extLst>
          </p:nvPr>
        </p:nvGraphicFramePr>
        <p:xfrm>
          <a:off x="4745736" y="1908235"/>
          <a:ext cx="7389706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634">
                  <a:extLst>
                    <a:ext uri="{9D8B030D-6E8A-4147-A177-3AD203B41FA5}">
                      <a16:colId xmlns:a16="http://schemas.microsoft.com/office/drawing/2014/main" val="1658554125"/>
                    </a:ext>
                  </a:extLst>
                </a:gridCol>
                <a:gridCol w="5912072">
                  <a:extLst>
                    <a:ext uri="{9D8B030D-6E8A-4147-A177-3AD203B41FA5}">
                      <a16:colId xmlns:a16="http://schemas.microsoft.com/office/drawing/2014/main" val="434505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4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specify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block where we should place exception code. must be followed by either catch or finally.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0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handle the exception. It must be preceded by try block which means we can't use catch block alone.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3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execute the important code of the program. It is executed whether an exception is handled or not.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used to throw an exception.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4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declare exceptions. It doesn't throw an exception. It specifies that there may occur an exception in the method. It is always used with method signature.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3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71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770828" y="2332803"/>
            <a:ext cx="3316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800" dirty="0">
                <a:latin typeface="+mj-lt"/>
                <a:cs typeface="Times New Roman" panose="02020603050405020304" pitchFamily="18" charset="0"/>
              </a:rPr>
              <a:t>Exception Methods</a:t>
            </a:r>
            <a:endParaRPr lang="en-US" sz="36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09E612-2BDD-4A4E-8F3D-FF1385F8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14" y="1721391"/>
            <a:ext cx="7288196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64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301175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89E66-4B79-4EAD-ACCE-74564AB46B6B}"/>
              </a:ext>
            </a:extLst>
          </p:cNvPr>
          <p:cNvSpPr/>
          <p:nvPr/>
        </p:nvSpPr>
        <p:spPr>
          <a:xfrm>
            <a:off x="194756" y="2171777"/>
            <a:ext cx="41101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2800" dirty="0">
                <a:latin typeface="+mj-lt"/>
                <a:cs typeface="Times New Roman" panose="02020603050405020304" pitchFamily="18" charset="0"/>
              </a:rPr>
              <a:t>Handling Exceptions </a:t>
            </a:r>
          </a:p>
          <a:p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he-IL" sz="2800" dirty="0">
                <a:latin typeface="Calibri Light" panose="020F0302020204030204" pitchFamily="34" charset="0"/>
              </a:rPr>
              <a:t>Done in two ways:</a:t>
            </a:r>
          </a:p>
          <a:p>
            <a:endParaRPr lang="en-US" altLang="he-IL" sz="2800" dirty="0">
              <a:latin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sz="2800" b="1" dirty="0">
                <a:latin typeface="Calibri Light" panose="020F0302020204030204" pitchFamily="34" charset="0"/>
              </a:rPr>
              <a:t>Catching exceptions</a:t>
            </a:r>
          </a:p>
          <a:p>
            <a:endParaRPr lang="en-US" altLang="he-IL" sz="2800" b="1" dirty="0">
              <a:latin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sz="2800" b="1" dirty="0">
                <a:latin typeface="Calibri Light" panose="020F0302020204030204" pitchFamily="34" charset="0"/>
              </a:rPr>
              <a:t>Throwing Exceptions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79C06A-B2AE-4507-BF6F-514B12C7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640" y="1450276"/>
            <a:ext cx="62769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91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1910</Words>
  <Application>Microsoft Office PowerPoint</Application>
  <PresentationFormat>Widescreen</PresentationFormat>
  <Paragraphs>402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helvetica neue</vt:lpstr>
      <vt:lpstr>Lucida Console</vt:lpstr>
      <vt:lpstr>Maiandra GD</vt:lpstr>
      <vt:lpstr>Monaco</vt:lpstr>
      <vt:lpstr>noto sans</vt:lpstr>
      <vt:lpstr>Times New Roman</vt:lpstr>
      <vt:lpstr>Wingdings</vt:lpstr>
      <vt:lpstr>Office Theme</vt:lpstr>
      <vt:lpstr>Advanced JAVA</vt:lpstr>
      <vt:lpstr> Exceptions</vt:lpstr>
      <vt:lpstr> Exceptions</vt:lpstr>
      <vt:lpstr> Exceptions</vt:lpstr>
      <vt:lpstr> Exceptions</vt:lpstr>
      <vt:lpstr>Errors</vt:lpstr>
      <vt:lpstr> Exceptions</vt:lpstr>
      <vt:lpstr> Exceptions</vt:lpstr>
      <vt:lpstr> Exceptions</vt:lpstr>
      <vt:lpstr> Exceptions</vt:lpstr>
      <vt:lpstr> Exceptions</vt:lpstr>
      <vt:lpstr> Exceptions</vt:lpstr>
      <vt:lpstr> Exceptions</vt:lpstr>
      <vt:lpstr> Exceptions</vt:lpstr>
      <vt:lpstr> Exceptions</vt:lpstr>
      <vt:lpstr> Exceptions</vt:lpstr>
      <vt:lpstr> Exceptions</vt:lpstr>
      <vt:lpstr> Exceptions</vt:lpstr>
      <vt:lpstr> Exceptions</vt:lpstr>
      <vt:lpstr> Exceptions</vt:lpstr>
      <vt:lpstr> Exceptions</vt:lpstr>
      <vt:lpstr> Exceptions</vt:lpstr>
      <vt:lpstr> Exceptions</vt:lpstr>
      <vt:lpstr> Exceptions</vt:lpstr>
      <vt:lpstr> 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Fundamentals</dc:title>
  <dc:creator>Dawod Kabha</dc:creator>
  <cp:lastModifiedBy>Dawod Kabha</cp:lastModifiedBy>
  <cp:revision>85</cp:revision>
  <dcterms:created xsi:type="dcterms:W3CDTF">2019-11-28T11:52:19Z</dcterms:created>
  <dcterms:modified xsi:type="dcterms:W3CDTF">2023-12-17T16:04:12Z</dcterms:modified>
</cp:coreProperties>
</file>