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5085" r:id="rId1"/>
  </p:sldMasterIdLst>
  <p:notesMasterIdLst>
    <p:notesMasterId r:id="rId88"/>
  </p:notesMasterIdLst>
  <p:handoutMasterIdLst>
    <p:handoutMasterId r:id="rId89"/>
  </p:handoutMasterIdLst>
  <p:sldIdLst>
    <p:sldId id="256" r:id="rId2"/>
    <p:sldId id="430" r:id="rId3"/>
    <p:sldId id="349" r:id="rId4"/>
    <p:sldId id="350" r:id="rId5"/>
    <p:sldId id="352" r:id="rId6"/>
    <p:sldId id="356" r:id="rId7"/>
    <p:sldId id="358" r:id="rId8"/>
    <p:sldId id="360" r:id="rId9"/>
    <p:sldId id="361" r:id="rId10"/>
    <p:sldId id="364" r:id="rId11"/>
    <p:sldId id="365" r:id="rId12"/>
    <p:sldId id="367" r:id="rId13"/>
    <p:sldId id="368" r:id="rId14"/>
    <p:sldId id="369" r:id="rId15"/>
    <p:sldId id="370" r:id="rId16"/>
    <p:sldId id="371" r:id="rId17"/>
    <p:sldId id="372" r:id="rId18"/>
    <p:sldId id="374" r:id="rId19"/>
    <p:sldId id="375" r:id="rId20"/>
    <p:sldId id="376" r:id="rId21"/>
    <p:sldId id="377" r:id="rId22"/>
    <p:sldId id="378" r:id="rId23"/>
    <p:sldId id="379" r:id="rId24"/>
    <p:sldId id="380" r:id="rId25"/>
    <p:sldId id="381" r:id="rId26"/>
    <p:sldId id="382" r:id="rId27"/>
    <p:sldId id="383" r:id="rId28"/>
    <p:sldId id="384" r:id="rId29"/>
    <p:sldId id="385" r:id="rId30"/>
    <p:sldId id="386" r:id="rId31"/>
    <p:sldId id="387" r:id="rId32"/>
    <p:sldId id="388" r:id="rId33"/>
    <p:sldId id="389" r:id="rId34"/>
    <p:sldId id="390" r:id="rId35"/>
    <p:sldId id="391" r:id="rId36"/>
    <p:sldId id="392" r:id="rId37"/>
    <p:sldId id="393" r:id="rId38"/>
    <p:sldId id="394" r:id="rId39"/>
    <p:sldId id="395" r:id="rId40"/>
    <p:sldId id="396" r:id="rId41"/>
    <p:sldId id="397" r:id="rId42"/>
    <p:sldId id="431" r:id="rId43"/>
    <p:sldId id="433" r:id="rId44"/>
    <p:sldId id="432" r:id="rId45"/>
    <p:sldId id="398" r:id="rId46"/>
    <p:sldId id="399" r:id="rId47"/>
    <p:sldId id="400" r:id="rId48"/>
    <p:sldId id="401" r:id="rId49"/>
    <p:sldId id="402" r:id="rId50"/>
    <p:sldId id="403" r:id="rId51"/>
    <p:sldId id="404" r:id="rId52"/>
    <p:sldId id="405" r:id="rId53"/>
    <p:sldId id="406" r:id="rId54"/>
    <p:sldId id="407" r:id="rId55"/>
    <p:sldId id="408" r:id="rId56"/>
    <p:sldId id="409" r:id="rId57"/>
    <p:sldId id="410" r:id="rId58"/>
    <p:sldId id="411" r:id="rId59"/>
    <p:sldId id="412" r:id="rId60"/>
    <p:sldId id="413" r:id="rId61"/>
    <p:sldId id="414" r:id="rId62"/>
    <p:sldId id="415" r:id="rId63"/>
    <p:sldId id="416" r:id="rId64"/>
    <p:sldId id="417" r:id="rId65"/>
    <p:sldId id="418" r:id="rId66"/>
    <p:sldId id="449" r:id="rId67"/>
    <p:sldId id="448" r:id="rId68"/>
    <p:sldId id="450" r:id="rId69"/>
    <p:sldId id="468" r:id="rId70"/>
    <p:sldId id="451" r:id="rId71"/>
    <p:sldId id="461" r:id="rId72"/>
    <p:sldId id="462" r:id="rId73"/>
    <p:sldId id="452" r:id="rId74"/>
    <p:sldId id="453" r:id="rId75"/>
    <p:sldId id="454" r:id="rId76"/>
    <p:sldId id="455" r:id="rId77"/>
    <p:sldId id="456" r:id="rId78"/>
    <p:sldId id="457" r:id="rId79"/>
    <p:sldId id="458" r:id="rId80"/>
    <p:sldId id="459" r:id="rId81"/>
    <p:sldId id="460" r:id="rId82"/>
    <p:sldId id="464" r:id="rId83"/>
    <p:sldId id="465" r:id="rId84"/>
    <p:sldId id="466" r:id="rId85"/>
    <p:sldId id="467" r:id="rId86"/>
    <p:sldId id="646" r:id="rId87"/>
  </p:sldIdLst>
  <p:sldSz cx="9144000" cy="6858000" type="screen4x3"/>
  <p:notesSz cx="6858000" cy="9144000"/>
  <p:defaultTextStyle>
    <a:defPPr>
      <a:defRPr lang="he-IL"/>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r" defTabSz="914400" rtl="1"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r" defTabSz="914400" rtl="1"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r" defTabSz="914400" rtl="1"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r" defTabSz="914400" rtl="1"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87" autoAdjust="0"/>
    <p:restoredTop sz="94434" autoAdjust="0"/>
  </p:normalViewPr>
  <p:slideViewPr>
    <p:cSldViewPr>
      <p:cViewPr varScale="1">
        <p:scale>
          <a:sx n="118" d="100"/>
          <a:sy n="118" d="100"/>
        </p:scale>
        <p:origin x="216" y="96"/>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198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handoutMaster" Target="handoutMasters/handout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0" y="8460432"/>
            <a:ext cx="6858000" cy="457200"/>
          </a:xfrm>
          <a:prstGeom prst="rect">
            <a:avLst/>
          </a:prstGeom>
        </p:spPr>
        <p:txBody>
          <a:bodyPr vert="horz" wrap="square" lIns="91440" tIns="45720" rIns="91440" bIns="45720" numCol="1" anchor="b" anchorCtr="0" compatLnSpc="1">
            <a:prstTxWarp prst="textNoShape">
              <a:avLst/>
            </a:prstTxWarp>
          </a:bodyPr>
          <a:lstStyle>
            <a:lvl1pPr algn="l" rtl="1" eaLnBrk="1" hangingPunct="1">
              <a:defRPr sz="1200"/>
            </a:lvl1pPr>
          </a:lstStyle>
          <a:p>
            <a:pPr algn="ctr">
              <a:defRPr/>
            </a:pPr>
            <a:fld id="{FEB425F2-F79B-4EF8-B2DD-6BA6F8884770}" type="slidenum">
              <a:rPr lang="he-IL" altLang="he-IL"/>
              <a:pPr algn="ctr">
                <a:defRPr/>
              </a:pPr>
              <a:t>‹#›</a:t>
            </a:fld>
            <a:endParaRPr lang="he-IL" altLang="he-IL"/>
          </a:p>
        </p:txBody>
      </p:sp>
    </p:spTree>
    <p:extLst>
      <p:ext uri="{BB962C8B-B14F-4D97-AF65-F5344CB8AC3E}">
        <p14:creationId xmlns:p14="http://schemas.microsoft.com/office/powerpoint/2010/main" val="2029181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pPr>
              <a:defRPr/>
            </a:pPr>
            <a:endParaRPr lang="he-IL"/>
          </a:p>
        </p:txBody>
      </p:sp>
      <p:sp>
        <p:nvSpPr>
          <p:cNvPr id="3" name="Date Placeholder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pPr>
              <a:defRPr/>
            </a:pPr>
            <a:fld id="{60216D3E-6BF3-40E7-8BB0-E9092A887617}" type="datetimeFigureOut">
              <a:rPr lang="he-IL"/>
              <a:pPr>
                <a:defRPr/>
              </a:pPr>
              <a:t>ט"ו/טבת/תשפ"ד</a:t>
            </a:fld>
            <a:endParaRPr lang="he-IL"/>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1" anchor="ctr"/>
          <a:lstStyle/>
          <a:p>
            <a:pPr lvl="0"/>
            <a:endParaRPr lang="he-IL"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wrap="square" lIns="91440" tIns="45720" rIns="91440" bIns="45720" numCol="1" anchor="t" anchorCtr="0" compatLnSpc="1">
            <a:prstTxWarp prst="textNoShape">
              <a:avLst/>
            </a:prstTxWarp>
          </a:bodyPr>
          <a:lstStyle/>
          <a:p>
            <a:pPr lvl="0"/>
            <a:r>
              <a:rPr lang="en-US" altLang="he-IL" noProof="0"/>
              <a:t>Click to edit Master text styles</a:t>
            </a:r>
          </a:p>
          <a:p>
            <a:pPr lvl="1"/>
            <a:r>
              <a:rPr lang="en-US" altLang="he-IL" noProof="0"/>
              <a:t>Second level</a:t>
            </a:r>
          </a:p>
          <a:p>
            <a:pPr lvl="2"/>
            <a:r>
              <a:rPr lang="en-US" altLang="he-IL" noProof="0"/>
              <a:t>Third level</a:t>
            </a:r>
          </a:p>
          <a:p>
            <a:pPr lvl="3"/>
            <a:r>
              <a:rPr lang="en-US" altLang="he-IL" noProof="0"/>
              <a:t>Fourth level</a:t>
            </a:r>
          </a:p>
          <a:p>
            <a:pPr lvl="4"/>
            <a:r>
              <a:rPr lang="en-US" altLang="he-IL" noProof="0"/>
              <a:t>Fifth level</a:t>
            </a:r>
          </a:p>
        </p:txBody>
      </p:sp>
      <p:sp>
        <p:nvSpPr>
          <p:cNvPr id="6" name="Footer Placeholder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pPr>
              <a:defRPr/>
            </a:pPr>
            <a:endParaRPr lang="he-IL"/>
          </a:p>
        </p:txBody>
      </p:sp>
      <p:sp>
        <p:nvSpPr>
          <p:cNvPr id="7" name="Slide Number Placeholder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pPr>
              <a:defRPr/>
            </a:pPr>
            <a:fld id="{FA015B1F-3F2D-413B-A2C1-7DE7E62B09A4}" type="slidenum">
              <a:rPr lang="he-IL"/>
              <a:pPr>
                <a:defRPr/>
              </a:pPr>
              <a:t>‹#›</a:t>
            </a:fld>
            <a:endParaRPr lang="he-IL"/>
          </a:p>
        </p:txBody>
      </p:sp>
    </p:spTree>
    <p:extLst>
      <p:ext uri="{BB962C8B-B14F-4D97-AF65-F5344CB8AC3E}">
        <p14:creationId xmlns:p14="http://schemas.microsoft.com/office/powerpoint/2010/main" val="3195288401"/>
      </p:ext>
    </p:extLst>
  </p:cSld>
  <p:clrMap bg1="lt1" tx1="dk1" bg2="lt2" tx2="dk2" accent1="accent1" accent2="accent2" accent3="accent3" accent4="accent4" accent5="accent5" accent6="accent6" hlink="hlink" folHlink="folHlink"/>
  <p:notesStyle>
    <a:lvl1pPr algn="r" rtl="1" eaLnBrk="0" fontAlgn="base" hangingPunct="0">
      <a:spcBef>
        <a:spcPct val="30000"/>
      </a:spcBef>
      <a:spcAft>
        <a:spcPct val="0"/>
      </a:spcAft>
      <a:defRPr sz="1200" kern="1200">
        <a:solidFill>
          <a:schemeClr val="tx1"/>
        </a:solidFill>
        <a:latin typeface="+mn-lt"/>
        <a:ea typeface="+mn-ea"/>
        <a:cs typeface="+mn-cs"/>
      </a:defRPr>
    </a:lvl1pPr>
    <a:lvl2pPr marL="457200" algn="r" rtl="1" eaLnBrk="0" fontAlgn="base" hangingPunct="0">
      <a:spcBef>
        <a:spcPct val="30000"/>
      </a:spcBef>
      <a:spcAft>
        <a:spcPct val="0"/>
      </a:spcAft>
      <a:defRPr sz="1200" kern="1200">
        <a:solidFill>
          <a:schemeClr val="tx1"/>
        </a:solidFill>
        <a:latin typeface="+mn-lt"/>
        <a:ea typeface="+mn-ea"/>
        <a:cs typeface="+mn-cs"/>
      </a:defRPr>
    </a:lvl2pPr>
    <a:lvl3pPr marL="914400" algn="r" rtl="1" eaLnBrk="0" fontAlgn="base" hangingPunct="0">
      <a:spcBef>
        <a:spcPct val="30000"/>
      </a:spcBef>
      <a:spcAft>
        <a:spcPct val="0"/>
      </a:spcAft>
      <a:defRPr sz="1200" kern="1200">
        <a:solidFill>
          <a:schemeClr val="tx1"/>
        </a:solidFill>
        <a:latin typeface="+mn-lt"/>
        <a:ea typeface="+mn-ea"/>
        <a:cs typeface="+mn-cs"/>
      </a:defRPr>
    </a:lvl3pPr>
    <a:lvl4pPr marL="1371600" algn="r" rtl="1" eaLnBrk="0" fontAlgn="base" hangingPunct="0">
      <a:spcBef>
        <a:spcPct val="30000"/>
      </a:spcBef>
      <a:spcAft>
        <a:spcPct val="0"/>
      </a:spcAft>
      <a:defRPr sz="1200" kern="1200">
        <a:solidFill>
          <a:schemeClr val="tx1"/>
        </a:solidFill>
        <a:latin typeface="+mn-lt"/>
        <a:ea typeface="+mn-ea"/>
        <a:cs typeface="+mn-cs"/>
      </a:defRPr>
    </a:lvl4pPr>
    <a:lvl5pPr marL="1828800" algn="r" rtl="1" eaLnBrk="0" fontAlgn="base" hangingPunct="0">
      <a:spcBef>
        <a:spcPct val="30000"/>
      </a:spcBef>
      <a:spcAft>
        <a:spcPct val="0"/>
      </a:spcAft>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java.sun.com/j2se/1.4.2/docs/api/java/lang/Thread.html"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java.sun.com/j2se/1.4.2/docs/api/java/lang/Thread.html"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java.sun.com/j2se/1.4.2/docs/api/java/lang/Thread.html"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java.sun.com/j2se/1.4.2/docs/api/java/lang/Thread.html"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java.sun.com/j2se/1.4.2/docs/api/java/lang/Thread.html"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java.sun.com/j2se/1.4.2/docs/api/java/lang/Thread.html"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jdk1.3.1_02/docs/guide/misc/threadPrimitiveDeprecation.htm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667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he-IL"/>
          </a:p>
        </p:txBody>
      </p:sp>
    </p:spTree>
    <p:extLst>
      <p:ext uri="{BB962C8B-B14F-4D97-AF65-F5344CB8AC3E}">
        <p14:creationId xmlns:p14="http://schemas.microsoft.com/office/powerpoint/2010/main" val="9092412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Rot="1" noChangeAspect="1" noChangeArrowheads="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510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he-IL" sz="1100"/>
              <a:t>The code segments within a program that access the same object from separate, concurrent threads are called </a:t>
            </a:r>
            <a:r>
              <a:rPr lang="en-US" altLang="he-IL" sz="1100" i="1"/>
              <a:t>critical sections</a:t>
            </a:r>
            <a:r>
              <a:rPr lang="en-US" altLang="he-IL" sz="1100"/>
              <a:t>. In the Java language, a critical section can be a block or a method and are identified with the synchronized keyword. The Java platform then associates a lock with every object that has synchronized code. In the producer/consumer example, the put and get methods of the CubbyHole are the critical sections. The Consumer should not access the CubbyHole when the Producer is changing it, and the Producer should not modify it when the Consumer is getting the value. So put and get in the CubbyHole class should be marked with the synchronized keyword. </a:t>
            </a:r>
          </a:p>
          <a:p>
            <a:pPr eaLnBrk="1" hangingPunct="1">
              <a:spcBef>
                <a:spcPct val="0"/>
              </a:spcBef>
            </a:pPr>
            <a:r>
              <a:rPr lang="en-US" altLang="he-IL" sz="1100"/>
              <a:t>Here's a code skeleton for the CubbyHole class: </a:t>
            </a:r>
          </a:p>
          <a:p>
            <a:pPr eaLnBrk="1" hangingPunct="1">
              <a:spcBef>
                <a:spcPct val="0"/>
              </a:spcBef>
            </a:pPr>
            <a:r>
              <a:rPr lang="en-US" altLang="he-IL" sz="1100"/>
              <a:t>public class CubbyHole { private int contents; private boolean available = false; public synchronized int get() { ... } public synchronized void put(int value) { ... } } Note that the method declarations for both put and get contain the synchronized keyword. Hence, the system associates a unique lock with every instance of CubbyHole (including the one shared by the Producer and the Consumer). Whenever control enters a synchronized method, the thread that called the method locks the object whose method has been called. Other threads cannot call a synchronized method on the same object until the object is unlocked. So, when the Producer calls CubbyHole's put method, it locks the CubbyHole, thereby preventing the Consumer from calling the CubbyHole's get method: </a:t>
            </a:r>
          </a:p>
        </p:txBody>
      </p:sp>
    </p:spTree>
    <p:extLst>
      <p:ext uri="{BB962C8B-B14F-4D97-AF65-F5344CB8AC3E}">
        <p14:creationId xmlns:p14="http://schemas.microsoft.com/office/powerpoint/2010/main" val="42341491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715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he-IL"/>
          </a:p>
        </p:txBody>
      </p:sp>
    </p:spTree>
    <p:extLst>
      <p:ext uri="{BB962C8B-B14F-4D97-AF65-F5344CB8AC3E}">
        <p14:creationId xmlns:p14="http://schemas.microsoft.com/office/powerpoint/2010/main" val="28942519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Rot="1" noChangeAspect="1" noChangeArrowheads="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920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he-IL" sz="1100" u="sng">
                <a:cs typeface="Times New Roman" panose="02020603050405020304" pitchFamily="18" charset="0"/>
              </a:rPr>
              <a:t>Using the notifyAll and wait Methods </a:t>
            </a:r>
          </a:p>
          <a:p>
            <a:pPr eaLnBrk="1" hangingPunct="1">
              <a:spcBef>
                <a:spcPct val="0"/>
              </a:spcBef>
            </a:pPr>
            <a:r>
              <a:rPr lang="en-US" altLang="he-IL" sz="1100">
                <a:cs typeface="Times New Roman" panose="02020603050405020304" pitchFamily="18" charset="0"/>
              </a:rPr>
              <a:t>The CubbyHole stores its value in a private member variable called contents. CubbyHole has another private member variable, available, that is a boolean. available is true when the value has just been put but not yet gotten and is false when the value has been gotten but not yet put. So, here's one possible implementation for the put and get methods: public synchronized int get() { // won't work! if (available == true) { available = false; return contents; } } public synchronized void put(int value) { // won't work! if (available == false) { available = true; contents = value; } } As implemented, these two methods won't work. Look at the get method. What happens if the Producer hasn't put anything in the CubbyHole and available isn't true? get does nothing. Similarly, if the Producer calls put before the Consumer got the value, put doesn't do anything</a:t>
            </a:r>
            <a:r>
              <a:rPr lang="en-US" altLang="he-IL" sz="1100" b="1">
                <a:cs typeface="Times New Roman" panose="02020603050405020304" pitchFamily="18" charset="0"/>
              </a:rPr>
              <a:t>.</a:t>
            </a:r>
            <a:r>
              <a:rPr lang="en-US" altLang="he-IL" sz="1100">
                <a:cs typeface="Times New Roman" panose="02020603050405020304" pitchFamily="18" charset="0"/>
              </a:rPr>
              <a:t> </a:t>
            </a:r>
          </a:p>
        </p:txBody>
      </p:sp>
    </p:spTree>
    <p:extLst>
      <p:ext uri="{BB962C8B-B14F-4D97-AF65-F5344CB8AC3E}">
        <p14:creationId xmlns:p14="http://schemas.microsoft.com/office/powerpoint/2010/main" val="31098356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125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he-IL"/>
          </a:p>
        </p:txBody>
      </p:sp>
    </p:spTree>
    <p:extLst>
      <p:ext uri="{BB962C8B-B14F-4D97-AF65-F5344CB8AC3E}">
        <p14:creationId xmlns:p14="http://schemas.microsoft.com/office/powerpoint/2010/main" val="8847190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Rot="1" noChangeAspect="1" noChangeArrowheads="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329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he-IL" sz="1100"/>
              <a:t>You really want the Consumer to wait until the Producer puts something in the CubbyHole and the Producer must notify the Consumer when it's done so. Similarly, the Producer must wait until the Consumer takes a value (and notifies the Producer of its activities) before replacing it with a new value. The two threads must coordinate more fully and can use Object's wait and notifyAll methods to do so. </a:t>
            </a:r>
          </a:p>
          <a:p>
            <a:pPr eaLnBrk="1" hangingPunct="1">
              <a:spcBef>
                <a:spcPct val="0"/>
              </a:spcBef>
            </a:pPr>
            <a:r>
              <a:rPr lang="en-US" altLang="he-IL" sz="1100"/>
              <a:t>Here are the new implementations of get and put that wait on and notify each other of their activities: </a:t>
            </a:r>
          </a:p>
          <a:p>
            <a:pPr eaLnBrk="1" hangingPunct="1">
              <a:spcBef>
                <a:spcPct val="0"/>
              </a:spcBef>
            </a:pPr>
            <a:r>
              <a:rPr lang="en-US" altLang="he-IL" sz="1100"/>
              <a:t>public synchronized int get() { </a:t>
            </a:r>
          </a:p>
          <a:p>
            <a:pPr eaLnBrk="1" hangingPunct="1">
              <a:spcBef>
                <a:spcPct val="0"/>
              </a:spcBef>
            </a:pPr>
            <a:r>
              <a:rPr lang="en-US" altLang="he-IL" sz="1100"/>
              <a:t>  while (available == false) { </a:t>
            </a:r>
          </a:p>
          <a:p>
            <a:pPr eaLnBrk="1" hangingPunct="1">
              <a:spcBef>
                <a:spcPct val="0"/>
              </a:spcBef>
            </a:pPr>
            <a:r>
              <a:rPr lang="en-US" altLang="he-IL" sz="1100"/>
              <a:t>    try { </a:t>
            </a:r>
          </a:p>
          <a:p>
            <a:pPr eaLnBrk="1" hangingPunct="1">
              <a:spcBef>
                <a:spcPct val="0"/>
              </a:spcBef>
            </a:pPr>
            <a:r>
              <a:rPr lang="en-US" altLang="he-IL" sz="1100"/>
              <a:t>      // wait for Producer to put value wait(); </a:t>
            </a:r>
          </a:p>
          <a:p>
            <a:pPr eaLnBrk="1" hangingPunct="1">
              <a:spcBef>
                <a:spcPct val="0"/>
              </a:spcBef>
            </a:pPr>
            <a:r>
              <a:rPr lang="en-US" altLang="he-IL" sz="1100"/>
              <a:t>    } catch (InterruptedException e) { } </a:t>
            </a:r>
          </a:p>
          <a:p>
            <a:pPr eaLnBrk="1" hangingPunct="1">
              <a:spcBef>
                <a:spcPct val="0"/>
              </a:spcBef>
            </a:pPr>
            <a:r>
              <a:rPr lang="en-US" altLang="he-IL" sz="1100"/>
              <a:t>} </a:t>
            </a:r>
          </a:p>
          <a:p>
            <a:pPr eaLnBrk="1" hangingPunct="1">
              <a:spcBef>
                <a:spcPct val="0"/>
              </a:spcBef>
            </a:pPr>
            <a:r>
              <a:rPr lang="en-US" altLang="he-IL" sz="1100"/>
              <a:t>available = false; // notify Producer that value has been retrieved </a:t>
            </a:r>
          </a:p>
          <a:p>
            <a:pPr eaLnBrk="1" hangingPunct="1">
              <a:spcBef>
                <a:spcPct val="0"/>
              </a:spcBef>
            </a:pPr>
            <a:r>
              <a:rPr lang="en-US" altLang="he-IL" sz="1100"/>
              <a:t>notifyAll(); </a:t>
            </a:r>
          </a:p>
          <a:p>
            <a:pPr eaLnBrk="1" hangingPunct="1">
              <a:spcBef>
                <a:spcPct val="0"/>
              </a:spcBef>
            </a:pPr>
            <a:r>
              <a:rPr lang="en-US" altLang="he-IL" sz="1100"/>
              <a:t>return contents; </a:t>
            </a:r>
          </a:p>
          <a:p>
            <a:pPr eaLnBrk="1" hangingPunct="1">
              <a:spcBef>
                <a:spcPct val="0"/>
              </a:spcBef>
            </a:pPr>
            <a:r>
              <a:rPr lang="en-US" altLang="he-IL" sz="1100"/>
              <a:t>} </a:t>
            </a:r>
          </a:p>
        </p:txBody>
      </p:sp>
    </p:spTree>
    <p:extLst>
      <p:ext uri="{BB962C8B-B14F-4D97-AF65-F5344CB8AC3E}">
        <p14:creationId xmlns:p14="http://schemas.microsoft.com/office/powerpoint/2010/main" val="10332012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Rot="1" noChangeAspect="1" noChangeArrowheads="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53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he-IL" sz="1100"/>
              <a:t>The Java runtime system allows a thread to re-acquire a lock that it already holds because Java locks are reentrant. Reentrant locks are important because they eliminate the possibility of a single thread deadlocking itself on a lock that it already holds. Consider this class: </a:t>
            </a:r>
          </a:p>
          <a:p>
            <a:pPr eaLnBrk="1" hangingPunct="1">
              <a:spcBef>
                <a:spcPct val="0"/>
              </a:spcBef>
            </a:pPr>
            <a:r>
              <a:rPr lang="en-US" altLang="he-IL" sz="1100"/>
              <a:t>public class Reentrant { public synchronized void a() { b(); System.out.println("here I am, in a()"); } public synchronized void b() { System.out.println("here I am, in b()"); } } Reentrant contains two synchronized methods: a and b. The first synchronized method, a, calls the other synchronized method, b. When control enters method a, the current thread acquires the lock for the Reentrant object. Now, a calls b and because b is also synchronized the thread attempts to acquire the same lock again. Because Java supports reentrant locks, this works. The current thread can acquire the Reentrant object's lock again and both a and b execute to conclusion as is evidenced by the output: </a:t>
            </a:r>
          </a:p>
          <a:p>
            <a:pPr eaLnBrk="1" hangingPunct="1">
              <a:spcBef>
                <a:spcPct val="0"/>
              </a:spcBef>
            </a:pPr>
            <a:r>
              <a:rPr lang="en-US" altLang="he-IL" sz="1100"/>
              <a:t>here I am, in b() here I am, in a() In systems that don't support reentrant locks, this sequence of method calls would cause deadlock. </a:t>
            </a:r>
          </a:p>
        </p:txBody>
      </p:sp>
    </p:spTree>
    <p:extLst>
      <p:ext uri="{BB962C8B-B14F-4D97-AF65-F5344CB8AC3E}">
        <p14:creationId xmlns:p14="http://schemas.microsoft.com/office/powerpoint/2010/main" val="21776516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ChangeArrowheads="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739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he-IL" sz="1100"/>
              <a:t>public void </a:t>
            </a:r>
            <a:r>
              <a:rPr lang="en-US" altLang="he-IL" sz="1100" b="1"/>
              <a:t>interrupt</a:t>
            </a:r>
            <a:r>
              <a:rPr lang="en-US" altLang="he-IL" sz="1100"/>
              <a:t>() </a:t>
            </a:r>
          </a:p>
          <a:p>
            <a:pPr lvl="1" eaLnBrk="1" hangingPunct="1">
              <a:spcBef>
                <a:spcPct val="0"/>
              </a:spcBef>
            </a:pPr>
            <a:r>
              <a:rPr lang="en-US" altLang="he-IL" sz="1100"/>
              <a:t>Interrupts this thread. First the checkAccess method of this thread is called with no arguments. This may result in throwing a SecurityException.</a:t>
            </a:r>
          </a:p>
          <a:p>
            <a:pPr lvl="1" eaLnBrk="1" hangingPunct="1">
              <a:spcBef>
                <a:spcPct val="0"/>
              </a:spcBef>
            </a:pPr>
            <a:endParaRPr lang="en-US" altLang="he-IL" sz="1100"/>
          </a:p>
          <a:p>
            <a:pPr eaLnBrk="1" hangingPunct="1">
              <a:spcBef>
                <a:spcPct val="0"/>
              </a:spcBef>
            </a:pPr>
            <a:r>
              <a:rPr lang="en-US" altLang="he-IL" sz="1100"/>
              <a:t>public static boolean </a:t>
            </a:r>
            <a:r>
              <a:rPr lang="en-US" altLang="he-IL" sz="1100" b="1"/>
              <a:t>interrupted</a:t>
            </a:r>
            <a:r>
              <a:rPr lang="en-US" altLang="he-IL" sz="1100"/>
              <a:t>() </a:t>
            </a:r>
          </a:p>
          <a:p>
            <a:pPr lvl="1" eaLnBrk="1" hangingPunct="1">
              <a:spcBef>
                <a:spcPct val="0"/>
              </a:spcBef>
            </a:pPr>
            <a:r>
              <a:rPr lang="en-US" altLang="he-IL" sz="1100"/>
              <a:t>Tests whether the current thread has been interrupted. The </a:t>
            </a:r>
            <a:r>
              <a:rPr lang="en-US" altLang="he-IL" sz="1100" i="1"/>
              <a:t>interrupted status</a:t>
            </a:r>
            <a:r>
              <a:rPr lang="en-US" altLang="he-IL" sz="1100"/>
              <a:t> of the thread is cleared by this method. In other words, if this method were to be called twice in succession, the second call would return false (unless the current thread were interrupted again, after the first call had cleared its interrupted status and before the second call had examined it). </a:t>
            </a:r>
          </a:p>
          <a:p>
            <a:pPr lvl="1" eaLnBrk="1" hangingPunct="1">
              <a:spcBef>
                <a:spcPct val="0"/>
              </a:spcBef>
            </a:pPr>
            <a:r>
              <a:rPr lang="en-US" altLang="he-IL" sz="1100" b="1"/>
              <a:t>Returns:</a:t>
            </a:r>
            <a:r>
              <a:rPr lang="en-US" altLang="he-IL" sz="1100"/>
              <a:t> </a:t>
            </a:r>
          </a:p>
          <a:p>
            <a:pPr lvl="2" eaLnBrk="1" hangingPunct="1">
              <a:spcBef>
                <a:spcPct val="0"/>
              </a:spcBef>
            </a:pPr>
            <a:r>
              <a:rPr lang="en-US" altLang="he-IL" sz="1100"/>
              <a:t>true if the current thread has been interrupted; false otherwise.</a:t>
            </a:r>
          </a:p>
          <a:p>
            <a:pPr eaLnBrk="1" hangingPunct="1">
              <a:spcBef>
                <a:spcPct val="0"/>
              </a:spcBef>
            </a:pPr>
            <a:endParaRPr lang="en-US" altLang="he-IL" sz="1100"/>
          </a:p>
        </p:txBody>
      </p:sp>
    </p:spTree>
    <p:extLst>
      <p:ext uri="{BB962C8B-B14F-4D97-AF65-F5344CB8AC3E}">
        <p14:creationId xmlns:p14="http://schemas.microsoft.com/office/powerpoint/2010/main" val="21608181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Rot="1" noChangeAspect="1" noChangeArrowheads="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944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he-IL" sz="1100"/>
              <a:t>public final void </a:t>
            </a:r>
            <a:r>
              <a:rPr lang="en-US" altLang="he-IL" sz="1100" b="1"/>
              <a:t>resume</a:t>
            </a:r>
            <a:r>
              <a:rPr lang="en-US" altLang="he-IL" sz="1100"/>
              <a:t>() </a:t>
            </a:r>
          </a:p>
          <a:p>
            <a:pPr lvl="1" eaLnBrk="1" hangingPunct="1">
              <a:spcBef>
                <a:spcPct val="0"/>
              </a:spcBef>
            </a:pPr>
            <a:r>
              <a:rPr lang="en-US" altLang="he-IL" sz="1100" b="1"/>
              <a:t>Deprecated.</a:t>
            </a:r>
            <a:r>
              <a:rPr lang="en-US" altLang="he-IL" sz="1100"/>
              <a:t> </a:t>
            </a:r>
            <a:r>
              <a:rPr lang="en-US" altLang="he-IL" sz="1100" i="1"/>
              <a:t>This method is used solely in conjunction with Thread.suspend and ThreadGroup.suspend, both of which have been deprecated, as they are inherently deadlock-prone. See </a:t>
            </a:r>
            <a:r>
              <a:rPr lang="en-US" altLang="he-IL" sz="1100" i="1">
                <a:hlinkClick r:id="rId3"/>
              </a:rPr>
              <a:t>Thread.suspend()</a:t>
            </a:r>
            <a:r>
              <a:rPr lang="en-US" altLang="he-IL" sz="1100" i="1"/>
              <a:t> for details.</a:t>
            </a:r>
            <a:r>
              <a:rPr lang="en-US" altLang="he-IL" sz="1100"/>
              <a:t> </a:t>
            </a:r>
          </a:p>
          <a:p>
            <a:pPr lvl="1" eaLnBrk="1" hangingPunct="1">
              <a:spcBef>
                <a:spcPct val="0"/>
              </a:spcBef>
            </a:pPr>
            <a:endParaRPr lang="en-US" altLang="he-IL" sz="1100"/>
          </a:p>
          <a:p>
            <a:pPr lvl="1" eaLnBrk="1" hangingPunct="1">
              <a:spcBef>
                <a:spcPct val="0"/>
              </a:spcBef>
            </a:pPr>
            <a:r>
              <a:rPr lang="en-US" altLang="he-IL" sz="1100"/>
              <a:t>Resumes all threads in this thread group. First, the checkAccess method of this thread group is called with no arguments; this may result in a security exception. </a:t>
            </a:r>
          </a:p>
          <a:p>
            <a:pPr lvl="1" eaLnBrk="1" hangingPunct="1">
              <a:spcBef>
                <a:spcPct val="0"/>
              </a:spcBef>
            </a:pPr>
            <a:r>
              <a:rPr lang="en-US" altLang="he-IL" sz="1100"/>
              <a:t>This method then calls the resume method on all the threads in this thread group and in all of its sub groups. </a:t>
            </a:r>
          </a:p>
          <a:p>
            <a:pPr eaLnBrk="1" hangingPunct="1">
              <a:spcBef>
                <a:spcPct val="0"/>
              </a:spcBef>
            </a:pPr>
            <a:r>
              <a:rPr lang="en-US" altLang="he-IL" sz="1100"/>
              <a:t>public final void </a:t>
            </a:r>
            <a:r>
              <a:rPr lang="en-US" altLang="he-IL" sz="1100" b="1"/>
              <a:t>suspend</a:t>
            </a:r>
            <a:r>
              <a:rPr lang="en-US" altLang="he-IL" sz="1100"/>
              <a:t>() </a:t>
            </a:r>
          </a:p>
          <a:p>
            <a:pPr lvl="1" eaLnBrk="1" hangingPunct="1">
              <a:spcBef>
                <a:spcPct val="0"/>
              </a:spcBef>
            </a:pPr>
            <a:r>
              <a:rPr lang="en-US" altLang="he-IL" sz="1100" b="1"/>
              <a:t>Deprecated.</a:t>
            </a:r>
            <a:r>
              <a:rPr lang="en-US" altLang="he-IL" sz="1100"/>
              <a:t> </a:t>
            </a:r>
            <a:r>
              <a:rPr lang="en-US" altLang="he-IL" sz="1100" i="1"/>
              <a:t>This method is inherently deadlock-prone. See </a:t>
            </a:r>
            <a:r>
              <a:rPr lang="en-US" altLang="he-IL" sz="1100" i="1">
                <a:hlinkClick r:id="rId3"/>
              </a:rPr>
              <a:t>Thread.suspend()</a:t>
            </a:r>
            <a:r>
              <a:rPr lang="en-US" altLang="he-IL" sz="1100" i="1"/>
              <a:t> for details.</a:t>
            </a:r>
            <a:r>
              <a:rPr lang="en-US" altLang="he-IL" sz="1100"/>
              <a:t> </a:t>
            </a:r>
          </a:p>
          <a:p>
            <a:pPr lvl="1" eaLnBrk="1" hangingPunct="1">
              <a:spcBef>
                <a:spcPct val="0"/>
              </a:spcBef>
            </a:pPr>
            <a:endParaRPr lang="en-US" altLang="he-IL" sz="1100"/>
          </a:p>
          <a:p>
            <a:pPr lvl="1" eaLnBrk="1" hangingPunct="1">
              <a:spcBef>
                <a:spcPct val="0"/>
              </a:spcBef>
            </a:pPr>
            <a:r>
              <a:rPr lang="en-US" altLang="he-IL" sz="1100"/>
              <a:t>Suspends all threads in this thread group. First, the checkAccess method of this thread group is called with no arguments; this may result in a security exception. </a:t>
            </a:r>
          </a:p>
          <a:p>
            <a:pPr lvl="1" eaLnBrk="1" hangingPunct="1">
              <a:spcBef>
                <a:spcPct val="0"/>
              </a:spcBef>
            </a:pPr>
            <a:r>
              <a:rPr lang="en-US" altLang="he-IL" sz="1100"/>
              <a:t>This method then calls the suspend method on all the threads in this thread group and in all of its subgroups. </a:t>
            </a:r>
          </a:p>
        </p:txBody>
      </p:sp>
    </p:spTree>
    <p:extLst>
      <p:ext uri="{BB962C8B-B14F-4D97-AF65-F5344CB8AC3E}">
        <p14:creationId xmlns:p14="http://schemas.microsoft.com/office/powerpoint/2010/main" val="28625448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Rot="1" noChangeAspect="1" noChangeArrowheads="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149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he-IL" sz="1100"/>
              <a:t>public final void </a:t>
            </a:r>
            <a:r>
              <a:rPr lang="en-US" altLang="he-IL" sz="1100" b="1"/>
              <a:t>resume</a:t>
            </a:r>
            <a:r>
              <a:rPr lang="en-US" altLang="he-IL" sz="1100"/>
              <a:t>() </a:t>
            </a:r>
          </a:p>
          <a:p>
            <a:pPr lvl="1" eaLnBrk="1" hangingPunct="1">
              <a:spcBef>
                <a:spcPct val="0"/>
              </a:spcBef>
            </a:pPr>
            <a:r>
              <a:rPr lang="en-US" altLang="he-IL" sz="1100" b="1"/>
              <a:t>Deprecated.</a:t>
            </a:r>
            <a:r>
              <a:rPr lang="en-US" altLang="he-IL" sz="1100"/>
              <a:t> </a:t>
            </a:r>
            <a:r>
              <a:rPr lang="en-US" altLang="he-IL" sz="1100" i="1"/>
              <a:t>This method is used solely in conjunction with Thread.suspend and ThreadGroup.suspend, both of which have been deprecated, as they are inherently deadlock-prone. See </a:t>
            </a:r>
            <a:r>
              <a:rPr lang="en-US" altLang="he-IL" sz="1100" i="1">
                <a:hlinkClick r:id="rId3"/>
              </a:rPr>
              <a:t>Thread.suspend()</a:t>
            </a:r>
            <a:r>
              <a:rPr lang="en-US" altLang="he-IL" sz="1100" i="1"/>
              <a:t> for details.</a:t>
            </a:r>
            <a:r>
              <a:rPr lang="en-US" altLang="he-IL" sz="1100"/>
              <a:t> </a:t>
            </a:r>
          </a:p>
          <a:p>
            <a:pPr lvl="1" eaLnBrk="1" hangingPunct="1">
              <a:spcBef>
                <a:spcPct val="0"/>
              </a:spcBef>
            </a:pPr>
            <a:endParaRPr lang="en-US" altLang="he-IL" sz="1100"/>
          </a:p>
          <a:p>
            <a:pPr lvl="1" eaLnBrk="1" hangingPunct="1">
              <a:spcBef>
                <a:spcPct val="0"/>
              </a:spcBef>
            </a:pPr>
            <a:r>
              <a:rPr lang="en-US" altLang="he-IL" sz="1100"/>
              <a:t>Resumes all threads in this thread group. First, the checkAccess method of this thread group is called with no arguments; this may result in a security exception. </a:t>
            </a:r>
          </a:p>
          <a:p>
            <a:pPr lvl="1" eaLnBrk="1" hangingPunct="1">
              <a:spcBef>
                <a:spcPct val="0"/>
              </a:spcBef>
            </a:pPr>
            <a:r>
              <a:rPr lang="en-US" altLang="he-IL" sz="1100"/>
              <a:t>This method then calls the resume method on all the threads in this thread group and in all of its sub groups. </a:t>
            </a:r>
          </a:p>
          <a:p>
            <a:pPr eaLnBrk="1" hangingPunct="1">
              <a:spcBef>
                <a:spcPct val="0"/>
              </a:spcBef>
            </a:pPr>
            <a:r>
              <a:rPr lang="en-US" altLang="he-IL" sz="1100"/>
              <a:t>public final void </a:t>
            </a:r>
            <a:r>
              <a:rPr lang="en-US" altLang="he-IL" sz="1100" b="1"/>
              <a:t>suspend</a:t>
            </a:r>
            <a:r>
              <a:rPr lang="en-US" altLang="he-IL" sz="1100"/>
              <a:t>() </a:t>
            </a:r>
          </a:p>
          <a:p>
            <a:pPr lvl="1" eaLnBrk="1" hangingPunct="1">
              <a:spcBef>
                <a:spcPct val="0"/>
              </a:spcBef>
            </a:pPr>
            <a:r>
              <a:rPr lang="en-US" altLang="he-IL" sz="1100" b="1"/>
              <a:t>Deprecated.</a:t>
            </a:r>
            <a:r>
              <a:rPr lang="en-US" altLang="he-IL" sz="1100"/>
              <a:t> </a:t>
            </a:r>
            <a:r>
              <a:rPr lang="en-US" altLang="he-IL" sz="1100" i="1"/>
              <a:t>This method is inherently deadlock-prone. See </a:t>
            </a:r>
            <a:r>
              <a:rPr lang="en-US" altLang="he-IL" sz="1100" i="1">
                <a:hlinkClick r:id="rId3"/>
              </a:rPr>
              <a:t>Thread.suspend()</a:t>
            </a:r>
            <a:r>
              <a:rPr lang="en-US" altLang="he-IL" sz="1100" i="1"/>
              <a:t> for details.</a:t>
            </a:r>
            <a:r>
              <a:rPr lang="en-US" altLang="he-IL" sz="1100"/>
              <a:t> </a:t>
            </a:r>
          </a:p>
          <a:p>
            <a:pPr lvl="1" eaLnBrk="1" hangingPunct="1">
              <a:spcBef>
                <a:spcPct val="0"/>
              </a:spcBef>
            </a:pPr>
            <a:endParaRPr lang="en-US" altLang="he-IL" sz="1100"/>
          </a:p>
          <a:p>
            <a:pPr lvl="1" eaLnBrk="1" hangingPunct="1">
              <a:spcBef>
                <a:spcPct val="0"/>
              </a:spcBef>
            </a:pPr>
            <a:r>
              <a:rPr lang="en-US" altLang="he-IL" sz="1100"/>
              <a:t>Suspends all threads in this thread group. First, the checkAccess method of this thread group is called with no arguments; this may result in a security exception. </a:t>
            </a:r>
          </a:p>
          <a:p>
            <a:pPr lvl="1" eaLnBrk="1" hangingPunct="1">
              <a:spcBef>
                <a:spcPct val="0"/>
              </a:spcBef>
            </a:pPr>
            <a:r>
              <a:rPr lang="en-US" altLang="he-IL" sz="1100"/>
              <a:t>This method then calls the suspend method on all the threads in this thread group and in all of its subgroups. </a:t>
            </a:r>
          </a:p>
        </p:txBody>
      </p:sp>
    </p:spTree>
    <p:extLst>
      <p:ext uri="{BB962C8B-B14F-4D97-AF65-F5344CB8AC3E}">
        <p14:creationId xmlns:p14="http://schemas.microsoft.com/office/powerpoint/2010/main" val="28125018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353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he-IL"/>
          </a:p>
        </p:txBody>
      </p:sp>
    </p:spTree>
    <p:extLst>
      <p:ext uri="{BB962C8B-B14F-4D97-AF65-F5344CB8AC3E}">
        <p14:creationId xmlns:p14="http://schemas.microsoft.com/office/powerpoint/2010/main" val="3009256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spect="1" noChangeArrowheads="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872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he-IL" sz="1100"/>
              <a:t>The slide and the following two, demonstrate one of the two ways to implement threads in Java.</a:t>
            </a:r>
          </a:p>
          <a:p>
            <a:pPr eaLnBrk="1" hangingPunct="1">
              <a:spcBef>
                <a:spcPct val="0"/>
              </a:spcBef>
            </a:pPr>
            <a:r>
              <a:rPr lang="en-US" altLang="he-IL" sz="1100"/>
              <a:t>Ten times the name associated with the thread, is going to be printed, with some random delays between subsequent printings.</a:t>
            </a:r>
          </a:p>
        </p:txBody>
      </p:sp>
    </p:spTree>
    <p:extLst>
      <p:ext uri="{BB962C8B-B14F-4D97-AF65-F5344CB8AC3E}">
        <p14:creationId xmlns:p14="http://schemas.microsoft.com/office/powerpoint/2010/main" val="8608998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558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he-IL"/>
          </a:p>
        </p:txBody>
      </p:sp>
    </p:spTree>
    <p:extLst>
      <p:ext uri="{BB962C8B-B14F-4D97-AF65-F5344CB8AC3E}">
        <p14:creationId xmlns:p14="http://schemas.microsoft.com/office/powerpoint/2010/main" val="37638190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76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he-IL"/>
          </a:p>
        </p:txBody>
      </p:sp>
    </p:spTree>
    <p:extLst>
      <p:ext uri="{BB962C8B-B14F-4D97-AF65-F5344CB8AC3E}">
        <p14:creationId xmlns:p14="http://schemas.microsoft.com/office/powerpoint/2010/main" val="1889308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96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he-IL"/>
          </a:p>
        </p:txBody>
      </p:sp>
    </p:spTree>
    <p:extLst>
      <p:ext uri="{BB962C8B-B14F-4D97-AF65-F5344CB8AC3E}">
        <p14:creationId xmlns:p14="http://schemas.microsoft.com/office/powerpoint/2010/main" val="10633694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173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he-IL"/>
          </a:p>
        </p:txBody>
      </p:sp>
    </p:spTree>
    <p:extLst>
      <p:ext uri="{BB962C8B-B14F-4D97-AF65-F5344CB8AC3E}">
        <p14:creationId xmlns:p14="http://schemas.microsoft.com/office/powerpoint/2010/main" val="499022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377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he-IL"/>
          </a:p>
        </p:txBody>
      </p:sp>
    </p:spTree>
    <p:extLst>
      <p:ext uri="{BB962C8B-B14F-4D97-AF65-F5344CB8AC3E}">
        <p14:creationId xmlns:p14="http://schemas.microsoft.com/office/powerpoint/2010/main" val="3200834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82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he-IL"/>
          </a:p>
        </p:txBody>
      </p:sp>
    </p:spTree>
    <p:extLst>
      <p:ext uri="{BB962C8B-B14F-4D97-AF65-F5344CB8AC3E}">
        <p14:creationId xmlns:p14="http://schemas.microsoft.com/office/powerpoint/2010/main" val="28664403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787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he-IL"/>
          </a:p>
        </p:txBody>
      </p:sp>
    </p:spTree>
    <p:extLst>
      <p:ext uri="{BB962C8B-B14F-4D97-AF65-F5344CB8AC3E}">
        <p14:creationId xmlns:p14="http://schemas.microsoft.com/office/powerpoint/2010/main" val="9966933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992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he-IL"/>
          </a:p>
        </p:txBody>
      </p:sp>
    </p:spTree>
    <p:extLst>
      <p:ext uri="{BB962C8B-B14F-4D97-AF65-F5344CB8AC3E}">
        <p14:creationId xmlns:p14="http://schemas.microsoft.com/office/powerpoint/2010/main" val="4684272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1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he-IL"/>
          </a:p>
        </p:txBody>
      </p:sp>
    </p:spTree>
    <p:extLst>
      <p:ext uri="{BB962C8B-B14F-4D97-AF65-F5344CB8AC3E}">
        <p14:creationId xmlns:p14="http://schemas.microsoft.com/office/powerpoint/2010/main" val="9741339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Rot="1" noChangeAspect="1" noChangeArrowheads="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401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he-IL" sz="1100"/>
              <a:t>public final void </a:t>
            </a:r>
            <a:r>
              <a:rPr lang="en-US" altLang="he-IL" sz="1100" b="1"/>
              <a:t>resume</a:t>
            </a:r>
            <a:r>
              <a:rPr lang="en-US" altLang="he-IL" sz="1100"/>
              <a:t>() </a:t>
            </a:r>
          </a:p>
          <a:p>
            <a:pPr lvl="1" eaLnBrk="1" hangingPunct="1">
              <a:spcBef>
                <a:spcPct val="0"/>
              </a:spcBef>
            </a:pPr>
            <a:r>
              <a:rPr lang="en-US" altLang="he-IL" sz="1100" b="1"/>
              <a:t>Deprecated.</a:t>
            </a:r>
            <a:r>
              <a:rPr lang="en-US" altLang="he-IL" sz="1100"/>
              <a:t> </a:t>
            </a:r>
            <a:r>
              <a:rPr lang="en-US" altLang="he-IL" sz="1100" i="1"/>
              <a:t>This method is used solely in conjunction with Thread.suspend and ThreadGroup.suspend, both of which have been deprecated, as they are inherently deadlock-prone. See </a:t>
            </a:r>
            <a:r>
              <a:rPr lang="en-US" altLang="he-IL" sz="1100" i="1">
                <a:hlinkClick r:id="rId3"/>
              </a:rPr>
              <a:t>Thread.suspend()</a:t>
            </a:r>
            <a:r>
              <a:rPr lang="en-US" altLang="he-IL" sz="1100" i="1"/>
              <a:t> for details.</a:t>
            </a:r>
            <a:r>
              <a:rPr lang="en-US" altLang="he-IL" sz="1100"/>
              <a:t> </a:t>
            </a:r>
          </a:p>
          <a:p>
            <a:pPr lvl="1" eaLnBrk="1" hangingPunct="1">
              <a:spcBef>
                <a:spcPct val="0"/>
              </a:spcBef>
            </a:pPr>
            <a:endParaRPr lang="en-US" altLang="he-IL" sz="1100"/>
          </a:p>
          <a:p>
            <a:pPr lvl="1" eaLnBrk="1" hangingPunct="1">
              <a:spcBef>
                <a:spcPct val="0"/>
              </a:spcBef>
            </a:pPr>
            <a:r>
              <a:rPr lang="en-US" altLang="he-IL" sz="1100"/>
              <a:t>Resumes all threads in this thread group. First, the checkAccess method of this thread group is called with no arguments; this may result in a security exception. </a:t>
            </a:r>
          </a:p>
          <a:p>
            <a:pPr lvl="1" eaLnBrk="1" hangingPunct="1">
              <a:spcBef>
                <a:spcPct val="0"/>
              </a:spcBef>
            </a:pPr>
            <a:r>
              <a:rPr lang="en-US" altLang="he-IL" sz="1100"/>
              <a:t>This method then calls the resume method on all the threads in this thread group and in all of its sub groups. </a:t>
            </a:r>
          </a:p>
          <a:p>
            <a:pPr eaLnBrk="1" hangingPunct="1">
              <a:spcBef>
                <a:spcPct val="0"/>
              </a:spcBef>
            </a:pPr>
            <a:r>
              <a:rPr lang="en-US" altLang="he-IL" sz="1100"/>
              <a:t>public final void </a:t>
            </a:r>
            <a:r>
              <a:rPr lang="en-US" altLang="he-IL" sz="1100" b="1"/>
              <a:t>suspend</a:t>
            </a:r>
            <a:r>
              <a:rPr lang="en-US" altLang="he-IL" sz="1100"/>
              <a:t>() </a:t>
            </a:r>
          </a:p>
          <a:p>
            <a:pPr lvl="1" eaLnBrk="1" hangingPunct="1">
              <a:spcBef>
                <a:spcPct val="0"/>
              </a:spcBef>
            </a:pPr>
            <a:r>
              <a:rPr lang="en-US" altLang="he-IL" sz="1100" b="1"/>
              <a:t>Deprecated.</a:t>
            </a:r>
            <a:r>
              <a:rPr lang="en-US" altLang="he-IL" sz="1100"/>
              <a:t> </a:t>
            </a:r>
            <a:r>
              <a:rPr lang="en-US" altLang="he-IL" sz="1100" i="1"/>
              <a:t>This method is inherently deadlock-prone. See </a:t>
            </a:r>
            <a:r>
              <a:rPr lang="en-US" altLang="he-IL" sz="1100" i="1">
                <a:hlinkClick r:id="rId3"/>
              </a:rPr>
              <a:t>Thread.suspend()</a:t>
            </a:r>
            <a:r>
              <a:rPr lang="en-US" altLang="he-IL" sz="1100" i="1"/>
              <a:t> for details.</a:t>
            </a:r>
            <a:r>
              <a:rPr lang="en-US" altLang="he-IL" sz="1100"/>
              <a:t> </a:t>
            </a:r>
          </a:p>
          <a:p>
            <a:pPr lvl="1" eaLnBrk="1" hangingPunct="1">
              <a:spcBef>
                <a:spcPct val="0"/>
              </a:spcBef>
            </a:pPr>
            <a:endParaRPr lang="en-US" altLang="he-IL" sz="1100"/>
          </a:p>
          <a:p>
            <a:pPr lvl="1" eaLnBrk="1" hangingPunct="1">
              <a:spcBef>
                <a:spcPct val="0"/>
              </a:spcBef>
            </a:pPr>
            <a:r>
              <a:rPr lang="en-US" altLang="he-IL" sz="1100"/>
              <a:t>Suspends all threads in this thread group. First, the checkAccess method of this thread group is called with no arguments; this may result in a security exception. </a:t>
            </a:r>
          </a:p>
          <a:p>
            <a:pPr lvl="1" eaLnBrk="1" hangingPunct="1">
              <a:spcBef>
                <a:spcPct val="0"/>
              </a:spcBef>
            </a:pPr>
            <a:r>
              <a:rPr lang="en-US" altLang="he-IL" sz="1100"/>
              <a:t>This method then calls the suspend method on all the threads in this thread group and in all of its subgroups. </a:t>
            </a:r>
          </a:p>
        </p:txBody>
      </p:sp>
    </p:spTree>
    <p:extLst>
      <p:ext uri="{BB962C8B-B14F-4D97-AF65-F5344CB8AC3E}">
        <p14:creationId xmlns:p14="http://schemas.microsoft.com/office/powerpoint/2010/main" val="3806269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Rot="1" noChangeAspect="1" noChangeArrowheads="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077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he-IL" sz="1100"/>
              <a:t>The slide and the following two, demonstrate one of the two ways to implement threads in Java.</a:t>
            </a:r>
          </a:p>
          <a:p>
            <a:pPr eaLnBrk="1" hangingPunct="1">
              <a:spcBef>
                <a:spcPct val="0"/>
              </a:spcBef>
            </a:pPr>
            <a:r>
              <a:rPr lang="en-US" altLang="he-IL" sz="1100"/>
              <a:t>Ten times the name associated with the thread, is going to be printed, with some random delays between subsequent printings.</a:t>
            </a:r>
          </a:p>
        </p:txBody>
      </p:sp>
    </p:spTree>
    <p:extLst>
      <p:ext uri="{BB962C8B-B14F-4D97-AF65-F5344CB8AC3E}">
        <p14:creationId xmlns:p14="http://schemas.microsoft.com/office/powerpoint/2010/main" val="16144262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Rot="1" noChangeAspect="1" noChangeArrowheads="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606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he-IL" sz="1100"/>
              <a:t>public final void </a:t>
            </a:r>
            <a:r>
              <a:rPr lang="en-US" altLang="he-IL" sz="1100" b="1"/>
              <a:t>resume</a:t>
            </a:r>
            <a:r>
              <a:rPr lang="en-US" altLang="he-IL" sz="1100"/>
              <a:t>() </a:t>
            </a:r>
          </a:p>
          <a:p>
            <a:pPr lvl="1" eaLnBrk="1" hangingPunct="1">
              <a:spcBef>
                <a:spcPct val="0"/>
              </a:spcBef>
            </a:pPr>
            <a:r>
              <a:rPr lang="en-US" altLang="he-IL" sz="1100" b="1"/>
              <a:t>Deprecated.</a:t>
            </a:r>
            <a:r>
              <a:rPr lang="en-US" altLang="he-IL" sz="1100"/>
              <a:t> </a:t>
            </a:r>
            <a:r>
              <a:rPr lang="en-US" altLang="he-IL" sz="1100" i="1"/>
              <a:t>This method is used solely in conjunction with Thread.suspend and ThreadGroup.suspend, both of which have been deprecated, as they are inherently deadlock-prone. See </a:t>
            </a:r>
            <a:r>
              <a:rPr lang="en-US" altLang="he-IL" sz="1100" i="1">
                <a:hlinkClick r:id="rId3"/>
              </a:rPr>
              <a:t>Thread.suspend()</a:t>
            </a:r>
            <a:r>
              <a:rPr lang="en-US" altLang="he-IL" sz="1100" i="1"/>
              <a:t> for details.</a:t>
            </a:r>
            <a:r>
              <a:rPr lang="en-US" altLang="he-IL" sz="1100"/>
              <a:t> </a:t>
            </a:r>
          </a:p>
          <a:p>
            <a:pPr lvl="1" eaLnBrk="1" hangingPunct="1">
              <a:spcBef>
                <a:spcPct val="0"/>
              </a:spcBef>
            </a:pPr>
            <a:endParaRPr lang="en-US" altLang="he-IL" sz="1100"/>
          </a:p>
          <a:p>
            <a:pPr lvl="1" eaLnBrk="1" hangingPunct="1">
              <a:spcBef>
                <a:spcPct val="0"/>
              </a:spcBef>
            </a:pPr>
            <a:r>
              <a:rPr lang="en-US" altLang="he-IL" sz="1100"/>
              <a:t>Resumes all threads in this thread group. First, the checkAccess method of this thread group is called with no arguments; this may result in a security exception. </a:t>
            </a:r>
          </a:p>
          <a:p>
            <a:pPr lvl="1" eaLnBrk="1" hangingPunct="1">
              <a:spcBef>
                <a:spcPct val="0"/>
              </a:spcBef>
            </a:pPr>
            <a:r>
              <a:rPr lang="en-US" altLang="he-IL" sz="1100"/>
              <a:t>This method then calls the resume method on all the threads in this thread group and in all of its sub groups. </a:t>
            </a:r>
          </a:p>
          <a:p>
            <a:pPr eaLnBrk="1" hangingPunct="1">
              <a:spcBef>
                <a:spcPct val="0"/>
              </a:spcBef>
            </a:pPr>
            <a:r>
              <a:rPr lang="en-US" altLang="he-IL" sz="1100"/>
              <a:t>public final void </a:t>
            </a:r>
            <a:r>
              <a:rPr lang="en-US" altLang="he-IL" sz="1100" b="1"/>
              <a:t>suspend</a:t>
            </a:r>
            <a:r>
              <a:rPr lang="en-US" altLang="he-IL" sz="1100"/>
              <a:t>() </a:t>
            </a:r>
          </a:p>
          <a:p>
            <a:pPr lvl="1" eaLnBrk="1" hangingPunct="1">
              <a:spcBef>
                <a:spcPct val="0"/>
              </a:spcBef>
            </a:pPr>
            <a:r>
              <a:rPr lang="en-US" altLang="he-IL" sz="1100" b="1"/>
              <a:t>Deprecated.</a:t>
            </a:r>
            <a:r>
              <a:rPr lang="en-US" altLang="he-IL" sz="1100"/>
              <a:t> </a:t>
            </a:r>
            <a:r>
              <a:rPr lang="en-US" altLang="he-IL" sz="1100" i="1"/>
              <a:t>This method is inherently deadlock-prone. See </a:t>
            </a:r>
            <a:r>
              <a:rPr lang="en-US" altLang="he-IL" sz="1100" i="1">
                <a:hlinkClick r:id="rId3"/>
              </a:rPr>
              <a:t>Thread.suspend()</a:t>
            </a:r>
            <a:r>
              <a:rPr lang="en-US" altLang="he-IL" sz="1100" i="1"/>
              <a:t> for details.</a:t>
            </a:r>
            <a:r>
              <a:rPr lang="en-US" altLang="he-IL" sz="1100"/>
              <a:t> </a:t>
            </a:r>
          </a:p>
          <a:p>
            <a:pPr lvl="1" eaLnBrk="1" hangingPunct="1">
              <a:spcBef>
                <a:spcPct val="0"/>
              </a:spcBef>
            </a:pPr>
            <a:endParaRPr lang="en-US" altLang="he-IL" sz="1100"/>
          </a:p>
          <a:p>
            <a:pPr lvl="1" eaLnBrk="1" hangingPunct="1">
              <a:spcBef>
                <a:spcPct val="0"/>
              </a:spcBef>
            </a:pPr>
            <a:r>
              <a:rPr lang="en-US" altLang="he-IL" sz="1100"/>
              <a:t>Suspends all threads in this thread group. First, the checkAccess method of this thread group is called with no arguments; this may result in a security exception. </a:t>
            </a:r>
          </a:p>
          <a:p>
            <a:pPr lvl="1" eaLnBrk="1" hangingPunct="1">
              <a:spcBef>
                <a:spcPct val="0"/>
              </a:spcBef>
            </a:pPr>
            <a:r>
              <a:rPr lang="en-US" altLang="he-IL" sz="1100"/>
              <a:t>This method then calls the suspend method on all the threads in this thread group and in all of its subgroups. </a:t>
            </a:r>
          </a:p>
        </p:txBody>
      </p:sp>
    </p:spTree>
    <p:extLst>
      <p:ext uri="{BB962C8B-B14F-4D97-AF65-F5344CB8AC3E}">
        <p14:creationId xmlns:p14="http://schemas.microsoft.com/office/powerpoint/2010/main" val="6569901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81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he-IL"/>
          </a:p>
        </p:txBody>
      </p:sp>
    </p:spTree>
    <p:extLst>
      <p:ext uri="{BB962C8B-B14F-4D97-AF65-F5344CB8AC3E}">
        <p14:creationId xmlns:p14="http://schemas.microsoft.com/office/powerpoint/2010/main" val="28778675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01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he-IL"/>
          </a:p>
        </p:txBody>
      </p:sp>
    </p:spTree>
    <p:extLst>
      <p:ext uri="{BB962C8B-B14F-4D97-AF65-F5344CB8AC3E}">
        <p14:creationId xmlns:p14="http://schemas.microsoft.com/office/powerpoint/2010/main" val="3825825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Rot="1" noChangeAspect="1" noChangeArrowheads="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221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he-IL" sz="1100"/>
              <a:t>public final void </a:t>
            </a:r>
            <a:r>
              <a:rPr lang="en-US" altLang="he-IL" sz="1100" b="1"/>
              <a:t>resume</a:t>
            </a:r>
            <a:r>
              <a:rPr lang="en-US" altLang="he-IL" sz="1100"/>
              <a:t>() </a:t>
            </a:r>
          </a:p>
          <a:p>
            <a:pPr lvl="1" eaLnBrk="1" hangingPunct="1">
              <a:spcBef>
                <a:spcPct val="0"/>
              </a:spcBef>
            </a:pPr>
            <a:r>
              <a:rPr lang="en-US" altLang="he-IL" sz="1100" b="1"/>
              <a:t>Deprecated.</a:t>
            </a:r>
            <a:r>
              <a:rPr lang="en-US" altLang="he-IL" sz="1100"/>
              <a:t> </a:t>
            </a:r>
            <a:r>
              <a:rPr lang="en-US" altLang="he-IL" sz="1100" i="1"/>
              <a:t>This method is used solely in conjunction with Thread.suspend and ThreadGroup.suspend, both of which have been deprecated, as they are inherently deadlock-prone. See </a:t>
            </a:r>
            <a:r>
              <a:rPr lang="en-US" altLang="he-IL" sz="1100" i="1">
                <a:hlinkClick r:id="rId3"/>
              </a:rPr>
              <a:t>Thread.suspend()</a:t>
            </a:r>
            <a:r>
              <a:rPr lang="en-US" altLang="he-IL" sz="1100" i="1"/>
              <a:t> for details.</a:t>
            </a:r>
            <a:r>
              <a:rPr lang="en-US" altLang="he-IL" sz="1100"/>
              <a:t> </a:t>
            </a:r>
          </a:p>
          <a:p>
            <a:pPr lvl="1" eaLnBrk="1" hangingPunct="1">
              <a:spcBef>
                <a:spcPct val="0"/>
              </a:spcBef>
            </a:pPr>
            <a:endParaRPr lang="en-US" altLang="he-IL" sz="1100"/>
          </a:p>
          <a:p>
            <a:pPr lvl="1" eaLnBrk="1" hangingPunct="1">
              <a:spcBef>
                <a:spcPct val="0"/>
              </a:spcBef>
            </a:pPr>
            <a:r>
              <a:rPr lang="en-US" altLang="he-IL" sz="1100"/>
              <a:t>Resumes all threads in this thread group. First, the checkAccess method of this thread group is called with no arguments; this may result in a security exception. </a:t>
            </a:r>
          </a:p>
          <a:p>
            <a:pPr lvl="1" eaLnBrk="1" hangingPunct="1">
              <a:spcBef>
                <a:spcPct val="0"/>
              </a:spcBef>
            </a:pPr>
            <a:r>
              <a:rPr lang="en-US" altLang="he-IL" sz="1100"/>
              <a:t>This method then calls the resume method on all the threads in this thread group and in all of its sub groups. </a:t>
            </a:r>
          </a:p>
          <a:p>
            <a:pPr eaLnBrk="1" hangingPunct="1">
              <a:spcBef>
                <a:spcPct val="0"/>
              </a:spcBef>
            </a:pPr>
            <a:r>
              <a:rPr lang="en-US" altLang="he-IL" sz="1100"/>
              <a:t>public final void </a:t>
            </a:r>
            <a:r>
              <a:rPr lang="en-US" altLang="he-IL" sz="1100" b="1"/>
              <a:t>suspend</a:t>
            </a:r>
            <a:r>
              <a:rPr lang="en-US" altLang="he-IL" sz="1100"/>
              <a:t>() </a:t>
            </a:r>
          </a:p>
          <a:p>
            <a:pPr lvl="1" eaLnBrk="1" hangingPunct="1">
              <a:spcBef>
                <a:spcPct val="0"/>
              </a:spcBef>
            </a:pPr>
            <a:r>
              <a:rPr lang="en-US" altLang="he-IL" sz="1100" b="1"/>
              <a:t>Deprecated.</a:t>
            </a:r>
            <a:r>
              <a:rPr lang="en-US" altLang="he-IL" sz="1100"/>
              <a:t> </a:t>
            </a:r>
            <a:r>
              <a:rPr lang="en-US" altLang="he-IL" sz="1100" i="1"/>
              <a:t>This method is inherently deadlock-prone. See </a:t>
            </a:r>
            <a:r>
              <a:rPr lang="en-US" altLang="he-IL" sz="1100" i="1">
                <a:hlinkClick r:id="rId3"/>
              </a:rPr>
              <a:t>Thread.suspend()</a:t>
            </a:r>
            <a:r>
              <a:rPr lang="en-US" altLang="he-IL" sz="1100" i="1"/>
              <a:t> for details.</a:t>
            </a:r>
            <a:r>
              <a:rPr lang="en-US" altLang="he-IL" sz="1100"/>
              <a:t> </a:t>
            </a:r>
          </a:p>
          <a:p>
            <a:pPr lvl="1" eaLnBrk="1" hangingPunct="1">
              <a:spcBef>
                <a:spcPct val="0"/>
              </a:spcBef>
            </a:pPr>
            <a:endParaRPr lang="en-US" altLang="he-IL" sz="1100"/>
          </a:p>
          <a:p>
            <a:pPr lvl="1" eaLnBrk="1" hangingPunct="1">
              <a:spcBef>
                <a:spcPct val="0"/>
              </a:spcBef>
            </a:pPr>
            <a:r>
              <a:rPr lang="en-US" altLang="he-IL" sz="1100"/>
              <a:t>Suspends all threads in this thread group. First, the checkAccess method of this thread group is called with no arguments; this may result in a security exception. </a:t>
            </a:r>
          </a:p>
          <a:p>
            <a:pPr lvl="1" eaLnBrk="1" hangingPunct="1">
              <a:spcBef>
                <a:spcPct val="0"/>
              </a:spcBef>
            </a:pPr>
            <a:r>
              <a:rPr lang="en-US" altLang="he-IL" sz="1100"/>
              <a:t>This method then calls the suspend method on all the threads in this thread group and in all of its subgroups. </a:t>
            </a:r>
          </a:p>
        </p:txBody>
      </p:sp>
    </p:spTree>
    <p:extLst>
      <p:ext uri="{BB962C8B-B14F-4D97-AF65-F5344CB8AC3E}">
        <p14:creationId xmlns:p14="http://schemas.microsoft.com/office/powerpoint/2010/main" val="10850014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Rot="1" noChangeAspect="1" noChangeArrowheads="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425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he-IL" sz="1100"/>
              <a:t>public final void </a:t>
            </a:r>
            <a:r>
              <a:rPr lang="en-US" altLang="he-IL" sz="1100" b="1"/>
              <a:t>resume</a:t>
            </a:r>
            <a:r>
              <a:rPr lang="en-US" altLang="he-IL" sz="1100"/>
              <a:t>() </a:t>
            </a:r>
          </a:p>
          <a:p>
            <a:pPr lvl="1" eaLnBrk="1" hangingPunct="1">
              <a:spcBef>
                <a:spcPct val="0"/>
              </a:spcBef>
            </a:pPr>
            <a:r>
              <a:rPr lang="en-US" altLang="he-IL" sz="1100" b="1"/>
              <a:t>Deprecated.</a:t>
            </a:r>
            <a:r>
              <a:rPr lang="en-US" altLang="he-IL" sz="1100"/>
              <a:t> </a:t>
            </a:r>
            <a:r>
              <a:rPr lang="en-US" altLang="he-IL" sz="1100" i="1"/>
              <a:t>This method is used solely in conjunction with Thread.suspend and ThreadGroup.suspend, both of which have been deprecated, as they are inherently deadlock-prone. See </a:t>
            </a:r>
            <a:r>
              <a:rPr lang="en-US" altLang="he-IL" sz="1100" i="1">
                <a:hlinkClick r:id="rId3"/>
              </a:rPr>
              <a:t>Thread.suspend()</a:t>
            </a:r>
            <a:r>
              <a:rPr lang="en-US" altLang="he-IL" sz="1100" i="1"/>
              <a:t> for details.</a:t>
            </a:r>
            <a:r>
              <a:rPr lang="en-US" altLang="he-IL" sz="1100"/>
              <a:t> </a:t>
            </a:r>
          </a:p>
          <a:p>
            <a:pPr lvl="1" eaLnBrk="1" hangingPunct="1">
              <a:spcBef>
                <a:spcPct val="0"/>
              </a:spcBef>
            </a:pPr>
            <a:endParaRPr lang="en-US" altLang="he-IL" sz="1100"/>
          </a:p>
          <a:p>
            <a:pPr lvl="1" eaLnBrk="1" hangingPunct="1">
              <a:spcBef>
                <a:spcPct val="0"/>
              </a:spcBef>
            </a:pPr>
            <a:r>
              <a:rPr lang="en-US" altLang="he-IL" sz="1100"/>
              <a:t>Resumes all threads in this thread group. First, the checkAccess method of this thread group is called with no arguments; this may result in a security exception. </a:t>
            </a:r>
          </a:p>
          <a:p>
            <a:pPr lvl="1" eaLnBrk="1" hangingPunct="1">
              <a:spcBef>
                <a:spcPct val="0"/>
              </a:spcBef>
            </a:pPr>
            <a:r>
              <a:rPr lang="en-US" altLang="he-IL" sz="1100"/>
              <a:t>This method then calls the resume method on all the threads in this thread group and in all of its sub groups. </a:t>
            </a:r>
          </a:p>
          <a:p>
            <a:pPr eaLnBrk="1" hangingPunct="1">
              <a:spcBef>
                <a:spcPct val="0"/>
              </a:spcBef>
            </a:pPr>
            <a:r>
              <a:rPr lang="en-US" altLang="he-IL" sz="1100"/>
              <a:t>public final void </a:t>
            </a:r>
            <a:r>
              <a:rPr lang="en-US" altLang="he-IL" sz="1100" b="1"/>
              <a:t>suspend</a:t>
            </a:r>
            <a:r>
              <a:rPr lang="en-US" altLang="he-IL" sz="1100"/>
              <a:t>() </a:t>
            </a:r>
          </a:p>
          <a:p>
            <a:pPr lvl="1" eaLnBrk="1" hangingPunct="1">
              <a:spcBef>
                <a:spcPct val="0"/>
              </a:spcBef>
            </a:pPr>
            <a:r>
              <a:rPr lang="en-US" altLang="he-IL" sz="1100" b="1"/>
              <a:t>Deprecated.</a:t>
            </a:r>
            <a:r>
              <a:rPr lang="en-US" altLang="he-IL" sz="1100"/>
              <a:t> </a:t>
            </a:r>
            <a:r>
              <a:rPr lang="en-US" altLang="he-IL" sz="1100" i="1"/>
              <a:t>This method is inherently deadlock-prone. See </a:t>
            </a:r>
            <a:r>
              <a:rPr lang="en-US" altLang="he-IL" sz="1100" i="1">
                <a:hlinkClick r:id="rId3"/>
              </a:rPr>
              <a:t>Thread.suspend()</a:t>
            </a:r>
            <a:r>
              <a:rPr lang="en-US" altLang="he-IL" sz="1100" i="1"/>
              <a:t> for details.</a:t>
            </a:r>
            <a:r>
              <a:rPr lang="en-US" altLang="he-IL" sz="1100"/>
              <a:t> </a:t>
            </a:r>
          </a:p>
          <a:p>
            <a:pPr lvl="1" eaLnBrk="1" hangingPunct="1">
              <a:spcBef>
                <a:spcPct val="0"/>
              </a:spcBef>
            </a:pPr>
            <a:endParaRPr lang="en-US" altLang="he-IL" sz="1100"/>
          </a:p>
          <a:p>
            <a:pPr lvl="1" eaLnBrk="1" hangingPunct="1">
              <a:spcBef>
                <a:spcPct val="0"/>
              </a:spcBef>
            </a:pPr>
            <a:r>
              <a:rPr lang="en-US" altLang="he-IL" sz="1100"/>
              <a:t>Suspends all threads in this thread group. First, the checkAccess method of this thread group is called with no arguments; this may result in a security exception. </a:t>
            </a:r>
          </a:p>
          <a:p>
            <a:pPr lvl="1" eaLnBrk="1" hangingPunct="1">
              <a:spcBef>
                <a:spcPct val="0"/>
              </a:spcBef>
            </a:pPr>
            <a:r>
              <a:rPr lang="en-US" altLang="he-IL" sz="1100"/>
              <a:t>This method then calls the suspend method on all the threads in this thread group and in all of its subgroups. </a:t>
            </a:r>
          </a:p>
        </p:txBody>
      </p:sp>
    </p:spTree>
    <p:extLst>
      <p:ext uri="{BB962C8B-B14F-4D97-AF65-F5344CB8AC3E}">
        <p14:creationId xmlns:p14="http://schemas.microsoft.com/office/powerpoint/2010/main" val="29772861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630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he-IL"/>
          </a:p>
        </p:txBody>
      </p:sp>
    </p:spTree>
    <p:extLst>
      <p:ext uri="{BB962C8B-B14F-4D97-AF65-F5344CB8AC3E}">
        <p14:creationId xmlns:p14="http://schemas.microsoft.com/office/powerpoint/2010/main" val="29610255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835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he-IL"/>
          </a:p>
        </p:txBody>
      </p:sp>
    </p:spTree>
    <p:extLst>
      <p:ext uri="{BB962C8B-B14F-4D97-AF65-F5344CB8AC3E}">
        <p14:creationId xmlns:p14="http://schemas.microsoft.com/office/powerpoint/2010/main" val="13921288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44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he-IL"/>
          </a:p>
        </p:txBody>
      </p:sp>
    </p:spTree>
    <p:extLst>
      <p:ext uri="{BB962C8B-B14F-4D97-AF65-F5344CB8AC3E}">
        <p14:creationId xmlns:p14="http://schemas.microsoft.com/office/powerpoint/2010/main" val="40002932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65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he-IL"/>
          </a:p>
        </p:txBody>
      </p:sp>
    </p:spTree>
    <p:extLst>
      <p:ext uri="{BB962C8B-B14F-4D97-AF65-F5344CB8AC3E}">
        <p14:creationId xmlns:p14="http://schemas.microsoft.com/office/powerpoint/2010/main" val="9447659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85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he-IL"/>
          </a:p>
        </p:txBody>
      </p:sp>
    </p:spTree>
    <p:extLst>
      <p:ext uri="{BB962C8B-B14F-4D97-AF65-F5344CB8AC3E}">
        <p14:creationId xmlns:p14="http://schemas.microsoft.com/office/powerpoint/2010/main" val="3744836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Rot="1" noChangeAspect="1" noChangeArrowheads="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281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he-IL" sz="1100">
                <a:cs typeface="Times New Roman" panose="02020603050405020304" pitchFamily="18" charset="0"/>
              </a:rPr>
              <a:t>Thread states</a:t>
            </a:r>
          </a:p>
          <a:p>
            <a:pPr lvl="1" eaLnBrk="1" hangingPunct="1">
              <a:spcBef>
                <a:spcPct val="0"/>
              </a:spcBef>
            </a:pPr>
            <a:r>
              <a:rPr lang="en-US" altLang="he-IL" sz="1100">
                <a:cs typeface="Times New Roman" panose="02020603050405020304" pitchFamily="18" charset="0"/>
              </a:rPr>
              <a:t>Born state</a:t>
            </a:r>
          </a:p>
          <a:p>
            <a:pPr lvl="2" eaLnBrk="1" hangingPunct="1">
              <a:spcBef>
                <a:spcPct val="0"/>
              </a:spcBef>
            </a:pPr>
            <a:r>
              <a:rPr lang="en-US" altLang="he-IL" sz="1100">
                <a:cs typeface="Times New Roman" panose="02020603050405020304" pitchFamily="18" charset="0"/>
              </a:rPr>
              <a:t>Thread was just created</a:t>
            </a:r>
          </a:p>
          <a:p>
            <a:pPr lvl="1" eaLnBrk="1" hangingPunct="1">
              <a:spcBef>
                <a:spcPct val="0"/>
              </a:spcBef>
            </a:pPr>
            <a:r>
              <a:rPr lang="en-US" altLang="he-IL" sz="1100">
                <a:cs typeface="Times New Roman" panose="02020603050405020304" pitchFamily="18" charset="0"/>
              </a:rPr>
              <a:t>Ready state</a:t>
            </a:r>
          </a:p>
          <a:p>
            <a:pPr lvl="2" eaLnBrk="1" hangingPunct="1">
              <a:spcBef>
                <a:spcPct val="0"/>
              </a:spcBef>
            </a:pPr>
            <a:r>
              <a:rPr lang="en-US" altLang="he-IL" sz="1100">
                <a:cs typeface="Times New Roman" panose="02020603050405020304" pitchFamily="18" charset="0"/>
              </a:rPr>
              <a:t>Thread’s start method invoked</a:t>
            </a:r>
          </a:p>
          <a:p>
            <a:pPr lvl="2" eaLnBrk="1" hangingPunct="1">
              <a:spcBef>
                <a:spcPct val="0"/>
              </a:spcBef>
            </a:pPr>
            <a:r>
              <a:rPr lang="en-US" altLang="he-IL" sz="1100">
                <a:cs typeface="Times New Roman" panose="02020603050405020304" pitchFamily="18" charset="0"/>
              </a:rPr>
              <a:t>Thread can now execute</a:t>
            </a:r>
          </a:p>
          <a:p>
            <a:pPr lvl="1" eaLnBrk="1" hangingPunct="1">
              <a:spcBef>
                <a:spcPct val="0"/>
              </a:spcBef>
            </a:pPr>
            <a:r>
              <a:rPr lang="en-US" altLang="he-IL" sz="1100">
                <a:cs typeface="Times New Roman" panose="02020603050405020304" pitchFamily="18" charset="0"/>
              </a:rPr>
              <a:t>Running state</a:t>
            </a:r>
          </a:p>
          <a:p>
            <a:pPr lvl="2" eaLnBrk="1" hangingPunct="1">
              <a:spcBef>
                <a:spcPct val="0"/>
              </a:spcBef>
            </a:pPr>
            <a:r>
              <a:rPr lang="en-US" altLang="he-IL" sz="1100">
                <a:cs typeface="Times New Roman" panose="02020603050405020304" pitchFamily="18" charset="0"/>
              </a:rPr>
              <a:t>Thread is assigned a processor and running</a:t>
            </a:r>
          </a:p>
          <a:p>
            <a:pPr lvl="1" eaLnBrk="1" hangingPunct="1">
              <a:spcBef>
                <a:spcPct val="0"/>
              </a:spcBef>
            </a:pPr>
            <a:r>
              <a:rPr lang="en-US" altLang="he-IL" sz="1100">
                <a:cs typeface="Times New Roman" panose="02020603050405020304" pitchFamily="18" charset="0"/>
              </a:rPr>
              <a:t>Dead state</a:t>
            </a:r>
          </a:p>
          <a:p>
            <a:pPr lvl="2" eaLnBrk="1" hangingPunct="1">
              <a:spcBef>
                <a:spcPct val="0"/>
              </a:spcBef>
            </a:pPr>
            <a:r>
              <a:rPr lang="en-US" altLang="he-IL" sz="1100">
                <a:cs typeface="Times New Roman" panose="02020603050405020304" pitchFamily="18" charset="0"/>
              </a:rPr>
              <a:t>Thread has completed or exited</a:t>
            </a:r>
          </a:p>
          <a:p>
            <a:pPr lvl="2" eaLnBrk="1" hangingPunct="1">
              <a:spcBef>
                <a:spcPct val="0"/>
              </a:spcBef>
            </a:pPr>
            <a:r>
              <a:rPr lang="en-US" altLang="he-IL" sz="1100">
                <a:cs typeface="Times New Roman" panose="02020603050405020304" pitchFamily="18" charset="0"/>
              </a:rPr>
              <a:t>Eventually disposed of by system</a:t>
            </a:r>
          </a:p>
          <a:p>
            <a:pPr eaLnBrk="1" hangingPunct="1">
              <a:spcBef>
                <a:spcPct val="0"/>
              </a:spcBef>
            </a:pPr>
            <a:endParaRPr lang="en-US" altLang="he-IL" sz="1100">
              <a:cs typeface="Times New Roman" panose="02020603050405020304" pitchFamily="18" charset="0"/>
            </a:endParaRPr>
          </a:p>
        </p:txBody>
      </p:sp>
    </p:spTree>
    <p:extLst>
      <p:ext uri="{BB962C8B-B14F-4D97-AF65-F5344CB8AC3E}">
        <p14:creationId xmlns:p14="http://schemas.microsoft.com/office/powerpoint/2010/main" val="3505253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48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he-IL"/>
          </a:p>
        </p:txBody>
      </p:sp>
    </p:spTree>
    <p:extLst>
      <p:ext uri="{BB962C8B-B14F-4D97-AF65-F5344CB8AC3E}">
        <p14:creationId xmlns:p14="http://schemas.microsoft.com/office/powerpoint/2010/main" val="22455647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Rot="1" noChangeAspect="1" noChangeArrowheads="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691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spcBef>
                <a:spcPct val="0"/>
              </a:spcBef>
            </a:pPr>
            <a:r>
              <a:rPr lang="en-US" altLang="he-IL" sz="1100"/>
              <a:t>public final void </a:t>
            </a:r>
            <a:r>
              <a:rPr lang="en-US" altLang="he-IL" sz="1100" b="1"/>
              <a:t>stop</a:t>
            </a:r>
            <a:r>
              <a:rPr lang="en-US" altLang="he-IL" sz="1100"/>
              <a:t>() </a:t>
            </a:r>
          </a:p>
          <a:p>
            <a:pPr lvl="1" eaLnBrk="1" hangingPunct="1">
              <a:lnSpc>
                <a:spcPct val="90000"/>
              </a:lnSpc>
              <a:spcBef>
                <a:spcPct val="0"/>
              </a:spcBef>
            </a:pPr>
            <a:r>
              <a:rPr lang="en-US" altLang="he-IL" sz="1100" b="1"/>
              <a:t>Deprecated.</a:t>
            </a:r>
            <a:r>
              <a:rPr lang="en-US" altLang="he-IL" sz="1100"/>
              <a:t> </a:t>
            </a:r>
            <a:r>
              <a:rPr lang="en-US" altLang="he-IL" sz="1100" i="1"/>
              <a:t>This method is inherently unsafe. Stopping a thread with Thread.stop causes it to unlock all of the monitors that it has locked (as a natural consequence of the unchecked ThreadDeath exception propagating up the stack). If any of the objects previously protected by these monitors were in an inconsistent state, the damaged objects become visible to other threads, potentially resulting in arbitrary behavior. Many uses of stop should be replaced by code that simply modifies some variable to indicate that the target thread should stop running. The target thread should check this variable regularly, and return from its run method in an orderly fashion if the variable indicates that it is to stop running. If the target thread waits for long periods (on a condition variable, for example), the interrupt method should be used to interrupt the wait. For more information, see </a:t>
            </a:r>
            <a:r>
              <a:rPr lang="en-US" altLang="he-IL" sz="1100" i="1">
                <a:hlinkClick r:id="rId3" action="ppaction://hlinkfile"/>
              </a:rPr>
              <a:t>Why are Thread.stop, Thread.suspend and Thread.resume Deprecated?</a:t>
            </a:r>
            <a:r>
              <a:rPr lang="en-US" altLang="he-IL" sz="1100" i="1"/>
              <a:t>.</a:t>
            </a:r>
            <a:r>
              <a:rPr lang="en-US" altLang="he-IL" sz="1100"/>
              <a:t> </a:t>
            </a:r>
          </a:p>
          <a:p>
            <a:pPr lvl="1" eaLnBrk="1" hangingPunct="1">
              <a:lnSpc>
                <a:spcPct val="90000"/>
              </a:lnSpc>
              <a:spcBef>
                <a:spcPct val="0"/>
              </a:spcBef>
            </a:pPr>
            <a:endParaRPr lang="en-US" altLang="he-IL" sz="1100"/>
          </a:p>
        </p:txBody>
      </p:sp>
    </p:spTree>
    <p:extLst>
      <p:ext uri="{BB962C8B-B14F-4D97-AF65-F5344CB8AC3E}">
        <p14:creationId xmlns:p14="http://schemas.microsoft.com/office/powerpoint/2010/main" val="3282583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Rot="1" noChangeAspect="1" noChangeArrowheads="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896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he-IL" sz="1100"/>
              <a:t>The API for the Thread class includes a method called isAlive. The isAlive method returns true if the thread has been started and not stopped. If the isAlive method returns false, you know that the thread either is a New Thread or is Dead. If the isAlive method returns true, you know that the thread is either Runnable or Not Runnable. You cannot differentiate between a New Thread or a Dead thread. Nor can you differentiate between a Runnable thread and a Not Runnable thread. </a:t>
            </a:r>
          </a:p>
        </p:txBody>
      </p:sp>
    </p:spTree>
    <p:extLst>
      <p:ext uri="{BB962C8B-B14F-4D97-AF65-F5344CB8AC3E}">
        <p14:creationId xmlns:p14="http://schemas.microsoft.com/office/powerpoint/2010/main" val="2043813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Rot="1" noChangeAspect="1" noChangeArrowheads="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101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he-IL" sz="1100"/>
              <a:t>The API for the Thread class includes a method called isAlive. The isAlive method returns true if the thread has been started and not stopped. If the isAlive method returns false, you know that the thread either is a New Thread or is Dead. If the isAlive method returns true, you know that the thread is either Runnable or Not Runnable. You cannot differentiate between a New Thread or a Dead thread. Nor can you differentiate between a Runnable thread and a Not Runnable thread. </a:t>
            </a:r>
          </a:p>
        </p:txBody>
      </p:sp>
    </p:spTree>
    <p:extLst>
      <p:ext uri="{BB962C8B-B14F-4D97-AF65-F5344CB8AC3E}">
        <p14:creationId xmlns:p14="http://schemas.microsoft.com/office/powerpoint/2010/main" val="28404687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Rot="1" noChangeAspect="1" noChangeArrowheads="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305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he-IL" sz="1100">
                <a:cs typeface="Times New Roman" panose="02020603050405020304" pitchFamily="18" charset="0"/>
              </a:rPr>
              <a:t>Producer-Customer without synchronization:</a:t>
            </a:r>
          </a:p>
          <a:p>
            <a:pPr lvl="1" eaLnBrk="1" hangingPunct="1">
              <a:spcBef>
                <a:spcPct val="0"/>
              </a:spcBef>
            </a:pPr>
            <a:r>
              <a:rPr lang="en-US" altLang="he-IL" sz="1100">
                <a:cs typeface="Times New Roman" panose="02020603050405020304" pitchFamily="18" charset="0"/>
              </a:rPr>
              <a:t>Buffer</a:t>
            </a:r>
          </a:p>
          <a:p>
            <a:pPr lvl="2" eaLnBrk="1" hangingPunct="1">
              <a:spcBef>
                <a:spcPct val="0"/>
              </a:spcBef>
            </a:pPr>
            <a:r>
              <a:rPr lang="en-US" altLang="he-IL" sz="1100">
                <a:cs typeface="Times New Roman" panose="02020603050405020304" pitchFamily="18" charset="0"/>
              </a:rPr>
              <a:t>Shared memory region</a:t>
            </a:r>
          </a:p>
          <a:p>
            <a:pPr lvl="1" eaLnBrk="1" hangingPunct="1">
              <a:spcBef>
                <a:spcPct val="0"/>
              </a:spcBef>
            </a:pPr>
            <a:r>
              <a:rPr lang="en-US" altLang="he-IL" sz="1100">
                <a:cs typeface="Times New Roman" panose="02020603050405020304" pitchFamily="18" charset="0"/>
              </a:rPr>
              <a:t>Producer thread</a:t>
            </a:r>
          </a:p>
          <a:p>
            <a:pPr lvl="2" eaLnBrk="1" hangingPunct="1">
              <a:spcBef>
                <a:spcPct val="0"/>
              </a:spcBef>
            </a:pPr>
            <a:r>
              <a:rPr lang="en-US" altLang="he-IL" sz="1100">
                <a:cs typeface="Times New Roman" panose="02020603050405020304" pitchFamily="18" charset="0"/>
              </a:rPr>
              <a:t>Generates data to add to buffer</a:t>
            </a:r>
          </a:p>
          <a:p>
            <a:pPr lvl="2" eaLnBrk="1" hangingPunct="1">
              <a:spcBef>
                <a:spcPct val="0"/>
              </a:spcBef>
            </a:pPr>
            <a:r>
              <a:rPr lang="en-US" altLang="he-IL" sz="1100">
                <a:cs typeface="Times New Roman" panose="02020603050405020304" pitchFamily="18" charset="0"/>
              </a:rPr>
              <a:t>Calls wait if consumer has not read previous message in buffer</a:t>
            </a:r>
          </a:p>
          <a:p>
            <a:pPr lvl="2" eaLnBrk="1" hangingPunct="1">
              <a:spcBef>
                <a:spcPct val="0"/>
              </a:spcBef>
            </a:pPr>
            <a:r>
              <a:rPr lang="en-US" altLang="he-IL" sz="1100">
                <a:cs typeface="Times New Roman" panose="02020603050405020304" pitchFamily="18" charset="0"/>
              </a:rPr>
              <a:t>Writes to empty buffer and calls notify for consumer</a:t>
            </a:r>
          </a:p>
          <a:p>
            <a:pPr lvl="1" eaLnBrk="1" hangingPunct="1">
              <a:spcBef>
                <a:spcPct val="0"/>
              </a:spcBef>
            </a:pPr>
            <a:r>
              <a:rPr lang="en-US" altLang="he-IL" sz="1100">
                <a:cs typeface="Times New Roman" panose="02020603050405020304" pitchFamily="18" charset="0"/>
              </a:rPr>
              <a:t>Consumer thread</a:t>
            </a:r>
          </a:p>
          <a:p>
            <a:pPr lvl="2" eaLnBrk="1" hangingPunct="1">
              <a:spcBef>
                <a:spcPct val="0"/>
              </a:spcBef>
            </a:pPr>
            <a:r>
              <a:rPr lang="en-US" altLang="he-IL" sz="1100">
                <a:cs typeface="Times New Roman" panose="02020603050405020304" pitchFamily="18" charset="0"/>
              </a:rPr>
              <a:t>Reads data from buffer</a:t>
            </a:r>
          </a:p>
          <a:p>
            <a:pPr lvl="2" eaLnBrk="1" hangingPunct="1">
              <a:spcBef>
                <a:spcPct val="0"/>
              </a:spcBef>
            </a:pPr>
            <a:r>
              <a:rPr lang="en-US" altLang="he-IL" sz="1100">
                <a:cs typeface="Times New Roman" panose="02020603050405020304" pitchFamily="18" charset="0"/>
              </a:rPr>
              <a:t>Calls wait if buffer empty</a:t>
            </a:r>
          </a:p>
          <a:p>
            <a:pPr lvl="1" eaLnBrk="1" hangingPunct="1">
              <a:spcBef>
                <a:spcPct val="0"/>
              </a:spcBef>
            </a:pPr>
            <a:r>
              <a:rPr lang="en-US" altLang="he-IL" sz="1100">
                <a:cs typeface="Times New Roman" panose="02020603050405020304" pitchFamily="18" charset="0"/>
              </a:rPr>
              <a:t>Synchronize threads to avoid corrupted data</a:t>
            </a:r>
          </a:p>
          <a:p>
            <a:pPr eaLnBrk="1" hangingPunct="1">
              <a:spcBef>
                <a:spcPct val="0"/>
              </a:spcBef>
            </a:pPr>
            <a:r>
              <a:rPr lang="en-US" altLang="he-IL" sz="1100">
                <a:cs typeface="Times New Roman" panose="02020603050405020304" pitchFamily="18" charset="0"/>
              </a:rPr>
              <a:t>Producer-Customer withsynchronization:</a:t>
            </a:r>
          </a:p>
          <a:p>
            <a:pPr eaLnBrk="1" hangingPunct="1">
              <a:spcBef>
                <a:spcPct val="0"/>
              </a:spcBef>
            </a:pPr>
            <a:r>
              <a:rPr lang="en-US" altLang="he-IL" sz="1100">
                <a:cs typeface="Times New Roman" panose="02020603050405020304" pitchFamily="18" charset="0"/>
              </a:rPr>
              <a:t>	 Synchronize threads to ensure correct data</a:t>
            </a:r>
          </a:p>
        </p:txBody>
      </p:sp>
    </p:spTree>
    <p:extLst>
      <p:ext uri="{BB962C8B-B14F-4D97-AF65-F5344CB8AC3E}">
        <p14:creationId xmlns:p14="http://schemas.microsoft.com/office/powerpoint/2010/main" val="3012123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Page">
    <p:spTree>
      <p:nvGrpSpPr>
        <p:cNvPr id="1" name=""/>
        <p:cNvGrpSpPr/>
        <p:nvPr/>
      </p:nvGrpSpPr>
      <p:grpSpPr>
        <a:xfrm>
          <a:off x="0" y="0"/>
          <a:ext cx="0" cy="0"/>
          <a:chOff x="0" y="0"/>
          <a:chExt cx="0" cy="0"/>
        </a:xfrm>
      </p:grpSpPr>
      <p:pic>
        <p:nvPicPr>
          <p:cNvPr id="6" name="Picture 8" descr="front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00" y="6172200"/>
            <a:ext cx="129381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6"/>
          <p:cNvSpPr>
            <a:spLocks noGrp="1"/>
          </p:cNvSpPr>
          <p:nvPr>
            <p:ph type="title"/>
          </p:nvPr>
        </p:nvSpPr>
        <p:spPr>
          <a:xfrm>
            <a:off x="304800" y="762000"/>
            <a:ext cx="6912768" cy="1079500"/>
          </a:xfrm>
        </p:spPr>
        <p:txBody>
          <a:bodyPr/>
          <a:lstStyle>
            <a:lvl1pPr algn="l">
              <a:defRPr sz="4800"/>
            </a:lvl1pPr>
          </a:lstStyle>
          <a:p>
            <a:r>
              <a:rPr lang="en-US" dirty="0"/>
              <a:t>Click to edit Master title style</a:t>
            </a:r>
            <a:endParaRPr lang="he-IL" dirty="0"/>
          </a:p>
        </p:txBody>
      </p:sp>
      <p:sp>
        <p:nvSpPr>
          <p:cNvPr id="5" name="Text Placeholder 7"/>
          <p:cNvSpPr>
            <a:spLocks noGrp="1"/>
          </p:cNvSpPr>
          <p:nvPr>
            <p:ph type="body" idx="1"/>
          </p:nvPr>
        </p:nvSpPr>
        <p:spPr>
          <a:xfrm>
            <a:off x="467544" y="5732463"/>
            <a:ext cx="7599562" cy="576263"/>
          </a:xfrm>
        </p:spPr>
        <p:txBody>
          <a:bodyPr/>
          <a:lstStyle>
            <a:lvl1pPr marL="0" indent="0" algn="l" rtl="0">
              <a:buNone/>
              <a:defRPr/>
            </a:lvl1pPr>
          </a:lstStyle>
          <a:p>
            <a:pPr lvl="0"/>
            <a:r>
              <a:rPr lang="en-US" altLang="he-IL" dirty="0"/>
              <a:t>Click to edit Master text styles</a:t>
            </a:r>
          </a:p>
        </p:txBody>
      </p:sp>
    </p:spTree>
    <p:extLst>
      <p:ext uri="{BB962C8B-B14F-4D97-AF65-F5344CB8AC3E}">
        <p14:creationId xmlns:p14="http://schemas.microsoft.com/office/powerpoint/2010/main" val="254135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Rectangle 8"/>
          <p:cNvSpPr/>
          <p:nvPr/>
        </p:nvSpPr>
        <p:spPr>
          <a:xfrm>
            <a:off x="0" y="6524625"/>
            <a:ext cx="9144000" cy="33337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defRPr/>
            </a:pPr>
            <a:endParaRPr lang="he-IL"/>
          </a:p>
        </p:txBody>
      </p:sp>
      <p:sp>
        <p:nvSpPr>
          <p:cNvPr id="6" name="TextBox 5"/>
          <p:cNvSpPr txBox="1">
            <a:spLocks noChangeArrowheads="1"/>
          </p:cNvSpPr>
          <p:nvPr/>
        </p:nvSpPr>
        <p:spPr bwMode="auto">
          <a:xfrm>
            <a:off x="2906713" y="6597650"/>
            <a:ext cx="33305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r>
              <a:rPr lang="en-US" altLang="he-IL" sz="800" dirty="0">
                <a:solidFill>
                  <a:srgbClr val="404040"/>
                </a:solidFill>
              </a:rPr>
              <a:t>© All rights reserved to John Bryce Training LTD from Matrix group</a:t>
            </a:r>
          </a:p>
        </p:txBody>
      </p:sp>
      <p:sp>
        <p:nvSpPr>
          <p:cNvPr id="7" name="TextBox 6"/>
          <p:cNvSpPr txBox="1">
            <a:spLocks noChangeArrowheads="1"/>
          </p:cNvSpPr>
          <p:nvPr/>
        </p:nvSpPr>
        <p:spPr bwMode="auto">
          <a:xfrm>
            <a:off x="-84138" y="6519863"/>
            <a:ext cx="619126"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fld id="{881CFB2A-5A6B-41FA-AA73-ABCA6CCFB270}" type="slidenum">
              <a:rPr lang="he-IL" altLang="he-IL" sz="1400" smtClean="0">
                <a:solidFill>
                  <a:srgbClr val="606060"/>
                </a:solidFill>
              </a:rPr>
              <a:pPr eaLnBrk="1" hangingPunct="1">
                <a:defRPr/>
              </a:pPr>
              <a:t>‹#›</a:t>
            </a:fld>
            <a:endParaRPr lang="he-IL" altLang="he-IL" sz="1400" dirty="0">
              <a:solidFill>
                <a:srgbClr val="606060"/>
              </a:solidFill>
            </a:endParaRPr>
          </a:p>
        </p:txBody>
      </p:sp>
      <p:sp>
        <p:nvSpPr>
          <p:cNvPr id="2" name="Title 1"/>
          <p:cNvSpPr>
            <a:spLocks noGrp="1"/>
          </p:cNvSpPr>
          <p:nvPr>
            <p:ph type="title"/>
          </p:nvPr>
        </p:nvSpPr>
        <p:spPr>
          <a:xfrm>
            <a:off x="457200" y="2286790"/>
            <a:ext cx="8229600" cy="709715"/>
          </a:xfrm>
        </p:spPr>
        <p:txBody>
          <a:bodyPr/>
          <a:lstStyle>
            <a:lvl1pPr rtl="0">
              <a:defRPr sz="4500" baseline="0">
                <a:solidFill>
                  <a:schemeClr val="bg1"/>
                </a:solidFill>
              </a:defRPr>
            </a:lvl1pPr>
          </a:lstStyle>
          <a:p>
            <a:r>
              <a:rPr lang="en-US"/>
              <a:t>Click to edit Master title style</a:t>
            </a:r>
            <a:endParaRPr lang="he-IL" dirty="0"/>
          </a:p>
        </p:txBody>
      </p:sp>
      <p:sp>
        <p:nvSpPr>
          <p:cNvPr id="5" name="Text Placeholder 4"/>
          <p:cNvSpPr>
            <a:spLocks noGrp="1"/>
          </p:cNvSpPr>
          <p:nvPr>
            <p:ph type="body" sz="quarter" idx="10"/>
          </p:nvPr>
        </p:nvSpPr>
        <p:spPr>
          <a:xfrm>
            <a:off x="684213" y="3500809"/>
            <a:ext cx="7848600" cy="576263"/>
          </a:xfrm>
        </p:spPr>
        <p:txBody>
          <a:bodyPr/>
          <a:lstStyle>
            <a:lvl1pPr marL="0" indent="0" algn="ctr">
              <a:buNone/>
              <a:defRPr/>
            </a:lvl1pPr>
          </a:lstStyle>
          <a:p>
            <a:pPr lvl="0"/>
            <a:r>
              <a:rPr lang="en-US"/>
              <a:t>Click to edit Master text styles</a:t>
            </a:r>
          </a:p>
        </p:txBody>
      </p:sp>
    </p:spTree>
    <p:extLst>
      <p:ext uri="{BB962C8B-B14F-4D97-AF65-F5344CB8AC3E}">
        <p14:creationId xmlns:p14="http://schemas.microsoft.com/office/powerpoint/2010/main" val="4067723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9512" y="128035"/>
            <a:ext cx="6048672" cy="780685"/>
          </a:xfrm>
        </p:spPr>
        <p:txBody>
          <a:bodyPr/>
          <a:lstStyle>
            <a:lvl1pPr algn="l" rtl="0">
              <a:defRPr sz="3200"/>
            </a:lvl1pPr>
          </a:lstStyle>
          <a:p>
            <a:r>
              <a:rPr lang="en-US"/>
              <a:t>Click to edit Master title style</a:t>
            </a:r>
            <a:endParaRPr lang="he-IL" dirty="0"/>
          </a:p>
        </p:txBody>
      </p:sp>
      <p:sp>
        <p:nvSpPr>
          <p:cNvPr id="3" name="Content Placeholder 2"/>
          <p:cNvSpPr>
            <a:spLocks noGrp="1"/>
          </p:cNvSpPr>
          <p:nvPr>
            <p:ph idx="1"/>
          </p:nvPr>
        </p:nvSpPr>
        <p:spPr>
          <a:xfrm>
            <a:off x="251520" y="1484784"/>
            <a:ext cx="8064896" cy="2160240"/>
          </a:xfrm>
        </p:spPr>
        <p:txBody>
          <a:bodyPr/>
          <a:lstStyle>
            <a:lvl1pPr marL="0" indent="0">
              <a:buNone/>
              <a:defRPr sz="1800" baseline="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4" name="Content Placeholder 2"/>
          <p:cNvSpPr>
            <a:spLocks noGrp="1"/>
          </p:cNvSpPr>
          <p:nvPr>
            <p:ph idx="10"/>
          </p:nvPr>
        </p:nvSpPr>
        <p:spPr>
          <a:xfrm>
            <a:off x="251520" y="3933056"/>
            <a:ext cx="7992888" cy="2376264"/>
          </a:xfrm>
        </p:spPr>
        <p:txBody>
          <a:bodyPr/>
          <a:lstStyle>
            <a:lvl1pPr marL="0" indent="0">
              <a:buNone/>
              <a:defRPr sz="1800" baseline="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25390759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790"/>
            <a:ext cx="8229600" cy="709715"/>
          </a:xfrm>
        </p:spPr>
        <p:txBody>
          <a:bodyPr/>
          <a:lstStyle>
            <a:lvl1pPr rtl="0">
              <a:defRPr sz="4500" baseline="0">
                <a:solidFill>
                  <a:schemeClr val="bg1"/>
                </a:solidFill>
              </a:defRPr>
            </a:lvl1pPr>
          </a:lstStyle>
          <a:p>
            <a:r>
              <a:rPr lang="en-US"/>
              <a:t>Click to edit Master title style</a:t>
            </a:r>
            <a:endParaRPr lang="he-IL" dirty="0"/>
          </a:p>
        </p:txBody>
      </p:sp>
      <p:sp>
        <p:nvSpPr>
          <p:cNvPr id="5" name="Text Placeholder 4"/>
          <p:cNvSpPr>
            <a:spLocks noGrp="1"/>
          </p:cNvSpPr>
          <p:nvPr>
            <p:ph type="body" sz="quarter" idx="10"/>
          </p:nvPr>
        </p:nvSpPr>
        <p:spPr>
          <a:xfrm>
            <a:off x="684213" y="3500809"/>
            <a:ext cx="7848600" cy="576263"/>
          </a:xfrm>
        </p:spPr>
        <p:txBody>
          <a:bodyPr/>
          <a:lstStyle>
            <a:lvl1pPr marL="0" indent="0" algn="ctr">
              <a:buNone/>
              <a:defRPr/>
            </a:lvl1pPr>
          </a:lstStyle>
          <a:p>
            <a:pPr lvl="0"/>
            <a:r>
              <a:rPr lang="en-US"/>
              <a:t>Click to edit Master text styles</a:t>
            </a:r>
          </a:p>
        </p:txBody>
      </p:sp>
    </p:spTree>
    <p:extLst>
      <p:ext uri="{BB962C8B-B14F-4D97-AF65-F5344CB8AC3E}">
        <p14:creationId xmlns:p14="http://schemas.microsoft.com/office/powerpoint/2010/main" val="2368931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67544" y="2060848"/>
            <a:ext cx="8208912" cy="1224136"/>
          </a:xfrm>
          <a:prstGeom prst="rect">
            <a:avLst/>
          </a:prstGeom>
        </p:spPr>
        <p:txBody>
          <a:bodyPr>
            <a:noAutofit/>
          </a:bodyPr>
          <a:lstStyle>
            <a:lvl1pPr>
              <a:defRPr sz="3400" b="1" i="0" baseline="0">
                <a:solidFill>
                  <a:schemeClr val="tx1"/>
                </a:solidFill>
                <a:latin typeface="Arial" pitchFamily="34" charset="0"/>
                <a:cs typeface="Arial" pitchFamily="34" charset="0"/>
              </a:defRPr>
            </a:lvl1pPr>
          </a:lstStyle>
          <a:p>
            <a:r>
              <a:rPr lang="en-US"/>
              <a:t>Click to edit Master title style</a:t>
            </a:r>
            <a:endParaRPr lang="he-IL" dirty="0"/>
          </a:p>
        </p:txBody>
      </p:sp>
    </p:spTree>
    <p:extLst>
      <p:ext uri="{BB962C8B-B14F-4D97-AF65-F5344CB8AC3E}">
        <p14:creationId xmlns:p14="http://schemas.microsoft.com/office/powerpoint/2010/main" val="3117480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8"/>
          <p:cNvSpPr/>
          <p:nvPr/>
        </p:nvSpPr>
        <p:spPr>
          <a:xfrm>
            <a:off x="0" y="6524625"/>
            <a:ext cx="9144000" cy="33337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defRPr/>
            </a:pPr>
            <a:endParaRPr lang="he-IL"/>
          </a:p>
        </p:txBody>
      </p:sp>
      <p:sp>
        <p:nvSpPr>
          <p:cNvPr id="5" name="TextBox 4"/>
          <p:cNvSpPr txBox="1">
            <a:spLocks noChangeArrowheads="1"/>
          </p:cNvSpPr>
          <p:nvPr/>
        </p:nvSpPr>
        <p:spPr bwMode="auto">
          <a:xfrm>
            <a:off x="2906713" y="6597650"/>
            <a:ext cx="33305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r>
              <a:rPr lang="en-US" altLang="he-IL" sz="800" dirty="0">
                <a:solidFill>
                  <a:srgbClr val="404040"/>
                </a:solidFill>
              </a:rPr>
              <a:t>© All rights reserved to John Bryce Training LTD from Matrix group</a:t>
            </a:r>
          </a:p>
        </p:txBody>
      </p:sp>
      <p:sp>
        <p:nvSpPr>
          <p:cNvPr id="6" name="TextBox 5"/>
          <p:cNvSpPr txBox="1">
            <a:spLocks noChangeArrowheads="1"/>
          </p:cNvSpPr>
          <p:nvPr/>
        </p:nvSpPr>
        <p:spPr bwMode="auto">
          <a:xfrm>
            <a:off x="-84138" y="6519863"/>
            <a:ext cx="619126"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fld id="{C791A19F-0E8A-4F88-96D0-92B6FC32B91A}" type="slidenum">
              <a:rPr lang="he-IL" altLang="he-IL" sz="1400" smtClean="0">
                <a:solidFill>
                  <a:srgbClr val="606060"/>
                </a:solidFill>
              </a:rPr>
              <a:pPr eaLnBrk="1" hangingPunct="1">
                <a:defRPr/>
              </a:pPr>
              <a:t>‹#›</a:t>
            </a:fld>
            <a:endParaRPr lang="he-IL" altLang="he-IL" sz="1400" dirty="0">
              <a:solidFill>
                <a:srgbClr val="606060"/>
              </a:solidFill>
            </a:endParaRPr>
          </a:p>
        </p:txBody>
      </p:sp>
      <p:sp>
        <p:nvSpPr>
          <p:cNvPr id="2" name="Title 1"/>
          <p:cNvSpPr>
            <a:spLocks noGrp="1"/>
          </p:cNvSpPr>
          <p:nvPr>
            <p:ph type="ctrTitle"/>
          </p:nvPr>
        </p:nvSpPr>
        <p:spPr>
          <a:xfrm>
            <a:off x="685800" y="1628800"/>
            <a:ext cx="7772400" cy="1470025"/>
          </a:xfrm>
        </p:spPr>
        <p:txBody>
          <a:bodyPr/>
          <a:lstStyle>
            <a:lvl1pPr rtl="0">
              <a:defRPr>
                <a:solidFill>
                  <a:srgbClr val="E01A26"/>
                </a:solidFill>
              </a:defRPr>
            </a:lvl1pPr>
          </a:lstStyle>
          <a:p>
            <a:r>
              <a:rPr lang="en-US"/>
              <a:t>Click to edit Master title style</a:t>
            </a:r>
            <a:endParaRPr lang="he-IL" dirty="0"/>
          </a:p>
        </p:txBody>
      </p:sp>
      <p:sp>
        <p:nvSpPr>
          <p:cNvPr id="3" name="Subtitle 2"/>
          <p:cNvSpPr>
            <a:spLocks noGrp="1"/>
          </p:cNvSpPr>
          <p:nvPr>
            <p:ph type="subTitle" idx="1"/>
          </p:nvPr>
        </p:nvSpPr>
        <p:spPr>
          <a:xfrm>
            <a:off x="1371600" y="3548608"/>
            <a:ext cx="6400800" cy="1752600"/>
          </a:xfrm>
        </p:spPr>
        <p:txBody>
          <a:bodyPr/>
          <a:lstStyle>
            <a:lvl1pPr marL="0" indent="0" algn="ctr" rtl="0">
              <a:buNone/>
              <a:defRPr baseline="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he-IL" dirty="0"/>
          </a:p>
        </p:txBody>
      </p:sp>
    </p:spTree>
    <p:extLst>
      <p:ext uri="{BB962C8B-B14F-4D97-AF65-F5344CB8AC3E}">
        <p14:creationId xmlns:p14="http://schemas.microsoft.com/office/powerpoint/2010/main" val="1265422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4" name="Rectangle 8"/>
          <p:cNvSpPr/>
          <p:nvPr/>
        </p:nvSpPr>
        <p:spPr>
          <a:xfrm>
            <a:off x="0" y="6524625"/>
            <a:ext cx="9144000" cy="33337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defRPr/>
            </a:pPr>
            <a:endParaRPr lang="he-IL"/>
          </a:p>
        </p:txBody>
      </p:sp>
      <p:sp>
        <p:nvSpPr>
          <p:cNvPr id="5" name="TextBox 4"/>
          <p:cNvSpPr txBox="1">
            <a:spLocks noChangeArrowheads="1"/>
          </p:cNvSpPr>
          <p:nvPr/>
        </p:nvSpPr>
        <p:spPr bwMode="auto">
          <a:xfrm>
            <a:off x="2906713" y="6597650"/>
            <a:ext cx="33305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r>
              <a:rPr lang="en-US" altLang="he-IL" sz="800" dirty="0">
                <a:solidFill>
                  <a:srgbClr val="404040"/>
                </a:solidFill>
              </a:rPr>
              <a:t>© All rights reserved to John Bryce Training LTD from Matrix group</a:t>
            </a:r>
          </a:p>
        </p:txBody>
      </p:sp>
      <p:sp>
        <p:nvSpPr>
          <p:cNvPr id="6" name="TextBox 5"/>
          <p:cNvSpPr txBox="1">
            <a:spLocks noChangeArrowheads="1"/>
          </p:cNvSpPr>
          <p:nvPr/>
        </p:nvSpPr>
        <p:spPr bwMode="auto">
          <a:xfrm>
            <a:off x="-84138" y="6519863"/>
            <a:ext cx="619126"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fld id="{5F2705AA-169B-4910-B12F-0752D2629F6A}" type="slidenum">
              <a:rPr lang="he-IL" altLang="he-IL" sz="1400" smtClean="0">
                <a:solidFill>
                  <a:srgbClr val="606060"/>
                </a:solidFill>
              </a:rPr>
              <a:pPr eaLnBrk="1" hangingPunct="1">
                <a:defRPr/>
              </a:pPr>
              <a:t>‹#›</a:t>
            </a:fld>
            <a:endParaRPr lang="he-IL" altLang="he-IL" sz="1400" dirty="0">
              <a:solidFill>
                <a:srgbClr val="606060"/>
              </a:solidFill>
            </a:endParaRPr>
          </a:p>
        </p:txBody>
      </p:sp>
      <p:sp>
        <p:nvSpPr>
          <p:cNvPr id="2" name="Title 1"/>
          <p:cNvSpPr>
            <a:spLocks noGrp="1"/>
          </p:cNvSpPr>
          <p:nvPr>
            <p:ph type="title"/>
          </p:nvPr>
        </p:nvSpPr>
        <p:spPr>
          <a:xfrm>
            <a:off x="323528" y="44624"/>
            <a:ext cx="5760640" cy="1080120"/>
          </a:xfrm>
        </p:spPr>
        <p:txBody>
          <a:bodyPr anchor="t"/>
          <a:lstStyle>
            <a:lvl1pPr algn="l" rtl="0">
              <a:defRPr sz="4400" b="1" cap="all">
                <a:solidFill>
                  <a:srgbClr val="E01A26"/>
                </a:solidFill>
              </a:defRPr>
            </a:lvl1pPr>
          </a:lstStyle>
          <a:p>
            <a:r>
              <a:rPr lang="en-US"/>
              <a:t>Click to edit Master title style</a:t>
            </a:r>
            <a:endParaRPr lang="he-IL" dirty="0"/>
          </a:p>
        </p:txBody>
      </p:sp>
      <p:sp>
        <p:nvSpPr>
          <p:cNvPr id="3" name="Text Placeholder 2"/>
          <p:cNvSpPr>
            <a:spLocks noGrp="1"/>
          </p:cNvSpPr>
          <p:nvPr>
            <p:ph type="body" idx="1"/>
          </p:nvPr>
        </p:nvSpPr>
        <p:spPr>
          <a:xfrm>
            <a:off x="722313" y="1340768"/>
            <a:ext cx="7772400" cy="576064"/>
          </a:xfrm>
        </p:spPr>
        <p:txBody>
          <a:bodyPr/>
          <a:lstStyle>
            <a:lvl1pPr marL="0" indent="0">
              <a:buNone/>
              <a:defRPr sz="2400" b="1"/>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38351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8"/>
          <p:cNvSpPr/>
          <p:nvPr/>
        </p:nvSpPr>
        <p:spPr>
          <a:xfrm>
            <a:off x="0" y="6524625"/>
            <a:ext cx="9144000" cy="33337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defRPr/>
            </a:pPr>
            <a:endParaRPr lang="he-IL"/>
          </a:p>
        </p:txBody>
      </p:sp>
      <p:sp>
        <p:nvSpPr>
          <p:cNvPr id="5" name="TextBox 4"/>
          <p:cNvSpPr txBox="1">
            <a:spLocks noChangeArrowheads="1"/>
          </p:cNvSpPr>
          <p:nvPr/>
        </p:nvSpPr>
        <p:spPr bwMode="auto">
          <a:xfrm>
            <a:off x="2906713" y="6597650"/>
            <a:ext cx="33305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r>
              <a:rPr lang="en-US" altLang="he-IL" sz="800" dirty="0">
                <a:solidFill>
                  <a:srgbClr val="404040"/>
                </a:solidFill>
              </a:rPr>
              <a:t>© All rights reserved to John Bryce Training LTD from Matrix group</a:t>
            </a:r>
          </a:p>
        </p:txBody>
      </p:sp>
      <p:sp>
        <p:nvSpPr>
          <p:cNvPr id="6" name="TextBox 5"/>
          <p:cNvSpPr txBox="1">
            <a:spLocks noChangeArrowheads="1"/>
          </p:cNvSpPr>
          <p:nvPr/>
        </p:nvSpPr>
        <p:spPr bwMode="auto">
          <a:xfrm>
            <a:off x="-84138" y="6519863"/>
            <a:ext cx="619126"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fld id="{A6E8824D-2AD3-40FE-91D4-1F7CC02CB2CA}" type="slidenum">
              <a:rPr lang="he-IL" altLang="he-IL" sz="1400" smtClean="0">
                <a:solidFill>
                  <a:srgbClr val="606060"/>
                </a:solidFill>
              </a:rPr>
              <a:pPr eaLnBrk="1" hangingPunct="1">
                <a:defRPr/>
              </a:pPr>
              <a:t>‹#›</a:t>
            </a:fld>
            <a:endParaRPr lang="he-IL" altLang="he-IL" sz="1400" dirty="0">
              <a:solidFill>
                <a:srgbClr val="606060"/>
              </a:solidFill>
            </a:endParaRPr>
          </a:p>
        </p:txBody>
      </p:sp>
      <p:sp>
        <p:nvSpPr>
          <p:cNvPr id="2" name="Title 1"/>
          <p:cNvSpPr>
            <a:spLocks noGrp="1"/>
          </p:cNvSpPr>
          <p:nvPr>
            <p:ph type="title"/>
          </p:nvPr>
        </p:nvSpPr>
        <p:spPr>
          <a:xfrm>
            <a:off x="179512" y="128035"/>
            <a:ext cx="7344816" cy="780685"/>
          </a:xfrm>
        </p:spPr>
        <p:txBody>
          <a:bodyPr/>
          <a:lstStyle>
            <a:lvl1pPr algn="l" rtl="0">
              <a:defRPr sz="4000">
                <a:solidFill>
                  <a:srgbClr val="E01A26"/>
                </a:solidFill>
              </a:defRPr>
            </a:lvl1pPr>
          </a:lstStyle>
          <a:p>
            <a:r>
              <a:rPr lang="en-US" dirty="0"/>
              <a:t>Click to edit Master title style</a:t>
            </a:r>
            <a:endParaRPr lang="he-IL" dirty="0"/>
          </a:p>
        </p:txBody>
      </p:sp>
      <p:sp>
        <p:nvSpPr>
          <p:cNvPr id="3" name="Content Placeholder 2"/>
          <p:cNvSpPr>
            <a:spLocks noGrp="1"/>
          </p:cNvSpPr>
          <p:nvPr>
            <p:ph idx="1"/>
          </p:nvPr>
        </p:nvSpPr>
        <p:spPr>
          <a:xfrm>
            <a:off x="457200" y="1484784"/>
            <a:ext cx="8229600" cy="4896544"/>
          </a:xfrm>
        </p:spPr>
        <p:txBody>
          <a:bodyPr/>
          <a:lstStyle>
            <a:lvl1pPr marL="342900" indent="-342900">
              <a:buFont typeface="Arial" panose="020B0604020202020204" pitchFamily="34" charset="0"/>
              <a:buChar char="•"/>
              <a:defRPr baseline="0"/>
            </a:lvl1pPr>
            <a:lvl2pPr marL="800100" indent="-342900">
              <a:spcBef>
                <a:spcPts val="200"/>
              </a:spcBef>
              <a:buFont typeface="Calibri Light" panose="020F0302020204030204" pitchFamily="34" charset="0"/>
              <a:buChar char="‒"/>
              <a:defRPr sz="1800"/>
            </a:lvl2pPr>
            <a:lvl3pPr marL="1257300" indent="-342900">
              <a:spcBef>
                <a:spcPts val="100"/>
              </a:spcBef>
              <a:buFont typeface="Arial" panose="020B0604020202020204" pitchFamily="34" charset="0"/>
              <a:buChar char="•"/>
              <a:defRPr sz="1800"/>
            </a:lvl3pPr>
            <a:lvl4pPr marL="1714500" indent="-342900">
              <a:spcBef>
                <a:spcPts val="0"/>
              </a:spcBef>
              <a:buFont typeface="Calibri Light" panose="020F0302020204030204" pitchFamily="34" charset="0"/>
              <a:buChar char="‒"/>
              <a:defRPr sz="1800"/>
            </a:lvl4pPr>
            <a:lvl5pPr marL="2171700" indent="-342900">
              <a:buFont typeface="Arial" panose="020B0604020202020204" pitchFamily="34" charset="0"/>
              <a:buChar char="•"/>
              <a:defRPr sz="1800"/>
            </a:lvl5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Tree>
    <p:extLst>
      <p:ext uri="{BB962C8B-B14F-4D97-AF65-F5344CB8AC3E}">
        <p14:creationId xmlns:p14="http://schemas.microsoft.com/office/powerpoint/2010/main" val="1241464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5" name="Rectangle 8"/>
          <p:cNvSpPr/>
          <p:nvPr/>
        </p:nvSpPr>
        <p:spPr>
          <a:xfrm>
            <a:off x="0" y="6524625"/>
            <a:ext cx="9144000" cy="33337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defRPr/>
            </a:pPr>
            <a:endParaRPr lang="he-IL"/>
          </a:p>
        </p:txBody>
      </p:sp>
      <p:sp>
        <p:nvSpPr>
          <p:cNvPr id="6" name="TextBox 5"/>
          <p:cNvSpPr txBox="1">
            <a:spLocks noChangeArrowheads="1"/>
          </p:cNvSpPr>
          <p:nvPr/>
        </p:nvSpPr>
        <p:spPr bwMode="auto">
          <a:xfrm>
            <a:off x="2906713" y="6597650"/>
            <a:ext cx="33305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r>
              <a:rPr lang="en-US" altLang="he-IL" sz="800" dirty="0">
                <a:solidFill>
                  <a:srgbClr val="404040"/>
                </a:solidFill>
              </a:rPr>
              <a:t>© All rights reserved to John Bryce Training LTD from Matrix group</a:t>
            </a:r>
          </a:p>
        </p:txBody>
      </p:sp>
      <p:sp>
        <p:nvSpPr>
          <p:cNvPr id="7" name="TextBox 6"/>
          <p:cNvSpPr txBox="1">
            <a:spLocks noChangeArrowheads="1"/>
          </p:cNvSpPr>
          <p:nvPr/>
        </p:nvSpPr>
        <p:spPr bwMode="auto">
          <a:xfrm>
            <a:off x="-84138" y="6519863"/>
            <a:ext cx="619126"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fld id="{B1E06A78-3A25-4F3E-8120-9D8BE99BBC66}" type="slidenum">
              <a:rPr lang="he-IL" altLang="he-IL" sz="1400" smtClean="0">
                <a:solidFill>
                  <a:srgbClr val="606060"/>
                </a:solidFill>
              </a:rPr>
              <a:pPr eaLnBrk="1" hangingPunct="1">
                <a:defRPr/>
              </a:pPr>
              <a:t>‹#›</a:t>
            </a:fld>
            <a:endParaRPr lang="he-IL" altLang="he-IL" sz="1400" dirty="0">
              <a:solidFill>
                <a:srgbClr val="606060"/>
              </a:solidFill>
            </a:endParaRPr>
          </a:p>
        </p:txBody>
      </p:sp>
      <p:sp>
        <p:nvSpPr>
          <p:cNvPr id="2" name="Title 1"/>
          <p:cNvSpPr>
            <a:spLocks noGrp="1"/>
          </p:cNvSpPr>
          <p:nvPr>
            <p:ph type="title"/>
          </p:nvPr>
        </p:nvSpPr>
        <p:spPr>
          <a:xfrm>
            <a:off x="179512" y="128035"/>
            <a:ext cx="6048672" cy="780685"/>
          </a:xfrm>
        </p:spPr>
        <p:txBody>
          <a:bodyPr/>
          <a:lstStyle>
            <a:lvl1pPr algn="l" rtl="0">
              <a:defRPr sz="3200">
                <a:solidFill>
                  <a:srgbClr val="E01A26"/>
                </a:solidFill>
              </a:defRPr>
            </a:lvl1pPr>
          </a:lstStyle>
          <a:p>
            <a:r>
              <a:rPr lang="en-US"/>
              <a:t>Click to edit Master title style</a:t>
            </a:r>
            <a:endParaRPr lang="he-IL" dirty="0"/>
          </a:p>
        </p:txBody>
      </p:sp>
      <p:sp>
        <p:nvSpPr>
          <p:cNvPr id="3" name="Content Placeholder 2"/>
          <p:cNvSpPr>
            <a:spLocks noGrp="1"/>
          </p:cNvSpPr>
          <p:nvPr>
            <p:ph idx="1"/>
          </p:nvPr>
        </p:nvSpPr>
        <p:spPr>
          <a:xfrm>
            <a:off x="251520" y="1484784"/>
            <a:ext cx="4284000" cy="4824536"/>
          </a:xfrm>
        </p:spPr>
        <p:txBody>
          <a:bodyPr/>
          <a:lstStyle>
            <a:lvl1pPr marL="285750" indent="-285750">
              <a:buFont typeface="Arial" panose="020B0604020202020204" pitchFamily="34" charset="0"/>
              <a:buChar char="•"/>
              <a:defRPr sz="2000" baseline="0"/>
            </a:lvl1pPr>
            <a:lvl2pPr marL="800100" indent="-342900">
              <a:spcBef>
                <a:spcPts val="200"/>
              </a:spcBef>
              <a:buFont typeface="Calibri Light" panose="020F0302020204030204" pitchFamily="34" charset="0"/>
              <a:buChar char="‒"/>
              <a:defRPr sz="1800"/>
            </a:lvl2pPr>
            <a:lvl3pPr marL="914400" indent="0">
              <a:buNone/>
              <a:defRPr/>
            </a:lvl3pPr>
            <a:lvl4pPr marL="1371600" indent="0">
              <a:buNone/>
              <a:defRPr/>
            </a:lvl4pPr>
            <a:lvl5pPr marL="1828800" indent="0">
              <a:buNone/>
              <a:defRPr/>
            </a:lvl5pPr>
          </a:lstStyle>
          <a:p>
            <a:pPr lvl="0"/>
            <a:r>
              <a:rPr lang="en-US" dirty="0"/>
              <a:t>Click to edit Master text styles</a:t>
            </a:r>
          </a:p>
          <a:p>
            <a:pPr lvl="1"/>
            <a:endParaRPr lang="en-US" dirty="0"/>
          </a:p>
        </p:txBody>
      </p:sp>
      <p:sp>
        <p:nvSpPr>
          <p:cNvPr id="4" name="Content Placeholder 2"/>
          <p:cNvSpPr>
            <a:spLocks noGrp="1"/>
          </p:cNvSpPr>
          <p:nvPr>
            <p:ph idx="10"/>
          </p:nvPr>
        </p:nvSpPr>
        <p:spPr>
          <a:xfrm>
            <a:off x="4644008" y="1484784"/>
            <a:ext cx="4284016" cy="4824536"/>
          </a:xfrm>
        </p:spPr>
        <p:txBody>
          <a:bodyPr/>
          <a:lstStyle>
            <a:lvl1pPr marL="285750" indent="-285750">
              <a:buFont typeface="Arial" panose="020B0604020202020204" pitchFamily="34" charset="0"/>
              <a:buChar char="•"/>
              <a:defRPr sz="2000" baseline="0"/>
            </a:lvl1pPr>
            <a:lvl2pPr marL="800100" indent="-342900">
              <a:spcBef>
                <a:spcPts val="200"/>
              </a:spcBef>
              <a:buFont typeface="Calibri Light" panose="020F0302020204030204" pitchFamily="34" charset="0"/>
              <a:buChar char="‒"/>
              <a:defRPr lang="en-US" sz="1800" baseline="0" dirty="0" smtClean="0">
                <a:solidFill>
                  <a:schemeClr val="tx1"/>
                </a:solidFill>
                <a:latin typeface="Calibri Light" panose="020F0302020204030204" pitchFamily="34" charset="0"/>
                <a:ea typeface="+mn-ea"/>
                <a:cs typeface="+mn-cs"/>
              </a:defRPr>
            </a:lvl2pPr>
            <a:lvl3pPr marL="914400" indent="0">
              <a:buNone/>
              <a:defRPr/>
            </a:lvl3pPr>
            <a:lvl4pPr marL="1371600" indent="0">
              <a:buNone/>
              <a:defRPr/>
            </a:lvl4pPr>
            <a:lvl5pPr marL="1828800" indent="0">
              <a:buNone/>
              <a:defRPr/>
            </a:lvl5pPr>
          </a:lstStyle>
          <a:p>
            <a:pPr lvl="0"/>
            <a:r>
              <a:rPr lang="en-US" dirty="0"/>
              <a:t>Click to edit Master text styles</a:t>
            </a:r>
          </a:p>
          <a:p>
            <a:pPr lvl="1"/>
            <a:endParaRPr lang="en-US" dirty="0"/>
          </a:p>
        </p:txBody>
      </p:sp>
    </p:spTree>
    <p:extLst>
      <p:ext uri="{BB962C8B-B14F-4D97-AF65-F5344CB8AC3E}">
        <p14:creationId xmlns:p14="http://schemas.microsoft.com/office/powerpoint/2010/main" val="214918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4" name="Rectangle 8"/>
          <p:cNvSpPr/>
          <p:nvPr/>
        </p:nvSpPr>
        <p:spPr>
          <a:xfrm>
            <a:off x="0" y="6524625"/>
            <a:ext cx="9144000" cy="33337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defRPr/>
            </a:pPr>
            <a:endParaRPr lang="he-IL"/>
          </a:p>
        </p:txBody>
      </p:sp>
      <p:sp>
        <p:nvSpPr>
          <p:cNvPr id="5" name="TextBox 4"/>
          <p:cNvSpPr txBox="1">
            <a:spLocks noChangeArrowheads="1"/>
          </p:cNvSpPr>
          <p:nvPr/>
        </p:nvSpPr>
        <p:spPr bwMode="auto">
          <a:xfrm>
            <a:off x="2906713" y="6597650"/>
            <a:ext cx="33305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r>
              <a:rPr lang="en-US" altLang="he-IL" sz="800" dirty="0">
                <a:solidFill>
                  <a:srgbClr val="404040"/>
                </a:solidFill>
              </a:rPr>
              <a:t>© All rights reserved to John Bryce Training LTD from Matrix group</a:t>
            </a:r>
          </a:p>
        </p:txBody>
      </p:sp>
      <p:sp>
        <p:nvSpPr>
          <p:cNvPr id="6" name="TextBox 5"/>
          <p:cNvSpPr txBox="1">
            <a:spLocks noChangeArrowheads="1"/>
          </p:cNvSpPr>
          <p:nvPr/>
        </p:nvSpPr>
        <p:spPr bwMode="auto">
          <a:xfrm>
            <a:off x="-84138" y="6519863"/>
            <a:ext cx="619126"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fld id="{F8EE9B19-B572-48AA-8365-E33B04951342}" type="slidenum">
              <a:rPr lang="he-IL" altLang="he-IL" sz="1400" smtClean="0">
                <a:solidFill>
                  <a:srgbClr val="606060"/>
                </a:solidFill>
              </a:rPr>
              <a:pPr eaLnBrk="1" hangingPunct="1">
                <a:defRPr/>
              </a:pPr>
              <a:t>‹#›</a:t>
            </a:fld>
            <a:endParaRPr lang="he-IL" altLang="he-IL" sz="1400" dirty="0">
              <a:solidFill>
                <a:srgbClr val="606060"/>
              </a:solidFill>
            </a:endParaRPr>
          </a:p>
        </p:txBody>
      </p:sp>
      <p:sp>
        <p:nvSpPr>
          <p:cNvPr id="2" name="Title 1"/>
          <p:cNvSpPr>
            <a:spLocks noGrp="1"/>
          </p:cNvSpPr>
          <p:nvPr>
            <p:ph type="title"/>
          </p:nvPr>
        </p:nvSpPr>
        <p:spPr/>
        <p:txBody>
          <a:bodyPr/>
          <a:lstStyle>
            <a:lvl1pPr rtl="0">
              <a:defRPr>
                <a:solidFill>
                  <a:srgbClr val="E01A26"/>
                </a:solidFill>
              </a:defRPr>
            </a:lvl1pPr>
          </a:lstStyle>
          <a:p>
            <a:r>
              <a:rPr lang="en-US"/>
              <a:t>Click to edit Master title style</a:t>
            </a:r>
            <a:endParaRPr lang="he-IL" dirty="0"/>
          </a:p>
        </p:txBody>
      </p:sp>
      <p:sp>
        <p:nvSpPr>
          <p:cNvPr id="3" name="Content Placeholder 2"/>
          <p:cNvSpPr>
            <a:spLocks noGrp="1"/>
          </p:cNvSpPr>
          <p:nvPr>
            <p:ph idx="1"/>
          </p:nvPr>
        </p:nvSpPr>
        <p:spPr>
          <a:xfrm>
            <a:off x="1416627" y="2420938"/>
            <a:ext cx="7270173" cy="3960812"/>
          </a:xfrm>
        </p:spPr>
        <p:txBody>
          <a:bodyPr/>
          <a:lstStyle>
            <a:lvl1pPr>
              <a:defRPr baseline="0"/>
            </a:lvl1pPr>
            <a:lvl2pPr>
              <a:defRPr baseline="0"/>
            </a:lvl2pPr>
            <a:lvl3pPr>
              <a:defRPr baseline="0"/>
            </a:lvl3pPr>
            <a:lvl4pPr>
              <a:defRPr baseline="0"/>
            </a:lvl4pPr>
            <a:lvl5pPr>
              <a:defRPr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he-IL" dirty="0"/>
          </a:p>
        </p:txBody>
      </p:sp>
      <p:pic>
        <p:nvPicPr>
          <p:cNvPr id="7" name="תמונה 2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0817" y="2420938"/>
            <a:ext cx="1005810" cy="1062000"/>
          </a:xfrm>
          <a:prstGeom prst="rect">
            <a:avLst/>
          </a:prstGeom>
        </p:spPr>
      </p:pic>
    </p:spTree>
    <p:extLst>
      <p:ext uri="{BB962C8B-B14F-4D97-AF65-F5344CB8AC3E}">
        <p14:creationId xmlns:p14="http://schemas.microsoft.com/office/powerpoint/2010/main" val="2015858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8"/>
          <p:cNvSpPr/>
          <p:nvPr/>
        </p:nvSpPr>
        <p:spPr>
          <a:xfrm>
            <a:off x="0" y="6524625"/>
            <a:ext cx="9144000" cy="33337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defRPr/>
            </a:pPr>
            <a:endParaRPr lang="he-IL"/>
          </a:p>
        </p:txBody>
      </p:sp>
      <p:sp>
        <p:nvSpPr>
          <p:cNvPr id="5" name="TextBox 4"/>
          <p:cNvSpPr txBox="1">
            <a:spLocks noChangeArrowheads="1"/>
          </p:cNvSpPr>
          <p:nvPr/>
        </p:nvSpPr>
        <p:spPr bwMode="auto">
          <a:xfrm>
            <a:off x="2906713" y="6597650"/>
            <a:ext cx="33305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r>
              <a:rPr lang="en-US" altLang="he-IL" sz="800" dirty="0">
                <a:solidFill>
                  <a:srgbClr val="404040"/>
                </a:solidFill>
              </a:rPr>
              <a:t>© All rights reserved to John Bryce Training LTD from Matrix group</a:t>
            </a:r>
          </a:p>
        </p:txBody>
      </p:sp>
      <p:sp>
        <p:nvSpPr>
          <p:cNvPr id="6" name="TextBox 5"/>
          <p:cNvSpPr txBox="1">
            <a:spLocks noChangeArrowheads="1"/>
          </p:cNvSpPr>
          <p:nvPr/>
        </p:nvSpPr>
        <p:spPr bwMode="auto">
          <a:xfrm>
            <a:off x="-84138" y="6519863"/>
            <a:ext cx="619126"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fld id="{2F361610-88B5-467A-87E2-AD44A8C03123}" type="slidenum">
              <a:rPr lang="he-IL" altLang="he-IL" sz="1400" smtClean="0">
                <a:solidFill>
                  <a:srgbClr val="606060"/>
                </a:solidFill>
              </a:rPr>
              <a:pPr eaLnBrk="1" hangingPunct="1">
                <a:defRPr/>
              </a:pPr>
              <a:t>‹#›</a:t>
            </a:fld>
            <a:endParaRPr lang="he-IL" altLang="he-IL" sz="1400" dirty="0">
              <a:solidFill>
                <a:srgbClr val="606060"/>
              </a:solidFill>
            </a:endParaRPr>
          </a:p>
        </p:txBody>
      </p:sp>
      <p:sp>
        <p:nvSpPr>
          <p:cNvPr id="2" name="Title 1"/>
          <p:cNvSpPr>
            <a:spLocks noGrp="1"/>
          </p:cNvSpPr>
          <p:nvPr>
            <p:ph type="title"/>
          </p:nvPr>
        </p:nvSpPr>
        <p:spPr>
          <a:xfrm>
            <a:off x="722313" y="4406900"/>
            <a:ext cx="7772400" cy="1362075"/>
          </a:xfrm>
        </p:spPr>
        <p:txBody>
          <a:bodyPr anchor="t"/>
          <a:lstStyle>
            <a:lvl1pPr algn="l" rtl="0">
              <a:defRPr sz="4400" b="1" cap="all">
                <a:solidFill>
                  <a:srgbClr val="E01A26"/>
                </a:solidFill>
              </a:defRPr>
            </a:lvl1pPr>
          </a:lstStyle>
          <a:p>
            <a:r>
              <a:rPr lang="en-US" dirty="0"/>
              <a:t>Click to edit Master title style</a:t>
            </a:r>
            <a:endParaRPr lang="he-IL"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147975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8"/>
          <p:cNvSpPr/>
          <p:nvPr/>
        </p:nvSpPr>
        <p:spPr>
          <a:xfrm>
            <a:off x="0" y="6524625"/>
            <a:ext cx="9144000" cy="33337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defRPr/>
            </a:pPr>
            <a:endParaRPr lang="he-IL"/>
          </a:p>
        </p:txBody>
      </p:sp>
      <p:sp>
        <p:nvSpPr>
          <p:cNvPr id="4" name="TextBox 3"/>
          <p:cNvSpPr txBox="1">
            <a:spLocks noChangeArrowheads="1"/>
          </p:cNvSpPr>
          <p:nvPr/>
        </p:nvSpPr>
        <p:spPr bwMode="auto">
          <a:xfrm>
            <a:off x="2906713" y="6597650"/>
            <a:ext cx="33305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r>
              <a:rPr lang="en-US" altLang="he-IL" sz="800" dirty="0">
                <a:solidFill>
                  <a:srgbClr val="404040"/>
                </a:solidFill>
              </a:rPr>
              <a:t>© All rights reserved to John Bryce Training LTD from Matrix group</a:t>
            </a:r>
          </a:p>
        </p:txBody>
      </p:sp>
      <p:sp>
        <p:nvSpPr>
          <p:cNvPr id="5" name="TextBox 4"/>
          <p:cNvSpPr txBox="1">
            <a:spLocks noChangeArrowheads="1"/>
          </p:cNvSpPr>
          <p:nvPr/>
        </p:nvSpPr>
        <p:spPr bwMode="auto">
          <a:xfrm>
            <a:off x="-84138" y="6519863"/>
            <a:ext cx="619126"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fld id="{C42EEA1B-3544-4BD5-A47A-FE559FCFFEA5}" type="slidenum">
              <a:rPr lang="he-IL" altLang="he-IL" sz="1400" smtClean="0">
                <a:solidFill>
                  <a:srgbClr val="606060"/>
                </a:solidFill>
              </a:rPr>
              <a:pPr eaLnBrk="1" hangingPunct="1">
                <a:defRPr/>
              </a:pPr>
              <a:t>‹#›</a:t>
            </a:fld>
            <a:endParaRPr lang="he-IL" altLang="he-IL" sz="1400" dirty="0">
              <a:solidFill>
                <a:srgbClr val="606060"/>
              </a:solidFill>
            </a:endParaRPr>
          </a:p>
        </p:txBody>
      </p:sp>
      <p:sp>
        <p:nvSpPr>
          <p:cNvPr id="2" name="Title 1"/>
          <p:cNvSpPr>
            <a:spLocks noGrp="1"/>
          </p:cNvSpPr>
          <p:nvPr>
            <p:ph type="title"/>
          </p:nvPr>
        </p:nvSpPr>
        <p:spPr/>
        <p:txBody>
          <a:bodyPr/>
          <a:lstStyle>
            <a:lvl1pPr rtl="0">
              <a:defRPr>
                <a:solidFill>
                  <a:srgbClr val="E01A26"/>
                </a:solidFill>
              </a:defRPr>
            </a:lvl1pPr>
          </a:lstStyle>
          <a:p>
            <a:r>
              <a:rPr lang="en-US"/>
              <a:t>Click to edit Master title style</a:t>
            </a:r>
            <a:endParaRPr lang="he-IL" dirty="0"/>
          </a:p>
        </p:txBody>
      </p:sp>
    </p:spTree>
    <p:extLst>
      <p:ext uri="{BB962C8B-B14F-4D97-AF65-F5344CB8AC3E}">
        <p14:creationId xmlns:p14="http://schemas.microsoft.com/office/powerpoint/2010/main" val="2929563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p:nvPr/>
        </p:nvSpPr>
        <p:spPr>
          <a:xfrm>
            <a:off x="0" y="6524625"/>
            <a:ext cx="9144000" cy="33337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defRPr/>
            </a:pPr>
            <a:endParaRPr lang="he-IL"/>
          </a:p>
        </p:txBody>
      </p:sp>
      <p:sp>
        <p:nvSpPr>
          <p:cNvPr id="3" name="TextBox 2"/>
          <p:cNvSpPr txBox="1">
            <a:spLocks noChangeArrowheads="1"/>
          </p:cNvSpPr>
          <p:nvPr/>
        </p:nvSpPr>
        <p:spPr bwMode="auto">
          <a:xfrm>
            <a:off x="2906713" y="6597650"/>
            <a:ext cx="33305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r>
              <a:rPr lang="en-US" altLang="he-IL" sz="800" dirty="0">
                <a:solidFill>
                  <a:srgbClr val="404040"/>
                </a:solidFill>
              </a:rPr>
              <a:t>© All rights reserved to John Bryce Training LTD from Matrix group</a:t>
            </a:r>
          </a:p>
        </p:txBody>
      </p:sp>
      <p:sp>
        <p:nvSpPr>
          <p:cNvPr id="4" name="TextBox 3"/>
          <p:cNvSpPr txBox="1">
            <a:spLocks noChangeArrowheads="1"/>
          </p:cNvSpPr>
          <p:nvPr/>
        </p:nvSpPr>
        <p:spPr bwMode="auto">
          <a:xfrm>
            <a:off x="-84138" y="6519863"/>
            <a:ext cx="619126"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fld id="{549D2CD4-B1CE-4158-8040-FEAFDA0BE9DF}" type="slidenum">
              <a:rPr lang="he-IL" altLang="he-IL" sz="1400" smtClean="0">
                <a:solidFill>
                  <a:srgbClr val="606060"/>
                </a:solidFill>
              </a:rPr>
              <a:pPr eaLnBrk="1" hangingPunct="1">
                <a:defRPr/>
              </a:pPr>
              <a:t>‹#›</a:t>
            </a:fld>
            <a:endParaRPr lang="he-IL" altLang="he-IL" sz="1400" dirty="0">
              <a:solidFill>
                <a:srgbClr val="606060"/>
              </a:solidFill>
            </a:endParaRPr>
          </a:p>
        </p:txBody>
      </p:sp>
    </p:spTree>
    <p:extLst>
      <p:ext uri="{BB962C8B-B14F-4D97-AF65-F5344CB8AC3E}">
        <p14:creationId xmlns:p14="http://schemas.microsoft.com/office/powerpoint/2010/main" val="421396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341438"/>
            <a:ext cx="8229600"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he-IL" dirty="0"/>
              <a:t>Click to edit the title</a:t>
            </a:r>
          </a:p>
        </p:txBody>
      </p:sp>
      <p:sp>
        <p:nvSpPr>
          <p:cNvPr id="1027" name="Rectangle 3"/>
          <p:cNvSpPr>
            <a:spLocks noGrp="1" noChangeArrowheads="1"/>
          </p:cNvSpPr>
          <p:nvPr>
            <p:ph type="body" idx="1"/>
          </p:nvPr>
        </p:nvSpPr>
        <p:spPr bwMode="auto">
          <a:xfrm>
            <a:off x="457200" y="2420938"/>
            <a:ext cx="8229600" cy="396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he-IL" dirty="0"/>
              <a:t>Click to edit</a:t>
            </a:r>
          </a:p>
          <a:p>
            <a:pPr lvl="1"/>
            <a:r>
              <a:rPr lang="en-US" altLang="he-IL" dirty="0"/>
              <a:t>Second level</a:t>
            </a:r>
          </a:p>
          <a:p>
            <a:pPr lvl="2"/>
            <a:r>
              <a:rPr lang="en-US" altLang="he-IL" dirty="0"/>
              <a:t>Third level</a:t>
            </a:r>
          </a:p>
          <a:p>
            <a:pPr lvl="3"/>
            <a:r>
              <a:rPr lang="en-US" altLang="he-IL" dirty="0"/>
              <a:t>Fourth level</a:t>
            </a:r>
          </a:p>
          <a:p>
            <a:pPr lvl="4"/>
            <a:r>
              <a:rPr lang="en-US" altLang="he-IL" dirty="0"/>
              <a:t>Fifth level</a:t>
            </a:r>
          </a:p>
        </p:txBody>
      </p:sp>
      <p:sp>
        <p:nvSpPr>
          <p:cNvPr id="6" name="Rectangle 5"/>
          <p:cNvSpPr/>
          <p:nvPr/>
        </p:nvSpPr>
        <p:spPr>
          <a:xfrm>
            <a:off x="0" y="6524625"/>
            <a:ext cx="9144000" cy="33337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defRPr/>
            </a:pPr>
            <a:endParaRPr lang="he-IL"/>
          </a:p>
        </p:txBody>
      </p:sp>
      <p:sp>
        <p:nvSpPr>
          <p:cNvPr id="7" name="TextBox 6"/>
          <p:cNvSpPr txBox="1">
            <a:spLocks noChangeArrowheads="1"/>
          </p:cNvSpPr>
          <p:nvPr/>
        </p:nvSpPr>
        <p:spPr bwMode="auto">
          <a:xfrm>
            <a:off x="2906713" y="6597650"/>
            <a:ext cx="33305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r>
              <a:rPr lang="en-US" altLang="he-IL" sz="800" dirty="0">
                <a:solidFill>
                  <a:srgbClr val="404040"/>
                </a:solidFill>
              </a:rPr>
              <a:t>© All rights reserved to John Bryce Training LTD from Matrix group</a:t>
            </a:r>
          </a:p>
        </p:txBody>
      </p:sp>
      <p:sp>
        <p:nvSpPr>
          <p:cNvPr id="8" name="TextBox 7"/>
          <p:cNvSpPr txBox="1">
            <a:spLocks noChangeArrowheads="1"/>
          </p:cNvSpPr>
          <p:nvPr/>
        </p:nvSpPr>
        <p:spPr bwMode="auto">
          <a:xfrm>
            <a:off x="-84138" y="6519863"/>
            <a:ext cx="619126"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fld id="{6C9D6863-512C-4D30-80DE-2022E88CF472}" type="slidenum">
              <a:rPr lang="he-IL" altLang="he-IL" sz="1400" smtClean="0">
                <a:solidFill>
                  <a:srgbClr val="606060"/>
                </a:solidFill>
              </a:rPr>
              <a:pPr eaLnBrk="1" hangingPunct="1">
                <a:defRPr/>
              </a:pPr>
              <a:t>‹#›</a:t>
            </a:fld>
            <a:endParaRPr lang="he-IL" altLang="he-IL" sz="1400" dirty="0">
              <a:solidFill>
                <a:srgbClr val="606060"/>
              </a:solidFill>
            </a:endParaRPr>
          </a:p>
        </p:txBody>
      </p:sp>
      <p:pic>
        <p:nvPicPr>
          <p:cNvPr id="1031" name="Picture 1"/>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7543800" y="228600"/>
            <a:ext cx="147161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6550615"/>
      </p:ext>
    </p:extLst>
  </p:cSld>
  <p:clrMap bg1="lt1" tx1="dk1" bg2="lt2" tx2="dk2" accent1="accent1" accent2="accent2" accent3="accent3" accent4="accent4" accent5="accent5" accent6="accent6" hlink="hlink" folHlink="folHlink"/>
  <p:sldLayoutIdLst>
    <p:sldLayoutId id="2147485086" r:id="rId1"/>
    <p:sldLayoutId id="2147485087" r:id="rId2"/>
    <p:sldLayoutId id="2147485088" r:id="rId3"/>
    <p:sldLayoutId id="2147485089" r:id="rId4"/>
    <p:sldLayoutId id="2147485090" r:id="rId5"/>
    <p:sldLayoutId id="2147485091" r:id="rId6"/>
    <p:sldLayoutId id="2147485092" r:id="rId7"/>
    <p:sldLayoutId id="2147485093" r:id="rId8"/>
    <p:sldLayoutId id="2147485094" r:id="rId9"/>
    <p:sldLayoutId id="2147485095" r:id="rId10"/>
    <p:sldLayoutId id="2147485096" r:id="rId11"/>
    <p:sldLayoutId id="2147485097" r:id="rId12"/>
    <p:sldLayoutId id="2147485098" r:id="rId13"/>
  </p:sldLayoutIdLst>
  <p:txStyles>
    <p:titleStyle>
      <a:lvl1pPr algn="ctr" rtl="1" eaLnBrk="1" fontAlgn="base" hangingPunct="1">
        <a:spcBef>
          <a:spcPct val="0"/>
        </a:spcBef>
        <a:spcAft>
          <a:spcPct val="0"/>
        </a:spcAft>
        <a:defRPr sz="4400" b="1">
          <a:solidFill>
            <a:srgbClr val="FF0000"/>
          </a:solidFill>
          <a:latin typeface="Calibri" panose="020F0502020204030204" pitchFamily="34" charset="0"/>
          <a:ea typeface="+mj-ea"/>
          <a:cs typeface="+mj-cs"/>
        </a:defRPr>
      </a:lvl1pPr>
      <a:lvl2pPr algn="ctr" rtl="1" eaLnBrk="1" fontAlgn="base" hangingPunct="1">
        <a:spcBef>
          <a:spcPct val="0"/>
        </a:spcBef>
        <a:spcAft>
          <a:spcPct val="0"/>
        </a:spcAft>
        <a:defRPr sz="3400" b="1">
          <a:solidFill>
            <a:srgbClr val="FF0000"/>
          </a:solidFill>
          <a:latin typeface="Arial" pitchFamily="34" charset="0"/>
          <a:cs typeface="Arial" pitchFamily="34" charset="0"/>
        </a:defRPr>
      </a:lvl2pPr>
      <a:lvl3pPr algn="ctr" rtl="1" eaLnBrk="1" fontAlgn="base" hangingPunct="1">
        <a:spcBef>
          <a:spcPct val="0"/>
        </a:spcBef>
        <a:spcAft>
          <a:spcPct val="0"/>
        </a:spcAft>
        <a:defRPr sz="3400" b="1">
          <a:solidFill>
            <a:srgbClr val="FF0000"/>
          </a:solidFill>
          <a:latin typeface="Arial" pitchFamily="34" charset="0"/>
          <a:cs typeface="Arial" pitchFamily="34" charset="0"/>
        </a:defRPr>
      </a:lvl3pPr>
      <a:lvl4pPr algn="ctr" rtl="1" eaLnBrk="1" fontAlgn="base" hangingPunct="1">
        <a:spcBef>
          <a:spcPct val="0"/>
        </a:spcBef>
        <a:spcAft>
          <a:spcPct val="0"/>
        </a:spcAft>
        <a:defRPr sz="3400" b="1">
          <a:solidFill>
            <a:srgbClr val="FF0000"/>
          </a:solidFill>
          <a:latin typeface="Arial" pitchFamily="34" charset="0"/>
          <a:cs typeface="Arial" pitchFamily="34" charset="0"/>
        </a:defRPr>
      </a:lvl4pPr>
      <a:lvl5pPr algn="ctr" rtl="1" eaLnBrk="1" fontAlgn="base" hangingPunct="1">
        <a:spcBef>
          <a:spcPct val="0"/>
        </a:spcBef>
        <a:spcAft>
          <a:spcPct val="0"/>
        </a:spcAft>
        <a:defRPr sz="3400" b="1">
          <a:solidFill>
            <a:srgbClr val="FF0000"/>
          </a:solidFill>
          <a:latin typeface="Arial" pitchFamily="34" charset="0"/>
          <a:cs typeface="Arial" pitchFamily="34" charset="0"/>
        </a:defRPr>
      </a:lvl5pPr>
      <a:lvl6pPr marL="457200" algn="ctr" rtl="1" eaLnBrk="1" fontAlgn="base" hangingPunct="1">
        <a:spcBef>
          <a:spcPct val="0"/>
        </a:spcBef>
        <a:spcAft>
          <a:spcPct val="0"/>
        </a:spcAft>
        <a:defRPr sz="4400">
          <a:solidFill>
            <a:schemeClr val="tx2"/>
          </a:solidFill>
          <a:latin typeface="Arial" pitchFamily="34" charset="0"/>
          <a:cs typeface="Arial" pitchFamily="34" charset="0"/>
        </a:defRPr>
      </a:lvl6pPr>
      <a:lvl7pPr marL="914400" algn="ctr" rtl="1" eaLnBrk="1" fontAlgn="base" hangingPunct="1">
        <a:spcBef>
          <a:spcPct val="0"/>
        </a:spcBef>
        <a:spcAft>
          <a:spcPct val="0"/>
        </a:spcAft>
        <a:defRPr sz="4400">
          <a:solidFill>
            <a:schemeClr val="tx2"/>
          </a:solidFill>
          <a:latin typeface="Arial" pitchFamily="34" charset="0"/>
          <a:cs typeface="Arial" pitchFamily="34" charset="0"/>
        </a:defRPr>
      </a:lvl7pPr>
      <a:lvl8pPr marL="1371600" algn="ctr" rtl="1" eaLnBrk="1" fontAlgn="base" hangingPunct="1">
        <a:spcBef>
          <a:spcPct val="0"/>
        </a:spcBef>
        <a:spcAft>
          <a:spcPct val="0"/>
        </a:spcAft>
        <a:defRPr sz="4400">
          <a:solidFill>
            <a:schemeClr val="tx2"/>
          </a:solidFill>
          <a:latin typeface="Arial" pitchFamily="34" charset="0"/>
          <a:cs typeface="Arial" pitchFamily="34" charset="0"/>
        </a:defRPr>
      </a:lvl8pPr>
      <a:lvl9pPr marL="1828800" algn="ctr" rtl="1" eaLnBrk="1" fontAlgn="base" hangingPunct="1">
        <a:spcBef>
          <a:spcPct val="0"/>
        </a:spcBef>
        <a:spcAft>
          <a:spcPct val="0"/>
        </a:spcAft>
        <a:defRPr sz="4400">
          <a:solidFill>
            <a:schemeClr val="tx2"/>
          </a:solidFill>
          <a:latin typeface="Arial" pitchFamily="34" charset="0"/>
          <a:cs typeface="Arial" pitchFamily="34" charset="0"/>
        </a:defRPr>
      </a:lvl9pPr>
    </p:titleStyle>
    <p:bodyStyle>
      <a:lvl1pPr marL="342900" indent="-342900" algn="l" rtl="0" eaLnBrk="1" fontAlgn="base" hangingPunct="1">
        <a:spcBef>
          <a:spcPct val="20000"/>
        </a:spcBef>
        <a:spcAft>
          <a:spcPct val="0"/>
        </a:spcAft>
        <a:buChar char="•"/>
        <a:defRPr sz="2000">
          <a:solidFill>
            <a:schemeClr val="tx1"/>
          </a:solidFill>
          <a:latin typeface="Calibri Light" panose="020F0302020204030204" pitchFamily="34" charset="0"/>
          <a:ea typeface="+mn-ea"/>
          <a:cs typeface="+mn-cs"/>
        </a:defRPr>
      </a:lvl1pPr>
      <a:lvl2pPr marL="742950" indent="-285750" algn="l" rtl="0" eaLnBrk="1" fontAlgn="base" hangingPunct="1">
        <a:spcBef>
          <a:spcPct val="20000"/>
        </a:spcBef>
        <a:spcAft>
          <a:spcPct val="0"/>
        </a:spcAft>
        <a:buChar char="–"/>
        <a:defRPr sz="2000">
          <a:solidFill>
            <a:schemeClr val="tx1"/>
          </a:solidFill>
          <a:latin typeface="Calibri Light" panose="020F0302020204030204" pitchFamily="34" charset="0"/>
          <a:cs typeface="+mn-cs"/>
        </a:defRPr>
      </a:lvl2pPr>
      <a:lvl3pPr marL="1143000" indent="-228600" algn="l" rtl="0" eaLnBrk="1" fontAlgn="base" hangingPunct="1">
        <a:spcBef>
          <a:spcPct val="20000"/>
        </a:spcBef>
        <a:spcAft>
          <a:spcPct val="0"/>
        </a:spcAft>
        <a:buChar char="•"/>
        <a:defRPr sz="2000">
          <a:solidFill>
            <a:schemeClr val="tx1"/>
          </a:solidFill>
          <a:latin typeface="Calibri Light" panose="020F0302020204030204" pitchFamily="34" charset="0"/>
          <a:cs typeface="+mn-cs"/>
        </a:defRPr>
      </a:lvl3pPr>
      <a:lvl4pPr marL="1600200" indent="-228600" algn="l" rtl="0" eaLnBrk="1" fontAlgn="base" hangingPunct="1">
        <a:spcBef>
          <a:spcPct val="20000"/>
        </a:spcBef>
        <a:spcAft>
          <a:spcPct val="0"/>
        </a:spcAft>
        <a:buChar char="–"/>
        <a:defRPr sz="2000">
          <a:solidFill>
            <a:schemeClr val="tx1"/>
          </a:solidFill>
          <a:latin typeface="Calibri Light" panose="020F0302020204030204" pitchFamily="34" charset="0"/>
          <a:cs typeface="+mn-cs"/>
        </a:defRPr>
      </a:lvl4pPr>
      <a:lvl5pPr marL="2057400" indent="-228600" algn="l" rtl="0" eaLnBrk="1" fontAlgn="base" hangingPunct="1">
        <a:spcBef>
          <a:spcPct val="20000"/>
        </a:spcBef>
        <a:spcAft>
          <a:spcPct val="0"/>
        </a:spcAft>
        <a:buChar char="»"/>
        <a:defRPr sz="2000">
          <a:solidFill>
            <a:schemeClr val="tx1"/>
          </a:solidFill>
          <a:latin typeface="Calibri Light" panose="020F0302020204030204" pitchFamily="34" charset="0"/>
          <a:cs typeface="+mn-cs"/>
        </a:defRPr>
      </a:lvl5pPr>
      <a:lvl6pPr marL="2514600" indent="-228600" algn="r" rtl="1" eaLnBrk="1" fontAlgn="base" hangingPunct="1">
        <a:spcBef>
          <a:spcPct val="20000"/>
        </a:spcBef>
        <a:spcAft>
          <a:spcPct val="0"/>
        </a:spcAft>
        <a:buChar char="»"/>
        <a:defRPr sz="2000">
          <a:solidFill>
            <a:schemeClr val="tx1"/>
          </a:solidFill>
          <a:latin typeface="+mn-lt"/>
          <a:cs typeface="+mn-cs"/>
        </a:defRPr>
      </a:lvl6pPr>
      <a:lvl7pPr marL="2971800" indent="-228600" algn="r" rtl="1" eaLnBrk="1" fontAlgn="base" hangingPunct="1">
        <a:spcBef>
          <a:spcPct val="20000"/>
        </a:spcBef>
        <a:spcAft>
          <a:spcPct val="0"/>
        </a:spcAft>
        <a:buChar char="»"/>
        <a:defRPr sz="2000">
          <a:solidFill>
            <a:schemeClr val="tx1"/>
          </a:solidFill>
          <a:latin typeface="+mn-lt"/>
          <a:cs typeface="+mn-cs"/>
        </a:defRPr>
      </a:lvl7pPr>
      <a:lvl8pPr marL="3429000" indent="-228600" algn="r" rtl="1" eaLnBrk="1" fontAlgn="base" hangingPunct="1">
        <a:spcBef>
          <a:spcPct val="20000"/>
        </a:spcBef>
        <a:spcAft>
          <a:spcPct val="0"/>
        </a:spcAft>
        <a:buChar char="»"/>
        <a:defRPr sz="2000">
          <a:solidFill>
            <a:schemeClr val="tx1"/>
          </a:solidFill>
          <a:latin typeface="+mn-lt"/>
          <a:cs typeface="+mn-cs"/>
        </a:defRPr>
      </a:lvl8pPr>
      <a:lvl9pPr marL="3886200" indent="-228600" algn="r" rtl="1" eaLnBrk="1" fontAlgn="base" hangingPunct="1">
        <a:spcBef>
          <a:spcPct val="20000"/>
        </a:spcBef>
        <a:spcAft>
          <a:spcPct val="0"/>
        </a:spcAft>
        <a:buChar char="»"/>
        <a:defRPr sz="2000">
          <a:solidFill>
            <a:schemeClr val="tx1"/>
          </a:solidFill>
          <a:latin typeface="+mn-lt"/>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8" Type="http://schemas.openxmlformats.org/officeDocument/2006/relationships/hyperlink" Target="https://docs.oracle.com/javase/7/docs/api/java/util/concurrent/BlockingDeque.html#takeFirst()" TargetMode="External"/><Relationship Id="rId13" Type="http://schemas.openxmlformats.org/officeDocument/2006/relationships/hyperlink" Target="https://docs.oracle.com/javase/7/docs/api/java/util/concurrent/BlockingDeque.html#putLast(E)" TargetMode="External"/><Relationship Id="rId18" Type="http://schemas.openxmlformats.org/officeDocument/2006/relationships/hyperlink" Target="https://docs.oracle.com/javase/7/docs/api/java/util/concurrent/BlockingDeque.html#pollLast(long,%20java.util.concurrent.TimeUnit)" TargetMode="External"/><Relationship Id="rId3" Type="http://schemas.openxmlformats.org/officeDocument/2006/relationships/hyperlink" Target="https://docs.oracle.com/javase/7/docs/api/java/util/concurrent/BlockingDeque.html#offerFirst(E)" TargetMode="External"/><Relationship Id="rId7" Type="http://schemas.openxmlformats.org/officeDocument/2006/relationships/hyperlink" Target="https://docs.oracle.com/javase/7/docs/api/java/util/concurrent/BlockingDeque.html#pollFirst(long,%20java.util.concurrent.TimeUnit)" TargetMode="External"/><Relationship Id="rId12" Type="http://schemas.openxmlformats.org/officeDocument/2006/relationships/hyperlink" Target="https://docs.oracle.com/javase/7/docs/api/java/util/concurrent/BlockingDeque.html#offerLast(E)" TargetMode="External"/><Relationship Id="rId17" Type="http://schemas.openxmlformats.org/officeDocument/2006/relationships/hyperlink" Target="https://docs.oracle.com/javase/7/docs/api/java/util/concurrent/BlockingDeque.html#takeLast()" TargetMode="External"/><Relationship Id="rId2" Type="http://schemas.openxmlformats.org/officeDocument/2006/relationships/hyperlink" Target="https://docs.oracle.com/javase/7/docs/api/java/util/concurrent/BlockingDeque.html#addFirst(E)" TargetMode="External"/><Relationship Id="rId16" Type="http://schemas.openxmlformats.org/officeDocument/2006/relationships/hyperlink" Target="https://docs.oracle.com/javase/7/docs/api/java/util/Deque.html#pollLast()" TargetMode="External"/><Relationship Id="rId20" Type="http://schemas.openxmlformats.org/officeDocument/2006/relationships/hyperlink" Target="https://docs.oracle.com/javase/7/docs/api/java/util/Deque.html#peekLast()" TargetMode="External"/><Relationship Id="rId1" Type="http://schemas.openxmlformats.org/officeDocument/2006/relationships/slideLayout" Target="../slideLayouts/slideLayout4.xml"/><Relationship Id="rId6" Type="http://schemas.openxmlformats.org/officeDocument/2006/relationships/hyperlink" Target="https://docs.oracle.com/javase/7/docs/api/java/util/Deque.html#removeFirst()" TargetMode="External"/><Relationship Id="rId11" Type="http://schemas.openxmlformats.org/officeDocument/2006/relationships/hyperlink" Target="https://docs.oracle.com/javase/7/docs/api/java/util/concurrent/BlockingDeque.html#addLast(E)" TargetMode="External"/><Relationship Id="rId5" Type="http://schemas.openxmlformats.org/officeDocument/2006/relationships/hyperlink" Target="https://docs.oracle.com/javase/7/docs/api/java/util/concurrent/BlockingDeque.html#offerFirst(E,%20long,%20java.util.concurrent.TimeUnit)" TargetMode="External"/><Relationship Id="rId15" Type="http://schemas.openxmlformats.org/officeDocument/2006/relationships/hyperlink" Target="https://docs.oracle.com/javase/7/docs/api/java/util/Deque.html#removeLast()" TargetMode="External"/><Relationship Id="rId10" Type="http://schemas.openxmlformats.org/officeDocument/2006/relationships/hyperlink" Target="https://docs.oracle.com/javase/7/docs/api/java/util/Deque.html#peekFirst()" TargetMode="External"/><Relationship Id="rId19" Type="http://schemas.openxmlformats.org/officeDocument/2006/relationships/hyperlink" Target="https://docs.oracle.com/javase/7/docs/api/java/util/Deque.html#getLast()" TargetMode="External"/><Relationship Id="rId4" Type="http://schemas.openxmlformats.org/officeDocument/2006/relationships/hyperlink" Target="https://docs.oracle.com/javase/7/docs/api/java/util/concurrent/BlockingDeque.html#putFirst(E)" TargetMode="External"/><Relationship Id="rId9" Type="http://schemas.openxmlformats.org/officeDocument/2006/relationships/hyperlink" Target="https://docs.oracle.com/javase/7/docs/api/java/util/Deque.html#getFirst()" TargetMode="External"/><Relationship Id="rId14" Type="http://schemas.openxmlformats.org/officeDocument/2006/relationships/hyperlink" Target="https://docs.oracle.com/javase/7/docs/api/java/util/concurrent/BlockingDeque.html#offerLast(E,%20long,%20java.util.concurrent.TimeUnit)"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304800" y="762000"/>
            <a:ext cx="8659688" cy="1079500"/>
          </a:xfrm>
        </p:spPr>
        <p:txBody>
          <a:bodyPr/>
          <a:lstStyle/>
          <a:p>
            <a:r>
              <a:rPr lang="en-US" altLang="he-IL" dirty="0"/>
              <a:t>Extreme Java - Java Concurrency</a:t>
            </a:r>
            <a:endParaRPr lang="he-IL" altLang="he-IL" dirty="0"/>
          </a:p>
        </p:txBody>
      </p:sp>
      <p:sp>
        <p:nvSpPr>
          <p:cNvPr id="4" name="Text Placeholder 3"/>
          <p:cNvSpPr>
            <a:spLocks noGrp="1"/>
          </p:cNvSpPr>
          <p:nvPr>
            <p:ph type="body" idx="1"/>
          </p:nvPr>
        </p:nvSpPr>
        <p:spPr/>
        <p:txBody>
          <a:bodyPr/>
          <a:lstStyle/>
          <a:p>
            <a:r>
              <a:rPr lang="en-US" altLang="he-IL"/>
              <a:t>Rony keren</a:t>
            </a:r>
            <a:endParaRPr lang="he-IL" altLang="he-IL"/>
          </a:p>
          <a:p>
            <a:endParaRPr lang="he-IL"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en-US" altLang="he-IL"/>
              <a:t>Synchronizing Threads</a:t>
            </a:r>
          </a:p>
        </p:txBody>
      </p:sp>
      <p:sp>
        <p:nvSpPr>
          <p:cNvPr id="116738" name="Rectangle 3"/>
          <p:cNvSpPr>
            <a:spLocks noGrp="1" noChangeArrowheads="1"/>
          </p:cNvSpPr>
          <p:nvPr>
            <p:ph idx="1"/>
          </p:nvPr>
        </p:nvSpPr>
        <p:spPr/>
        <p:txBody>
          <a:bodyPr/>
          <a:lstStyle/>
          <a:p>
            <a:pPr algn="just"/>
            <a:r>
              <a:rPr lang="en-US" dirty="0"/>
              <a:t>Separate, concurrently running threads do share data and must consider the state and activities of other threads</a:t>
            </a:r>
          </a:p>
          <a:p>
            <a:pPr algn="just"/>
            <a:r>
              <a:rPr lang="en-US" dirty="0"/>
              <a:t>One such set of programming situations are known as </a:t>
            </a:r>
            <a:r>
              <a:rPr lang="en-US" b="1" dirty="0"/>
              <a:t>producer/consumer</a:t>
            </a:r>
            <a:r>
              <a:rPr lang="en-US" dirty="0"/>
              <a:t> scenarios where the producer generates a stream of data which then is consumed by a consumer</a:t>
            </a:r>
          </a:p>
          <a:p>
            <a:pPr algn="just"/>
            <a:r>
              <a:rPr lang="en-US" dirty="0"/>
              <a:t>The code segments within a program that access the same object from separate, concurrent threads are called critical sections</a:t>
            </a:r>
          </a:p>
          <a:p>
            <a:pPr algn="just"/>
            <a:r>
              <a:rPr lang="en-US" dirty="0"/>
              <a:t>In the Java language, a critical section can be a block or a method and are identified with the synchronized keyword</a:t>
            </a:r>
          </a:p>
          <a:p>
            <a:pPr algn="just"/>
            <a:r>
              <a:rPr lang="en-US" dirty="0"/>
              <a:t>The Java platform then associates a lock with every object that has synchronized code. </a:t>
            </a:r>
          </a:p>
          <a:p>
            <a:pPr algn="just"/>
            <a:endParaRPr lang="en-US" dirty="0"/>
          </a:p>
          <a:p>
            <a:pPr algn="just"/>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r>
              <a:rPr lang="en-US" altLang="he-IL"/>
              <a:t>Locking an Object - Example</a:t>
            </a:r>
          </a:p>
        </p:txBody>
      </p:sp>
      <p:sp>
        <p:nvSpPr>
          <p:cNvPr id="118786" name="Rectangle 4"/>
          <p:cNvSpPr>
            <a:spLocks noChangeArrowheads="1"/>
          </p:cNvSpPr>
          <p:nvPr/>
        </p:nvSpPr>
        <p:spPr bwMode="auto">
          <a:xfrm>
            <a:off x="609600" y="4291806"/>
            <a:ext cx="3657600" cy="1073150"/>
          </a:xfrm>
          <a:prstGeom prst="rect">
            <a:avLst/>
          </a:prstGeom>
          <a:noFill/>
          <a:ln w="9525">
            <a:noFill/>
            <a:miter lim="800000"/>
            <a:headEnd/>
            <a:tailEnd/>
          </a:ln>
        </p:spPr>
        <p:txBody>
          <a:bodyPr lIns="81844" tIns="40923" rIns="81844" bIns="40923"/>
          <a:lstStyle/>
          <a:p>
            <a:pPr marL="304804" indent="-304804">
              <a:lnSpc>
                <a:spcPct val="90000"/>
              </a:lnSpc>
              <a:spcBef>
                <a:spcPct val="20000"/>
              </a:spcBef>
              <a:buFontTx/>
              <a:buChar char="•"/>
              <a:defRPr/>
            </a:pPr>
            <a:r>
              <a:rPr lang="en-US" sz="2000" dirty="0">
                <a:latin typeface="Calibri Light" panose="020F0302020204030204" pitchFamily="34" charset="0"/>
              </a:rPr>
              <a:t>Only one Driver can drive the Car at a time</a:t>
            </a:r>
          </a:p>
          <a:p>
            <a:pPr marL="304804" indent="-304804">
              <a:lnSpc>
                <a:spcPct val="90000"/>
              </a:lnSpc>
              <a:spcBef>
                <a:spcPct val="20000"/>
              </a:spcBef>
              <a:buFontTx/>
              <a:buChar char="•"/>
              <a:defRPr/>
            </a:pPr>
            <a:r>
              <a:rPr lang="en-US" sz="2000" dirty="0">
                <a:latin typeface="Calibri Light" panose="020F0302020204030204" pitchFamily="34" charset="0"/>
              </a:rPr>
              <a:t>Only one thread at a time can own an object’s monitor</a:t>
            </a:r>
          </a:p>
        </p:txBody>
      </p:sp>
      <p:sp>
        <p:nvSpPr>
          <p:cNvPr id="6" name="AutoShape 8"/>
          <p:cNvSpPr>
            <a:spLocks noChangeArrowheads="1"/>
          </p:cNvSpPr>
          <p:nvPr/>
        </p:nvSpPr>
        <p:spPr bwMode="auto">
          <a:xfrm>
            <a:off x="609600" y="1484784"/>
            <a:ext cx="3505200" cy="2597384"/>
          </a:xfrm>
          <a:prstGeom prst="rect">
            <a:avLst/>
          </a:prstGeom>
          <a:solidFill>
            <a:schemeClr val="bg2">
              <a:lumMod val="40000"/>
              <a:lumOff val="60000"/>
            </a:schemeClr>
          </a:solidFill>
          <a:ln>
            <a:headEnd/>
            <a:tailEnd/>
          </a:ln>
        </p:spPr>
        <p:style>
          <a:lnRef idx="2">
            <a:schemeClr val="accent3"/>
          </a:lnRef>
          <a:fillRef idx="1">
            <a:schemeClr val="lt1"/>
          </a:fillRef>
          <a:effectRef idx="0">
            <a:schemeClr val="accent3"/>
          </a:effectRef>
          <a:fontRef idx="minor">
            <a:schemeClr val="dk1"/>
          </a:fontRef>
        </p:style>
        <p:txBody>
          <a:bodyPr wrap="none" anchor="ctr"/>
          <a:lstStyle/>
          <a:p>
            <a:pPr fontAlgn="auto">
              <a:lnSpc>
                <a:spcPct val="90000"/>
              </a:lnSpc>
              <a:spcBef>
                <a:spcPts val="0"/>
              </a:spcBef>
              <a:spcAft>
                <a:spcPts val="0"/>
              </a:spcAft>
              <a:tabLst>
                <a:tab pos="410639" algn="l"/>
                <a:tab pos="608197" algn="l"/>
              </a:tabLst>
              <a:defRPr/>
            </a:pPr>
            <a:r>
              <a:rPr lang="en-US" sz="1400" dirty="0">
                <a:latin typeface="Calibri" pitchFamily="34" charset="0"/>
                <a:cs typeface="+mn-cs"/>
              </a:rPr>
              <a:t>public class Car{</a:t>
            </a:r>
          </a:p>
          <a:p>
            <a:pPr fontAlgn="auto">
              <a:lnSpc>
                <a:spcPct val="90000"/>
              </a:lnSpc>
              <a:spcBef>
                <a:spcPts val="0"/>
              </a:spcBef>
              <a:spcAft>
                <a:spcPts val="0"/>
              </a:spcAft>
              <a:tabLst>
                <a:tab pos="410639" algn="l"/>
                <a:tab pos="608197" algn="l"/>
              </a:tabLst>
              <a:defRPr/>
            </a:pPr>
            <a:r>
              <a:rPr lang="en-US" sz="1400" dirty="0">
                <a:latin typeface="Calibri" pitchFamily="34" charset="0"/>
                <a:cs typeface="+mn-cs"/>
              </a:rPr>
              <a:t>	...</a:t>
            </a:r>
          </a:p>
          <a:p>
            <a:pPr fontAlgn="auto">
              <a:lnSpc>
                <a:spcPct val="90000"/>
              </a:lnSpc>
              <a:spcBef>
                <a:spcPts val="0"/>
              </a:spcBef>
              <a:spcAft>
                <a:spcPts val="0"/>
              </a:spcAft>
              <a:tabLst>
                <a:tab pos="410639" algn="l"/>
                <a:tab pos="608197" algn="l"/>
              </a:tabLst>
              <a:defRPr/>
            </a:pPr>
            <a:r>
              <a:rPr lang="en-US" sz="1400" dirty="0">
                <a:latin typeface="Calibri" pitchFamily="34" charset="0"/>
                <a:cs typeface="+mn-cs"/>
              </a:rPr>
              <a:t>	public </a:t>
            </a:r>
            <a:r>
              <a:rPr lang="en-US" sz="1400" b="1" dirty="0">
                <a:latin typeface="Calibri" pitchFamily="34" charset="0"/>
                <a:cs typeface="+mn-cs"/>
              </a:rPr>
              <a:t>synchronized</a:t>
            </a:r>
            <a:r>
              <a:rPr lang="en-US" sz="1400" dirty="0">
                <a:latin typeface="Calibri" pitchFamily="34" charset="0"/>
                <a:cs typeface="+mn-cs"/>
              </a:rPr>
              <a:t> void drive(){</a:t>
            </a:r>
          </a:p>
          <a:p>
            <a:pPr fontAlgn="auto">
              <a:lnSpc>
                <a:spcPct val="90000"/>
              </a:lnSpc>
              <a:spcBef>
                <a:spcPts val="0"/>
              </a:spcBef>
              <a:spcAft>
                <a:spcPts val="0"/>
              </a:spcAft>
              <a:tabLst>
                <a:tab pos="410639" algn="l"/>
                <a:tab pos="608197" algn="l"/>
              </a:tabLst>
              <a:defRPr/>
            </a:pPr>
            <a:r>
              <a:rPr lang="en-US" sz="1400" dirty="0">
                <a:latin typeface="Calibri" pitchFamily="34" charset="0"/>
                <a:cs typeface="+mn-cs"/>
              </a:rPr>
              <a:t>		//this Car is locked by a Driver</a:t>
            </a:r>
          </a:p>
          <a:p>
            <a:pPr fontAlgn="auto">
              <a:lnSpc>
                <a:spcPct val="90000"/>
              </a:lnSpc>
              <a:spcBef>
                <a:spcPts val="0"/>
              </a:spcBef>
              <a:spcAft>
                <a:spcPts val="0"/>
              </a:spcAft>
              <a:tabLst>
                <a:tab pos="410639" algn="l"/>
                <a:tab pos="608197" algn="l"/>
              </a:tabLst>
              <a:defRPr/>
            </a:pPr>
            <a:r>
              <a:rPr lang="en-US" sz="1400" dirty="0">
                <a:latin typeface="Calibri" pitchFamily="34" charset="0"/>
                <a:cs typeface="+mn-cs"/>
              </a:rPr>
              <a:t>		…</a:t>
            </a:r>
          </a:p>
          <a:p>
            <a:pPr fontAlgn="auto">
              <a:lnSpc>
                <a:spcPct val="90000"/>
              </a:lnSpc>
              <a:spcBef>
                <a:spcPts val="0"/>
              </a:spcBef>
              <a:spcAft>
                <a:spcPts val="0"/>
              </a:spcAft>
              <a:tabLst>
                <a:tab pos="410639" algn="l"/>
                <a:tab pos="608197" algn="l"/>
              </a:tabLst>
              <a:defRPr/>
            </a:pPr>
            <a:r>
              <a:rPr lang="en-US" sz="1400" dirty="0">
                <a:latin typeface="Calibri" pitchFamily="34" charset="0"/>
                <a:cs typeface="+mn-cs"/>
              </a:rPr>
              <a:t>		//this Car is unlocked by a Driver</a:t>
            </a:r>
          </a:p>
          <a:p>
            <a:pPr fontAlgn="auto">
              <a:lnSpc>
                <a:spcPct val="90000"/>
              </a:lnSpc>
              <a:spcBef>
                <a:spcPts val="0"/>
              </a:spcBef>
              <a:spcAft>
                <a:spcPts val="0"/>
              </a:spcAft>
              <a:tabLst>
                <a:tab pos="410639" algn="l"/>
                <a:tab pos="608197" algn="l"/>
              </a:tabLst>
              <a:defRPr/>
            </a:pPr>
            <a:r>
              <a:rPr lang="en-US" sz="1400" dirty="0">
                <a:latin typeface="Calibri" pitchFamily="34" charset="0"/>
                <a:cs typeface="+mn-cs"/>
              </a:rPr>
              <a:t>	}</a:t>
            </a:r>
          </a:p>
          <a:p>
            <a:pPr fontAlgn="auto">
              <a:lnSpc>
                <a:spcPct val="90000"/>
              </a:lnSpc>
              <a:spcBef>
                <a:spcPts val="0"/>
              </a:spcBef>
              <a:spcAft>
                <a:spcPts val="0"/>
              </a:spcAft>
              <a:tabLst>
                <a:tab pos="410639" algn="l"/>
                <a:tab pos="608197" algn="l"/>
              </a:tabLst>
              <a:defRPr/>
            </a:pPr>
            <a:r>
              <a:rPr lang="en-US" sz="1400" dirty="0">
                <a:latin typeface="Calibri" pitchFamily="34" charset="0"/>
                <a:cs typeface="+mn-cs"/>
              </a:rPr>
              <a:t>}</a:t>
            </a:r>
          </a:p>
        </p:txBody>
      </p:sp>
      <p:sp>
        <p:nvSpPr>
          <p:cNvPr id="7" name="AutoShape 8"/>
          <p:cNvSpPr>
            <a:spLocks noChangeArrowheads="1"/>
          </p:cNvSpPr>
          <p:nvPr/>
        </p:nvSpPr>
        <p:spPr bwMode="auto">
          <a:xfrm>
            <a:off x="5136382" y="1484784"/>
            <a:ext cx="3505200" cy="3528392"/>
          </a:xfrm>
          <a:prstGeom prst="rect">
            <a:avLst/>
          </a:prstGeom>
          <a:solidFill>
            <a:schemeClr val="bg2">
              <a:lumMod val="40000"/>
              <a:lumOff val="60000"/>
            </a:schemeClr>
          </a:solidFill>
          <a:ln>
            <a:headEnd/>
            <a:tailEnd/>
          </a:ln>
        </p:spPr>
        <p:style>
          <a:lnRef idx="2">
            <a:schemeClr val="accent3"/>
          </a:lnRef>
          <a:fillRef idx="1">
            <a:schemeClr val="lt1"/>
          </a:fillRef>
          <a:effectRef idx="0">
            <a:schemeClr val="accent3"/>
          </a:effectRef>
          <a:fontRef idx="minor">
            <a:schemeClr val="dk1"/>
          </a:fontRef>
        </p:style>
        <p:txBody>
          <a:bodyPr wrap="none" anchor="ctr"/>
          <a:lstStyle/>
          <a:p>
            <a:pPr fontAlgn="auto">
              <a:lnSpc>
                <a:spcPct val="90000"/>
              </a:lnSpc>
              <a:spcBef>
                <a:spcPts val="0"/>
              </a:spcBef>
              <a:spcAft>
                <a:spcPts val="0"/>
              </a:spcAft>
              <a:tabLst>
                <a:tab pos="410639" algn="l"/>
                <a:tab pos="608197" algn="l"/>
              </a:tabLst>
              <a:defRPr/>
            </a:pPr>
            <a:r>
              <a:rPr lang="en-US" sz="1400" dirty="0">
                <a:latin typeface="Calibri" pitchFamily="34" charset="0"/>
                <a:cs typeface="+mn-cs"/>
              </a:rPr>
              <a:t>public class Car{</a:t>
            </a:r>
          </a:p>
          <a:p>
            <a:pPr fontAlgn="auto">
              <a:lnSpc>
                <a:spcPct val="90000"/>
              </a:lnSpc>
              <a:spcBef>
                <a:spcPts val="0"/>
              </a:spcBef>
              <a:spcAft>
                <a:spcPts val="0"/>
              </a:spcAft>
              <a:tabLst>
                <a:tab pos="410639" algn="l"/>
                <a:tab pos="608197" algn="l"/>
              </a:tabLst>
              <a:defRPr/>
            </a:pPr>
            <a:r>
              <a:rPr lang="en-US" sz="1400" dirty="0">
                <a:latin typeface="Calibri" pitchFamily="34" charset="0"/>
                <a:cs typeface="+mn-cs"/>
              </a:rPr>
              <a:t>	...</a:t>
            </a:r>
          </a:p>
          <a:p>
            <a:pPr fontAlgn="auto">
              <a:lnSpc>
                <a:spcPct val="90000"/>
              </a:lnSpc>
              <a:spcBef>
                <a:spcPts val="0"/>
              </a:spcBef>
              <a:spcAft>
                <a:spcPts val="0"/>
              </a:spcAft>
              <a:tabLst>
                <a:tab pos="410639" algn="l"/>
                <a:tab pos="608197" algn="l"/>
              </a:tabLst>
              <a:defRPr/>
            </a:pPr>
            <a:r>
              <a:rPr lang="en-US" sz="1400" dirty="0">
                <a:latin typeface="Calibri" pitchFamily="34" charset="0"/>
                <a:cs typeface="+mn-cs"/>
              </a:rPr>
              <a:t>	//It’s not synchronized now</a:t>
            </a:r>
          </a:p>
          <a:p>
            <a:pPr fontAlgn="auto">
              <a:lnSpc>
                <a:spcPct val="90000"/>
              </a:lnSpc>
              <a:spcBef>
                <a:spcPts val="0"/>
              </a:spcBef>
              <a:spcAft>
                <a:spcPts val="0"/>
              </a:spcAft>
              <a:tabLst>
                <a:tab pos="410639" algn="l"/>
                <a:tab pos="608197" algn="l"/>
              </a:tabLst>
              <a:defRPr/>
            </a:pPr>
            <a:r>
              <a:rPr lang="en-US" sz="1400" dirty="0">
                <a:latin typeface="Calibri" pitchFamily="34" charset="0"/>
                <a:cs typeface="+mn-cs"/>
              </a:rPr>
              <a:t>	public void drive(){…}</a:t>
            </a:r>
          </a:p>
          <a:p>
            <a:pPr fontAlgn="auto">
              <a:lnSpc>
                <a:spcPct val="90000"/>
              </a:lnSpc>
              <a:spcBef>
                <a:spcPts val="0"/>
              </a:spcBef>
              <a:spcAft>
                <a:spcPts val="0"/>
              </a:spcAft>
              <a:tabLst>
                <a:tab pos="410639" algn="l"/>
                <a:tab pos="608197" algn="l"/>
              </a:tabLst>
              <a:defRPr/>
            </a:pPr>
            <a:r>
              <a:rPr lang="en-US" sz="1400" dirty="0">
                <a:latin typeface="Calibri" pitchFamily="34" charset="0"/>
                <a:cs typeface="+mn-cs"/>
              </a:rPr>
              <a:t>}</a:t>
            </a:r>
          </a:p>
          <a:p>
            <a:pPr fontAlgn="auto">
              <a:lnSpc>
                <a:spcPct val="90000"/>
              </a:lnSpc>
              <a:spcBef>
                <a:spcPts val="0"/>
              </a:spcBef>
              <a:spcAft>
                <a:spcPts val="0"/>
              </a:spcAft>
              <a:tabLst>
                <a:tab pos="410639" algn="l"/>
                <a:tab pos="608197" algn="l"/>
              </a:tabLst>
              <a:defRPr/>
            </a:pPr>
            <a:endParaRPr lang="en-US" sz="1400" dirty="0">
              <a:latin typeface="Calibri" pitchFamily="34" charset="0"/>
              <a:cs typeface="+mn-cs"/>
            </a:endParaRPr>
          </a:p>
          <a:p>
            <a:pPr fontAlgn="auto">
              <a:lnSpc>
                <a:spcPct val="90000"/>
              </a:lnSpc>
              <a:spcBef>
                <a:spcPts val="0"/>
              </a:spcBef>
              <a:spcAft>
                <a:spcPts val="0"/>
              </a:spcAft>
              <a:tabLst>
                <a:tab pos="410639" algn="l"/>
                <a:tab pos="608197" algn="l"/>
              </a:tabLst>
              <a:defRPr/>
            </a:pPr>
            <a:endParaRPr lang="en-US" sz="1400" dirty="0">
              <a:latin typeface="Calibri" pitchFamily="34" charset="0"/>
              <a:cs typeface="+mn-cs"/>
            </a:endParaRPr>
          </a:p>
          <a:p>
            <a:pPr fontAlgn="auto">
              <a:lnSpc>
                <a:spcPct val="90000"/>
              </a:lnSpc>
              <a:spcBef>
                <a:spcPts val="0"/>
              </a:spcBef>
              <a:spcAft>
                <a:spcPts val="0"/>
              </a:spcAft>
              <a:tabLst>
                <a:tab pos="410639" algn="l"/>
                <a:tab pos="608197" algn="l"/>
              </a:tabLst>
              <a:defRPr/>
            </a:pPr>
            <a:endParaRPr lang="en-US" sz="1400" dirty="0">
              <a:latin typeface="Calibri" pitchFamily="34" charset="0"/>
              <a:cs typeface="+mn-cs"/>
            </a:endParaRPr>
          </a:p>
          <a:p>
            <a:pPr fontAlgn="auto">
              <a:lnSpc>
                <a:spcPct val="90000"/>
              </a:lnSpc>
              <a:spcBef>
                <a:spcPts val="0"/>
              </a:spcBef>
              <a:spcAft>
                <a:spcPts val="0"/>
              </a:spcAft>
              <a:tabLst>
                <a:tab pos="410639" algn="l"/>
                <a:tab pos="608197" algn="l"/>
              </a:tabLst>
              <a:defRPr/>
            </a:pPr>
            <a:r>
              <a:rPr lang="en-US" sz="1400" dirty="0">
                <a:latin typeface="Calibri" pitchFamily="34" charset="0"/>
                <a:cs typeface="+mn-cs"/>
              </a:rPr>
              <a:t>public class Person{</a:t>
            </a:r>
          </a:p>
          <a:p>
            <a:pPr fontAlgn="auto">
              <a:lnSpc>
                <a:spcPct val="90000"/>
              </a:lnSpc>
              <a:spcBef>
                <a:spcPts val="0"/>
              </a:spcBef>
              <a:spcAft>
                <a:spcPts val="0"/>
              </a:spcAft>
              <a:tabLst>
                <a:tab pos="410639" algn="l"/>
                <a:tab pos="608197" algn="l"/>
              </a:tabLst>
              <a:defRPr/>
            </a:pPr>
            <a:r>
              <a:rPr lang="en-US" sz="1400" dirty="0">
                <a:latin typeface="Calibri" pitchFamily="34" charset="0"/>
                <a:cs typeface="+mn-cs"/>
              </a:rPr>
              <a:t>	public void use(Car c){</a:t>
            </a:r>
          </a:p>
          <a:p>
            <a:pPr fontAlgn="auto">
              <a:lnSpc>
                <a:spcPct val="90000"/>
              </a:lnSpc>
              <a:spcBef>
                <a:spcPts val="0"/>
              </a:spcBef>
              <a:spcAft>
                <a:spcPts val="0"/>
              </a:spcAft>
              <a:tabLst>
                <a:tab pos="410639" algn="l"/>
                <a:tab pos="608197" algn="l"/>
              </a:tabLst>
              <a:defRPr/>
            </a:pPr>
            <a:r>
              <a:rPr lang="en-US" sz="1400" dirty="0">
                <a:latin typeface="Calibri" pitchFamily="34" charset="0"/>
                <a:cs typeface="+mn-cs"/>
              </a:rPr>
              <a:t>		</a:t>
            </a:r>
            <a:r>
              <a:rPr lang="en-US" sz="1400" b="1" dirty="0">
                <a:latin typeface="Calibri" pitchFamily="34" charset="0"/>
                <a:cs typeface="+mn-cs"/>
              </a:rPr>
              <a:t>synchronized(c)</a:t>
            </a:r>
            <a:r>
              <a:rPr lang="en-US" sz="1400" dirty="0">
                <a:latin typeface="Calibri" pitchFamily="34" charset="0"/>
                <a:cs typeface="+mn-cs"/>
              </a:rPr>
              <a:t>{	</a:t>
            </a:r>
          </a:p>
          <a:p>
            <a:pPr fontAlgn="auto">
              <a:lnSpc>
                <a:spcPct val="90000"/>
              </a:lnSpc>
              <a:spcBef>
                <a:spcPts val="0"/>
              </a:spcBef>
              <a:spcAft>
                <a:spcPts val="0"/>
              </a:spcAft>
              <a:tabLst>
                <a:tab pos="410639" algn="l"/>
                <a:tab pos="608197" algn="l"/>
              </a:tabLst>
              <a:defRPr/>
            </a:pPr>
            <a:r>
              <a:rPr lang="en-US" sz="1400" dirty="0">
                <a:latin typeface="Calibri" pitchFamily="34" charset="0"/>
                <a:cs typeface="+mn-cs"/>
              </a:rPr>
              <a:t>			…</a:t>
            </a:r>
          </a:p>
          <a:p>
            <a:pPr fontAlgn="auto">
              <a:lnSpc>
                <a:spcPct val="90000"/>
              </a:lnSpc>
              <a:spcBef>
                <a:spcPts val="0"/>
              </a:spcBef>
              <a:spcAft>
                <a:spcPts val="0"/>
              </a:spcAft>
              <a:tabLst>
                <a:tab pos="410639" algn="l"/>
                <a:tab pos="608197" algn="l"/>
              </a:tabLst>
              <a:defRPr/>
            </a:pPr>
            <a:r>
              <a:rPr lang="en-US" sz="1400" dirty="0">
                <a:latin typeface="Calibri" pitchFamily="34" charset="0"/>
                <a:cs typeface="+mn-cs"/>
              </a:rPr>
              <a:t>			</a:t>
            </a:r>
            <a:r>
              <a:rPr lang="en-US" sz="1400" dirty="0" err="1">
                <a:latin typeface="Calibri" pitchFamily="34" charset="0"/>
                <a:cs typeface="+mn-cs"/>
              </a:rPr>
              <a:t>c.drive</a:t>
            </a:r>
            <a:r>
              <a:rPr lang="en-US" sz="1400" dirty="0">
                <a:latin typeface="Calibri" pitchFamily="34" charset="0"/>
                <a:cs typeface="+mn-cs"/>
              </a:rPr>
              <a:t>();</a:t>
            </a:r>
          </a:p>
          <a:p>
            <a:pPr fontAlgn="auto">
              <a:lnSpc>
                <a:spcPct val="90000"/>
              </a:lnSpc>
              <a:spcBef>
                <a:spcPts val="0"/>
              </a:spcBef>
              <a:spcAft>
                <a:spcPts val="0"/>
              </a:spcAft>
              <a:tabLst>
                <a:tab pos="410639" algn="l"/>
                <a:tab pos="608197" algn="l"/>
              </a:tabLst>
              <a:defRPr/>
            </a:pPr>
            <a:r>
              <a:rPr lang="en-US" sz="1400" dirty="0">
                <a:latin typeface="Calibri" pitchFamily="34" charset="0"/>
                <a:cs typeface="+mn-cs"/>
              </a:rPr>
              <a:t>			…</a:t>
            </a:r>
          </a:p>
          <a:p>
            <a:pPr fontAlgn="auto">
              <a:lnSpc>
                <a:spcPct val="90000"/>
              </a:lnSpc>
              <a:spcBef>
                <a:spcPts val="0"/>
              </a:spcBef>
              <a:spcAft>
                <a:spcPts val="0"/>
              </a:spcAft>
              <a:tabLst>
                <a:tab pos="410639" algn="l"/>
                <a:tab pos="608197" algn="l"/>
              </a:tabLst>
              <a:defRPr/>
            </a:pPr>
            <a:r>
              <a:rPr lang="en-US" sz="1400" dirty="0">
                <a:latin typeface="Calibri" pitchFamily="34" charset="0"/>
                <a:cs typeface="+mn-cs"/>
              </a:rPr>
              <a:t>		}</a:t>
            </a:r>
          </a:p>
          <a:p>
            <a:pPr fontAlgn="auto">
              <a:lnSpc>
                <a:spcPct val="90000"/>
              </a:lnSpc>
              <a:spcBef>
                <a:spcPts val="0"/>
              </a:spcBef>
              <a:spcAft>
                <a:spcPts val="0"/>
              </a:spcAft>
              <a:tabLst>
                <a:tab pos="410639" algn="l"/>
                <a:tab pos="608197" algn="l"/>
              </a:tabLst>
              <a:defRPr/>
            </a:pPr>
            <a:r>
              <a:rPr lang="en-US" sz="1400" dirty="0">
                <a:latin typeface="Calibri" pitchFamily="34" charset="0"/>
                <a:cs typeface="+mn-cs"/>
              </a:rPr>
              <a:t>	}</a:t>
            </a:r>
          </a:p>
          <a:p>
            <a:pPr fontAlgn="auto">
              <a:lnSpc>
                <a:spcPct val="90000"/>
              </a:lnSpc>
              <a:spcBef>
                <a:spcPts val="0"/>
              </a:spcBef>
              <a:spcAft>
                <a:spcPts val="0"/>
              </a:spcAft>
              <a:tabLst>
                <a:tab pos="410639" algn="l"/>
                <a:tab pos="608197" algn="l"/>
              </a:tabLst>
              <a:defRPr/>
            </a:pPr>
            <a:r>
              <a:rPr lang="en-US" sz="1400" dirty="0">
                <a:latin typeface="Calibri" pitchFamily="34" charset="0"/>
                <a:cs typeface="+mn-cs"/>
              </a:rPr>
              <a:t>} </a:t>
            </a:r>
          </a:p>
        </p:txBody>
      </p:sp>
      <p:sp>
        <p:nvSpPr>
          <p:cNvPr id="118793" name="Rectangle 4"/>
          <p:cNvSpPr>
            <a:spLocks noChangeArrowheads="1"/>
          </p:cNvSpPr>
          <p:nvPr/>
        </p:nvSpPr>
        <p:spPr bwMode="auto">
          <a:xfrm>
            <a:off x="5204992" y="5192378"/>
            <a:ext cx="3609601" cy="792634"/>
          </a:xfrm>
          <a:prstGeom prst="rect">
            <a:avLst/>
          </a:prstGeom>
          <a:noFill/>
          <a:ln w="9525">
            <a:noFill/>
            <a:miter lim="800000"/>
            <a:headEnd/>
            <a:tailEnd/>
          </a:ln>
        </p:spPr>
        <p:txBody>
          <a:bodyPr lIns="81844" tIns="40923" rIns="81844" bIns="40923"/>
          <a:lstStyle/>
          <a:p>
            <a:pPr marL="304804" indent="-304804">
              <a:lnSpc>
                <a:spcPct val="90000"/>
              </a:lnSpc>
              <a:spcBef>
                <a:spcPct val="20000"/>
              </a:spcBef>
              <a:buFontTx/>
              <a:buChar char="•"/>
              <a:defRPr/>
            </a:pPr>
            <a:r>
              <a:rPr lang="en-US" sz="2000" dirty="0">
                <a:latin typeface="Calibri Light" panose="020F0302020204030204" pitchFamily="34" charset="0"/>
              </a:rPr>
              <a:t>More than one Driver can drive the Car at a time</a:t>
            </a:r>
          </a:p>
        </p:txBody>
      </p:sp>
      <p:cxnSp>
        <p:nvCxnSpPr>
          <p:cNvPr id="4" name="Straight Connector 3"/>
          <p:cNvCxnSpPr/>
          <p:nvPr/>
        </p:nvCxnSpPr>
        <p:spPr>
          <a:xfrm>
            <a:off x="584448" y="4077072"/>
            <a:ext cx="3530352" cy="0"/>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09600" y="1484784"/>
            <a:ext cx="3530352" cy="0"/>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111230" y="1484784"/>
            <a:ext cx="3530352" cy="0"/>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120333" y="5013176"/>
            <a:ext cx="3530352" cy="0"/>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8"/>
          <p:cNvSpPr>
            <a:spLocks noChangeArrowheads="1"/>
          </p:cNvSpPr>
          <p:nvPr/>
        </p:nvSpPr>
        <p:spPr bwMode="auto">
          <a:xfrm>
            <a:off x="539552" y="2074333"/>
            <a:ext cx="8208912" cy="3454400"/>
          </a:xfrm>
          <a:prstGeom prst="flowChartAlternateProcess">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fontAlgn="auto">
              <a:lnSpc>
                <a:spcPct val="90000"/>
              </a:lnSpc>
              <a:spcBef>
                <a:spcPts val="0"/>
              </a:spcBef>
              <a:spcAft>
                <a:spcPts val="0"/>
              </a:spcAft>
              <a:tabLst>
                <a:tab pos="410639" algn="l"/>
                <a:tab pos="608197" algn="l"/>
              </a:tabLst>
              <a:defRPr/>
            </a:pPr>
            <a:endParaRPr lang="en-US" sz="1200" dirty="0">
              <a:latin typeface="Calibri" panose="020F0502020204030204" pitchFamily="34" charset="0"/>
            </a:endParaRPr>
          </a:p>
        </p:txBody>
      </p:sp>
      <p:sp>
        <p:nvSpPr>
          <p:cNvPr id="5" name="Rectangle 6"/>
          <p:cNvSpPr>
            <a:spLocks noChangeArrowheads="1"/>
          </p:cNvSpPr>
          <p:nvPr/>
        </p:nvSpPr>
        <p:spPr bwMode="auto">
          <a:xfrm>
            <a:off x="1981200" y="2548467"/>
            <a:ext cx="4876800" cy="2709333"/>
          </a:xfrm>
          <a:prstGeom prst="rect">
            <a:avLst/>
          </a:prstGeom>
          <a:solidFill>
            <a:schemeClr val="bg1"/>
          </a:solidFill>
          <a:ln w="9525">
            <a:solidFill>
              <a:schemeClr val="tx1"/>
            </a:solidFill>
            <a:miter lim="800000"/>
            <a:headEnd/>
            <a:tailEnd/>
          </a:ln>
          <a:effectLst/>
          <a:scene3d>
            <a:camera prst="orthographicFront"/>
            <a:lightRig rig="threePt" dir="t"/>
          </a:scene3d>
          <a:sp3d>
            <a:bevelT/>
          </a:sp3d>
        </p:spPr>
        <p:txBody>
          <a:bodyPr wrap="none" anchor="ctr"/>
          <a:lstStyle/>
          <a:p>
            <a:pPr algn="ctr">
              <a:defRPr/>
            </a:pPr>
            <a:r>
              <a:rPr lang="en-US" sz="2000" dirty="0">
                <a:latin typeface="Calibri" pitchFamily="34" charset="0"/>
              </a:rPr>
              <a:t>Alive area</a:t>
            </a:r>
          </a:p>
          <a:p>
            <a:pPr algn="ctr">
              <a:defRPr/>
            </a:pPr>
            <a:endParaRPr lang="en-US" sz="2000" dirty="0">
              <a:latin typeface="Calibri" pitchFamily="34" charset="0"/>
            </a:endParaRPr>
          </a:p>
          <a:p>
            <a:pPr algn="ctr">
              <a:defRPr/>
            </a:pPr>
            <a:endParaRPr lang="en-US" sz="2000" dirty="0">
              <a:solidFill>
                <a:srgbClr val="A6A6A6"/>
              </a:solidFill>
              <a:latin typeface="Calibri" pitchFamily="34" charset="0"/>
            </a:endParaRPr>
          </a:p>
          <a:p>
            <a:pPr algn="ctr">
              <a:defRPr/>
            </a:pPr>
            <a:endParaRPr lang="en-US" sz="2000" dirty="0">
              <a:solidFill>
                <a:srgbClr val="A6A6A6"/>
              </a:solidFill>
              <a:latin typeface="Calibri" pitchFamily="34" charset="0"/>
            </a:endParaRPr>
          </a:p>
          <a:p>
            <a:pPr algn="ctr">
              <a:defRPr/>
            </a:pPr>
            <a:endParaRPr lang="en-US" sz="2000" dirty="0">
              <a:solidFill>
                <a:srgbClr val="A6A6A6"/>
              </a:solidFill>
              <a:latin typeface="Calibri" pitchFamily="34" charset="0"/>
            </a:endParaRPr>
          </a:p>
          <a:p>
            <a:pPr algn="ctr">
              <a:defRPr/>
            </a:pPr>
            <a:endParaRPr lang="en-US" sz="2000" dirty="0">
              <a:solidFill>
                <a:schemeClr val="tx2"/>
              </a:solidFill>
              <a:latin typeface="Calibri" pitchFamily="34" charset="0"/>
            </a:endParaRPr>
          </a:p>
          <a:p>
            <a:pPr algn="ctr">
              <a:defRPr/>
            </a:pPr>
            <a:endParaRPr lang="en-US" sz="2000" dirty="0">
              <a:solidFill>
                <a:schemeClr val="tx2"/>
              </a:solidFill>
              <a:latin typeface="Calibri" pitchFamily="34" charset="0"/>
            </a:endParaRPr>
          </a:p>
          <a:p>
            <a:pPr algn="ctr">
              <a:defRPr/>
            </a:pPr>
            <a:endParaRPr lang="en-US" sz="2000" dirty="0">
              <a:solidFill>
                <a:schemeClr val="tx2"/>
              </a:solidFill>
              <a:latin typeface="Calibri" pitchFamily="34" charset="0"/>
            </a:endParaRPr>
          </a:p>
          <a:p>
            <a:pPr algn="ctr">
              <a:defRPr/>
            </a:pPr>
            <a:endParaRPr lang="en-US" sz="2000" dirty="0">
              <a:solidFill>
                <a:schemeClr val="tx2"/>
              </a:solidFill>
              <a:latin typeface="Calibri" pitchFamily="34" charset="0"/>
            </a:endParaRPr>
          </a:p>
          <a:p>
            <a:pPr algn="ctr">
              <a:defRPr/>
            </a:pPr>
            <a:endParaRPr lang="en-US" sz="2000" dirty="0">
              <a:solidFill>
                <a:schemeClr val="tx2"/>
              </a:solidFill>
              <a:latin typeface="Calibri" pitchFamily="34" charset="0"/>
            </a:endParaRPr>
          </a:p>
        </p:txBody>
      </p:sp>
      <p:sp>
        <p:nvSpPr>
          <p:cNvPr id="122887" name="Rectangle 8"/>
          <p:cNvSpPr>
            <a:spLocks noChangeArrowheads="1"/>
          </p:cNvSpPr>
          <p:nvPr/>
        </p:nvSpPr>
        <p:spPr bwMode="auto">
          <a:xfrm>
            <a:off x="914400" y="3700463"/>
            <a:ext cx="990600" cy="203200"/>
          </a:xfrm>
          <a:prstGeom prst="rect">
            <a:avLst/>
          </a:prstGeom>
          <a:solidFill>
            <a:schemeClr val="bg1"/>
          </a:solidFill>
          <a:ln w="12700">
            <a:noFill/>
            <a:miter lim="800000"/>
            <a:headEnd/>
            <a:tailEnd/>
          </a:ln>
        </p:spPr>
        <p:txBody>
          <a:bodyPr wrap="none" anchor="ctr"/>
          <a:lstStyle/>
          <a:p>
            <a:pPr algn="ctr">
              <a:defRPr/>
            </a:pPr>
            <a:r>
              <a:rPr lang="en-US" sz="1200">
                <a:latin typeface="Calibri" pitchFamily="34" charset="0"/>
              </a:rPr>
              <a:t>Thread.start()</a:t>
            </a:r>
          </a:p>
        </p:txBody>
      </p:sp>
      <p:sp>
        <p:nvSpPr>
          <p:cNvPr id="7" name="AutoShape 11"/>
          <p:cNvSpPr>
            <a:spLocks noChangeArrowheads="1"/>
          </p:cNvSpPr>
          <p:nvPr/>
        </p:nvSpPr>
        <p:spPr bwMode="auto">
          <a:xfrm>
            <a:off x="990600" y="2683933"/>
            <a:ext cx="685800" cy="406400"/>
          </a:xfrm>
          <a:prstGeom prst="flowChartAlternateProcess">
            <a:avLst/>
          </a:prstGeom>
          <a:solidFill>
            <a:srgbClr val="DDDDDD"/>
          </a:solidFill>
          <a:ln w="9525">
            <a:solidFill>
              <a:schemeClr val="tx1"/>
            </a:solidFill>
            <a:miter lim="800000"/>
            <a:headEnd/>
            <a:tailEnd/>
          </a:ln>
          <a:effectLst/>
          <a:scene3d>
            <a:camera prst="orthographicFront"/>
            <a:lightRig rig="threePt" dir="t"/>
          </a:scene3d>
          <a:sp3d>
            <a:bevelT/>
          </a:sp3d>
        </p:spPr>
        <p:txBody>
          <a:bodyPr wrap="none" anchor="ctr"/>
          <a:lstStyle/>
          <a:p>
            <a:pPr algn="ctr">
              <a:defRPr/>
            </a:pPr>
            <a:r>
              <a:rPr lang="en-US" sz="1600">
                <a:latin typeface="Calibri" pitchFamily="34" charset="0"/>
              </a:rPr>
              <a:t>new</a:t>
            </a:r>
          </a:p>
          <a:p>
            <a:pPr algn="ctr">
              <a:defRPr/>
            </a:pPr>
            <a:r>
              <a:rPr lang="en-US" sz="1600">
                <a:latin typeface="Calibri" pitchFamily="34" charset="0"/>
              </a:rPr>
              <a:t>Thread</a:t>
            </a:r>
          </a:p>
        </p:txBody>
      </p:sp>
      <p:sp>
        <p:nvSpPr>
          <p:cNvPr id="8" name="AutoShape 5"/>
          <p:cNvSpPr>
            <a:spLocks noChangeArrowheads="1"/>
          </p:cNvSpPr>
          <p:nvPr/>
        </p:nvSpPr>
        <p:spPr bwMode="auto">
          <a:xfrm>
            <a:off x="2590800" y="3564467"/>
            <a:ext cx="863990" cy="406400"/>
          </a:xfrm>
          <a:prstGeom prst="flowChartAlternateProcess">
            <a:avLst/>
          </a:prstGeom>
          <a:solidFill>
            <a:srgbClr val="00B0F0"/>
          </a:solidFill>
          <a:ln w="9525">
            <a:solidFill>
              <a:schemeClr val="tx1"/>
            </a:solidFill>
            <a:miter lim="800000"/>
            <a:headEnd/>
            <a:tailEnd/>
          </a:ln>
          <a:effectLst/>
          <a:scene3d>
            <a:camera prst="orthographicFront"/>
            <a:lightRig rig="threePt" dir="t"/>
          </a:scene3d>
          <a:sp3d>
            <a:bevelT/>
          </a:sp3d>
        </p:spPr>
        <p:txBody>
          <a:bodyPr wrap="none" anchor="ctr"/>
          <a:lstStyle/>
          <a:p>
            <a:pPr algn="ctr" fontAlgn="auto">
              <a:spcBef>
                <a:spcPts val="0"/>
              </a:spcBef>
              <a:spcAft>
                <a:spcPts val="0"/>
              </a:spcAft>
              <a:defRPr/>
            </a:pPr>
            <a:r>
              <a:rPr lang="en-US" sz="1600" dirty="0" err="1">
                <a:latin typeface="Calibri" panose="020F0502020204030204" pitchFamily="34" charset="0"/>
                <a:cs typeface="+mn-cs"/>
              </a:rPr>
              <a:t>Runnable</a:t>
            </a:r>
            <a:endParaRPr lang="en-US" sz="1600" dirty="0">
              <a:latin typeface="Calibri" panose="020F0502020204030204" pitchFamily="34" charset="0"/>
              <a:cs typeface="+mn-cs"/>
            </a:endParaRPr>
          </a:p>
        </p:txBody>
      </p:sp>
      <p:sp>
        <p:nvSpPr>
          <p:cNvPr id="9" name="AutoShape 5"/>
          <p:cNvSpPr>
            <a:spLocks noChangeArrowheads="1"/>
          </p:cNvSpPr>
          <p:nvPr/>
        </p:nvSpPr>
        <p:spPr bwMode="auto">
          <a:xfrm>
            <a:off x="5334000" y="3564467"/>
            <a:ext cx="863990" cy="406400"/>
          </a:xfrm>
          <a:prstGeom prst="flowChartAlternateProcess">
            <a:avLst/>
          </a:prstGeom>
          <a:solidFill>
            <a:srgbClr val="00B0F0"/>
          </a:solidFill>
          <a:ln w="9525">
            <a:solidFill>
              <a:schemeClr val="tx1"/>
            </a:solidFill>
            <a:miter lim="800000"/>
            <a:headEnd/>
            <a:tailEnd/>
          </a:ln>
          <a:effectLst/>
          <a:scene3d>
            <a:camera prst="orthographicFront"/>
            <a:lightRig rig="threePt" dir="t"/>
          </a:scene3d>
          <a:sp3d>
            <a:bevelT/>
          </a:sp3d>
        </p:spPr>
        <p:txBody>
          <a:bodyPr wrap="none" anchor="ctr"/>
          <a:lstStyle/>
          <a:p>
            <a:pPr algn="ctr" fontAlgn="auto">
              <a:spcBef>
                <a:spcPts val="0"/>
              </a:spcBef>
              <a:spcAft>
                <a:spcPts val="0"/>
              </a:spcAft>
              <a:defRPr/>
            </a:pPr>
            <a:r>
              <a:rPr lang="en-US" sz="1600" dirty="0">
                <a:latin typeface="Calibri" panose="020F0502020204030204" pitchFamily="34" charset="0"/>
                <a:cs typeface="+mn-cs"/>
              </a:rPr>
              <a:t>Running</a:t>
            </a:r>
          </a:p>
        </p:txBody>
      </p:sp>
      <p:sp>
        <p:nvSpPr>
          <p:cNvPr id="10" name="AutoShape 11"/>
          <p:cNvSpPr>
            <a:spLocks noChangeArrowheads="1"/>
          </p:cNvSpPr>
          <p:nvPr/>
        </p:nvSpPr>
        <p:spPr bwMode="auto">
          <a:xfrm>
            <a:off x="7391400" y="2683933"/>
            <a:ext cx="685800" cy="406400"/>
          </a:xfrm>
          <a:prstGeom prst="flowChartAlternateProcess">
            <a:avLst/>
          </a:prstGeom>
          <a:solidFill>
            <a:srgbClr val="DDDDDD"/>
          </a:solidFill>
          <a:ln w="9525">
            <a:solidFill>
              <a:schemeClr val="tx1"/>
            </a:solidFill>
            <a:miter lim="800000"/>
            <a:headEnd/>
            <a:tailEnd/>
          </a:ln>
          <a:effectLst/>
          <a:scene3d>
            <a:camera prst="orthographicFront"/>
            <a:lightRig rig="threePt" dir="t"/>
          </a:scene3d>
          <a:sp3d>
            <a:bevelT/>
          </a:sp3d>
        </p:spPr>
        <p:txBody>
          <a:bodyPr wrap="none" anchor="ctr"/>
          <a:lstStyle/>
          <a:p>
            <a:pPr algn="ctr">
              <a:defRPr/>
            </a:pPr>
            <a:r>
              <a:rPr lang="en-US" sz="1600">
                <a:latin typeface="Calibri" panose="020F0502020204030204" pitchFamily="34" charset="0"/>
              </a:rPr>
              <a:t>Dead</a:t>
            </a:r>
          </a:p>
        </p:txBody>
      </p:sp>
      <p:sp>
        <p:nvSpPr>
          <p:cNvPr id="11" name="Freeform 10"/>
          <p:cNvSpPr/>
          <p:nvPr/>
        </p:nvSpPr>
        <p:spPr>
          <a:xfrm>
            <a:off x="1249363" y="3100388"/>
            <a:ext cx="1319212" cy="666750"/>
          </a:xfrm>
          <a:custGeom>
            <a:avLst/>
            <a:gdLst>
              <a:gd name="connsiteX0" fmla="*/ 67128 w 1318986"/>
              <a:gd name="connsiteY0" fmla="*/ 0 h 751114"/>
              <a:gd name="connsiteX1" fmla="*/ 208643 w 1318986"/>
              <a:gd name="connsiteY1" fmla="*/ 598714 h 751114"/>
              <a:gd name="connsiteX2" fmla="*/ 1318986 w 1318986"/>
              <a:gd name="connsiteY2" fmla="*/ 751114 h 751114"/>
            </a:gdLst>
            <a:ahLst/>
            <a:cxnLst>
              <a:cxn ang="0">
                <a:pos x="connsiteX0" y="connsiteY0"/>
              </a:cxn>
              <a:cxn ang="0">
                <a:pos x="connsiteX1" y="connsiteY1"/>
              </a:cxn>
              <a:cxn ang="0">
                <a:pos x="connsiteX2" y="connsiteY2"/>
              </a:cxn>
            </a:cxnLst>
            <a:rect l="l" t="t" r="r" b="b"/>
            <a:pathLst>
              <a:path w="1318986" h="751114">
                <a:moveTo>
                  <a:pt x="67128" y="0"/>
                </a:moveTo>
                <a:cubicBezTo>
                  <a:pt x="33564" y="236764"/>
                  <a:pt x="0" y="473528"/>
                  <a:pt x="208643" y="598714"/>
                </a:cubicBezTo>
                <a:cubicBezTo>
                  <a:pt x="417286" y="723900"/>
                  <a:pt x="868136" y="737507"/>
                  <a:pt x="1318986" y="751114"/>
                </a:cubicBezTo>
              </a:path>
            </a:pathLst>
          </a:custGeom>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2400"/>
          </a:p>
        </p:txBody>
      </p:sp>
      <p:sp>
        <p:nvSpPr>
          <p:cNvPr id="12" name="Freeform 11"/>
          <p:cNvSpPr/>
          <p:nvPr/>
        </p:nvSpPr>
        <p:spPr>
          <a:xfrm>
            <a:off x="6205538" y="3090863"/>
            <a:ext cx="1803400" cy="781050"/>
          </a:xfrm>
          <a:custGeom>
            <a:avLst/>
            <a:gdLst>
              <a:gd name="connsiteX0" fmla="*/ 1545772 w 1803401"/>
              <a:gd name="connsiteY0" fmla="*/ 0 h 879929"/>
              <a:gd name="connsiteX1" fmla="*/ 1545772 w 1803401"/>
              <a:gd name="connsiteY1" fmla="*/ 740229 h 879929"/>
              <a:gd name="connsiteX2" fmla="*/ 0 w 1803401"/>
              <a:gd name="connsiteY2" fmla="*/ 838200 h 879929"/>
            </a:gdLst>
            <a:ahLst/>
            <a:cxnLst>
              <a:cxn ang="0">
                <a:pos x="connsiteX0" y="connsiteY0"/>
              </a:cxn>
              <a:cxn ang="0">
                <a:pos x="connsiteX1" y="connsiteY1"/>
              </a:cxn>
              <a:cxn ang="0">
                <a:pos x="connsiteX2" y="connsiteY2"/>
              </a:cxn>
            </a:cxnLst>
            <a:rect l="l" t="t" r="r" b="b"/>
            <a:pathLst>
              <a:path w="1803401" h="879929">
                <a:moveTo>
                  <a:pt x="1545772" y="0"/>
                </a:moveTo>
                <a:cubicBezTo>
                  <a:pt x="1674586" y="300264"/>
                  <a:pt x="1803401" y="600529"/>
                  <a:pt x="1545772" y="740229"/>
                </a:cubicBezTo>
                <a:cubicBezTo>
                  <a:pt x="1288143" y="879929"/>
                  <a:pt x="644071" y="859064"/>
                  <a:pt x="0" y="838200"/>
                </a:cubicBezTo>
              </a:path>
            </a:pathLst>
          </a:cu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2400"/>
          </a:p>
        </p:txBody>
      </p:sp>
      <p:sp>
        <p:nvSpPr>
          <p:cNvPr id="122902" name="Rectangle 8"/>
          <p:cNvSpPr>
            <a:spLocks noChangeArrowheads="1"/>
          </p:cNvSpPr>
          <p:nvPr/>
        </p:nvSpPr>
        <p:spPr bwMode="auto">
          <a:xfrm>
            <a:off x="3810000" y="3767138"/>
            <a:ext cx="990600" cy="203200"/>
          </a:xfrm>
          <a:prstGeom prst="rect">
            <a:avLst/>
          </a:prstGeom>
          <a:solidFill>
            <a:schemeClr val="bg1"/>
          </a:solidFill>
          <a:ln w="12700">
            <a:noFill/>
            <a:miter lim="800000"/>
            <a:headEnd/>
            <a:tailEnd/>
          </a:ln>
        </p:spPr>
        <p:txBody>
          <a:bodyPr wrap="none" anchor="ctr"/>
          <a:lstStyle/>
          <a:p>
            <a:pPr algn="ctr">
              <a:defRPr/>
            </a:pPr>
            <a:r>
              <a:rPr lang="en-US" sz="1200">
                <a:latin typeface="Calibri" pitchFamily="34" charset="0"/>
              </a:rPr>
              <a:t>JVM Scheduler</a:t>
            </a:r>
          </a:p>
        </p:txBody>
      </p:sp>
      <p:sp>
        <p:nvSpPr>
          <p:cNvPr id="15" name="Freeform 14"/>
          <p:cNvSpPr/>
          <p:nvPr/>
        </p:nvSpPr>
        <p:spPr>
          <a:xfrm>
            <a:off x="2960688" y="3138488"/>
            <a:ext cx="2776537" cy="406400"/>
          </a:xfrm>
          <a:custGeom>
            <a:avLst/>
            <a:gdLst>
              <a:gd name="connsiteX0" fmla="*/ 2775857 w 2775857"/>
              <a:gd name="connsiteY0" fmla="*/ 457200 h 457200"/>
              <a:gd name="connsiteX1" fmla="*/ 1284515 w 2775857"/>
              <a:gd name="connsiteY1" fmla="*/ 0 h 457200"/>
              <a:gd name="connsiteX2" fmla="*/ 0 w 2775857"/>
              <a:gd name="connsiteY2" fmla="*/ 457200 h 457200"/>
            </a:gdLst>
            <a:ahLst/>
            <a:cxnLst>
              <a:cxn ang="0">
                <a:pos x="connsiteX0" y="connsiteY0"/>
              </a:cxn>
              <a:cxn ang="0">
                <a:pos x="connsiteX1" y="connsiteY1"/>
              </a:cxn>
              <a:cxn ang="0">
                <a:pos x="connsiteX2" y="connsiteY2"/>
              </a:cxn>
            </a:cxnLst>
            <a:rect l="l" t="t" r="r" b="b"/>
            <a:pathLst>
              <a:path w="2775857" h="457200">
                <a:moveTo>
                  <a:pt x="2775857" y="457200"/>
                </a:moveTo>
                <a:cubicBezTo>
                  <a:pt x="2261507" y="228600"/>
                  <a:pt x="1747158" y="0"/>
                  <a:pt x="1284515" y="0"/>
                </a:cubicBezTo>
                <a:cubicBezTo>
                  <a:pt x="821872" y="0"/>
                  <a:pt x="410936" y="228600"/>
                  <a:pt x="0" y="457200"/>
                </a:cubicBezTo>
              </a:path>
            </a:pathLst>
          </a:custGeom>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2400"/>
          </a:p>
        </p:txBody>
      </p:sp>
      <p:sp>
        <p:nvSpPr>
          <p:cNvPr id="16" name="Can 15"/>
          <p:cNvSpPr/>
          <p:nvPr/>
        </p:nvSpPr>
        <p:spPr>
          <a:xfrm>
            <a:off x="3733800" y="2954867"/>
            <a:ext cx="1066800" cy="338667"/>
          </a:xfrm>
          <a:prstGeom prst="can">
            <a:avLst/>
          </a:prstGeom>
          <a:solidFill>
            <a:schemeClr val="bg2"/>
          </a:solidFill>
          <a:ln w="3175">
            <a:solidFill>
              <a:schemeClr val="tx1"/>
            </a:solidFill>
          </a:ln>
          <a:scene3d>
            <a:camera prst="orthographicFront"/>
            <a:lightRig rig="two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dirty="0">
                <a:solidFill>
                  <a:schemeClr val="bg1">
                    <a:lumMod val="65000"/>
                  </a:schemeClr>
                </a:solidFill>
              </a:rPr>
              <a:t>Blocked pool</a:t>
            </a:r>
          </a:p>
        </p:txBody>
      </p:sp>
      <p:cxnSp>
        <p:nvCxnSpPr>
          <p:cNvPr id="17" name="Straight Arrow Connector 16"/>
          <p:cNvCxnSpPr/>
          <p:nvPr/>
        </p:nvCxnSpPr>
        <p:spPr>
          <a:xfrm>
            <a:off x="3429000" y="3767138"/>
            <a:ext cx="1905000" cy="1587"/>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2907" name="Rectangle 8"/>
          <p:cNvSpPr>
            <a:spLocks noChangeArrowheads="1"/>
          </p:cNvSpPr>
          <p:nvPr/>
        </p:nvSpPr>
        <p:spPr bwMode="auto">
          <a:xfrm>
            <a:off x="7010400" y="3835400"/>
            <a:ext cx="990600" cy="203200"/>
          </a:xfrm>
          <a:prstGeom prst="rect">
            <a:avLst/>
          </a:prstGeom>
          <a:noFill/>
          <a:ln w="12700">
            <a:noFill/>
            <a:miter lim="800000"/>
            <a:headEnd/>
            <a:tailEnd/>
          </a:ln>
        </p:spPr>
        <p:txBody>
          <a:bodyPr wrap="none" anchor="ctr"/>
          <a:lstStyle/>
          <a:p>
            <a:pPr algn="ctr">
              <a:defRPr/>
            </a:pPr>
            <a:r>
              <a:rPr lang="en-US" sz="1200">
                <a:latin typeface="Calibri" pitchFamily="34" charset="0"/>
              </a:rPr>
              <a:t>run() ends</a:t>
            </a:r>
          </a:p>
        </p:txBody>
      </p:sp>
      <p:sp>
        <p:nvSpPr>
          <p:cNvPr id="176156" name="Rectangle 2"/>
          <p:cNvSpPr>
            <a:spLocks noGrp="1" noChangeArrowheads="1"/>
          </p:cNvSpPr>
          <p:nvPr>
            <p:ph type="title"/>
          </p:nvPr>
        </p:nvSpPr>
        <p:spPr/>
        <p:txBody>
          <a:bodyPr/>
          <a:lstStyle/>
          <a:p>
            <a:r>
              <a:rPr lang="en-US" altLang="he-IL"/>
              <a:t>Synchronization</a:t>
            </a:r>
          </a:p>
        </p:txBody>
      </p:sp>
      <p:sp>
        <p:nvSpPr>
          <p:cNvPr id="21" name="Can 20"/>
          <p:cNvSpPr/>
          <p:nvPr/>
        </p:nvSpPr>
        <p:spPr>
          <a:xfrm>
            <a:off x="3505200" y="4512733"/>
            <a:ext cx="1447800" cy="338667"/>
          </a:xfrm>
          <a:prstGeom prst="can">
            <a:avLst/>
          </a:prstGeom>
          <a:solidFill>
            <a:schemeClr val="bg2"/>
          </a:solidFill>
          <a:ln w="3175">
            <a:solidFill>
              <a:schemeClr val="tx1"/>
            </a:solidFill>
          </a:ln>
          <a:scene3d>
            <a:camera prst="orthographicFront"/>
            <a:lightRig rig="two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dirty="0">
                <a:solidFill>
                  <a:schemeClr val="bg1">
                    <a:lumMod val="65000"/>
                  </a:schemeClr>
                </a:solidFill>
              </a:rPr>
              <a:t>Synchronized pool</a:t>
            </a:r>
          </a:p>
        </p:txBody>
      </p:sp>
      <p:sp>
        <p:nvSpPr>
          <p:cNvPr id="25" name="Freeform 24"/>
          <p:cNvSpPr/>
          <p:nvPr/>
        </p:nvSpPr>
        <p:spPr>
          <a:xfrm>
            <a:off x="2778125" y="3970338"/>
            <a:ext cx="727075" cy="542925"/>
          </a:xfrm>
          <a:custGeom>
            <a:avLst/>
            <a:gdLst>
              <a:gd name="connsiteX0" fmla="*/ 694871 w 694871"/>
              <a:gd name="connsiteY0" fmla="*/ 587829 h 587829"/>
              <a:gd name="connsiteX1" fmla="*/ 96157 w 694871"/>
              <a:gd name="connsiteY1" fmla="*/ 457200 h 587829"/>
              <a:gd name="connsiteX2" fmla="*/ 117928 w 694871"/>
              <a:gd name="connsiteY2" fmla="*/ 0 h 587829"/>
            </a:gdLst>
            <a:ahLst/>
            <a:cxnLst>
              <a:cxn ang="0">
                <a:pos x="connsiteX0" y="connsiteY0"/>
              </a:cxn>
              <a:cxn ang="0">
                <a:pos x="connsiteX1" y="connsiteY1"/>
              </a:cxn>
              <a:cxn ang="0">
                <a:pos x="connsiteX2" y="connsiteY2"/>
              </a:cxn>
            </a:cxnLst>
            <a:rect l="l" t="t" r="r" b="b"/>
            <a:pathLst>
              <a:path w="694871" h="587829">
                <a:moveTo>
                  <a:pt x="694871" y="587829"/>
                </a:moveTo>
                <a:cubicBezTo>
                  <a:pt x="443592" y="571500"/>
                  <a:pt x="192314" y="555171"/>
                  <a:pt x="96157" y="457200"/>
                </a:cubicBezTo>
                <a:cubicBezTo>
                  <a:pt x="0" y="359229"/>
                  <a:pt x="58964" y="179614"/>
                  <a:pt x="117928" y="0"/>
                </a:cubicBez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2400"/>
          </a:p>
        </p:txBody>
      </p:sp>
      <p:sp>
        <p:nvSpPr>
          <p:cNvPr id="122911" name="Rectangle 8"/>
          <p:cNvSpPr>
            <a:spLocks noChangeArrowheads="1"/>
          </p:cNvSpPr>
          <p:nvPr/>
        </p:nvSpPr>
        <p:spPr bwMode="auto">
          <a:xfrm>
            <a:off x="5791200" y="4376738"/>
            <a:ext cx="990600" cy="339725"/>
          </a:xfrm>
          <a:prstGeom prst="rect">
            <a:avLst/>
          </a:prstGeom>
          <a:noFill/>
          <a:ln w="12700">
            <a:noFill/>
            <a:miter lim="800000"/>
            <a:headEnd/>
            <a:tailEnd/>
          </a:ln>
        </p:spPr>
        <p:txBody>
          <a:bodyPr wrap="none" anchor="ctr"/>
          <a:lstStyle/>
          <a:p>
            <a:pPr algn="ctr">
              <a:defRPr/>
            </a:pPr>
            <a:r>
              <a:rPr lang="en-US" sz="1200">
                <a:latin typeface="Calibri" pitchFamily="34" charset="0"/>
              </a:rPr>
              <a:t>Synch block</a:t>
            </a:r>
          </a:p>
          <a:p>
            <a:pPr algn="ctr">
              <a:defRPr/>
            </a:pPr>
            <a:r>
              <a:rPr lang="en-US" sz="1200">
                <a:latin typeface="Calibri" pitchFamily="34" charset="0"/>
              </a:rPr>
              <a:t>occupied </a:t>
            </a:r>
          </a:p>
        </p:txBody>
      </p:sp>
      <p:sp>
        <p:nvSpPr>
          <p:cNvPr id="122912" name="Rectangle 8"/>
          <p:cNvSpPr>
            <a:spLocks noChangeArrowheads="1"/>
          </p:cNvSpPr>
          <p:nvPr/>
        </p:nvSpPr>
        <p:spPr bwMode="auto">
          <a:xfrm>
            <a:off x="1828800" y="4106863"/>
            <a:ext cx="1143000" cy="338137"/>
          </a:xfrm>
          <a:prstGeom prst="rect">
            <a:avLst/>
          </a:prstGeom>
          <a:noFill/>
          <a:ln w="12700">
            <a:noFill/>
            <a:miter lim="800000"/>
            <a:headEnd/>
            <a:tailEnd/>
          </a:ln>
        </p:spPr>
        <p:txBody>
          <a:bodyPr wrap="none" anchor="ctr"/>
          <a:lstStyle/>
          <a:p>
            <a:pPr algn="ctr">
              <a:defRPr/>
            </a:pPr>
            <a:r>
              <a:rPr lang="en-US" sz="1200">
                <a:latin typeface="Calibri" pitchFamily="34" charset="0"/>
              </a:rPr>
              <a:t>Synch block</a:t>
            </a:r>
          </a:p>
          <a:p>
            <a:pPr algn="ctr">
              <a:defRPr/>
            </a:pPr>
            <a:r>
              <a:rPr lang="en-US" sz="1200">
                <a:latin typeface="Calibri" pitchFamily="34" charset="0"/>
              </a:rPr>
              <a:t>released</a:t>
            </a:r>
          </a:p>
        </p:txBody>
      </p:sp>
      <p:sp>
        <p:nvSpPr>
          <p:cNvPr id="122913" name="Rectangle 8"/>
          <p:cNvSpPr>
            <a:spLocks noChangeArrowheads="1"/>
          </p:cNvSpPr>
          <p:nvPr/>
        </p:nvSpPr>
        <p:spPr bwMode="auto">
          <a:xfrm>
            <a:off x="2438400" y="3090863"/>
            <a:ext cx="1143000" cy="338137"/>
          </a:xfrm>
          <a:prstGeom prst="rect">
            <a:avLst/>
          </a:prstGeom>
          <a:noFill/>
          <a:ln w="12700">
            <a:noFill/>
            <a:miter lim="800000"/>
            <a:headEnd/>
            <a:tailEnd/>
          </a:ln>
        </p:spPr>
        <p:txBody>
          <a:bodyPr wrap="none" anchor="ctr"/>
          <a:lstStyle/>
          <a:p>
            <a:pPr algn="ctr">
              <a:defRPr/>
            </a:pPr>
            <a:r>
              <a:rPr lang="en-US" sz="1200">
                <a:latin typeface="Calibri" pitchFamily="34" charset="0"/>
              </a:rPr>
              <a:t>block ends</a:t>
            </a:r>
          </a:p>
          <a:p>
            <a:pPr algn="ctr">
              <a:defRPr/>
            </a:pPr>
            <a:r>
              <a:rPr lang="en-US" sz="1200">
                <a:latin typeface="Calibri" pitchFamily="34" charset="0"/>
              </a:rPr>
              <a:t>interrupt()</a:t>
            </a:r>
          </a:p>
        </p:txBody>
      </p:sp>
      <p:sp>
        <p:nvSpPr>
          <p:cNvPr id="30" name="Freeform 29"/>
          <p:cNvSpPr/>
          <p:nvPr/>
        </p:nvSpPr>
        <p:spPr>
          <a:xfrm>
            <a:off x="4930775" y="3990975"/>
            <a:ext cx="1339850" cy="541338"/>
          </a:xfrm>
          <a:custGeom>
            <a:avLst/>
            <a:gdLst>
              <a:gd name="connsiteX0" fmla="*/ 979714 w 1338943"/>
              <a:gd name="connsiteY0" fmla="*/ 0 h 609600"/>
              <a:gd name="connsiteX1" fmla="*/ 1175657 w 1338943"/>
              <a:gd name="connsiteY1" fmla="*/ 359229 h 609600"/>
              <a:gd name="connsiteX2" fmla="*/ 0 w 1338943"/>
              <a:gd name="connsiteY2" fmla="*/ 609600 h 609600"/>
            </a:gdLst>
            <a:ahLst/>
            <a:cxnLst>
              <a:cxn ang="0">
                <a:pos x="connsiteX0" y="connsiteY0"/>
              </a:cxn>
              <a:cxn ang="0">
                <a:pos x="connsiteX1" y="connsiteY1"/>
              </a:cxn>
              <a:cxn ang="0">
                <a:pos x="connsiteX2" y="connsiteY2"/>
              </a:cxn>
            </a:cxnLst>
            <a:rect l="l" t="t" r="r" b="b"/>
            <a:pathLst>
              <a:path w="1338943" h="609600">
                <a:moveTo>
                  <a:pt x="979714" y="0"/>
                </a:moveTo>
                <a:cubicBezTo>
                  <a:pt x="1159328" y="128814"/>
                  <a:pt x="1338943" y="257629"/>
                  <a:pt x="1175657" y="359229"/>
                </a:cubicBezTo>
                <a:cubicBezTo>
                  <a:pt x="1012371" y="460829"/>
                  <a:pt x="506185" y="535214"/>
                  <a:pt x="0" y="609600"/>
                </a:cubicBez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2400"/>
          </a:p>
        </p:txBody>
      </p:sp>
      <p:sp>
        <p:nvSpPr>
          <p:cNvPr id="26" name="Rectangle 8"/>
          <p:cNvSpPr>
            <a:spLocks noChangeArrowheads="1"/>
          </p:cNvSpPr>
          <p:nvPr/>
        </p:nvSpPr>
        <p:spPr bwMode="auto">
          <a:xfrm>
            <a:off x="4856163" y="2895600"/>
            <a:ext cx="1371600" cy="677863"/>
          </a:xfrm>
          <a:prstGeom prst="rect">
            <a:avLst/>
          </a:prstGeom>
          <a:noFill/>
          <a:ln w="12700">
            <a:noFill/>
            <a:miter lim="800000"/>
            <a:headEnd/>
            <a:tailEnd/>
          </a:ln>
          <a:effectLst/>
        </p:spPr>
        <p:txBody>
          <a:bodyPr wrap="none" anchor="ctr"/>
          <a:lstStyle/>
          <a:p>
            <a:pPr fontAlgn="auto">
              <a:spcBef>
                <a:spcPts val="0"/>
              </a:spcBef>
              <a:spcAft>
                <a:spcPts val="0"/>
              </a:spcAft>
              <a:defRPr/>
            </a:pPr>
            <a:r>
              <a:rPr lang="en-US" sz="1050" dirty="0" err="1">
                <a:latin typeface="+mn-lt"/>
                <a:cs typeface="+mn-cs"/>
              </a:rPr>
              <a:t>Thread.sleep</a:t>
            </a:r>
            <a:r>
              <a:rPr lang="en-US" sz="1050" dirty="0">
                <a:latin typeface="+mn-lt"/>
                <a:cs typeface="+mn-cs"/>
              </a:rPr>
              <a:t>()</a:t>
            </a:r>
          </a:p>
          <a:p>
            <a:pPr fontAlgn="auto">
              <a:spcBef>
                <a:spcPts val="0"/>
              </a:spcBef>
              <a:spcAft>
                <a:spcPts val="0"/>
              </a:spcAft>
              <a:defRPr/>
            </a:pPr>
            <a:r>
              <a:rPr lang="en-US" sz="1050" dirty="0">
                <a:latin typeface="+mn-lt"/>
                <a:cs typeface="+mn-cs"/>
              </a:rPr>
              <a:t>         </a:t>
            </a:r>
            <a:r>
              <a:rPr lang="en-US" sz="1050" dirty="0" err="1">
                <a:latin typeface="+mn-lt"/>
                <a:cs typeface="+mn-cs"/>
              </a:rPr>
              <a:t>Thread.yield</a:t>
            </a:r>
            <a:r>
              <a:rPr lang="en-US" sz="1050" dirty="0">
                <a:latin typeface="+mn-lt"/>
                <a:cs typeface="+mn-cs"/>
              </a:rPr>
              <a:t>()</a:t>
            </a:r>
          </a:p>
          <a:p>
            <a:pPr fontAlgn="auto">
              <a:spcBef>
                <a:spcPts val="0"/>
              </a:spcBef>
              <a:spcAft>
                <a:spcPts val="0"/>
              </a:spcAft>
              <a:defRPr/>
            </a:pPr>
            <a:r>
              <a:rPr lang="en-US" sz="1050" dirty="0">
                <a:latin typeface="+mn-lt"/>
                <a:cs typeface="+mn-cs"/>
              </a:rPr>
              <a:t>                       join()</a:t>
            </a:r>
          </a:p>
          <a:p>
            <a:pPr fontAlgn="auto">
              <a:spcBef>
                <a:spcPts val="0"/>
              </a:spcBef>
              <a:spcAft>
                <a:spcPts val="0"/>
              </a:spcAft>
              <a:defRPr/>
            </a:pPr>
            <a:r>
              <a:rPr lang="en-US" sz="1050" dirty="0">
                <a:latin typeface="+mn-lt"/>
                <a:cs typeface="+mn-cs"/>
              </a:rPr>
              <a:t>                              I/O</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r>
              <a:rPr lang="en-US" altLang="he-IL" sz="3200" dirty="0"/>
              <a:t>Using the notify and wait Methods </a:t>
            </a:r>
          </a:p>
        </p:txBody>
      </p:sp>
      <p:sp>
        <p:nvSpPr>
          <p:cNvPr id="123906" name="Rectangle 3"/>
          <p:cNvSpPr>
            <a:spLocks noGrp="1" noChangeArrowheads="1"/>
          </p:cNvSpPr>
          <p:nvPr>
            <p:ph idx="1"/>
          </p:nvPr>
        </p:nvSpPr>
        <p:spPr/>
        <p:txBody>
          <a:bodyPr/>
          <a:lstStyle/>
          <a:p>
            <a:r>
              <a:rPr lang="en-US" i="1" dirty="0"/>
              <a:t>wait(), wait(long timeout)</a:t>
            </a:r>
          </a:p>
          <a:p>
            <a:pPr lvl="1"/>
            <a:r>
              <a:rPr lang="en-US" dirty="0"/>
              <a:t>Causes current thread to wait until another thread invokes the </a:t>
            </a:r>
            <a:r>
              <a:rPr lang="en-US" i="1" dirty="0"/>
              <a:t>notify() </a:t>
            </a:r>
            <a:r>
              <a:rPr lang="en-US" dirty="0"/>
              <a:t>method or the </a:t>
            </a:r>
            <a:r>
              <a:rPr lang="en-US" i="1" dirty="0" err="1"/>
              <a:t>notifyAll</a:t>
            </a:r>
            <a:r>
              <a:rPr lang="en-US" i="1" dirty="0"/>
              <a:t>() </a:t>
            </a:r>
            <a:r>
              <a:rPr lang="en-US" dirty="0"/>
              <a:t>method for this object, or a specified amount of time has elapsed.</a:t>
            </a:r>
          </a:p>
          <a:p>
            <a:pPr lvl="1"/>
            <a:endParaRPr lang="en-US" dirty="0"/>
          </a:p>
          <a:p>
            <a:r>
              <a:rPr lang="en-US" i="1" dirty="0"/>
              <a:t>notify()</a:t>
            </a:r>
          </a:p>
          <a:p>
            <a:pPr lvl="1"/>
            <a:r>
              <a:rPr lang="en-US" dirty="0"/>
              <a:t>Wakes up a single thread that is waiting on this object's monitor</a:t>
            </a:r>
          </a:p>
          <a:p>
            <a:pPr lvl="1"/>
            <a:endParaRPr lang="en-US" dirty="0"/>
          </a:p>
          <a:p>
            <a:r>
              <a:rPr lang="en-US" i="1" dirty="0" err="1"/>
              <a:t>notifyAll</a:t>
            </a:r>
            <a:r>
              <a:rPr lang="en-US" i="1" dirty="0"/>
              <a:t>()</a:t>
            </a:r>
          </a:p>
          <a:p>
            <a:pPr lvl="1"/>
            <a:r>
              <a:rPr lang="en-US" dirty="0"/>
              <a:t>Wakes up all threads that are waiting on this object's monitor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8"/>
          <p:cNvSpPr>
            <a:spLocks noChangeArrowheads="1"/>
          </p:cNvSpPr>
          <p:nvPr/>
        </p:nvSpPr>
        <p:spPr bwMode="auto">
          <a:xfrm>
            <a:off x="539552" y="2074333"/>
            <a:ext cx="8136904" cy="3454400"/>
          </a:xfrm>
          <a:prstGeom prst="flowChartAlternateProcess">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fontAlgn="auto">
              <a:lnSpc>
                <a:spcPct val="90000"/>
              </a:lnSpc>
              <a:spcBef>
                <a:spcPts val="0"/>
              </a:spcBef>
              <a:spcAft>
                <a:spcPts val="0"/>
              </a:spcAft>
              <a:tabLst>
                <a:tab pos="410639" algn="l"/>
                <a:tab pos="608197" algn="l"/>
              </a:tabLst>
              <a:defRPr/>
            </a:pPr>
            <a:endParaRPr lang="en-US" sz="1200" dirty="0">
              <a:latin typeface="Calibri" panose="020F0502020204030204" pitchFamily="34" charset="0"/>
            </a:endParaRPr>
          </a:p>
        </p:txBody>
      </p:sp>
      <p:sp>
        <p:nvSpPr>
          <p:cNvPr id="5" name="Rectangle 6"/>
          <p:cNvSpPr>
            <a:spLocks noChangeArrowheads="1"/>
          </p:cNvSpPr>
          <p:nvPr/>
        </p:nvSpPr>
        <p:spPr bwMode="auto">
          <a:xfrm>
            <a:off x="2011363" y="2480734"/>
            <a:ext cx="4876800" cy="2709333"/>
          </a:xfrm>
          <a:prstGeom prst="rect">
            <a:avLst/>
          </a:prstGeom>
          <a:solidFill>
            <a:schemeClr val="bg1"/>
          </a:solidFill>
          <a:ln w="9525">
            <a:solidFill>
              <a:schemeClr val="tx1"/>
            </a:solidFill>
            <a:miter lim="800000"/>
            <a:headEnd/>
            <a:tailEnd/>
          </a:ln>
          <a:effectLst/>
          <a:scene3d>
            <a:camera prst="orthographicFront"/>
            <a:lightRig rig="threePt" dir="t"/>
          </a:scene3d>
          <a:sp3d>
            <a:bevelT/>
          </a:sp3d>
        </p:spPr>
        <p:txBody>
          <a:bodyPr wrap="none" anchor="ctr"/>
          <a:lstStyle/>
          <a:p>
            <a:pPr algn="ctr">
              <a:defRPr/>
            </a:pPr>
            <a:r>
              <a:rPr lang="en-US" sz="2000">
                <a:latin typeface="Calibri" pitchFamily="34" charset="0"/>
              </a:rPr>
              <a:t>Alive area</a:t>
            </a:r>
          </a:p>
          <a:p>
            <a:pPr algn="ctr">
              <a:defRPr/>
            </a:pPr>
            <a:endParaRPr lang="en-US" sz="2000">
              <a:latin typeface="Calibri" pitchFamily="34" charset="0"/>
            </a:endParaRPr>
          </a:p>
          <a:p>
            <a:pPr algn="ctr">
              <a:defRPr/>
            </a:pPr>
            <a:endParaRPr lang="en-US" sz="2000">
              <a:solidFill>
                <a:srgbClr val="A6A6A6"/>
              </a:solidFill>
              <a:latin typeface="Calibri" pitchFamily="34" charset="0"/>
            </a:endParaRPr>
          </a:p>
          <a:p>
            <a:pPr algn="ctr">
              <a:defRPr/>
            </a:pPr>
            <a:endParaRPr lang="en-US" sz="2000">
              <a:solidFill>
                <a:srgbClr val="A6A6A6"/>
              </a:solidFill>
              <a:latin typeface="Calibri" pitchFamily="34" charset="0"/>
            </a:endParaRPr>
          </a:p>
          <a:p>
            <a:pPr algn="ctr">
              <a:defRPr/>
            </a:pPr>
            <a:endParaRPr lang="en-US" sz="2000">
              <a:solidFill>
                <a:srgbClr val="A6A6A6"/>
              </a:solidFill>
              <a:latin typeface="Calibri" pitchFamily="34" charset="0"/>
            </a:endParaRPr>
          </a:p>
          <a:p>
            <a:pPr algn="ctr">
              <a:defRPr/>
            </a:pPr>
            <a:endParaRPr lang="en-US" sz="2000">
              <a:solidFill>
                <a:schemeClr val="tx2"/>
              </a:solidFill>
              <a:latin typeface="Calibri" pitchFamily="34" charset="0"/>
            </a:endParaRPr>
          </a:p>
          <a:p>
            <a:pPr algn="ctr">
              <a:defRPr/>
            </a:pPr>
            <a:endParaRPr lang="en-US" sz="2000">
              <a:solidFill>
                <a:schemeClr val="tx2"/>
              </a:solidFill>
              <a:latin typeface="Calibri" pitchFamily="34" charset="0"/>
            </a:endParaRPr>
          </a:p>
          <a:p>
            <a:pPr algn="ctr">
              <a:defRPr/>
            </a:pPr>
            <a:endParaRPr lang="en-US" sz="2000">
              <a:solidFill>
                <a:schemeClr val="tx2"/>
              </a:solidFill>
              <a:latin typeface="Calibri" pitchFamily="34" charset="0"/>
            </a:endParaRPr>
          </a:p>
          <a:p>
            <a:pPr algn="ctr">
              <a:defRPr/>
            </a:pPr>
            <a:endParaRPr lang="en-US" sz="2000">
              <a:solidFill>
                <a:schemeClr val="tx2"/>
              </a:solidFill>
              <a:latin typeface="Calibri" pitchFamily="34" charset="0"/>
            </a:endParaRPr>
          </a:p>
          <a:p>
            <a:pPr algn="ctr">
              <a:defRPr/>
            </a:pPr>
            <a:endParaRPr lang="en-US" sz="2000">
              <a:solidFill>
                <a:schemeClr val="tx2"/>
              </a:solidFill>
              <a:latin typeface="Calibri" pitchFamily="34" charset="0"/>
            </a:endParaRPr>
          </a:p>
        </p:txBody>
      </p:sp>
      <p:sp>
        <p:nvSpPr>
          <p:cNvPr id="125959" name="Rectangle 8"/>
          <p:cNvSpPr>
            <a:spLocks noChangeArrowheads="1"/>
          </p:cNvSpPr>
          <p:nvPr/>
        </p:nvSpPr>
        <p:spPr bwMode="auto">
          <a:xfrm>
            <a:off x="914400" y="3700463"/>
            <a:ext cx="990600" cy="203200"/>
          </a:xfrm>
          <a:prstGeom prst="rect">
            <a:avLst/>
          </a:prstGeom>
          <a:solidFill>
            <a:schemeClr val="bg1"/>
          </a:solidFill>
          <a:ln w="12700">
            <a:noFill/>
            <a:miter lim="800000"/>
            <a:headEnd/>
            <a:tailEnd/>
          </a:ln>
        </p:spPr>
        <p:txBody>
          <a:bodyPr wrap="none" anchor="ctr"/>
          <a:lstStyle/>
          <a:p>
            <a:pPr algn="ctr">
              <a:defRPr/>
            </a:pPr>
            <a:r>
              <a:rPr lang="en-US" sz="1200">
                <a:latin typeface="Calibri" panose="020F0502020204030204" pitchFamily="34" charset="0"/>
              </a:rPr>
              <a:t>Thread.start()</a:t>
            </a:r>
          </a:p>
        </p:txBody>
      </p:sp>
      <p:sp>
        <p:nvSpPr>
          <p:cNvPr id="7" name="AutoShape 11"/>
          <p:cNvSpPr>
            <a:spLocks noChangeArrowheads="1"/>
          </p:cNvSpPr>
          <p:nvPr/>
        </p:nvSpPr>
        <p:spPr bwMode="auto">
          <a:xfrm>
            <a:off x="990600" y="2683933"/>
            <a:ext cx="685800" cy="406400"/>
          </a:xfrm>
          <a:prstGeom prst="flowChartAlternateProcess">
            <a:avLst/>
          </a:prstGeom>
          <a:solidFill>
            <a:srgbClr val="DDDDDD"/>
          </a:solidFill>
          <a:ln w="9525">
            <a:solidFill>
              <a:schemeClr val="tx1"/>
            </a:solidFill>
            <a:miter lim="800000"/>
            <a:headEnd/>
            <a:tailEnd/>
          </a:ln>
          <a:effectLst/>
          <a:scene3d>
            <a:camera prst="orthographicFront"/>
            <a:lightRig rig="threePt" dir="t"/>
          </a:scene3d>
          <a:sp3d>
            <a:bevelT/>
          </a:sp3d>
        </p:spPr>
        <p:txBody>
          <a:bodyPr wrap="none" anchor="ctr"/>
          <a:lstStyle/>
          <a:p>
            <a:pPr algn="ctr">
              <a:defRPr/>
            </a:pPr>
            <a:r>
              <a:rPr lang="en-US" sz="1600">
                <a:latin typeface="Calibri" pitchFamily="34" charset="0"/>
              </a:rPr>
              <a:t>new</a:t>
            </a:r>
          </a:p>
          <a:p>
            <a:pPr algn="ctr">
              <a:defRPr/>
            </a:pPr>
            <a:r>
              <a:rPr lang="en-US" sz="1600">
                <a:latin typeface="Calibri" pitchFamily="34" charset="0"/>
              </a:rPr>
              <a:t>Thread</a:t>
            </a:r>
          </a:p>
        </p:txBody>
      </p:sp>
      <p:sp>
        <p:nvSpPr>
          <p:cNvPr id="8" name="AutoShape 5"/>
          <p:cNvSpPr>
            <a:spLocks noChangeArrowheads="1"/>
          </p:cNvSpPr>
          <p:nvPr/>
        </p:nvSpPr>
        <p:spPr bwMode="auto">
          <a:xfrm>
            <a:off x="2590800" y="3564467"/>
            <a:ext cx="863990" cy="406400"/>
          </a:xfrm>
          <a:prstGeom prst="flowChartAlternateProcess">
            <a:avLst/>
          </a:prstGeom>
          <a:solidFill>
            <a:srgbClr val="00B0F0"/>
          </a:solidFill>
          <a:ln w="9525">
            <a:solidFill>
              <a:schemeClr val="tx1"/>
            </a:solidFill>
            <a:miter lim="800000"/>
            <a:headEnd/>
            <a:tailEnd/>
          </a:ln>
          <a:effectLst/>
          <a:scene3d>
            <a:camera prst="orthographicFront"/>
            <a:lightRig rig="threePt" dir="t"/>
          </a:scene3d>
          <a:sp3d>
            <a:bevelT/>
          </a:sp3d>
        </p:spPr>
        <p:txBody>
          <a:bodyPr wrap="none" anchor="ctr"/>
          <a:lstStyle/>
          <a:p>
            <a:pPr algn="ctr" fontAlgn="auto">
              <a:spcBef>
                <a:spcPts val="0"/>
              </a:spcBef>
              <a:spcAft>
                <a:spcPts val="0"/>
              </a:spcAft>
              <a:defRPr/>
            </a:pPr>
            <a:r>
              <a:rPr lang="en-US" sz="1600" dirty="0" err="1">
                <a:latin typeface="Calibri" panose="020F0502020204030204" pitchFamily="34" charset="0"/>
                <a:cs typeface="+mn-cs"/>
              </a:rPr>
              <a:t>Runnable</a:t>
            </a:r>
            <a:endParaRPr lang="en-US" sz="1600" dirty="0">
              <a:latin typeface="Calibri" panose="020F0502020204030204" pitchFamily="34" charset="0"/>
              <a:cs typeface="+mn-cs"/>
            </a:endParaRPr>
          </a:p>
        </p:txBody>
      </p:sp>
      <p:sp>
        <p:nvSpPr>
          <p:cNvPr id="9" name="AutoShape 5"/>
          <p:cNvSpPr>
            <a:spLocks noChangeArrowheads="1"/>
          </p:cNvSpPr>
          <p:nvPr/>
        </p:nvSpPr>
        <p:spPr bwMode="auto">
          <a:xfrm>
            <a:off x="5334000" y="3564467"/>
            <a:ext cx="863990" cy="406400"/>
          </a:xfrm>
          <a:prstGeom prst="flowChartAlternateProcess">
            <a:avLst/>
          </a:prstGeom>
          <a:solidFill>
            <a:srgbClr val="00B0F0"/>
          </a:solidFill>
          <a:ln w="9525">
            <a:solidFill>
              <a:schemeClr val="tx1"/>
            </a:solidFill>
            <a:miter lim="800000"/>
            <a:headEnd/>
            <a:tailEnd/>
          </a:ln>
          <a:effectLst/>
          <a:scene3d>
            <a:camera prst="orthographicFront"/>
            <a:lightRig rig="threePt" dir="t"/>
          </a:scene3d>
          <a:sp3d>
            <a:bevelT/>
          </a:sp3d>
        </p:spPr>
        <p:txBody>
          <a:bodyPr wrap="none" anchor="ctr"/>
          <a:lstStyle/>
          <a:p>
            <a:pPr algn="ctr" fontAlgn="auto">
              <a:spcBef>
                <a:spcPts val="0"/>
              </a:spcBef>
              <a:spcAft>
                <a:spcPts val="0"/>
              </a:spcAft>
              <a:defRPr/>
            </a:pPr>
            <a:r>
              <a:rPr lang="en-US" sz="1600" dirty="0">
                <a:latin typeface="Calibri" panose="020F0502020204030204" pitchFamily="34" charset="0"/>
                <a:cs typeface="+mn-cs"/>
              </a:rPr>
              <a:t>Running</a:t>
            </a:r>
          </a:p>
        </p:txBody>
      </p:sp>
      <p:sp>
        <p:nvSpPr>
          <p:cNvPr id="10" name="AutoShape 11"/>
          <p:cNvSpPr>
            <a:spLocks noChangeArrowheads="1"/>
          </p:cNvSpPr>
          <p:nvPr/>
        </p:nvSpPr>
        <p:spPr bwMode="auto">
          <a:xfrm>
            <a:off x="7391400" y="2683933"/>
            <a:ext cx="685800" cy="406400"/>
          </a:xfrm>
          <a:prstGeom prst="flowChartAlternateProcess">
            <a:avLst/>
          </a:prstGeom>
          <a:solidFill>
            <a:srgbClr val="DDDDDD"/>
          </a:solidFill>
          <a:ln w="9525">
            <a:solidFill>
              <a:schemeClr val="tx1"/>
            </a:solidFill>
            <a:miter lim="800000"/>
            <a:headEnd/>
            <a:tailEnd/>
          </a:ln>
          <a:effectLst/>
          <a:scene3d>
            <a:camera prst="orthographicFront"/>
            <a:lightRig rig="threePt" dir="t"/>
          </a:scene3d>
          <a:sp3d>
            <a:bevelT/>
          </a:sp3d>
        </p:spPr>
        <p:txBody>
          <a:bodyPr wrap="none" anchor="ctr"/>
          <a:lstStyle/>
          <a:p>
            <a:pPr algn="ctr">
              <a:defRPr/>
            </a:pPr>
            <a:r>
              <a:rPr lang="en-US" sz="1600" dirty="0">
                <a:latin typeface="Calibri" panose="020F0502020204030204" pitchFamily="34" charset="0"/>
              </a:rPr>
              <a:t>Dead</a:t>
            </a:r>
          </a:p>
        </p:txBody>
      </p:sp>
      <p:sp>
        <p:nvSpPr>
          <p:cNvPr id="11" name="Freeform 10"/>
          <p:cNvSpPr/>
          <p:nvPr/>
        </p:nvSpPr>
        <p:spPr>
          <a:xfrm>
            <a:off x="1249363" y="3100388"/>
            <a:ext cx="1319212" cy="666750"/>
          </a:xfrm>
          <a:custGeom>
            <a:avLst/>
            <a:gdLst>
              <a:gd name="connsiteX0" fmla="*/ 67128 w 1318986"/>
              <a:gd name="connsiteY0" fmla="*/ 0 h 751114"/>
              <a:gd name="connsiteX1" fmla="*/ 208643 w 1318986"/>
              <a:gd name="connsiteY1" fmla="*/ 598714 h 751114"/>
              <a:gd name="connsiteX2" fmla="*/ 1318986 w 1318986"/>
              <a:gd name="connsiteY2" fmla="*/ 751114 h 751114"/>
            </a:gdLst>
            <a:ahLst/>
            <a:cxnLst>
              <a:cxn ang="0">
                <a:pos x="connsiteX0" y="connsiteY0"/>
              </a:cxn>
              <a:cxn ang="0">
                <a:pos x="connsiteX1" y="connsiteY1"/>
              </a:cxn>
              <a:cxn ang="0">
                <a:pos x="connsiteX2" y="connsiteY2"/>
              </a:cxn>
            </a:cxnLst>
            <a:rect l="l" t="t" r="r" b="b"/>
            <a:pathLst>
              <a:path w="1318986" h="751114">
                <a:moveTo>
                  <a:pt x="67128" y="0"/>
                </a:moveTo>
                <a:cubicBezTo>
                  <a:pt x="33564" y="236764"/>
                  <a:pt x="0" y="473528"/>
                  <a:pt x="208643" y="598714"/>
                </a:cubicBezTo>
                <a:cubicBezTo>
                  <a:pt x="417286" y="723900"/>
                  <a:pt x="868136" y="737507"/>
                  <a:pt x="1318986" y="751114"/>
                </a:cubicBezTo>
              </a:path>
            </a:pathLst>
          </a:custGeom>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2400">
              <a:latin typeface="Calibri" panose="020F0502020204030204" pitchFamily="34" charset="0"/>
            </a:endParaRPr>
          </a:p>
        </p:txBody>
      </p:sp>
      <p:sp>
        <p:nvSpPr>
          <p:cNvPr id="12" name="Freeform 11"/>
          <p:cNvSpPr/>
          <p:nvPr/>
        </p:nvSpPr>
        <p:spPr>
          <a:xfrm>
            <a:off x="6205538" y="3090863"/>
            <a:ext cx="1803400" cy="781050"/>
          </a:xfrm>
          <a:custGeom>
            <a:avLst/>
            <a:gdLst>
              <a:gd name="connsiteX0" fmla="*/ 1545772 w 1803401"/>
              <a:gd name="connsiteY0" fmla="*/ 0 h 879929"/>
              <a:gd name="connsiteX1" fmla="*/ 1545772 w 1803401"/>
              <a:gd name="connsiteY1" fmla="*/ 740229 h 879929"/>
              <a:gd name="connsiteX2" fmla="*/ 0 w 1803401"/>
              <a:gd name="connsiteY2" fmla="*/ 838200 h 879929"/>
            </a:gdLst>
            <a:ahLst/>
            <a:cxnLst>
              <a:cxn ang="0">
                <a:pos x="connsiteX0" y="connsiteY0"/>
              </a:cxn>
              <a:cxn ang="0">
                <a:pos x="connsiteX1" y="connsiteY1"/>
              </a:cxn>
              <a:cxn ang="0">
                <a:pos x="connsiteX2" y="connsiteY2"/>
              </a:cxn>
            </a:cxnLst>
            <a:rect l="l" t="t" r="r" b="b"/>
            <a:pathLst>
              <a:path w="1803401" h="879929">
                <a:moveTo>
                  <a:pt x="1545772" y="0"/>
                </a:moveTo>
                <a:cubicBezTo>
                  <a:pt x="1674586" y="300264"/>
                  <a:pt x="1803401" y="600529"/>
                  <a:pt x="1545772" y="740229"/>
                </a:cubicBezTo>
                <a:cubicBezTo>
                  <a:pt x="1288143" y="879929"/>
                  <a:pt x="644071" y="859064"/>
                  <a:pt x="0" y="838200"/>
                </a:cubicBezTo>
              </a:path>
            </a:pathLst>
          </a:cu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2400">
              <a:latin typeface="Calibri" panose="020F0502020204030204" pitchFamily="34" charset="0"/>
            </a:endParaRPr>
          </a:p>
        </p:txBody>
      </p:sp>
      <p:sp>
        <p:nvSpPr>
          <p:cNvPr id="125974" name="Rectangle 8"/>
          <p:cNvSpPr>
            <a:spLocks noChangeArrowheads="1"/>
          </p:cNvSpPr>
          <p:nvPr/>
        </p:nvSpPr>
        <p:spPr bwMode="auto">
          <a:xfrm>
            <a:off x="3810000" y="3767138"/>
            <a:ext cx="990600" cy="203200"/>
          </a:xfrm>
          <a:prstGeom prst="rect">
            <a:avLst/>
          </a:prstGeom>
          <a:solidFill>
            <a:schemeClr val="bg1"/>
          </a:solidFill>
          <a:ln w="12700">
            <a:noFill/>
            <a:miter lim="800000"/>
            <a:headEnd/>
            <a:tailEnd/>
          </a:ln>
        </p:spPr>
        <p:txBody>
          <a:bodyPr wrap="none" anchor="ctr"/>
          <a:lstStyle/>
          <a:p>
            <a:pPr algn="ctr">
              <a:defRPr/>
            </a:pPr>
            <a:r>
              <a:rPr lang="en-US" sz="1200">
                <a:latin typeface="Calibri" panose="020F0502020204030204" pitchFamily="34" charset="0"/>
              </a:rPr>
              <a:t>JVM Scheduler</a:t>
            </a:r>
          </a:p>
        </p:txBody>
      </p:sp>
      <p:sp>
        <p:nvSpPr>
          <p:cNvPr id="15" name="Freeform 14"/>
          <p:cNvSpPr/>
          <p:nvPr/>
        </p:nvSpPr>
        <p:spPr>
          <a:xfrm>
            <a:off x="2960688" y="3138488"/>
            <a:ext cx="2776537" cy="406400"/>
          </a:xfrm>
          <a:custGeom>
            <a:avLst/>
            <a:gdLst>
              <a:gd name="connsiteX0" fmla="*/ 2775857 w 2775857"/>
              <a:gd name="connsiteY0" fmla="*/ 457200 h 457200"/>
              <a:gd name="connsiteX1" fmla="*/ 1284515 w 2775857"/>
              <a:gd name="connsiteY1" fmla="*/ 0 h 457200"/>
              <a:gd name="connsiteX2" fmla="*/ 0 w 2775857"/>
              <a:gd name="connsiteY2" fmla="*/ 457200 h 457200"/>
            </a:gdLst>
            <a:ahLst/>
            <a:cxnLst>
              <a:cxn ang="0">
                <a:pos x="connsiteX0" y="connsiteY0"/>
              </a:cxn>
              <a:cxn ang="0">
                <a:pos x="connsiteX1" y="connsiteY1"/>
              </a:cxn>
              <a:cxn ang="0">
                <a:pos x="connsiteX2" y="connsiteY2"/>
              </a:cxn>
            </a:cxnLst>
            <a:rect l="l" t="t" r="r" b="b"/>
            <a:pathLst>
              <a:path w="2775857" h="457200">
                <a:moveTo>
                  <a:pt x="2775857" y="457200"/>
                </a:moveTo>
                <a:cubicBezTo>
                  <a:pt x="2261507" y="228600"/>
                  <a:pt x="1747158" y="0"/>
                  <a:pt x="1284515" y="0"/>
                </a:cubicBezTo>
                <a:cubicBezTo>
                  <a:pt x="821872" y="0"/>
                  <a:pt x="410936" y="228600"/>
                  <a:pt x="0" y="457200"/>
                </a:cubicBezTo>
              </a:path>
            </a:pathLst>
          </a:custGeom>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2400">
              <a:latin typeface="Calibri" panose="020F0502020204030204" pitchFamily="34" charset="0"/>
            </a:endParaRPr>
          </a:p>
        </p:txBody>
      </p:sp>
      <p:sp>
        <p:nvSpPr>
          <p:cNvPr id="16" name="Can 15"/>
          <p:cNvSpPr/>
          <p:nvPr/>
        </p:nvSpPr>
        <p:spPr>
          <a:xfrm>
            <a:off x="3733800" y="2954867"/>
            <a:ext cx="1066800" cy="338667"/>
          </a:xfrm>
          <a:prstGeom prst="can">
            <a:avLst/>
          </a:prstGeom>
          <a:solidFill>
            <a:schemeClr val="bg2"/>
          </a:solidFill>
          <a:ln w="3175">
            <a:solidFill>
              <a:schemeClr val="tx1"/>
            </a:solidFill>
          </a:ln>
          <a:scene3d>
            <a:camera prst="orthographicFront"/>
            <a:lightRig rig="two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dirty="0">
                <a:solidFill>
                  <a:schemeClr val="bg1">
                    <a:lumMod val="65000"/>
                  </a:schemeClr>
                </a:solidFill>
                <a:latin typeface="Calibri" panose="020F0502020204030204" pitchFamily="34" charset="0"/>
              </a:rPr>
              <a:t>Blocked pool</a:t>
            </a:r>
          </a:p>
        </p:txBody>
      </p:sp>
      <p:cxnSp>
        <p:nvCxnSpPr>
          <p:cNvPr id="17" name="Straight Arrow Connector 16"/>
          <p:cNvCxnSpPr/>
          <p:nvPr/>
        </p:nvCxnSpPr>
        <p:spPr>
          <a:xfrm>
            <a:off x="3429000" y="3767138"/>
            <a:ext cx="1905000" cy="1587"/>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5979" name="Rectangle 8"/>
          <p:cNvSpPr>
            <a:spLocks noChangeArrowheads="1"/>
          </p:cNvSpPr>
          <p:nvPr/>
        </p:nvSpPr>
        <p:spPr bwMode="auto">
          <a:xfrm>
            <a:off x="7010400" y="3835400"/>
            <a:ext cx="990600" cy="203200"/>
          </a:xfrm>
          <a:prstGeom prst="rect">
            <a:avLst/>
          </a:prstGeom>
          <a:noFill/>
          <a:ln w="12700">
            <a:noFill/>
            <a:miter lim="800000"/>
            <a:headEnd/>
            <a:tailEnd/>
          </a:ln>
        </p:spPr>
        <p:txBody>
          <a:bodyPr wrap="none" anchor="ctr"/>
          <a:lstStyle/>
          <a:p>
            <a:pPr algn="ctr">
              <a:defRPr/>
            </a:pPr>
            <a:r>
              <a:rPr lang="en-US" sz="1200">
                <a:latin typeface="Calibri" panose="020F0502020204030204" pitchFamily="34" charset="0"/>
              </a:rPr>
              <a:t>run() ends</a:t>
            </a:r>
          </a:p>
        </p:txBody>
      </p:sp>
      <p:sp>
        <p:nvSpPr>
          <p:cNvPr id="180252" name="Rectangle 2"/>
          <p:cNvSpPr>
            <a:spLocks noGrp="1" noChangeArrowheads="1"/>
          </p:cNvSpPr>
          <p:nvPr>
            <p:ph type="title"/>
          </p:nvPr>
        </p:nvSpPr>
        <p:spPr/>
        <p:txBody>
          <a:bodyPr/>
          <a:lstStyle/>
          <a:p>
            <a:r>
              <a:rPr lang="en-US" altLang="he-IL" sz="3200" dirty="0"/>
              <a:t>Using the notify and wait Methods </a:t>
            </a:r>
          </a:p>
        </p:txBody>
      </p:sp>
      <p:sp>
        <p:nvSpPr>
          <p:cNvPr id="20" name="Can 19"/>
          <p:cNvSpPr/>
          <p:nvPr/>
        </p:nvSpPr>
        <p:spPr>
          <a:xfrm>
            <a:off x="5105400" y="4512733"/>
            <a:ext cx="1066800" cy="338667"/>
          </a:xfrm>
          <a:prstGeom prst="can">
            <a:avLst/>
          </a:prstGeom>
          <a:solidFill>
            <a:schemeClr val="bg2"/>
          </a:solidFill>
          <a:ln w="3175">
            <a:solidFill>
              <a:schemeClr val="tx1"/>
            </a:solidFill>
          </a:ln>
          <a:scene3d>
            <a:camera prst="orthographicFront"/>
            <a:lightRig rig="two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dirty="0">
                <a:solidFill>
                  <a:schemeClr val="bg1">
                    <a:lumMod val="65000"/>
                  </a:schemeClr>
                </a:solidFill>
                <a:latin typeface="Calibri" panose="020F0502020204030204" pitchFamily="34" charset="0"/>
              </a:rPr>
              <a:t>Waiting pool</a:t>
            </a:r>
          </a:p>
        </p:txBody>
      </p:sp>
      <p:sp>
        <p:nvSpPr>
          <p:cNvPr id="21" name="Can 20"/>
          <p:cNvSpPr/>
          <p:nvPr/>
        </p:nvSpPr>
        <p:spPr>
          <a:xfrm>
            <a:off x="3048000" y="4512733"/>
            <a:ext cx="1447800" cy="338667"/>
          </a:xfrm>
          <a:prstGeom prst="can">
            <a:avLst/>
          </a:prstGeom>
          <a:solidFill>
            <a:schemeClr val="bg2"/>
          </a:solidFill>
          <a:ln w="3175">
            <a:solidFill>
              <a:schemeClr val="tx1"/>
            </a:solidFill>
          </a:ln>
          <a:scene3d>
            <a:camera prst="orthographicFront"/>
            <a:lightRig rig="two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dirty="0">
                <a:solidFill>
                  <a:schemeClr val="bg1">
                    <a:lumMod val="65000"/>
                  </a:schemeClr>
                </a:solidFill>
                <a:latin typeface="Calibri" panose="020F0502020204030204" pitchFamily="34" charset="0"/>
              </a:rPr>
              <a:t>Synchronized pool</a:t>
            </a:r>
          </a:p>
        </p:txBody>
      </p:sp>
      <p:sp>
        <p:nvSpPr>
          <p:cNvPr id="22" name="Freeform 21"/>
          <p:cNvSpPr/>
          <p:nvPr/>
        </p:nvSpPr>
        <p:spPr>
          <a:xfrm>
            <a:off x="5889625" y="3970338"/>
            <a:ext cx="387350" cy="531812"/>
          </a:xfrm>
          <a:custGeom>
            <a:avLst/>
            <a:gdLst>
              <a:gd name="connsiteX0" fmla="*/ 43543 w 388257"/>
              <a:gd name="connsiteY0" fmla="*/ 0 h 598714"/>
              <a:gd name="connsiteX1" fmla="*/ 381000 w 388257"/>
              <a:gd name="connsiteY1" fmla="*/ 206829 h 598714"/>
              <a:gd name="connsiteX2" fmla="*/ 0 w 388257"/>
              <a:gd name="connsiteY2" fmla="*/ 598714 h 598714"/>
            </a:gdLst>
            <a:ahLst/>
            <a:cxnLst>
              <a:cxn ang="0">
                <a:pos x="connsiteX0" y="connsiteY0"/>
              </a:cxn>
              <a:cxn ang="0">
                <a:pos x="connsiteX1" y="connsiteY1"/>
              </a:cxn>
              <a:cxn ang="0">
                <a:pos x="connsiteX2" y="connsiteY2"/>
              </a:cxn>
            </a:cxnLst>
            <a:rect l="l" t="t" r="r" b="b"/>
            <a:pathLst>
              <a:path w="388257" h="598714">
                <a:moveTo>
                  <a:pt x="43543" y="0"/>
                </a:moveTo>
                <a:cubicBezTo>
                  <a:pt x="215900" y="53521"/>
                  <a:pt x="388257" y="107043"/>
                  <a:pt x="381000" y="206829"/>
                </a:cubicBezTo>
                <a:cubicBezTo>
                  <a:pt x="373743" y="306615"/>
                  <a:pt x="186871" y="452664"/>
                  <a:pt x="0" y="598714"/>
                </a:cubicBez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2400">
              <a:latin typeface="Calibri" panose="020F0502020204030204" pitchFamily="34" charset="0"/>
            </a:endParaRPr>
          </a:p>
        </p:txBody>
      </p:sp>
      <p:cxnSp>
        <p:nvCxnSpPr>
          <p:cNvPr id="24" name="Straight Arrow Connector 23"/>
          <p:cNvCxnSpPr>
            <a:stCxn id="20" idx="2"/>
            <a:endCxn id="21" idx="4"/>
          </p:cNvCxnSpPr>
          <p:nvPr/>
        </p:nvCxnSpPr>
        <p:spPr>
          <a:xfrm rot="10800000">
            <a:off x="4495800" y="4681538"/>
            <a:ext cx="609600" cy="1587"/>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Freeform 24"/>
          <p:cNvSpPr/>
          <p:nvPr/>
        </p:nvSpPr>
        <p:spPr>
          <a:xfrm>
            <a:off x="2778125" y="3970338"/>
            <a:ext cx="693738" cy="522287"/>
          </a:xfrm>
          <a:custGeom>
            <a:avLst/>
            <a:gdLst>
              <a:gd name="connsiteX0" fmla="*/ 694871 w 694871"/>
              <a:gd name="connsiteY0" fmla="*/ 587829 h 587829"/>
              <a:gd name="connsiteX1" fmla="*/ 96157 w 694871"/>
              <a:gd name="connsiteY1" fmla="*/ 457200 h 587829"/>
              <a:gd name="connsiteX2" fmla="*/ 117928 w 694871"/>
              <a:gd name="connsiteY2" fmla="*/ 0 h 587829"/>
            </a:gdLst>
            <a:ahLst/>
            <a:cxnLst>
              <a:cxn ang="0">
                <a:pos x="connsiteX0" y="connsiteY0"/>
              </a:cxn>
              <a:cxn ang="0">
                <a:pos x="connsiteX1" y="connsiteY1"/>
              </a:cxn>
              <a:cxn ang="0">
                <a:pos x="connsiteX2" y="connsiteY2"/>
              </a:cxn>
            </a:cxnLst>
            <a:rect l="l" t="t" r="r" b="b"/>
            <a:pathLst>
              <a:path w="694871" h="587829">
                <a:moveTo>
                  <a:pt x="694871" y="587829"/>
                </a:moveTo>
                <a:cubicBezTo>
                  <a:pt x="443592" y="571500"/>
                  <a:pt x="192314" y="555171"/>
                  <a:pt x="96157" y="457200"/>
                </a:cubicBezTo>
                <a:cubicBezTo>
                  <a:pt x="0" y="359229"/>
                  <a:pt x="58964" y="179614"/>
                  <a:pt x="117928" y="0"/>
                </a:cubicBez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2400">
              <a:latin typeface="Calibri" panose="020F0502020204030204" pitchFamily="34" charset="0"/>
            </a:endParaRPr>
          </a:p>
        </p:txBody>
      </p:sp>
      <p:sp>
        <p:nvSpPr>
          <p:cNvPr id="125986" name="Rectangle 8"/>
          <p:cNvSpPr>
            <a:spLocks noChangeArrowheads="1"/>
          </p:cNvSpPr>
          <p:nvPr/>
        </p:nvSpPr>
        <p:spPr bwMode="auto">
          <a:xfrm>
            <a:off x="5943600" y="4241800"/>
            <a:ext cx="990600" cy="203200"/>
          </a:xfrm>
          <a:prstGeom prst="rect">
            <a:avLst/>
          </a:prstGeom>
          <a:noFill/>
          <a:ln w="12700">
            <a:noFill/>
            <a:miter lim="800000"/>
            <a:headEnd/>
            <a:tailEnd/>
          </a:ln>
        </p:spPr>
        <p:txBody>
          <a:bodyPr wrap="none" anchor="ctr"/>
          <a:lstStyle/>
          <a:p>
            <a:pPr algn="ctr">
              <a:defRPr/>
            </a:pPr>
            <a:r>
              <a:rPr lang="en-US" sz="1200">
                <a:latin typeface="Calibri" panose="020F0502020204030204" pitchFamily="34" charset="0"/>
              </a:rPr>
              <a:t>wait()</a:t>
            </a:r>
          </a:p>
        </p:txBody>
      </p:sp>
      <p:sp>
        <p:nvSpPr>
          <p:cNvPr id="125987" name="Rectangle 8"/>
          <p:cNvSpPr>
            <a:spLocks noChangeArrowheads="1"/>
          </p:cNvSpPr>
          <p:nvPr/>
        </p:nvSpPr>
        <p:spPr bwMode="auto">
          <a:xfrm>
            <a:off x="4343400" y="4310063"/>
            <a:ext cx="990600" cy="338137"/>
          </a:xfrm>
          <a:prstGeom prst="rect">
            <a:avLst/>
          </a:prstGeom>
          <a:noFill/>
          <a:ln w="12700">
            <a:noFill/>
            <a:miter lim="800000"/>
            <a:headEnd/>
            <a:tailEnd/>
          </a:ln>
        </p:spPr>
        <p:txBody>
          <a:bodyPr wrap="none" anchor="ctr"/>
          <a:lstStyle/>
          <a:p>
            <a:pPr algn="ctr">
              <a:defRPr/>
            </a:pPr>
            <a:r>
              <a:rPr lang="en-US" sz="1200">
                <a:latin typeface="Calibri" pitchFamily="34" charset="0"/>
              </a:rPr>
              <a:t>interrupt()</a:t>
            </a:r>
          </a:p>
          <a:p>
            <a:pPr algn="ctr">
              <a:defRPr/>
            </a:pPr>
            <a:r>
              <a:rPr lang="en-US" sz="1200">
                <a:latin typeface="Calibri" pitchFamily="34" charset="0"/>
              </a:rPr>
              <a:t>notify()</a:t>
            </a:r>
          </a:p>
        </p:txBody>
      </p:sp>
      <p:sp>
        <p:nvSpPr>
          <p:cNvPr id="125988" name="Rectangle 8"/>
          <p:cNvSpPr>
            <a:spLocks noChangeArrowheads="1"/>
          </p:cNvSpPr>
          <p:nvPr/>
        </p:nvSpPr>
        <p:spPr bwMode="auto">
          <a:xfrm>
            <a:off x="1828800" y="4106863"/>
            <a:ext cx="1143000" cy="338137"/>
          </a:xfrm>
          <a:prstGeom prst="rect">
            <a:avLst/>
          </a:prstGeom>
          <a:noFill/>
          <a:ln w="12700">
            <a:noFill/>
            <a:miter lim="800000"/>
            <a:headEnd/>
            <a:tailEnd/>
          </a:ln>
        </p:spPr>
        <p:txBody>
          <a:bodyPr wrap="none" anchor="ctr"/>
          <a:lstStyle/>
          <a:p>
            <a:pPr algn="ctr">
              <a:defRPr/>
            </a:pPr>
            <a:r>
              <a:rPr lang="en-US" sz="1200">
                <a:latin typeface="Calibri" pitchFamily="34" charset="0"/>
              </a:rPr>
              <a:t>Synch ends</a:t>
            </a:r>
          </a:p>
          <a:p>
            <a:pPr algn="ctr">
              <a:defRPr/>
            </a:pPr>
            <a:r>
              <a:rPr lang="en-US" sz="1200">
                <a:latin typeface="Calibri" pitchFamily="34" charset="0"/>
              </a:rPr>
              <a:t>interrupt()</a:t>
            </a:r>
          </a:p>
        </p:txBody>
      </p:sp>
      <p:sp>
        <p:nvSpPr>
          <p:cNvPr id="125989" name="Rectangle 8"/>
          <p:cNvSpPr>
            <a:spLocks noChangeArrowheads="1"/>
          </p:cNvSpPr>
          <p:nvPr/>
        </p:nvSpPr>
        <p:spPr bwMode="auto">
          <a:xfrm>
            <a:off x="2438400" y="3090863"/>
            <a:ext cx="1143000" cy="338137"/>
          </a:xfrm>
          <a:prstGeom prst="rect">
            <a:avLst/>
          </a:prstGeom>
          <a:noFill/>
          <a:ln w="12700">
            <a:noFill/>
            <a:miter lim="800000"/>
            <a:headEnd/>
            <a:tailEnd/>
          </a:ln>
        </p:spPr>
        <p:txBody>
          <a:bodyPr wrap="none" anchor="ctr"/>
          <a:lstStyle/>
          <a:p>
            <a:pPr algn="ctr">
              <a:defRPr/>
            </a:pPr>
            <a:r>
              <a:rPr lang="en-US" sz="1200">
                <a:latin typeface="Calibri" pitchFamily="34" charset="0"/>
              </a:rPr>
              <a:t>block ends</a:t>
            </a:r>
          </a:p>
          <a:p>
            <a:pPr algn="ctr">
              <a:defRPr/>
            </a:pPr>
            <a:r>
              <a:rPr lang="en-US" sz="1200">
                <a:latin typeface="Calibri" pitchFamily="34" charset="0"/>
              </a:rPr>
              <a:t>interrupt()</a:t>
            </a:r>
          </a:p>
        </p:txBody>
      </p:sp>
      <p:sp>
        <p:nvSpPr>
          <p:cNvPr id="28" name="Rectangle 8"/>
          <p:cNvSpPr>
            <a:spLocks noChangeArrowheads="1"/>
          </p:cNvSpPr>
          <p:nvPr/>
        </p:nvSpPr>
        <p:spPr bwMode="auto">
          <a:xfrm>
            <a:off x="4856163" y="2895600"/>
            <a:ext cx="1371600" cy="677863"/>
          </a:xfrm>
          <a:prstGeom prst="rect">
            <a:avLst/>
          </a:prstGeom>
          <a:noFill/>
          <a:ln w="12700">
            <a:noFill/>
            <a:miter lim="800000"/>
            <a:headEnd/>
            <a:tailEnd/>
          </a:ln>
          <a:effectLst/>
        </p:spPr>
        <p:txBody>
          <a:bodyPr wrap="none" anchor="ctr"/>
          <a:lstStyle/>
          <a:p>
            <a:pPr fontAlgn="auto">
              <a:spcBef>
                <a:spcPts val="0"/>
              </a:spcBef>
              <a:spcAft>
                <a:spcPts val="0"/>
              </a:spcAft>
              <a:defRPr/>
            </a:pPr>
            <a:r>
              <a:rPr lang="en-US" sz="1050" dirty="0" err="1">
                <a:latin typeface="Calibri" panose="020F0502020204030204" pitchFamily="34" charset="0"/>
                <a:cs typeface="+mn-cs"/>
              </a:rPr>
              <a:t>Thread.sleep</a:t>
            </a:r>
            <a:r>
              <a:rPr lang="en-US" sz="1050" dirty="0">
                <a:latin typeface="Calibri" panose="020F0502020204030204" pitchFamily="34" charset="0"/>
                <a:cs typeface="+mn-cs"/>
              </a:rPr>
              <a:t>()</a:t>
            </a:r>
          </a:p>
          <a:p>
            <a:pPr fontAlgn="auto">
              <a:spcBef>
                <a:spcPts val="0"/>
              </a:spcBef>
              <a:spcAft>
                <a:spcPts val="0"/>
              </a:spcAft>
              <a:defRPr/>
            </a:pPr>
            <a:r>
              <a:rPr lang="en-US" sz="1050" dirty="0">
                <a:latin typeface="Calibri" panose="020F0502020204030204" pitchFamily="34" charset="0"/>
                <a:cs typeface="+mn-cs"/>
              </a:rPr>
              <a:t>         </a:t>
            </a:r>
            <a:r>
              <a:rPr lang="en-US" sz="1050" dirty="0" err="1">
                <a:latin typeface="Calibri" panose="020F0502020204030204" pitchFamily="34" charset="0"/>
                <a:cs typeface="+mn-cs"/>
              </a:rPr>
              <a:t>Thread.yield</a:t>
            </a:r>
            <a:r>
              <a:rPr lang="en-US" sz="1050" dirty="0">
                <a:latin typeface="Calibri" panose="020F0502020204030204" pitchFamily="34" charset="0"/>
                <a:cs typeface="+mn-cs"/>
              </a:rPr>
              <a:t>()</a:t>
            </a:r>
          </a:p>
          <a:p>
            <a:pPr fontAlgn="auto">
              <a:spcBef>
                <a:spcPts val="0"/>
              </a:spcBef>
              <a:spcAft>
                <a:spcPts val="0"/>
              </a:spcAft>
              <a:defRPr/>
            </a:pPr>
            <a:r>
              <a:rPr lang="en-US" sz="1050" dirty="0">
                <a:latin typeface="Calibri" panose="020F0502020204030204" pitchFamily="34" charset="0"/>
                <a:cs typeface="+mn-cs"/>
              </a:rPr>
              <a:t>                       join()</a:t>
            </a:r>
          </a:p>
          <a:p>
            <a:pPr fontAlgn="auto">
              <a:spcBef>
                <a:spcPts val="0"/>
              </a:spcBef>
              <a:spcAft>
                <a:spcPts val="0"/>
              </a:spcAft>
              <a:defRPr/>
            </a:pPr>
            <a:r>
              <a:rPr lang="en-US" sz="1050" dirty="0">
                <a:latin typeface="Calibri" panose="020F0502020204030204" pitchFamily="34" charset="0"/>
                <a:cs typeface="+mn-cs"/>
              </a:rPr>
              <a:t>                              I/O</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r>
              <a:rPr lang="en-US" sz="3200" dirty="0"/>
              <a:t>Precondition to wait and notify Methods</a:t>
            </a:r>
          </a:p>
        </p:txBody>
      </p:sp>
      <p:sp>
        <p:nvSpPr>
          <p:cNvPr id="126978" name="Rectangle 3"/>
          <p:cNvSpPr>
            <a:spLocks noGrp="1" noChangeArrowheads="1"/>
          </p:cNvSpPr>
          <p:nvPr>
            <p:ph idx="1"/>
          </p:nvPr>
        </p:nvSpPr>
        <p:spPr/>
        <p:txBody>
          <a:bodyPr/>
          <a:lstStyle/>
          <a:p>
            <a:pPr>
              <a:lnSpc>
                <a:spcPct val="150000"/>
              </a:lnSpc>
            </a:pPr>
            <a:r>
              <a:rPr lang="en-US" dirty="0"/>
              <a:t>The current thread must own this object’s monitor</a:t>
            </a:r>
          </a:p>
          <a:p>
            <a:pPr>
              <a:lnSpc>
                <a:spcPct val="150000"/>
              </a:lnSpc>
            </a:pPr>
            <a:r>
              <a:rPr lang="en-US" dirty="0"/>
              <a:t>A thread becomes the owner of the object’s monitor in one  of three ways:</a:t>
            </a:r>
          </a:p>
          <a:p>
            <a:pPr lvl="1">
              <a:lnSpc>
                <a:spcPct val="150000"/>
              </a:lnSpc>
            </a:pPr>
            <a:r>
              <a:rPr lang="en-US" dirty="0"/>
              <a:t>By executing  a synchronized instance method</a:t>
            </a:r>
          </a:p>
          <a:p>
            <a:pPr lvl="1">
              <a:lnSpc>
                <a:spcPct val="150000"/>
              </a:lnSpc>
            </a:pPr>
            <a:r>
              <a:rPr lang="en-US" dirty="0"/>
              <a:t>By executing the body of a synchronized</a:t>
            </a:r>
          </a:p>
          <a:p>
            <a:pPr lvl="1">
              <a:lnSpc>
                <a:spcPct val="150000"/>
              </a:lnSpc>
            </a:pPr>
            <a:r>
              <a:rPr lang="en-US" dirty="0"/>
              <a:t>For objects of type Class, by executing a synchronized static method</a:t>
            </a:r>
          </a:p>
          <a:p>
            <a:pPr>
              <a:lnSpc>
                <a:spcPct val="150000"/>
              </a:lnSpc>
            </a:pPr>
            <a:r>
              <a:rPr lang="en-US" dirty="0"/>
              <a:t>Only one thread at a time can own an object’s monitor</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r>
              <a:rPr lang="en-US" altLang="he-IL"/>
              <a:t>Reentrant Locks</a:t>
            </a:r>
          </a:p>
        </p:txBody>
      </p:sp>
      <p:sp>
        <p:nvSpPr>
          <p:cNvPr id="129026" name="Rectangle 3"/>
          <p:cNvSpPr>
            <a:spLocks noGrp="1" noChangeArrowheads="1"/>
          </p:cNvSpPr>
          <p:nvPr>
            <p:ph idx="1"/>
          </p:nvPr>
        </p:nvSpPr>
        <p:spPr/>
        <p:txBody>
          <a:bodyPr/>
          <a:lstStyle/>
          <a:p>
            <a:r>
              <a:rPr lang="en-US"/>
              <a:t>The Java runtime system allows a thread to re-acquire a lock that it already holds because Java locks are reentrant </a:t>
            </a:r>
          </a:p>
          <a:p>
            <a:endParaRPr lang="en-US"/>
          </a:p>
        </p:txBody>
      </p:sp>
      <p:sp>
        <p:nvSpPr>
          <p:cNvPr id="5" name="AutoShape 8"/>
          <p:cNvSpPr>
            <a:spLocks noChangeArrowheads="1"/>
          </p:cNvSpPr>
          <p:nvPr/>
        </p:nvSpPr>
        <p:spPr bwMode="auto">
          <a:xfrm>
            <a:off x="483468" y="2359721"/>
            <a:ext cx="4114800" cy="2277366"/>
          </a:xfrm>
          <a:prstGeom prst="rect">
            <a:avLst/>
          </a:prstGeom>
          <a:solidFill>
            <a:schemeClr val="bg2">
              <a:lumMod val="40000"/>
              <a:lumOff val="60000"/>
            </a:schemeClr>
          </a:solidFill>
          <a:ln>
            <a:headEnd/>
            <a:tailEnd/>
          </a:ln>
        </p:spPr>
        <p:style>
          <a:lnRef idx="2">
            <a:schemeClr val="accent3"/>
          </a:lnRef>
          <a:fillRef idx="1">
            <a:schemeClr val="lt1"/>
          </a:fillRef>
          <a:effectRef idx="0">
            <a:schemeClr val="accent3"/>
          </a:effectRef>
          <a:fontRef idx="minor">
            <a:schemeClr val="dk1"/>
          </a:fontRef>
        </p:style>
        <p:txBody>
          <a:bodyPr wrap="none" anchor="ctr"/>
          <a:lstStyle/>
          <a:p>
            <a:pPr fontAlgn="auto">
              <a:lnSpc>
                <a:spcPct val="90000"/>
              </a:lnSpc>
              <a:spcBef>
                <a:spcPts val="0"/>
              </a:spcBef>
              <a:spcAft>
                <a:spcPts val="0"/>
              </a:spcAft>
              <a:tabLst>
                <a:tab pos="410639" algn="l"/>
                <a:tab pos="608197" algn="l"/>
              </a:tabLst>
              <a:defRPr/>
            </a:pPr>
            <a:r>
              <a:rPr lang="en-US" sz="1400" dirty="0">
                <a:latin typeface="Calibri" pitchFamily="34" charset="0"/>
                <a:cs typeface="+mn-cs"/>
              </a:rPr>
              <a:t>public class Reentrant { </a:t>
            </a:r>
          </a:p>
          <a:p>
            <a:pPr fontAlgn="auto">
              <a:lnSpc>
                <a:spcPct val="90000"/>
              </a:lnSpc>
              <a:spcBef>
                <a:spcPts val="0"/>
              </a:spcBef>
              <a:spcAft>
                <a:spcPts val="0"/>
              </a:spcAft>
              <a:tabLst>
                <a:tab pos="410639" algn="l"/>
                <a:tab pos="608197" algn="l"/>
              </a:tabLst>
              <a:defRPr/>
            </a:pPr>
            <a:r>
              <a:rPr lang="en-US" sz="1400" dirty="0">
                <a:latin typeface="Calibri" pitchFamily="34" charset="0"/>
                <a:cs typeface="+mn-cs"/>
              </a:rPr>
              <a:t>	public </a:t>
            </a:r>
            <a:r>
              <a:rPr lang="en-US" sz="1400" b="1" dirty="0">
                <a:latin typeface="Calibri" pitchFamily="34" charset="0"/>
                <a:cs typeface="+mn-cs"/>
              </a:rPr>
              <a:t>synchronized</a:t>
            </a:r>
            <a:r>
              <a:rPr lang="en-US" sz="1400" dirty="0">
                <a:latin typeface="Calibri" pitchFamily="34" charset="0"/>
                <a:cs typeface="+mn-cs"/>
              </a:rPr>
              <a:t> void a() { </a:t>
            </a:r>
          </a:p>
          <a:p>
            <a:pPr fontAlgn="auto">
              <a:lnSpc>
                <a:spcPct val="90000"/>
              </a:lnSpc>
              <a:spcBef>
                <a:spcPts val="0"/>
              </a:spcBef>
              <a:spcAft>
                <a:spcPts val="0"/>
              </a:spcAft>
              <a:tabLst>
                <a:tab pos="410639" algn="l"/>
                <a:tab pos="608197" algn="l"/>
              </a:tabLst>
              <a:defRPr/>
            </a:pPr>
            <a:r>
              <a:rPr lang="en-US" sz="1400" dirty="0">
                <a:latin typeface="Calibri" pitchFamily="34" charset="0"/>
                <a:cs typeface="+mn-cs"/>
              </a:rPr>
              <a:t>		</a:t>
            </a:r>
            <a:r>
              <a:rPr lang="en-US" sz="1400" b="1" dirty="0">
                <a:latin typeface="Calibri" pitchFamily="34" charset="0"/>
                <a:cs typeface="+mn-cs"/>
              </a:rPr>
              <a:t>b(); </a:t>
            </a:r>
          </a:p>
          <a:p>
            <a:pPr fontAlgn="auto">
              <a:lnSpc>
                <a:spcPct val="90000"/>
              </a:lnSpc>
              <a:spcBef>
                <a:spcPts val="0"/>
              </a:spcBef>
              <a:spcAft>
                <a:spcPts val="0"/>
              </a:spcAft>
              <a:tabLst>
                <a:tab pos="410639" algn="l"/>
                <a:tab pos="608197" algn="l"/>
              </a:tabLst>
              <a:defRPr/>
            </a:pPr>
            <a:r>
              <a:rPr lang="en-US" sz="1400" dirty="0">
                <a:latin typeface="Calibri" pitchFamily="34" charset="0"/>
                <a:cs typeface="+mn-cs"/>
              </a:rPr>
              <a:t>		</a:t>
            </a:r>
            <a:r>
              <a:rPr lang="en-US" sz="1400" dirty="0" err="1">
                <a:latin typeface="Calibri" pitchFamily="34" charset="0"/>
                <a:cs typeface="+mn-cs"/>
              </a:rPr>
              <a:t>System.out.println</a:t>
            </a:r>
            <a:r>
              <a:rPr lang="en-US" sz="1400" dirty="0">
                <a:latin typeface="Calibri" pitchFamily="34" charset="0"/>
                <a:cs typeface="+mn-cs"/>
              </a:rPr>
              <a:t>("here I am, in a()"); </a:t>
            </a:r>
          </a:p>
          <a:p>
            <a:pPr fontAlgn="auto">
              <a:lnSpc>
                <a:spcPct val="90000"/>
              </a:lnSpc>
              <a:spcBef>
                <a:spcPts val="0"/>
              </a:spcBef>
              <a:spcAft>
                <a:spcPts val="0"/>
              </a:spcAft>
              <a:tabLst>
                <a:tab pos="410639" algn="l"/>
                <a:tab pos="608197" algn="l"/>
              </a:tabLst>
              <a:defRPr/>
            </a:pPr>
            <a:r>
              <a:rPr lang="en-US" sz="1400" dirty="0">
                <a:latin typeface="Calibri" pitchFamily="34" charset="0"/>
                <a:cs typeface="+mn-cs"/>
              </a:rPr>
              <a:t>	} </a:t>
            </a:r>
          </a:p>
          <a:p>
            <a:pPr fontAlgn="auto">
              <a:lnSpc>
                <a:spcPct val="90000"/>
              </a:lnSpc>
              <a:spcBef>
                <a:spcPts val="0"/>
              </a:spcBef>
              <a:spcAft>
                <a:spcPts val="0"/>
              </a:spcAft>
              <a:tabLst>
                <a:tab pos="410639" algn="l"/>
                <a:tab pos="608197" algn="l"/>
              </a:tabLst>
              <a:defRPr/>
            </a:pPr>
            <a:r>
              <a:rPr lang="en-US" sz="1400" dirty="0">
                <a:latin typeface="Calibri" pitchFamily="34" charset="0"/>
                <a:cs typeface="+mn-cs"/>
              </a:rPr>
              <a:t>	public </a:t>
            </a:r>
            <a:r>
              <a:rPr lang="en-US" sz="1400" b="1" dirty="0">
                <a:latin typeface="Calibri" pitchFamily="34" charset="0"/>
                <a:cs typeface="+mn-cs"/>
              </a:rPr>
              <a:t>synchronized</a:t>
            </a:r>
            <a:r>
              <a:rPr lang="en-US" sz="1400" dirty="0">
                <a:latin typeface="Calibri" pitchFamily="34" charset="0"/>
                <a:cs typeface="+mn-cs"/>
              </a:rPr>
              <a:t> void b() { </a:t>
            </a:r>
          </a:p>
          <a:p>
            <a:pPr fontAlgn="auto">
              <a:lnSpc>
                <a:spcPct val="90000"/>
              </a:lnSpc>
              <a:spcBef>
                <a:spcPts val="0"/>
              </a:spcBef>
              <a:spcAft>
                <a:spcPts val="0"/>
              </a:spcAft>
              <a:tabLst>
                <a:tab pos="410639" algn="l"/>
                <a:tab pos="608197" algn="l"/>
              </a:tabLst>
              <a:defRPr/>
            </a:pPr>
            <a:r>
              <a:rPr lang="en-US" sz="1400" dirty="0">
                <a:latin typeface="Calibri" pitchFamily="34" charset="0"/>
                <a:cs typeface="+mn-cs"/>
              </a:rPr>
              <a:t>              	</a:t>
            </a:r>
            <a:r>
              <a:rPr lang="en-US" sz="1400" dirty="0" err="1">
                <a:latin typeface="Calibri" pitchFamily="34" charset="0"/>
                <a:cs typeface="+mn-cs"/>
              </a:rPr>
              <a:t>System.out.println</a:t>
            </a:r>
            <a:r>
              <a:rPr lang="en-US" sz="1400" dirty="0">
                <a:latin typeface="Calibri" pitchFamily="34" charset="0"/>
                <a:cs typeface="+mn-cs"/>
              </a:rPr>
              <a:t>("here I am, in b()"); </a:t>
            </a:r>
          </a:p>
          <a:p>
            <a:pPr fontAlgn="auto">
              <a:lnSpc>
                <a:spcPct val="90000"/>
              </a:lnSpc>
              <a:spcBef>
                <a:spcPts val="0"/>
              </a:spcBef>
              <a:spcAft>
                <a:spcPts val="0"/>
              </a:spcAft>
              <a:tabLst>
                <a:tab pos="410639" algn="l"/>
                <a:tab pos="608197" algn="l"/>
              </a:tabLst>
              <a:defRPr/>
            </a:pPr>
            <a:r>
              <a:rPr lang="en-US" sz="1400" dirty="0">
                <a:latin typeface="Calibri" pitchFamily="34" charset="0"/>
                <a:cs typeface="+mn-cs"/>
              </a:rPr>
              <a:t>	} </a:t>
            </a:r>
          </a:p>
          <a:p>
            <a:pPr fontAlgn="auto">
              <a:lnSpc>
                <a:spcPct val="90000"/>
              </a:lnSpc>
              <a:spcBef>
                <a:spcPts val="0"/>
              </a:spcBef>
              <a:spcAft>
                <a:spcPts val="0"/>
              </a:spcAft>
              <a:tabLst>
                <a:tab pos="410639" algn="l"/>
                <a:tab pos="608197" algn="l"/>
              </a:tabLst>
              <a:defRPr/>
            </a:pPr>
            <a:r>
              <a:rPr lang="en-US" sz="1400" dirty="0">
                <a:latin typeface="Calibri" pitchFamily="34" charset="0"/>
                <a:cs typeface="+mn-cs"/>
              </a:rPr>
              <a:t>}</a:t>
            </a:r>
          </a:p>
        </p:txBody>
      </p:sp>
      <p:sp>
        <p:nvSpPr>
          <p:cNvPr id="7" name="AutoShape 8"/>
          <p:cNvSpPr>
            <a:spLocks noChangeArrowheads="1"/>
          </p:cNvSpPr>
          <p:nvPr/>
        </p:nvSpPr>
        <p:spPr bwMode="auto">
          <a:xfrm>
            <a:off x="3409528" y="4356347"/>
            <a:ext cx="4114800" cy="976014"/>
          </a:xfrm>
          <a:prstGeom prst="rect">
            <a:avLst/>
          </a:prstGeom>
          <a:solidFill>
            <a:schemeClr val="bg2">
              <a:lumMod val="40000"/>
              <a:lumOff val="60000"/>
            </a:schemeClr>
          </a:solidFill>
          <a:ln>
            <a:headEnd/>
            <a:tailEnd/>
          </a:ln>
        </p:spPr>
        <p:style>
          <a:lnRef idx="2">
            <a:schemeClr val="accent3"/>
          </a:lnRef>
          <a:fillRef idx="1">
            <a:schemeClr val="lt1"/>
          </a:fillRef>
          <a:effectRef idx="0">
            <a:schemeClr val="accent3"/>
          </a:effectRef>
          <a:fontRef idx="minor">
            <a:schemeClr val="dk1"/>
          </a:fontRef>
        </p:style>
        <p:txBody>
          <a:bodyPr wrap="none" anchor="ctr"/>
          <a:lstStyle/>
          <a:p>
            <a:pPr fontAlgn="auto">
              <a:lnSpc>
                <a:spcPct val="90000"/>
              </a:lnSpc>
              <a:spcBef>
                <a:spcPts val="0"/>
              </a:spcBef>
              <a:spcAft>
                <a:spcPts val="0"/>
              </a:spcAft>
              <a:tabLst>
                <a:tab pos="410639" algn="l"/>
                <a:tab pos="608197" algn="l"/>
              </a:tabLst>
              <a:defRPr/>
            </a:pPr>
            <a:r>
              <a:rPr lang="en-US" sz="1400" dirty="0" err="1">
                <a:latin typeface="Calibri" pitchFamily="34" charset="0"/>
                <a:cs typeface="+mn-cs"/>
              </a:rPr>
              <a:t>MyThread</a:t>
            </a:r>
            <a:r>
              <a:rPr lang="en-US" sz="1400" dirty="0">
                <a:latin typeface="Calibri" pitchFamily="34" charset="0"/>
                <a:cs typeface="+mn-cs"/>
              </a:rPr>
              <a:t> t=new </a:t>
            </a:r>
            <a:r>
              <a:rPr lang="en-US" sz="1400" dirty="0" err="1">
                <a:latin typeface="Calibri" pitchFamily="34" charset="0"/>
                <a:cs typeface="+mn-cs"/>
              </a:rPr>
              <a:t>MyThread</a:t>
            </a:r>
            <a:r>
              <a:rPr lang="en-US" sz="1400" dirty="0">
                <a:latin typeface="Calibri" pitchFamily="34" charset="0"/>
                <a:cs typeface="+mn-cs"/>
              </a:rPr>
              <a:t>( new Reentrant());</a:t>
            </a:r>
          </a:p>
          <a:p>
            <a:pPr fontAlgn="auto">
              <a:lnSpc>
                <a:spcPct val="90000"/>
              </a:lnSpc>
              <a:spcBef>
                <a:spcPts val="0"/>
              </a:spcBef>
              <a:spcAft>
                <a:spcPts val="0"/>
              </a:spcAft>
              <a:tabLst>
                <a:tab pos="410639" algn="l"/>
                <a:tab pos="608197" algn="l"/>
              </a:tabLst>
              <a:defRPr/>
            </a:pPr>
            <a:r>
              <a:rPr lang="en-US" sz="1400" dirty="0" err="1">
                <a:latin typeface="Calibri" pitchFamily="34" charset="0"/>
                <a:cs typeface="+mn-cs"/>
              </a:rPr>
              <a:t>t.start</a:t>
            </a:r>
            <a:r>
              <a:rPr lang="en-US" sz="1400" dirty="0">
                <a:latin typeface="Calibri" pitchFamily="34" charset="0"/>
                <a:cs typeface="+mn-cs"/>
              </a:rPr>
              <a:t>();   //run()  method calls </a:t>
            </a:r>
            <a:r>
              <a:rPr lang="en-US" sz="1400" dirty="0" err="1">
                <a:latin typeface="Calibri" pitchFamily="34" charset="0"/>
                <a:cs typeface="+mn-cs"/>
              </a:rPr>
              <a:t>Reentrant.a</a:t>
            </a:r>
            <a:r>
              <a:rPr lang="en-US" sz="1400" dirty="0">
                <a:latin typeface="Calibri" pitchFamily="34" charset="0"/>
                <a:cs typeface="+mn-cs"/>
              </a:rPr>
              <a:t>()</a:t>
            </a:r>
          </a:p>
        </p:txBody>
      </p:sp>
      <p:sp>
        <p:nvSpPr>
          <p:cNvPr id="8" name="AutoShape 8"/>
          <p:cNvSpPr>
            <a:spLocks noChangeArrowheads="1"/>
          </p:cNvSpPr>
          <p:nvPr/>
        </p:nvSpPr>
        <p:spPr bwMode="auto">
          <a:xfrm>
            <a:off x="6804248" y="5420418"/>
            <a:ext cx="2057400" cy="894680"/>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wrap="none" anchor="ctr"/>
          <a:lstStyle/>
          <a:p>
            <a:pPr fontAlgn="auto">
              <a:lnSpc>
                <a:spcPct val="90000"/>
              </a:lnSpc>
              <a:spcBef>
                <a:spcPts val="0"/>
              </a:spcBef>
              <a:spcAft>
                <a:spcPts val="0"/>
              </a:spcAft>
              <a:tabLst>
                <a:tab pos="410639" algn="l"/>
                <a:tab pos="608197" algn="l"/>
              </a:tabLst>
              <a:defRPr/>
            </a:pPr>
            <a:r>
              <a:rPr lang="en-US" sz="1400" dirty="0">
                <a:latin typeface="Calibri" pitchFamily="34" charset="0"/>
                <a:cs typeface="+mn-cs"/>
              </a:rPr>
              <a:t>Output:</a:t>
            </a:r>
          </a:p>
          <a:p>
            <a:pPr fontAlgn="auto">
              <a:lnSpc>
                <a:spcPct val="90000"/>
              </a:lnSpc>
              <a:spcBef>
                <a:spcPts val="0"/>
              </a:spcBef>
              <a:spcAft>
                <a:spcPts val="0"/>
              </a:spcAft>
              <a:tabLst>
                <a:tab pos="410639" algn="l"/>
                <a:tab pos="608197" algn="l"/>
              </a:tabLst>
              <a:defRPr/>
            </a:pPr>
            <a:endParaRPr lang="en-US" sz="1400" dirty="0">
              <a:latin typeface="Calibri" pitchFamily="34" charset="0"/>
              <a:cs typeface="+mn-cs"/>
            </a:endParaRPr>
          </a:p>
          <a:p>
            <a:pPr fontAlgn="auto">
              <a:lnSpc>
                <a:spcPct val="90000"/>
              </a:lnSpc>
              <a:spcBef>
                <a:spcPts val="0"/>
              </a:spcBef>
              <a:spcAft>
                <a:spcPts val="0"/>
              </a:spcAft>
              <a:defRPr/>
            </a:pPr>
            <a:r>
              <a:rPr lang="en-US" sz="1400" dirty="0">
                <a:latin typeface="Arial Unicode MS" pitchFamily="34" charset="-128"/>
                <a:cs typeface="+mn-cs"/>
              </a:rPr>
              <a:t>here I am, in b() </a:t>
            </a:r>
          </a:p>
          <a:p>
            <a:pPr fontAlgn="auto">
              <a:lnSpc>
                <a:spcPct val="90000"/>
              </a:lnSpc>
              <a:spcBef>
                <a:spcPts val="0"/>
              </a:spcBef>
              <a:spcAft>
                <a:spcPts val="0"/>
              </a:spcAft>
              <a:defRPr/>
            </a:pPr>
            <a:r>
              <a:rPr lang="en-US" sz="1400" dirty="0">
                <a:latin typeface="Arial Unicode MS" pitchFamily="34" charset="-128"/>
                <a:cs typeface="+mn-cs"/>
              </a:rPr>
              <a:t>here I am, in a() </a:t>
            </a:r>
            <a:r>
              <a:rPr lang="en-US" sz="1400" dirty="0">
                <a:latin typeface="Courier New" pitchFamily="49" charset="0"/>
                <a:cs typeface="+mn-cs"/>
              </a:rPr>
              <a:t> </a:t>
            </a:r>
            <a:endParaRPr lang="en-US" sz="1400" dirty="0">
              <a:latin typeface="Calibri" pitchFamily="34" charset="0"/>
              <a:cs typeface="+mn-cs"/>
            </a:endParaRPr>
          </a:p>
        </p:txBody>
      </p:sp>
      <p:cxnSp>
        <p:nvCxnSpPr>
          <p:cNvPr id="6" name="Straight Connector 5"/>
          <p:cNvCxnSpPr/>
          <p:nvPr/>
        </p:nvCxnSpPr>
        <p:spPr>
          <a:xfrm>
            <a:off x="483468" y="2359721"/>
            <a:ext cx="4101666" cy="0"/>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496602" y="4637087"/>
            <a:ext cx="2912926" cy="2283"/>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422662" y="5301208"/>
            <a:ext cx="4101666" cy="0"/>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409528" y="4356347"/>
            <a:ext cx="4101666" cy="0"/>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r>
              <a:rPr lang="en-US" altLang="he-IL"/>
              <a:t>The method interrupt</a:t>
            </a:r>
          </a:p>
        </p:txBody>
      </p:sp>
      <p:sp>
        <p:nvSpPr>
          <p:cNvPr id="131074" name="Rectangle 3"/>
          <p:cNvSpPr>
            <a:spLocks noGrp="1" noChangeArrowheads="1"/>
          </p:cNvSpPr>
          <p:nvPr>
            <p:ph idx="1"/>
          </p:nvPr>
        </p:nvSpPr>
        <p:spPr/>
        <p:txBody>
          <a:bodyPr/>
          <a:lstStyle/>
          <a:p>
            <a:pPr lvl="1">
              <a:lnSpc>
                <a:spcPct val="150000"/>
              </a:lnSpc>
            </a:pPr>
            <a:r>
              <a:rPr lang="en-US" dirty="0"/>
              <a:t>Interrupts the thread</a:t>
            </a:r>
          </a:p>
          <a:p>
            <a:pPr lvl="2">
              <a:lnSpc>
                <a:spcPct val="150000"/>
              </a:lnSpc>
            </a:pPr>
            <a:r>
              <a:rPr lang="en-US" dirty="0"/>
              <a:t>If the current thread is interrupted by another thread while it is waiting, then an </a:t>
            </a:r>
            <a:r>
              <a:rPr lang="en-US" i="1" dirty="0" err="1"/>
              <a:t>InterruptedException</a:t>
            </a:r>
            <a:r>
              <a:rPr lang="en-US" dirty="0"/>
              <a:t> is thrown</a:t>
            </a:r>
          </a:p>
          <a:p>
            <a:pPr lvl="2">
              <a:lnSpc>
                <a:spcPct val="150000"/>
              </a:lnSpc>
            </a:pPr>
            <a:r>
              <a:rPr lang="en-US" dirty="0"/>
              <a:t>This exception is not thrown until the lock status of</a:t>
            </a:r>
          </a:p>
          <a:p>
            <a:pPr lvl="2">
              <a:lnSpc>
                <a:spcPct val="150000"/>
              </a:lnSpc>
            </a:pPr>
            <a:r>
              <a:rPr lang="en-US" dirty="0"/>
              <a:t>   this object has been restored as described above</a:t>
            </a:r>
          </a:p>
          <a:p>
            <a:pPr lvl="3">
              <a:lnSpc>
                <a:spcPct val="150000"/>
              </a:lnSpc>
            </a:pPr>
            <a:r>
              <a:rPr lang="en-US" dirty="0"/>
              <a:t>This method should only be called by a thread that is the owner of this object's monitor</a:t>
            </a:r>
          </a:p>
          <a:p>
            <a:pPr lvl="1"/>
            <a:endParaRPr lang="en-US" dirty="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r>
              <a:rPr lang="en-US" altLang="he-IL"/>
              <a:t>Thread Local</a:t>
            </a:r>
          </a:p>
        </p:txBody>
      </p:sp>
      <p:sp>
        <p:nvSpPr>
          <p:cNvPr id="155650" name="Rectangle 3"/>
          <p:cNvSpPr>
            <a:spLocks noGrp="1" noChangeArrowheads="1"/>
          </p:cNvSpPr>
          <p:nvPr>
            <p:ph idx="1"/>
          </p:nvPr>
        </p:nvSpPr>
        <p:spPr/>
        <p:txBody>
          <a:bodyPr/>
          <a:lstStyle/>
          <a:p>
            <a:r>
              <a:rPr lang="en-US" dirty="0"/>
              <a:t>Keeps state for  individual threads</a:t>
            </a:r>
          </a:p>
          <a:p>
            <a:r>
              <a:rPr lang="en-US" dirty="0"/>
              <a:t>Each thread has its own independently initialized copy of the variable</a:t>
            </a:r>
          </a:p>
          <a:p>
            <a:r>
              <a:rPr lang="en-US" dirty="0"/>
              <a:t>Differs from local variables</a:t>
            </a:r>
          </a:p>
          <a:p>
            <a:pPr lvl="1"/>
            <a:r>
              <a:rPr lang="en-US" dirty="0"/>
              <a:t>Managed in the language level rather than stack management (makes thread stack lighter)</a:t>
            </a:r>
          </a:p>
          <a:p>
            <a:pPr lvl="1"/>
            <a:r>
              <a:rPr lang="en-US" dirty="0"/>
              <a:t>Obtain a direct access to data using the thread as a hash-map key</a:t>
            </a:r>
          </a:p>
          <a:p>
            <a:r>
              <a:rPr lang="en-US" dirty="0"/>
              <a:t>Used by threads to store / load session states between calls </a:t>
            </a:r>
          </a:p>
          <a:p>
            <a:r>
              <a:rPr lang="en-US" i="1" dirty="0" err="1"/>
              <a:t>java.lang.ThreadLocal</a:t>
            </a:r>
            <a:endParaRPr lang="en-US" i="1" dirty="0"/>
          </a:p>
          <a:p>
            <a:r>
              <a:rPr lang="en-US" dirty="0"/>
              <a:t>Data is simply accessible via get()/set() methods </a:t>
            </a:r>
          </a:p>
          <a:p>
            <a:r>
              <a:rPr lang="en-US" dirty="0"/>
              <a:t>Thread entry is automatically discarded when a thread dies </a:t>
            </a:r>
          </a:p>
          <a:p>
            <a:endParaRPr lang="en-US" dirty="0"/>
          </a:p>
          <a:p>
            <a:pPr lvl="1"/>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US" altLang="he-IL"/>
              <a:t>Thread Local</a:t>
            </a:r>
          </a:p>
        </p:txBody>
      </p:sp>
      <p:sp>
        <p:nvSpPr>
          <p:cNvPr id="157698" name="Rectangle 3"/>
          <p:cNvSpPr>
            <a:spLocks noGrp="1" noChangeArrowheads="1"/>
          </p:cNvSpPr>
          <p:nvPr>
            <p:ph idx="1"/>
          </p:nvPr>
        </p:nvSpPr>
        <p:spPr/>
        <p:txBody>
          <a:bodyPr/>
          <a:lstStyle/>
          <a:p>
            <a:pPr marL="0" indent="0">
              <a:buNone/>
            </a:pPr>
            <a:r>
              <a:rPr lang="en-US" b="1" dirty="0"/>
              <a:t>Example:</a:t>
            </a:r>
          </a:p>
        </p:txBody>
      </p:sp>
      <p:sp>
        <p:nvSpPr>
          <p:cNvPr id="4" name="AutoShape 8"/>
          <p:cNvSpPr>
            <a:spLocks noChangeArrowheads="1"/>
          </p:cNvSpPr>
          <p:nvPr/>
        </p:nvSpPr>
        <p:spPr bwMode="auto">
          <a:xfrm>
            <a:off x="755576" y="2060848"/>
            <a:ext cx="7931224" cy="4320480"/>
          </a:xfrm>
          <a:prstGeom prst="rect">
            <a:avLst/>
          </a:prstGeom>
          <a:solidFill>
            <a:schemeClr val="bg2">
              <a:lumMod val="40000"/>
              <a:lumOff val="60000"/>
            </a:schemeClr>
          </a:solidFill>
          <a:ln>
            <a:headEnd/>
            <a:tailEnd/>
          </a:ln>
        </p:spPr>
        <p:style>
          <a:lnRef idx="2">
            <a:schemeClr val="accent3"/>
          </a:lnRef>
          <a:fillRef idx="1">
            <a:schemeClr val="lt1"/>
          </a:fillRef>
          <a:effectRef idx="0">
            <a:schemeClr val="accent3"/>
          </a:effectRef>
          <a:fontRef idx="minor">
            <a:schemeClr val="dk1"/>
          </a:fontRef>
        </p:style>
        <p:txBody>
          <a:bodyPr wrap="none" anchor="ctr"/>
          <a:lstStyle/>
          <a:p>
            <a:pPr fontAlgn="auto">
              <a:lnSpc>
                <a:spcPct val="80000"/>
              </a:lnSpc>
              <a:spcBef>
                <a:spcPts val="0"/>
              </a:spcBef>
              <a:spcAft>
                <a:spcPts val="0"/>
              </a:spcAft>
              <a:defRPr/>
            </a:pPr>
            <a:r>
              <a:rPr lang="en-US" sz="1400" dirty="0">
                <a:latin typeface="+mn-lt"/>
                <a:cs typeface="+mn-cs"/>
              </a:rPr>
              <a:t>public class </a:t>
            </a:r>
            <a:r>
              <a:rPr lang="en-US" sz="1400" dirty="0" err="1">
                <a:latin typeface="+mn-lt"/>
                <a:cs typeface="+mn-cs"/>
              </a:rPr>
              <a:t>MyThread</a:t>
            </a:r>
            <a:r>
              <a:rPr lang="en-US" sz="1400" dirty="0">
                <a:latin typeface="+mn-lt"/>
                <a:cs typeface="+mn-cs"/>
              </a:rPr>
              <a:t> extends Thread</a:t>
            </a:r>
          </a:p>
          <a:p>
            <a:pPr fontAlgn="auto">
              <a:lnSpc>
                <a:spcPct val="80000"/>
              </a:lnSpc>
              <a:spcBef>
                <a:spcPts val="0"/>
              </a:spcBef>
              <a:spcAft>
                <a:spcPts val="0"/>
              </a:spcAft>
              <a:defRPr/>
            </a:pPr>
            <a:r>
              <a:rPr lang="en-US" sz="1400" dirty="0">
                <a:latin typeface="+mn-lt"/>
                <a:cs typeface="+mn-cs"/>
              </a:rPr>
              <a:t>{</a:t>
            </a:r>
          </a:p>
          <a:p>
            <a:pPr fontAlgn="auto">
              <a:lnSpc>
                <a:spcPct val="80000"/>
              </a:lnSpc>
              <a:spcBef>
                <a:spcPts val="0"/>
              </a:spcBef>
              <a:spcAft>
                <a:spcPts val="0"/>
              </a:spcAft>
              <a:defRPr/>
            </a:pPr>
            <a:r>
              <a:rPr lang="en-US" sz="1400" dirty="0">
                <a:latin typeface="+mn-lt"/>
                <a:cs typeface="+mn-cs"/>
              </a:rPr>
              <a:t>        // static </a:t>
            </a:r>
            <a:r>
              <a:rPr lang="en-US" sz="1400" dirty="0" err="1">
                <a:latin typeface="+mn-lt"/>
                <a:cs typeface="+mn-cs"/>
              </a:rPr>
              <a:t>Hashtable</a:t>
            </a:r>
            <a:r>
              <a:rPr lang="en-US" sz="1400" dirty="0">
                <a:latin typeface="+mn-lt"/>
                <a:cs typeface="+mn-cs"/>
              </a:rPr>
              <a:t> stuff;</a:t>
            </a:r>
          </a:p>
          <a:p>
            <a:pPr fontAlgn="auto">
              <a:lnSpc>
                <a:spcPct val="80000"/>
              </a:lnSpc>
              <a:spcBef>
                <a:spcPts val="0"/>
              </a:spcBef>
              <a:spcAft>
                <a:spcPts val="0"/>
              </a:spcAft>
              <a:defRPr/>
            </a:pPr>
            <a:r>
              <a:rPr lang="en-US" sz="1400" dirty="0">
                <a:latin typeface="+mn-lt"/>
                <a:cs typeface="+mn-cs"/>
              </a:rPr>
              <a:t>        </a:t>
            </a:r>
            <a:r>
              <a:rPr lang="en-US" sz="1400" b="1" dirty="0">
                <a:latin typeface="+mn-lt"/>
                <a:cs typeface="+mn-cs"/>
              </a:rPr>
              <a:t>public static </a:t>
            </a:r>
            <a:r>
              <a:rPr lang="en-US" sz="1400" b="1" dirty="0" err="1">
                <a:latin typeface="+mn-lt"/>
                <a:cs typeface="+mn-cs"/>
              </a:rPr>
              <a:t>ThreadLocal</a:t>
            </a:r>
            <a:r>
              <a:rPr lang="en-US" sz="1400" b="1" dirty="0">
                <a:latin typeface="+mn-lt"/>
                <a:cs typeface="+mn-cs"/>
              </a:rPr>
              <a:t> stuff = new </a:t>
            </a:r>
            <a:r>
              <a:rPr lang="en-US" sz="1400" b="1" dirty="0" err="1">
                <a:latin typeface="+mn-lt"/>
                <a:cs typeface="+mn-cs"/>
              </a:rPr>
              <a:t>ThreadLocal</a:t>
            </a:r>
            <a:r>
              <a:rPr lang="en-US" sz="1400" b="1" dirty="0">
                <a:latin typeface="+mn-lt"/>
                <a:cs typeface="+mn-cs"/>
              </a:rPr>
              <a:t>();</a:t>
            </a:r>
          </a:p>
          <a:p>
            <a:pPr fontAlgn="auto">
              <a:lnSpc>
                <a:spcPct val="80000"/>
              </a:lnSpc>
              <a:spcBef>
                <a:spcPts val="0"/>
              </a:spcBef>
              <a:spcAft>
                <a:spcPts val="0"/>
              </a:spcAft>
              <a:defRPr/>
            </a:pPr>
            <a:endParaRPr lang="en-US" sz="1400" dirty="0">
              <a:latin typeface="+mn-lt"/>
              <a:cs typeface="+mn-cs"/>
            </a:endParaRPr>
          </a:p>
          <a:p>
            <a:pPr fontAlgn="auto">
              <a:lnSpc>
                <a:spcPct val="80000"/>
              </a:lnSpc>
              <a:spcBef>
                <a:spcPts val="0"/>
              </a:spcBef>
              <a:spcAft>
                <a:spcPts val="0"/>
              </a:spcAft>
              <a:defRPr/>
            </a:pPr>
            <a:r>
              <a:rPr lang="en-US" sz="1400" dirty="0">
                <a:latin typeface="+mn-lt"/>
                <a:cs typeface="+mn-cs"/>
              </a:rPr>
              <a:t>        public void run() {</a:t>
            </a:r>
          </a:p>
          <a:p>
            <a:pPr fontAlgn="auto">
              <a:lnSpc>
                <a:spcPct val="80000"/>
              </a:lnSpc>
              <a:spcBef>
                <a:spcPts val="0"/>
              </a:spcBef>
              <a:spcAft>
                <a:spcPts val="0"/>
              </a:spcAft>
              <a:defRPr/>
            </a:pPr>
            <a:r>
              <a:rPr lang="en-US" sz="1400" dirty="0">
                <a:latin typeface="+mn-lt"/>
                <a:cs typeface="+mn-cs"/>
              </a:rPr>
              <a:t>        </a:t>
            </a:r>
          </a:p>
          <a:p>
            <a:pPr fontAlgn="auto">
              <a:lnSpc>
                <a:spcPct val="80000"/>
              </a:lnSpc>
              <a:spcBef>
                <a:spcPts val="0"/>
              </a:spcBef>
              <a:spcAft>
                <a:spcPts val="0"/>
              </a:spcAft>
              <a:defRPr/>
            </a:pPr>
            <a:r>
              <a:rPr lang="en-US" sz="1400" dirty="0">
                <a:latin typeface="+mn-lt"/>
                <a:cs typeface="+mn-cs"/>
              </a:rPr>
              <a:t>               // each thread must have a different </a:t>
            </a:r>
            <a:r>
              <a:rPr lang="en-US" sz="1400" dirty="0" err="1">
                <a:latin typeface="+mn-lt"/>
                <a:cs typeface="+mn-cs"/>
              </a:rPr>
              <a:t>hashtable</a:t>
            </a:r>
            <a:endParaRPr lang="en-US" sz="1400" dirty="0">
              <a:latin typeface="+mn-lt"/>
              <a:cs typeface="+mn-cs"/>
            </a:endParaRPr>
          </a:p>
          <a:p>
            <a:pPr fontAlgn="auto">
              <a:lnSpc>
                <a:spcPct val="80000"/>
              </a:lnSpc>
              <a:spcBef>
                <a:spcPts val="0"/>
              </a:spcBef>
              <a:spcAft>
                <a:spcPts val="0"/>
              </a:spcAft>
              <a:defRPr/>
            </a:pPr>
            <a:r>
              <a:rPr lang="en-US" sz="1400" dirty="0">
                <a:latin typeface="+mn-lt"/>
                <a:cs typeface="+mn-cs"/>
              </a:rPr>
              <a:t>               </a:t>
            </a:r>
            <a:r>
              <a:rPr lang="en-US" sz="1400" dirty="0" err="1">
                <a:latin typeface="+mn-lt"/>
                <a:cs typeface="+mn-cs"/>
              </a:rPr>
              <a:t>Hashtable</a:t>
            </a:r>
            <a:r>
              <a:rPr lang="en-US" sz="1400" dirty="0">
                <a:latin typeface="+mn-lt"/>
                <a:cs typeface="+mn-cs"/>
              </a:rPr>
              <a:t> h= new </a:t>
            </a:r>
            <a:r>
              <a:rPr lang="en-US" sz="1400" dirty="0" err="1">
                <a:latin typeface="+mn-lt"/>
                <a:cs typeface="+mn-cs"/>
              </a:rPr>
              <a:t>Hashtable</a:t>
            </a:r>
            <a:r>
              <a:rPr lang="en-US" sz="1400" dirty="0">
                <a:latin typeface="+mn-lt"/>
                <a:cs typeface="+mn-cs"/>
              </a:rPr>
              <a:t>();</a:t>
            </a:r>
          </a:p>
          <a:p>
            <a:pPr fontAlgn="auto">
              <a:lnSpc>
                <a:spcPct val="80000"/>
              </a:lnSpc>
              <a:spcBef>
                <a:spcPts val="0"/>
              </a:spcBef>
              <a:spcAft>
                <a:spcPts val="0"/>
              </a:spcAft>
              <a:defRPr/>
            </a:pPr>
            <a:endParaRPr lang="en-US" sz="1400" dirty="0">
              <a:latin typeface="+mn-lt"/>
              <a:cs typeface="+mn-cs"/>
            </a:endParaRPr>
          </a:p>
          <a:p>
            <a:pPr fontAlgn="auto">
              <a:lnSpc>
                <a:spcPct val="80000"/>
              </a:lnSpc>
              <a:spcBef>
                <a:spcPts val="0"/>
              </a:spcBef>
              <a:spcAft>
                <a:spcPts val="0"/>
              </a:spcAft>
              <a:defRPr/>
            </a:pPr>
            <a:r>
              <a:rPr lang="en-US" sz="1400" dirty="0">
                <a:latin typeface="+mn-lt"/>
                <a:cs typeface="+mn-cs"/>
              </a:rPr>
              <a:t>               //load session data on </a:t>
            </a:r>
            <a:r>
              <a:rPr lang="en-US" sz="1400" dirty="0" err="1">
                <a:latin typeface="+mn-lt"/>
                <a:cs typeface="+mn-cs"/>
              </a:rPr>
              <a:t>hashtable</a:t>
            </a:r>
            <a:r>
              <a:rPr lang="en-US" sz="1400" dirty="0">
                <a:latin typeface="+mn-lt"/>
                <a:cs typeface="+mn-cs"/>
              </a:rPr>
              <a:t> </a:t>
            </a:r>
          </a:p>
          <a:p>
            <a:pPr fontAlgn="auto">
              <a:lnSpc>
                <a:spcPct val="80000"/>
              </a:lnSpc>
              <a:spcBef>
                <a:spcPts val="0"/>
              </a:spcBef>
              <a:spcAft>
                <a:spcPts val="0"/>
              </a:spcAft>
              <a:defRPr/>
            </a:pPr>
            <a:r>
              <a:rPr lang="en-US" sz="1400" dirty="0">
                <a:latin typeface="+mn-lt"/>
                <a:cs typeface="+mn-cs"/>
              </a:rPr>
              <a:t>               …</a:t>
            </a:r>
          </a:p>
          <a:p>
            <a:pPr fontAlgn="auto">
              <a:lnSpc>
                <a:spcPct val="80000"/>
              </a:lnSpc>
              <a:spcBef>
                <a:spcPts val="0"/>
              </a:spcBef>
              <a:spcAft>
                <a:spcPts val="0"/>
              </a:spcAft>
              <a:defRPr/>
            </a:pPr>
            <a:r>
              <a:rPr lang="en-US" sz="1400" dirty="0">
                <a:latin typeface="+mn-lt"/>
                <a:cs typeface="+mn-cs"/>
              </a:rPr>
              <a:t>               //assign it to </a:t>
            </a:r>
            <a:r>
              <a:rPr lang="en-US" sz="1400" dirty="0" err="1">
                <a:latin typeface="+mn-lt"/>
                <a:cs typeface="+mn-cs"/>
              </a:rPr>
              <a:t>ThreadLocal</a:t>
            </a:r>
            <a:endParaRPr lang="en-US" sz="1400" dirty="0">
              <a:latin typeface="+mn-lt"/>
              <a:cs typeface="+mn-cs"/>
            </a:endParaRPr>
          </a:p>
          <a:p>
            <a:pPr fontAlgn="auto">
              <a:lnSpc>
                <a:spcPct val="80000"/>
              </a:lnSpc>
              <a:spcBef>
                <a:spcPts val="0"/>
              </a:spcBef>
              <a:spcAft>
                <a:spcPts val="0"/>
              </a:spcAft>
              <a:defRPr/>
            </a:pPr>
            <a:r>
              <a:rPr lang="en-US" sz="1400" b="1" dirty="0">
                <a:latin typeface="+mn-lt"/>
                <a:cs typeface="+mn-cs"/>
              </a:rPr>
              <a:t>              </a:t>
            </a:r>
            <a:r>
              <a:rPr lang="en-US" sz="1400" b="1" dirty="0" err="1">
                <a:latin typeface="+mn-lt"/>
                <a:cs typeface="+mn-cs"/>
              </a:rPr>
              <a:t>stuff.set</a:t>
            </a:r>
            <a:r>
              <a:rPr lang="en-US" sz="1400" b="1" dirty="0">
                <a:latin typeface="+mn-lt"/>
                <a:cs typeface="+mn-cs"/>
              </a:rPr>
              <a:t>(h);</a:t>
            </a:r>
          </a:p>
          <a:p>
            <a:pPr fontAlgn="auto">
              <a:lnSpc>
                <a:spcPct val="80000"/>
              </a:lnSpc>
              <a:spcBef>
                <a:spcPts val="0"/>
              </a:spcBef>
              <a:spcAft>
                <a:spcPts val="0"/>
              </a:spcAft>
              <a:defRPr/>
            </a:pPr>
            <a:r>
              <a:rPr lang="en-US" sz="1400" b="1" dirty="0">
                <a:latin typeface="+mn-lt"/>
                <a:cs typeface="+mn-cs"/>
              </a:rPr>
              <a:t>              </a:t>
            </a:r>
            <a:r>
              <a:rPr lang="en-US" sz="1400" b="1" dirty="0" err="1">
                <a:latin typeface="+mn-lt"/>
                <a:cs typeface="+mn-cs"/>
              </a:rPr>
              <a:t>handleData</a:t>
            </a:r>
            <a:r>
              <a:rPr lang="en-US" sz="1400" b="1" dirty="0">
                <a:latin typeface="+mn-lt"/>
                <a:cs typeface="+mn-cs"/>
              </a:rPr>
              <a:t>();</a:t>
            </a:r>
          </a:p>
          <a:p>
            <a:pPr fontAlgn="auto">
              <a:lnSpc>
                <a:spcPct val="80000"/>
              </a:lnSpc>
              <a:spcBef>
                <a:spcPts val="0"/>
              </a:spcBef>
              <a:spcAft>
                <a:spcPts val="0"/>
              </a:spcAft>
              <a:defRPr/>
            </a:pPr>
            <a:endParaRPr lang="en-US" sz="1400" dirty="0">
              <a:latin typeface="+mn-lt"/>
              <a:cs typeface="+mn-cs"/>
            </a:endParaRPr>
          </a:p>
          <a:p>
            <a:pPr fontAlgn="auto">
              <a:lnSpc>
                <a:spcPct val="80000"/>
              </a:lnSpc>
              <a:spcBef>
                <a:spcPts val="0"/>
              </a:spcBef>
              <a:spcAft>
                <a:spcPts val="0"/>
              </a:spcAft>
              <a:defRPr/>
            </a:pPr>
            <a:r>
              <a:rPr lang="en-US" sz="1400" dirty="0">
                <a:latin typeface="+mn-lt"/>
                <a:cs typeface="+mn-cs"/>
              </a:rPr>
              <a:t>        }</a:t>
            </a:r>
          </a:p>
          <a:p>
            <a:pPr fontAlgn="auto">
              <a:lnSpc>
                <a:spcPct val="80000"/>
              </a:lnSpc>
              <a:spcBef>
                <a:spcPts val="0"/>
              </a:spcBef>
              <a:spcAft>
                <a:spcPts val="0"/>
              </a:spcAft>
              <a:defRPr/>
            </a:pPr>
            <a:r>
              <a:rPr lang="en-US" sz="1400" dirty="0">
                <a:latin typeface="+mn-lt"/>
                <a:cs typeface="+mn-cs"/>
              </a:rPr>
              <a:t>     </a:t>
            </a:r>
          </a:p>
          <a:p>
            <a:pPr fontAlgn="auto">
              <a:lnSpc>
                <a:spcPct val="80000"/>
              </a:lnSpc>
              <a:spcBef>
                <a:spcPts val="0"/>
              </a:spcBef>
              <a:spcAft>
                <a:spcPts val="0"/>
              </a:spcAft>
              <a:defRPr/>
            </a:pPr>
            <a:r>
              <a:rPr lang="en-US" sz="1400" dirty="0">
                <a:latin typeface="+mn-lt"/>
                <a:cs typeface="+mn-cs"/>
              </a:rPr>
              <a:t>         public void </a:t>
            </a:r>
            <a:r>
              <a:rPr lang="en-US" sz="1400" dirty="0" err="1">
                <a:latin typeface="+mn-lt"/>
                <a:cs typeface="+mn-cs"/>
              </a:rPr>
              <a:t>handleData</a:t>
            </a:r>
            <a:r>
              <a:rPr lang="en-US" sz="1400" dirty="0">
                <a:latin typeface="+mn-lt"/>
                <a:cs typeface="+mn-cs"/>
              </a:rPr>
              <a:t>(){</a:t>
            </a:r>
          </a:p>
          <a:p>
            <a:pPr fontAlgn="auto">
              <a:lnSpc>
                <a:spcPct val="80000"/>
              </a:lnSpc>
              <a:spcBef>
                <a:spcPts val="0"/>
              </a:spcBef>
              <a:spcAft>
                <a:spcPts val="0"/>
              </a:spcAft>
              <a:defRPr/>
            </a:pPr>
            <a:r>
              <a:rPr lang="en-US" sz="1400" dirty="0"/>
              <a:t>            if </a:t>
            </a:r>
            <a:r>
              <a:rPr lang="en-US" sz="1400" b="1" dirty="0"/>
              <a:t>(((</a:t>
            </a:r>
            <a:r>
              <a:rPr lang="en-US" sz="1400" b="1" dirty="0" err="1"/>
              <a:t>Hashtable</a:t>
            </a:r>
            <a:r>
              <a:rPr lang="en-US" sz="1400" b="1" dirty="0"/>
              <a:t>)</a:t>
            </a:r>
            <a:r>
              <a:rPr lang="en-US" sz="1400" b="1" dirty="0" err="1"/>
              <a:t>stuff.get</a:t>
            </a:r>
            <a:r>
              <a:rPr lang="en-US" sz="1400" b="1" dirty="0"/>
              <a:t>()).</a:t>
            </a:r>
            <a:r>
              <a:rPr lang="en-US" sz="1400" dirty="0" err="1"/>
              <a:t>containsValue</a:t>
            </a:r>
            <a:r>
              <a:rPr lang="en-US" sz="1400" dirty="0"/>
              <a:t>("Foo"))</a:t>
            </a:r>
          </a:p>
          <a:p>
            <a:pPr fontAlgn="auto">
              <a:lnSpc>
                <a:spcPct val="80000"/>
              </a:lnSpc>
              <a:spcBef>
                <a:spcPts val="0"/>
              </a:spcBef>
              <a:spcAft>
                <a:spcPts val="0"/>
              </a:spcAft>
              <a:defRPr/>
            </a:pPr>
            <a:r>
              <a:rPr lang="en-US" sz="1400" dirty="0"/>
              <a:t>                      </a:t>
            </a:r>
            <a:r>
              <a:rPr lang="en-US" sz="1400" dirty="0" err="1"/>
              <a:t>doSomething</a:t>
            </a:r>
            <a:r>
              <a:rPr lang="en-US" sz="1400" dirty="0"/>
              <a:t>();  // run code which can refer to hash table</a:t>
            </a:r>
          </a:p>
          <a:p>
            <a:pPr fontAlgn="auto">
              <a:lnSpc>
                <a:spcPct val="80000"/>
              </a:lnSpc>
              <a:spcBef>
                <a:spcPts val="0"/>
              </a:spcBef>
              <a:spcAft>
                <a:spcPts val="0"/>
              </a:spcAft>
              <a:defRPr/>
            </a:pPr>
            <a:r>
              <a:rPr lang="en-US" sz="1400" dirty="0"/>
              <a:t>            }</a:t>
            </a:r>
          </a:p>
          <a:p>
            <a:pPr fontAlgn="auto">
              <a:lnSpc>
                <a:spcPct val="80000"/>
              </a:lnSpc>
              <a:spcBef>
                <a:spcPts val="0"/>
              </a:spcBef>
              <a:spcAft>
                <a:spcPts val="0"/>
              </a:spcAft>
              <a:defRPr/>
            </a:pPr>
            <a:r>
              <a:rPr lang="en-US" sz="1400" dirty="0">
                <a:latin typeface="+mn-lt"/>
                <a:cs typeface="+mn-cs"/>
              </a:rPr>
              <a:t>        }</a:t>
            </a:r>
          </a:p>
          <a:p>
            <a:pPr fontAlgn="auto">
              <a:lnSpc>
                <a:spcPct val="80000"/>
              </a:lnSpc>
              <a:spcBef>
                <a:spcPts val="0"/>
              </a:spcBef>
              <a:spcAft>
                <a:spcPts val="0"/>
              </a:spcAft>
              <a:defRPr/>
            </a:pPr>
            <a:endParaRPr lang="en-US" sz="1400" dirty="0">
              <a:latin typeface="+mn-lt"/>
              <a:cs typeface="+mn-cs"/>
            </a:endParaRPr>
          </a:p>
          <a:p>
            <a:pPr fontAlgn="auto">
              <a:lnSpc>
                <a:spcPct val="80000"/>
              </a:lnSpc>
              <a:spcBef>
                <a:spcPts val="0"/>
              </a:spcBef>
              <a:spcAft>
                <a:spcPts val="0"/>
              </a:spcAft>
              <a:defRPr/>
            </a:pPr>
            <a:r>
              <a:rPr lang="en-US" sz="1400" dirty="0">
                <a:latin typeface="+mn-lt"/>
                <a:cs typeface="+mn-cs"/>
              </a:rPr>
              <a:t>}</a:t>
            </a:r>
          </a:p>
        </p:txBody>
      </p:sp>
      <p:cxnSp>
        <p:nvCxnSpPr>
          <p:cNvPr id="6" name="Straight Connector 5"/>
          <p:cNvCxnSpPr/>
          <p:nvPr/>
        </p:nvCxnSpPr>
        <p:spPr>
          <a:xfrm>
            <a:off x="755576" y="2060848"/>
            <a:ext cx="7931224" cy="0"/>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55576" y="6381328"/>
            <a:ext cx="7931224" cy="0"/>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en-US" altLang="he-IL" dirty="0"/>
              <a:t>Java Concurrency</a:t>
            </a:r>
          </a:p>
        </p:txBody>
      </p:sp>
      <p:sp>
        <p:nvSpPr>
          <p:cNvPr id="11267" name="Content Placeholder 2"/>
          <p:cNvSpPr>
            <a:spLocks noGrp="1"/>
          </p:cNvSpPr>
          <p:nvPr>
            <p:ph idx="1"/>
          </p:nvPr>
        </p:nvSpPr>
        <p:spPr/>
        <p:txBody>
          <a:bodyPr/>
          <a:lstStyle/>
          <a:p>
            <a:pPr eaLnBrk="1" hangingPunct="1">
              <a:defRPr/>
            </a:pPr>
            <a:r>
              <a:rPr lang="en-US" altLang="he-IL" dirty="0"/>
              <a:t>Basics brief</a:t>
            </a:r>
          </a:p>
          <a:p>
            <a:pPr eaLnBrk="1" hangingPunct="1">
              <a:defRPr/>
            </a:pPr>
            <a:r>
              <a:rPr lang="en-US" altLang="he-IL" dirty="0"/>
              <a:t>Executors</a:t>
            </a:r>
          </a:p>
          <a:p>
            <a:pPr eaLnBrk="1" hangingPunct="1">
              <a:defRPr/>
            </a:pPr>
            <a:r>
              <a:rPr lang="en-US" altLang="he-IL" dirty="0"/>
              <a:t>Callable &amp; Future</a:t>
            </a:r>
          </a:p>
          <a:p>
            <a:pPr eaLnBrk="1" hangingPunct="1">
              <a:defRPr/>
            </a:pPr>
            <a:r>
              <a:rPr lang="en-US" altLang="he-IL" dirty="0"/>
              <a:t>Atomic Concurrent</a:t>
            </a:r>
          </a:p>
          <a:p>
            <a:pPr eaLnBrk="1" hangingPunct="1">
              <a:defRPr/>
            </a:pPr>
            <a:r>
              <a:rPr lang="en-US" altLang="he-IL" dirty="0"/>
              <a:t>Lock API (Lock, Criteria)</a:t>
            </a:r>
          </a:p>
          <a:p>
            <a:pPr eaLnBrk="1" hangingPunct="1">
              <a:defRPr/>
            </a:pPr>
            <a:r>
              <a:rPr lang="en-US" altLang="he-IL" dirty="0"/>
              <a:t>Barriers</a:t>
            </a:r>
          </a:p>
          <a:p>
            <a:pPr eaLnBrk="1" hangingPunct="1">
              <a:defRPr/>
            </a:pPr>
            <a:r>
              <a:rPr lang="en-US" altLang="he-IL" dirty="0"/>
              <a:t>Fork-Join</a:t>
            </a:r>
          </a:p>
          <a:p>
            <a:pPr>
              <a:defRPr/>
            </a:pPr>
            <a:r>
              <a:rPr lang="en-US" altLang="he-IL" dirty="0"/>
              <a:t>Concurrent Collections</a:t>
            </a:r>
          </a:p>
          <a:p>
            <a:pPr eaLnBrk="1" hangingPunct="1">
              <a:defRPr/>
            </a:pPr>
            <a:endParaRPr lang="en-US" altLang="he-IL" dirty="0"/>
          </a:p>
          <a:p>
            <a:pPr eaLnBrk="1" hangingPunct="1">
              <a:buFont typeface="Arial" panose="020B0604020202020204" pitchFamily="34" charset="0"/>
              <a:buNone/>
              <a:defRPr/>
            </a:pPr>
            <a:r>
              <a:rPr lang="en-US" altLang="he-IL" dirty="0"/>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Title 1"/>
          <p:cNvSpPr>
            <a:spLocks noGrp="1"/>
          </p:cNvSpPr>
          <p:nvPr>
            <p:ph type="title"/>
          </p:nvPr>
        </p:nvSpPr>
        <p:spPr/>
        <p:txBody>
          <a:bodyPr/>
          <a:lstStyle/>
          <a:p>
            <a:r>
              <a:rPr lang="en-US" altLang="he-IL"/>
              <a:t>Thread Executor</a:t>
            </a:r>
          </a:p>
        </p:txBody>
      </p:sp>
      <p:sp>
        <p:nvSpPr>
          <p:cNvPr id="159746" name="Content Placeholder 2"/>
          <p:cNvSpPr>
            <a:spLocks noGrp="1"/>
          </p:cNvSpPr>
          <p:nvPr>
            <p:ph idx="1"/>
          </p:nvPr>
        </p:nvSpPr>
        <p:spPr/>
        <p:txBody>
          <a:bodyPr/>
          <a:lstStyle/>
          <a:p>
            <a:pPr marL="0" indent="0">
              <a:buNone/>
            </a:pPr>
            <a:r>
              <a:rPr lang="en-US" b="1" dirty="0"/>
              <a:t>An implementation of </a:t>
            </a:r>
            <a:r>
              <a:rPr lang="en-US" b="1" i="1" dirty="0" err="1"/>
              <a:t>java.util.concurrent.Executor</a:t>
            </a:r>
            <a:endParaRPr lang="en-US" b="1" i="1" dirty="0"/>
          </a:p>
          <a:p>
            <a:pPr lvl="1"/>
            <a:r>
              <a:rPr lang="en-US" dirty="0"/>
              <a:t>Thread Pool Executor</a:t>
            </a:r>
          </a:p>
          <a:p>
            <a:pPr lvl="2"/>
            <a:r>
              <a:rPr lang="en-US" dirty="0"/>
              <a:t>A thread pool service </a:t>
            </a:r>
          </a:p>
          <a:p>
            <a:pPr lvl="2"/>
            <a:r>
              <a:rPr lang="en-US" dirty="0"/>
              <a:t>Offers powerful control over the pool</a:t>
            </a:r>
          </a:p>
          <a:p>
            <a:pPr lvl="2"/>
            <a:r>
              <a:rPr lang="en-US" dirty="0"/>
              <a:t>Can expand and shrink the pool according to call intensity </a:t>
            </a:r>
          </a:p>
          <a:p>
            <a:pPr lvl="2"/>
            <a:endParaRPr lang="en-US" dirty="0"/>
          </a:p>
          <a:p>
            <a:pPr lvl="1"/>
            <a:r>
              <a:rPr lang="en-US" dirty="0"/>
              <a:t>Better since</a:t>
            </a:r>
          </a:p>
          <a:p>
            <a:pPr lvl="2"/>
            <a:r>
              <a:rPr lang="en-US" dirty="0"/>
              <a:t>Manages shared resources among threads</a:t>
            </a:r>
          </a:p>
          <a:p>
            <a:pPr lvl="2"/>
            <a:r>
              <a:rPr lang="en-US" dirty="0"/>
              <a:t>Offers monitoring and reporting [for example: no’ of completed tasks]</a:t>
            </a:r>
          </a:p>
          <a:p>
            <a:pPr lvl="2"/>
            <a:r>
              <a:rPr lang="en-US" dirty="0"/>
              <a:t>Supports Callable objects execution (not just Runnable) - later</a:t>
            </a:r>
          </a:p>
          <a:p>
            <a:pPr lvl="2"/>
            <a:r>
              <a:rPr lang="en-US" dirty="0"/>
              <a:t>Manages a fully featured queue</a:t>
            </a:r>
          </a:p>
          <a:p>
            <a:pPr lvl="3"/>
            <a:r>
              <a:rPr lang="en-US" dirty="0"/>
              <a:t>Min/max sizes</a:t>
            </a:r>
          </a:p>
          <a:p>
            <a:pPr lvl="3"/>
            <a:r>
              <a:rPr lang="en-US" dirty="0"/>
              <a:t>On-demand service</a:t>
            </a:r>
          </a:p>
          <a:p>
            <a:pPr lvl="3"/>
            <a:r>
              <a:rPr lang="en-US" dirty="0"/>
              <a:t>Keep-alive time</a:t>
            </a:r>
          </a:p>
          <a:p>
            <a:pPr lvl="3"/>
            <a:r>
              <a:rPr lang="en-US" dirty="0"/>
              <a:t>Can be shut down and reject calls </a:t>
            </a:r>
          </a:p>
          <a:p>
            <a:pPr lvl="3"/>
            <a:r>
              <a:rPr lang="en-US" dirty="0"/>
              <a:t>Offers scheduling assignments  - better &amp; lighter than Timers</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Title 1"/>
          <p:cNvSpPr>
            <a:spLocks noGrp="1"/>
          </p:cNvSpPr>
          <p:nvPr>
            <p:ph type="title"/>
          </p:nvPr>
        </p:nvSpPr>
        <p:spPr/>
        <p:txBody>
          <a:bodyPr/>
          <a:lstStyle/>
          <a:p>
            <a:r>
              <a:rPr lang="en-US" altLang="he-IL" dirty="0"/>
              <a:t>Thread Executors</a:t>
            </a:r>
          </a:p>
        </p:txBody>
      </p:sp>
      <p:sp>
        <p:nvSpPr>
          <p:cNvPr id="160770" name="Content Placeholder 2"/>
          <p:cNvSpPr>
            <a:spLocks noGrp="1"/>
          </p:cNvSpPr>
          <p:nvPr>
            <p:ph idx="1"/>
          </p:nvPr>
        </p:nvSpPr>
        <p:spPr/>
        <p:txBody>
          <a:bodyPr/>
          <a:lstStyle/>
          <a:p>
            <a:pPr marL="0" indent="0">
              <a:buNone/>
            </a:pPr>
            <a:r>
              <a:rPr lang="en-US" b="1" dirty="0"/>
              <a:t>Executor queue types</a:t>
            </a:r>
          </a:p>
          <a:p>
            <a:endParaRPr lang="en-US" dirty="0"/>
          </a:p>
          <a:p>
            <a:pPr lvl="1"/>
            <a:r>
              <a:rPr lang="en-US" dirty="0"/>
              <a:t>Synchronous queue</a:t>
            </a:r>
          </a:p>
          <a:p>
            <a:pPr lvl="2"/>
            <a:r>
              <a:rPr lang="en-US" dirty="0"/>
              <a:t>means that a call is handled rapidly – if no available thread – a new one is constructed</a:t>
            </a:r>
          </a:p>
          <a:p>
            <a:pPr lvl="2"/>
            <a:r>
              <a:rPr lang="en-US" dirty="0"/>
              <a:t>max size is irrelevant and ignored</a:t>
            </a:r>
          </a:p>
          <a:p>
            <a:pPr lvl="2"/>
            <a:endParaRPr lang="en-US" dirty="0"/>
          </a:p>
          <a:p>
            <a:pPr lvl="1"/>
            <a:r>
              <a:rPr lang="en-US" dirty="0"/>
              <a:t>Blocking queue </a:t>
            </a:r>
          </a:p>
          <a:p>
            <a:pPr lvl="2"/>
            <a:r>
              <a:rPr lang="en-US" dirty="0"/>
              <a:t>means that threads are created until the queue is full (at max size)</a:t>
            </a:r>
          </a:p>
          <a:p>
            <a:pPr lvl="2"/>
            <a:r>
              <a:rPr lang="en-US" dirty="0"/>
              <a:t>then – queuing begins</a:t>
            </a:r>
          </a:p>
          <a:p>
            <a:pPr lvl="2"/>
            <a:endParaRPr lang="en-US" dirty="0"/>
          </a:p>
          <a:p>
            <a:pPr lvl="1"/>
            <a:r>
              <a:rPr lang="en-US" dirty="0"/>
              <a:t>All supports both</a:t>
            </a:r>
            <a:r>
              <a:rPr lang="en-US" i="1" dirty="0"/>
              <a:t> Runnable &amp; Callable</a:t>
            </a:r>
          </a:p>
          <a:p>
            <a:pPr lvl="1"/>
            <a:endParaRPr lang="en-US" dirty="0"/>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Title 1"/>
          <p:cNvSpPr>
            <a:spLocks noGrp="1"/>
          </p:cNvSpPr>
          <p:nvPr>
            <p:ph type="title"/>
          </p:nvPr>
        </p:nvSpPr>
        <p:spPr/>
        <p:txBody>
          <a:bodyPr/>
          <a:lstStyle/>
          <a:p>
            <a:r>
              <a:rPr lang="en-US" altLang="he-IL"/>
              <a:t>Callable</a:t>
            </a:r>
          </a:p>
        </p:txBody>
      </p:sp>
      <p:sp>
        <p:nvSpPr>
          <p:cNvPr id="161794" name="Content Placeholder 2"/>
          <p:cNvSpPr>
            <a:spLocks noGrp="1"/>
          </p:cNvSpPr>
          <p:nvPr>
            <p:ph idx="1"/>
          </p:nvPr>
        </p:nvSpPr>
        <p:spPr/>
        <p:txBody>
          <a:bodyPr/>
          <a:lstStyle/>
          <a:p>
            <a:r>
              <a:rPr lang="en-US" dirty="0"/>
              <a:t>Callable is an interface with a single method</a:t>
            </a:r>
          </a:p>
          <a:p>
            <a:pPr lvl="1"/>
            <a:r>
              <a:rPr lang="en-US" i="1" dirty="0"/>
              <a:t>Callable&lt;T&gt; implementers must provide   public &lt;T&gt; call() throws Exception</a:t>
            </a:r>
          </a:p>
          <a:p>
            <a:pPr lvl="1"/>
            <a:endParaRPr lang="en-US" dirty="0"/>
          </a:p>
          <a:p>
            <a:r>
              <a:rPr lang="en-US" dirty="0"/>
              <a:t>Similar to Runnable – </a:t>
            </a:r>
            <a:r>
              <a:rPr lang="en-US" i="1" dirty="0"/>
              <a:t>run()</a:t>
            </a:r>
            <a:r>
              <a:rPr lang="en-US" dirty="0"/>
              <a:t> in that they are both executed by threads</a:t>
            </a:r>
          </a:p>
          <a:p>
            <a:r>
              <a:rPr lang="en-US" dirty="0"/>
              <a:t>But differs with the following capabilities:</a:t>
            </a:r>
          </a:p>
          <a:p>
            <a:pPr lvl="1"/>
            <a:r>
              <a:rPr lang="en-US" dirty="0"/>
              <a:t>Returns a result of the execution</a:t>
            </a:r>
          </a:p>
          <a:p>
            <a:pPr lvl="1"/>
            <a:r>
              <a:rPr lang="en-US" dirty="0"/>
              <a:t>Throws checked exceptions</a:t>
            </a:r>
          </a:p>
          <a:p>
            <a:pPr lvl="1"/>
            <a:r>
              <a:rPr lang="en-US" dirty="0"/>
              <a:t>Several Callable objects can be executed with a single call to the Executor service</a:t>
            </a:r>
          </a:p>
          <a:p>
            <a:pPr lvl="1"/>
            <a:r>
              <a:rPr lang="en-US" dirty="0"/>
              <a:t>One thread can invoke several Callable objects during its life time </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Title 1"/>
          <p:cNvSpPr>
            <a:spLocks noGrp="1"/>
          </p:cNvSpPr>
          <p:nvPr>
            <p:ph type="title"/>
          </p:nvPr>
        </p:nvSpPr>
        <p:spPr/>
        <p:txBody>
          <a:bodyPr/>
          <a:lstStyle/>
          <a:p>
            <a:r>
              <a:rPr lang="en-US" altLang="he-IL"/>
              <a:t>Callable</a:t>
            </a:r>
          </a:p>
        </p:txBody>
      </p:sp>
      <p:sp>
        <p:nvSpPr>
          <p:cNvPr id="162818" name="Content Placeholder 2"/>
          <p:cNvSpPr>
            <a:spLocks noGrp="1"/>
          </p:cNvSpPr>
          <p:nvPr>
            <p:ph idx="1"/>
          </p:nvPr>
        </p:nvSpPr>
        <p:spPr/>
        <p:txBody>
          <a:bodyPr/>
          <a:lstStyle/>
          <a:p>
            <a:pPr marL="0" indent="0">
              <a:buNone/>
            </a:pPr>
            <a:r>
              <a:rPr lang="en-US" b="1" dirty="0"/>
              <a:t>Example:</a:t>
            </a:r>
          </a:p>
        </p:txBody>
      </p:sp>
      <p:sp>
        <p:nvSpPr>
          <p:cNvPr id="4" name="AutoShape 8"/>
          <p:cNvSpPr>
            <a:spLocks noChangeArrowheads="1"/>
          </p:cNvSpPr>
          <p:nvPr/>
        </p:nvSpPr>
        <p:spPr bwMode="auto">
          <a:xfrm>
            <a:off x="457200" y="2060848"/>
            <a:ext cx="8229600" cy="4036061"/>
          </a:xfrm>
          <a:prstGeom prst="rect">
            <a:avLst/>
          </a:prstGeom>
          <a:solidFill>
            <a:schemeClr val="bg2">
              <a:lumMod val="40000"/>
              <a:lumOff val="60000"/>
            </a:schemeClr>
          </a:solidFill>
          <a:ln>
            <a:headEnd/>
            <a:tailEnd/>
          </a:ln>
        </p:spPr>
        <p:style>
          <a:lnRef idx="2">
            <a:schemeClr val="accent3"/>
          </a:lnRef>
          <a:fillRef idx="1">
            <a:schemeClr val="lt1"/>
          </a:fillRef>
          <a:effectRef idx="0">
            <a:schemeClr val="accent3"/>
          </a:effectRef>
          <a:fontRef idx="minor">
            <a:schemeClr val="dk1"/>
          </a:fontRef>
        </p:style>
        <p:txBody>
          <a:bodyPr wrap="none" anchor="ctr"/>
          <a:lstStyle/>
          <a:p>
            <a:pPr fontAlgn="auto">
              <a:spcBef>
                <a:spcPts val="0"/>
              </a:spcBef>
              <a:spcAft>
                <a:spcPts val="0"/>
              </a:spcAft>
              <a:defRPr/>
            </a:pPr>
            <a:r>
              <a:rPr lang="en-US" sz="1400" dirty="0">
                <a:latin typeface="+mn-lt"/>
                <a:cs typeface="+mn-cs"/>
              </a:rPr>
              <a:t>import </a:t>
            </a:r>
            <a:r>
              <a:rPr lang="en-US" sz="1400" dirty="0" err="1">
                <a:latin typeface="+mn-lt"/>
                <a:cs typeface="+mn-cs"/>
              </a:rPr>
              <a:t>java.util.concurrent.Callable</a:t>
            </a:r>
            <a:r>
              <a:rPr lang="en-US" sz="1400" dirty="0">
                <a:latin typeface="+mn-lt"/>
                <a:cs typeface="+mn-cs"/>
              </a:rPr>
              <a:t>;</a:t>
            </a:r>
          </a:p>
          <a:p>
            <a:pPr fontAlgn="auto">
              <a:spcBef>
                <a:spcPts val="0"/>
              </a:spcBef>
              <a:spcAft>
                <a:spcPts val="0"/>
              </a:spcAft>
              <a:defRPr/>
            </a:pPr>
            <a:endParaRPr lang="en-US" sz="1400" dirty="0">
              <a:latin typeface="+mn-lt"/>
              <a:cs typeface="+mn-cs"/>
            </a:endParaRPr>
          </a:p>
          <a:p>
            <a:pPr fontAlgn="auto">
              <a:spcBef>
                <a:spcPts val="0"/>
              </a:spcBef>
              <a:spcAft>
                <a:spcPts val="0"/>
              </a:spcAft>
              <a:defRPr/>
            </a:pPr>
            <a:r>
              <a:rPr lang="en-US" sz="1400" dirty="0">
                <a:latin typeface="+mn-lt"/>
                <a:cs typeface="+mn-cs"/>
              </a:rPr>
              <a:t>public class </a:t>
            </a:r>
            <a:r>
              <a:rPr lang="en-US" sz="1400" dirty="0" err="1">
                <a:latin typeface="+mn-lt"/>
                <a:cs typeface="+mn-cs"/>
              </a:rPr>
              <a:t>ClientListener</a:t>
            </a:r>
            <a:r>
              <a:rPr lang="en-US" sz="1400" dirty="0">
                <a:latin typeface="+mn-lt"/>
                <a:cs typeface="+mn-cs"/>
              </a:rPr>
              <a:t> implements </a:t>
            </a:r>
            <a:r>
              <a:rPr lang="en-US" sz="1400" b="1" dirty="0">
                <a:latin typeface="+mn-lt"/>
                <a:cs typeface="+mn-cs"/>
              </a:rPr>
              <a:t>Callable&lt;Request&gt;</a:t>
            </a:r>
            <a:r>
              <a:rPr lang="en-US" sz="1400" dirty="0">
                <a:latin typeface="+mn-lt"/>
                <a:cs typeface="+mn-cs"/>
              </a:rPr>
              <a:t> {</a:t>
            </a:r>
          </a:p>
          <a:p>
            <a:pPr fontAlgn="auto">
              <a:spcBef>
                <a:spcPts val="0"/>
              </a:spcBef>
              <a:spcAft>
                <a:spcPts val="0"/>
              </a:spcAft>
              <a:defRPr/>
            </a:pPr>
            <a:r>
              <a:rPr lang="en-US" sz="1400" dirty="0">
                <a:latin typeface="+mn-lt"/>
                <a:cs typeface="+mn-cs"/>
              </a:rPr>
              <a:t>          private </a:t>
            </a:r>
            <a:r>
              <a:rPr lang="en-US" sz="1400" dirty="0" err="1">
                <a:latin typeface="+mn-lt"/>
                <a:cs typeface="+mn-cs"/>
              </a:rPr>
              <a:t>ClientInputStream</a:t>
            </a:r>
            <a:r>
              <a:rPr lang="en-US" sz="1400" dirty="0">
                <a:latin typeface="+mn-lt"/>
                <a:cs typeface="+mn-cs"/>
              </a:rPr>
              <a:t> in=null;</a:t>
            </a:r>
          </a:p>
          <a:p>
            <a:pPr fontAlgn="auto">
              <a:spcBef>
                <a:spcPts val="0"/>
              </a:spcBef>
              <a:spcAft>
                <a:spcPts val="0"/>
              </a:spcAft>
              <a:defRPr/>
            </a:pPr>
            <a:endParaRPr lang="en-US" sz="1400" dirty="0">
              <a:latin typeface="+mn-lt"/>
              <a:cs typeface="+mn-cs"/>
            </a:endParaRPr>
          </a:p>
          <a:p>
            <a:pPr fontAlgn="auto">
              <a:spcBef>
                <a:spcPts val="0"/>
              </a:spcBef>
              <a:spcAft>
                <a:spcPts val="0"/>
              </a:spcAft>
              <a:defRPr/>
            </a:pPr>
            <a:r>
              <a:rPr lang="en-US" sz="1400" dirty="0">
                <a:latin typeface="+mn-lt"/>
                <a:cs typeface="+mn-cs"/>
              </a:rPr>
              <a:t>         public </a:t>
            </a:r>
            <a:r>
              <a:rPr lang="en-US" sz="1400" dirty="0" err="1">
                <a:latin typeface="+mn-lt"/>
                <a:cs typeface="+mn-cs"/>
              </a:rPr>
              <a:t>ClientListener</a:t>
            </a:r>
            <a:r>
              <a:rPr lang="en-US" sz="1400" dirty="0">
                <a:latin typeface="+mn-lt"/>
                <a:cs typeface="+mn-cs"/>
              </a:rPr>
              <a:t> (</a:t>
            </a:r>
            <a:r>
              <a:rPr lang="en-US" sz="1400" dirty="0" err="1">
                <a:latin typeface="+mn-lt"/>
                <a:cs typeface="+mn-cs"/>
              </a:rPr>
              <a:t>ClientInputStream</a:t>
            </a:r>
            <a:r>
              <a:rPr lang="en-US" sz="1400" dirty="0">
                <a:latin typeface="+mn-lt"/>
                <a:cs typeface="+mn-cs"/>
              </a:rPr>
              <a:t> in){</a:t>
            </a:r>
          </a:p>
          <a:p>
            <a:pPr fontAlgn="auto">
              <a:spcBef>
                <a:spcPts val="0"/>
              </a:spcBef>
              <a:spcAft>
                <a:spcPts val="0"/>
              </a:spcAft>
              <a:defRPr/>
            </a:pPr>
            <a:r>
              <a:rPr lang="en-US" sz="1400" dirty="0">
                <a:latin typeface="+mn-lt"/>
                <a:cs typeface="+mn-cs"/>
              </a:rPr>
              <a:t>                 </a:t>
            </a:r>
            <a:r>
              <a:rPr lang="en-US" sz="1400" dirty="0" err="1">
                <a:latin typeface="+mn-lt"/>
                <a:cs typeface="+mn-cs"/>
              </a:rPr>
              <a:t>this.in</a:t>
            </a:r>
            <a:r>
              <a:rPr lang="en-US" sz="1400" dirty="0">
                <a:latin typeface="+mn-lt"/>
                <a:cs typeface="+mn-cs"/>
              </a:rPr>
              <a:t>=in;</a:t>
            </a:r>
          </a:p>
          <a:p>
            <a:pPr fontAlgn="auto">
              <a:spcBef>
                <a:spcPts val="0"/>
              </a:spcBef>
              <a:spcAft>
                <a:spcPts val="0"/>
              </a:spcAft>
              <a:defRPr/>
            </a:pPr>
            <a:r>
              <a:rPr lang="en-US" sz="1400" dirty="0">
                <a:latin typeface="+mn-lt"/>
                <a:cs typeface="+mn-cs"/>
              </a:rPr>
              <a:t>         }</a:t>
            </a:r>
          </a:p>
          <a:p>
            <a:pPr fontAlgn="auto">
              <a:spcBef>
                <a:spcPts val="0"/>
              </a:spcBef>
              <a:spcAft>
                <a:spcPts val="0"/>
              </a:spcAft>
              <a:defRPr/>
            </a:pPr>
            <a:endParaRPr lang="en-US" sz="1400" dirty="0">
              <a:latin typeface="+mn-lt"/>
              <a:cs typeface="+mn-cs"/>
            </a:endParaRPr>
          </a:p>
          <a:p>
            <a:pPr fontAlgn="auto">
              <a:spcBef>
                <a:spcPts val="0"/>
              </a:spcBef>
              <a:spcAft>
                <a:spcPts val="0"/>
              </a:spcAft>
              <a:defRPr/>
            </a:pPr>
            <a:r>
              <a:rPr lang="en-US" sz="1400" dirty="0">
                <a:latin typeface="+mn-lt"/>
                <a:cs typeface="+mn-cs"/>
              </a:rPr>
              <a:t>         public Request </a:t>
            </a:r>
            <a:r>
              <a:rPr lang="en-US" sz="1400" b="1" dirty="0">
                <a:latin typeface="+mn-lt"/>
                <a:cs typeface="+mn-cs"/>
              </a:rPr>
              <a:t>call() </a:t>
            </a:r>
            <a:r>
              <a:rPr lang="en-US" sz="1400" dirty="0">
                <a:latin typeface="+mn-lt"/>
                <a:cs typeface="+mn-cs"/>
              </a:rPr>
              <a:t>throws </a:t>
            </a:r>
            <a:r>
              <a:rPr lang="en-US" sz="1400" dirty="0" err="1">
                <a:latin typeface="+mn-lt"/>
                <a:cs typeface="+mn-cs"/>
              </a:rPr>
              <a:t>ConnectionException</a:t>
            </a:r>
            <a:r>
              <a:rPr lang="en-US" sz="1400" dirty="0">
                <a:latin typeface="+mn-lt"/>
                <a:cs typeface="+mn-cs"/>
              </a:rPr>
              <a:t> {</a:t>
            </a:r>
          </a:p>
          <a:p>
            <a:pPr fontAlgn="auto">
              <a:spcBef>
                <a:spcPts val="0"/>
              </a:spcBef>
              <a:spcAft>
                <a:spcPts val="0"/>
              </a:spcAft>
              <a:defRPr/>
            </a:pPr>
            <a:r>
              <a:rPr lang="en-US" sz="1400" dirty="0">
                <a:latin typeface="+mn-lt"/>
                <a:cs typeface="+mn-cs"/>
              </a:rPr>
              <a:t>                try {</a:t>
            </a:r>
          </a:p>
          <a:p>
            <a:pPr fontAlgn="auto">
              <a:spcBef>
                <a:spcPts val="0"/>
              </a:spcBef>
              <a:spcAft>
                <a:spcPts val="0"/>
              </a:spcAft>
              <a:defRPr/>
            </a:pPr>
            <a:r>
              <a:rPr lang="en-US" sz="1400" dirty="0">
                <a:latin typeface="+mn-lt"/>
                <a:cs typeface="+mn-cs"/>
              </a:rPr>
              <a:t>                       return </a:t>
            </a:r>
            <a:r>
              <a:rPr lang="en-US" sz="1400" dirty="0" err="1">
                <a:latin typeface="+mn-lt"/>
                <a:cs typeface="+mn-cs"/>
              </a:rPr>
              <a:t>in.acceptRequest</a:t>
            </a:r>
            <a:r>
              <a:rPr lang="en-US" sz="1400" dirty="0">
                <a:latin typeface="+mn-lt"/>
                <a:cs typeface="+mn-cs"/>
              </a:rPr>
              <a:t>();</a:t>
            </a:r>
            <a:endParaRPr lang="en-US" sz="1400" i="1" dirty="0">
              <a:latin typeface="+mn-lt"/>
              <a:cs typeface="+mn-cs"/>
            </a:endParaRPr>
          </a:p>
          <a:p>
            <a:pPr fontAlgn="auto">
              <a:spcBef>
                <a:spcPts val="0"/>
              </a:spcBef>
              <a:spcAft>
                <a:spcPts val="0"/>
              </a:spcAft>
              <a:defRPr/>
            </a:pPr>
            <a:r>
              <a:rPr lang="en-US" sz="1400" dirty="0">
                <a:latin typeface="+mn-lt"/>
                <a:cs typeface="+mn-cs"/>
              </a:rPr>
              <a:t>                }catch(Exception ex){</a:t>
            </a:r>
          </a:p>
          <a:p>
            <a:pPr fontAlgn="auto">
              <a:spcBef>
                <a:spcPts val="0"/>
              </a:spcBef>
              <a:spcAft>
                <a:spcPts val="0"/>
              </a:spcAft>
              <a:defRPr/>
            </a:pPr>
            <a:r>
              <a:rPr lang="en-US" sz="1400" dirty="0">
                <a:latin typeface="+mn-lt"/>
                <a:cs typeface="+mn-cs"/>
              </a:rPr>
              <a:t>                       throw new </a:t>
            </a:r>
            <a:r>
              <a:rPr lang="en-US" sz="1400" dirty="0" err="1">
                <a:latin typeface="+mn-lt"/>
                <a:cs typeface="+mn-cs"/>
              </a:rPr>
              <a:t>ConnectionException</a:t>
            </a:r>
            <a:r>
              <a:rPr lang="en-US" sz="1400" dirty="0">
                <a:latin typeface="+mn-lt"/>
                <a:cs typeface="+mn-cs"/>
              </a:rPr>
              <a:t> (“Error processing client request”);</a:t>
            </a:r>
          </a:p>
          <a:p>
            <a:pPr fontAlgn="auto">
              <a:spcBef>
                <a:spcPts val="0"/>
              </a:spcBef>
              <a:spcAft>
                <a:spcPts val="0"/>
              </a:spcAft>
              <a:defRPr/>
            </a:pPr>
            <a:r>
              <a:rPr lang="en-US" sz="1400" dirty="0">
                <a:latin typeface="+mn-lt"/>
                <a:cs typeface="+mn-cs"/>
              </a:rPr>
              <a:t>                }</a:t>
            </a:r>
          </a:p>
          <a:p>
            <a:pPr fontAlgn="auto">
              <a:spcBef>
                <a:spcPts val="0"/>
              </a:spcBef>
              <a:spcAft>
                <a:spcPts val="0"/>
              </a:spcAft>
              <a:defRPr/>
            </a:pPr>
            <a:r>
              <a:rPr lang="en-US" sz="1400" dirty="0">
                <a:latin typeface="+mn-lt"/>
                <a:cs typeface="+mn-cs"/>
              </a:rPr>
              <a:t>        }</a:t>
            </a:r>
          </a:p>
          <a:p>
            <a:pPr fontAlgn="auto">
              <a:spcBef>
                <a:spcPts val="0"/>
              </a:spcBef>
              <a:spcAft>
                <a:spcPts val="0"/>
              </a:spcAft>
              <a:defRPr/>
            </a:pPr>
            <a:r>
              <a:rPr lang="en-US" sz="1400" dirty="0">
                <a:latin typeface="+mn-lt"/>
                <a:cs typeface="+mn-cs"/>
              </a:rPr>
              <a:t>}</a:t>
            </a:r>
          </a:p>
        </p:txBody>
      </p:sp>
      <p:cxnSp>
        <p:nvCxnSpPr>
          <p:cNvPr id="6" name="Straight Connector 5"/>
          <p:cNvCxnSpPr/>
          <p:nvPr/>
        </p:nvCxnSpPr>
        <p:spPr>
          <a:xfrm>
            <a:off x="457200" y="6096909"/>
            <a:ext cx="8229600" cy="0"/>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57200" y="2060848"/>
            <a:ext cx="8229600" cy="0"/>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Title 1"/>
          <p:cNvSpPr>
            <a:spLocks noGrp="1"/>
          </p:cNvSpPr>
          <p:nvPr>
            <p:ph type="title"/>
          </p:nvPr>
        </p:nvSpPr>
        <p:spPr/>
        <p:txBody>
          <a:bodyPr/>
          <a:lstStyle/>
          <a:p>
            <a:r>
              <a:rPr lang="en-US" altLang="he-IL"/>
              <a:t>Callable</a:t>
            </a:r>
          </a:p>
        </p:txBody>
      </p:sp>
      <p:sp>
        <p:nvSpPr>
          <p:cNvPr id="162818" name="Content Placeholder 2"/>
          <p:cNvSpPr>
            <a:spLocks noGrp="1"/>
          </p:cNvSpPr>
          <p:nvPr>
            <p:ph idx="1"/>
          </p:nvPr>
        </p:nvSpPr>
        <p:spPr/>
        <p:txBody>
          <a:bodyPr/>
          <a:lstStyle/>
          <a:p>
            <a:pPr marL="0" indent="0">
              <a:buNone/>
            </a:pPr>
            <a:r>
              <a:rPr lang="en-US" b="1" dirty="0"/>
              <a:t>Void type safe Callable Example:</a:t>
            </a:r>
          </a:p>
        </p:txBody>
      </p:sp>
      <p:sp>
        <p:nvSpPr>
          <p:cNvPr id="4" name="AutoShape 8"/>
          <p:cNvSpPr>
            <a:spLocks noChangeArrowheads="1"/>
          </p:cNvSpPr>
          <p:nvPr/>
        </p:nvSpPr>
        <p:spPr bwMode="auto">
          <a:xfrm>
            <a:off x="457200" y="2204864"/>
            <a:ext cx="8229600" cy="2549541"/>
          </a:xfrm>
          <a:prstGeom prst="rect">
            <a:avLst/>
          </a:prstGeom>
          <a:solidFill>
            <a:schemeClr val="bg2">
              <a:lumMod val="40000"/>
              <a:lumOff val="60000"/>
            </a:schemeClr>
          </a:solidFill>
          <a:ln>
            <a:headEnd/>
            <a:tailEnd/>
          </a:ln>
        </p:spPr>
        <p:style>
          <a:lnRef idx="2">
            <a:schemeClr val="accent3"/>
          </a:lnRef>
          <a:fillRef idx="1">
            <a:schemeClr val="lt1"/>
          </a:fillRef>
          <a:effectRef idx="0">
            <a:schemeClr val="accent3"/>
          </a:effectRef>
          <a:fontRef idx="minor">
            <a:schemeClr val="dk1"/>
          </a:fontRef>
        </p:style>
        <p:txBody>
          <a:bodyPr wrap="none" anchor="ctr"/>
          <a:lstStyle/>
          <a:p>
            <a:pPr fontAlgn="auto">
              <a:spcBef>
                <a:spcPts val="0"/>
              </a:spcBef>
              <a:spcAft>
                <a:spcPts val="0"/>
              </a:spcAft>
              <a:defRPr/>
            </a:pPr>
            <a:r>
              <a:rPr lang="en-US" sz="1400" dirty="0">
                <a:latin typeface="+mn-lt"/>
                <a:cs typeface="+mn-cs"/>
              </a:rPr>
              <a:t>import </a:t>
            </a:r>
            <a:r>
              <a:rPr lang="en-US" sz="1400" dirty="0" err="1">
                <a:latin typeface="+mn-lt"/>
                <a:cs typeface="+mn-cs"/>
              </a:rPr>
              <a:t>java.util.concurrent.Callable</a:t>
            </a:r>
            <a:r>
              <a:rPr lang="en-US" sz="1400" dirty="0">
                <a:latin typeface="+mn-lt"/>
                <a:cs typeface="+mn-cs"/>
              </a:rPr>
              <a:t>;</a:t>
            </a:r>
          </a:p>
          <a:p>
            <a:pPr fontAlgn="auto">
              <a:spcBef>
                <a:spcPts val="0"/>
              </a:spcBef>
              <a:spcAft>
                <a:spcPts val="0"/>
              </a:spcAft>
              <a:defRPr/>
            </a:pPr>
            <a:endParaRPr lang="en-US" sz="1400" dirty="0">
              <a:latin typeface="+mn-lt"/>
              <a:cs typeface="+mn-cs"/>
            </a:endParaRPr>
          </a:p>
          <a:p>
            <a:pPr fontAlgn="auto">
              <a:spcBef>
                <a:spcPts val="0"/>
              </a:spcBef>
              <a:spcAft>
                <a:spcPts val="0"/>
              </a:spcAft>
              <a:defRPr/>
            </a:pPr>
            <a:r>
              <a:rPr lang="en-US" sz="1400" dirty="0">
                <a:latin typeface="+mn-lt"/>
                <a:cs typeface="+mn-cs"/>
              </a:rPr>
              <a:t>public class </a:t>
            </a:r>
            <a:r>
              <a:rPr lang="en-US" sz="1400" dirty="0" err="1">
                <a:latin typeface="+mn-lt"/>
                <a:cs typeface="+mn-cs"/>
              </a:rPr>
              <a:t>VoidCallable</a:t>
            </a:r>
            <a:r>
              <a:rPr lang="en-US" sz="1400" dirty="0">
                <a:latin typeface="+mn-lt"/>
                <a:cs typeface="+mn-cs"/>
              </a:rPr>
              <a:t> implements </a:t>
            </a:r>
            <a:r>
              <a:rPr lang="en-US" sz="1400" b="1" dirty="0">
                <a:latin typeface="+mn-lt"/>
                <a:cs typeface="+mn-cs"/>
              </a:rPr>
              <a:t>Callable&lt;Void&gt;</a:t>
            </a:r>
            <a:r>
              <a:rPr lang="en-US" sz="1400" dirty="0">
                <a:latin typeface="+mn-lt"/>
                <a:cs typeface="+mn-cs"/>
              </a:rPr>
              <a:t> {</a:t>
            </a:r>
          </a:p>
          <a:p>
            <a:pPr fontAlgn="auto">
              <a:spcBef>
                <a:spcPts val="0"/>
              </a:spcBef>
              <a:spcAft>
                <a:spcPts val="0"/>
              </a:spcAft>
              <a:defRPr/>
            </a:pPr>
            <a:endParaRPr lang="en-US" sz="1400" dirty="0">
              <a:latin typeface="+mn-lt"/>
              <a:cs typeface="+mn-cs"/>
            </a:endParaRPr>
          </a:p>
          <a:p>
            <a:pPr fontAlgn="auto">
              <a:spcBef>
                <a:spcPts val="0"/>
              </a:spcBef>
              <a:spcAft>
                <a:spcPts val="0"/>
              </a:spcAft>
              <a:defRPr/>
            </a:pPr>
            <a:r>
              <a:rPr lang="en-US" sz="1400" dirty="0">
                <a:latin typeface="+mn-lt"/>
                <a:cs typeface="+mn-cs"/>
              </a:rPr>
              <a:t>         public </a:t>
            </a:r>
            <a:r>
              <a:rPr lang="en-US" sz="1400" b="1" dirty="0">
                <a:latin typeface="+mn-lt"/>
                <a:cs typeface="+mn-cs"/>
              </a:rPr>
              <a:t>Void</a:t>
            </a:r>
            <a:r>
              <a:rPr lang="en-US" sz="1400" dirty="0">
                <a:latin typeface="+mn-lt"/>
                <a:cs typeface="+mn-cs"/>
              </a:rPr>
              <a:t> </a:t>
            </a:r>
            <a:r>
              <a:rPr lang="en-US" sz="1400" b="1" dirty="0">
                <a:latin typeface="+mn-lt"/>
                <a:cs typeface="+mn-cs"/>
              </a:rPr>
              <a:t>call() </a:t>
            </a:r>
            <a:r>
              <a:rPr lang="en-US" sz="1400" dirty="0">
                <a:latin typeface="+mn-lt"/>
                <a:cs typeface="+mn-cs"/>
              </a:rPr>
              <a:t>throws Exception {</a:t>
            </a:r>
          </a:p>
          <a:p>
            <a:pPr fontAlgn="auto">
              <a:spcBef>
                <a:spcPts val="0"/>
              </a:spcBef>
              <a:spcAft>
                <a:spcPts val="0"/>
              </a:spcAft>
              <a:defRPr/>
            </a:pPr>
            <a:r>
              <a:rPr lang="en-US" sz="1400" dirty="0">
                <a:latin typeface="+mn-lt"/>
                <a:cs typeface="+mn-cs"/>
              </a:rPr>
              <a:t>	//do job</a:t>
            </a:r>
          </a:p>
          <a:p>
            <a:pPr fontAlgn="auto">
              <a:spcBef>
                <a:spcPts val="0"/>
              </a:spcBef>
              <a:spcAft>
                <a:spcPts val="0"/>
              </a:spcAft>
              <a:defRPr/>
            </a:pPr>
            <a:r>
              <a:rPr lang="en-US" sz="1400" dirty="0">
                <a:latin typeface="+mn-lt"/>
                <a:cs typeface="+mn-cs"/>
              </a:rPr>
              <a:t>                           //Void type-safe return value must be NULL</a:t>
            </a:r>
          </a:p>
          <a:p>
            <a:pPr fontAlgn="auto">
              <a:spcBef>
                <a:spcPts val="0"/>
              </a:spcBef>
              <a:spcAft>
                <a:spcPts val="0"/>
              </a:spcAft>
              <a:defRPr/>
            </a:pPr>
            <a:r>
              <a:rPr lang="en-US" sz="1400" b="1" dirty="0">
                <a:latin typeface="+mn-lt"/>
                <a:cs typeface="+mn-cs"/>
              </a:rPr>
              <a:t>                           return null;</a:t>
            </a:r>
          </a:p>
          <a:p>
            <a:pPr fontAlgn="auto">
              <a:spcBef>
                <a:spcPts val="0"/>
              </a:spcBef>
              <a:spcAft>
                <a:spcPts val="0"/>
              </a:spcAft>
              <a:defRPr/>
            </a:pPr>
            <a:r>
              <a:rPr lang="en-US" sz="1400" dirty="0">
                <a:latin typeface="+mn-lt"/>
                <a:cs typeface="+mn-cs"/>
              </a:rPr>
              <a:t>        }</a:t>
            </a:r>
          </a:p>
          <a:p>
            <a:pPr fontAlgn="auto">
              <a:spcBef>
                <a:spcPts val="0"/>
              </a:spcBef>
              <a:spcAft>
                <a:spcPts val="0"/>
              </a:spcAft>
              <a:defRPr/>
            </a:pPr>
            <a:r>
              <a:rPr lang="en-US" sz="1400" dirty="0">
                <a:latin typeface="+mn-lt"/>
                <a:cs typeface="+mn-cs"/>
              </a:rPr>
              <a:t>}</a:t>
            </a:r>
          </a:p>
        </p:txBody>
      </p:sp>
      <p:cxnSp>
        <p:nvCxnSpPr>
          <p:cNvPr id="6" name="Straight Connector 5"/>
          <p:cNvCxnSpPr/>
          <p:nvPr/>
        </p:nvCxnSpPr>
        <p:spPr>
          <a:xfrm>
            <a:off x="457200" y="2204864"/>
            <a:ext cx="8229600" cy="0"/>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57200" y="4754405"/>
            <a:ext cx="8229600" cy="0"/>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Title 1"/>
          <p:cNvSpPr>
            <a:spLocks noGrp="1"/>
          </p:cNvSpPr>
          <p:nvPr>
            <p:ph type="title"/>
          </p:nvPr>
        </p:nvSpPr>
        <p:spPr/>
        <p:txBody>
          <a:bodyPr/>
          <a:lstStyle/>
          <a:p>
            <a:r>
              <a:rPr lang="en-US" altLang="he-IL"/>
              <a:t>Executors Utility Class</a:t>
            </a:r>
          </a:p>
        </p:txBody>
      </p:sp>
      <p:sp>
        <p:nvSpPr>
          <p:cNvPr id="163842" name="Content Placeholder 2"/>
          <p:cNvSpPr>
            <a:spLocks noGrp="1"/>
          </p:cNvSpPr>
          <p:nvPr>
            <p:ph idx="1"/>
          </p:nvPr>
        </p:nvSpPr>
        <p:spPr/>
        <p:txBody>
          <a:bodyPr/>
          <a:lstStyle/>
          <a:p>
            <a:pPr marL="0" indent="0">
              <a:buNone/>
            </a:pPr>
            <a:r>
              <a:rPr lang="en-US" b="1" dirty="0"/>
              <a:t>Creates the following:</a:t>
            </a:r>
          </a:p>
          <a:p>
            <a:endParaRPr lang="en-US" dirty="0"/>
          </a:p>
          <a:p>
            <a:pPr lvl="1"/>
            <a:r>
              <a:rPr lang="en-US" i="1" dirty="0" err="1"/>
              <a:t>FixedThreadPool</a:t>
            </a:r>
            <a:endParaRPr lang="en-US" i="1" dirty="0"/>
          </a:p>
          <a:p>
            <a:pPr lvl="2"/>
            <a:r>
              <a:rPr lang="en-US" dirty="0"/>
              <a:t>A fixed thread pool that will use only the given amount of threads to execute </a:t>
            </a:r>
            <a:r>
              <a:rPr lang="en-US" i="1" dirty="0"/>
              <a:t>Runnable</a:t>
            </a:r>
            <a:r>
              <a:rPr lang="en-US" dirty="0"/>
              <a:t> &amp; </a:t>
            </a:r>
            <a:r>
              <a:rPr lang="en-US" i="1" dirty="0"/>
              <a:t>Callable</a:t>
            </a:r>
            <a:r>
              <a:rPr lang="en-US" dirty="0"/>
              <a:t> objects</a:t>
            </a:r>
          </a:p>
          <a:p>
            <a:pPr lvl="2"/>
            <a:r>
              <a:rPr lang="en-US" dirty="0"/>
              <a:t>If all threads are busy, Runnable objects that are not currently running – blocks</a:t>
            </a:r>
          </a:p>
          <a:p>
            <a:pPr lvl="2"/>
            <a:r>
              <a:rPr lang="en-US" dirty="0"/>
              <a:t>Asynchronous queue</a:t>
            </a:r>
          </a:p>
          <a:p>
            <a:pPr lvl="2"/>
            <a:endParaRPr lang="en-US" dirty="0"/>
          </a:p>
          <a:p>
            <a:pPr lvl="1"/>
            <a:r>
              <a:rPr lang="en-US" i="1" dirty="0" err="1"/>
              <a:t>ScheduledThreadPool</a:t>
            </a:r>
            <a:endParaRPr lang="en-US" i="1" dirty="0"/>
          </a:p>
          <a:p>
            <a:pPr lvl="2"/>
            <a:r>
              <a:rPr lang="en-US" dirty="0"/>
              <a:t>Offers the ability of scheduling </a:t>
            </a:r>
            <a:r>
              <a:rPr lang="en-US" i="1" dirty="0"/>
              <a:t>Runnable</a:t>
            </a:r>
            <a:r>
              <a:rPr lang="en-US" dirty="0"/>
              <a:t> &amp; </a:t>
            </a:r>
            <a:r>
              <a:rPr lang="en-US" i="1" dirty="0"/>
              <a:t>Callable</a:t>
            </a:r>
            <a:r>
              <a:rPr lang="en-US" dirty="0"/>
              <a:t> objects execution </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Title 1"/>
          <p:cNvSpPr>
            <a:spLocks noGrp="1"/>
          </p:cNvSpPr>
          <p:nvPr>
            <p:ph type="title"/>
          </p:nvPr>
        </p:nvSpPr>
        <p:spPr/>
        <p:txBody>
          <a:bodyPr/>
          <a:lstStyle/>
          <a:p>
            <a:r>
              <a:rPr lang="en-US" altLang="he-IL"/>
              <a:t>Executors Utility Class</a:t>
            </a:r>
          </a:p>
        </p:txBody>
      </p:sp>
      <p:sp>
        <p:nvSpPr>
          <p:cNvPr id="163842" name="Content Placeholder 2"/>
          <p:cNvSpPr>
            <a:spLocks noGrp="1"/>
          </p:cNvSpPr>
          <p:nvPr>
            <p:ph idx="1"/>
          </p:nvPr>
        </p:nvSpPr>
        <p:spPr/>
        <p:txBody>
          <a:bodyPr/>
          <a:lstStyle/>
          <a:p>
            <a:pPr marL="0" indent="0">
              <a:buNone/>
            </a:pPr>
            <a:r>
              <a:rPr lang="en-US" b="1" dirty="0"/>
              <a:t>Creates the following:</a:t>
            </a:r>
          </a:p>
          <a:p>
            <a:endParaRPr lang="en-US" dirty="0"/>
          </a:p>
          <a:p>
            <a:pPr lvl="1"/>
            <a:r>
              <a:rPr lang="en-US" i="1" dirty="0" err="1"/>
              <a:t>CachedThreadPool</a:t>
            </a:r>
            <a:r>
              <a:rPr lang="en-US" i="1" dirty="0"/>
              <a:t> </a:t>
            </a:r>
          </a:p>
          <a:p>
            <a:pPr lvl="2"/>
            <a:r>
              <a:rPr lang="en-US" dirty="0"/>
              <a:t>Synchronous queue </a:t>
            </a:r>
          </a:p>
          <a:p>
            <a:pPr lvl="2"/>
            <a:r>
              <a:rPr lang="en-US" dirty="0"/>
              <a:t>Creates new threads every time a new execution is required and all threads are busy</a:t>
            </a:r>
          </a:p>
          <a:p>
            <a:pPr lvl="2"/>
            <a:r>
              <a:rPr lang="en-US" dirty="0"/>
              <a:t>Therefore</a:t>
            </a:r>
          </a:p>
          <a:p>
            <a:pPr lvl="3"/>
            <a:r>
              <a:rPr lang="en-US" dirty="0"/>
              <a:t>Non blocking queue</a:t>
            </a:r>
          </a:p>
          <a:p>
            <a:pPr lvl="3"/>
            <a:r>
              <a:rPr lang="en-US" dirty="0"/>
              <a:t>Max threads in the pool is irrelevant </a:t>
            </a:r>
          </a:p>
          <a:p>
            <a:pPr lvl="2"/>
            <a:r>
              <a:rPr lang="en-US" dirty="0"/>
              <a:t>Threads are removed automatically after waiting 60 sec for a task</a:t>
            </a:r>
          </a:p>
          <a:p>
            <a:pPr lvl="2"/>
            <a:endParaRPr lang="en-US" dirty="0"/>
          </a:p>
          <a:p>
            <a:pPr lvl="1"/>
            <a:r>
              <a:rPr lang="en-US" i="1" dirty="0" err="1"/>
              <a:t>SingleThreadExecutor</a:t>
            </a:r>
            <a:endParaRPr lang="en-US" i="1" dirty="0"/>
          </a:p>
          <a:p>
            <a:pPr lvl="2"/>
            <a:r>
              <a:rPr lang="en-US" dirty="0"/>
              <a:t>Handles all registered </a:t>
            </a:r>
            <a:r>
              <a:rPr lang="en-US" i="1" dirty="0"/>
              <a:t>Runnable</a:t>
            </a:r>
            <a:r>
              <a:rPr lang="en-US" dirty="0"/>
              <a:t> and </a:t>
            </a:r>
            <a:r>
              <a:rPr lang="en-US" i="1" dirty="0"/>
              <a:t>Callable</a:t>
            </a:r>
            <a:r>
              <a:rPr lang="en-US" dirty="0"/>
              <a:t> objects via a single thread</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Title 1"/>
          <p:cNvSpPr>
            <a:spLocks noGrp="1"/>
          </p:cNvSpPr>
          <p:nvPr>
            <p:ph type="title"/>
          </p:nvPr>
        </p:nvSpPr>
        <p:spPr/>
        <p:txBody>
          <a:bodyPr/>
          <a:lstStyle/>
          <a:p>
            <a:r>
              <a:rPr lang="en-US" altLang="he-IL"/>
              <a:t>Executors Utility Class</a:t>
            </a:r>
          </a:p>
        </p:txBody>
      </p:sp>
      <p:sp>
        <p:nvSpPr>
          <p:cNvPr id="164866" name="Content Placeholder 2"/>
          <p:cNvSpPr>
            <a:spLocks noGrp="1"/>
          </p:cNvSpPr>
          <p:nvPr>
            <p:ph idx="1"/>
          </p:nvPr>
        </p:nvSpPr>
        <p:spPr/>
        <p:txBody>
          <a:bodyPr/>
          <a:lstStyle/>
          <a:p>
            <a:r>
              <a:rPr lang="en-US" dirty="0"/>
              <a:t>All available through static methods </a:t>
            </a:r>
          </a:p>
          <a:p>
            <a:endParaRPr lang="en-US" dirty="0"/>
          </a:p>
          <a:p>
            <a:r>
              <a:rPr lang="en-US" dirty="0"/>
              <a:t>Most takes fixed or minimum pool size as </a:t>
            </a:r>
            <a:r>
              <a:rPr lang="en-US" i="1" dirty="0" err="1"/>
              <a:t>int</a:t>
            </a:r>
            <a:endParaRPr lang="en-US" i="1" dirty="0"/>
          </a:p>
          <a:p>
            <a:endParaRPr lang="en-US" dirty="0"/>
          </a:p>
          <a:p>
            <a:r>
              <a:rPr lang="en-US" dirty="0"/>
              <a:t>Returns an </a:t>
            </a:r>
            <a:r>
              <a:rPr lang="en-US" i="1" dirty="0"/>
              <a:t>Executor</a:t>
            </a:r>
            <a:r>
              <a:rPr lang="en-US" dirty="0"/>
              <a:t> implementation [</a:t>
            </a:r>
            <a:r>
              <a:rPr lang="en-US" i="1" dirty="0" err="1"/>
              <a:t>ExecutorService</a:t>
            </a:r>
            <a:r>
              <a:rPr lang="en-US" dirty="0"/>
              <a:t>]</a:t>
            </a:r>
          </a:p>
          <a:p>
            <a:endParaRPr lang="en-US" dirty="0"/>
          </a:p>
          <a:p>
            <a:r>
              <a:rPr lang="en-US" dirty="0"/>
              <a:t>Threads are created according to</a:t>
            </a:r>
          </a:p>
          <a:p>
            <a:pPr lvl="1"/>
            <a:r>
              <a:rPr lang="en-US" dirty="0"/>
              <a:t>Queue type and policy</a:t>
            </a:r>
          </a:p>
          <a:p>
            <a:pPr lvl="1"/>
            <a:r>
              <a:rPr lang="en-US" dirty="0"/>
              <a:t>Queue thread factory implementation [later]</a:t>
            </a:r>
          </a:p>
          <a:p>
            <a:r>
              <a:rPr lang="en-US" dirty="0"/>
              <a:t>Each thread may invoke more than one Callable object</a:t>
            </a:r>
          </a:p>
          <a:p>
            <a:pPr lvl="1"/>
            <a:r>
              <a:rPr lang="en-US" dirty="0"/>
              <a:t>For example: when a fixed queue with the size of 2 is invoking 4 callable objects, 2 threads will be created and used to invoke all 4</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Title 1"/>
          <p:cNvSpPr>
            <a:spLocks noGrp="1"/>
          </p:cNvSpPr>
          <p:nvPr>
            <p:ph type="title"/>
          </p:nvPr>
        </p:nvSpPr>
        <p:spPr/>
        <p:txBody>
          <a:bodyPr/>
          <a:lstStyle/>
          <a:p>
            <a:r>
              <a:rPr lang="en-US" altLang="he-IL"/>
              <a:t>Executors Utility Class</a:t>
            </a:r>
          </a:p>
        </p:txBody>
      </p:sp>
      <p:sp>
        <p:nvSpPr>
          <p:cNvPr id="3" name="Content Placeholder 2"/>
          <p:cNvSpPr>
            <a:spLocks noGrp="1"/>
          </p:cNvSpPr>
          <p:nvPr>
            <p:ph idx="1"/>
          </p:nvPr>
        </p:nvSpPr>
        <p:spPr/>
        <p:txBody>
          <a:bodyPr/>
          <a:lstStyle/>
          <a:p>
            <a:pPr marL="0" indent="0">
              <a:buNone/>
            </a:pPr>
            <a:r>
              <a:rPr lang="en-US" b="1" i="1" dirty="0" err="1"/>
              <a:t>ExecutorService</a:t>
            </a:r>
            <a:r>
              <a:rPr lang="en-US" b="1" dirty="0"/>
              <a:t> - execution methods</a:t>
            </a:r>
          </a:p>
          <a:p>
            <a:endParaRPr lang="en-US" dirty="0"/>
          </a:p>
          <a:p>
            <a:pPr lvl="1"/>
            <a:r>
              <a:rPr lang="en-US" i="1" dirty="0"/>
              <a:t>Future&lt;Void&gt; submit(Runnable)</a:t>
            </a:r>
          </a:p>
          <a:p>
            <a:pPr lvl="2"/>
            <a:r>
              <a:rPr lang="en-US" dirty="0"/>
              <a:t>Returns  Future with null result</a:t>
            </a:r>
          </a:p>
          <a:p>
            <a:pPr lvl="2"/>
            <a:r>
              <a:rPr lang="en-US" dirty="0"/>
              <a:t>Doesn’t throws any exception</a:t>
            </a:r>
          </a:p>
          <a:p>
            <a:pPr lvl="2"/>
            <a:r>
              <a:rPr lang="en-US" dirty="0"/>
              <a:t>Is a non-blocking operation</a:t>
            </a:r>
          </a:p>
          <a:p>
            <a:pPr lvl="2"/>
            <a:endParaRPr lang="en-US" dirty="0"/>
          </a:p>
          <a:p>
            <a:pPr lvl="1"/>
            <a:r>
              <a:rPr lang="en-US" i="1" dirty="0"/>
              <a:t>Future&lt;T&gt; submit(Callable&lt;T&gt;)</a:t>
            </a:r>
          </a:p>
          <a:p>
            <a:pPr lvl="2"/>
            <a:r>
              <a:rPr lang="en-US" dirty="0"/>
              <a:t>Returns </a:t>
            </a:r>
            <a:r>
              <a:rPr lang="en-US" i="1" dirty="0"/>
              <a:t>Future&lt;T&gt;</a:t>
            </a:r>
          </a:p>
          <a:p>
            <a:pPr lvl="2"/>
            <a:r>
              <a:rPr lang="en-US" dirty="0"/>
              <a:t>Is a non-blocking operation</a:t>
            </a:r>
          </a:p>
          <a:p>
            <a:pPr lvl="1"/>
            <a:endParaRPr lang="en-US" dirty="0"/>
          </a:p>
          <a:p>
            <a:pPr lvl="1"/>
            <a:endParaRPr lang="en-US" dirty="0"/>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Title 1"/>
          <p:cNvSpPr>
            <a:spLocks noGrp="1"/>
          </p:cNvSpPr>
          <p:nvPr>
            <p:ph type="title"/>
          </p:nvPr>
        </p:nvSpPr>
        <p:spPr/>
        <p:txBody>
          <a:bodyPr/>
          <a:lstStyle/>
          <a:p>
            <a:r>
              <a:rPr lang="en-US" altLang="he-IL"/>
              <a:t>Executors Utility Class</a:t>
            </a:r>
          </a:p>
        </p:txBody>
      </p:sp>
      <p:sp>
        <p:nvSpPr>
          <p:cNvPr id="3" name="Content Placeholder 2"/>
          <p:cNvSpPr>
            <a:spLocks noGrp="1"/>
          </p:cNvSpPr>
          <p:nvPr>
            <p:ph idx="1"/>
          </p:nvPr>
        </p:nvSpPr>
        <p:spPr>
          <a:xfrm>
            <a:off x="395536" y="1340768"/>
            <a:ext cx="8229600" cy="4896544"/>
          </a:xfrm>
        </p:spPr>
        <p:txBody>
          <a:bodyPr/>
          <a:lstStyle/>
          <a:p>
            <a:pPr marL="0" indent="0">
              <a:buNone/>
            </a:pPr>
            <a:r>
              <a:rPr lang="en-US" b="1" dirty="0" err="1"/>
              <a:t>ExecutorService</a:t>
            </a:r>
            <a:r>
              <a:rPr lang="en-US" b="1" dirty="0"/>
              <a:t> - execution methods</a:t>
            </a:r>
          </a:p>
          <a:p>
            <a:pPr lvl="1"/>
            <a:r>
              <a:rPr lang="en-US" i="1" dirty="0"/>
              <a:t>void execute(Runnable)</a:t>
            </a:r>
          </a:p>
          <a:p>
            <a:pPr lvl="2">
              <a:spcBef>
                <a:spcPts val="0"/>
              </a:spcBef>
            </a:pPr>
            <a:r>
              <a:rPr lang="en-US" dirty="0"/>
              <a:t>Specified in </a:t>
            </a:r>
            <a:r>
              <a:rPr lang="en-US" i="1" dirty="0" err="1"/>
              <a:t>java.util.concurrent.Executor</a:t>
            </a:r>
            <a:endParaRPr lang="en-US" i="1" dirty="0"/>
          </a:p>
          <a:p>
            <a:pPr lvl="2">
              <a:spcBef>
                <a:spcPts val="0"/>
              </a:spcBef>
            </a:pPr>
            <a:r>
              <a:rPr lang="en-US" dirty="0"/>
              <a:t>Returns void</a:t>
            </a:r>
          </a:p>
          <a:p>
            <a:pPr lvl="2">
              <a:spcBef>
                <a:spcPts val="0"/>
              </a:spcBef>
            </a:pPr>
            <a:r>
              <a:rPr lang="en-US" dirty="0"/>
              <a:t>Doesn’t throws any exception</a:t>
            </a:r>
          </a:p>
          <a:p>
            <a:pPr lvl="2">
              <a:spcBef>
                <a:spcPts val="0"/>
              </a:spcBef>
            </a:pPr>
            <a:r>
              <a:rPr lang="en-US" dirty="0"/>
              <a:t>Is a non-blocking operation</a:t>
            </a:r>
          </a:p>
          <a:p>
            <a:pPr lvl="1"/>
            <a:r>
              <a:rPr lang="en-US" i="1" dirty="0"/>
              <a:t>List&lt;Future&lt;T&gt;&gt; </a:t>
            </a:r>
            <a:r>
              <a:rPr lang="en-US" i="1" dirty="0" err="1"/>
              <a:t>invokeAll</a:t>
            </a:r>
            <a:r>
              <a:rPr lang="en-US" i="1" dirty="0"/>
              <a:t>(Collection&lt;Callable&lt;T&gt;&gt;)</a:t>
            </a:r>
          </a:p>
          <a:p>
            <a:pPr lvl="2">
              <a:spcBef>
                <a:spcPts val="0"/>
              </a:spcBef>
            </a:pPr>
            <a:r>
              <a:rPr lang="en-US" dirty="0"/>
              <a:t>Specified in </a:t>
            </a:r>
            <a:r>
              <a:rPr lang="en-US" i="1" dirty="0" err="1"/>
              <a:t>java.util.concurrent.ExecutorService</a:t>
            </a:r>
            <a:endParaRPr lang="en-US" i="1" dirty="0"/>
          </a:p>
          <a:p>
            <a:pPr lvl="2">
              <a:spcBef>
                <a:spcPts val="0"/>
              </a:spcBef>
            </a:pPr>
            <a:r>
              <a:rPr lang="en-US" dirty="0"/>
              <a:t>Returns and array of </a:t>
            </a:r>
            <a:r>
              <a:rPr lang="en-US" i="1" dirty="0"/>
              <a:t>Future&lt;type of the call() method result&gt; </a:t>
            </a:r>
          </a:p>
          <a:p>
            <a:pPr lvl="2">
              <a:spcBef>
                <a:spcPts val="0"/>
              </a:spcBef>
            </a:pPr>
            <a:r>
              <a:rPr lang="en-US" dirty="0"/>
              <a:t>Throws </a:t>
            </a:r>
            <a:r>
              <a:rPr lang="en-US" i="1" dirty="0" err="1"/>
              <a:t>InterruptedException</a:t>
            </a:r>
            <a:endParaRPr lang="en-US" i="1" dirty="0"/>
          </a:p>
          <a:p>
            <a:pPr lvl="2">
              <a:spcBef>
                <a:spcPts val="0"/>
              </a:spcBef>
            </a:pPr>
            <a:r>
              <a:rPr lang="en-US" dirty="0"/>
              <a:t>Is a blocking operation</a:t>
            </a:r>
          </a:p>
          <a:p>
            <a:pPr lvl="1"/>
            <a:r>
              <a:rPr lang="en-US" dirty="0"/>
              <a:t> </a:t>
            </a:r>
            <a:r>
              <a:rPr lang="en-US" i="1" dirty="0"/>
              <a:t>&lt;T&gt; </a:t>
            </a:r>
            <a:r>
              <a:rPr lang="en-US" i="1" dirty="0" err="1"/>
              <a:t>invokeAny</a:t>
            </a:r>
            <a:r>
              <a:rPr lang="en-US" i="1" dirty="0"/>
              <a:t>(Collection&lt;Callable&lt;T&gt;&gt;)</a:t>
            </a:r>
          </a:p>
          <a:p>
            <a:pPr lvl="2">
              <a:spcBef>
                <a:spcPts val="0"/>
              </a:spcBef>
            </a:pPr>
            <a:r>
              <a:rPr lang="en-US" dirty="0"/>
              <a:t>Specified in </a:t>
            </a:r>
            <a:r>
              <a:rPr lang="en-US" i="1" dirty="0" err="1"/>
              <a:t>java.util.concurrent.ExecutorService</a:t>
            </a:r>
            <a:endParaRPr lang="en-US" i="1" dirty="0"/>
          </a:p>
          <a:p>
            <a:pPr lvl="2">
              <a:spcBef>
                <a:spcPts val="0"/>
              </a:spcBef>
            </a:pPr>
            <a:r>
              <a:rPr lang="en-US" dirty="0"/>
              <a:t>Returns a single value </a:t>
            </a:r>
            <a:r>
              <a:rPr lang="en-US" i="1" dirty="0"/>
              <a:t>[type of the call() method result]</a:t>
            </a:r>
            <a:r>
              <a:rPr lang="en-US" dirty="0"/>
              <a:t> of the task that has completed </a:t>
            </a:r>
          </a:p>
          <a:p>
            <a:pPr lvl="2">
              <a:spcBef>
                <a:spcPts val="0"/>
              </a:spcBef>
            </a:pPr>
            <a:r>
              <a:rPr lang="en-US" dirty="0"/>
              <a:t>Other uncompleted tasks are canceled </a:t>
            </a:r>
          </a:p>
          <a:p>
            <a:pPr lvl="2">
              <a:spcBef>
                <a:spcPts val="0"/>
              </a:spcBef>
            </a:pPr>
            <a:r>
              <a:rPr lang="en-US" dirty="0"/>
              <a:t>Throws </a:t>
            </a:r>
            <a:r>
              <a:rPr lang="en-US" i="1" dirty="0" err="1"/>
              <a:t>InterruptedException</a:t>
            </a:r>
            <a:endParaRPr lang="en-US" i="1" dirty="0"/>
          </a:p>
          <a:p>
            <a:pPr lvl="2">
              <a:spcBef>
                <a:spcPts val="0"/>
              </a:spcBef>
            </a:pPr>
            <a:r>
              <a:rPr lang="en-US" dirty="0"/>
              <a:t>Is a blocking operation</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ChangeArrowheads="1"/>
          </p:cNvSpPr>
          <p:nvPr>
            <p:ph type="title"/>
          </p:nvPr>
        </p:nvSpPr>
        <p:spPr/>
        <p:txBody>
          <a:bodyPr/>
          <a:lstStyle/>
          <a:p>
            <a:r>
              <a:rPr lang="en-US" sz="3200" dirty="0" err="1"/>
              <a:t>Subclassing</a:t>
            </a:r>
            <a:r>
              <a:rPr lang="en-US" sz="3200" dirty="0"/>
              <a:t> Thread and Overriding run </a:t>
            </a:r>
          </a:p>
        </p:txBody>
      </p:sp>
      <p:sp>
        <p:nvSpPr>
          <p:cNvPr id="3" name="Content Placeholder 2"/>
          <p:cNvSpPr>
            <a:spLocks noGrp="1"/>
          </p:cNvSpPr>
          <p:nvPr>
            <p:ph idx="1"/>
          </p:nvPr>
        </p:nvSpPr>
        <p:spPr/>
        <p:txBody>
          <a:bodyPr/>
          <a:lstStyle/>
          <a:p>
            <a:endParaRPr lang="he-IL" dirty="0"/>
          </a:p>
        </p:txBody>
      </p:sp>
      <p:sp>
        <p:nvSpPr>
          <p:cNvPr id="5" name="AutoShape 8"/>
          <p:cNvSpPr>
            <a:spLocks noChangeArrowheads="1"/>
          </p:cNvSpPr>
          <p:nvPr/>
        </p:nvSpPr>
        <p:spPr bwMode="auto">
          <a:xfrm>
            <a:off x="533400" y="1484784"/>
            <a:ext cx="6019800" cy="2953319"/>
          </a:xfrm>
          <a:prstGeom prst="rect">
            <a:avLst/>
          </a:prstGeom>
          <a:solidFill>
            <a:schemeClr val="bg2">
              <a:lumMod val="40000"/>
              <a:lumOff val="60000"/>
            </a:schemeClr>
          </a:solidFill>
          <a:ln>
            <a:headEnd/>
            <a:tailEnd/>
          </a:ln>
        </p:spPr>
        <p:style>
          <a:lnRef idx="2">
            <a:schemeClr val="accent3"/>
          </a:lnRef>
          <a:fillRef idx="1">
            <a:schemeClr val="lt1"/>
          </a:fillRef>
          <a:effectRef idx="0">
            <a:schemeClr val="accent3"/>
          </a:effectRef>
          <a:fontRef idx="minor">
            <a:schemeClr val="dk1"/>
          </a:fontRef>
        </p:style>
        <p:txBody>
          <a:bodyPr wrap="none" anchor="ctr"/>
          <a:lstStyle/>
          <a:p>
            <a:pPr fontAlgn="auto">
              <a:lnSpc>
                <a:spcPct val="90000"/>
              </a:lnSpc>
              <a:spcBef>
                <a:spcPts val="0"/>
              </a:spcBef>
              <a:spcAft>
                <a:spcPts val="0"/>
              </a:spcAft>
              <a:tabLst>
                <a:tab pos="410639" algn="l"/>
                <a:tab pos="608197" algn="l"/>
              </a:tabLst>
              <a:defRPr/>
            </a:pPr>
            <a:r>
              <a:rPr lang="en-US" sz="1400" dirty="0">
                <a:latin typeface="Calibri" pitchFamily="34" charset="0"/>
                <a:cs typeface="+mn-cs"/>
              </a:rPr>
              <a:t>public class </a:t>
            </a:r>
            <a:r>
              <a:rPr lang="en-US" sz="1400" dirty="0" err="1">
                <a:latin typeface="Calibri" pitchFamily="34" charset="0"/>
                <a:cs typeface="+mn-cs"/>
              </a:rPr>
              <a:t>SimpleThread</a:t>
            </a:r>
            <a:r>
              <a:rPr lang="en-US" sz="1400" dirty="0">
                <a:latin typeface="Calibri" pitchFamily="34" charset="0"/>
                <a:cs typeface="+mn-cs"/>
              </a:rPr>
              <a:t> </a:t>
            </a:r>
            <a:r>
              <a:rPr lang="en-US" sz="1400" b="1" dirty="0">
                <a:latin typeface="Calibri" pitchFamily="34" charset="0"/>
                <a:cs typeface="+mn-cs"/>
              </a:rPr>
              <a:t>extends Thread </a:t>
            </a:r>
            <a:r>
              <a:rPr lang="en-US" sz="1400" dirty="0">
                <a:latin typeface="Calibri" pitchFamily="34" charset="0"/>
                <a:cs typeface="+mn-cs"/>
              </a:rPr>
              <a:t>{ </a:t>
            </a:r>
          </a:p>
          <a:p>
            <a:pPr fontAlgn="auto">
              <a:lnSpc>
                <a:spcPct val="90000"/>
              </a:lnSpc>
              <a:spcBef>
                <a:spcPts val="0"/>
              </a:spcBef>
              <a:spcAft>
                <a:spcPts val="0"/>
              </a:spcAft>
              <a:tabLst>
                <a:tab pos="410639" algn="l"/>
                <a:tab pos="608197" algn="l"/>
              </a:tabLst>
              <a:defRPr/>
            </a:pPr>
            <a:r>
              <a:rPr lang="en-US" sz="1400" dirty="0">
                <a:latin typeface="Calibri" pitchFamily="34" charset="0"/>
                <a:cs typeface="+mn-cs"/>
              </a:rPr>
              <a:t>	public </a:t>
            </a:r>
            <a:r>
              <a:rPr lang="en-US" sz="1400" dirty="0" err="1">
                <a:latin typeface="Calibri" pitchFamily="34" charset="0"/>
                <a:cs typeface="+mn-cs"/>
              </a:rPr>
              <a:t>SimpleThread</a:t>
            </a:r>
            <a:r>
              <a:rPr lang="en-US" sz="1400" dirty="0">
                <a:latin typeface="Calibri" pitchFamily="34" charset="0"/>
                <a:cs typeface="+mn-cs"/>
              </a:rPr>
              <a:t>(String </a:t>
            </a:r>
            <a:r>
              <a:rPr lang="en-US" sz="1400" dirty="0" err="1">
                <a:latin typeface="Calibri" pitchFamily="34" charset="0"/>
                <a:cs typeface="+mn-cs"/>
              </a:rPr>
              <a:t>str</a:t>
            </a:r>
            <a:r>
              <a:rPr lang="en-US" sz="1400" dirty="0">
                <a:latin typeface="Calibri" pitchFamily="34" charset="0"/>
                <a:cs typeface="+mn-cs"/>
              </a:rPr>
              <a:t>) { </a:t>
            </a:r>
          </a:p>
          <a:p>
            <a:pPr fontAlgn="auto">
              <a:lnSpc>
                <a:spcPct val="90000"/>
              </a:lnSpc>
              <a:spcBef>
                <a:spcPts val="0"/>
              </a:spcBef>
              <a:spcAft>
                <a:spcPts val="0"/>
              </a:spcAft>
              <a:tabLst>
                <a:tab pos="410639" algn="l"/>
                <a:tab pos="608197" algn="l"/>
              </a:tabLst>
              <a:defRPr/>
            </a:pPr>
            <a:r>
              <a:rPr lang="en-US" sz="1400" dirty="0">
                <a:latin typeface="Calibri" pitchFamily="34" charset="0"/>
                <a:cs typeface="+mn-cs"/>
              </a:rPr>
              <a:t>		super(</a:t>
            </a:r>
            <a:r>
              <a:rPr lang="en-US" sz="1400" dirty="0" err="1">
                <a:latin typeface="Calibri" pitchFamily="34" charset="0"/>
                <a:cs typeface="+mn-cs"/>
              </a:rPr>
              <a:t>str</a:t>
            </a:r>
            <a:r>
              <a:rPr lang="en-US" sz="1400" dirty="0">
                <a:latin typeface="Calibri" pitchFamily="34" charset="0"/>
                <a:cs typeface="+mn-cs"/>
              </a:rPr>
              <a:t>); </a:t>
            </a:r>
          </a:p>
          <a:p>
            <a:pPr fontAlgn="auto">
              <a:lnSpc>
                <a:spcPct val="90000"/>
              </a:lnSpc>
              <a:spcBef>
                <a:spcPts val="0"/>
              </a:spcBef>
              <a:spcAft>
                <a:spcPts val="0"/>
              </a:spcAft>
              <a:tabLst>
                <a:tab pos="410639" algn="l"/>
                <a:tab pos="608197" algn="l"/>
              </a:tabLst>
              <a:defRPr/>
            </a:pPr>
            <a:r>
              <a:rPr lang="en-US" sz="1400" dirty="0">
                <a:latin typeface="Calibri" pitchFamily="34" charset="0"/>
                <a:cs typeface="+mn-cs"/>
              </a:rPr>
              <a:t>	} </a:t>
            </a:r>
          </a:p>
          <a:p>
            <a:pPr fontAlgn="auto">
              <a:lnSpc>
                <a:spcPct val="90000"/>
              </a:lnSpc>
              <a:spcBef>
                <a:spcPts val="0"/>
              </a:spcBef>
              <a:spcAft>
                <a:spcPts val="0"/>
              </a:spcAft>
              <a:tabLst>
                <a:tab pos="410639" algn="l"/>
                <a:tab pos="608197" algn="l"/>
              </a:tabLst>
              <a:defRPr/>
            </a:pPr>
            <a:r>
              <a:rPr lang="en-US" sz="1400" dirty="0">
                <a:latin typeface="Calibri" pitchFamily="34" charset="0"/>
                <a:cs typeface="+mn-cs"/>
              </a:rPr>
              <a:t>	public void run() { </a:t>
            </a:r>
          </a:p>
          <a:p>
            <a:pPr fontAlgn="auto">
              <a:lnSpc>
                <a:spcPct val="90000"/>
              </a:lnSpc>
              <a:spcBef>
                <a:spcPts val="0"/>
              </a:spcBef>
              <a:spcAft>
                <a:spcPts val="0"/>
              </a:spcAft>
              <a:tabLst>
                <a:tab pos="410639" algn="l"/>
                <a:tab pos="608197" algn="l"/>
              </a:tabLst>
              <a:defRPr/>
            </a:pPr>
            <a:r>
              <a:rPr lang="en-US" sz="1400" dirty="0">
                <a:latin typeface="Calibri" pitchFamily="34" charset="0"/>
                <a:cs typeface="+mn-cs"/>
              </a:rPr>
              <a:t>		for (</a:t>
            </a:r>
            <a:r>
              <a:rPr lang="en-US" sz="1400" dirty="0" err="1">
                <a:latin typeface="Calibri" pitchFamily="34" charset="0"/>
                <a:cs typeface="+mn-cs"/>
              </a:rPr>
              <a:t>int</a:t>
            </a:r>
            <a:r>
              <a:rPr lang="en-US" sz="1400" dirty="0">
                <a:latin typeface="Calibri" pitchFamily="34" charset="0"/>
                <a:cs typeface="+mn-cs"/>
              </a:rPr>
              <a:t> </a:t>
            </a:r>
            <a:r>
              <a:rPr lang="en-US" sz="1400" dirty="0" err="1">
                <a:latin typeface="Calibri" pitchFamily="34" charset="0"/>
                <a:cs typeface="+mn-cs"/>
              </a:rPr>
              <a:t>i</a:t>
            </a:r>
            <a:r>
              <a:rPr lang="en-US" sz="1400" dirty="0">
                <a:latin typeface="Calibri" pitchFamily="34" charset="0"/>
                <a:cs typeface="+mn-cs"/>
              </a:rPr>
              <a:t> = 0; </a:t>
            </a:r>
            <a:r>
              <a:rPr lang="en-US" sz="1400" dirty="0" err="1">
                <a:latin typeface="Calibri" pitchFamily="34" charset="0"/>
                <a:cs typeface="+mn-cs"/>
              </a:rPr>
              <a:t>i</a:t>
            </a:r>
            <a:r>
              <a:rPr lang="en-US" sz="1400" dirty="0">
                <a:latin typeface="Calibri" pitchFamily="34" charset="0"/>
                <a:cs typeface="+mn-cs"/>
              </a:rPr>
              <a:t> &lt; 10; </a:t>
            </a:r>
            <a:r>
              <a:rPr lang="en-US" sz="1400" dirty="0" err="1">
                <a:latin typeface="Calibri" pitchFamily="34" charset="0"/>
                <a:cs typeface="+mn-cs"/>
              </a:rPr>
              <a:t>i</a:t>
            </a:r>
            <a:r>
              <a:rPr lang="en-US" sz="1400" dirty="0">
                <a:latin typeface="Calibri" pitchFamily="34" charset="0"/>
                <a:cs typeface="+mn-cs"/>
              </a:rPr>
              <a:t>++) { </a:t>
            </a:r>
          </a:p>
          <a:p>
            <a:pPr fontAlgn="auto">
              <a:lnSpc>
                <a:spcPct val="90000"/>
              </a:lnSpc>
              <a:spcBef>
                <a:spcPts val="0"/>
              </a:spcBef>
              <a:spcAft>
                <a:spcPts val="0"/>
              </a:spcAft>
              <a:tabLst>
                <a:tab pos="410639" algn="l"/>
                <a:tab pos="608197" algn="l"/>
              </a:tabLst>
              <a:defRPr/>
            </a:pPr>
            <a:r>
              <a:rPr lang="en-US" sz="1400" dirty="0">
                <a:latin typeface="Calibri" pitchFamily="34" charset="0"/>
                <a:cs typeface="+mn-cs"/>
              </a:rPr>
              <a:t>			</a:t>
            </a:r>
            <a:r>
              <a:rPr lang="en-US" sz="1400" dirty="0" err="1">
                <a:latin typeface="Calibri" pitchFamily="34" charset="0"/>
                <a:cs typeface="+mn-cs"/>
              </a:rPr>
              <a:t>System.out.println</a:t>
            </a:r>
            <a:r>
              <a:rPr lang="en-US" sz="1400" dirty="0">
                <a:latin typeface="Calibri" pitchFamily="34" charset="0"/>
                <a:cs typeface="+mn-cs"/>
              </a:rPr>
              <a:t>(</a:t>
            </a:r>
            <a:r>
              <a:rPr lang="en-US" sz="1400" dirty="0" err="1">
                <a:latin typeface="Calibri" pitchFamily="34" charset="0"/>
                <a:cs typeface="+mn-cs"/>
              </a:rPr>
              <a:t>i</a:t>
            </a:r>
            <a:r>
              <a:rPr lang="en-US" sz="1400" dirty="0">
                <a:latin typeface="Calibri" pitchFamily="34" charset="0"/>
                <a:cs typeface="+mn-cs"/>
              </a:rPr>
              <a:t> + " " + </a:t>
            </a:r>
            <a:r>
              <a:rPr lang="en-US" sz="1400" dirty="0" err="1">
                <a:latin typeface="Calibri" pitchFamily="34" charset="0"/>
                <a:cs typeface="+mn-cs"/>
              </a:rPr>
              <a:t>getName</a:t>
            </a:r>
            <a:r>
              <a:rPr lang="en-US" sz="1400" dirty="0">
                <a:latin typeface="Calibri" pitchFamily="34" charset="0"/>
                <a:cs typeface="+mn-cs"/>
              </a:rPr>
              <a:t>()); </a:t>
            </a:r>
          </a:p>
          <a:p>
            <a:pPr fontAlgn="auto">
              <a:lnSpc>
                <a:spcPct val="90000"/>
              </a:lnSpc>
              <a:spcBef>
                <a:spcPts val="0"/>
              </a:spcBef>
              <a:spcAft>
                <a:spcPts val="0"/>
              </a:spcAft>
              <a:tabLst>
                <a:tab pos="410639" algn="l"/>
                <a:tab pos="608197" algn="l"/>
              </a:tabLst>
              <a:defRPr/>
            </a:pPr>
            <a:r>
              <a:rPr lang="en-US" sz="1400" dirty="0">
                <a:latin typeface="Calibri" pitchFamily="34" charset="0"/>
                <a:cs typeface="+mn-cs"/>
              </a:rPr>
              <a:t>			try { </a:t>
            </a:r>
          </a:p>
          <a:p>
            <a:pPr fontAlgn="auto">
              <a:lnSpc>
                <a:spcPct val="90000"/>
              </a:lnSpc>
              <a:spcBef>
                <a:spcPts val="0"/>
              </a:spcBef>
              <a:spcAft>
                <a:spcPts val="0"/>
              </a:spcAft>
              <a:tabLst>
                <a:tab pos="410639" algn="l"/>
                <a:tab pos="608197" algn="l"/>
              </a:tabLst>
              <a:defRPr/>
            </a:pPr>
            <a:r>
              <a:rPr lang="en-US" sz="1400" dirty="0">
                <a:latin typeface="Calibri" pitchFamily="34" charset="0"/>
                <a:cs typeface="+mn-cs"/>
              </a:rPr>
              <a:t>				sleep((long)(</a:t>
            </a:r>
            <a:r>
              <a:rPr lang="en-US" sz="1400" dirty="0" err="1">
                <a:latin typeface="Calibri" pitchFamily="34" charset="0"/>
                <a:cs typeface="+mn-cs"/>
              </a:rPr>
              <a:t>Math.random</a:t>
            </a:r>
            <a:r>
              <a:rPr lang="en-US" sz="1400" dirty="0">
                <a:latin typeface="Calibri" pitchFamily="34" charset="0"/>
                <a:cs typeface="+mn-cs"/>
              </a:rPr>
              <a:t>() * 1000)); </a:t>
            </a:r>
          </a:p>
          <a:p>
            <a:pPr fontAlgn="auto">
              <a:lnSpc>
                <a:spcPct val="90000"/>
              </a:lnSpc>
              <a:spcBef>
                <a:spcPts val="0"/>
              </a:spcBef>
              <a:spcAft>
                <a:spcPts val="0"/>
              </a:spcAft>
              <a:tabLst>
                <a:tab pos="410639" algn="l"/>
                <a:tab pos="608197" algn="l"/>
              </a:tabLst>
              <a:defRPr/>
            </a:pPr>
            <a:r>
              <a:rPr lang="en-US" sz="1400" dirty="0">
                <a:latin typeface="Calibri" pitchFamily="34" charset="0"/>
                <a:cs typeface="+mn-cs"/>
              </a:rPr>
              <a:t>			} catch (</a:t>
            </a:r>
            <a:r>
              <a:rPr lang="en-US" sz="1400" dirty="0" err="1">
                <a:latin typeface="Calibri" pitchFamily="34" charset="0"/>
                <a:cs typeface="+mn-cs"/>
              </a:rPr>
              <a:t>InterruptedException</a:t>
            </a:r>
            <a:r>
              <a:rPr lang="en-US" sz="1400" dirty="0">
                <a:latin typeface="Calibri" pitchFamily="34" charset="0"/>
                <a:cs typeface="+mn-cs"/>
              </a:rPr>
              <a:t> e) {} </a:t>
            </a:r>
          </a:p>
          <a:p>
            <a:pPr fontAlgn="auto">
              <a:lnSpc>
                <a:spcPct val="90000"/>
              </a:lnSpc>
              <a:spcBef>
                <a:spcPts val="0"/>
              </a:spcBef>
              <a:spcAft>
                <a:spcPts val="0"/>
              </a:spcAft>
              <a:tabLst>
                <a:tab pos="410639" algn="l"/>
                <a:tab pos="608197" algn="l"/>
              </a:tabLst>
              <a:defRPr/>
            </a:pPr>
            <a:r>
              <a:rPr lang="en-US" sz="1400" dirty="0">
                <a:latin typeface="Calibri" pitchFamily="34" charset="0"/>
                <a:cs typeface="+mn-cs"/>
              </a:rPr>
              <a:t>		} </a:t>
            </a:r>
          </a:p>
          <a:p>
            <a:pPr fontAlgn="auto">
              <a:lnSpc>
                <a:spcPct val="90000"/>
              </a:lnSpc>
              <a:spcBef>
                <a:spcPts val="0"/>
              </a:spcBef>
              <a:spcAft>
                <a:spcPts val="0"/>
              </a:spcAft>
              <a:tabLst>
                <a:tab pos="410639" algn="l"/>
                <a:tab pos="608197" algn="l"/>
              </a:tabLst>
              <a:defRPr/>
            </a:pPr>
            <a:r>
              <a:rPr lang="en-US" sz="1400" dirty="0">
                <a:latin typeface="Calibri" pitchFamily="34" charset="0"/>
                <a:cs typeface="+mn-cs"/>
              </a:rPr>
              <a:t>		</a:t>
            </a:r>
            <a:r>
              <a:rPr lang="en-US" sz="1400" dirty="0" err="1">
                <a:latin typeface="Calibri" pitchFamily="34" charset="0"/>
                <a:cs typeface="+mn-cs"/>
              </a:rPr>
              <a:t>System.out.println</a:t>
            </a:r>
            <a:r>
              <a:rPr lang="en-US" sz="1400" dirty="0">
                <a:latin typeface="Calibri" pitchFamily="34" charset="0"/>
                <a:cs typeface="+mn-cs"/>
              </a:rPr>
              <a:t>("DONE! " + </a:t>
            </a:r>
            <a:r>
              <a:rPr lang="en-US" sz="1400" dirty="0" err="1">
                <a:latin typeface="Calibri" pitchFamily="34" charset="0"/>
                <a:cs typeface="+mn-cs"/>
              </a:rPr>
              <a:t>getName</a:t>
            </a:r>
            <a:r>
              <a:rPr lang="en-US" sz="1400" dirty="0">
                <a:latin typeface="Calibri" pitchFamily="34" charset="0"/>
                <a:cs typeface="+mn-cs"/>
              </a:rPr>
              <a:t>()); </a:t>
            </a:r>
          </a:p>
          <a:p>
            <a:pPr fontAlgn="auto">
              <a:lnSpc>
                <a:spcPct val="90000"/>
              </a:lnSpc>
              <a:spcBef>
                <a:spcPts val="0"/>
              </a:spcBef>
              <a:spcAft>
                <a:spcPts val="0"/>
              </a:spcAft>
              <a:tabLst>
                <a:tab pos="410639" algn="l"/>
                <a:tab pos="608197" algn="l"/>
              </a:tabLst>
              <a:defRPr/>
            </a:pPr>
            <a:r>
              <a:rPr lang="en-US" sz="1400" dirty="0">
                <a:latin typeface="Calibri" pitchFamily="34" charset="0"/>
                <a:cs typeface="+mn-cs"/>
              </a:rPr>
              <a:t>	} </a:t>
            </a:r>
          </a:p>
          <a:p>
            <a:pPr fontAlgn="auto">
              <a:lnSpc>
                <a:spcPct val="90000"/>
              </a:lnSpc>
              <a:spcBef>
                <a:spcPts val="0"/>
              </a:spcBef>
              <a:spcAft>
                <a:spcPts val="0"/>
              </a:spcAft>
              <a:tabLst>
                <a:tab pos="410639" algn="l"/>
                <a:tab pos="608197" algn="l"/>
              </a:tabLst>
              <a:defRPr/>
            </a:pPr>
            <a:r>
              <a:rPr lang="en-US" sz="1400" dirty="0">
                <a:latin typeface="Calibri" pitchFamily="34" charset="0"/>
                <a:cs typeface="+mn-cs"/>
              </a:rPr>
              <a:t>} </a:t>
            </a:r>
          </a:p>
        </p:txBody>
      </p:sp>
      <p:sp>
        <p:nvSpPr>
          <p:cNvPr id="6" name="AutoShape 8"/>
          <p:cNvSpPr>
            <a:spLocks noChangeArrowheads="1"/>
          </p:cNvSpPr>
          <p:nvPr/>
        </p:nvSpPr>
        <p:spPr bwMode="auto">
          <a:xfrm>
            <a:off x="533400" y="4563049"/>
            <a:ext cx="6019800" cy="1693333"/>
          </a:xfrm>
          <a:prstGeom prst="rect">
            <a:avLst/>
          </a:prstGeom>
          <a:solidFill>
            <a:schemeClr val="bg2">
              <a:lumMod val="40000"/>
              <a:lumOff val="60000"/>
            </a:schemeClr>
          </a:solidFill>
          <a:ln>
            <a:headEnd/>
            <a:tailEnd/>
          </a:ln>
        </p:spPr>
        <p:style>
          <a:lnRef idx="2">
            <a:schemeClr val="accent3"/>
          </a:lnRef>
          <a:fillRef idx="1">
            <a:schemeClr val="lt1"/>
          </a:fillRef>
          <a:effectRef idx="0">
            <a:schemeClr val="accent3"/>
          </a:effectRef>
          <a:fontRef idx="minor">
            <a:schemeClr val="dk1"/>
          </a:fontRef>
        </p:style>
        <p:txBody>
          <a:bodyPr wrap="none" anchor="ctr"/>
          <a:lstStyle/>
          <a:p>
            <a:pPr fontAlgn="auto">
              <a:lnSpc>
                <a:spcPct val="90000"/>
              </a:lnSpc>
              <a:spcBef>
                <a:spcPts val="0"/>
              </a:spcBef>
              <a:spcAft>
                <a:spcPts val="0"/>
              </a:spcAft>
              <a:tabLst>
                <a:tab pos="410639" algn="l"/>
                <a:tab pos="608197" algn="l"/>
              </a:tabLst>
              <a:defRPr/>
            </a:pPr>
            <a:r>
              <a:rPr lang="en-US" sz="1400" dirty="0">
                <a:latin typeface="Calibri" pitchFamily="34" charset="0"/>
                <a:cs typeface="+mn-cs"/>
              </a:rPr>
              <a:t>Main method:</a:t>
            </a:r>
          </a:p>
          <a:p>
            <a:pPr fontAlgn="auto">
              <a:lnSpc>
                <a:spcPct val="90000"/>
              </a:lnSpc>
              <a:spcBef>
                <a:spcPts val="0"/>
              </a:spcBef>
              <a:spcAft>
                <a:spcPts val="0"/>
              </a:spcAft>
              <a:tabLst>
                <a:tab pos="410639" algn="l"/>
                <a:tab pos="608197" algn="l"/>
              </a:tabLst>
              <a:defRPr/>
            </a:pPr>
            <a:endParaRPr lang="en-US" sz="1400" dirty="0">
              <a:latin typeface="Calibri" pitchFamily="34" charset="0"/>
              <a:cs typeface="+mn-cs"/>
            </a:endParaRPr>
          </a:p>
          <a:p>
            <a:pPr fontAlgn="auto">
              <a:spcBef>
                <a:spcPts val="0"/>
              </a:spcBef>
              <a:spcAft>
                <a:spcPts val="0"/>
              </a:spcAft>
              <a:defRPr/>
            </a:pPr>
            <a:r>
              <a:rPr lang="en-US" sz="1400" dirty="0">
                <a:latin typeface="+mn-lt"/>
                <a:cs typeface="+mn-cs"/>
              </a:rPr>
              <a:t>public class </a:t>
            </a:r>
            <a:r>
              <a:rPr lang="en-US" sz="1400" dirty="0" err="1">
                <a:latin typeface="+mn-lt"/>
                <a:cs typeface="+mn-cs"/>
              </a:rPr>
              <a:t>TwoThreadsTest</a:t>
            </a:r>
            <a:r>
              <a:rPr lang="en-US" sz="1400" dirty="0">
                <a:latin typeface="+mn-lt"/>
                <a:cs typeface="+mn-cs"/>
              </a:rPr>
              <a:t> { </a:t>
            </a:r>
          </a:p>
          <a:p>
            <a:pPr fontAlgn="auto">
              <a:spcBef>
                <a:spcPts val="0"/>
              </a:spcBef>
              <a:spcAft>
                <a:spcPts val="0"/>
              </a:spcAft>
              <a:defRPr/>
            </a:pPr>
            <a:r>
              <a:rPr lang="en-US" sz="1400" dirty="0">
                <a:latin typeface="+mn-lt"/>
                <a:cs typeface="+mn-cs"/>
              </a:rPr>
              <a:t>	public static void main (String[] </a:t>
            </a:r>
            <a:r>
              <a:rPr lang="en-US" sz="1400" dirty="0" err="1">
                <a:latin typeface="+mn-lt"/>
                <a:cs typeface="+mn-cs"/>
              </a:rPr>
              <a:t>args</a:t>
            </a:r>
            <a:r>
              <a:rPr lang="en-US" sz="1400" dirty="0">
                <a:latin typeface="+mn-lt"/>
                <a:cs typeface="+mn-cs"/>
              </a:rPr>
              <a:t>) { </a:t>
            </a:r>
          </a:p>
          <a:p>
            <a:pPr fontAlgn="auto">
              <a:spcBef>
                <a:spcPts val="0"/>
              </a:spcBef>
              <a:spcAft>
                <a:spcPts val="0"/>
              </a:spcAft>
              <a:defRPr/>
            </a:pPr>
            <a:r>
              <a:rPr lang="en-US" sz="1400" dirty="0">
                <a:latin typeface="+mn-lt"/>
                <a:cs typeface="+mn-cs"/>
              </a:rPr>
              <a:t>		</a:t>
            </a:r>
            <a:r>
              <a:rPr lang="en-US" sz="1400" b="1" dirty="0">
                <a:latin typeface="+mn-lt"/>
                <a:cs typeface="+mn-cs"/>
              </a:rPr>
              <a:t>new </a:t>
            </a:r>
            <a:r>
              <a:rPr lang="en-US" sz="1400" b="1" dirty="0" err="1">
                <a:latin typeface="+mn-lt"/>
                <a:cs typeface="+mn-cs"/>
              </a:rPr>
              <a:t>SimpleThread</a:t>
            </a:r>
            <a:r>
              <a:rPr lang="en-US" sz="1400" b="1" dirty="0">
                <a:latin typeface="+mn-lt"/>
                <a:cs typeface="+mn-cs"/>
              </a:rPr>
              <a:t>("Jamaica").start(); </a:t>
            </a:r>
          </a:p>
          <a:p>
            <a:pPr fontAlgn="auto">
              <a:spcBef>
                <a:spcPts val="0"/>
              </a:spcBef>
              <a:spcAft>
                <a:spcPts val="0"/>
              </a:spcAft>
              <a:defRPr/>
            </a:pPr>
            <a:r>
              <a:rPr lang="en-US" sz="1400" b="1" dirty="0">
                <a:latin typeface="+mn-lt"/>
                <a:cs typeface="+mn-cs"/>
              </a:rPr>
              <a:t>		new </a:t>
            </a:r>
            <a:r>
              <a:rPr lang="en-US" sz="1400" b="1" dirty="0" err="1">
                <a:latin typeface="+mn-lt"/>
                <a:cs typeface="+mn-cs"/>
              </a:rPr>
              <a:t>SimpleThread</a:t>
            </a:r>
            <a:r>
              <a:rPr lang="en-US" sz="1400" b="1" dirty="0">
                <a:latin typeface="+mn-lt"/>
                <a:cs typeface="+mn-cs"/>
              </a:rPr>
              <a:t>("Fiji").start();</a:t>
            </a:r>
            <a:r>
              <a:rPr lang="en-US" sz="1400" dirty="0">
                <a:latin typeface="+mn-lt"/>
                <a:cs typeface="+mn-cs"/>
              </a:rPr>
              <a:t> </a:t>
            </a:r>
          </a:p>
          <a:p>
            <a:pPr fontAlgn="auto">
              <a:spcBef>
                <a:spcPts val="0"/>
              </a:spcBef>
              <a:spcAft>
                <a:spcPts val="0"/>
              </a:spcAft>
              <a:defRPr/>
            </a:pPr>
            <a:r>
              <a:rPr lang="en-US" sz="1400" dirty="0">
                <a:latin typeface="+mn-lt"/>
                <a:cs typeface="+mn-cs"/>
              </a:rPr>
              <a:t>	} </a:t>
            </a:r>
          </a:p>
          <a:p>
            <a:pPr fontAlgn="auto">
              <a:spcBef>
                <a:spcPts val="0"/>
              </a:spcBef>
              <a:spcAft>
                <a:spcPts val="0"/>
              </a:spcAft>
              <a:defRPr/>
            </a:pPr>
            <a:r>
              <a:rPr lang="en-US" sz="1400" dirty="0">
                <a:latin typeface="+mn-lt"/>
                <a:cs typeface="+mn-cs"/>
              </a:rPr>
              <a:t>}</a:t>
            </a:r>
          </a:p>
        </p:txBody>
      </p:sp>
      <p:sp>
        <p:nvSpPr>
          <p:cNvPr id="7" name="AutoShape 8"/>
          <p:cNvSpPr>
            <a:spLocks noChangeArrowheads="1"/>
          </p:cNvSpPr>
          <p:nvPr/>
        </p:nvSpPr>
        <p:spPr bwMode="auto">
          <a:xfrm>
            <a:off x="6629400" y="1484784"/>
            <a:ext cx="2133600" cy="4771597"/>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fontAlgn="auto">
              <a:lnSpc>
                <a:spcPct val="90000"/>
              </a:lnSpc>
              <a:spcBef>
                <a:spcPts val="0"/>
              </a:spcBef>
              <a:spcAft>
                <a:spcPts val="0"/>
              </a:spcAft>
              <a:defRPr/>
            </a:pPr>
            <a:r>
              <a:rPr lang="en-US" sz="1400" dirty="0">
                <a:latin typeface="Arial Unicode MS" pitchFamily="34" charset="-128"/>
                <a:cs typeface="+mn-cs"/>
              </a:rPr>
              <a:t>Output:</a:t>
            </a:r>
          </a:p>
          <a:p>
            <a:pPr fontAlgn="auto">
              <a:lnSpc>
                <a:spcPct val="90000"/>
              </a:lnSpc>
              <a:spcBef>
                <a:spcPts val="0"/>
              </a:spcBef>
              <a:spcAft>
                <a:spcPts val="0"/>
              </a:spcAft>
              <a:defRPr/>
            </a:pPr>
            <a:endParaRPr lang="en-US" sz="1400" dirty="0">
              <a:latin typeface="Arial Unicode MS" pitchFamily="34" charset="-128"/>
              <a:cs typeface="+mn-cs"/>
            </a:endParaRPr>
          </a:p>
          <a:p>
            <a:pPr fontAlgn="auto">
              <a:lnSpc>
                <a:spcPct val="90000"/>
              </a:lnSpc>
              <a:spcBef>
                <a:spcPts val="0"/>
              </a:spcBef>
              <a:spcAft>
                <a:spcPts val="0"/>
              </a:spcAft>
              <a:defRPr/>
            </a:pPr>
            <a:endParaRPr lang="en-US" sz="1400" dirty="0">
              <a:latin typeface="Arial Unicode MS" pitchFamily="34" charset="-128"/>
              <a:cs typeface="+mn-cs"/>
            </a:endParaRPr>
          </a:p>
          <a:p>
            <a:pPr fontAlgn="auto">
              <a:lnSpc>
                <a:spcPct val="90000"/>
              </a:lnSpc>
              <a:spcBef>
                <a:spcPts val="0"/>
              </a:spcBef>
              <a:spcAft>
                <a:spcPts val="0"/>
              </a:spcAft>
              <a:defRPr/>
            </a:pPr>
            <a:endParaRPr lang="en-US" sz="1400" dirty="0">
              <a:latin typeface="Arial Unicode MS" pitchFamily="34" charset="-128"/>
              <a:cs typeface="+mn-cs"/>
            </a:endParaRPr>
          </a:p>
          <a:p>
            <a:pPr fontAlgn="auto">
              <a:lnSpc>
                <a:spcPct val="90000"/>
              </a:lnSpc>
              <a:spcBef>
                <a:spcPts val="0"/>
              </a:spcBef>
              <a:spcAft>
                <a:spcPts val="0"/>
              </a:spcAft>
              <a:defRPr/>
            </a:pPr>
            <a:r>
              <a:rPr lang="en-US" sz="1400" dirty="0">
                <a:latin typeface="Arial Unicode MS" pitchFamily="34" charset="-128"/>
                <a:cs typeface="+mn-cs"/>
              </a:rPr>
              <a:t>0 Jamaica </a:t>
            </a:r>
          </a:p>
          <a:p>
            <a:pPr fontAlgn="auto">
              <a:lnSpc>
                <a:spcPct val="90000"/>
              </a:lnSpc>
              <a:spcBef>
                <a:spcPts val="0"/>
              </a:spcBef>
              <a:spcAft>
                <a:spcPts val="0"/>
              </a:spcAft>
              <a:defRPr/>
            </a:pPr>
            <a:r>
              <a:rPr lang="en-US" sz="1400" dirty="0">
                <a:latin typeface="Arial Unicode MS" pitchFamily="34" charset="-128"/>
                <a:cs typeface="+mn-cs"/>
              </a:rPr>
              <a:t>0 Fiji </a:t>
            </a:r>
          </a:p>
          <a:p>
            <a:pPr fontAlgn="auto">
              <a:lnSpc>
                <a:spcPct val="90000"/>
              </a:lnSpc>
              <a:spcBef>
                <a:spcPts val="0"/>
              </a:spcBef>
              <a:spcAft>
                <a:spcPts val="0"/>
              </a:spcAft>
              <a:defRPr/>
            </a:pPr>
            <a:r>
              <a:rPr lang="en-US" sz="1400" dirty="0">
                <a:latin typeface="Arial Unicode MS" pitchFamily="34" charset="-128"/>
                <a:cs typeface="+mn-cs"/>
              </a:rPr>
              <a:t>1 Fiji </a:t>
            </a:r>
          </a:p>
          <a:p>
            <a:pPr fontAlgn="auto">
              <a:lnSpc>
                <a:spcPct val="90000"/>
              </a:lnSpc>
              <a:spcBef>
                <a:spcPts val="0"/>
              </a:spcBef>
              <a:spcAft>
                <a:spcPts val="0"/>
              </a:spcAft>
              <a:defRPr/>
            </a:pPr>
            <a:r>
              <a:rPr lang="en-US" sz="1400" dirty="0">
                <a:latin typeface="Arial Unicode MS" pitchFamily="34" charset="-128"/>
                <a:cs typeface="+mn-cs"/>
              </a:rPr>
              <a:t>1 Jamaica </a:t>
            </a:r>
          </a:p>
          <a:p>
            <a:pPr fontAlgn="auto">
              <a:lnSpc>
                <a:spcPct val="90000"/>
              </a:lnSpc>
              <a:spcBef>
                <a:spcPts val="0"/>
              </a:spcBef>
              <a:spcAft>
                <a:spcPts val="0"/>
              </a:spcAft>
              <a:defRPr/>
            </a:pPr>
            <a:r>
              <a:rPr lang="en-US" sz="1400" dirty="0">
                <a:latin typeface="Arial Unicode MS" pitchFamily="34" charset="-128"/>
                <a:cs typeface="+mn-cs"/>
              </a:rPr>
              <a:t>2 Jamaica </a:t>
            </a:r>
          </a:p>
          <a:p>
            <a:pPr fontAlgn="auto">
              <a:lnSpc>
                <a:spcPct val="90000"/>
              </a:lnSpc>
              <a:spcBef>
                <a:spcPts val="0"/>
              </a:spcBef>
              <a:spcAft>
                <a:spcPts val="0"/>
              </a:spcAft>
              <a:defRPr/>
            </a:pPr>
            <a:r>
              <a:rPr lang="en-US" sz="1400" dirty="0">
                <a:latin typeface="Arial Unicode MS" pitchFamily="34" charset="-128"/>
                <a:cs typeface="+mn-cs"/>
              </a:rPr>
              <a:t>2 Fiji </a:t>
            </a:r>
          </a:p>
          <a:p>
            <a:pPr fontAlgn="auto">
              <a:lnSpc>
                <a:spcPct val="90000"/>
              </a:lnSpc>
              <a:spcBef>
                <a:spcPts val="0"/>
              </a:spcBef>
              <a:spcAft>
                <a:spcPts val="0"/>
              </a:spcAft>
              <a:defRPr/>
            </a:pPr>
            <a:r>
              <a:rPr lang="en-US" sz="1400" dirty="0">
                <a:latin typeface="Arial Unicode MS" pitchFamily="34" charset="-128"/>
                <a:cs typeface="+mn-cs"/>
              </a:rPr>
              <a:t>3 Fiji </a:t>
            </a:r>
          </a:p>
          <a:p>
            <a:pPr fontAlgn="auto">
              <a:lnSpc>
                <a:spcPct val="90000"/>
              </a:lnSpc>
              <a:spcBef>
                <a:spcPts val="0"/>
              </a:spcBef>
              <a:spcAft>
                <a:spcPts val="0"/>
              </a:spcAft>
              <a:defRPr/>
            </a:pPr>
            <a:r>
              <a:rPr lang="en-US" sz="1400" dirty="0">
                <a:latin typeface="Arial"/>
                <a:cs typeface="+mn-cs"/>
              </a:rPr>
              <a:t>…</a:t>
            </a:r>
            <a:endParaRPr lang="en-US" sz="1400" dirty="0">
              <a:latin typeface="Arial Unicode MS" pitchFamily="34" charset="-128"/>
              <a:cs typeface="+mn-cs"/>
            </a:endParaRPr>
          </a:p>
          <a:p>
            <a:pPr fontAlgn="auto">
              <a:lnSpc>
                <a:spcPct val="90000"/>
              </a:lnSpc>
              <a:spcBef>
                <a:spcPts val="0"/>
              </a:spcBef>
              <a:spcAft>
                <a:spcPts val="0"/>
              </a:spcAft>
              <a:defRPr/>
            </a:pPr>
            <a:r>
              <a:rPr lang="en-US" sz="1400" dirty="0">
                <a:latin typeface="Arial Unicode MS" pitchFamily="34" charset="-128"/>
                <a:cs typeface="+mn-cs"/>
              </a:rPr>
              <a:t>6 Jamaica </a:t>
            </a:r>
          </a:p>
          <a:p>
            <a:pPr fontAlgn="auto">
              <a:lnSpc>
                <a:spcPct val="90000"/>
              </a:lnSpc>
              <a:spcBef>
                <a:spcPts val="0"/>
              </a:spcBef>
              <a:spcAft>
                <a:spcPts val="0"/>
              </a:spcAft>
              <a:defRPr/>
            </a:pPr>
            <a:r>
              <a:rPr lang="en-US" sz="1400" dirty="0">
                <a:latin typeface="Arial Unicode MS" pitchFamily="34" charset="-128"/>
                <a:cs typeface="+mn-cs"/>
              </a:rPr>
              <a:t>7 Jamaica </a:t>
            </a:r>
          </a:p>
          <a:p>
            <a:pPr fontAlgn="auto">
              <a:lnSpc>
                <a:spcPct val="90000"/>
              </a:lnSpc>
              <a:spcBef>
                <a:spcPts val="0"/>
              </a:spcBef>
              <a:spcAft>
                <a:spcPts val="0"/>
              </a:spcAft>
              <a:defRPr/>
            </a:pPr>
            <a:r>
              <a:rPr lang="en-US" sz="1400" dirty="0">
                <a:latin typeface="Arial Unicode MS" pitchFamily="34" charset="-128"/>
                <a:cs typeface="+mn-cs"/>
              </a:rPr>
              <a:t>7 Fiji </a:t>
            </a:r>
          </a:p>
          <a:p>
            <a:pPr fontAlgn="auto">
              <a:lnSpc>
                <a:spcPct val="90000"/>
              </a:lnSpc>
              <a:spcBef>
                <a:spcPts val="0"/>
              </a:spcBef>
              <a:spcAft>
                <a:spcPts val="0"/>
              </a:spcAft>
              <a:defRPr/>
            </a:pPr>
            <a:r>
              <a:rPr lang="en-US" sz="1400" dirty="0">
                <a:latin typeface="Arial Unicode MS" pitchFamily="34" charset="-128"/>
                <a:cs typeface="+mn-cs"/>
              </a:rPr>
              <a:t>8 Fiji </a:t>
            </a:r>
          </a:p>
          <a:p>
            <a:pPr fontAlgn="auto">
              <a:lnSpc>
                <a:spcPct val="90000"/>
              </a:lnSpc>
              <a:spcBef>
                <a:spcPts val="0"/>
              </a:spcBef>
              <a:spcAft>
                <a:spcPts val="0"/>
              </a:spcAft>
              <a:defRPr/>
            </a:pPr>
            <a:r>
              <a:rPr lang="en-US" sz="1400" dirty="0">
                <a:latin typeface="Arial Unicode MS" pitchFamily="34" charset="-128"/>
                <a:cs typeface="+mn-cs"/>
              </a:rPr>
              <a:t>9 Fiji </a:t>
            </a:r>
          </a:p>
          <a:p>
            <a:pPr fontAlgn="auto">
              <a:lnSpc>
                <a:spcPct val="90000"/>
              </a:lnSpc>
              <a:spcBef>
                <a:spcPts val="0"/>
              </a:spcBef>
              <a:spcAft>
                <a:spcPts val="0"/>
              </a:spcAft>
              <a:defRPr/>
            </a:pPr>
            <a:r>
              <a:rPr lang="en-US" sz="1400" dirty="0">
                <a:latin typeface="Arial Unicode MS" pitchFamily="34" charset="-128"/>
                <a:cs typeface="+mn-cs"/>
              </a:rPr>
              <a:t>8 Jamaica </a:t>
            </a:r>
          </a:p>
          <a:p>
            <a:pPr fontAlgn="auto">
              <a:lnSpc>
                <a:spcPct val="90000"/>
              </a:lnSpc>
              <a:spcBef>
                <a:spcPts val="0"/>
              </a:spcBef>
              <a:spcAft>
                <a:spcPts val="0"/>
              </a:spcAft>
              <a:defRPr/>
            </a:pPr>
            <a:r>
              <a:rPr lang="en-US" sz="1400" dirty="0">
                <a:latin typeface="Arial Unicode MS" pitchFamily="34" charset="-128"/>
                <a:cs typeface="+mn-cs"/>
              </a:rPr>
              <a:t>DONE! Fiji </a:t>
            </a:r>
          </a:p>
          <a:p>
            <a:pPr fontAlgn="auto">
              <a:lnSpc>
                <a:spcPct val="90000"/>
              </a:lnSpc>
              <a:spcBef>
                <a:spcPts val="0"/>
              </a:spcBef>
              <a:spcAft>
                <a:spcPts val="0"/>
              </a:spcAft>
              <a:defRPr/>
            </a:pPr>
            <a:r>
              <a:rPr lang="en-US" sz="1400" dirty="0">
                <a:latin typeface="Arial Unicode MS" pitchFamily="34" charset="-128"/>
                <a:cs typeface="+mn-cs"/>
              </a:rPr>
              <a:t>9 Jamaica</a:t>
            </a:r>
          </a:p>
          <a:p>
            <a:pPr fontAlgn="auto">
              <a:lnSpc>
                <a:spcPct val="90000"/>
              </a:lnSpc>
              <a:spcBef>
                <a:spcPts val="0"/>
              </a:spcBef>
              <a:spcAft>
                <a:spcPts val="0"/>
              </a:spcAft>
              <a:defRPr/>
            </a:pPr>
            <a:r>
              <a:rPr lang="en-US" sz="1400" dirty="0">
                <a:latin typeface="Arial Unicode MS" pitchFamily="34" charset="-128"/>
                <a:cs typeface="+mn-cs"/>
              </a:rPr>
              <a:t>DONE! Jamaica </a:t>
            </a:r>
          </a:p>
          <a:p>
            <a:pPr fontAlgn="auto">
              <a:lnSpc>
                <a:spcPct val="90000"/>
              </a:lnSpc>
              <a:spcBef>
                <a:spcPts val="0"/>
              </a:spcBef>
              <a:spcAft>
                <a:spcPts val="0"/>
              </a:spcAft>
              <a:tabLst>
                <a:tab pos="410639" algn="l"/>
                <a:tab pos="608197" algn="l"/>
              </a:tabLst>
              <a:defRPr/>
            </a:pPr>
            <a:endParaRPr lang="en-US" sz="1400" dirty="0">
              <a:latin typeface="Calibri" pitchFamily="34" charset="0"/>
              <a:cs typeface="+mn-cs"/>
            </a:endParaRPr>
          </a:p>
        </p:txBody>
      </p:sp>
      <p:cxnSp>
        <p:nvCxnSpPr>
          <p:cNvPr id="4" name="Straight Connector 3"/>
          <p:cNvCxnSpPr/>
          <p:nvPr/>
        </p:nvCxnSpPr>
        <p:spPr>
          <a:xfrm>
            <a:off x="533400" y="4438103"/>
            <a:ext cx="6019800" cy="0"/>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33400" y="4563049"/>
            <a:ext cx="6019800" cy="0"/>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33400" y="6256381"/>
            <a:ext cx="6019800" cy="0"/>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96416" y="1484784"/>
            <a:ext cx="6019800" cy="0"/>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Title 1"/>
          <p:cNvSpPr>
            <a:spLocks noGrp="1"/>
          </p:cNvSpPr>
          <p:nvPr>
            <p:ph type="title"/>
          </p:nvPr>
        </p:nvSpPr>
        <p:spPr/>
        <p:txBody>
          <a:bodyPr/>
          <a:lstStyle/>
          <a:p>
            <a:r>
              <a:rPr lang="en-US" altLang="he-IL"/>
              <a:t>Thread Executor</a:t>
            </a:r>
            <a:endParaRPr lang="he-IL" altLang="he-IL"/>
          </a:p>
        </p:txBody>
      </p:sp>
      <p:sp>
        <p:nvSpPr>
          <p:cNvPr id="166913" name="Rectangle 3"/>
          <p:cNvSpPr>
            <a:spLocks noGrp="1" noChangeArrowheads="1"/>
          </p:cNvSpPr>
          <p:nvPr>
            <p:ph idx="1"/>
          </p:nvPr>
        </p:nvSpPr>
        <p:spPr/>
        <p:txBody>
          <a:bodyPr/>
          <a:lstStyle/>
          <a:p>
            <a:pPr marL="0" indent="0">
              <a:buNone/>
            </a:pPr>
            <a:r>
              <a:rPr lang="en-US" b="1" i="1" dirty="0"/>
              <a:t>Runnable</a:t>
            </a:r>
            <a:r>
              <a:rPr lang="en-US" b="1" dirty="0"/>
              <a:t> Example:</a:t>
            </a:r>
          </a:p>
        </p:txBody>
      </p:sp>
      <p:sp>
        <p:nvSpPr>
          <p:cNvPr id="4" name="AutoShape 8"/>
          <p:cNvSpPr>
            <a:spLocks noChangeArrowheads="1"/>
          </p:cNvSpPr>
          <p:nvPr/>
        </p:nvSpPr>
        <p:spPr bwMode="auto">
          <a:xfrm>
            <a:off x="457200" y="2060848"/>
            <a:ext cx="8229600" cy="4104456"/>
          </a:xfrm>
          <a:prstGeom prst="rect">
            <a:avLst/>
          </a:prstGeom>
          <a:solidFill>
            <a:schemeClr val="bg2">
              <a:lumMod val="40000"/>
              <a:lumOff val="60000"/>
            </a:schemeClr>
          </a:solidFill>
          <a:ln>
            <a:headEnd/>
            <a:tailEnd/>
          </a:ln>
        </p:spPr>
        <p:style>
          <a:lnRef idx="2">
            <a:schemeClr val="accent3"/>
          </a:lnRef>
          <a:fillRef idx="1">
            <a:schemeClr val="lt1"/>
          </a:fillRef>
          <a:effectRef idx="0">
            <a:schemeClr val="accent3"/>
          </a:effectRef>
          <a:fontRef idx="minor">
            <a:schemeClr val="dk1"/>
          </a:fontRef>
        </p:style>
        <p:txBody>
          <a:bodyPr wrap="none" anchor="ctr"/>
          <a:lstStyle/>
          <a:p>
            <a:pPr fontAlgn="auto">
              <a:lnSpc>
                <a:spcPct val="80000"/>
              </a:lnSpc>
              <a:spcBef>
                <a:spcPts val="0"/>
              </a:spcBef>
              <a:spcAft>
                <a:spcPts val="0"/>
              </a:spcAft>
              <a:defRPr/>
            </a:pPr>
            <a:r>
              <a:rPr lang="en-US" sz="1400" dirty="0">
                <a:latin typeface="+mn-lt"/>
                <a:cs typeface="+mn-cs"/>
              </a:rPr>
              <a:t>public class Worker implements </a:t>
            </a:r>
            <a:r>
              <a:rPr lang="en-US" sz="1400" dirty="0" err="1">
                <a:latin typeface="+mn-lt"/>
                <a:cs typeface="+mn-cs"/>
              </a:rPr>
              <a:t>Runnable</a:t>
            </a:r>
            <a:r>
              <a:rPr lang="en-US" sz="1400" dirty="0">
                <a:latin typeface="+mn-lt"/>
                <a:cs typeface="+mn-cs"/>
              </a:rPr>
              <a:t> {</a:t>
            </a:r>
          </a:p>
          <a:p>
            <a:pPr fontAlgn="auto">
              <a:lnSpc>
                <a:spcPct val="80000"/>
              </a:lnSpc>
              <a:spcBef>
                <a:spcPts val="0"/>
              </a:spcBef>
              <a:spcAft>
                <a:spcPts val="0"/>
              </a:spcAft>
              <a:defRPr/>
            </a:pPr>
            <a:endParaRPr lang="en-US" sz="1400" dirty="0">
              <a:latin typeface="+mn-lt"/>
              <a:cs typeface="+mn-cs"/>
            </a:endParaRPr>
          </a:p>
          <a:p>
            <a:pPr fontAlgn="auto">
              <a:lnSpc>
                <a:spcPct val="80000"/>
              </a:lnSpc>
              <a:spcBef>
                <a:spcPts val="0"/>
              </a:spcBef>
              <a:spcAft>
                <a:spcPts val="0"/>
              </a:spcAft>
              <a:defRPr/>
            </a:pPr>
            <a:r>
              <a:rPr lang="en-US" sz="1400" dirty="0">
                <a:latin typeface="+mn-lt"/>
                <a:cs typeface="+mn-cs"/>
              </a:rPr>
              <a:t> 	public void run()  {</a:t>
            </a:r>
          </a:p>
          <a:p>
            <a:pPr fontAlgn="auto">
              <a:lnSpc>
                <a:spcPct val="80000"/>
              </a:lnSpc>
              <a:spcBef>
                <a:spcPts val="0"/>
              </a:spcBef>
              <a:spcAft>
                <a:spcPts val="0"/>
              </a:spcAft>
              <a:defRPr/>
            </a:pPr>
            <a:endParaRPr lang="en-US" sz="1400" dirty="0">
              <a:latin typeface="+mn-lt"/>
              <a:cs typeface="+mn-cs"/>
            </a:endParaRPr>
          </a:p>
          <a:p>
            <a:pPr fontAlgn="auto">
              <a:lnSpc>
                <a:spcPct val="80000"/>
              </a:lnSpc>
              <a:spcBef>
                <a:spcPts val="0"/>
              </a:spcBef>
              <a:spcAft>
                <a:spcPts val="0"/>
              </a:spcAft>
              <a:defRPr/>
            </a:pPr>
            <a:r>
              <a:rPr lang="en-US" sz="1400" dirty="0">
                <a:latin typeface="+mn-lt"/>
                <a:cs typeface="+mn-cs"/>
              </a:rPr>
              <a:t>	             </a:t>
            </a:r>
            <a:r>
              <a:rPr lang="en-US" sz="1400" dirty="0" err="1">
                <a:latin typeface="+mn-lt"/>
                <a:cs typeface="+mn-cs"/>
              </a:rPr>
              <a:t>System.out.println</a:t>
            </a:r>
            <a:r>
              <a:rPr lang="en-US" sz="1400" dirty="0">
                <a:latin typeface="+mn-lt"/>
                <a:cs typeface="+mn-cs"/>
              </a:rPr>
              <a:t>("New Worker");</a:t>
            </a:r>
          </a:p>
          <a:p>
            <a:pPr fontAlgn="auto">
              <a:lnSpc>
                <a:spcPct val="80000"/>
              </a:lnSpc>
              <a:spcBef>
                <a:spcPts val="0"/>
              </a:spcBef>
              <a:spcAft>
                <a:spcPts val="0"/>
              </a:spcAft>
              <a:defRPr/>
            </a:pPr>
            <a:r>
              <a:rPr lang="en-US" sz="1400" dirty="0">
                <a:latin typeface="+mn-lt"/>
                <a:cs typeface="+mn-cs"/>
              </a:rPr>
              <a:t>	}</a:t>
            </a:r>
          </a:p>
          <a:p>
            <a:pPr fontAlgn="auto">
              <a:lnSpc>
                <a:spcPct val="80000"/>
              </a:lnSpc>
              <a:spcBef>
                <a:spcPts val="0"/>
              </a:spcBef>
              <a:spcAft>
                <a:spcPts val="0"/>
              </a:spcAft>
              <a:defRPr/>
            </a:pPr>
            <a:r>
              <a:rPr lang="en-US" sz="1400" dirty="0">
                <a:latin typeface="+mn-lt"/>
                <a:cs typeface="+mn-cs"/>
              </a:rPr>
              <a:t>}</a:t>
            </a:r>
          </a:p>
          <a:p>
            <a:pPr fontAlgn="auto">
              <a:lnSpc>
                <a:spcPct val="80000"/>
              </a:lnSpc>
              <a:spcBef>
                <a:spcPts val="0"/>
              </a:spcBef>
              <a:spcAft>
                <a:spcPts val="0"/>
              </a:spcAft>
              <a:defRPr/>
            </a:pPr>
            <a:endParaRPr lang="en-US" sz="1400" dirty="0">
              <a:latin typeface="+mn-lt"/>
              <a:cs typeface="+mn-cs"/>
            </a:endParaRPr>
          </a:p>
          <a:p>
            <a:pPr fontAlgn="auto">
              <a:lnSpc>
                <a:spcPct val="80000"/>
              </a:lnSpc>
              <a:spcBef>
                <a:spcPts val="0"/>
              </a:spcBef>
              <a:spcAft>
                <a:spcPts val="0"/>
              </a:spcAft>
              <a:defRPr/>
            </a:pPr>
            <a:endParaRPr lang="en-US" sz="1400" dirty="0">
              <a:latin typeface="+mn-lt"/>
              <a:cs typeface="+mn-cs"/>
            </a:endParaRPr>
          </a:p>
          <a:p>
            <a:pPr fontAlgn="auto">
              <a:lnSpc>
                <a:spcPct val="80000"/>
              </a:lnSpc>
              <a:spcBef>
                <a:spcPts val="0"/>
              </a:spcBef>
              <a:spcAft>
                <a:spcPts val="0"/>
              </a:spcAft>
              <a:defRPr/>
            </a:pPr>
            <a:endParaRPr lang="en-US" sz="1400" dirty="0">
              <a:latin typeface="+mn-lt"/>
              <a:cs typeface="+mn-cs"/>
            </a:endParaRPr>
          </a:p>
          <a:p>
            <a:pPr fontAlgn="auto">
              <a:lnSpc>
                <a:spcPct val="80000"/>
              </a:lnSpc>
              <a:spcBef>
                <a:spcPts val="0"/>
              </a:spcBef>
              <a:spcAft>
                <a:spcPts val="0"/>
              </a:spcAft>
              <a:defRPr/>
            </a:pPr>
            <a:endParaRPr lang="en-US" sz="1400" dirty="0">
              <a:latin typeface="+mn-lt"/>
              <a:cs typeface="+mn-cs"/>
            </a:endParaRPr>
          </a:p>
          <a:p>
            <a:pPr fontAlgn="auto">
              <a:lnSpc>
                <a:spcPct val="80000"/>
              </a:lnSpc>
              <a:spcBef>
                <a:spcPts val="0"/>
              </a:spcBef>
              <a:spcAft>
                <a:spcPts val="0"/>
              </a:spcAft>
              <a:defRPr/>
            </a:pPr>
            <a:r>
              <a:rPr lang="en-US" sz="1400" dirty="0">
                <a:latin typeface="+mn-lt"/>
                <a:cs typeface="+mn-cs"/>
              </a:rPr>
              <a:t>public class User{ </a:t>
            </a:r>
          </a:p>
          <a:p>
            <a:pPr fontAlgn="auto">
              <a:lnSpc>
                <a:spcPct val="80000"/>
              </a:lnSpc>
              <a:spcBef>
                <a:spcPts val="0"/>
              </a:spcBef>
              <a:spcAft>
                <a:spcPts val="0"/>
              </a:spcAft>
              <a:defRPr/>
            </a:pPr>
            <a:endParaRPr lang="en-US" sz="1400" dirty="0">
              <a:latin typeface="+mn-lt"/>
              <a:cs typeface="+mn-cs"/>
            </a:endParaRPr>
          </a:p>
          <a:p>
            <a:pPr fontAlgn="auto">
              <a:lnSpc>
                <a:spcPct val="80000"/>
              </a:lnSpc>
              <a:spcBef>
                <a:spcPts val="0"/>
              </a:spcBef>
              <a:spcAft>
                <a:spcPts val="0"/>
              </a:spcAft>
              <a:defRPr/>
            </a:pPr>
            <a:r>
              <a:rPr lang="en-US" sz="1400" dirty="0">
                <a:latin typeface="+mn-lt"/>
                <a:cs typeface="+mn-cs"/>
              </a:rPr>
              <a:t>  	public static void main(String </a:t>
            </a:r>
            <a:r>
              <a:rPr lang="en-US" sz="1400" dirty="0" err="1">
                <a:latin typeface="+mn-lt"/>
                <a:cs typeface="+mn-cs"/>
              </a:rPr>
              <a:t>args</a:t>
            </a:r>
            <a:r>
              <a:rPr lang="en-US" sz="1400" dirty="0">
                <a:latin typeface="+mn-lt"/>
                <a:cs typeface="+mn-cs"/>
              </a:rPr>
              <a:t>[]) {</a:t>
            </a:r>
          </a:p>
          <a:p>
            <a:pPr fontAlgn="auto">
              <a:lnSpc>
                <a:spcPct val="80000"/>
              </a:lnSpc>
              <a:spcBef>
                <a:spcPts val="0"/>
              </a:spcBef>
              <a:spcAft>
                <a:spcPts val="0"/>
              </a:spcAft>
              <a:defRPr/>
            </a:pPr>
            <a:endParaRPr lang="en-US" sz="1400" dirty="0">
              <a:latin typeface="+mn-lt"/>
              <a:cs typeface="+mn-cs"/>
            </a:endParaRPr>
          </a:p>
          <a:p>
            <a:pPr fontAlgn="auto">
              <a:lnSpc>
                <a:spcPct val="80000"/>
              </a:lnSpc>
              <a:spcBef>
                <a:spcPts val="0"/>
              </a:spcBef>
              <a:spcAft>
                <a:spcPts val="0"/>
              </a:spcAft>
              <a:defRPr/>
            </a:pPr>
            <a:r>
              <a:rPr lang="en-US" sz="1400" dirty="0">
                <a:latin typeface="+mn-lt"/>
                <a:cs typeface="+mn-cs"/>
              </a:rPr>
              <a:t>  	</a:t>
            </a:r>
            <a:r>
              <a:rPr lang="en-US" sz="1400" b="1" dirty="0">
                <a:latin typeface="+mn-lt"/>
                <a:cs typeface="+mn-cs"/>
              </a:rPr>
              <a:t>             Executor e = </a:t>
            </a:r>
            <a:r>
              <a:rPr lang="en-US" sz="1400" b="1" dirty="0" err="1">
                <a:latin typeface="+mn-lt"/>
                <a:cs typeface="+mn-cs"/>
              </a:rPr>
              <a:t>Executors.newFixedThreadPool</a:t>
            </a:r>
            <a:r>
              <a:rPr lang="en-US" sz="1400" b="1" dirty="0">
                <a:latin typeface="+mn-lt"/>
                <a:cs typeface="+mn-cs"/>
              </a:rPr>
              <a:t>(2);</a:t>
            </a:r>
          </a:p>
          <a:p>
            <a:pPr fontAlgn="auto">
              <a:lnSpc>
                <a:spcPct val="80000"/>
              </a:lnSpc>
              <a:spcBef>
                <a:spcPts val="0"/>
              </a:spcBef>
              <a:spcAft>
                <a:spcPts val="0"/>
              </a:spcAft>
              <a:defRPr/>
            </a:pPr>
            <a:r>
              <a:rPr lang="en-US" sz="1400" b="1" dirty="0">
                <a:latin typeface="+mn-lt"/>
                <a:cs typeface="+mn-cs"/>
              </a:rPr>
              <a:t>	             </a:t>
            </a:r>
            <a:r>
              <a:rPr lang="en-US" sz="1400" b="1" dirty="0" err="1">
                <a:latin typeface="+mn-lt"/>
                <a:cs typeface="+mn-cs"/>
              </a:rPr>
              <a:t>e.execute</a:t>
            </a:r>
            <a:r>
              <a:rPr lang="en-US" sz="1400" b="1" dirty="0">
                <a:latin typeface="+mn-lt"/>
                <a:cs typeface="+mn-cs"/>
              </a:rPr>
              <a:t>(new Worker());</a:t>
            </a:r>
          </a:p>
          <a:p>
            <a:pPr fontAlgn="auto">
              <a:lnSpc>
                <a:spcPct val="80000"/>
              </a:lnSpc>
              <a:spcBef>
                <a:spcPts val="0"/>
              </a:spcBef>
              <a:spcAft>
                <a:spcPts val="0"/>
              </a:spcAft>
              <a:defRPr/>
            </a:pPr>
            <a:r>
              <a:rPr lang="en-US" sz="1400" b="1" dirty="0">
                <a:latin typeface="+mn-lt"/>
                <a:cs typeface="+mn-cs"/>
              </a:rPr>
              <a:t>	</a:t>
            </a:r>
            <a:r>
              <a:rPr lang="en-US" sz="1400" dirty="0">
                <a:latin typeface="+mn-lt"/>
                <a:cs typeface="+mn-cs"/>
              </a:rPr>
              <a:t>             </a:t>
            </a:r>
            <a:r>
              <a:rPr lang="en-US" sz="1400" dirty="0" err="1">
                <a:latin typeface="+mn-lt"/>
                <a:cs typeface="+mn-cs"/>
              </a:rPr>
              <a:t>e.execute</a:t>
            </a:r>
            <a:r>
              <a:rPr lang="en-US" sz="1400" dirty="0">
                <a:latin typeface="+mn-lt"/>
                <a:cs typeface="+mn-cs"/>
              </a:rPr>
              <a:t>(new Worker());</a:t>
            </a:r>
          </a:p>
          <a:p>
            <a:pPr fontAlgn="auto">
              <a:lnSpc>
                <a:spcPct val="80000"/>
              </a:lnSpc>
              <a:spcBef>
                <a:spcPts val="0"/>
              </a:spcBef>
              <a:spcAft>
                <a:spcPts val="0"/>
              </a:spcAft>
              <a:defRPr/>
            </a:pPr>
            <a:r>
              <a:rPr lang="en-US" sz="1400" dirty="0">
                <a:latin typeface="+mn-lt"/>
                <a:cs typeface="+mn-cs"/>
              </a:rPr>
              <a:t>	             </a:t>
            </a:r>
            <a:r>
              <a:rPr lang="en-US" sz="1400" dirty="0" err="1">
                <a:latin typeface="+mn-lt"/>
                <a:cs typeface="+mn-cs"/>
              </a:rPr>
              <a:t>e.execute</a:t>
            </a:r>
            <a:r>
              <a:rPr lang="en-US" sz="1400" dirty="0">
                <a:latin typeface="+mn-lt"/>
                <a:cs typeface="+mn-cs"/>
              </a:rPr>
              <a:t>(new Worker());   //probably will wait</a:t>
            </a:r>
          </a:p>
          <a:p>
            <a:pPr fontAlgn="auto">
              <a:lnSpc>
                <a:spcPct val="80000"/>
              </a:lnSpc>
              <a:spcBef>
                <a:spcPts val="0"/>
              </a:spcBef>
              <a:spcAft>
                <a:spcPts val="0"/>
              </a:spcAft>
              <a:defRPr/>
            </a:pPr>
            <a:r>
              <a:rPr lang="en-US" sz="1400" dirty="0">
                <a:latin typeface="+mn-lt"/>
                <a:cs typeface="+mn-cs"/>
              </a:rPr>
              <a:t>  	}</a:t>
            </a:r>
          </a:p>
          <a:p>
            <a:pPr fontAlgn="auto">
              <a:lnSpc>
                <a:spcPct val="80000"/>
              </a:lnSpc>
              <a:spcBef>
                <a:spcPts val="0"/>
              </a:spcBef>
              <a:spcAft>
                <a:spcPts val="0"/>
              </a:spcAft>
              <a:defRPr/>
            </a:pPr>
            <a:r>
              <a:rPr lang="en-US" sz="1400" dirty="0">
                <a:latin typeface="+mn-lt"/>
                <a:cs typeface="+mn-cs"/>
              </a:rPr>
              <a:t>}</a:t>
            </a:r>
          </a:p>
        </p:txBody>
      </p:sp>
      <p:cxnSp>
        <p:nvCxnSpPr>
          <p:cNvPr id="6" name="Straight Connector 5"/>
          <p:cNvCxnSpPr/>
          <p:nvPr/>
        </p:nvCxnSpPr>
        <p:spPr>
          <a:xfrm>
            <a:off x="457200" y="2060848"/>
            <a:ext cx="8229600" cy="0"/>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57200" y="6154464"/>
            <a:ext cx="8229600" cy="0"/>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Title 1"/>
          <p:cNvSpPr>
            <a:spLocks noGrp="1"/>
          </p:cNvSpPr>
          <p:nvPr>
            <p:ph type="title"/>
          </p:nvPr>
        </p:nvSpPr>
        <p:spPr/>
        <p:txBody>
          <a:bodyPr/>
          <a:lstStyle/>
          <a:p>
            <a:r>
              <a:rPr lang="en-US" altLang="he-IL"/>
              <a:t>Thread Executor</a:t>
            </a:r>
            <a:endParaRPr lang="he-IL" altLang="he-IL"/>
          </a:p>
        </p:txBody>
      </p:sp>
      <p:sp>
        <p:nvSpPr>
          <p:cNvPr id="168961" name="Rectangle 3"/>
          <p:cNvSpPr>
            <a:spLocks noGrp="1" noChangeArrowheads="1"/>
          </p:cNvSpPr>
          <p:nvPr>
            <p:ph idx="1"/>
          </p:nvPr>
        </p:nvSpPr>
        <p:spPr/>
        <p:txBody>
          <a:bodyPr/>
          <a:lstStyle/>
          <a:p>
            <a:pPr marL="0" indent="0">
              <a:buNone/>
            </a:pPr>
            <a:r>
              <a:rPr lang="en-US" b="1" i="1" dirty="0"/>
              <a:t>Callable</a:t>
            </a:r>
            <a:r>
              <a:rPr lang="en-US" b="1" dirty="0"/>
              <a:t> Example:</a:t>
            </a:r>
          </a:p>
        </p:txBody>
      </p:sp>
      <p:sp>
        <p:nvSpPr>
          <p:cNvPr id="4" name="AutoShape 8"/>
          <p:cNvSpPr>
            <a:spLocks noChangeArrowheads="1"/>
          </p:cNvSpPr>
          <p:nvPr/>
        </p:nvSpPr>
        <p:spPr bwMode="auto">
          <a:xfrm>
            <a:off x="667916" y="1916832"/>
            <a:ext cx="7808168" cy="3318933"/>
          </a:xfrm>
          <a:prstGeom prst="rect">
            <a:avLst/>
          </a:prstGeom>
          <a:solidFill>
            <a:schemeClr val="bg2">
              <a:lumMod val="40000"/>
              <a:lumOff val="60000"/>
            </a:schemeClr>
          </a:solidFill>
          <a:ln>
            <a:headEnd/>
            <a:tailEnd/>
          </a:ln>
        </p:spPr>
        <p:style>
          <a:lnRef idx="2">
            <a:schemeClr val="accent3"/>
          </a:lnRef>
          <a:fillRef idx="1">
            <a:schemeClr val="lt1"/>
          </a:fillRef>
          <a:effectRef idx="0">
            <a:schemeClr val="accent3"/>
          </a:effectRef>
          <a:fontRef idx="minor">
            <a:schemeClr val="dk1"/>
          </a:fontRef>
        </p:style>
        <p:txBody>
          <a:bodyPr wrap="none" anchor="ctr"/>
          <a:lstStyle/>
          <a:p>
            <a:pPr fontAlgn="auto">
              <a:spcBef>
                <a:spcPts val="0"/>
              </a:spcBef>
              <a:spcAft>
                <a:spcPts val="0"/>
              </a:spcAft>
              <a:defRPr/>
            </a:pPr>
            <a:r>
              <a:rPr lang="en-US" sz="1400" dirty="0" err="1">
                <a:latin typeface="+mn-lt"/>
                <a:cs typeface="+mn-cs"/>
              </a:rPr>
              <a:t>ExecutorService</a:t>
            </a:r>
            <a:r>
              <a:rPr lang="en-US" sz="1400" dirty="0">
                <a:latin typeface="+mn-lt"/>
                <a:cs typeface="+mn-cs"/>
              </a:rPr>
              <a:t> </a:t>
            </a:r>
            <a:r>
              <a:rPr lang="en-US" sz="1400" b="1" dirty="0">
                <a:latin typeface="+mn-lt"/>
                <a:cs typeface="+mn-cs"/>
              </a:rPr>
              <a:t>executor=</a:t>
            </a:r>
            <a:r>
              <a:rPr lang="en-US" sz="1400" b="1" dirty="0" err="1">
                <a:latin typeface="+mn-lt"/>
                <a:cs typeface="+mn-cs"/>
              </a:rPr>
              <a:t>Executors.newCachedThreadPool</a:t>
            </a:r>
            <a:r>
              <a:rPr lang="en-US" sz="1400" b="1" dirty="0">
                <a:latin typeface="+mn-lt"/>
                <a:cs typeface="+mn-cs"/>
              </a:rPr>
              <a:t>();</a:t>
            </a:r>
          </a:p>
          <a:p>
            <a:pPr fontAlgn="auto">
              <a:spcBef>
                <a:spcPts val="0"/>
              </a:spcBef>
              <a:spcAft>
                <a:spcPts val="0"/>
              </a:spcAft>
              <a:defRPr/>
            </a:pPr>
            <a:r>
              <a:rPr lang="en-US" sz="1400" b="1" dirty="0">
                <a:latin typeface="+mn-lt"/>
                <a:cs typeface="+mn-cs"/>
              </a:rPr>
              <a:t>Callable&lt;Request&gt; client1=new </a:t>
            </a:r>
            <a:r>
              <a:rPr lang="en-US" sz="1400" b="1" dirty="0" err="1">
                <a:latin typeface="+mn-lt"/>
                <a:cs typeface="+mn-cs"/>
              </a:rPr>
              <a:t>ClientListener</a:t>
            </a:r>
            <a:r>
              <a:rPr lang="en-US" sz="1400" b="1" dirty="0">
                <a:latin typeface="+mn-lt"/>
                <a:cs typeface="+mn-cs"/>
              </a:rPr>
              <a:t>&lt;Request&gt;(new </a:t>
            </a:r>
            <a:r>
              <a:rPr lang="en-US" sz="1400" b="1" dirty="0" err="1">
                <a:latin typeface="+mn-lt"/>
                <a:cs typeface="+mn-cs"/>
              </a:rPr>
              <a:t>ClientInputStream</a:t>
            </a:r>
            <a:r>
              <a:rPr lang="en-US" sz="1400" b="1" dirty="0">
                <a:latin typeface="+mn-lt"/>
                <a:cs typeface="+mn-cs"/>
              </a:rPr>
              <a:t> (…));</a:t>
            </a:r>
          </a:p>
          <a:p>
            <a:pPr fontAlgn="auto">
              <a:spcBef>
                <a:spcPts val="0"/>
              </a:spcBef>
              <a:spcAft>
                <a:spcPts val="0"/>
              </a:spcAft>
              <a:defRPr/>
            </a:pPr>
            <a:r>
              <a:rPr lang="en-US" sz="1400" dirty="0">
                <a:latin typeface="+mn-lt"/>
                <a:cs typeface="+mn-cs"/>
              </a:rPr>
              <a:t>Callable&lt;Request&gt; client2=new </a:t>
            </a:r>
            <a:r>
              <a:rPr lang="en-US" sz="1400" dirty="0" err="1">
                <a:latin typeface="+mn-lt"/>
                <a:cs typeface="+mn-cs"/>
              </a:rPr>
              <a:t>ClientListener</a:t>
            </a:r>
            <a:r>
              <a:rPr lang="en-US" sz="1400" dirty="0">
                <a:latin typeface="+mn-lt"/>
                <a:cs typeface="+mn-cs"/>
              </a:rPr>
              <a:t>&lt;Request&gt;(new </a:t>
            </a:r>
            <a:r>
              <a:rPr lang="en-US" sz="1400" dirty="0" err="1">
                <a:latin typeface="+mn-lt"/>
                <a:cs typeface="+mn-cs"/>
              </a:rPr>
              <a:t>ClientInputStream</a:t>
            </a:r>
            <a:r>
              <a:rPr lang="en-US" sz="1400" dirty="0">
                <a:latin typeface="+mn-lt"/>
                <a:cs typeface="+mn-cs"/>
              </a:rPr>
              <a:t> (…));</a:t>
            </a:r>
          </a:p>
          <a:p>
            <a:pPr fontAlgn="auto">
              <a:spcBef>
                <a:spcPts val="0"/>
              </a:spcBef>
              <a:spcAft>
                <a:spcPts val="0"/>
              </a:spcAft>
              <a:defRPr/>
            </a:pPr>
            <a:r>
              <a:rPr lang="en-US" sz="1400" dirty="0">
                <a:latin typeface="+mn-lt"/>
                <a:cs typeface="+mn-cs"/>
              </a:rPr>
              <a:t>Callable&lt;Request&gt; client3=new </a:t>
            </a:r>
            <a:r>
              <a:rPr lang="en-US" sz="1400" dirty="0" err="1">
                <a:latin typeface="+mn-lt"/>
                <a:cs typeface="+mn-cs"/>
              </a:rPr>
              <a:t>ClientListener</a:t>
            </a:r>
            <a:r>
              <a:rPr lang="en-US" sz="1400" dirty="0">
                <a:latin typeface="+mn-lt"/>
                <a:cs typeface="+mn-cs"/>
              </a:rPr>
              <a:t>&lt;Request&gt;(new </a:t>
            </a:r>
            <a:r>
              <a:rPr lang="en-US" sz="1400" dirty="0" err="1">
                <a:latin typeface="+mn-lt"/>
                <a:cs typeface="+mn-cs"/>
              </a:rPr>
              <a:t>ClientInputStream</a:t>
            </a:r>
            <a:r>
              <a:rPr lang="en-US" sz="1400" dirty="0">
                <a:latin typeface="+mn-lt"/>
                <a:cs typeface="+mn-cs"/>
              </a:rPr>
              <a:t> (…));</a:t>
            </a:r>
          </a:p>
          <a:p>
            <a:pPr fontAlgn="auto">
              <a:spcBef>
                <a:spcPts val="0"/>
              </a:spcBef>
              <a:spcAft>
                <a:spcPts val="0"/>
              </a:spcAft>
              <a:defRPr/>
            </a:pPr>
            <a:endParaRPr lang="en-US" sz="1400" dirty="0">
              <a:latin typeface="+mn-lt"/>
              <a:cs typeface="+mn-cs"/>
            </a:endParaRPr>
          </a:p>
          <a:p>
            <a:pPr fontAlgn="auto">
              <a:spcBef>
                <a:spcPts val="0"/>
              </a:spcBef>
              <a:spcAft>
                <a:spcPts val="0"/>
              </a:spcAft>
              <a:defRPr/>
            </a:pPr>
            <a:r>
              <a:rPr lang="en-US" sz="1400" dirty="0">
                <a:latin typeface="+mn-lt"/>
                <a:cs typeface="+mn-cs"/>
              </a:rPr>
              <a:t>//create a callable collection in </a:t>
            </a:r>
            <a:r>
              <a:rPr lang="en-US" sz="1400" dirty="0" err="1">
                <a:latin typeface="+mn-lt"/>
                <a:cs typeface="+mn-cs"/>
              </a:rPr>
              <a:t>oprder</a:t>
            </a:r>
            <a:r>
              <a:rPr lang="en-US" sz="1400" dirty="0">
                <a:latin typeface="+mn-lt"/>
                <a:cs typeface="+mn-cs"/>
              </a:rPr>
              <a:t> to execute all at once</a:t>
            </a:r>
          </a:p>
          <a:p>
            <a:pPr fontAlgn="auto">
              <a:spcBef>
                <a:spcPts val="0"/>
              </a:spcBef>
              <a:spcAft>
                <a:spcPts val="0"/>
              </a:spcAft>
              <a:defRPr/>
            </a:pPr>
            <a:r>
              <a:rPr lang="en-US" sz="1400" dirty="0">
                <a:latin typeface="+mn-lt"/>
                <a:cs typeface="+mn-cs"/>
              </a:rPr>
              <a:t> Collection&lt;Callable&lt;Request&gt;&gt; </a:t>
            </a:r>
            <a:r>
              <a:rPr lang="en-US" sz="1400" dirty="0" err="1">
                <a:latin typeface="+mn-lt"/>
                <a:cs typeface="+mn-cs"/>
              </a:rPr>
              <a:t>col</a:t>
            </a:r>
            <a:r>
              <a:rPr lang="en-US" sz="1400" dirty="0">
                <a:latin typeface="+mn-lt"/>
                <a:cs typeface="+mn-cs"/>
              </a:rPr>
              <a:t>=new </a:t>
            </a:r>
            <a:r>
              <a:rPr lang="en-US" sz="1400" dirty="0" err="1">
                <a:latin typeface="+mn-lt"/>
                <a:cs typeface="+mn-cs"/>
              </a:rPr>
              <a:t>HashSet</a:t>
            </a:r>
            <a:r>
              <a:rPr lang="en-US" sz="1400" dirty="0">
                <a:latin typeface="+mn-lt"/>
                <a:cs typeface="+mn-cs"/>
              </a:rPr>
              <a:t>&lt;Callable&lt;Request&gt;&gt;();        </a:t>
            </a:r>
          </a:p>
          <a:p>
            <a:pPr fontAlgn="auto">
              <a:spcBef>
                <a:spcPts val="0"/>
              </a:spcBef>
              <a:spcAft>
                <a:spcPts val="0"/>
              </a:spcAft>
              <a:defRPr/>
            </a:pPr>
            <a:r>
              <a:rPr lang="en-US" sz="1400" dirty="0">
                <a:latin typeface="+mn-lt"/>
                <a:cs typeface="+mn-cs"/>
              </a:rPr>
              <a:t> </a:t>
            </a:r>
            <a:r>
              <a:rPr lang="en-US" sz="1400" dirty="0" err="1">
                <a:latin typeface="+mn-lt"/>
                <a:cs typeface="+mn-cs"/>
              </a:rPr>
              <a:t>col.add</a:t>
            </a:r>
            <a:r>
              <a:rPr lang="en-US" sz="1400" dirty="0">
                <a:latin typeface="+mn-lt"/>
                <a:cs typeface="+mn-cs"/>
              </a:rPr>
              <a:t>(client1);</a:t>
            </a:r>
          </a:p>
          <a:p>
            <a:pPr fontAlgn="auto">
              <a:spcBef>
                <a:spcPts val="0"/>
              </a:spcBef>
              <a:spcAft>
                <a:spcPts val="0"/>
              </a:spcAft>
              <a:defRPr/>
            </a:pPr>
            <a:r>
              <a:rPr lang="en-US" sz="1400" dirty="0" err="1">
                <a:latin typeface="+mn-lt"/>
                <a:cs typeface="+mn-cs"/>
              </a:rPr>
              <a:t>col.add</a:t>
            </a:r>
            <a:r>
              <a:rPr lang="en-US" sz="1400" dirty="0">
                <a:latin typeface="+mn-lt"/>
                <a:cs typeface="+mn-cs"/>
              </a:rPr>
              <a:t>(client2);</a:t>
            </a:r>
          </a:p>
          <a:p>
            <a:pPr fontAlgn="auto">
              <a:spcBef>
                <a:spcPts val="0"/>
              </a:spcBef>
              <a:spcAft>
                <a:spcPts val="0"/>
              </a:spcAft>
              <a:defRPr/>
            </a:pPr>
            <a:r>
              <a:rPr lang="en-US" sz="1400" dirty="0" err="1">
                <a:latin typeface="+mn-lt"/>
                <a:cs typeface="+mn-cs"/>
              </a:rPr>
              <a:t>col.add</a:t>
            </a:r>
            <a:r>
              <a:rPr lang="en-US" sz="1400" dirty="0">
                <a:latin typeface="+mn-lt"/>
                <a:cs typeface="+mn-cs"/>
              </a:rPr>
              <a:t>(client3);</a:t>
            </a:r>
          </a:p>
          <a:p>
            <a:pPr fontAlgn="auto">
              <a:spcBef>
                <a:spcPts val="0"/>
              </a:spcBef>
              <a:spcAft>
                <a:spcPts val="0"/>
              </a:spcAft>
              <a:defRPr/>
            </a:pPr>
            <a:endParaRPr lang="en-US" sz="1400" dirty="0">
              <a:latin typeface="+mn-lt"/>
              <a:cs typeface="+mn-cs"/>
            </a:endParaRPr>
          </a:p>
          <a:p>
            <a:pPr fontAlgn="auto">
              <a:spcBef>
                <a:spcPts val="0"/>
              </a:spcBef>
              <a:spcAft>
                <a:spcPts val="0"/>
              </a:spcAft>
              <a:defRPr/>
            </a:pPr>
            <a:r>
              <a:rPr lang="en-US" sz="1400" dirty="0">
                <a:latin typeface="+mn-lt"/>
                <a:cs typeface="+mn-cs"/>
              </a:rPr>
              <a:t>try {</a:t>
            </a:r>
          </a:p>
          <a:p>
            <a:pPr fontAlgn="auto">
              <a:spcBef>
                <a:spcPts val="0"/>
              </a:spcBef>
              <a:spcAft>
                <a:spcPts val="0"/>
              </a:spcAft>
              <a:defRPr/>
            </a:pPr>
            <a:r>
              <a:rPr lang="en-US" sz="1400" dirty="0">
                <a:latin typeface="+mn-lt"/>
                <a:cs typeface="+mn-cs"/>
              </a:rPr>
              <a:t>        List&lt;Future&lt;Request&gt;&gt; requests </a:t>
            </a:r>
            <a:r>
              <a:rPr lang="en-US" sz="1400" b="1" dirty="0">
                <a:latin typeface="+mn-lt"/>
                <a:cs typeface="+mn-cs"/>
              </a:rPr>
              <a:t>= </a:t>
            </a:r>
            <a:r>
              <a:rPr lang="en-US" sz="1400" b="1" dirty="0" err="1">
                <a:latin typeface="+mn-lt"/>
                <a:cs typeface="+mn-cs"/>
              </a:rPr>
              <a:t>executor.invokeAll</a:t>
            </a:r>
            <a:r>
              <a:rPr lang="en-US" sz="1400" b="1" dirty="0">
                <a:latin typeface="+mn-lt"/>
                <a:cs typeface="+mn-cs"/>
              </a:rPr>
              <a:t>(</a:t>
            </a:r>
            <a:r>
              <a:rPr lang="en-US" sz="1400" b="1" dirty="0" err="1">
                <a:latin typeface="+mn-lt"/>
                <a:cs typeface="+mn-cs"/>
              </a:rPr>
              <a:t>col</a:t>
            </a:r>
            <a:r>
              <a:rPr lang="en-US" sz="1400" b="1" dirty="0">
                <a:latin typeface="+mn-lt"/>
                <a:cs typeface="+mn-cs"/>
              </a:rPr>
              <a:t>);</a:t>
            </a:r>
          </a:p>
          <a:p>
            <a:pPr fontAlgn="auto">
              <a:spcBef>
                <a:spcPts val="0"/>
              </a:spcBef>
              <a:spcAft>
                <a:spcPts val="0"/>
              </a:spcAft>
              <a:defRPr/>
            </a:pPr>
            <a:r>
              <a:rPr lang="en-US" sz="1400" b="1" dirty="0">
                <a:latin typeface="+mn-lt"/>
                <a:cs typeface="+mn-cs"/>
              </a:rPr>
              <a:t> </a:t>
            </a:r>
            <a:r>
              <a:rPr lang="en-US" sz="1400" dirty="0">
                <a:latin typeface="+mn-lt"/>
                <a:cs typeface="+mn-cs"/>
              </a:rPr>
              <a:t>        …</a:t>
            </a:r>
          </a:p>
          <a:p>
            <a:pPr fontAlgn="auto">
              <a:spcBef>
                <a:spcPts val="0"/>
              </a:spcBef>
              <a:spcAft>
                <a:spcPts val="0"/>
              </a:spcAft>
              <a:defRPr/>
            </a:pPr>
            <a:r>
              <a:rPr lang="en-US" sz="1400" dirty="0">
                <a:latin typeface="+mn-lt"/>
                <a:cs typeface="+mn-cs"/>
              </a:rPr>
              <a:t>} catch (</a:t>
            </a:r>
            <a:r>
              <a:rPr lang="en-US" sz="1400" dirty="0" err="1">
                <a:latin typeface="+mn-lt"/>
                <a:cs typeface="+mn-cs"/>
              </a:rPr>
              <a:t>InterruptedException</a:t>
            </a:r>
            <a:r>
              <a:rPr lang="en-US" sz="1400" dirty="0">
                <a:latin typeface="+mn-lt"/>
                <a:cs typeface="+mn-cs"/>
              </a:rPr>
              <a:t> e) { … }</a:t>
            </a:r>
          </a:p>
        </p:txBody>
      </p:sp>
      <p:sp>
        <p:nvSpPr>
          <p:cNvPr id="7" name="Rectangle 6"/>
          <p:cNvSpPr>
            <a:spLocks noChangeArrowheads="1"/>
          </p:cNvSpPr>
          <p:nvPr/>
        </p:nvSpPr>
        <p:spPr bwMode="auto">
          <a:xfrm>
            <a:off x="4593146" y="4899108"/>
            <a:ext cx="3988296" cy="1537409"/>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a:lstStyle/>
          <a:p>
            <a:pPr marL="304804" indent="-304804" fontAlgn="auto">
              <a:spcBef>
                <a:spcPts val="0"/>
              </a:spcBef>
              <a:spcAft>
                <a:spcPts val="0"/>
              </a:spcAft>
              <a:defRPr/>
            </a:pPr>
            <a:r>
              <a:rPr lang="en-US" sz="1400" dirty="0">
                <a:latin typeface="Calibri" panose="020F0502020204030204" pitchFamily="34" charset="0"/>
              </a:rPr>
              <a:t>Completed workers are those who </a:t>
            </a:r>
          </a:p>
          <a:p>
            <a:pPr marL="304804" indent="-304804" fontAlgn="auto">
              <a:spcBef>
                <a:spcPts val="0"/>
              </a:spcBef>
              <a:spcAft>
                <a:spcPts val="0"/>
              </a:spcAft>
              <a:buFont typeface="Arial" pitchFamily="34" charset="0"/>
              <a:buChar char="•"/>
              <a:defRPr/>
            </a:pPr>
            <a:r>
              <a:rPr lang="en-US" sz="1400" dirty="0">
                <a:latin typeface="Calibri" panose="020F0502020204030204" pitchFamily="34" charset="0"/>
              </a:rPr>
              <a:t>Executed call() and returned T as a result</a:t>
            </a:r>
          </a:p>
          <a:p>
            <a:pPr marL="304804" indent="-304804" fontAlgn="auto">
              <a:spcBef>
                <a:spcPts val="0"/>
              </a:spcBef>
              <a:spcAft>
                <a:spcPts val="0"/>
              </a:spcAft>
              <a:buFont typeface="Arial" pitchFamily="34" charset="0"/>
              <a:buChar char="•"/>
              <a:defRPr/>
            </a:pPr>
            <a:r>
              <a:rPr lang="en-US" sz="1400" dirty="0">
                <a:latin typeface="Calibri" panose="020F0502020204030204" pitchFamily="34" charset="0"/>
              </a:rPr>
              <a:t>Failed with exception – result is null</a:t>
            </a:r>
          </a:p>
          <a:p>
            <a:pPr marL="304804" indent="-304804" fontAlgn="auto">
              <a:spcBef>
                <a:spcPts val="0"/>
              </a:spcBef>
              <a:spcAft>
                <a:spcPts val="0"/>
              </a:spcAft>
              <a:buFont typeface="Arial" pitchFamily="34" charset="0"/>
              <a:buChar char="•"/>
              <a:defRPr/>
            </a:pPr>
            <a:r>
              <a:rPr lang="en-US" sz="1400" dirty="0">
                <a:latin typeface="Calibri" panose="020F0502020204030204" pitchFamily="34" charset="0"/>
              </a:rPr>
              <a:t>Cancelled </a:t>
            </a:r>
          </a:p>
          <a:p>
            <a:pPr marL="304804" indent="-304804" fontAlgn="auto">
              <a:spcBef>
                <a:spcPts val="0"/>
              </a:spcBef>
              <a:spcAft>
                <a:spcPts val="0"/>
              </a:spcAft>
              <a:buFont typeface="Arial" pitchFamily="34" charset="0"/>
              <a:buChar char="•"/>
              <a:defRPr/>
            </a:pPr>
            <a:endParaRPr lang="en-US" sz="1400" dirty="0">
              <a:latin typeface="Calibri" panose="020F0502020204030204" pitchFamily="34" charset="0"/>
            </a:endParaRPr>
          </a:p>
          <a:p>
            <a:pPr marL="304804" indent="-304804" fontAlgn="auto">
              <a:spcBef>
                <a:spcPts val="0"/>
              </a:spcBef>
              <a:spcAft>
                <a:spcPts val="0"/>
              </a:spcAft>
              <a:buFont typeface="Arial" pitchFamily="34" charset="0"/>
              <a:buChar char="•"/>
              <a:defRPr/>
            </a:pPr>
            <a:r>
              <a:rPr lang="en-US" sz="1400" dirty="0" err="1">
                <a:latin typeface="Calibri" panose="020F0502020204030204" pitchFamily="34" charset="0"/>
              </a:rPr>
              <a:t>invokeAny</a:t>
            </a:r>
            <a:r>
              <a:rPr lang="en-US" sz="1400" dirty="0">
                <a:latin typeface="Calibri" panose="020F0502020204030204" pitchFamily="34" charset="0"/>
              </a:rPr>
              <a:t> &amp; </a:t>
            </a:r>
            <a:r>
              <a:rPr lang="en-US" sz="1400" dirty="0" err="1">
                <a:latin typeface="Calibri" panose="020F0502020204030204" pitchFamily="34" charset="0"/>
              </a:rPr>
              <a:t>invokeAll</a:t>
            </a:r>
            <a:r>
              <a:rPr lang="en-US" sz="1400" dirty="0">
                <a:latin typeface="Calibri" panose="020F0502020204030204" pitchFamily="34" charset="0"/>
              </a:rPr>
              <a:t> catches call() </a:t>
            </a:r>
          </a:p>
          <a:p>
            <a:pPr marL="304804" indent="-304804" fontAlgn="auto">
              <a:spcBef>
                <a:spcPts val="0"/>
              </a:spcBef>
              <a:spcAft>
                <a:spcPts val="0"/>
              </a:spcAft>
              <a:defRPr/>
            </a:pPr>
            <a:r>
              <a:rPr lang="en-US" sz="1400" dirty="0">
                <a:latin typeface="Calibri" panose="020F0502020204030204" pitchFamily="34" charset="0"/>
              </a:rPr>
              <a:t>         exceptions but doesn’t delegate them </a:t>
            </a:r>
          </a:p>
        </p:txBody>
      </p:sp>
      <p:cxnSp>
        <p:nvCxnSpPr>
          <p:cNvPr id="6" name="Straight Connector 5"/>
          <p:cNvCxnSpPr/>
          <p:nvPr/>
        </p:nvCxnSpPr>
        <p:spPr>
          <a:xfrm>
            <a:off x="683568" y="1916832"/>
            <a:ext cx="7776864" cy="0"/>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83568" y="5235765"/>
            <a:ext cx="3915270" cy="0"/>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Title 1"/>
          <p:cNvSpPr>
            <a:spLocks noGrp="1"/>
          </p:cNvSpPr>
          <p:nvPr>
            <p:ph type="title"/>
          </p:nvPr>
        </p:nvSpPr>
        <p:spPr/>
        <p:txBody>
          <a:bodyPr/>
          <a:lstStyle/>
          <a:p>
            <a:r>
              <a:rPr lang="en-US" altLang="he-IL"/>
              <a:t>Future</a:t>
            </a:r>
          </a:p>
        </p:txBody>
      </p:sp>
      <p:sp>
        <p:nvSpPr>
          <p:cNvPr id="3" name="Content Placeholder 2"/>
          <p:cNvSpPr>
            <a:spLocks noGrp="1"/>
          </p:cNvSpPr>
          <p:nvPr>
            <p:ph idx="1"/>
          </p:nvPr>
        </p:nvSpPr>
        <p:spPr/>
        <p:txBody>
          <a:bodyPr/>
          <a:lstStyle/>
          <a:p>
            <a:pPr marL="0" indent="0">
              <a:buNone/>
            </a:pPr>
            <a:r>
              <a:rPr lang="en-US" b="1" i="1" dirty="0"/>
              <a:t>Future&lt;T&gt;</a:t>
            </a:r>
          </a:p>
          <a:p>
            <a:pPr lvl="1"/>
            <a:endParaRPr lang="en-US" dirty="0"/>
          </a:p>
          <a:p>
            <a:pPr lvl="1"/>
            <a:r>
              <a:rPr lang="en-US" dirty="0"/>
              <a:t>A result wrapper</a:t>
            </a:r>
          </a:p>
          <a:p>
            <a:pPr lvl="1"/>
            <a:r>
              <a:rPr lang="en-US" dirty="0"/>
              <a:t>Is returned from both blocking &amp; non-blocking execution</a:t>
            </a:r>
          </a:p>
          <a:p>
            <a:pPr lvl="1"/>
            <a:r>
              <a:rPr lang="en-US" dirty="0"/>
              <a:t>For uncompleted execution – </a:t>
            </a:r>
          </a:p>
          <a:p>
            <a:pPr lvl="2"/>
            <a:r>
              <a:rPr lang="en-US" i="1" dirty="0" err="1"/>
              <a:t>Future.get</a:t>
            </a:r>
            <a:r>
              <a:rPr lang="en-US" i="1" dirty="0"/>
              <a:t>() </a:t>
            </a:r>
            <a:r>
              <a:rPr lang="en-US" dirty="0"/>
              <a:t>blocks until completed</a:t>
            </a:r>
          </a:p>
          <a:p>
            <a:pPr lvl="2"/>
            <a:r>
              <a:rPr lang="en-US" dirty="0"/>
              <a:t>Execution can be investigated </a:t>
            </a:r>
            <a:r>
              <a:rPr lang="en-US" i="1" dirty="0"/>
              <a:t>via </a:t>
            </a:r>
            <a:r>
              <a:rPr lang="en-US" i="1" dirty="0" err="1"/>
              <a:t>Future.isDone</a:t>
            </a:r>
            <a:r>
              <a:rPr lang="en-US" i="1" dirty="0"/>
              <a:t>(), </a:t>
            </a:r>
            <a:r>
              <a:rPr lang="en-US" i="1" dirty="0" err="1"/>
              <a:t>Future.isCancelled</a:t>
            </a:r>
            <a:r>
              <a:rPr lang="en-US" i="1" dirty="0"/>
              <a:t>()</a:t>
            </a:r>
          </a:p>
          <a:p>
            <a:pPr lvl="2"/>
            <a:r>
              <a:rPr lang="en-US" dirty="0"/>
              <a:t>Execution can be canceled via </a:t>
            </a:r>
            <a:r>
              <a:rPr lang="en-US" i="1" dirty="0" err="1"/>
              <a:t>Future.cancel</a:t>
            </a:r>
            <a:r>
              <a:rPr lang="en-US" i="1" dirty="0"/>
              <a:t>()</a:t>
            </a:r>
          </a:p>
          <a:p>
            <a:pPr lvl="1"/>
            <a:r>
              <a:rPr lang="en-US" dirty="0"/>
              <a:t>For completed execution – </a:t>
            </a:r>
          </a:p>
          <a:p>
            <a:pPr lvl="2"/>
            <a:r>
              <a:rPr lang="en-US" i="1" dirty="0" err="1"/>
              <a:t>Future.get</a:t>
            </a:r>
            <a:r>
              <a:rPr lang="en-US" i="1" dirty="0"/>
              <a:t>() </a:t>
            </a:r>
            <a:r>
              <a:rPr lang="en-US" dirty="0"/>
              <a:t>returns immediately </a:t>
            </a:r>
          </a:p>
          <a:p>
            <a:pPr lvl="2"/>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Title 1"/>
          <p:cNvSpPr>
            <a:spLocks noGrp="1"/>
          </p:cNvSpPr>
          <p:nvPr>
            <p:ph type="title"/>
          </p:nvPr>
        </p:nvSpPr>
        <p:spPr/>
        <p:txBody>
          <a:bodyPr/>
          <a:lstStyle/>
          <a:p>
            <a:r>
              <a:rPr lang="en-US" altLang="he-IL"/>
              <a:t>Future</a:t>
            </a:r>
          </a:p>
        </p:txBody>
      </p:sp>
      <p:sp>
        <p:nvSpPr>
          <p:cNvPr id="3" name="Content Placeholder 2"/>
          <p:cNvSpPr>
            <a:spLocks noGrp="1"/>
          </p:cNvSpPr>
          <p:nvPr>
            <p:ph idx="1"/>
          </p:nvPr>
        </p:nvSpPr>
        <p:spPr/>
        <p:txBody>
          <a:bodyPr/>
          <a:lstStyle/>
          <a:p>
            <a:pPr marL="0" indent="0">
              <a:buNone/>
            </a:pPr>
            <a:r>
              <a:rPr lang="en-US" b="1" i="1" dirty="0"/>
              <a:t>Future&lt;T&gt;</a:t>
            </a:r>
          </a:p>
          <a:p>
            <a:pPr lvl="1"/>
            <a:endParaRPr lang="en-US" dirty="0"/>
          </a:p>
          <a:p>
            <a:pPr lvl="1"/>
            <a:r>
              <a:rPr lang="en-US" i="1" dirty="0"/>
              <a:t>Get() </a:t>
            </a:r>
            <a:r>
              <a:rPr lang="en-US" dirty="0"/>
              <a:t>returns </a:t>
            </a:r>
          </a:p>
          <a:p>
            <a:pPr lvl="2"/>
            <a:r>
              <a:rPr lang="en-US" dirty="0"/>
              <a:t>T – when execution successfully completed</a:t>
            </a:r>
          </a:p>
          <a:p>
            <a:pPr lvl="2"/>
            <a:r>
              <a:rPr lang="en-US" dirty="0"/>
              <a:t>If the execution is based on </a:t>
            </a:r>
            <a:r>
              <a:rPr lang="en-US" i="1" dirty="0"/>
              <a:t>Callable&lt;T&gt;</a:t>
            </a:r>
            <a:r>
              <a:rPr lang="en-US" dirty="0"/>
              <a:t> - it might end with T or exception </a:t>
            </a:r>
          </a:p>
          <a:p>
            <a:pPr lvl="2"/>
            <a:r>
              <a:rPr lang="en-US" dirty="0"/>
              <a:t>If the execution is based on Runnable – it always returns null </a:t>
            </a:r>
            <a:r>
              <a:rPr lang="en-US" i="1" dirty="0"/>
              <a:t>(Future&lt;Void&gt;)</a:t>
            </a:r>
          </a:p>
          <a:p>
            <a:pPr lvl="2"/>
            <a:endParaRPr lang="en-US" dirty="0"/>
          </a:p>
          <a:p>
            <a:pPr lvl="1"/>
            <a:r>
              <a:rPr lang="en-US" dirty="0"/>
              <a:t>Execution Exception</a:t>
            </a:r>
          </a:p>
          <a:p>
            <a:pPr lvl="2"/>
            <a:r>
              <a:rPr lang="en-US" i="1" dirty="0"/>
              <a:t>Get() </a:t>
            </a:r>
            <a:r>
              <a:rPr lang="en-US" dirty="0"/>
              <a:t>throws checked Exception </a:t>
            </a:r>
          </a:p>
          <a:p>
            <a:pPr lvl="2"/>
            <a:r>
              <a:rPr lang="en-US" dirty="0"/>
              <a:t>In case of Callable throwing exception – it will be wrapped by Future exception</a:t>
            </a:r>
          </a:p>
          <a:p>
            <a:pPr lvl="2"/>
            <a:r>
              <a:rPr lang="en-US" dirty="0"/>
              <a:t>Use </a:t>
            </a:r>
            <a:r>
              <a:rPr lang="en-US" i="1" dirty="0" err="1"/>
              <a:t>e.getCause</a:t>
            </a:r>
            <a:r>
              <a:rPr lang="en-US" i="1" dirty="0"/>
              <a:t>()</a:t>
            </a:r>
            <a:r>
              <a:rPr lang="en-US" dirty="0"/>
              <a:t> in order to get the actual execution exception </a:t>
            </a:r>
          </a:p>
          <a:p>
            <a:pPr lvl="3"/>
            <a:endParaRPr lang="en-US" dirty="0"/>
          </a:p>
          <a:p>
            <a:pPr lvl="2"/>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Title 1"/>
          <p:cNvSpPr>
            <a:spLocks noGrp="1"/>
          </p:cNvSpPr>
          <p:nvPr>
            <p:ph type="title"/>
          </p:nvPr>
        </p:nvSpPr>
        <p:spPr/>
        <p:txBody>
          <a:bodyPr/>
          <a:lstStyle/>
          <a:p>
            <a:r>
              <a:rPr lang="en-US" altLang="he-IL"/>
              <a:t>Future</a:t>
            </a:r>
          </a:p>
        </p:txBody>
      </p:sp>
      <p:sp>
        <p:nvSpPr>
          <p:cNvPr id="166913" name="Rectangle 3"/>
          <p:cNvSpPr>
            <a:spLocks noGrp="1" noChangeArrowheads="1"/>
          </p:cNvSpPr>
          <p:nvPr>
            <p:ph idx="1"/>
          </p:nvPr>
        </p:nvSpPr>
        <p:spPr/>
        <p:txBody>
          <a:bodyPr/>
          <a:lstStyle/>
          <a:p>
            <a:pPr marL="0" indent="0">
              <a:buNone/>
            </a:pPr>
            <a:r>
              <a:rPr lang="en-US" b="1" dirty="0"/>
              <a:t>Getting </a:t>
            </a:r>
            <a:r>
              <a:rPr lang="en-US" b="1" i="1" dirty="0"/>
              <a:t>Future</a:t>
            </a:r>
            <a:r>
              <a:rPr lang="en-US" b="1" dirty="0"/>
              <a:t> with </a:t>
            </a:r>
            <a:r>
              <a:rPr lang="en-US" b="1" i="1" dirty="0"/>
              <a:t>Runnable</a:t>
            </a:r>
            <a:r>
              <a:rPr lang="en-US" b="1" dirty="0"/>
              <a:t> Example:</a:t>
            </a:r>
          </a:p>
        </p:txBody>
      </p:sp>
      <p:sp>
        <p:nvSpPr>
          <p:cNvPr id="4" name="AutoShape 8"/>
          <p:cNvSpPr>
            <a:spLocks noChangeArrowheads="1"/>
          </p:cNvSpPr>
          <p:nvPr/>
        </p:nvSpPr>
        <p:spPr bwMode="auto">
          <a:xfrm>
            <a:off x="457200" y="2204864"/>
            <a:ext cx="8229600" cy="3661910"/>
          </a:xfrm>
          <a:prstGeom prst="rect">
            <a:avLst/>
          </a:prstGeom>
          <a:solidFill>
            <a:schemeClr val="bg2">
              <a:lumMod val="40000"/>
              <a:lumOff val="60000"/>
            </a:schemeClr>
          </a:solidFill>
          <a:ln>
            <a:headEnd/>
            <a:tailEnd/>
          </a:ln>
        </p:spPr>
        <p:style>
          <a:lnRef idx="2">
            <a:schemeClr val="accent3"/>
          </a:lnRef>
          <a:fillRef idx="1">
            <a:schemeClr val="lt1"/>
          </a:fillRef>
          <a:effectRef idx="0">
            <a:schemeClr val="accent3"/>
          </a:effectRef>
          <a:fontRef idx="minor">
            <a:schemeClr val="dk1"/>
          </a:fontRef>
        </p:style>
        <p:txBody>
          <a:bodyPr wrap="none" anchor="ctr"/>
          <a:lstStyle/>
          <a:p>
            <a:pPr fontAlgn="auto">
              <a:lnSpc>
                <a:spcPct val="80000"/>
              </a:lnSpc>
              <a:spcBef>
                <a:spcPts val="0"/>
              </a:spcBef>
              <a:spcAft>
                <a:spcPts val="0"/>
              </a:spcAft>
              <a:defRPr/>
            </a:pPr>
            <a:r>
              <a:rPr lang="en-US" sz="1400" dirty="0">
                <a:latin typeface="+mn-lt"/>
                <a:cs typeface="+mn-cs"/>
              </a:rPr>
              <a:t>public class Worker implements </a:t>
            </a:r>
            <a:r>
              <a:rPr lang="en-US" sz="1400" dirty="0" err="1">
                <a:latin typeface="+mn-lt"/>
                <a:cs typeface="+mn-cs"/>
              </a:rPr>
              <a:t>Runnable</a:t>
            </a:r>
            <a:r>
              <a:rPr lang="en-US" sz="1400" dirty="0">
                <a:latin typeface="+mn-lt"/>
                <a:cs typeface="+mn-cs"/>
              </a:rPr>
              <a:t> {</a:t>
            </a:r>
          </a:p>
          <a:p>
            <a:pPr fontAlgn="auto">
              <a:lnSpc>
                <a:spcPct val="80000"/>
              </a:lnSpc>
              <a:spcBef>
                <a:spcPts val="0"/>
              </a:spcBef>
              <a:spcAft>
                <a:spcPts val="0"/>
              </a:spcAft>
              <a:defRPr/>
            </a:pPr>
            <a:r>
              <a:rPr lang="en-US" sz="1400" dirty="0">
                <a:latin typeface="+mn-lt"/>
                <a:cs typeface="+mn-cs"/>
              </a:rPr>
              <a:t> 	public void run()  {</a:t>
            </a:r>
          </a:p>
          <a:p>
            <a:pPr fontAlgn="auto">
              <a:lnSpc>
                <a:spcPct val="80000"/>
              </a:lnSpc>
              <a:spcBef>
                <a:spcPts val="0"/>
              </a:spcBef>
              <a:spcAft>
                <a:spcPts val="0"/>
              </a:spcAft>
              <a:defRPr/>
            </a:pPr>
            <a:r>
              <a:rPr lang="en-US" sz="1400" dirty="0">
                <a:latin typeface="+mn-lt"/>
                <a:cs typeface="+mn-cs"/>
              </a:rPr>
              <a:t>	             </a:t>
            </a:r>
            <a:r>
              <a:rPr lang="en-US" sz="1400" dirty="0" err="1">
                <a:latin typeface="+mn-lt"/>
                <a:cs typeface="+mn-cs"/>
              </a:rPr>
              <a:t>System.out.println</a:t>
            </a:r>
            <a:r>
              <a:rPr lang="en-US" sz="1400" dirty="0">
                <a:latin typeface="+mn-lt"/>
                <a:cs typeface="+mn-cs"/>
              </a:rPr>
              <a:t>("New Worker");</a:t>
            </a:r>
          </a:p>
          <a:p>
            <a:pPr fontAlgn="auto">
              <a:lnSpc>
                <a:spcPct val="80000"/>
              </a:lnSpc>
              <a:spcBef>
                <a:spcPts val="0"/>
              </a:spcBef>
              <a:spcAft>
                <a:spcPts val="0"/>
              </a:spcAft>
              <a:defRPr/>
            </a:pPr>
            <a:r>
              <a:rPr lang="en-US" sz="1400" dirty="0">
                <a:latin typeface="+mn-lt"/>
                <a:cs typeface="+mn-cs"/>
              </a:rPr>
              <a:t>	}</a:t>
            </a:r>
          </a:p>
          <a:p>
            <a:pPr fontAlgn="auto">
              <a:lnSpc>
                <a:spcPct val="80000"/>
              </a:lnSpc>
              <a:spcBef>
                <a:spcPts val="0"/>
              </a:spcBef>
              <a:spcAft>
                <a:spcPts val="0"/>
              </a:spcAft>
              <a:defRPr/>
            </a:pPr>
            <a:r>
              <a:rPr lang="en-US" sz="1400" dirty="0">
                <a:latin typeface="+mn-lt"/>
                <a:cs typeface="+mn-cs"/>
              </a:rPr>
              <a:t>}</a:t>
            </a:r>
          </a:p>
          <a:p>
            <a:pPr fontAlgn="auto">
              <a:lnSpc>
                <a:spcPct val="80000"/>
              </a:lnSpc>
              <a:spcBef>
                <a:spcPts val="0"/>
              </a:spcBef>
              <a:spcAft>
                <a:spcPts val="0"/>
              </a:spcAft>
              <a:defRPr/>
            </a:pPr>
            <a:endParaRPr lang="en-US" sz="1400" dirty="0">
              <a:latin typeface="+mn-lt"/>
              <a:cs typeface="+mn-cs"/>
            </a:endParaRPr>
          </a:p>
          <a:p>
            <a:pPr fontAlgn="auto">
              <a:lnSpc>
                <a:spcPct val="80000"/>
              </a:lnSpc>
              <a:spcBef>
                <a:spcPts val="0"/>
              </a:spcBef>
              <a:spcAft>
                <a:spcPts val="0"/>
              </a:spcAft>
              <a:defRPr/>
            </a:pPr>
            <a:r>
              <a:rPr lang="en-US" sz="1400" dirty="0">
                <a:latin typeface="+mn-lt"/>
                <a:cs typeface="+mn-cs"/>
              </a:rPr>
              <a:t>public class User{ </a:t>
            </a:r>
          </a:p>
          <a:p>
            <a:pPr fontAlgn="auto">
              <a:lnSpc>
                <a:spcPct val="80000"/>
              </a:lnSpc>
              <a:spcBef>
                <a:spcPts val="0"/>
              </a:spcBef>
              <a:spcAft>
                <a:spcPts val="0"/>
              </a:spcAft>
              <a:defRPr/>
            </a:pPr>
            <a:endParaRPr lang="en-US" sz="1400" dirty="0">
              <a:latin typeface="+mn-lt"/>
              <a:cs typeface="+mn-cs"/>
            </a:endParaRPr>
          </a:p>
          <a:p>
            <a:pPr fontAlgn="auto">
              <a:lnSpc>
                <a:spcPct val="80000"/>
              </a:lnSpc>
              <a:spcBef>
                <a:spcPts val="0"/>
              </a:spcBef>
              <a:spcAft>
                <a:spcPts val="0"/>
              </a:spcAft>
              <a:defRPr/>
            </a:pPr>
            <a:r>
              <a:rPr lang="en-US" sz="1400" dirty="0">
                <a:latin typeface="+mn-lt"/>
                <a:cs typeface="+mn-cs"/>
              </a:rPr>
              <a:t>  	public static void main(String </a:t>
            </a:r>
            <a:r>
              <a:rPr lang="en-US" sz="1400" dirty="0" err="1">
                <a:latin typeface="+mn-lt"/>
                <a:cs typeface="+mn-cs"/>
              </a:rPr>
              <a:t>args</a:t>
            </a:r>
            <a:r>
              <a:rPr lang="en-US" sz="1400" dirty="0">
                <a:latin typeface="+mn-lt"/>
                <a:cs typeface="+mn-cs"/>
              </a:rPr>
              <a:t>[]) {</a:t>
            </a:r>
          </a:p>
          <a:p>
            <a:pPr fontAlgn="auto">
              <a:lnSpc>
                <a:spcPct val="80000"/>
              </a:lnSpc>
              <a:spcBef>
                <a:spcPts val="0"/>
              </a:spcBef>
              <a:spcAft>
                <a:spcPts val="0"/>
              </a:spcAft>
              <a:defRPr/>
            </a:pPr>
            <a:endParaRPr lang="en-US" sz="1400" dirty="0">
              <a:latin typeface="+mn-lt"/>
              <a:cs typeface="+mn-cs"/>
            </a:endParaRPr>
          </a:p>
          <a:p>
            <a:pPr fontAlgn="auto">
              <a:lnSpc>
                <a:spcPct val="80000"/>
              </a:lnSpc>
              <a:spcBef>
                <a:spcPts val="0"/>
              </a:spcBef>
              <a:spcAft>
                <a:spcPts val="0"/>
              </a:spcAft>
              <a:defRPr/>
            </a:pPr>
            <a:r>
              <a:rPr lang="en-US" sz="1400" dirty="0">
                <a:latin typeface="+mn-lt"/>
                <a:cs typeface="+mn-cs"/>
              </a:rPr>
              <a:t>  	</a:t>
            </a:r>
            <a:r>
              <a:rPr lang="en-US" sz="1400" b="1" dirty="0">
                <a:latin typeface="+mn-lt"/>
                <a:cs typeface="+mn-cs"/>
              </a:rPr>
              <a:t>             </a:t>
            </a:r>
            <a:r>
              <a:rPr lang="en-US" sz="1400" dirty="0">
                <a:latin typeface="+mn-lt"/>
                <a:cs typeface="+mn-cs"/>
              </a:rPr>
              <a:t>Executor e = </a:t>
            </a:r>
            <a:r>
              <a:rPr lang="en-US" sz="1400" dirty="0" err="1">
                <a:latin typeface="+mn-lt"/>
                <a:cs typeface="+mn-cs"/>
              </a:rPr>
              <a:t>Executors.newFixedThreadPool</a:t>
            </a:r>
            <a:r>
              <a:rPr lang="en-US" sz="1400" dirty="0">
                <a:latin typeface="+mn-lt"/>
                <a:cs typeface="+mn-cs"/>
              </a:rPr>
              <a:t>(2);</a:t>
            </a:r>
          </a:p>
          <a:p>
            <a:pPr fontAlgn="auto">
              <a:lnSpc>
                <a:spcPct val="80000"/>
              </a:lnSpc>
              <a:spcBef>
                <a:spcPts val="0"/>
              </a:spcBef>
              <a:spcAft>
                <a:spcPts val="0"/>
              </a:spcAft>
              <a:defRPr/>
            </a:pPr>
            <a:r>
              <a:rPr lang="en-US" sz="1400" b="1" dirty="0">
                <a:latin typeface="+mn-lt"/>
                <a:cs typeface="+mn-cs"/>
              </a:rPr>
              <a:t>	             Future&lt;Void&gt; f = </a:t>
            </a:r>
            <a:r>
              <a:rPr lang="en-US" sz="1400" b="1" dirty="0" err="1">
                <a:latin typeface="+mn-lt"/>
                <a:cs typeface="+mn-cs"/>
              </a:rPr>
              <a:t>e.submit</a:t>
            </a:r>
            <a:r>
              <a:rPr lang="en-US" sz="1400" b="1" dirty="0">
                <a:latin typeface="+mn-lt"/>
                <a:cs typeface="+mn-cs"/>
              </a:rPr>
              <a:t>(new </a:t>
            </a:r>
            <a:r>
              <a:rPr lang="en-US" sz="1400" b="1" dirty="0" err="1">
                <a:latin typeface="+mn-lt"/>
                <a:cs typeface="+mn-cs"/>
              </a:rPr>
              <a:t>MyRunnable</a:t>
            </a:r>
            <a:r>
              <a:rPr lang="en-US" sz="1400" b="1" dirty="0">
                <a:latin typeface="+mn-lt"/>
                <a:cs typeface="+mn-cs"/>
              </a:rPr>
              <a:t>());</a:t>
            </a:r>
          </a:p>
          <a:p>
            <a:pPr fontAlgn="auto">
              <a:lnSpc>
                <a:spcPct val="80000"/>
              </a:lnSpc>
              <a:spcBef>
                <a:spcPts val="0"/>
              </a:spcBef>
              <a:spcAft>
                <a:spcPts val="0"/>
              </a:spcAft>
              <a:defRPr/>
            </a:pPr>
            <a:r>
              <a:rPr lang="en-US" sz="1400" b="1" dirty="0">
                <a:latin typeface="+mn-lt"/>
                <a:cs typeface="+mn-cs"/>
              </a:rPr>
              <a:t>                                        </a:t>
            </a:r>
            <a:r>
              <a:rPr lang="en-US" sz="1400" b="1" dirty="0" err="1">
                <a:latin typeface="+mn-lt"/>
                <a:cs typeface="+mn-cs"/>
              </a:rPr>
              <a:t>f.get</a:t>
            </a:r>
            <a:r>
              <a:rPr lang="en-US" sz="1400" b="1" dirty="0">
                <a:latin typeface="+mn-lt"/>
                <a:cs typeface="+mn-cs"/>
              </a:rPr>
              <a:t>();</a:t>
            </a:r>
          </a:p>
          <a:p>
            <a:pPr fontAlgn="auto">
              <a:lnSpc>
                <a:spcPct val="80000"/>
              </a:lnSpc>
              <a:spcBef>
                <a:spcPts val="0"/>
              </a:spcBef>
              <a:spcAft>
                <a:spcPts val="0"/>
              </a:spcAft>
              <a:defRPr/>
            </a:pPr>
            <a:r>
              <a:rPr lang="en-US" sz="1400" b="1" dirty="0">
                <a:latin typeface="+mn-lt"/>
                <a:cs typeface="+mn-cs"/>
              </a:rPr>
              <a:t>                                        //we get here only after the task is completed…</a:t>
            </a:r>
            <a:endParaRPr lang="en-US" sz="1400" dirty="0">
              <a:latin typeface="+mn-lt"/>
              <a:cs typeface="+mn-cs"/>
            </a:endParaRPr>
          </a:p>
          <a:p>
            <a:pPr fontAlgn="auto">
              <a:lnSpc>
                <a:spcPct val="80000"/>
              </a:lnSpc>
              <a:spcBef>
                <a:spcPts val="0"/>
              </a:spcBef>
              <a:spcAft>
                <a:spcPts val="0"/>
              </a:spcAft>
              <a:defRPr/>
            </a:pPr>
            <a:r>
              <a:rPr lang="en-US" sz="1400" dirty="0">
                <a:latin typeface="+mn-lt"/>
                <a:cs typeface="+mn-cs"/>
              </a:rPr>
              <a:t>  	}</a:t>
            </a:r>
          </a:p>
          <a:p>
            <a:pPr fontAlgn="auto">
              <a:lnSpc>
                <a:spcPct val="80000"/>
              </a:lnSpc>
              <a:spcBef>
                <a:spcPts val="0"/>
              </a:spcBef>
              <a:spcAft>
                <a:spcPts val="0"/>
              </a:spcAft>
              <a:defRPr/>
            </a:pPr>
            <a:r>
              <a:rPr lang="en-US" sz="1400" dirty="0">
                <a:latin typeface="+mn-lt"/>
                <a:cs typeface="+mn-cs"/>
              </a:rPr>
              <a:t>}</a:t>
            </a:r>
          </a:p>
        </p:txBody>
      </p:sp>
      <p:cxnSp>
        <p:nvCxnSpPr>
          <p:cNvPr id="6" name="Straight Connector 5"/>
          <p:cNvCxnSpPr/>
          <p:nvPr/>
        </p:nvCxnSpPr>
        <p:spPr>
          <a:xfrm>
            <a:off x="457200" y="5866774"/>
            <a:ext cx="8229600" cy="0"/>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57200" y="2204864"/>
            <a:ext cx="8229600" cy="0"/>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Title 1"/>
          <p:cNvSpPr>
            <a:spLocks noGrp="1"/>
          </p:cNvSpPr>
          <p:nvPr>
            <p:ph type="title"/>
          </p:nvPr>
        </p:nvSpPr>
        <p:spPr/>
        <p:txBody>
          <a:bodyPr/>
          <a:lstStyle/>
          <a:p>
            <a:r>
              <a:rPr lang="en-US" altLang="he-IL"/>
              <a:t>Future</a:t>
            </a:r>
          </a:p>
        </p:txBody>
      </p:sp>
      <p:sp>
        <p:nvSpPr>
          <p:cNvPr id="168961" name="Rectangle 3"/>
          <p:cNvSpPr>
            <a:spLocks noGrp="1" noChangeArrowheads="1"/>
          </p:cNvSpPr>
          <p:nvPr>
            <p:ph idx="1"/>
          </p:nvPr>
        </p:nvSpPr>
        <p:spPr/>
        <p:txBody>
          <a:bodyPr/>
          <a:lstStyle/>
          <a:p>
            <a:pPr marL="0" indent="0">
              <a:buNone/>
            </a:pPr>
            <a:r>
              <a:rPr lang="en-US" b="1" dirty="0"/>
              <a:t>Getting </a:t>
            </a:r>
            <a:r>
              <a:rPr lang="en-US" b="1" i="1" dirty="0"/>
              <a:t>Future</a:t>
            </a:r>
            <a:r>
              <a:rPr lang="en-US" b="1" dirty="0"/>
              <a:t> with </a:t>
            </a:r>
            <a:r>
              <a:rPr lang="en-US" b="1" i="1" dirty="0"/>
              <a:t>Callable</a:t>
            </a:r>
            <a:r>
              <a:rPr lang="en-US" b="1" dirty="0"/>
              <a:t> Example:</a:t>
            </a:r>
          </a:p>
        </p:txBody>
      </p:sp>
      <p:sp>
        <p:nvSpPr>
          <p:cNvPr id="4" name="AutoShape 8"/>
          <p:cNvSpPr>
            <a:spLocks noChangeArrowheads="1"/>
          </p:cNvSpPr>
          <p:nvPr/>
        </p:nvSpPr>
        <p:spPr bwMode="auto">
          <a:xfrm>
            <a:off x="457200" y="1844825"/>
            <a:ext cx="8229600" cy="4680520"/>
          </a:xfrm>
          <a:prstGeom prst="rect">
            <a:avLst/>
          </a:prstGeom>
          <a:solidFill>
            <a:schemeClr val="bg2">
              <a:lumMod val="40000"/>
              <a:lumOff val="60000"/>
            </a:schemeClr>
          </a:solidFill>
          <a:ln>
            <a:headEnd/>
            <a:tailEnd/>
          </a:ln>
        </p:spPr>
        <p:style>
          <a:lnRef idx="2">
            <a:schemeClr val="accent3"/>
          </a:lnRef>
          <a:fillRef idx="1">
            <a:schemeClr val="lt1"/>
          </a:fillRef>
          <a:effectRef idx="0">
            <a:schemeClr val="accent3"/>
          </a:effectRef>
          <a:fontRef idx="minor">
            <a:schemeClr val="dk1"/>
          </a:fontRef>
        </p:style>
        <p:txBody>
          <a:bodyPr wrap="none" anchor="ctr"/>
          <a:lstStyle/>
          <a:p>
            <a:pPr fontAlgn="auto">
              <a:spcBef>
                <a:spcPts val="0"/>
              </a:spcBef>
              <a:spcAft>
                <a:spcPts val="0"/>
              </a:spcAft>
              <a:defRPr/>
            </a:pPr>
            <a:r>
              <a:rPr lang="en-US" sz="1400" dirty="0" err="1">
                <a:latin typeface="+mn-lt"/>
                <a:cs typeface="+mn-cs"/>
              </a:rPr>
              <a:t>ExecutorService</a:t>
            </a:r>
            <a:r>
              <a:rPr lang="en-US" sz="1400" dirty="0">
                <a:latin typeface="+mn-lt"/>
                <a:cs typeface="+mn-cs"/>
              </a:rPr>
              <a:t> executor=</a:t>
            </a:r>
            <a:r>
              <a:rPr lang="en-US" sz="1400" dirty="0" err="1">
                <a:latin typeface="+mn-lt"/>
                <a:cs typeface="+mn-cs"/>
              </a:rPr>
              <a:t>Executors.newCachedThreadPool</a:t>
            </a:r>
            <a:r>
              <a:rPr lang="en-US" sz="1400" dirty="0">
                <a:latin typeface="+mn-lt"/>
                <a:cs typeface="+mn-cs"/>
              </a:rPr>
              <a:t>();</a:t>
            </a:r>
          </a:p>
          <a:p>
            <a:pPr fontAlgn="auto">
              <a:spcBef>
                <a:spcPts val="0"/>
              </a:spcBef>
              <a:spcAft>
                <a:spcPts val="0"/>
              </a:spcAft>
              <a:defRPr/>
            </a:pPr>
            <a:r>
              <a:rPr lang="en-US" sz="1400" dirty="0">
                <a:latin typeface="+mn-lt"/>
                <a:cs typeface="+mn-cs"/>
              </a:rPr>
              <a:t>Callable&lt;Request&gt; client1=new </a:t>
            </a:r>
            <a:r>
              <a:rPr lang="en-US" sz="1400" dirty="0" err="1">
                <a:latin typeface="+mn-lt"/>
                <a:cs typeface="+mn-cs"/>
              </a:rPr>
              <a:t>ClientListener</a:t>
            </a:r>
            <a:r>
              <a:rPr lang="en-US" sz="1400" dirty="0">
                <a:latin typeface="+mn-lt"/>
                <a:cs typeface="+mn-cs"/>
              </a:rPr>
              <a:t>&lt;Request&gt;(new </a:t>
            </a:r>
            <a:r>
              <a:rPr lang="en-US" sz="1400" dirty="0" err="1">
                <a:latin typeface="+mn-lt"/>
                <a:cs typeface="+mn-cs"/>
              </a:rPr>
              <a:t>ClientInputStream</a:t>
            </a:r>
            <a:r>
              <a:rPr lang="en-US" sz="1400" dirty="0">
                <a:latin typeface="+mn-lt"/>
                <a:cs typeface="+mn-cs"/>
              </a:rPr>
              <a:t> (…));</a:t>
            </a:r>
          </a:p>
          <a:p>
            <a:pPr fontAlgn="auto">
              <a:spcBef>
                <a:spcPts val="0"/>
              </a:spcBef>
              <a:spcAft>
                <a:spcPts val="0"/>
              </a:spcAft>
              <a:defRPr/>
            </a:pPr>
            <a:r>
              <a:rPr lang="en-US" sz="1400" dirty="0">
                <a:latin typeface="+mn-lt"/>
                <a:cs typeface="+mn-cs"/>
              </a:rPr>
              <a:t>Callable&lt;Request&gt; client2=new </a:t>
            </a:r>
            <a:r>
              <a:rPr lang="en-US" sz="1400" dirty="0" err="1">
                <a:latin typeface="+mn-lt"/>
                <a:cs typeface="+mn-cs"/>
              </a:rPr>
              <a:t>ClientListener</a:t>
            </a:r>
            <a:r>
              <a:rPr lang="en-US" sz="1400" dirty="0">
                <a:latin typeface="+mn-lt"/>
                <a:cs typeface="+mn-cs"/>
              </a:rPr>
              <a:t>&lt;Request&gt;(new </a:t>
            </a:r>
            <a:r>
              <a:rPr lang="en-US" sz="1400" dirty="0" err="1">
                <a:latin typeface="+mn-lt"/>
                <a:cs typeface="+mn-cs"/>
              </a:rPr>
              <a:t>ClientInputStream</a:t>
            </a:r>
            <a:r>
              <a:rPr lang="en-US" sz="1400" dirty="0">
                <a:latin typeface="+mn-lt"/>
                <a:cs typeface="+mn-cs"/>
              </a:rPr>
              <a:t> (…));</a:t>
            </a:r>
          </a:p>
          <a:p>
            <a:pPr fontAlgn="auto">
              <a:spcBef>
                <a:spcPts val="0"/>
              </a:spcBef>
              <a:spcAft>
                <a:spcPts val="0"/>
              </a:spcAft>
              <a:defRPr/>
            </a:pPr>
            <a:r>
              <a:rPr lang="en-US" sz="1400" dirty="0">
                <a:latin typeface="+mn-lt"/>
                <a:cs typeface="+mn-cs"/>
              </a:rPr>
              <a:t>Callable&lt;Request&gt; client3=new </a:t>
            </a:r>
            <a:r>
              <a:rPr lang="en-US" sz="1400" dirty="0" err="1">
                <a:latin typeface="+mn-lt"/>
                <a:cs typeface="+mn-cs"/>
              </a:rPr>
              <a:t>ClientListener</a:t>
            </a:r>
            <a:r>
              <a:rPr lang="en-US" sz="1400" dirty="0">
                <a:latin typeface="+mn-lt"/>
                <a:cs typeface="+mn-cs"/>
              </a:rPr>
              <a:t>&lt;Request&gt;(new </a:t>
            </a:r>
            <a:r>
              <a:rPr lang="en-US" sz="1400" dirty="0" err="1">
                <a:latin typeface="+mn-lt"/>
                <a:cs typeface="+mn-cs"/>
              </a:rPr>
              <a:t>ClientInputStream</a:t>
            </a:r>
            <a:r>
              <a:rPr lang="en-US" sz="1400" dirty="0">
                <a:latin typeface="+mn-lt"/>
                <a:cs typeface="+mn-cs"/>
              </a:rPr>
              <a:t> (…));</a:t>
            </a:r>
          </a:p>
          <a:p>
            <a:pPr fontAlgn="auto">
              <a:spcBef>
                <a:spcPts val="0"/>
              </a:spcBef>
              <a:spcAft>
                <a:spcPts val="0"/>
              </a:spcAft>
              <a:defRPr/>
            </a:pPr>
            <a:endParaRPr lang="en-US" sz="800" dirty="0">
              <a:latin typeface="+mn-lt"/>
              <a:cs typeface="+mn-cs"/>
            </a:endParaRPr>
          </a:p>
          <a:p>
            <a:pPr fontAlgn="auto">
              <a:spcBef>
                <a:spcPts val="0"/>
              </a:spcBef>
              <a:spcAft>
                <a:spcPts val="0"/>
              </a:spcAft>
              <a:defRPr/>
            </a:pPr>
            <a:r>
              <a:rPr lang="en-US" sz="1400" dirty="0">
                <a:latin typeface="+mn-lt"/>
                <a:cs typeface="+mn-cs"/>
              </a:rPr>
              <a:t>//create a callable collection in </a:t>
            </a:r>
            <a:r>
              <a:rPr lang="en-US" sz="1400" dirty="0" err="1">
                <a:latin typeface="+mn-lt"/>
                <a:cs typeface="+mn-cs"/>
              </a:rPr>
              <a:t>oprder</a:t>
            </a:r>
            <a:r>
              <a:rPr lang="en-US" sz="1400" dirty="0">
                <a:latin typeface="+mn-lt"/>
                <a:cs typeface="+mn-cs"/>
              </a:rPr>
              <a:t> to execute all at once</a:t>
            </a:r>
          </a:p>
          <a:p>
            <a:pPr fontAlgn="auto">
              <a:spcBef>
                <a:spcPts val="0"/>
              </a:spcBef>
              <a:spcAft>
                <a:spcPts val="0"/>
              </a:spcAft>
              <a:defRPr/>
            </a:pPr>
            <a:r>
              <a:rPr lang="en-US" sz="1400" dirty="0">
                <a:latin typeface="+mn-lt"/>
                <a:cs typeface="+mn-cs"/>
              </a:rPr>
              <a:t> Collection&lt;Callable&lt;Request&gt;&gt; </a:t>
            </a:r>
            <a:r>
              <a:rPr lang="en-US" sz="1400" dirty="0" err="1">
                <a:latin typeface="+mn-lt"/>
                <a:cs typeface="+mn-cs"/>
              </a:rPr>
              <a:t>col</a:t>
            </a:r>
            <a:r>
              <a:rPr lang="en-US" sz="1400" dirty="0">
                <a:latin typeface="+mn-lt"/>
                <a:cs typeface="+mn-cs"/>
              </a:rPr>
              <a:t>=new </a:t>
            </a:r>
            <a:r>
              <a:rPr lang="en-US" sz="1400" dirty="0" err="1">
                <a:latin typeface="+mn-lt"/>
                <a:cs typeface="+mn-cs"/>
              </a:rPr>
              <a:t>HashSet</a:t>
            </a:r>
            <a:r>
              <a:rPr lang="en-US" sz="1400" dirty="0">
                <a:latin typeface="+mn-lt"/>
                <a:cs typeface="+mn-cs"/>
              </a:rPr>
              <a:t>&lt;Callable&lt;Request&gt;&gt;();        </a:t>
            </a:r>
          </a:p>
          <a:p>
            <a:pPr fontAlgn="auto">
              <a:spcBef>
                <a:spcPts val="0"/>
              </a:spcBef>
              <a:spcAft>
                <a:spcPts val="0"/>
              </a:spcAft>
              <a:defRPr/>
            </a:pPr>
            <a:r>
              <a:rPr lang="en-US" sz="1400" dirty="0">
                <a:latin typeface="+mn-lt"/>
                <a:cs typeface="+mn-cs"/>
              </a:rPr>
              <a:t> </a:t>
            </a:r>
            <a:r>
              <a:rPr lang="en-US" sz="1400" dirty="0" err="1">
                <a:latin typeface="+mn-lt"/>
                <a:cs typeface="+mn-cs"/>
              </a:rPr>
              <a:t>col.add</a:t>
            </a:r>
            <a:r>
              <a:rPr lang="en-US" sz="1400" dirty="0">
                <a:latin typeface="+mn-lt"/>
                <a:cs typeface="+mn-cs"/>
              </a:rPr>
              <a:t>(client1);</a:t>
            </a:r>
          </a:p>
          <a:p>
            <a:pPr fontAlgn="auto">
              <a:spcBef>
                <a:spcPts val="0"/>
              </a:spcBef>
              <a:spcAft>
                <a:spcPts val="0"/>
              </a:spcAft>
              <a:defRPr/>
            </a:pPr>
            <a:r>
              <a:rPr lang="en-US" sz="1400" dirty="0" err="1">
                <a:latin typeface="+mn-lt"/>
                <a:cs typeface="+mn-cs"/>
              </a:rPr>
              <a:t>col.add</a:t>
            </a:r>
            <a:r>
              <a:rPr lang="en-US" sz="1400" dirty="0">
                <a:latin typeface="+mn-lt"/>
                <a:cs typeface="+mn-cs"/>
              </a:rPr>
              <a:t>(client2);</a:t>
            </a:r>
          </a:p>
          <a:p>
            <a:pPr fontAlgn="auto">
              <a:spcBef>
                <a:spcPts val="0"/>
              </a:spcBef>
              <a:spcAft>
                <a:spcPts val="0"/>
              </a:spcAft>
              <a:defRPr/>
            </a:pPr>
            <a:r>
              <a:rPr lang="en-US" sz="1400" dirty="0" err="1">
                <a:latin typeface="+mn-lt"/>
                <a:cs typeface="+mn-cs"/>
              </a:rPr>
              <a:t>col.add</a:t>
            </a:r>
            <a:r>
              <a:rPr lang="en-US" sz="1400" dirty="0">
                <a:latin typeface="+mn-lt"/>
                <a:cs typeface="+mn-cs"/>
              </a:rPr>
              <a:t>(client3);</a:t>
            </a:r>
          </a:p>
          <a:p>
            <a:pPr fontAlgn="auto">
              <a:spcBef>
                <a:spcPts val="0"/>
              </a:spcBef>
              <a:spcAft>
                <a:spcPts val="0"/>
              </a:spcAft>
              <a:defRPr/>
            </a:pPr>
            <a:endParaRPr lang="en-US" sz="800" dirty="0">
              <a:latin typeface="+mn-lt"/>
              <a:cs typeface="+mn-cs"/>
            </a:endParaRPr>
          </a:p>
          <a:p>
            <a:pPr fontAlgn="auto">
              <a:spcBef>
                <a:spcPts val="0"/>
              </a:spcBef>
              <a:spcAft>
                <a:spcPts val="0"/>
              </a:spcAft>
              <a:defRPr/>
            </a:pPr>
            <a:r>
              <a:rPr lang="en-US" sz="1400" dirty="0">
                <a:latin typeface="+mn-lt"/>
                <a:cs typeface="+mn-cs"/>
              </a:rPr>
              <a:t>try {</a:t>
            </a:r>
          </a:p>
          <a:p>
            <a:pPr fontAlgn="auto">
              <a:spcBef>
                <a:spcPts val="0"/>
              </a:spcBef>
              <a:spcAft>
                <a:spcPts val="0"/>
              </a:spcAft>
              <a:defRPr/>
            </a:pPr>
            <a:r>
              <a:rPr lang="en-US" sz="1400" b="1" dirty="0">
                <a:latin typeface="+mn-lt"/>
                <a:cs typeface="+mn-cs"/>
              </a:rPr>
              <a:t>        List&lt;Future&lt;Request&gt;&gt; requests </a:t>
            </a:r>
            <a:r>
              <a:rPr lang="en-US" sz="1400" dirty="0">
                <a:latin typeface="+mn-lt"/>
                <a:cs typeface="+mn-cs"/>
              </a:rPr>
              <a:t>= </a:t>
            </a:r>
            <a:r>
              <a:rPr lang="en-US" sz="1400" dirty="0" err="1">
                <a:latin typeface="+mn-lt"/>
                <a:cs typeface="+mn-cs"/>
              </a:rPr>
              <a:t>executor.invokeAll</a:t>
            </a:r>
            <a:r>
              <a:rPr lang="en-US" sz="1400" dirty="0">
                <a:latin typeface="+mn-lt"/>
                <a:cs typeface="+mn-cs"/>
              </a:rPr>
              <a:t>(</a:t>
            </a:r>
            <a:r>
              <a:rPr lang="en-US" sz="1400" dirty="0" err="1">
                <a:latin typeface="+mn-lt"/>
                <a:cs typeface="+mn-cs"/>
              </a:rPr>
              <a:t>col</a:t>
            </a:r>
            <a:r>
              <a:rPr lang="en-US" sz="1400" dirty="0">
                <a:latin typeface="+mn-lt"/>
                <a:cs typeface="+mn-cs"/>
              </a:rPr>
              <a:t>);</a:t>
            </a:r>
          </a:p>
          <a:p>
            <a:pPr fontAlgn="auto">
              <a:spcBef>
                <a:spcPts val="0"/>
              </a:spcBef>
              <a:spcAft>
                <a:spcPts val="0"/>
              </a:spcAft>
              <a:defRPr/>
            </a:pPr>
            <a:r>
              <a:rPr lang="en-US" sz="1400" dirty="0">
                <a:latin typeface="+mn-lt"/>
                <a:cs typeface="+mn-cs"/>
              </a:rPr>
              <a:t>        </a:t>
            </a:r>
            <a:r>
              <a:rPr lang="en-US" sz="1400" b="1" dirty="0">
                <a:latin typeface="+mn-lt"/>
                <a:cs typeface="+mn-cs"/>
              </a:rPr>
              <a:t>for(Future&lt;Request&gt; f: requests){</a:t>
            </a:r>
          </a:p>
          <a:p>
            <a:pPr fontAlgn="auto">
              <a:spcBef>
                <a:spcPts val="0"/>
              </a:spcBef>
              <a:spcAft>
                <a:spcPts val="0"/>
              </a:spcAft>
              <a:defRPr/>
            </a:pPr>
            <a:r>
              <a:rPr lang="en-US" sz="1400" b="1" dirty="0">
                <a:latin typeface="+mn-lt"/>
                <a:cs typeface="+mn-cs"/>
              </a:rPr>
              <a:t>                   try{</a:t>
            </a:r>
          </a:p>
          <a:p>
            <a:pPr fontAlgn="auto">
              <a:spcBef>
                <a:spcPts val="0"/>
              </a:spcBef>
              <a:spcAft>
                <a:spcPts val="0"/>
              </a:spcAft>
              <a:defRPr/>
            </a:pPr>
            <a:r>
              <a:rPr lang="en-US" sz="1400" b="1" dirty="0">
                <a:latin typeface="+mn-lt"/>
                <a:cs typeface="+mn-cs"/>
              </a:rPr>
              <a:t>                               Request </a:t>
            </a:r>
            <a:r>
              <a:rPr lang="en-US" sz="1400" b="1" dirty="0" err="1">
                <a:latin typeface="+mn-lt"/>
                <a:cs typeface="+mn-cs"/>
              </a:rPr>
              <a:t>curr</a:t>
            </a:r>
            <a:r>
              <a:rPr lang="en-US" sz="1400" b="1" dirty="0">
                <a:latin typeface="+mn-lt"/>
                <a:cs typeface="+mn-cs"/>
              </a:rPr>
              <a:t>=</a:t>
            </a:r>
            <a:r>
              <a:rPr lang="en-US" sz="1400" b="1" dirty="0" err="1">
                <a:latin typeface="+mn-lt"/>
                <a:cs typeface="+mn-cs"/>
              </a:rPr>
              <a:t>f.get</a:t>
            </a:r>
            <a:r>
              <a:rPr lang="en-US" sz="1400" b="1" dirty="0">
                <a:latin typeface="+mn-lt"/>
                <a:cs typeface="+mn-cs"/>
              </a:rPr>
              <a:t>();</a:t>
            </a:r>
          </a:p>
          <a:p>
            <a:pPr fontAlgn="auto">
              <a:spcBef>
                <a:spcPts val="0"/>
              </a:spcBef>
              <a:spcAft>
                <a:spcPts val="0"/>
              </a:spcAft>
              <a:defRPr/>
            </a:pPr>
            <a:r>
              <a:rPr lang="en-US" sz="1400" b="1" dirty="0">
                <a:latin typeface="+mn-lt"/>
                <a:cs typeface="+mn-cs"/>
              </a:rPr>
              <a:t>                   }catch(Exception e){</a:t>
            </a:r>
          </a:p>
          <a:p>
            <a:pPr fontAlgn="auto">
              <a:spcBef>
                <a:spcPts val="0"/>
              </a:spcBef>
              <a:spcAft>
                <a:spcPts val="0"/>
              </a:spcAft>
              <a:defRPr/>
            </a:pPr>
            <a:r>
              <a:rPr lang="en-US" sz="1400" b="1" dirty="0">
                <a:latin typeface="+mn-lt"/>
                <a:cs typeface="+mn-cs"/>
              </a:rPr>
              <a:t>                                Exception origin = </a:t>
            </a:r>
            <a:r>
              <a:rPr lang="en-US" sz="1400" b="1" dirty="0" err="1">
                <a:latin typeface="+mn-lt"/>
                <a:cs typeface="+mn-cs"/>
              </a:rPr>
              <a:t>e.getCause</a:t>
            </a:r>
            <a:r>
              <a:rPr lang="en-US" sz="1400" b="1" dirty="0">
                <a:latin typeface="+mn-lt"/>
                <a:cs typeface="+mn-cs"/>
              </a:rPr>
              <a:t>();</a:t>
            </a:r>
          </a:p>
          <a:p>
            <a:pPr fontAlgn="auto">
              <a:spcBef>
                <a:spcPts val="0"/>
              </a:spcBef>
              <a:spcAft>
                <a:spcPts val="0"/>
              </a:spcAft>
              <a:defRPr/>
            </a:pPr>
            <a:r>
              <a:rPr lang="en-US" sz="1400" b="1" dirty="0">
                <a:latin typeface="+mn-lt"/>
                <a:cs typeface="+mn-cs"/>
              </a:rPr>
              <a:t>                   }</a:t>
            </a:r>
          </a:p>
          <a:p>
            <a:pPr fontAlgn="auto">
              <a:spcBef>
                <a:spcPts val="0"/>
              </a:spcBef>
              <a:spcAft>
                <a:spcPts val="0"/>
              </a:spcAft>
              <a:defRPr/>
            </a:pPr>
            <a:r>
              <a:rPr lang="en-US" sz="1400" b="1" dirty="0">
                <a:latin typeface="+mn-lt"/>
                <a:cs typeface="+mn-cs"/>
              </a:rPr>
              <a:t>        }</a:t>
            </a:r>
          </a:p>
          <a:p>
            <a:pPr fontAlgn="auto">
              <a:spcBef>
                <a:spcPts val="0"/>
              </a:spcBef>
              <a:spcAft>
                <a:spcPts val="0"/>
              </a:spcAft>
              <a:defRPr/>
            </a:pPr>
            <a:r>
              <a:rPr lang="en-US" sz="1400" b="1" dirty="0">
                <a:latin typeface="+mn-lt"/>
                <a:cs typeface="+mn-cs"/>
              </a:rPr>
              <a:t> </a:t>
            </a:r>
            <a:r>
              <a:rPr lang="en-US" sz="1400" dirty="0">
                <a:latin typeface="+mn-lt"/>
                <a:cs typeface="+mn-cs"/>
              </a:rPr>
              <a:t>        …</a:t>
            </a:r>
          </a:p>
          <a:p>
            <a:pPr fontAlgn="auto">
              <a:spcBef>
                <a:spcPts val="0"/>
              </a:spcBef>
              <a:spcAft>
                <a:spcPts val="0"/>
              </a:spcAft>
              <a:defRPr/>
            </a:pPr>
            <a:r>
              <a:rPr lang="en-US" sz="1400" dirty="0">
                <a:latin typeface="+mn-lt"/>
                <a:cs typeface="+mn-cs"/>
              </a:rPr>
              <a:t>} catch (</a:t>
            </a:r>
            <a:r>
              <a:rPr lang="en-US" sz="1400" dirty="0" err="1">
                <a:latin typeface="+mn-lt"/>
                <a:cs typeface="+mn-cs"/>
              </a:rPr>
              <a:t>InterruptedException</a:t>
            </a:r>
            <a:r>
              <a:rPr lang="en-US" sz="1400" dirty="0">
                <a:latin typeface="+mn-lt"/>
                <a:cs typeface="+mn-cs"/>
              </a:rPr>
              <a:t> e) { … }</a:t>
            </a:r>
          </a:p>
        </p:txBody>
      </p:sp>
      <p:cxnSp>
        <p:nvCxnSpPr>
          <p:cNvPr id="6" name="Straight Connector 5"/>
          <p:cNvCxnSpPr/>
          <p:nvPr/>
        </p:nvCxnSpPr>
        <p:spPr>
          <a:xfrm>
            <a:off x="457200" y="6525345"/>
            <a:ext cx="8229600" cy="0"/>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57200" y="1844824"/>
            <a:ext cx="8229600" cy="0"/>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Title 1"/>
          <p:cNvSpPr>
            <a:spLocks noGrp="1"/>
          </p:cNvSpPr>
          <p:nvPr>
            <p:ph type="title"/>
          </p:nvPr>
        </p:nvSpPr>
        <p:spPr/>
        <p:txBody>
          <a:bodyPr/>
          <a:lstStyle/>
          <a:p>
            <a:r>
              <a:rPr lang="en-US" altLang="he-IL"/>
              <a:t>Executors Thread Factory</a:t>
            </a:r>
          </a:p>
        </p:txBody>
      </p:sp>
      <p:sp>
        <p:nvSpPr>
          <p:cNvPr id="171010" name="Content Placeholder 2"/>
          <p:cNvSpPr>
            <a:spLocks noGrp="1"/>
          </p:cNvSpPr>
          <p:nvPr>
            <p:ph idx="1"/>
          </p:nvPr>
        </p:nvSpPr>
        <p:spPr/>
        <p:txBody>
          <a:bodyPr/>
          <a:lstStyle/>
          <a:p>
            <a:pPr marL="0" indent="0">
              <a:buNone/>
            </a:pPr>
            <a:r>
              <a:rPr lang="en-US" b="1" dirty="0"/>
              <a:t>Executors can be created with</a:t>
            </a:r>
          </a:p>
          <a:p>
            <a:pPr lvl="1"/>
            <a:r>
              <a:rPr lang="en-US" dirty="0"/>
              <a:t>Default thread factory</a:t>
            </a:r>
          </a:p>
          <a:p>
            <a:pPr lvl="2"/>
            <a:r>
              <a:rPr lang="en-US" dirty="0"/>
              <a:t>Simply generates threads when asked to </a:t>
            </a:r>
          </a:p>
          <a:p>
            <a:pPr lvl="2"/>
            <a:r>
              <a:rPr lang="en-US" dirty="0"/>
              <a:t>Queue type is the one that responsible for using the factory according to its policy</a:t>
            </a:r>
          </a:p>
          <a:p>
            <a:pPr lvl="1"/>
            <a:r>
              <a:rPr lang="en-US" dirty="0"/>
              <a:t>Custom thread factory</a:t>
            </a:r>
          </a:p>
          <a:p>
            <a:pPr lvl="2"/>
            <a:r>
              <a:rPr lang="en-US" dirty="0"/>
              <a:t>Is developed as a separate class and implements </a:t>
            </a:r>
            <a:r>
              <a:rPr lang="en-US" i="1" dirty="0" err="1"/>
              <a:t>java.util.concurrent.ThreadFactory</a:t>
            </a:r>
            <a:endParaRPr lang="en-US" i="1" dirty="0"/>
          </a:p>
          <a:p>
            <a:pPr lvl="2"/>
            <a:r>
              <a:rPr lang="en-US" dirty="0"/>
              <a:t>Is assigned to the executor via Executors static  methods </a:t>
            </a:r>
          </a:p>
          <a:p>
            <a:pPr lvl="2"/>
            <a:r>
              <a:rPr lang="en-US" dirty="0"/>
              <a:t>May be used for extra logic when creating threads used by Executors like:</a:t>
            </a:r>
          </a:p>
          <a:p>
            <a:pPr lvl="3"/>
            <a:r>
              <a:rPr lang="en-US" dirty="0"/>
              <a:t>Defining thread pool size</a:t>
            </a:r>
          </a:p>
          <a:p>
            <a:pPr lvl="3"/>
            <a:r>
              <a:rPr lang="en-US" dirty="0"/>
              <a:t>Set threads with customized names &amp; priorities</a:t>
            </a:r>
          </a:p>
          <a:p>
            <a:pPr lvl="3"/>
            <a:r>
              <a:rPr lang="en-US" dirty="0"/>
              <a:t>Provide daemon  threads </a:t>
            </a:r>
          </a:p>
          <a:p>
            <a:pPr lvl="3"/>
            <a:endParaRPr lang="en-US" dirty="0"/>
          </a:p>
        </p:txBody>
      </p:sp>
      <p:sp>
        <p:nvSpPr>
          <p:cNvPr id="4" name="AutoShape 8"/>
          <p:cNvSpPr>
            <a:spLocks noChangeArrowheads="1"/>
          </p:cNvSpPr>
          <p:nvPr/>
        </p:nvSpPr>
        <p:spPr bwMode="auto">
          <a:xfrm>
            <a:off x="457200" y="5301869"/>
            <a:ext cx="8229600" cy="1151467"/>
          </a:xfrm>
          <a:prstGeom prst="rect">
            <a:avLst/>
          </a:prstGeom>
          <a:solidFill>
            <a:schemeClr val="bg2">
              <a:lumMod val="40000"/>
              <a:lumOff val="60000"/>
            </a:schemeClr>
          </a:solidFill>
          <a:ln>
            <a:headEnd/>
            <a:tailEnd/>
          </a:ln>
        </p:spPr>
        <p:style>
          <a:lnRef idx="2">
            <a:schemeClr val="accent3"/>
          </a:lnRef>
          <a:fillRef idx="1">
            <a:schemeClr val="lt1"/>
          </a:fillRef>
          <a:effectRef idx="0">
            <a:schemeClr val="accent3"/>
          </a:effectRef>
          <a:fontRef idx="minor">
            <a:schemeClr val="dk1"/>
          </a:fontRef>
        </p:style>
        <p:txBody>
          <a:bodyPr wrap="none" anchor="ctr"/>
          <a:lstStyle/>
          <a:p>
            <a:pPr fontAlgn="auto">
              <a:lnSpc>
                <a:spcPct val="80000"/>
              </a:lnSpc>
              <a:spcBef>
                <a:spcPts val="0"/>
              </a:spcBef>
              <a:spcAft>
                <a:spcPts val="0"/>
              </a:spcAft>
              <a:defRPr/>
            </a:pPr>
            <a:r>
              <a:rPr lang="en-US" sz="1400" dirty="0">
                <a:latin typeface="+mn-lt"/>
                <a:cs typeface="+mn-cs"/>
              </a:rPr>
              <a:t>public class </a:t>
            </a:r>
            <a:r>
              <a:rPr lang="en-US" sz="1400" dirty="0" err="1">
                <a:latin typeface="+mn-lt"/>
                <a:cs typeface="+mn-cs"/>
              </a:rPr>
              <a:t>SimplestThreadFactory</a:t>
            </a:r>
            <a:r>
              <a:rPr lang="en-US" sz="1400" dirty="0">
                <a:latin typeface="+mn-lt"/>
                <a:cs typeface="+mn-cs"/>
              </a:rPr>
              <a:t> implements </a:t>
            </a:r>
            <a:r>
              <a:rPr lang="en-US" sz="1400" dirty="0" err="1">
                <a:latin typeface="+mn-lt"/>
                <a:cs typeface="+mn-cs"/>
              </a:rPr>
              <a:t>ThreadFactory</a:t>
            </a:r>
            <a:r>
              <a:rPr lang="en-US" sz="1400" dirty="0">
                <a:latin typeface="+mn-lt"/>
                <a:cs typeface="+mn-cs"/>
              </a:rPr>
              <a:t>{</a:t>
            </a:r>
          </a:p>
          <a:p>
            <a:pPr fontAlgn="auto">
              <a:lnSpc>
                <a:spcPct val="80000"/>
              </a:lnSpc>
              <a:spcBef>
                <a:spcPts val="0"/>
              </a:spcBef>
              <a:spcAft>
                <a:spcPts val="0"/>
              </a:spcAft>
              <a:defRPr/>
            </a:pPr>
            <a:endParaRPr lang="en-US" sz="1400" dirty="0">
              <a:latin typeface="+mn-lt"/>
              <a:cs typeface="+mn-cs"/>
            </a:endParaRPr>
          </a:p>
          <a:p>
            <a:pPr fontAlgn="auto">
              <a:lnSpc>
                <a:spcPct val="80000"/>
              </a:lnSpc>
              <a:spcBef>
                <a:spcPts val="0"/>
              </a:spcBef>
              <a:spcAft>
                <a:spcPts val="0"/>
              </a:spcAft>
              <a:defRPr/>
            </a:pPr>
            <a:r>
              <a:rPr lang="en-US" sz="1400" dirty="0">
                <a:latin typeface="+mn-lt"/>
                <a:cs typeface="+mn-cs"/>
              </a:rPr>
              <a:t>            public Thread </a:t>
            </a:r>
            <a:r>
              <a:rPr lang="en-US" sz="1400" dirty="0" err="1">
                <a:latin typeface="+mn-lt"/>
                <a:cs typeface="+mn-cs"/>
              </a:rPr>
              <a:t>newThread</a:t>
            </a:r>
            <a:r>
              <a:rPr lang="en-US" sz="1400" dirty="0">
                <a:latin typeface="+mn-lt"/>
                <a:cs typeface="+mn-cs"/>
              </a:rPr>
              <a:t>(</a:t>
            </a:r>
            <a:r>
              <a:rPr lang="en-US" sz="1400" dirty="0" err="1">
                <a:latin typeface="+mn-lt"/>
                <a:cs typeface="+mn-cs"/>
              </a:rPr>
              <a:t>Runnable</a:t>
            </a:r>
            <a:r>
              <a:rPr lang="en-US" sz="1400" dirty="0">
                <a:latin typeface="+mn-lt"/>
                <a:cs typeface="+mn-cs"/>
              </a:rPr>
              <a:t> r) { </a:t>
            </a:r>
          </a:p>
          <a:p>
            <a:pPr fontAlgn="auto">
              <a:lnSpc>
                <a:spcPct val="80000"/>
              </a:lnSpc>
              <a:spcBef>
                <a:spcPts val="0"/>
              </a:spcBef>
              <a:spcAft>
                <a:spcPts val="0"/>
              </a:spcAft>
              <a:defRPr/>
            </a:pPr>
            <a:r>
              <a:rPr lang="en-US" sz="1400" dirty="0">
                <a:latin typeface="+mn-lt"/>
                <a:cs typeface="+mn-cs"/>
              </a:rPr>
              <a:t>	return new  Thread(r); </a:t>
            </a:r>
          </a:p>
          <a:p>
            <a:pPr fontAlgn="auto">
              <a:lnSpc>
                <a:spcPct val="80000"/>
              </a:lnSpc>
              <a:spcBef>
                <a:spcPts val="0"/>
              </a:spcBef>
              <a:spcAft>
                <a:spcPts val="0"/>
              </a:spcAft>
              <a:defRPr/>
            </a:pPr>
            <a:r>
              <a:rPr lang="en-US" sz="1400" dirty="0">
                <a:latin typeface="+mn-lt"/>
                <a:cs typeface="+mn-cs"/>
              </a:rPr>
              <a:t>            } </a:t>
            </a:r>
          </a:p>
          <a:p>
            <a:pPr fontAlgn="auto">
              <a:lnSpc>
                <a:spcPct val="80000"/>
              </a:lnSpc>
              <a:spcBef>
                <a:spcPts val="0"/>
              </a:spcBef>
              <a:spcAft>
                <a:spcPts val="0"/>
              </a:spcAft>
              <a:defRPr/>
            </a:pPr>
            <a:r>
              <a:rPr lang="en-US" sz="1400" dirty="0">
                <a:latin typeface="+mn-lt"/>
                <a:cs typeface="+mn-cs"/>
              </a:rPr>
              <a:t>}</a:t>
            </a:r>
          </a:p>
        </p:txBody>
      </p:sp>
      <p:cxnSp>
        <p:nvCxnSpPr>
          <p:cNvPr id="7" name="Straight Connector 6"/>
          <p:cNvCxnSpPr/>
          <p:nvPr/>
        </p:nvCxnSpPr>
        <p:spPr>
          <a:xfrm>
            <a:off x="457200" y="6453336"/>
            <a:ext cx="8229600" cy="0"/>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57200" y="5325739"/>
            <a:ext cx="8229600" cy="0"/>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Title 1"/>
          <p:cNvSpPr>
            <a:spLocks noGrp="1"/>
          </p:cNvSpPr>
          <p:nvPr>
            <p:ph type="title"/>
          </p:nvPr>
        </p:nvSpPr>
        <p:spPr/>
        <p:txBody>
          <a:bodyPr/>
          <a:lstStyle/>
          <a:p>
            <a:r>
              <a:rPr lang="en-US" altLang="he-IL"/>
              <a:t>Executors Thread Factory</a:t>
            </a:r>
          </a:p>
        </p:txBody>
      </p:sp>
      <p:sp>
        <p:nvSpPr>
          <p:cNvPr id="172034" name="Content Placeholder 2"/>
          <p:cNvSpPr>
            <a:spLocks noGrp="1"/>
          </p:cNvSpPr>
          <p:nvPr>
            <p:ph idx="1"/>
          </p:nvPr>
        </p:nvSpPr>
        <p:spPr/>
        <p:txBody>
          <a:bodyPr/>
          <a:lstStyle/>
          <a:p>
            <a:pPr marL="0" indent="0">
              <a:buNone/>
            </a:pPr>
            <a:r>
              <a:rPr lang="en-US" b="1" dirty="0"/>
              <a:t>Example:</a:t>
            </a:r>
          </a:p>
        </p:txBody>
      </p:sp>
      <p:sp>
        <p:nvSpPr>
          <p:cNvPr id="4" name="AutoShape 8"/>
          <p:cNvSpPr>
            <a:spLocks noChangeArrowheads="1"/>
          </p:cNvSpPr>
          <p:nvPr/>
        </p:nvSpPr>
        <p:spPr bwMode="auto">
          <a:xfrm>
            <a:off x="457200" y="2017388"/>
            <a:ext cx="8229600" cy="3024998"/>
          </a:xfrm>
          <a:prstGeom prst="rect">
            <a:avLst/>
          </a:prstGeom>
          <a:solidFill>
            <a:schemeClr val="bg2">
              <a:lumMod val="40000"/>
              <a:lumOff val="60000"/>
            </a:schemeClr>
          </a:solidFill>
          <a:ln>
            <a:headEnd/>
            <a:tailEnd/>
          </a:ln>
        </p:spPr>
        <p:style>
          <a:lnRef idx="2">
            <a:schemeClr val="accent3"/>
          </a:lnRef>
          <a:fillRef idx="1">
            <a:schemeClr val="lt1"/>
          </a:fillRef>
          <a:effectRef idx="0">
            <a:schemeClr val="accent3"/>
          </a:effectRef>
          <a:fontRef idx="minor">
            <a:schemeClr val="dk1"/>
          </a:fontRef>
        </p:style>
        <p:txBody>
          <a:bodyPr wrap="none" anchor="ctr"/>
          <a:lstStyle/>
          <a:p>
            <a:pPr fontAlgn="auto">
              <a:lnSpc>
                <a:spcPct val="80000"/>
              </a:lnSpc>
              <a:spcBef>
                <a:spcPts val="0"/>
              </a:spcBef>
              <a:spcAft>
                <a:spcPts val="0"/>
              </a:spcAft>
              <a:defRPr/>
            </a:pPr>
            <a:r>
              <a:rPr lang="en-US" sz="1400" dirty="0">
                <a:latin typeface="+mn-lt"/>
                <a:cs typeface="+mn-cs"/>
              </a:rPr>
              <a:t>public class </a:t>
            </a:r>
            <a:r>
              <a:rPr lang="en-US" sz="1400" dirty="0" err="1">
                <a:latin typeface="+mn-lt"/>
                <a:cs typeface="+mn-cs"/>
              </a:rPr>
              <a:t>CustomThreadFactory</a:t>
            </a:r>
            <a:r>
              <a:rPr lang="en-US" sz="1400" dirty="0">
                <a:latin typeface="+mn-lt"/>
                <a:cs typeface="+mn-cs"/>
              </a:rPr>
              <a:t> </a:t>
            </a:r>
            <a:r>
              <a:rPr lang="en-US" sz="1400" b="1" dirty="0">
                <a:latin typeface="+mn-lt"/>
                <a:cs typeface="+mn-cs"/>
              </a:rPr>
              <a:t>implements </a:t>
            </a:r>
            <a:r>
              <a:rPr lang="en-US" sz="1400" b="1" dirty="0" err="1">
                <a:latin typeface="+mn-lt"/>
                <a:cs typeface="+mn-cs"/>
              </a:rPr>
              <a:t>ThreadFactory</a:t>
            </a:r>
            <a:r>
              <a:rPr lang="en-US" sz="1400" dirty="0">
                <a:latin typeface="+mn-lt"/>
                <a:cs typeface="+mn-cs"/>
              </a:rPr>
              <a:t>{</a:t>
            </a:r>
          </a:p>
          <a:p>
            <a:pPr fontAlgn="auto">
              <a:lnSpc>
                <a:spcPct val="80000"/>
              </a:lnSpc>
              <a:spcBef>
                <a:spcPts val="0"/>
              </a:spcBef>
              <a:spcAft>
                <a:spcPts val="0"/>
              </a:spcAft>
              <a:defRPr/>
            </a:pPr>
            <a:endParaRPr lang="en-US" sz="1400" dirty="0">
              <a:latin typeface="+mn-lt"/>
              <a:cs typeface="+mn-cs"/>
            </a:endParaRPr>
          </a:p>
          <a:p>
            <a:pPr fontAlgn="auto">
              <a:lnSpc>
                <a:spcPct val="80000"/>
              </a:lnSpc>
              <a:spcBef>
                <a:spcPts val="0"/>
              </a:spcBef>
              <a:spcAft>
                <a:spcPts val="0"/>
              </a:spcAft>
              <a:defRPr/>
            </a:pPr>
            <a:r>
              <a:rPr lang="en-US" sz="1400" dirty="0">
                <a:latin typeface="+mn-lt"/>
                <a:cs typeface="+mn-cs"/>
              </a:rPr>
              <a:t>            private </a:t>
            </a:r>
            <a:r>
              <a:rPr lang="en-US" sz="1400" dirty="0" err="1">
                <a:latin typeface="+mn-lt"/>
                <a:cs typeface="+mn-cs"/>
              </a:rPr>
              <a:t>int</a:t>
            </a:r>
            <a:r>
              <a:rPr lang="en-US" sz="1400" dirty="0">
                <a:latin typeface="+mn-lt"/>
                <a:cs typeface="+mn-cs"/>
              </a:rPr>
              <a:t> priority;</a:t>
            </a:r>
          </a:p>
          <a:p>
            <a:pPr fontAlgn="auto">
              <a:lnSpc>
                <a:spcPct val="80000"/>
              </a:lnSpc>
              <a:spcBef>
                <a:spcPts val="0"/>
              </a:spcBef>
              <a:spcAft>
                <a:spcPts val="0"/>
              </a:spcAft>
              <a:defRPr/>
            </a:pPr>
            <a:r>
              <a:rPr lang="en-US" sz="1400" dirty="0">
                <a:latin typeface="+mn-lt"/>
                <a:cs typeface="+mn-cs"/>
              </a:rPr>
              <a:t>            private </a:t>
            </a:r>
            <a:r>
              <a:rPr lang="en-US" sz="1400" dirty="0" err="1">
                <a:latin typeface="+mn-lt"/>
                <a:cs typeface="+mn-cs"/>
              </a:rPr>
              <a:t>boolean</a:t>
            </a:r>
            <a:r>
              <a:rPr lang="en-US" sz="1400" dirty="0">
                <a:latin typeface="+mn-lt"/>
                <a:cs typeface="+mn-cs"/>
              </a:rPr>
              <a:t> daemon;</a:t>
            </a:r>
          </a:p>
          <a:p>
            <a:pPr fontAlgn="auto">
              <a:lnSpc>
                <a:spcPct val="80000"/>
              </a:lnSpc>
              <a:spcBef>
                <a:spcPts val="0"/>
              </a:spcBef>
              <a:spcAft>
                <a:spcPts val="0"/>
              </a:spcAft>
              <a:defRPr/>
            </a:pPr>
            <a:endParaRPr lang="en-US" sz="1400" dirty="0">
              <a:latin typeface="+mn-lt"/>
              <a:cs typeface="+mn-cs"/>
            </a:endParaRPr>
          </a:p>
          <a:p>
            <a:pPr fontAlgn="auto">
              <a:lnSpc>
                <a:spcPct val="80000"/>
              </a:lnSpc>
              <a:spcBef>
                <a:spcPts val="0"/>
              </a:spcBef>
              <a:spcAft>
                <a:spcPts val="0"/>
              </a:spcAft>
              <a:defRPr/>
            </a:pPr>
            <a:r>
              <a:rPr lang="en-US" sz="1400" dirty="0">
                <a:latin typeface="+mn-lt"/>
                <a:cs typeface="+mn-cs"/>
              </a:rPr>
              <a:t>            public </a:t>
            </a:r>
            <a:r>
              <a:rPr lang="en-US" sz="1400" dirty="0" err="1">
                <a:latin typeface="+mn-lt"/>
                <a:cs typeface="+mn-cs"/>
              </a:rPr>
              <a:t>CustomThreadFactory</a:t>
            </a:r>
            <a:r>
              <a:rPr lang="en-US" sz="1400" dirty="0">
                <a:latin typeface="+mn-lt"/>
                <a:cs typeface="+mn-cs"/>
              </a:rPr>
              <a:t>  (</a:t>
            </a:r>
            <a:r>
              <a:rPr lang="en-US" sz="1400" dirty="0" err="1">
                <a:latin typeface="+mn-lt"/>
                <a:cs typeface="+mn-cs"/>
              </a:rPr>
              <a:t>int</a:t>
            </a:r>
            <a:r>
              <a:rPr lang="en-US" sz="1400" dirty="0">
                <a:latin typeface="+mn-lt"/>
                <a:cs typeface="+mn-cs"/>
              </a:rPr>
              <a:t>  priority, </a:t>
            </a:r>
            <a:r>
              <a:rPr lang="en-US" sz="1400" dirty="0" err="1">
                <a:latin typeface="+mn-lt"/>
                <a:cs typeface="+mn-cs"/>
              </a:rPr>
              <a:t>boolean</a:t>
            </a:r>
            <a:r>
              <a:rPr lang="en-US" sz="1400" dirty="0">
                <a:latin typeface="+mn-lt"/>
                <a:cs typeface="+mn-cs"/>
              </a:rPr>
              <a:t> daemon){</a:t>
            </a:r>
          </a:p>
          <a:p>
            <a:pPr fontAlgn="auto">
              <a:lnSpc>
                <a:spcPct val="80000"/>
              </a:lnSpc>
              <a:spcBef>
                <a:spcPts val="0"/>
              </a:spcBef>
              <a:spcAft>
                <a:spcPts val="0"/>
              </a:spcAft>
              <a:defRPr/>
            </a:pPr>
            <a:r>
              <a:rPr lang="en-US" sz="1400" dirty="0">
                <a:latin typeface="+mn-lt"/>
                <a:cs typeface="+mn-cs"/>
              </a:rPr>
              <a:t>	</a:t>
            </a:r>
            <a:r>
              <a:rPr lang="en-US" sz="1400" dirty="0" err="1">
                <a:latin typeface="+mn-lt"/>
                <a:cs typeface="+mn-cs"/>
              </a:rPr>
              <a:t>this.priority</a:t>
            </a:r>
            <a:r>
              <a:rPr lang="en-US" sz="1400" dirty="0">
                <a:latin typeface="+mn-lt"/>
                <a:cs typeface="+mn-cs"/>
              </a:rPr>
              <a:t>=priority;</a:t>
            </a:r>
          </a:p>
          <a:p>
            <a:pPr fontAlgn="auto">
              <a:lnSpc>
                <a:spcPct val="80000"/>
              </a:lnSpc>
              <a:spcBef>
                <a:spcPts val="0"/>
              </a:spcBef>
              <a:spcAft>
                <a:spcPts val="0"/>
              </a:spcAft>
              <a:defRPr/>
            </a:pPr>
            <a:r>
              <a:rPr lang="en-US" sz="1400" dirty="0">
                <a:latin typeface="+mn-lt"/>
                <a:cs typeface="+mn-cs"/>
              </a:rPr>
              <a:t>	</a:t>
            </a:r>
            <a:r>
              <a:rPr lang="en-US" sz="1400" dirty="0" err="1">
                <a:latin typeface="+mn-lt"/>
                <a:cs typeface="+mn-cs"/>
              </a:rPr>
              <a:t>this.daemon</a:t>
            </a:r>
            <a:r>
              <a:rPr lang="en-US" sz="1400" dirty="0">
                <a:latin typeface="+mn-lt"/>
                <a:cs typeface="+mn-cs"/>
              </a:rPr>
              <a:t>=daemon;</a:t>
            </a:r>
          </a:p>
          <a:p>
            <a:pPr fontAlgn="auto">
              <a:lnSpc>
                <a:spcPct val="80000"/>
              </a:lnSpc>
              <a:spcBef>
                <a:spcPts val="0"/>
              </a:spcBef>
              <a:spcAft>
                <a:spcPts val="0"/>
              </a:spcAft>
              <a:defRPr/>
            </a:pPr>
            <a:r>
              <a:rPr lang="en-US" sz="1400" dirty="0">
                <a:latin typeface="+mn-lt"/>
                <a:cs typeface="+mn-cs"/>
              </a:rPr>
              <a:t>            }</a:t>
            </a:r>
          </a:p>
          <a:p>
            <a:pPr fontAlgn="auto">
              <a:lnSpc>
                <a:spcPct val="80000"/>
              </a:lnSpc>
              <a:spcBef>
                <a:spcPts val="0"/>
              </a:spcBef>
              <a:spcAft>
                <a:spcPts val="0"/>
              </a:spcAft>
              <a:defRPr/>
            </a:pPr>
            <a:endParaRPr lang="en-US" sz="1400" dirty="0">
              <a:latin typeface="+mn-lt"/>
              <a:cs typeface="+mn-cs"/>
            </a:endParaRPr>
          </a:p>
          <a:p>
            <a:pPr fontAlgn="auto">
              <a:lnSpc>
                <a:spcPct val="80000"/>
              </a:lnSpc>
              <a:spcBef>
                <a:spcPts val="0"/>
              </a:spcBef>
              <a:spcAft>
                <a:spcPts val="0"/>
              </a:spcAft>
              <a:defRPr/>
            </a:pPr>
            <a:r>
              <a:rPr lang="en-US" sz="1400" dirty="0">
                <a:latin typeface="+mn-lt"/>
                <a:cs typeface="+mn-cs"/>
              </a:rPr>
              <a:t>            </a:t>
            </a:r>
            <a:r>
              <a:rPr lang="en-US" sz="1400" b="1" dirty="0">
                <a:latin typeface="+mn-lt"/>
                <a:cs typeface="+mn-cs"/>
              </a:rPr>
              <a:t>public Thread </a:t>
            </a:r>
            <a:r>
              <a:rPr lang="en-US" sz="1400" b="1" dirty="0" err="1">
                <a:latin typeface="+mn-lt"/>
                <a:cs typeface="+mn-cs"/>
              </a:rPr>
              <a:t>newThread</a:t>
            </a:r>
            <a:r>
              <a:rPr lang="en-US" sz="1400" b="1" dirty="0">
                <a:latin typeface="+mn-lt"/>
                <a:cs typeface="+mn-cs"/>
              </a:rPr>
              <a:t>(</a:t>
            </a:r>
            <a:r>
              <a:rPr lang="en-US" sz="1400" b="1" dirty="0" err="1">
                <a:latin typeface="+mn-lt"/>
                <a:cs typeface="+mn-cs"/>
              </a:rPr>
              <a:t>Runnable</a:t>
            </a:r>
            <a:r>
              <a:rPr lang="en-US" sz="1400" b="1" dirty="0">
                <a:latin typeface="+mn-lt"/>
                <a:cs typeface="+mn-cs"/>
              </a:rPr>
              <a:t> r) </a:t>
            </a:r>
            <a:r>
              <a:rPr lang="en-US" sz="1400" dirty="0">
                <a:latin typeface="+mn-lt"/>
                <a:cs typeface="+mn-cs"/>
              </a:rPr>
              <a:t>{ </a:t>
            </a:r>
          </a:p>
          <a:p>
            <a:pPr fontAlgn="auto">
              <a:lnSpc>
                <a:spcPct val="80000"/>
              </a:lnSpc>
              <a:spcBef>
                <a:spcPts val="0"/>
              </a:spcBef>
              <a:spcAft>
                <a:spcPts val="0"/>
              </a:spcAft>
              <a:defRPr/>
            </a:pPr>
            <a:r>
              <a:rPr lang="en-US" sz="1400" dirty="0">
                <a:latin typeface="+mn-lt"/>
                <a:cs typeface="+mn-cs"/>
              </a:rPr>
              <a:t>	Thread </a:t>
            </a:r>
            <a:r>
              <a:rPr lang="en-US" sz="1400" dirty="0" err="1">
                <a:latin typeface="+mn-lt"/>
                <a:cs typeface="+mn-cs"/>
              </a:rPr>
              <a:t>newThread</a:t>
            </a:r>
            <a:r>
              <a:rPr lang="en-US" sz="1400" dirty="0">
                <a:latin typeface="+mn-lt"/>
                <a:cs typeface="+mn-cs"/>
              </a:rPr>
              <a:t>=new Thread(</a:t>
            </a:r>
            <a:r>
              <a:rPr lang="en-US" sz="1400" dirty="0" err="1">
                <a:latin typeface="+mn-lt"/>
                <a:cs typeface="+mn-cs"/>
              </a:rPr>
              <a:t>Runnable</a:t>
            </a:r>
            <a:r>
              <a:rPr lang="en-US" sz="1400" dirty="0">
                <a:latin typeface="+mn-lt"/>
                <a:cs typeface="+mn-cs"/>
              </a:rPr>
              <a:t>);</a:t>
            </a:r>
          </a:p>
          <a:p>
            <a:pPr fontAlgn="auto">
              <a:lnSpc>
                <a:spcPct val="80000"/>
              </a:lnSpc>
              <a:spcBef>
                <a:spcPts val="0"/>
              </a:spcBef>
              <a:spcAft>
                <a:spcPts val="0"/>
              </a:spcAft>
              <a:defRPr/>
            </a:pPr>
            <a:r>
              <a:rPr lang="en-US" sz="1400" dirty="0">
                <a:latin typeface="+mn-lt"/>
                <a:cs typeface="+mn-cs"/>
              </a:rPr>
              <a:t>                           </a:t>
            </a:r>
            <a:r>
              <a:rPr lang="en-US" sz="1400" dirty="0" err="1">
                <a:latin typeface="+mn-lt"/>
                <a:cs typeface="+mn-cs"/>
              </a:rPr>
              <a:t>newTread.setPriority</a:t>
            </a:r>
            <a:r>
              <a:rPr lang="en-US" sz="1400" dirty="0">
                <a:latin typeface="+mn-lt"/>
                <a:cs typeface="+mn-cs"/>
              </a:rPr>
              <a:t>(priority);</a:t>
            </a:r>
          </a:p>
          <a:p>
            <a:pPr fontAlgn="auto">
              <a:lnSpc>
                <a:spcPct val="80000"/>
              </a:lnSpc>
              <a:spcBef>
                <a:spcPts val="0"/>
              </a:spcBef>
              <a:spcAft>
                <a:spcPts val="0"/>
              </a:spcAft>
              <a:defRPr/>
            </a:pPr>
            <a:r>
              <a:rPr lang="en-US" sz="1400" dirty="0">
                <a:latin typeface="+mn-lt"/>
                <a:cs typeface="+mn-cs"/>
              </a:rPr>
              <a:t>	</a:t>
            </a:r>
            <a:r>
              <a:rPr lang="en-US" sz="1400" dirty="0" err="1">
                <a:latin typeface="+mn-lt"/>
                <a:cs typeface="+mn-cs"/>
              </a:rPr>
              <a:t>newThread.setDaemon</a:t>
            </a:r>
            <a:r>
              <a:rPr lang="en-US" sz="1400" dirty="0">
                <a:latin typeface="+mn-lt"/>
                <a:cs typeface="+mn-cs"/>
              </a:rPr>
              <a:t>(daemon);</a:t>
            </a:r>
          </a:p>
          <a:p>
            <a:pPr fontAlgn="auto">
              <a:lnSpc>
                <a:spcPct val="80000"/>
              </a:lnSpc>
              <a:spcBef>
                <a:spcPts val="0"/>
              </a:spcBef>
              <a:spcAft>
                <a:spcPts val="0"/>
              </a:spcAft>
              <a:defRPr/>
            </a:pPr>
            <a:r>
              <a:rPr lang="en-US" sz="1400" dirty="0">
                <a:latin typeface="+mn-lt"/>
                <a:cs typeface="+mn-cs"/>
              </a:rPr>
              <a:t>	return </a:t>
            </a:r>
            <a:r>
              <a:rPr lang="en-US" sz="1400" dirty="0" err="1">
                <a:latin typeface="+mn-lt"/>
                <a:cs typeface="+mn-cs"/>
              </a:rPr>
              <a:t>newThread</a:t>
            </a:r>
            <a:r>
              <a:rPr lang="en-US" sz="1400" dirty="0">
                <a:latin typeface="+mn-lt"/>
                <a:cs typeface="+mn-cs"/>
              </a:rPr>
              <a:t>; </a:t>
            </a:r>
          </a:p>
          <a:p>
            <a:pPr fontAlgn="auto">
              <a:lnSpc>
                <a:spcPct val="80000"/>
              </a:lnSpc>
              <a:spcBef>
                <a:spcPts val="0"/>
              </a:spcBef>
              <a:spcAft>
                <a:spcPts val="0"/>
              </a:spcAft>
              <a:defRPr/>
            </a:pPr>
            <a:r>
              <a:rPr lang="en-US" sz="1400" dirty="0">
                <a:latin typeface="+mn-lt"/>
                <a:cs typeface="+mn-cs"/>
              </a:rPr>
              <a:t>            } </a:t>
            </a:r>
          </a:p>
          <a:p>
            <a:pPr fontAlgn="auto">
              <a:lnSpc>
                <a:spcPct val="80000"/>
              </a:lnSpc>
              <a:spcBef>
                <a:spcPts val="0"/>
              </a:spcBef>
              <a:spcAft>
                <a:spcPts val="0"/>
              </a:spcAft>
              <a:defRPr/>
            </a:pPr>
            <a:r>
              <a:rPr lang="en-US" sz="1400" dirty="0">
                <a:latin typeface="+mn-lt"/>
                <a:cs typeface="+mn-cs"/>
              </a:rPr>
              <a:t>}</a:t>
            </a:r>
          </a:p>
        </p:txBody>
      </p:sp>
      <p:sp>
        <p:nvSpPr>
          <p:cNvPr id="5" name="AutoShape 8"/>
          <p:cNvSpPr>
            <a:spLocks noChangeArrowheads="1"/>
          </p:cNvSpPr>
          <p:nvPr/>
        </p:nvSpPr>
        <p:spPr bwMode="auto">
          <a:xfrm>
            <a:off x="457200" y="5229200"/>
            <a:ext cx="8229600" cy="1016000"/>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wrap="none" anchor="ctr"/>
          <a:lstStyle/>
          <a:p>
            <a:pPr fontAlgn="auto">
              <a:lnSpc>
                <a:spcPct val="80000"/>
              </a:lnSpc>
              <a:spcBef>
                <a:spcPts val="0"/>
              </a:spcBef>
              <a:spcAft>
                <a:spcPts val="0"/>
              </a:spcAft>
              <a:defRPr/>
            </a:pPr>
            <a:endParaRPr lang="en-US" sz="1400" b="1" dirty="0">
              <a:latin typeface="+mn-lt"/>
              <a:cs typeface="+mn-cs"/>
            </a:endParaRPr>
          </a:p>
          <a:p>
            <a:pPr fontAlgn="auto">
              <a:lnSpc>
                <a:spcPct val="80000"/>
              </a:lnSpc>
              <a:spcBef>
                <a:spcPts val="0"/>
              </a:spcBef>
              <a:spcAft>
                <a:spcPts val="0"/>
              </a:spcAft>
              <a:defRPr/>
            </a:pPr>
            <a:r>
              <a:rPr lang="en-US" sz="1400" b="1" dirty="0" err="1">
                <a:latin typeface="+mn-lt"/>
                <a:cs typeface="+mn-cs"/>
              </a:rPr>
              <a:t>CustomThreadFactory</a:t>
            </a:r>
            <a:r>
              <a:rPr lang="en-US" sz="1400" b="1" dirty="0">
                <a:latin typeface="+mn-lt"/>
                <a:cs typeface="+mn-cs"/>
              </a:rPr>
              <a:t>  factory = new </a:t>
            </a:r>
            <a:r>
              <a:rPr lang="en-US" sz="1400" b="1" dirty="0" err="1">
                <a:latin typeface="+mn-lt"/>
                <a:cs typeface="+mn-cs"/>
              </a:rPr>
              <a:t>CustomThreadFactory</a:t>
            </a:r>
            <a:r>
              <a:rPr lang="en-US" sz="1400" b="1" dirty="0">
                <a:latin typeface="+mn-lt"/>
                <a:cs typeface="+mn-cs"/>
              </a:rPr>
              <a:t> (5,true);</a:t>
            </a:r>
          </a:p>
          <a:p>
            <a:pPr fontAlgn="auto">
              <a:lnSpc>
                <a:spcPct val="80000"/>
              </a:lnSpc>
              <a:spcBef>
                <a:spcPts val="0"/>
              </a:spcBef>
              <a:spcAft>
                <a:spcPts val="0"/>
              </a:spcAft>
              <a:defRPr/>
            </a:pPr>
            <a:r>
              <a:rPr lang="en-US" sz="1400" dirty="0" err="1">
                <a:latin typeface="+mn-lt"/>
                <a:cs typeface="+mn-cs"/>
              </a:rPr>
              <a:t>ExecutorService</a:t>
            </a:r>
            <a:r>
              <a:rPr lang="en-US" sz="1400" dirty="0">
                <a:latin typeface="+mn-lt"/>
                <a:cs typeface="+mn-cs"/>
              </a:rPr>
              <a:t> executor=</a:t>
            </a:r>
            <a:r>
              <a:rPr lang="en-US" sz="1400" dirty="0" err="1">
                <a:latin typeface="+mn-lt"/>
                <a:cs typeface="+mn-cs"/>
              </a:rPr>
              <a:t>Executors.newCachedThreadPool</a:t>
            </a:r>
            <a:r>
              <a:rPr lang="en-US" sz="1400" dirty="0">
                <a:latin typeface="+mn-lt"/>
                <a:cs typeface="+mn-cs"/>
              </a:rPr>
              <a:t>(</a:t>
            </a:r>
            <a:r>
              <a:rPr lang="en-US" sz="1400" b="1" dirty="0">
                <a:latin typeface="+mn-lt"/>
                <a:cs typeface="+mn-cs"/>
              </a:rPr>
              <a:t>factory</a:t>
            </a:r>
            <a:r>
              <a:rPr lang="en-US" sz="1400" dirty="0">
                <a:latin typeface="+mn-lt"/>
                <a:cs typeface="+mn-cs"/>
              </a:rPr>
              <a:t>);</a:t>
            </a:r>
          </a:p>
        </p:txBody>
      </p:sp>
      <p:sp>
        <p:nvSpPr>
          <p:cNvPr id="7" name="Rectangle 6"/>
          <p:cNvSpPr>
            <a:spLocks noChangeArrowheads="1"/>
          </p:cNvSpPr>
          <p:nvPr/>
        </p:nvSpPr>
        <p:spPr bwMode="auto">
          <a:xfrm>
            <a:off x="466948" y="5330418"/>
            <a:ext cx="866800" cy="226987"/>
          </a:xfrm>
          <a:prstGeom prst="rect">
            <a:avLst/>
          </a:prstGeom>
          <a:noFill/>
          <a:ln w="28575">
            <a:solidFill>
              <a:schemeClr val="bg1">
                <a:lumMod val="75000"/>
              </a:schemeClr>
            </a:solidFill>
            <a:miter lim="800000"/>
            <a:headEnd/>
            <a:tailEnd/>
          </a:ln>
          <a:effectLst/>
        </p:spPr>
        <p:txBody>
          <a:bodyPr/>
          <a:lstStyle/>
          <a:p>
            <a:pPr marL="304804" indent="-304804" fontAlgn="auto">
              <a:spcBef>
                <a:spcPts val="0"/>
              </a:spcBef>
              <a:spcAft>
                <a:spcPts val="0"/>
              </a:spcAft>
              <a:defRPr/>
            </a:pPr>
            <a:r>
              <a:rPr lang="en-US" sz="1400" dirty="0"/>
              <a:t>Usage</a:t>
            </a:r>
            <a:r>
              <a:rPr lang="en-US" sz="978" dirty="0"/>
              <a:t>:</a:t>
            </a:r>
          </a:p>
        </p:txBody>
      </p:sp>
      <p:cxnSp>
        <p:nvCxnSpPr>
          <p:cNvPr id="9" name="Straight Connector 8"/>
          <p:cNvCxnSpPr/>
          <p:nvPr/>
        </p:nvCxnSpPr>
        <p:spPr>
          <a:xfrm>
            <a:off x="446856" y="2019124"/>
            <a:ext cx="8229600" cy="0"/>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66948" y="5013176"/>
            <a:ext cx="8229600" cy="0"/>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Title 1"/>
          <p:cNvSpPr>
            <a:spLocks noGrp="1"/>
          </p:cNvSpPr>
          <p:nvPr>
            <p:ph type="title"/>
          </p:nvPr>
        </p:nvSpPr>
        <p:spPr/>
        <p:txBody>
          <a:bodyPr/>
          <a:lstStyle/>
          <a:p>
            <a:r>
              <a:rPr lang="en-US" altLang="he-IL"/>
              <a:t>Fork-Join</a:t>
            </a:r>
            <a:endParaRPr lang="he-IL" altLang="he-IL"/>
          </a:p>
        </p:txBody>
      </p:sp>
      <p:sp>
        <p:nvSpPr>
          <p:cNvPr id="3" name="Content Placeholder 2"/>
          <p:cNvSpPr>
            <a:spLocks noGrp="1"/>
          </p:cNvSpPr>
          <p:nvPr>
            <p:ph idx="1"/>
          </p:nvPr>
        </p:nvSpPr>
        <p:spPr/>
        <p:txBody>
          <a:bodyPr/>
          <a:lstStyle/>
          <a:p>
            <a:r>
              <a:rPr lang="en-US" dirty="0"/>
              <a:t>Lightweight processing with </a:t>
            </a:r>
            <a:r>
              <a:rPr lang="en-US" i="1" dirty="0" err="1"/>
              <a:t>ForkJoinTask</a:t>
            </a:r>
            <a:r>
              <a:rPr lang="en-US" i="1" dirty="0"/>
              <a:t>&lt;V</a:t>
            </a:r>
            <a:r>
              <a:rPr lang="en-US" dirty="0"/>
              <a:t>&gt; &amp; Pool</a:t>
            </a:r>
          </a:p>
          <a:p>
            <a:r>
              <a:rPr lang="en-US" dirty="0"/>
              <a:t>Some terms:</a:t>
            </a:r>
          </a:p>
          <a:p>
            <a:pPr lvl="1"/>
            <a:r>
              <a:rPr lang="en-US" dirty="0"/>
              <a:t>Heavyweight processing = processing in separate stack</a:t>
            </a:r>
          </a:p>
          <a:p>
            <a:pPr lvl="2">
              <a:buFont typeface="Wingdings" panose="05000000000000000000" pitchFamily="2" charset="2"/>
              <a:buChar char="§"/>
            </a:pPr>
            <a:r>
              <a:rPr lang="en-US" dirty="0"/>
              <a:t>Threads helps in that</a:t>
            </a:r>
          </a:p>
          <a:p>
            <a:pPr lvl="2">
              <a:buFont typeface="Wingdings" panose="05000000000000000000" pitchFamily="2" charset="2"/>
              <a:buChar char="§"/>
            </a:pPr>
            <a:r>
              <a:rPr lang="en-US" dirty="0"/>
              <a:t>Stack values has to be re-assigned every time thread uses CPU time</a:t>
            </a:r>
          </a:p>
          <a:p>
            <a:pPr lvl="2">
              <a:buFont typeface="Wingdings" panose="05000000000000000000" pitchFamily="2" charset="2"/>
              <a:buChar char="§"/>
            </a:pPr>
            <a:r>
              <a:rPr lang="en-US" dirty="0"/>
              <a:t>Synchronization might be needed </a:t>
            </a:r>
          </a:p>
          <a:p>
            <a:pPr lvl="2">
              <a:buFont typeface="Wingdings" panose="05000000000000000000" pitchFamily="2" charset="2"/>
              <a:buChar char="§"/>
            </a:pPr>
            <a:r>
              <a:rPr lang="en-US" dirty="0"/>
              <a:t>Known as ‘fork’ </a:t>
            </a:r>
          </a:p>
          <a:p>
            <a:pPr lvl="1"/>
            <a:r>
              <a:rPr lang="en-US" dirty="0"/>
              <a:t>Lightweight processing = processing in the same stack</a:t>
            </a:r>
          </a:p>
          <a:p>
            <a:pPr lvl="2">
              <a:buFont typeface="Wingdings" panose="05000000000000000000" pitchFamily="2" charset="2"/>
              <a:buChar char="§"/>
            </a:pPr>
            <a:r>
              <a:rPr lang="en-US" dirty="0"/>
              <a:t>Linear processing</a:t>
            </a:r>
          </a:p>
          <a:p>
            <a:pPr lvl="1"/>
            <a:r>
              <a:rPr lang="en-US" dirty="0"/>
              <a:t>Processing time might be short, long or very long..</a:t>
            </a:r>
          </a:p>
          <a:p>
            <a:pPr lvl="2">
              <a:buFont typeface="Wingdings" panose="05000000000000000000" pitchFamily="2" charset="2"/>
              <a:buChar char="§"/>
            </a:pPr>
            <a:r>
              <a:rPr lang="en-US" dirty="0"/>
              <a:t>For short time – we can use the same thread or new thread</a:t>
            </a:r>
          </a:p>
          <a:p>
            <a:pPr lvl="2">
              <a:buFont typeface="Wingdings" panose="05000000000000000000" pitchFamily="2" charset="2"/>
              <a:buChar char="§"/>
            </a:pPr>
            <a:r>
              <a:rPr lang="en-US" dirty="0"/>
              <a:t>For long time – we can use new thread</a:t>
            </a:r>
          </a:p>
          <a:p>
            <a:pPr lvl="2"/>
            <a:endParaRPr lang="en-US" dirty="0"/>
          </a:p>
          <a:p>
            <a:pPr lvl="2"/>
            <a:endParaRPr lang="en-US" dirty="0"/>
          </a:p>
          <a:p>
            <a:pPr lvl="1"/>
            <a:endParaRPr lang="he-IL"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Title 1"/>
          <p:cNvSpPr>
            <a:spLocks noGrp="1"/>
          </p:cNvSpPr>
          <p:nvPr>
            <p:ph type="title"/>
          </p:nvPr>
        </p:nvSpPr>
        <p:spPr/>
        <p:txBody>
          <a:bodyPr/>
          <a:lstStyle/>
          <a:p>
            <a:r>
              <a:rPr lang="en-US" altLang="he-IL"/>
              <a:t>Fork-Join</a:t>
            </a:r>
            <a:endParaRPr lang="he-IL" altLang="he-IL"/>
          </a:p>
        </p:txBody>
      </p:sp>
      <p:sp>
        <p:nvSpPr>
          <p:cNvPr id="3" name="Content Placeholder 2"/>
          <p:cNvSpPr>
            <a:spLocks noGrp="1"/>
          </p:cNvSpPr>
          <p:nvPr>
            <p:ph idx="1"/>
          </p:nvPr>
        </p:nvSpPr>
        <p:spPr/>
        <p:txBody>
          <a:bodyPr/>
          <a:lstStyle/>
          <a:p>
            <a:pPr marL="0" indent="0">
              <a:buNone/>
            </a:pPr>
            <a:r>
              <a:rPr lang="en-US" b="1" dirty="0"/>
              <a:t>For very long tasks we might want to:</a:t>
            </a:r>
          </a:p>
          <a:p>
            <a:endParaRPr lang="en-US" dirty="0"/>
          </a:p>
          <a:p>
            <a:pPr lvl="1"/>
            <a:r>
              <a:rPr lang="en-US" dirty="0"/>
              <a:t>Split task into small independent parts</a:t>
            </a:r>
          </a:p>
          <a:p>
            <a:pPr lvl="1"/>
            <a:r>
              <a:rPr lang="en-US" dirty="0"/>
              <a:t>Fork each part to solve it separately</a:t>
            </a:r>
          </a:p>
          <a:p>
            <a:pPr lvl="2"/>
            <a:r>
              <a:rPr lang="en-US" dirty="0"/>
              <a:t>In the same thread pool dedicated to that long task</a:t>
            </a:r>
          </a:p>
          <a:p>
            <a:pPr lvl="1"/>
            <a:r>
              <a:rPr lang="en-US" dirty="0"/>
              <a:t>Join all parts </a:t>
            </a:r>
          </a:p>
          <a:p>
            <a:pPr lvl="1"/>
            <a:r>
              <a:rPr lang="en-US" dirty="0"/>
              <a:t>Compose the result out of them</a:t>
            </a:r>
          </a:p>
          <a:p>
            <a:pPr lvl="2"/>
            <a:endParaRPr lang="en-US" dirty="0"/>
          </a:p>
          <a:p>
            <a:pPr lvl="2"/>
            <a:endParaRPr lang="en-US" dirty="0"/>
          </a:p>
          <a:p>
            <a:pPr lvl="1"/>
            <a:endParaRPr lang="he-IL"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altLang="he-IL"/>
              <a:t>Implementing Runnable </a:t>
            </a:r>
          </a:p>
        </p:txBody>
      </p:sp>
      <p:sp>
        <p:nvSpPr>
          <p:cNvPr id="3" name="Content Placeholder 2"/>
          <p:cNvSpPr>
            <a:spLocks noGrp="1"/>
          </p:cNvSpPr>
          <p:nvPr>
            <p:ph idx="1"/>
          </p:nvPr>
        </p:nvSpPr>
        <p:spPr/>
        <p:txBody>
          <a:bodyPr/>
          <a:lstStyle/>
          <a:p>
            <a:endParaRPr lang="he-IL"/>
          </a:p>
        </p:txBody>
      </p:sp>
      <p:sp>
        <p:nvSpPr>
          <p:cNvPr id="5" name="AutoShape 8"/>
          <p:cNvSpPr>
            <a:spLocks noChangeArrowheads="1"/>
          </p:cNvSpPr>
          <p:nvPr/>
        </p:nvSpPr>
        <p:spPr bwMode="auto">
          <a:xfrm>
            <a:off x="457200" y="1484784"/>
            <a:ext cx="6172200" cy="2436771"/>
          </a:xfrm>
          <a:prstGeom prst="rect">
            <a:avLst/>
          </a:prstGeom>
          <a:solidFill>
            <a:schemeClr val="bg2">
              <a:lumMod val="40000"/>
              <a:lumOff val="60000"/>
            </a:schemeClr>
          </a:solidFill>
          <a:ln>
            <a:headEnd/>
            <a:tailEnd/>
          </a:ln>
        </p:spPr>
        <p:style>
          <a:lnRef idx="2">
            <a:schemeClr val="accent3"/>
          </a:lnRef>
          <a:fillRef idx="1">
            <a:schemeClr val="lt1"/>
          </a:fillRef>
          <a:effectRef idx="0">
            <a:schemeClr val="accent3"/>
          </a:effectRef>
          <a:fontRef idx="minor">
            <a:schemeClr val="dk1"/>
          </a:fontRef>
        </p:style>
        <p:txBody>
          <a:bodyPr wrap="none" anchor="ctr"/>
          <a:lstStyle/>
          <a:p>
            <a:pPr fontAlgn="auto">
              <a:lnSpc>
                <a:spcPct val="90000"/>
              </a:lnSpc>
              <a:spcBef>
                <a:spcPts val="0"/>
              </a:spcBef>
              <a:spcAft>
                <a:spcPts val="0"/>
              </a:spcAft>
              <a:tabLst>
                <a:tab pos="410639" algn="l"/>
                <a:tab pos="608197" algn="l"/>
              </a:tabLst>
              <a:defRPr/>
            </a:pPr>
            <a:r>
              <a:rPr lang="en-US" sz="1400" dirty="0">
                <a:latin typeface="Calibri" pitchFamily="34" charset="0"/>
                <a:cs typeface="+mn-cs"/>
              </a:rPr>
              <a:t>public class </a:t>
            </a:r>
            <a:r>
              <a:rPr lang="en-US" sz="1400" dirty="0" err="1">
                <a:latin typeface="Calibri" pitchFamily="34" charset="0"/>
                <a:cs typeface="+mn-cs"/>
              </a:rPr>
              <a:t>SimpleRunnable</a:t>
            </a:r>
            <a:r>
              <a:rPr lang="en-US" sz="1400" dirty="0">
                <a:latin typeface="Calibri" pitchFamily="34" charset="0"/>
                <a:cs typeface="+mn-cs"/>
              </a:rPr>
              <a:t> </a:t>
            </a:r>
            <a:r>
              <a:rPr lang="en-US" sz="1400" b="1" dirty="0">
                <a:latin typeface="Calibri" pitchFamily="34" charset="0"/>
                <a:cs typeface="+mn-cs"/>
              </a:rPr>
              <a:t>implements </a:t>
            </a:r>
            <a:r>
              <a:rPr lang="en-US" sz="1400" b="1" dirty="0" err="1">
                <a:latin typeface="Calibri" pitchFamily="34" charset="0"/>
                <a:cs typeface="+mn-cs"/>
              </a:rPr>
              <a:t>Runnable</a:t>
            </a:r>
            <a:r>
              <a:rPr lang="en-US" sz="1400" dirty="0">
                <a:latin typeface="Calibri" pitchFamily="34" charset="0"/>
                <a:cs typeface="+mn-cs"/>
              </a:rPr>
              <a:t>{ </a:t>
            </a:r>
          </a:p>
          <a:p>
            <a:pPr fontAlgn="auto">
              <a:lnSpc>
                <a:spcPct val="90000"/>
              </a:lnSpc>
              <a:spcBef>
                <a:spcPts val="0"/>
              </a:spcBef>
              <a:spcAft>
                <a:spcPts val="0"/>
              </a:spcAft>
              <a:tabLst>
                <a:tab pos="410639" algn="l"/>
                <a:tab pos="608197" algn="l"/>
              </a:tabLst>
              <a:defRPr/>
            </a:pPr>
            <a:r>
              <a:rPr lang="en-US" sz="1400" dirty="0">
                <a:latin typeface="Calibri" pitchFamily="34" charset="0"/>
                <a:cs typeface="+mn-cs"/>
              </a:rPr>
              <a:t>	</a:t>
            </a:r>
          </a:p>
          <a:p>
            <a:pPr fontAlgn="auto">
              <a:lnSpc>
                <a:spcPct val="90000"/>
              </a:lnSpc>
              <a:spcBef>
                <a:spcPts val="0"/>
              </a:spcBef>
              <a:spcAft>
                <a:spcPts val="0"/>
              </a:spcAft>
              <a:tabLst>
                <a:tab pos="410639" algn="l"/>
                <a:tab pos="608197" algn="l"/>
              </a:tabLst>
              <a:defRPr/>
            </a:pPr>
            <a:r>
              <a:rPr lang="en-US" sz="1400" dirty="0">
                <a:latin typeface="Calibri" pitchFamily="34" charset="0"/>
                <a:cs typeface="+mn-cs"/>
              </a:rPr>
              <a:t>	public void run() { </a:t>
            </a:r>
          </a:p>
          <a:p>
            <a:pPr fontAlgn="auto">
              <a:lnSpc>
                <a:spcPct val="90000"/>
              </a:lnSpc>
              <a:spcBef>
                <a:spcPts val="0"/>
              </a:spcBef>
              <a:spcAft>
                <a:spcPts val="0"/>
              </a:spcAft>
              <a:tabLst>
                <a:tab pos="410639" algn="l"/>
                <a:tab pos="608197" algn="l"/>
              </a:tabLst>
              <a:defRPr/>
            </a:pPr>
            <a:r>
              <a:rPr lang="en-US" sz="1400" dirty="0">
                <a:latin typeface="Calibri" pitchFamily="34" charset="0"/>
                <a:cs typeface="+mn-cs"/>
              </a:rPr>
              <a:t>		for (</a:t>
            </a:r>
            <a:r>
              <a:rPr lang="en-US" sz="1400" dirty="0" err="1">
                <a:latin typeface="Calibri" pitchFamily="34" charset="0"/>
                <a:cs typeface="+mn-cs"/>
              </a:rPr>
              <a:t>int</a:t>
            </a:r>
            <a:r>
              <a:rPr lang="en-US" sz="1400" dirty="0">
                <a:latin typeface="Calibri" pitchFamily="34" charset="0"/>
                <a:cs typeface="+mn-cs"/>
              </a:rPr>
              <a:t> </a:t>
            </a:r>
            <a:r>
              <a:rPr lang="en-US" sz="1400" dirty="0" err="1">
                <a:latin typeface="Calibri" pitchFamily="34" charset="0"/>
                <a:cs typeface="+mn-cs"/>
              </a:rPr>
              <a:t>i</a:t>
            </a:r>
            <a:r>
              <a:rPr lang="en-US" sz="1400" dirty="0">
                <a:latin typeface="Calibri" pitchFamily="34" charset="0"/>
                <a:cs typeface="+mn-cs"/>
              </a:rPr>
              <a:t> = 0; </a:t>
            </a:r>
            <a:r>
              <a:rPr lang="en-US" sz="1400" dirty="0" err="1">
                <a:latin typeface="Calibri" pitchFamily="34" charset="0"/>
                <a:cs typeface="+mn-cs"/>
              </a:rPr>
              <a:t>i</a:t>
            </a:r>
            <a:r>
              <a:rPr lang="en-US" sz="1400" dirty="0">
                <a:latin typeface="Calibri" pitchFamily="34" charset="0"/>
                <a:cs typeface="+mn-cs"/>
              </a:rPr>
              <a:t> &lt; 10; </a:t>
            </a:r>
            <a:r>
              <a:rPr lang="en-US" sz="1400" dirty="0" err="1">
                <a:latin typeface="Calibri" pitchFamily="34" charset="0"/>
                <a:cs typeface="+mn-cs"/>
              </a:rPr>
              <a:t>i</a:t>
            </a:r>
            <a:r>
              <a:rPr lang="en-US" sz="1400" dirty="0">
                <a:latin typeface="Calibri" pitchFamily="34" charset="0"/>
                <a:cs typeface="+mn-cs"/>
              </a:rPr>
              <a:t>++) { </a:t>
            </a:r>
          </a:p>
          <a:p>
            <a:pPr fontAlgn="auto">
              <a:lnSpc>
                <a:spcPct val="90000"/>
              </a:lnSpc>
              <a:spcBef>
                <a:spcPts val="0"/>
              </a:spcBef>
              <a:spcAft>
                <a:spcPts val="0"/>
              </a:spcAft>
              <a:tabLst>
                <a:tab pos="410639" algn="l"/>
                <a:tab pos="608197" algn="l"/>
              </a:tabLst>
              <a:defRPr/>
            </a:pPr>
            <a:r>
              <a:rPr lang="en-US" sz="1400" dirty="0">
                <a:latin typeface="Calibri" pitchFamily="34" charset="0"/>
                <a:cs typeface="+mn-cs"/>
              </a:rPr>
              <a:t>			</a:t>
            </a:r>
            <a:r>
              <a:rPr lang="en-US" sz="1400" dirty="0" err="1">
                <a:latin typeface="Calibri" pitchFamily="34" charset="0"/>
                <a:cs typeface="+mn-cs"/>
              </a:rPr>
              <a:t>System.out.println</a:t>
            </a:r>
            <a:r>
              <a:rPr lang="en-US" sz="1400" dirty="0">
                <a:latin typeface="Calibri" pitchFamily="34" charset="0"/>
                <a:cs typeface="+mn-cs"/>
              </a:rPr>
              <a:t>(i + " " + </a:t>
            </a:r>
            <a:r>
              <a:rPr lang="en-US" sz="1400" dirty="0" err="1">
                <a:latin typeface="Calibri" pitchFamily="34" charset="0"/>
                <a:cs typeface="+mn-cs"/>
              </a:rPr>
              <a:t>Thread.currentThread</a:t>
            </a:r>
            <a:r>
              <a:rPr lang="en-US" sz="1400" dirty="0">
                <a:latin typeface="Calibri" pitchFamily="34" charset="0"/>
                <a:cs typeface="+mn-cs"/>
              </a:rPr>
              <a:t>().</a:t>
            </a:r>
            <a:r>
              <a:rPr lang="en-US" sz="1400" dirty="0" err="1">
                <a:latin typeface="Calibri" pitchFamily="34" charset="0"/>
                <a:cs typeface="+mn-cs"/>
              </a:rPr>
              <a:t>getName</a:t>
            </a:r>
            <a:r>
              <a:rPr lang="en-US" sz="1400" dirty="0">
                <a:latin typeface="Calibri" pitchFamily="34" charset="0"/>
                <a:cs typeface="+mn-cs"/>
              </a:rPr>
              <a:t>()); </a:t>
            </a:r>
          </a:p>
          <a:p>
            <a:pPr fontAlgn="auto">
              <a:lnSpc>
                <a:spcPct val="90000"/>
              </a:lnSpc>
              <a:spcBef>
                <a:spcPts val="0"/>
              </a:spcBef>
              <a:spcAft>
                <a:spcPts val="0"/>
              </a:spcAft>
              <a:tabLst>
                <a:tab pos="410639" algn="l"/>
                <a:tab pos="608197" algn="l"/>
              </a:tabLst>
              <a:defRPr/>
            </a:pPr>
            <a:r>
              <a:rPr lang="en-US" sz="1400" dirty="0">
                <a:latin typeface="Calibri" pitchFamily="34" charset="0"/>
                <a:cs typeface="+mn-cs"/>
              </a:rPr>
              <a:t>			try { </a:t>
            </a:r>
          </a:p>
          <a:p>
            <a:pPr fontAlgn="auto">
              <a:lnSpc>
                <a:spcPct val="90000"/>
              </a:lnSpc>
              <a:spcBef>
                <a:spcPts val="0"/>
              </a:spcBef>
              <a:spcAft>
                <a:spcPts val="0"/>
              </a:spcAft>
              <a:tabLst>
                <a:tab pos="410639" algn="l"/>
                <a:tab pos="608197" algn="l"/>
              </a:tabLst>
              <a:defRPr/>
            </a:pPr>
            <a:r>
              <a:rPr lang="en-US" sz="1400" dirty="0">
                <a:latin typeface="Calibri" pitchFamily="34" charset="0"/>
                <a:cs typeface="+mn-cs"/>
              </a:rPr>
              <a:t>				</a:t>
            </a:r>
            <a:r>
              <a:rPr lang="en-US" sz="1400" dirty="0" err="1">
                <a:latin typeface="Calibri" pitchFamily="34" charset="0"/>
                <a:cs typeface="+mn-cs"/>
              </a:rPr>
              <a:t>Thread.sleep</a:t>
            </a:r>
            <a:r>
              <a:rPr lang="en-US" sz="1400" dirty="0">
                <a:latin typeface="Calibri" pitchFamily="34" charset="0"/>
                <a:cs typeface="+mn-cs"/>
              </a:rPr>
              <a:t>((long)(</a:t>
            </a:r>
            <a:r>
              <a:rPr lang="en-US" sz="1400" dirty="0" err="1">
                <a:latin typeface="Calibri" pitchFamily="34" charset="0"/>
                <a:cs typeface="+mn-cs"/>
              </a:rPr>
              <a:t>Math.random</a:t>
            </a:r>
            <a:r>
              <a:rPr lang="en-US" sz="1400" dirty="0">
                <a:latin typeface="Calibri" pitchFamily="34" charset="0"/>
                <a:cs typeface="+mn-cs"/>
              </a:rPr>
              <a:t>() * 1000)); </a:t>
            </a:r>
          </a:p>
          <a:p>
            <a:pPr fontAlgn="auto">
              <a:lnSpc>
                <a:spcPct val="90000"/>
              </a:lnSpc>
              <a:spcBef>
                <a:spcPts val="0"/>
              </a:spcBef>
              <a:spcAft>
                <a:spcPts val="0"/>
              </a:spcAft>
              <a:tabLst>
                <a:tab pos="410639" algn="l"/>
                <a:tab pos="608197" algn="l"/>
              </a:tabLst>
              <a:defRPr/>
            </a:pPr>
            <a:r>
              <a:rPr lang="en-US" sz="1400" dirty="0">
                <a:latin typeface="Calibri" pitchFamily="34" charset="0"/>
                <a:cs typeface="+mn-cs"/>
              </a:rPr>
              <a:t>			} catch (</a:t>
            </a:r>
            <a:r>
              <a:rPr lang="en-US" sz="1400" dirty="0" err="1">
                <a:latin typeface="Calibri" pitchFamily="34" charset="0"/>
                <a:cs typeface="+mn-cs"/>
              </a:rPr>
              <a:t>InterruptedException</a:t>
            </a:r>
            <a:r>
              <a:rPr lang="en-US" sz="1400" dirty="0">
                <a:latin typeface="Calibri" pitchFamily="34" charset="0"/>
                <a:cs typeface="+mn-cs"/>
              </a:rPr>
              <a:t> e) {} </a:t>
            </a:r>
          </a:p>
          <a:p>
            <a:pPr fontAlgn="auto">
              <a:lnSpc>
                <a:spcPct val="90000"/>
              </a:lnSpc>
              <a:spcBef>
                <a:spcPts val="0"/>
              </a:spcBef>
              <a:spcAft>
                <a:spcPts val="0"/>
              </a:spcAft>
              <a:tabLst>
                <a:tab pos="410639" algn="l"/>
                <a:tab pos="608197" algn="l"/>
              </a:tabLst>
              <a:defRPr/>
            </a:pPr>
            <a:r>
              <a:rPr lang="en-US" sz="1400" dirty="0">
                <a:latin typeface="Calibri" pitchFamily="34" charset="0"/>
                <a:cs typeface="+mn-cs"/>
              </a:rPr>
              <a:t>		} </a:t>
            </a:r>
          </a:p>
          <a:p>
            <a:pPr fontAlgn="auto">
              <a:lnSpc>
                <a:spcPct val="90000"/>
              </a:lnSpc>
              <a:spcBef>
                <a:spcPts val="0"/>
              </a:spcBef>
              <a:spcAft>
                <a:spcPts val="0"/>
              </a:spcAft>
              <a:tabLst>
                <a:tab pos="410639" algn="l"/>
                <a:tab pos="608197" algn="l"/>
              </a:tabLst>
              <a:defRPr/>
            </a:pPr>
            <a:r>
              <a:rPr lang="en-US" sz="1400" dirty="0">
                <a:latin typeface="Calibri" pitchFamily="34" charset="0"/>
                <a:cs typeface="+mn-cs"/>
              </a:rPr>
              <a:t>		</a:t>
            </a:r>
            <a:r>
              <a:rPr lang="en-US" sz="1400" dirty="0" err="1">
                <a:latin typeface="Calibri" pitchFamily="34" charset="0"/>
                <a:cs typeface="+mn-cs"/>
              </a:rPr>
              <a:t>System.out.println</a:t>
            </a:r>
            <a:r>
              <a:rPr lang="en-US" sz="1400" dirty="0">
                <a:latin typeface="Calibri" pitchFamily="34" charset="0"/>
                <a:cs typeface="+mn-cs"/>
              </a:rPr>
              <a:t>("DONE! " + </a:t>
            </a:r>
            <a:r>
              <a:rPr lang="en-US" sz="1400" dirty="0" err="1">
                <a:latin typeface="Calibri" pitchFamily="34" charset="0"/>
                <a:cs typeface="+mn-cs"/>
              </a:rPr>
              <a:t>Thread.currentThread</a:t>
            </a:r>
            <a:r>
              <a:rPr lang="en-US" sz="1400" dirty="0">
                <a:latin typeface="Calibri" pitchFamily="34" charset="0"/>
                <a:cs typeface="+mn-cs"/>
              </a:rPr>
              <a:t>(). </a:t>
            </a:r>
            <a:r>
              <a:rPr lang="en-US" sz="1400" dirty="0" err="1">
                <a:latin typeface="Calibri" pitchFamily="34" charset="0"/>
                <a:cs typeface="+mn-cs"/>
              </a:rPr>
              <a:t>getName</a:t>
            </a:r>
            <a:r>
              <a:rPr lang="en-US" sz="1400" dirty="0">
                <a:latin typeface="Calibri" pitchFamily="34" charset="0"/>
                <a:cs typeface="+mn-cs"/>
              </a:rPr>
              <a:t>()); </a:t>
            </a:r>
          </a:p>
          <a:p>
            <a:pPr fontAlgn="auto">
              <a:lnSpc>
                <a:spcPct val="90000"/>
              </a:lnSpc>
              <a:spcBef>
                <a:spcPts val="0"/>
              </a:spcBef>
              <a:spcAft>
                <a:spcPts val="0"/>
              </a:spcAft>
              <a:tabLst>
                <a:tab pos="410639" algn="l"/>
                <a:tab pos="608197" algn="l"/>
              </a:tabLst>
              <a:defRPr/>
            </a:pPr>
            <a:r>
              <a:rPr lang="en-US" sz="1400" dirty="0">
                <a:latin typeface="Calibri" pitchFamily="34" charset="0"/>
                <a:cs typeface="+mn-cs"/>
              </a:rPr>
              <a:t>	} </a:t>
            </a:r>
          </a:p>
          <a:p>
            <a:pPr fontAlgn="auto">
              <a:lnSpc>
                <a:spcPct val="90000"/>
              </a:lnSpc>
              <a:spcBef>
                <a:spcPts val="0"/>
              </a:spcBef>
              <a:spcAft>
                <a:spcPts val="0"/>
              </a:spcAft>
              <a:tabLst>
                <a:tab pos="410639" algn="l"/>
                <a:tab pos="608197" algn="l"/>
              </a:tabLst>
              <a:defRPr/>
            </a:pPr>
            <a:r>
              <a:rPr lang="en-US" sz="1400" dirty="0">
                <a:latin typeface="Calibri" pitchFamily="34" charset="0"/>
                <a:cs typeface="+mn-cs"/>
              </a:rPr>
              <a:t>} </a:t>
            </a:r>
          </a:p>
        </p:txBody>
      </p:sp>
      <p:sp>
        <p:nvSpPr>
          <p:cNvPr id="6" name="AutoShape 8"/>
          <p:cNvSpPr>
            <a:spLocks noChangeArrowheads="1"/>
          </p:cNvSpPr>
          <p:nvPr/>
        </p:nvSpPr>
        <p:spPr bwMode="auto">
          <a:xfrm>
            <a:off x="457200" y="3989288"/>
            <a:ext cx="6172200" cy="2392040"/>
          </a:xfrm>
          <a:prstGeom prst="rect">
            <a:avLst/>
          </a:prstGeom>
          <a:solidFill>
            <a:schemeClr val="bg2">
              <a:lumMod val="40000"/>
              <a:lumOff val="60000"/>
            </a:schemeClr>
          </a:solidFill>
          <a:ln>
            <a:headEnd/>
            <a:tailEnd/>
          </a:ln>
        </p:spPr>
        <p:style>
          <a:lnRef idx="2">
            <a:schemeClr val="accent3"/>
          </a:lnRef>
          <a:fillRef idx="1">
            <a:schemeClr val="lt1"/>
          </a:fillRef>
          <a:effectRef idx="0">
            <a:schemeClr val="accent3"/>
          </a:effectRef>
          <a:fontRef idx="minor">
            <a:schemeClr val="dk1"/>
          </a:fontRef>
        </p:style>
        <p:txBody>
          <a:bodyPr wrap="none" anchor="ctr"/>
          <a:lstStyle/>
          <a:p>
            <a:pPr fontAlgn="auto">
              <a:lnSpc>
                <a:spcPct val="90000"/>
              </a:lnSpc>
              <a:spcBef>
                <a:spcPts val="0"/>
              </a:spcBef>
              <a:spcAft>
                <a:spcPts val="0"/>
              </a:spcAft>
              <a:tabLst>
                <a:tab pos="410639" algn="l"/>
                <a:tab pos="608197" algn="l"/>
              </a:tabLst>
              <a:defRPr/>
            </a:pPr>
            <a:r>
              <a:rPr lang="en-US" sz="1400" dirty="0">
                <a:latin typeface="Calibri" pitchFamily="34" charset="0"/>
                <a:cs typeface="+mn-cs"/>
              </a:rPr>
              <a:t>Main method:</a:t>
            </a:r>
          </a:p>
          <a:p>
            <a:pPr fontAlgn="auto">
              <a:lnSpc>
                <a:spcPct val="90000"/>
              </a:lnSpc>
              <a:spcBef>
                <a:spcPts val="0"/>
              </a:spcBef>
              <a:spcAft>
                <a:spcPts val="0"/>
              </a:spcAft>
              <a:tabLst>
                <a:tab pos="410639" algn="l"/>
                <a:tab pos="608197" algn="l"/>
              </a:tabLst>
              <a:defRPr/>
            </a:pPr>
            <a:endParaRPr lang="en-US" sz="1400" dirty="0">
              <a:latin typeface="Calibri" pitchFamily="34" charset="0"/>
              <a:cs typeface="+mn-cs"/>
            </a:endParaRPr>
          </a:p>
          <a:p>
            <a:pPr fontAlgn="auto">
              <a:spcBef>
                <a:spcPts val="0"/>
              </a:spcBef>
              <a:spcAft>
                <a:spcPts val="0"/>
              </a:spcAft>
              <a:defRPr/>
            </a:pPr>
            <a:r>
              <a:rPr lang="en-US" sz="1400" dirty="0">
                <a:latin typeface="+mn-lt"/>
                <a:cs typeface="+mn-cs"/>
              </a:rPr>
              <a:t>public class </a:t>
            </a:r>
            <a:r>
              <a:rPr lang="en-US" sz="1400" dirty="0" err="1">
                <a:latin typeface="+mn-lt"/>
                <a:cs typeface="+mn-cs"/>
              </a:rPr>
              <a:t>TwoThreadsTest</a:t>
            </a:r>
            <a:r>
              <a:rPr lang="en-US" sz="1400" dirty="0">
                <a:latin typeface="+mn-lt"/>
                <a:cs typeface="+mn-cs"/>
              </a:rPr>
              <a:t> { </a:t>
            </a:r>
          </a:p>
          <a:p>
            <a:pPr lvl="1" fontAlgn="auto">
              <a:spcBef>
                <a:spcPts val="0"/>
              </a:spcBef>
              <a:spcAft>
                <a:spcPts val="0"/>
              </a:spcAft>
              <a:defRPr/>
            </a:pPr>
            <a:r>
              <a:rPr lang="en-US" sz="1400" dirty="0">
                <a:latin typeface="+mn-lt"/>
                <a:cs typeface="+mn-cs"/>
              </a:rPr>
              <a:t>	public static void main (String[] </a:t>
            </a:r>
            <a:r>
              <a:rPr lang="en-US" sz="1400" dirty="0" err="1">
                <a:latin typeface="+mn-lt"/>
                <a:cs typeface="+mn-cs"/>
              </a:rPr>
              <a:t>args</a:t>
            </a:r>
            <a:r>
              <a:rPr lang="en-US" sz="1400" dirty="0">
                <a:latin typeface="+mn-lt"/>
                <a:cs typeface="+mn-cs"/>
              </a:rPr>
              <a:t>) { </a:t>
            </a:r>
          </a:p>
          <a:p>
            <a:pPr lvl="1" fontAlgn="auto">
              <a:spcBef>
                <a:spcPts val="0"/>
              </a:spcBef>
              <a:spcAft>
                <a:spcPts val="0"/>
              </a:spcAft>
              <a:defRPr/>
            </a:pPr>
            <a:r>
              <a:rPr lang="en-US" sz="1400" dirty="0">
                <a:latin typeface="+mn-lt"/>
                <a:cs typeface="+mn-cs"/>
              </a:rPr>
              <a:t>		</a:t>
            </a:r>
            <a:r>
              <a:rPr lang="en-US" sz="1400" b="1" dirty="0">
                <a:latin typeface="Calibri" pitchFamily="34" charset="0"/>
                <a:cs typeface="+mn-cs"/>
              </a:rPr>
              <a:t> </a:t>
            </a:r>
            <a:r>
              <a:rPr lang="en-US" sz="1400" b="1" dirty="0" err="1">
                <a:latin typeface="Calibri" pitchFamily="34" charset="0"/>
                <a:cs typeface="+mn-cs"/>
              </a:rPr>
              <a:t>SimpleRunnable</a:t>
            </a:r>
            <a:r>
              <a:rPr lang="en-US" sz="1400" b="1" dirty="0">
                <a:latin typeface="Calibri" pitchFamily="34" charset="0"/>
                <a:cs typeface="+mn-cs"/>
              </a:rPr>
              <a:t>  runner=new </a:t>
            </a:r>
            <a:r>
              <a:rPr lang="en-US" sz="1400" b="1" dirty="0" err="1">
                <a:latin typeface="Calibri" pitchFamily="34" charset="0"/>
                <a:cs typeface="+mn-cs"/>
              </a:rPr>
              <a:t>SimpleRunnable</a:t>
            </a:r>
            <a:r>
              <a:rPr lang="en-US" sz="1400" b="1" dirty="0">
                <a:latin typeface="Calibri" pitchFamily="34" charset="0"/>
                <a:cs typeface="+mn-cs"/>
              </a:rPr>
              <a:t> ();</a:t>
            </a:r>
            <a:endParaRPr lang="en-US" sz="1400" b="1" dirty="0">
              <a:latin typeface="+mn-lt"/>
              <a:cs typeface="+mn-cs"/>
            </a:endParaRPr>
          </a:p>
          <a:p>
            <a:pPr lvl="1" fontAlgn="auto">
              <a:spcBef>
                <a:spcPts val="0"/>
              </a:spcBef>
              <a:spcAft>
                <a:spcPts val="0"/>
              </a:spcAft>
              <a:defRPr/>
            </a:pPr>
            <a:r>
              <a:rPr lang="en-US" sz="1400" b="1" dirty="0">
                <a:latin typeface="+mn-lt"/>
                <a:cs typeface="+mn-cs"/>
              </a:rPr>
              <a:t>		Thread t1=new Thread(</a:t>
            </a:r>
            <a:r>
              <a:rPr lang="en-US" sz="1400" b="1" dirty="0" err="1">
                <a:latin typeface="+mn-lt"/>
                <a:cs typeface="+mn-cs"/>
              </a:rPr>
              <a:t>runner,”Jamaica</a:t>
            </a:r>
            <a:r>
              <a:rPr lang="en-US" sz="1400" b="1" dirty="0">
                <a:latin typeface="+mn-lt"/>
                <a:cs typeface="+mn-cs"/>
              </a:rPr>
              <a:t>”);</a:t>
            </a:r>
          </a:p>
          <a:p>
            <a:pPr lvl="1" fontAlgn="auto">
              <a:spcBef>
                <a:spcPts val="0"/>
              </a:spcBef>
              <a:spcAft>
                <a:spcPts val="0"/>
              </a:spcAft>
              <a:defRPr/>
            </a:pPr>
            <a:r>
              <a:rPr lang="en-US" sz="1400" b="1" dirty="0">
                <a:latin typeface="+mn-lt"/>
                <a:cs typeface="+mn-cs"/>
              </a:rPr>
              <a:t>		Thread t2=new Thread(</a:t>
            </a:r>
            <a:r>
              <a:rPr lang="en-US" sz="1400" b="1" dirty="0" err="1">
                <a:latin typeface="+mn-lt"/>
                <a:cs typeface="+mn-cs"/>
              </a:rPr>
              <a:t>runner,”Fiji</a:t>
            </a:r>
            <a:r>
              <a:rPr lang="en-US" sz="1400" b="1" dirty="0">
                <a:latin typeface="+mn-lt"/>
                <a:cs typeface="+mn-cs"/>
              </a:rPr>
              <a:t>”);</a:t>
            </a:r>
          </a:p>
          <a:p>
            <a:pPr lvl="1" fontAlgn="auto">
              <a:spcBef>
                <a:spcPts val="0"/>
              </a:spcBef>
              <a:spcAft>
                <a:spcPts val="0"/>
              </a:spcAft>
              <a:defRPr/>
            </a:pPr>
            <a:r>
              <a:rPr lang="en-US" sz="1400" dirty="0">
                <a:latin typeface="+mn-lt"/>
                <a:cs typeface="+mn-cs"/>
              </a:rPr>
              <a:t>		</a:t>
            </a:r>
            <a:r>
              <a:rPr lang="en-US" sz="1400" b="1" dirty="0">
                <a:latin typeface="+mn-lt"/>
                <a:cs typeface="+mn-cs"/>
              </a:rPr>
              <a:t>t1.start(); </a:t>
            </a:r>
          </a:p>
          <a:p>
            <a:pPr lvl="1" fontAlgn="auto">
              <a:spcBef>
                <a:spcPts val="0"/>
              </a:spcBef>
              <a:spcAft>
                <a:spcPts val="0"/>
              </a:spcAft>
              <a:defRPr/>
            </a:pPr>
            <a:r>
              <a:rPr lang="en-US" sz="1400" b="1" dirty="0">
                <a:latin typeface="+mn-lt"/>
                <a:cs typeface="+mn-cs"/>
              </a:rPr>
              <a:t>		t2.start();</a:t>
            </a:r>
            <a:r>
              <a:rPr lang="en-US" sz="1400" dirty="0">
                <a:latin typeface="+mn-lt"/>
                <a:cs typeface="+mn-cs"/>
              </a:rPr>
              <a:t> </a:t>
            </a:r>
          </a:p>
          <a:p>
            <a:pPr lvl="1" fontAlgn="auto">
              <a:spcBef>
                <a:spcPts val="0"/>
              </a:spcBef>
              <a:spcAft>
                <a:spcPts val="0"/>
              </a:spcAft>
              <a:defRPr/>
            </a:pPr>
            <a:r>
              <a:rPr lang="en-US" sz="1400" dirty="0">
                <a:latin typeface="+mn-lt"/>
                <a:cs typeface="+mn-cs"/>
              </a:rPr>
              <a:t>	} </a:t>
            </a:r>
          </a:p>
          <a:p>
            <a:pPr fontAlgn="auto">
              <a:spcBef>
                <a:spcPts val="0"/>
              </a:spcBef>
              <a:spcAft>
                <a:spcPts val="0"/>
              </a:spcAft>
              <a:defRPr/>
            </a:pPr>
            <a:r>
              <a:rPr lang="en-US" sz="1400" dirty="0">
                <a:latin typeface="+mn-lt"/>
                <a:cs typeface="+mn-cs"/>
              </a:rPr>
              <a:t>}</a:t>
            </a:r>
            <a:endParaRPr lang="en-US" sz="1400" dirty="0">
              <a:latin typeface="Calibri" pitchFamily="34" charset="0"/>
              <a:cs typeface="+mn-cs"/>
            </a:endParaRPr>
          </a:p>
        </p:txBody>
      </p:sp>
      <p:sp>
        <p:nvSpPr>
          <p:cNvPr id="7" name="AutoShape 8"/>
          <p:cNvSpPr>
            <a:spLocks noChangeArrowheads="1"/>
          </p:cNvSpPr>
          <p:nvPr/>
        </p:nvSpPr>
        <p:spPr bwMode="auto">
          <a:xfrm>
            <a:off x="6705600" y="1484785"/>
            <a:ext cx="2133600" cy="4896544"/>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fontAlgn="auto">
              <a:lnSpc>
                <a:spcPct val="90000"/>
              </a:lnSpc>
              <a:spcBef>
                <a:spcPts val="0"/>
              </a:spcBef>
              <a:spcAft>
                <a:spcPts val="0"/>
              </a:spcAft>
              <a:defRPr/>
            </a:pPr>
            <a:r>
              <a:rPr lang="en-US" sz="1400" dirty="0">
                <a:latin typeface="Arial Unicode MS" pitchFamily="34" charset="-128"/>
                <a:cs typeface="+mn-cs"/>
              </a:rPr>
              <a:t>Output:</a:t>
            </a:r>
          </a:p>
          <a:p>
            <a:pPr fontAlgn="auto">
              <a:lnSpc>
                <a:spcPct val="90000"/>
              </a:lnSpc>
              <a:spcBef>
                <a:spcPts val="0"/>
              </a:spcBef>
              <a:spcAft>
                <a:spcPts val="0"/>
              </a:spcAft>
              <a:defRPr/>
            </a:pPr>
            <a:endParaRPr lang="en-US" sz="1400" dirty="0">
              <a:latin typeface="Arial Unicode MS" pitchFamily="34" charset="-128"/>
              <a:cs typeface="+mn-cs"/>
            </a:endParaRPr>
          </a:p>
          <a:p>
            <a:pPr fontAlgn="auto">
              <a:lnSpc>
                <a:spcPct val="90000"/>
              </a:lnSpc>
              <a:spcBef>
                <a:spcPts val="0"/>
              </a:spcBef>
              <a:spcAft>
                <a:spcPts val="0"/>
              </a:spcAft>
              <a:defRPr/>
            </a:pPr>
            <a:endParaRPr lang="en-US" sz="1400" dirty="0">
              <a:latin typeface="Arial Unicode MS" pitchFamily="34" charset="-128"/>
              <a:cs typeface="+mn-cs"/>
            </a:endParaRPr>
          </a:p>
          <a:p>
            <a:pPr fontAlgn="auto">
              <a:lnSpc>
                <a:spcPct val="90000"/>
              </a:lnSpc>
              <a:spcBef>
                <a:spcPts val="0"/>
              </a:spcBef>
              <a:spcAft>
                <a:spcPts val="0"/>
              </a:spcAft>
              <a:defRPr/>
            </a:pPr>
            <a:endParaRPr lang="en-US" sz="1400" dirty="0">
              <a:latin typeface="Arial Unicode MS" pitchFamily="34" charset="-128"/>
              <a:cs typeface="+mn-cs"/>
            </a:endParaRPr>
          </a:p>
          <a:p>
            <a:pPr fontAlgn="auto">
              <a:lnSpc>
                <a:spcPct val="90000"/>
              </a:lnSpc>
              <a:spcBef>
                <a:spcPts val="0"/>
              </a:spcBef>
              <a:spcAft>
                <a:spcPts val="0"/>
              </a:spcAft>
              <a:defRPr/>
            </a:pPr>
            <a:r>
              <a:rPr lang="en-US" sz="1400" dirty="0">
                <a:latin typeface="Arial Unicode MS" pitchFamily="34" charset="-128"/>
                <a:cs typeface="+mn-cs"/>
              </a:rPr>
              <a:t>0 Jamaica </a:t>
            </a:r>
          </a:p>
          <a:p>
            <a:pPr fontAlgn="auto">
              <a:lnSpc>
                <a:spcPct val="90000"/>
              </a:lnSpc>
              <a:spcBef>
                <a:spcPts val="0"/>
              </a:spcBef>
              <a:spcAft>
                <a:spcPts val="0"/>
              </a:spcAft>
              <a:defRPr/>
            </a:pPr>
            <a:r>
              <a:rPr lang="en-US" sz="1400" dirty="0">
                <a:latin typeface="Arial Unicode MS" pitchFamily="34" charset="-128"/>
                <a:cs typeface="+mn-cs"/>
              </a:rPr>
              <a:t>0 Fiji </a:t>
            </a:r>
          </a:p>
          <a:p>
            <a:pPr fontAlgn="auto">
              <a:lnSpc>
                <a:spcPct val="90000"/>
              </a:lnSpc>
              <a:spcBef>
                <a:spcPts val="0"/>
              </a:spcBef>
              <a:spcAft>
                <a:spcPts val="0"/>
              </a:spcAft>
              <a:defRPr/>
            </a:pPr>
            <a:r>
              <a:rPr lang="en-US" sz="1400" dirty="0">
                <a:latin typeface="Arial Unicode MS" pitchFamily="34" charset="-128"/>
                <a:cs typeface="+mn-cs"/>
              </a:rPr>
              <a:t>1 Fiji </a:t>
            </a:r>
          </a:p>
          <a:p>
            <a:pPr fontAlgn="auto">
              <a:lnSpc>
                <a:spcPct val="90000"/>
              </a:lnSpc>
              <a:spcBef>
                <a:spcPts val="0"/>
              </a:spcBef>
              <a:spcAft>
                <a:spcPts val="0"/>
              </a:spcAft>
              <a:defRPr/>
            </a:pPr>
            <a:r>
              <a:rPr lang="en-US" sz="1400" dirty="0">
                <a:latin typeface="Arial Unicode MS" pitchFamily="34" charset="-128"/>
                <a:cs typeface="+mn-cs"/>
              </a:rPr>
              <a:t>1 Jamaica </a:t>
            </a:r>
          </a:p>
          <a:p>
            <a:pPr fontAlgn="auto">
              <a:lnSpc>
                <a:spcPct val="90000"/>
              </a:lnSpc>
              <a:spcBef>
                <a:spcPts val="0"/>
              </a:spcBef>
              <a:spcAft>
                <a:spcPts val="0"/>
              </a:spcAft>
              <a:defRPr/>
            </a:pPr>
            <a:r>
              <a:rPr lang="en-US" sz="1400" dirty="0">
                <a:latin typeface="Arial Unicode MS" pitchFamily="34" charset="-128"/>
                <a:cs typeface="+mn-cs"/>
              </a:rPr>
              <a:t>2 Jamaica </a:t>
            </a:r>
          </a:p>
          <a:p>
            <a:pPr fontAlgn="auto">
              <a:lnSpc>
                <a:spcPct val="90000"/>
              </a:lnSpc>
              <a:spcBef>
                <a:spcPts val="0"/>
              </a:spcBef>
              <a:spcAft>
                <a:spcPts val="0"/>
              </a:spcAft>
              <a:defRPr/>
            </a:pPr>
            <a:r>
              <a:rPr lang="en-US" sz="1400" dirty="0">
                <a:latin typeface="Arial Unicode MS" pitchFamily="34" charset="-128"/>
                <a:cs typeface="+mn-cs"/>
              </a:rPr>
              <a:t>2 Fiji </a:t>
            </a:r>
          </a:p>
          <a:p>
            <a:pPr fontAlgn="auto">
              <a:lnSpc>
                <a:spcPct val="90000"/>
              </a:lnSpc>
              <a:spcBef>
                <a:spcPts val="0"/>
              </a:spcBef>
              <a:spcAft>
                <a:spcPts val="0"/>
              </a:spcAft>
              <a:defRPr/>
            </a:pPr>
            <a:r>
              <a:rPr lang="en-US" sz="1400" dirty="0">
                <a:latin typeface="Arial Unicode MS" pitchFamily="34" charset="-128"/>
                <a:cs typeface="+mn-cs"/>
              </a:rPr>
              <a:t>3 Fiji </a:t>
            </a:r>
          </a:p>
          <a:p>
            <a:pPr fontAlgn="auto">
              <a:lnSpc>
                <a:spcPct val="90000"/>
              </a:lnSpc>
              <a:spcBef>
                <a:spcPts val="0"/>
              </a:spcBef>
              <a:spcAft>
                <a:spcPts val="0"/>
              </a:spcAft>
              <a:defRPr/>
            </a:pPr>
            <a:r>
              <a:rPr lang="en-US" sz="1400" dirty="0">
                <a:latin typeface="Arial"/>
                <a:cs typeface="+mn-cs"/>
              </a:rPr>
              <a:t>…</a:t>
            </a:r>
            <a:endParaRPr lang="en-US" sz="1400" dirty="0">
              <a:latin typeface="Arial Unicode MS" pitchFamily="34" charset="-128"/>
              <a:cs typeface="+mn-cs"/>
            </a:endParaRPr>
          </a:p>
          <a:p>
            <a:pPr fontAlgn="auto">
              <a:lnSpc>
                <a:spcPct val="90000"/>
              </a:lnSpc>
              <a:spcBef>
                <a:spcPts val="0"/>
              </a:spcBef>
              <a:spcAft>
                <a:spcPts val="0"/>
              </a:spcAft>
              <a:defRPr/>
            </a:pPr>
            <a:r>
              <a:rPr lang="en-US" sz="1400" dirty="0">
                <a:latin typeface="Arial Unicode MS" pitchFamily="34" charset="-128"/>
                <a:cs typeface="+mn-cs"/>
              </a:rPr>
              <a:t>6 Jamaica </a:t>
            </a:r>
          </a:p>
          <a:p>
            <a:pPr fontAlgn="auto">
              <a:lnSpc>
                <a:spcPct val="90000"/>
              </a:lnSpc>
              <a:spcBef>
                <a:spcPts val="0"/>
              </a:spcBef>
              <a:spcAft>
                <a:spcPts val="0"/>
              </a:spcAft>
              <a:defRPr/>
            </a:pPr>
            <a:r>
              <a:rPr lang="en-US" sz="1400" dirty="0">
                <a:latin typeface="Arial Unicode MS" pitchFamily="34" charset="-128"/>
                <a:cs typeface="+mn-cs"/>
              </a:rPr>
              <a:t>7 Jamaica </a:t>
            </a:r>
          </a:p>
          <a:p>
            <a:pPr fontAlgn="auto">
              <a:lnSpc>
                <a:spcPct val="90000"/>
              </a:lnSpc>
              <a:spcBef>
                <a:spcPts val="0"/>
              </a:spcBef>
              <a:spcAft>
                <a:spcPts val="0"/>
              </a:spcAft>
              <a:defRPr/>
            </a:pPr>
            <a:r>
              <a:rPr lang="en-US" sz="1400" dirty="0">
                <a:latin typeface="Arial Unicode MS" pitchFamily="34" charset="-128"/>
                <a:cs typeface="+mn-cs"/>
              </a:rPr>
              <a:t>7 Fiji </a:t>
            </a:r>
          </a:p>
          <a:p>
            <a:pPr fontAlgn="auto">
              <a:lnSpc>
                <a:spcPct val="90000"/>
              </a:lnSpc>
              <a:spcBef>
                <a:spcPts val="0"/>
              </a:spcBef>
              <a:spcAft>
                <a:spcPts val="0"/>
              </a:spcAft>
              <a:defRPr/>
            </a:pPr>
            <a:r>
              <a:rPr lang="en-US" sz="1400" dirty="0">
                <a:latin typeface="Arial Unicode MS" pitchFamily="34" charset="-128"/>
                <a:cs typeface="+mn-cs"/>
              </a:rPr>
              <a:t>8 Fiji </a:t>
            </a:r>
          </a:p>
          <a:p>
            <a:pPr fontAlgn="auto">
              <a:lnSpc>
                <a:spcPct val="90000"/>
              </a:lnSpc>
              <a:spcBef>
                <a:spcPts val="0"/>
              </a:spcBef>
              <a:spcAft>
                <a:spcPts val="0"/>
              </a:spcAft>
              <a:defRPr/>
            </a:pPr>
            <a:r>
              <a:rPr lang="en-US" sz="1400" dirty="0">
                <a:latin typeface="Arial Unicode MS" pitchFamily="34" charset="-128"/>
                <a:cs typeface="+mn-cs"/>
              </a:rPr>
              <a:t>9 Fiji </a:t>
            </a:r>
          </a:p>
          <a:p>
            <a:pPr fontAlgn="auto">
              <a:lnSpc>
                <a:spcPct val="90000"/>
              </a:lnSpc>
              <a:spcBef>
                <a:spcPts val="0"/>
              </a:spcBef>
              <a:spcAft>
                <a:spcPts val="0"/>
              </a:spcAft>
              <a:defRPr/>
            </a:pPr>
            <a:r>
              <a:rPr lang="en-US" sz="1400" dirty="0">
                <a:latin typeface="Arial Unicode MS" pitchFamily="34" charset="-128"/>
                <a:cs typeface="+mn-cs"/>
              </a:rPr>
              <a:t>8 Jamaica </a:t>
            </a:r>
          </a:p>
          <a:p>
            <a:pPr fontAlgn="auto">
              <a:lnSpc>
                <a:spcPct val="90000"/>
              </a:lnSpc>
              <a:spcBef>
                <a:spcPts val="0"/>
              </a:spcBef>
              <a:spcAft>
                <a:spcPts val="0"/>
              </a:spcAft>
              <a:defRPr/>
            </a:pPr>
            <a:r>
              <a:rPr lang="en-US" sz="1400" dirty="0">
                <a:latin typeface="Arial Unicode MS" pitchFamily="34" charset="-128"/>
                <a:cs typeface="+mn-cs"/>
              </a:rPr>
              <a:t>DONE! Fiji </a:t>
            </a:r>
          </a:p>
          <a:p>
            <a:pPr fontAlgn="auto">
              <a:lnSpc>
                <a:spcPct val="90000"/>
              </a:lnSpc>
              <a:spcBef>
                <a:spcPts val="0"/>
              </a:spcBef>
              <a:spcAft>
                <a:spcPts val="0"/>
              </a:spcAft>
              <a:defRPr/>
            </a:pPr>
            <a:r>
              <a:rPr lang="en-US" sz="1400" dirty="0">
                <a:latin typeface="Arial Unicode MS" pitchFamily="34" charset="-128"/>
                <a:cs typeface="+mn-cs"/>
              </a:rPr>
              <a:t>9 Jamaica</a:t>
            </a:r>
          </a:p>
          <a:p>
            <a:pPr fontAlgn="auto">
              <a:lnSpc>
                <a:spcPct val="90000"/>
              </a:lnSpc>
              <a:spcBef>
                <a:spcPts val="0"/>
              </a:spcBef>
              <a:spcAft>
                <a:spcPts val="0"/>
              </a:spcAft>
              <a:defRPr/>
            </a:pPr>
            <a:r>
              <a:rPr lang="en-US" sz="1400" dirty="0">
                <a:latin typeface="Arial Unicode MS" pitchFamily="34" charset="-128"/>
                <a:cs typeface="+mn-cs"/>
              </a:rPr>
              <a:t>DONE! Jamaica </a:t>
            </a:r>
          </a:p>
          <a:p>
            <a:pPr fontAlgn="auto">
              <a:lnSpc>
                <a:spcPct val="90000"/>
              </a:lnSpc>
              <a:spcBef>
                <a:spcPts val="0"/>
              </a:spcBef>
              <a:spcAft>
                <a:spcPts val="0"/>
              </a:spcAft>
              <a:tabLst>
                <a:tab pos="410639" algn="l"/>
                <a:tab pos="608197" algn="l"/>
              </a:tabLst>
              <a:defRPr/>
            </a:pPr>
            <a:endParaRPr lang="en-US" sz="1400" dirty="0">
              <a:latin typeface="Calibri" pitchFamily="34" charset="0"/>
              <a:cs typeface="+mn-cs"/>
            </a:endParaRPr>
          </a:p>
        </p:txBody>
      </p:sp>
      <p:cxnSp>
        <p:nvCxnSpPr>
          <p:cNvPr id="4" name="Straight Connector 3"/>
          <p:cNvCxnSpPr/>
          <p:nvPr/>
        </p:nvCxnSpPr>
        <p:spPr>
          <a:xfrm>
            <a:off x="457200" y="1484784"/>
            <a:ext cx="6172200" cy="0"/>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57200" y="3921555"/>
            <a:ext cx="6172200" cy="0"/>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57200" y="3989288"/>
            <a:ext cx="6172200" cy="0"/>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57200" y="6381328"/>
            <a:ext cx="6172200" cy="0"/>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Title 1"/>
          <p:cNvSpPr>
            <a:spLocks noGrp="1"/>
          </p:cNvSpPr>
          <p:nvPr>
            <p:ph type="title"/>
          </p:nvPr>
        </p:nvSpPr>
        <p:spPr/>
        <p:txBody>
          <a:bodyPr/>
          <a:lstStyle/>
          <a:p>
            <a:r>
              <a:rPr lang="en-US" altLang="he-IL"/>
              <a:t>Fork-Join</a:t>
            </a:r>
            <a:endParaRPr lang="he-IL" altLang="he-IL"/>
          </a:p>
        </p:txBody>
      </p:sp>
      <p:sp>
        <p:nvSpPr>
          <p:cNvPr id="3" name="Content Placeholder 2"/>
          <p:cNvSpPr>
            <a:spLocks noGrp="1"/>
          </p:cNvSpPr>
          <p:nvPr>
            <p:ph idx="1"/>
          </p:nvPr>
        </p:nvSpPr>
        <p:spPr/>
        <p:txBody>
          <a:bodyPr/>
          <a:lstStyle/>
          <a:p>
            <a:pPr marL="0" indent="0">
              <a:buNone/>
            </a:pPr>
            <a:r>
              <a:rPr lang="en-US" b="1" dirty="0"/>
              <a:t>Java 7 offers:</a:t>
            </a:r>
          </a:p>
          <a:p>
            <a:endParaRPr lang="en-US" dirty="0"/>
          </a:p>
          <a:p>
            <a:pPr lvl="1"/>
            <a:r>
              <a:rPr lang="en-US" dirty="0" err="1"/>
              <a:t>ForkJoinTask</a:t>
            </a:r>
            <a:r>
              <a:rPr lang="en-US" dirty="0"/>
              <a:t> – lightweight task (like Callable-Future)</a:t>
            </a:r>
          </a:p>
          <a:p>
            <a:pPr lvl="2"/>
            <a:r>
              <a:rPr lang="en-US" i="1" dirty="0" err="1"/>
              <a:t>RecursiveAction</a:t>
            </a:r>
            <a:r>
              <a:rPr lang="en-US" dirty="0"/>
              <a:t> – a task that doesn’t return a result</a:t>
            </a:r>
          </a:p>
          <a:p>
            <a:pPr lvl="2"/>
            <a:r>
              <a:rPr lang="en-US" i="1" dirty="0" err="1"/>
              <a:t>RecursiveTask</a:t>
            </a:r>
            <a:r>
              <a:rPr lang="en-US" i="1" dirty="0"/>
              <a:t>&lt;E</a:t>
            </a:r>
            <a:r>
              <a:rPr lang="en-US" dirty="0"/>
              <a:t>&gt; - a task that results in E type</a:t>
            </a:r>
          </a:p>
          <a:p>
            <a:pPr lvl="2"/>
            <a:r>
              <a:rPr lang="en-US" dirty="0"/>
              <a:t>Both has </a:t>
            </a:r>
            <a:r>
              <a:rPr lang="en-US" i="1" dirty="0" err="1"/>
              <a:t>invokeAll</a:t>
            </a:r>
            <a:r>
              <a:rPr lang="en-US" dirty="0"/>
              <a:t>(..) method to fork other subtasks </a:t>
            </a:r>
          </a:p>
          <a:p>
            <a:pPr lvl="2"/>
            <a:endParaRPr lang="en-US" dirty="0"/>
          </a:p>
          <a:p>
            <a:pPr lvl="1"/>
            <a:r>
              <a:rPr lang="en-US" i="1" dirty="0" err="1"/>
              <a:t>ForkJoinPool</a:t>
            </a:r>
            <a:r>
              <a:rPr lang="en-US" dirty="0"/>
              <a:t> – An </a:t>
            </a:r>
            <a:r>
              <a:rPr lang="en-US" i="1" dirty="0" err="1"/>
              <a:t>ExecutorService</a:t>
            </a:r>
            <a:r>
              <a:rPr lang="en-US" dirty="0"/>
              <a:t> implementation</a:t>
            </a:r>
          </a:p>
          <a:p>
            <a:pPr lvl="2"/>
            <a:r>
              <a:rPr lang="en-US" dirty="0"/>
              <a:t>Designed for forking tasks and its subtasks</a:t>
            </a:r>
          </a:p>
          <a:p>
            <a:pPr lvl="2"/>
            <a:r>
              <a:rPr lang="en-US" dirty="0"/>
              <a:t>Takes number of processors to its constructor </a:t>
            </a:r>
          </a:p>
          <a:p>
            <a:pPr lvl="2"/>
            <a:r>
              <a:rPr lang="en-US" dirty="0"/>
              <a:t>Default constructor is set according to the </a:t>
            </a:r>
            <a:r>
              <a:rPr lang="en-US" i="1" dirty="0" err="1"/>
              <a:t>Runtime.availableProcessors</a:t>
            </a:r>
            <a:r>
              <a:rPr lang="en-US" dirty="0"/>
              <a:t>()</a:t>
            </a:r>
          </a:p>
          <a:p>
            <a:pPr lvl="1"/>
            <a:endParaRPr lang="en-US" dirty="0"/>
          </a:p>
          <a:p>
            <a:pPr lvl="2"/>
            <a:endParaRPr lang="en-US" dirty="0"/>
          </a:p>
          <a:p>
            <a:pPr lvl="2"/>
            <a:endParaRPr lang="en-US" dirty="0"/>
          </a:p>
          <a:p>
            <a:pPr lvl="1"/>
            <a:endParaRPr lang="he-IL"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Title 1"/>
          <p:cNvSpPr>
            <a:spLocks noGrp="1"/>
          </p:cNvSpPr>
          <p:nvPr>
            <p:ph type="title"/>
          </p:nvPr>
        </p:nvSpPr>
        <p:spPr/>
        <p:txBody>
          <a:bodyPr/>
          <a:lstStyle/>
          <a:p>
            <a:r>
              <a:rPr lang="en-US" altLang="he-IL"/>
              <a:t>Fork-Join</a:t>
            </a:r>
            <a:endParaRPr lang="he-IL" altLang="he-IL"/>
          </a:p>
        </p:txBody>
      </p:sp>
      <p:sp>
        <p:nvSpPr>
          <p:cNvPr id="3" name="Content Placeholder 2"/>
          <p:cNvSpPr>
            <a:spLocks noGrp="1"/>
          </p:cNvSpPr>
          <p:nvPr>
            <p:ph idx="1"/>
          </p:nvPr>
        </p:nvSpPr>
        <p:spPr/>
        <p:txBody>
          <a:bodyPr/>
          <a:lstStyle/>
          <a:p>
            <a:r>
              <a:rPr lang="en-US"/>
              <a:t>Example:</a:t>
            </a:r>
          </a:p>
          <a:p>
            <a:pPr lvl="2"/>
            <a:endParaRPr lang="en-US"/>
          </a:p>
          <a:p>
            <a:pPr lvl="1"/>
            <a:endParaRPr lang="en-US"/>
          </a:p>
          <a:p>
            <a:pPr lvl="2"/>
            <a:endParaRPr lang="en-US"/>
          </a:p>
          <a:p>
            <a:pPr lvl="2"/>
            <a:endParaRPr lang="en-US"/>
          </a:p>
          <a:p>
            <a:pPr lvl="1"/>
            <a:endParaRPr lang="he-IL" dirty="0"/>
          </a:p>
        </p:txBody>
      </p:sp>
      <p:sp>
        <p:nvSpPr>
          <p:cNvPr id="4" name="Rectangle 3"/>
          <p:cNvSpPr/>
          <p:nvPr/>
        </p:nvSpPr>
        <p:spPr>
          <a:xfrm>
            <a:off x="457200" y="1924050"/>
            <a:ext cx="8229599" cy="3808413"/>
          </a:xfrm>
          <a:prstGeom prst="rect">
            <a:avLst/>
          </a:prstGeom>
          <a:solidFill>
            <a:schemeClr val="bg2">
              <a:lumMod val="40000"/>
              <a:lumOff val="60000"/>
            </a:schemeClr>
          </a:solidFill>
          <a:ln/>
        </p:spPr>
        <p:style>
          <a:lnRef idx="2">
            <a:schemeClr val="accent3"/>
          </a:lnRef>
          <a:fillRef idx="1">
            <a:schemeClr val="lt1"/>
          </a:fillRef>
          <a:effectRef idx="0">
            <a:schemeClr val="accent3"/>
          </a:effectRef>
          <a:fontRef idx="minor">
            <a:schemeClr val="dk1"/>
          </a:fontRef>
        </p:style>
        <p:txBody>
          <a:bodyPr rtlCol="1" anchor="ctr"/>
          <a:lstStyle/>
          <a:p>
            <a:pPr>
              <a:defRPr/>
            </a:pPr>
            <a:r>
              <a:rPr lang="en-US" sz="1400" dirty="0">
                <a:solidFill>
                  <a:schemeClr val="tx1"/>
                </a:solidFill>
              </a:rPr>
              <a:t>public  class </a:t>
            </a:r>
            <a:r>
              <a:rPr lang="en-US" sz="1400" b="1" dirty="0" err="1">
                <a:solidFill>
                  <a:schemeClr val="tx1"/>
                </a:solidFill>
              </a:rPr>
              <a:t>ElementTask</a:t>
            </a:r>
            <a:r>
              <a:rPr lang="en-US" sz="1400" b="1" dirty="0">
                <a:solidFill>
                  <a:schemeClr val="tx1"/>
                </a:solidFill>
              </a:rPr>
              <a:t> extends </a:t>
            </a:r>
            <a:r>
              <a:rPr lang="en-US" sz="1400" b="1" dirty="0" err="1">
                <a:solidFill>
                  <a:schemeClr val="tx1"/>
                </a:solidFill>
              </a:rPr>
              <a:t>RecursiveAction</a:t>
            </a:r>
            <a:r>
              <a:rPr lang="en-US" sz="1400" dirty="0">
                <a:solidFill>
                  <a:schemeClr val="tx1"/>
                </a:solidFill>
              </a:rPr>
              <a:t>{</a:t>
            </a:r>
          </a:p>
          <a:p>
            <a:pPr>
              <a:defRPr/>
            </a:pPr>
            <a:r>
              <a:rPr lang="en-US" sz="1400" dirty="0">
                <a:solidFill>
                  <a:schemeClr val="tx1"/>
                </a:solidFill>
              </a:rPr>
              <a:t>         private Node n;</a:t>
            </a:r>
          </a:p>
          <a:p>
            <a:pPr>
              <a:defRPr/>
            </a:pPr>
            <a:r>
              <a:rPr lang="en-US" sz="1400" dirty="0">
                <a:solidFill>
                  <a:schemeClr val="tx1"/>
                </a:solidFill>
              </a:rPr>
              <a:t>         public </a:t>
            </a:r>
            <a:r>
              <a:rPr lang="en-US" sz="1400" dirty="0" err="1">
                <a:solidFill>
                  <a:schemeClr val="tx1"/>
                </a:solidFill>
              </a:rPr>
              <a:t>ElementTask</a:t>
            </a:r>
            <a:r>
              <a:rPr lang="en-US" sz="1400" dirty="0">
                <a:solidFill>
                  <a:schemeClr val="tx1"/>
                </a:solidFill>
              </a:rPr>
              <a:t>(Node n) {</a:t>
            </a:r>
            <a:r>
              <a:rPr lang="en-US" sz="1400" dirty="0" err="1">
                <a:solidFill>
                  <a:schemeClr val="tx1"/>
                </a:solidFill>
              </a:rPr>
              <a:t>this.n</a:t>
            </a:r>
            <a:r>
              <a:rPr lang="en-US" sz="1400" dirty="0">
                <a:solidFill>
                  <a:schemeClr val="tx1"/>
                </a:solidFill>
              </a:rPr>
              <a:t>=n;}</a:t>
            </a:r>
          </a:p>
          <a:p>
            <a:pPr>
              <a:defRPr/>
            </a:pPr>
            <a:r>
              <a:rPr lang="en-US" sz="1400" dirty="0">
                <a:solidFill>
                  <a:schemeClr val="tx1"/>
                </a:solidFill>
              </a:rPr>
              <a:t>         @Override</a:t>
            </a:r>
          </a:p>
          <a:p>
            <a:pPr>
              <a:defRPr/>
            </a:pPr>
            <a:r>
              <a:rPr lang="en-US" sz="1400" dirty="0">
                <a:solidFill>
                  <a:schemeClr val="tx1"/>
                </a:solidFill>
              </a:rPr>
              <a:t>         public void compute(){</a:t>
            </a:r>
          </a:p>
          <a:p>
            <a:pPr>
              <a:defRPr/>
            </a:pPr>
            <a:r>
              <a:rPr lang="en-US" sz="1400" dirty="0">
                <a:solidFill>
                  <a:schemeClr val="tx1"/>
                </a:solidFill>
              </a:rPr>
              <a:t>              if(</a:t>
            </a:r>
            <a:r>
              <a:rPr lang="en-US" sz="1400" dirty="0" err="1">
                <a:solidFill>
                  <a:schemeClr val="tx1"/>
                </a:solidFill>
              </a:rPr>
              <a:t>node.getNodeValue</a:t>
            </a:r>
            <a:r>
              <a:rPr lang="en-US" sz="1400" dirty="0">
                <a:solidFill>
                  <a:schemeClr val="tx1"/>
                </a:solidFill>
              </a:rPr>
              <a:t>().equals(“leaf”)){</a:t>
            </a:r>
          </a:p>
          <a:p>
            <a:pPr>
              <a:defRPr/>
            </a:pPr>
            <a:r>
              <a:rPr lang="en-US" sz="1400" dirty="0">
                <a:solidFill>
                  <a:schemeClr val="tx1"/>
                </a:solidFill>
              </a:rPr>
              <a:t>                  ….. Process node data </a:t>
            </a:r>
          </a:p>
          <a:p>
            <a:pPr>
              <a:defRPr/>
            </a:pPr>
            <a:r>
              <a:rPr lang="en-US" sz="1400" dirty="0">
                <a:solidFill>
                  <a:schemeClr val="tx1"/>
                </a:solidFill>
              </a:rPr>
              <a:t>              }else {   // node is composite of sub-leafs…..</a:t>
            </a:r>
          </a:p>
          <a:p>
            <a:pPr>
              <a:defRPr/>
            </a:pPr>
            <a:r>
              <a:rPr lang="en-US" sz="1400" dirty="0">
                <a:solidFill>
                  <a:schemeClr val="tx1"/>
                </a:solidFill>
              </a:rPr>
              <a:t>                  </a:t>
            </a:r>
            <a:r>
              <a:rPr lang="en-US" sz="1400" dirty="0" err="1">
                <a:solidFill>
                  <a:schemeClr val="tx1"/>
                </a:solidFill>
              </a:rPr>
              <a:t>NodeList</a:t>
            </a:r>
            <a:r>
              <a:rPr lang="en-US" sz="1400" dirty="0">
                <a:solidFill>
                  <a:schemeClr val="tx1"/>
                </a:solidFill>
              </a:rPr>
              <a:t> subs=</a:t>
            </a:r>
            <a:r>
              <a:rPr lang="en-US" sz="1400" dirty="0" err="1">
                <a:solidFill>
                  <a:schemeClr val="tx1"/>
                </a:solidFill>
              </a:rPr>
              <a:t>n.getChildNodes</a:t>
            </a:r>
            <a:r>
              <a:rPr lang="en-US" sz="1400" dirty="0">
                <a:solidFill>
                  <a:schemeClr val="tx1"/>
                </a:solidFill>
              </a:rPr>
              <a:t>();</a:t>
            </a:r>
          </a:p>
          <a:p>
            <a:pPr>
              <a:defRPr/>
            </a:pPr>
            <a:r>
              <a:rPr lang="en-US" sz="1400" dirty="0">
                <a:solidFill>
                  <a:schemeClr val="tx1"/>
                </a:solidFill>
              </a:rPr>
              <a:t>                  Collection&lt;</a:t>
            </a:r>
            <a:r>
              <a:rPr lang="en-US" sz="1400" dirty="0" err="1">
                <a:solidFill>
                  <a:schemeClr val="tx1"/>
                </a:solidFill>
              </a:rPr>
              <a:t>ElementTask</a:t>
            </a:r>
            <a:r>
              <a:rPr lang="en-US" sz="1400" dirty="0">
                <a:solidFill>
                  <a:schemeClr val="tx1"/>
                </a:solidFill>
              </a:rPr>
              <a:t>&gt; </a:t>
            </a:r>
            <a:r>
              <a:rPr lang="en-US" sz="1400" dirty="0" err="1">
                <a:solidFill>
                  <a:schemeClr val="tx1"/>
                </a:solidFill>
              </a:rPr>
              <a:t>subTasks</a:t>
            </a:r>
            <a:r>
              <a:rPr lang="en-US" sz="1400" dirty="0">
                <a:solidFill>
                  <a:schemeClr val="tx1"/>
                </a:solidFill>
              </a:rPr>
              <a:t>=new </a:t>
            </a:r>
            <a:r>
              <a:rPr lang="en-US" sz="1400" dirty="0" err="1">
                <a:solidFill>
                  <a:schemeClr val="tx1"/>
                </a:solidFill>
              </a:rPr>
              <a:t>HashSet</a:t>
            </a:r>
            <a:r>
              <a:rPr lang="en-US" sz="1400" dirty="0">
                <a:solidFill>
                  <a:schemeClr val="tx1"/>
                </a:solidFill>
              </a:rPr>
              <a:t>&lt;&gt;()</a:t>
            </a:r>
          </a:p>
          <a:p>
            <a:pPr>
              <a:defRPr/>
            </a:pPr>
            <a:r>
              <a:rPr lang="en-US" sz="1400" dirty="0">
                <a:solidFill>
                  <a:schemeClr val="tx1"/>
                </a:solidFill>
              </a:rPr>
              <a:t>                  for(</a:t>
            </a:r>
            <a:r>
              <a:rPr lang="en-US" sz="1400" dirty="0" err="1">
                <a:solidFill>
                  <a:schemeClr val="tx1"/>
                </a:solidFill>
              </a:rPr>
              <a:t>int</a:t>
            </a:r>
            <a:r>
              <a:rPr lang="en-US" sz="1400" dirty="0">
                <a:solidFill>
                  <a:schemeClr val="tx1"/>
                </a:solidFill>
              </a:rPr>
              <a:t> </a:t>
            </a:r>
            <a:r>
              <a:rPr lang="en-US" sz="1400" dirty="0" err="1">
                <a:solidFill>
                  <a:schemeClr val="tx1"/>
                </a:solidFill>
              </a:rPr>
              <a:t>i</a:t>
            </a:r>
            <a:r>
              <a:rPr lang="en-US" sz="1400" dirty="0">
                <a:solidFill>
                  <a:schemeClr val="tx1"/>
                </a:solidFill>
              </a:rPr>
              <a:t>=0;i&lt;</a:t>
            </a:r>
            <a:r>
              <a:rPr lang="en-US" sz="1400" dirty="0" err="1">
                <a:solidFill>
                  <a:schemeClr val="tx1"/>
                </a:solidFill>
              </a:rPr>
              <a:t>subs.getLength</a:t>
            </a:r>
            <a:r>
              <a:rPr lang="en-US" sz="1400" dirty="0">
                <a:solidFill>
                  <a:schemeClr val="tx1"/>
                </a:solidFill>
              </a:rPr>
              <a:t>();</a:t>
            </a:r>
            <a:r>
              <a:rPr lang="en-US" sz="1400" dirty="0" err="1">
                <a:solidFill>
                  <a:schemeClr val="tx1"/>
                </a:solidFill>
              </a:rPr>
              <a:t>i</a:t>
            </a:r>
            <a:r>
              <a:rPr lang="en-US" sz="1400" dirty="0">
                <a:solidFill>
                  <a:schemeClr val="tx1"/>
                </a:solidFill>
              </a:rPr>
              <a:t>++){</a:t>
            </a:r>
          </a:p>
          <a:p>
            <a:pPr>
              <a:defRPr/>
            </a:pPr>
            <a:r>
              <a:rPr lang="en-US" sz="1400" dirty="0">
                <a:solidFill>
                  <a:schemeClr val="tx1"/>
                </a:solidFill>
              </a:rPr>
              <a:t>                         </a:t>
            </a:r>
            <a:r>
              <a:rPr lang="en-US" sz="1400" dirty="0" err="1">
                <a:solidFill>
                  <a:schemeClr val="tx1"/>
                </a:solidFill>
              </a:rPr>
              <a:t>subTasks.add</a:t>
            </a:r>
            <a:r>
              <a:rPr lang="en-US" sz="1400" dirty="0">
                <a:solidFill>
                  <a:schemeClr val="tx1"/>
                </a:solidFill>
              </a:rPr>
              <a:t>(new </a:t>
            </a:r>
            <a:r>
              <a:rPr lang="en-US" sz="1400" dirty="0" err="1">
                <a:solidFill>
                  <a:schemeClr val="tx1"/>
                </a:solidFill>
              </a:rPr>
              <a:t>ElementTask</a:t>
            </a:r>
            <a:r>
              <a:rPr lang="en-US" sz="1400" dirty="0">
                <a:solidFill>
                  <a:schemeClr val="tx1"/>
                </a:solidFill>
              </a:rPr>
              <a:t>(</a:t>
            </a:r>
            <a:r>
              <a:rPr lang="en-US" sz="1400" dirty="0" err="1">
                <a:solidFill>
                  <a:schemeClr val="tx1"/>
                </a:solidFill>
              </a:rPr>
              <a:t>subs.item</a:t>
            </a:r>
            <a:r>
              <a:rPr lang="en-US" sz="1400" dirty="0">
                <a:solidFill>
                  <a:schemeClr val="tx1"/>
                </a:solidFill>
              </a:rPr>
              <a:t>(</a:t>
            </a:r>
            <a:r>
              <a:rPr lang="en-US" sz="1400" dirty="0" err="1">
                <a:solidFill>
                  <a:schemeClr val="tx1"/>
                </a:solidFill>
              </a:rPr>
              <a:t>i</a:t>
            </a:r>
            <a:r>
              <a:rPr lang="en-US" sz="1400" dirty="0">
                <a:solidFill>
                  <a:schemeClr val="tx1"/>
                </a:solidFill>
              </a:rPr>
              <a:t>)));</a:t>
            </a:r>
          </a:p>
          <a:p>
            <a:pPr>
              <a:defRPr/>
            </a:pPr>
            <a:r>
              <a:rPr lang="en-US" sz="1400" dirty="0">
                <a:solidFill>
                  <a:schemeClr val="tx1"/>
                </a:solidFill>
              </a:rPr>
              <a:t>	}</a:t>
            </a:r>
          </a:p>
          <a:p>
            <a:pPr>
              <a:defRPr/>
            </a:pPr>
            <a:r>
              <a:rPr lang="en-US" sz="1400" dirty="0">
                <a:solidFill>
                  <a:schemeClr val="tx1"/>
                </a:solidFill>
              </a:rPr>
              <a:t>	</a:t>
            </a:r>
            <a:r>
              <a:rPr lang="en-US" sz="1400" b="1" dirty="0" err="1">
                <a:solidFill>
                  <a:schemeClr val="tx1"/>
                </a:solidFill>
              </a:rPr>
              <a:t>invokeAll</a:t>
            </a:r>
            <a:r>
              <a:rPr lang="en-US" sz="1400" b="1" dirty="0">
                <a:solidFill>
                  <a:schemeClr val="tx1"/>
                </a:solidFill>
              </a:rPr>
              <a:t>(</a:t>
            </a:r>
            <a:r>
              <a:rPr lang="en-US" sz="1400" b="1" dirty="0" err="1">
                <a:solidFill>
                  <a:schemeClr val="tx1"/>
                </a:solidFill>
              </a:rPr>
              <a:t>subTasks</a:t>
            </a:r>
            <a:r>
              <a:rPr lang="en-US" sz="1400" b="1" dirty="0">
                <a:solidFill>
                  <a:schemeClr val="tx1"/>
                </a:solidFill>
              </a:rPr>
              <a:t> );  </a:t>
            </a:r>
            <a:r>
              <a:rPr lang="en-US" sz="1400" dirty="0">
                <a:solidFill>
                  <a:schemeClr val="tx1"/>
                </a:solidFill>
              </a:rPr>
              <a:t>//registers more tasks to the pool..</a:t>
            </a:r>
          </a:p>
          <a:p>
            <a:pPr>
              <a:defRPr/>
            </a:pPr>
            <a:r>
              <a:rPr lang="en-US" sz="1400" dirty="0">
                <a:solidFill>
                  <a:schemeClr val="tx1"/>
                </a:solidFill>
              </a:rPr>
              <a:t>              }</a:t>
            </a:r>
          </a:p>
          <a:p>
            <a:pPr>
              <a:defRPr/>
            </a:pPr>
            <a:r>
              <a:rPr lang="en-US" sz="1400" dirty="0">
                <a:solidFill>
                  <a:schemeClr val="tx1"/>
                </a:solidFill>
              </a:rPr>
              <a:t>         }</a:t>
            </a:r>
          </a:p>
          <a:p>
            <a:pPr>
              <a:defRPr/>
            </a:pPr>
            <a:r>
              <a:rPr lang="en-US" sz="1400" dirty="0">
                <a:solidFill>
                  <a:schemeClr val="tx1"/>
                </a:solidFill>
              </a:rPr>
              <a:t>}</a:t>
            </a:r>
            <a:endParaRPr lang="he-IL" sz="1400" dirty="0">
              <a:solidFill>
                <a:schemeClr val="tx1"/>
              </a:solidFill>
            </a:endParaRPr>
          </a:p>
        </p:txBody>
      </p:sp>
      <p:sp>
        <p:nvSpPr>
          <p:cNvPr id="5" name="Rectangle 4"/>
          <p:cNvSpPr/>
          <p:nvPr/>
        </p:nvSpPr>
        <p:spPr>
          <a:xfrm>
            <a:off x="3249612" y="5395442"/>
            <a:ext cx="5329238" cy="776287"/>
          </a:xfrm>
          <a:prstGeom prst="rect">
            <a:avLst/>
          </a:prstGeom>
          <a:ln/>
        </p:spPr>
        <p:style>
          <a:lnRef idx="2">
            <a:schemeClr val="accent4"/>
          </a:lnRef>
          <a:fillRef idx="1">
            <a:schemeClr val="lt1"/>
          </a:fillRef>
          <a:effectRef idx="0">
            <a:schemeClr val="accent4"/>
          </a:effectRef>
          <a:fontRef idx="minor">
            <a:schemeClr val="dk1"/>
          </a:fontRef>
        </p:style>
        <p:txBody>
          <a:bodyPr rtlCol="1" anchor="ctr"/>
          <a:lstStyle/>
          <a:p>
            <a:pPr>
              <a:defRPr/>
            </a:pPr>
            <a:r>
              <a:rPr lang="en-US" sz="1400" dirty="0" err="1">
                <a:solidFill>
                  <a:schemeClr val="bg1">
                    <a:lumMod val="50000"/>
                  </a:schemeClr>
                </a:solidFill>
              </a:rPr>
              <a:t>ElementTask</a:t>
            </a:r>
            <a:r>
              <a:rPr lang="en-US" sz="1400" dirty="0">
                <a:solidFill>
                  <a:schemeClr val="bg1">
                    <a:lumMod val="50000"/>
                  </a:schemeClr>
                </a:solidFill>
              </a:rPr>
              <a:t> t=new </a:t>
            </a:r>
            <a:r>
              <a:rPr lang="en-US" sz="1400" dirty="0" err="1">
                <a:solidFill>
                  <a:schemeClr val="bg1">
                    <a:lumMod val="50000"/>
                  </a:schemeClr>
                </a:solidFill>
              </a:rPr>
              <a:t>ElementTask</a:t>
            </a:r>
            <a:r>
              <a:rPr lang="en-US" sz="1400" dirty="0">
                <a:solidFill>
                  <a:schemeClr val="bg1">
                    <a:lumMod val="50000"/>
                  </a:schemeClr>
                </a:solidFill>
              </a:rPr>
              <a:t>(</a:t>
            </a:r>
            <a:r>
              <a:rPr lang="en-US" sz="1400" dirty="0" err="1">
                <a:solidFill>
                  <a:schemeClr val="bg1">
                    <a:lumMod val="50000"/>
                  </a:schemeClr>
                </a:solidFill>
              </a:rPr>
              <a:t>xmlDocumentNode</a:t>
            </a:r>
            <a:r>
              <a:rPr lang="en-US" sz="1400" dirty="0">
                <a:solidFill>
                  <a:schemeClr val="bg1">
                    <a:lumMod val="50000"/>
                  </a:schemeClr>
                </a:solidFill>
              </a:rPr>
              <a:t>);</a:t>
            </a:r>
          </a:p>
          <a:p>
            <a:pPr>
              <a:defRPr/>
            </a:pPr>
            <a:r>
              <a:rPr lang="en-US" sz="1400" dirty="0" err="1">
                <a:solidFill>
                  <a:schemeClr val="bg1">
                    <a:lumMod val="50000"/>
                  </a:schemeClr>
                </a:solidFill>
              </a:rPr>
              <a:t>ForkJoinPool</a:t>
            </a:r>
            <a:r>
              <a:rPr lang="en-US" sz="1400" dirty="0">
                <a:solidFill>
                  <a:schemeClr val="bg1">
                    <a:lumMod val="50000"/>
                  </a:schemeClr>
                </a:solidFill>
              </a:rPr>
              <a:t> pool=new </a:t>
            </a:r>
            <a:r>
              <a:rPr lang="en-US" sz="1400" dirty="0" err="1">
                <a:solidFill>
                  <a:schemeClr val="bg1">
                    <a:lumMod val="50000"/>
                  </a:schemeClr>
                </a:solidFill>
              </a:rPr>
              <a:t>ForkJoinPool</a:t>
            </a:r>
            <a:r>
              <a:rPr lang="en-US" sz="1400" dirty="0">
                <a:solidFill>
                  <a:schemeClr val="bg1">
                    <a:lumMod val="50000"/>
                  </a:schemeClr>
                </a:solidFill>
              </a:rPr>
              <a:t> ();</a:t>
            </a:r>
          </a:p>
          <a:p>
            <a:pPr>
              <a:defRPr/>
            </a:pPr>
            <a:r>
              <a:rPr lang="en-US" sz="1400" dirty="0" err="1">
                <a:solidFill>
                  <a:schemeClr val="bg1">
                    <a:lumMod val="50000"/>
                  </a:schemeClr>
                </a:solidFill>
              </a:rPr>
              <a:t>pool.invoke</a:t>
            </a:r>
            <a:r>
              <a:rPr lang="en-US" sz="1400" dirty="0">
                <a:solidFill>
                  <a:schemeClr val="bg1">
                    <a:lumMod val="50000"/>
                  </a:schemeClr>
                </a:solidFill>
              </a:rPr>
              <a:t>(t);</a:t>
            </a:r>
            <a:endParaRPr lang="he-IL" sz="1400" dirty="0">
              <a:solidFill>
                <a:schemeClr val="bg1">
                  <a:lumMod val="50000"/>
                </a:schemeClr>
              </a:solidFill>
            </a:endParaRPr>
          </a:p>
        </p:txBody>
      </p:sp>
      <p:sp>
        <p:nvSpPr>
          <p:cNvPr id="232454" name="Title 1"/>
          <p:cNvSpPr txBox="1">
            <a:spLocks/>
          </p:cNvSpPr>
          <p:nvPr/>
        </p:nvSpPr>
        <p:spPr bwMode="auto">
          <a:xfrm>
            <a:off x="349250" y="973138"/>
            <a:ext cx="82296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rtl="1"/>
            <a:r>
              <a:rPr lang="en-US" altLang="he-IL" sz="2800">
                <a:solidFill>
                  <a:schemeClr val="bg1"/>
                </a:solidFill>
              </a:rPr>
              <a:t>Fork-Join</a:t>
            </a:r>
            <a:endParaRPr lang="he-IL" altLang="he-IL" sz="2800">
              <a:solidFill>
                <a:schemeClr val="bg1"/>
              </a:solidFill>
            </a:endParaRPr>
          </a:p>
        </p:txBody>
      </p:sp>
      <p:cxnSp>
        <p:nvCxnSpPr>
          <p:cNvPr id="9" name="Straight Connector 8"/>
          <p:cNvCxnSpPr/>
          <p:nvPr/>
        </p:nvCxnSpPr>
        <p:spPr>
          <a:xfrm>
            <a:off x="457199" y="1916832"/>
            <a:ext cx="8229600" cy="0"/>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57199" y="5732463"/>
            <a:ext cx="2792413" cy="0"/>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Title 1"/>
          <p:cNvSpPr>
            <a:spLocks noGrp="1"/>
          </p:cNvSpPr>
          <p:nvPr>
            <p:ph type="title"/>
          </p:nvPr>
        </p:nvSpPr>
        <p:spPr/>
        <p:txBody>
          <a:bodyPr/>
          <a:lstStyle/>
          <a:p>
            <a:r>
              <a:rPr lang="en-US" altLang="he-IL"/>
              <a:t>CompletableFuture</a:t>
            </a:r>
          </a:p>
        </p:txBody>
      </p:sp>
      <p:sp>
        <p:nvSpPr>
          <p:cNvPr id="3" name="Content Placeholder 2"/>
          <p:cNvSpPr>
            <a:spLocks noGrp="1"/>
          </p:cNvSpPr>
          <p:nvPr>
            <p:ph idx="1"/>
          </p:nvPr>
        </p:nvSpPr>
        <p:spPr/>
        <p:txBody>
          <a:bodyPr/>
          <a:lstStyle/>
          <a:p>
            <a:r>
              <a:rPr lang="en-US" dirty="0"/>
              <a:t>Since Java 8</a:t>
            </a:r>
          </a:p>
          <a:p>
            <a:endParaRPr lang="en-US" dirty="0"/>
          </a:p>
          <a:p>
            <a:r>
              <a:rPr lang="en-US" i="1" dirty="0" err="1"/>
              <a:t>CompletionStage</a:t>
            </a:r>
            <a:r>
              <a:rPr lang="en-US" i="1" dirty="0"/>
              <a:t>&lt;T</a:t>
            </a:r>
            <a:r>
              <a:rPr lang="en-US" dirty="0"/>
              <a:t>&gt; interface</a:t>
            </a:r>
          </a:p>
          <a:p>
            <a:pPr lvl="1"/>
            <a:r>
              <a:rPr lang="en-US" dirty="0"/>
              <a:t>Used for breaking tasks into conditional continues sub-tasks</a:t>
            </a:r>
          </a:p>
          <a:p>
            <a:pPr lvl="1"/>
            <a:endParaRPr lang="en-US" dirty="0"/>
          </a:p>
          <a:p>
            <a:r>
              <a:rPr lang="en-US" i="1" dirty="0" err="1"/>
              <a:t>CompletableFuture</a:t>
            </a:r>
            <a:r>
              <a:rPr lang="en-US" dirty="0"/>
              <a:t> </a:t>
            </a:r>
          </a:p>
          <a:p>
            <a:pPr lvl="1"/>
            <a:r>
              <a:rPr lang="en-US" dirty="0"/>
              <a:t>Implements </a:t>
            </a:r>
            <a:r>
              <a:rPr lang="en-US" i="1" dirty="0" err="1"/>
              <a:t>CompletableStage</a:t>
            </a:r>
            <a:endParaRPr lang="en-US" i="1" dirty="0"/>
          </a:p>
          <a:p>
            <a:pPr lvl="1"/>
            <a:endParaRPr lang="en-US" dirty="0"/>
          </a:p>
          <a:p>
            <a:pPr lvl="1"/>
            <a:r>
              <a:rPr lang="en-US" dirty="0"/>
              <a:t>Provides operations for creating sub-tasks pipelines</a:t>
            </a:r>
          </a:p>
          <a:p>
            <a:pPr lvl="1"/>
            <a:r>
              <a:rPr lang="en-US" dirty="0"/>
              <a:t>Supports LAMBDA exp.</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Title 1"/>
          <p:cNvSpPr>
            <a:spLocks noGrp="1"/>
          </p:cNvSpPr>
          <p:nvPr>
            <p:ph type="title"/>
          </p:nvPr>
        </p:nvSpPr>
        <p:spPr/>
        <p:txBody>
          <a:bodyPr/>
          <a:lstStyle/>
          <a:p>
            <a:r>
              <a:rPr lang="en-US" altLang="he-IL"/>
              <a:t>CompletableFuture</a:t>
            </a:r>
          </a:p>
        </p:txBody>
      </p:sp>
      <p:sp>
        <p:nvSpPr>
          <p:cNvPr id="3" name="Content Placeholder 2"/>
          <p:cNvSpPr>
            <a:spLocks noGrp="1"/>
          </p:cNvSpPr>
          <p:nvPr>
            <p:ph idx="1"/>
          </p:nvPr>
        </p:nvSpPr>
        <p:spPr/>
        <p:txBody>
          <a:bodyPr/>
          <a:lstStyle/>
          <a:p>
            <a:pPr lvl="1"/>
            <a:r>
              <a:rPr lang="en-US" dirty="0"/>
              <a:t>Provides operations like:</a:t>
            </a:r>
          </a:p>
          <a:p>
            <a:pPr lvl="1"/>
            <a:endParaRPr lang="en-US" dirty="0"/>
          </a:p>
          <a:p>
            <a:pPr lvl="2"/>
            <a:r>
              <a:rPr lang="en-US" i="1" dirty="0" err="1"/>
              <a:t>thenAccept</a:t>
            </a:r>
            <a:r>
              <a:rPr lang="en-US" i="1" dirty="0"/>
              <a:t>(Consumer&lt;? super T&gt; action)</a:t>
            </a:r>
          </a:p>
          <a:p>
            <a:pPr lvl="2"/>
            <a:r>
              <a:rPr lang="en-US" i="1" dirty="0" err="1"/>
              <a:t>supplyAsync</a:t>
            </a:r>
            <a:r>
              <a:rPr lang="en-US" i="1" dirty="0"/>
              <a:t>(Supplier&lt;U&gt; supplier)</a:t>
            </a:r>
          </a:p>
          <a:p>
            <a:pPr lvl="2"/>
            <a:r>
              <a:rPr lang="en-US" i="1" dirty="0" err="1"/>
              <a:t>thenApply</a:t>
            </a:r>
            <a:r>
              <a:rPr lang="en-US" i="1" dirty="0"/>
              <a:t>(Function&lt;? super T,? extends U&gt; </a:t>
            </a:r>
            <a:r>
              <a:rPr lang="en-US" i="1" dirty="0" err="1"/>
              <a:t>fn</a:t>
            </a:r>
            <a:r>
              <a:rPr lang="en-US" i="1" dirty="0"/>
              <a:t>)</a:t>
            </a:r>
          </a:p>
          <a:p>
            <a:pPr lvl="2"/>
            <a:r>
              <a:rPr lang="en-US" i="1" dirty="0" err="1"/>
              <a:t>thenRun</a:t>
            </a:r>
            <a:r>
              <a:rPr lang="en-US" i="1" dirty="0"/>
              <a:t>(Runnable action)</a:t>
            </a:r>
          </a:p>
          <a:p>
            <a:pPr lvl="2"/>
            <a:endParaRPr lang="en-US" dirty="0"/>
          </a:p>
          <a:p>
            <a:pPr lvl="2"/>
            <a:r>
              <a:rPr lang="en-US" dirty="0"/>
              <a:t>All result with </a:t>
            </a:r>
            <a:r>
              <a:rPr lang="en-US" i="1" dirty="0" err="1"/>
              <a:t>CompletionStage</a:t>
            </a:r>
            <a:r>
              <a:rPr lang="en-US" i="1" dirty="0"/>
              <a:t>&lt;T</a:t>
            </a:r>
            <a:r>
              <a:rPr lang="en-US" dirty="0"/>
              <a:t>&gt; - so pipelines may be easily codes</a:t>
            </a:r>
          </a:p>
          <a:p>
            <a:pPr lvl="2"/>
            <a:r>
              <a:rPr lang="en-US" dirty="0"/>
              <a:t>All may use current thread or obtain different one from given executor -  </a:t>
            </a:r>
            <a:r>
              <a:rPr lang="en-US" i="1" dirty="0" err="1"/>
              <a:t>asyncXXX</a:t>
            </a:r>
            <a:r>
              <a:rPr lang="en-US" dirty="0"/>
              <a:t>() </a:t>
            </a:r>
          </a:p>
          <a:p>
            <a:pPr lvl="2"/>
            <a:r>
              <a:rPr lang="en-US" dirty="0"/>
              <a:t>All may be executed on different executors than </a:t>
            </a:r>
            <a:r>
              <a:rPr lang="en-US" i="1" dirty="0" err="1"/>
              <a:t>ForkJoinPool</a:t>
            </a:r>
            <a:r>
              <a:rPr lang="en-US" dirty="0"/>
              <a:t>..</a:t>
            </a:r>
            <a:r>
              <a:rPr lang="en-US" i="1" dirty="0" err="1"/>
              <a:t>commonPool</a:t>
            </a:r>
            <a:r>
              <a:rPr lang="en-US" dirty="0"/>
              <a:t>() </a:t>
            </a:r>
          </a:p>
        </p:txBody>
      </p:sp>
      <p:sp>
        <p:nvSpPr>
          <p:cNvPr id="5" name="Rectangle 4"/>
          <p:cNvSpPr/>
          <p:nvPr/>
        </p:nvSpPr>
        <p:spPr>
          <a:xfrm>
            <a:off x="1187450" y="2348881"/>
            <a:ext cx="5256758" cy="1296020"/>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i="1"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Title 1"/>
          <p:cNvSpPr>
            <a:spLocks noGrp="1"/>
          </p:cNvSpPr>
          <p:nvPr>
            <p:ph type="title"/>
          </p:nvPr>
        </p:nvSpPr>
        <p:spPr/>
        <p:txBody>
          <a:bodyPr/>
          <a:lstStyle/>
          <a:p>
            <a:r>
              <a:rPr lang="en-US" altLang="he-IL"/>
              <a:t>CompletableFuture</a:t>
            </a:r>
          </a:p>
        </p:txBody>
      </p:sp>
      <p:sp>
        <p:nvSpPr>
          <p:cNvPr id="3" name="Content Placeholder 2"/>
          <p:cNvSpPr>
            <a:spLocks noGrp="1"/>
          </p:cNvSpPr>
          <p:nvPr>
            <p:ph idx="1"/>
          </p:nvPr>
        </p:nvSpPr>
        <p:spPr/>
        <p:txBody>
          <a:bodyPr/>
          <a:lstStyle/>
          <a:p>
            <a:pPr lvl="1"/>
            <a:r>
              <a:rPr lang="en-US" dirty="0"/>
              <a:t>Examples:</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Methods relates to other </a:t>
            </a:r>
            <a:r>
              <a:rPr lang="en-US" i="1" dirty="0" err="1"/>
              <a:t>CompletableStage</a:t>
            </a:r>
            <a:r>
              <a:rPr lang="en-US" i="1" dirty="0"/>
              <a:t>&lt;T</a:t>
            </a:r>
            <a:r>
              <a:rPr lang="en-US" dirty="0"/>
              <a:t>&gt; instances:</a:t>
            </a:r>
          </a:p>
          <a:p>
            <a:pPr lvl="1"/>
            <a:endParaRPr lang="en-US" dirty="0"/>
          </a:p>
          <a:p>
            <a:pPr lvl="2"/>
            <a:r>
              <a:rPr lang="en-US" dirty="0" err="1"/>
              <a:t>acceptEither</a:t>
            </a:r>
            <a:r>
              <a:rPr lang="en-US" dirty="0"/>
              <a:t>(</a:t>
            </a:r>
            <a:r>
              <a:rPr lang="en-US" dirty="0" err="1"/>
              <a:t>CompletionStage</a:t>
            </a:r>
            <a:r>
              <a:rPr lang="en-US" dirty="0"/>
              <a:t>&lt;? extends T&gt; other, Consumer&lt;? super T&gt; action)</a:t>
            </a:r>
          </a:p>
          <a:p>
            <a:pPr lvl="2"/>
            <a:r>
              <a:rPr lang="en-US" dirty="0" err="1"/>
              <a:t>applyToEither</a:t>
            </a:r>
            <a:r>
              <a:rPr lang="en-US" dirty="0"/>
              <a:t>(</a:t>
            </a:r>
            <a:r>
              <a:rPr lang="en-US" dirty="0" err="1"/>
              <a:t>CompletionStage</a:t>
            </a:r>
            <a:r>
              <a:rPr lang="en-US" dirty="0"/>
              <a:t>&lt;? extends T&gt; other, Function&lt;? super T,U&gt; </a:t>
            </a:r>
            <a:r>
              <a:rPr lang="en-US" dirty="0" err="1"/>
              <a:t>fn</a:t>
            </a:r>
            <a:r>
              <a:rPr lang="en-US" dirty="0"/>
              <a:t>)</a:t>
            </a:r>
          </a:p>
          <a:p>
            <a:pPr lvl="2"/>
            <a:r>
              <a:rPr lang="en-US" dirty="0" err="1"/>
              <a:t>runAfterBoth</a:t>
            </a:r>
            <a:r>
              <a:rPr lang="en-US" dirty="0"/>
              <a:t>(</a:t>
            </a:r>
            <a:r>
              <a:rPr lang="en-US" dirty="0" err="1"/>
              <a:t>CompletionStage</a:t>
            </a:r>
            <a:r>
              <a:rPr lang="en-US" dirty="0"/>
              <a:t>&lt;?&gt; other, Runnable action)</a:t>
            </a:r>
          </a:p>
          <a:p>
            <a:pPr lvl="2"/>
            <a:r>
              <a:rPr lang="en-US" dirty="0" err="1"/>
              <a:t>runAfterEither</a:t>
            </a:r>
            <a:r>
              <a:rPr lang="en-US" dirty="0"/>
              <a:t>(</a:t>
            </a:r>
            <a:r>
              <a:rPr lang="en-US" dirty="0" err="1"/>
              <a:t>CompletionStage</a:t>
            </a:r>
            <a:r>
              <a:rPr lang="en-US" dirty="0"/>
              <a:t>&lt;?&gt; other, Runnable action) </a:t>
            </a:r>
          </a:p>
          <a:p>
            <a:pPr lvl="2"/>
            <a:endParaRPr lang="en-US" dirty="0"/>
          </a:p>
          <a:p>
            <a:pPr lvl="2"/>
            <a:endParaRPr lang="en-US" dirty="0"/>
          </a:p>
          <a:p>
            <a:pPr lvl="2"/>
            <a:endParaRPr lang="en-US" dirty="0"/>
          </a:p>
          <a:p>
            <a:pPr lvl="2"/>
            <a:endParaRPr lang="en-US" dirty="0"/>
          </a:p>
          <a:p>
            <a:pPr lvl="2"/>
            <a:endParaRPr lang="en-US" dirty="0"/>
          </a:p>
          <a:p>
            <a:pPr lvl="2"/>
            <a:endParaRPr lang="en-US" dirty="0"/>
          </a:p>
        </p:txBody>
      </p:sp>
      <p:sp>
        <p:nvSpPr>
          <p:cNvPr id="5" name="Rectangle 4"/>
          <p:cNvSpPr/>
          <p:nvPr/>
        </p:nvSpPr>
        <p:spPr>
          <a:xfrm>
            <a:off x="1043608" y="1916832"/>
            <a:ext cx="7643192" cy="1943100"/>
          </a:xfrm>
          <a:prstGeom prst="rect">
            <a:avLst/>
          </a:prstGeom>
          <a:solidFill>
            <a:schemeClr val="bg2">
              <a:lumMod val="40000"/>
              <a:lumOff val="60000"/>
            </a:schemeClr>
          </a:solidFill>
          <a:ln/>
        </p:spPr>
        <p:style>
          <a:lnRef idx="2">
            <a:schemeClr val="accent3"/>
          </a:lnRef>
          <a:fillRef idx="1">
            <a:schemeClr val="lt1"/>
          </a:fillRef>
          <a:effectRef idx="0">
            <a:schemeClr val="accent3"/>
          </a:effectRef>
          <a:fontRef idx="minor">
            <a:schemeClr val="dk1"/>
          </a:fontRef>
        </p:style>
        <p:txBody>
          <a:bodyPr rtlCol="1" anchor="ctr"/>
          <a:lstStyle/>
          <a:p>
            <a:pPr>
              <a:defRPr/>
            </a:pPr>
            <a:r>
              <a:rPr lang="en-US" sz="1400" dirty="0">
                <a:solidFill>
                  <a:schemeClr val="tx1"/>
                </a:solidFill>
              </a:rPr>
              <a:t>Method ref pipeline:</a:t>
            </a:r>
          </a:p>
          <a:p>
            <a:pPr>
              <a:defRPr/>
            </a:pPr>
            <a:r>
              <a:rPr lang="en-US" sz="1400" dirty="0" err="1">
                <a:solidFill>
                  <a:schemeClr val="tx1"/>
                </a:solidFill>
              </a:rPr>
              <a:t>CompletableFuture.supplyAsync</a:t>
            </a:r>
            <a:r>
              <a:rPr lang="en-US" sz="1400" dirty="0">
                <a:solidFill>
                  <a:schemeClr val="tx1"/>
                </a:solidFill>
              </a:rPr>
              <a:t>(me::</a:t>
            </a:r>
            <a:r>
              <a:rPr lang="en-US" sz="1400" dirty="0" err="1">
                <a:solidFill>
                  <a:schemeClr val="tx1"/>
                </a:solidFill>
              </a:rPr>
              <a:t>findRemoteControl</a:t>
            </a:r>
            <a:r>
              <a:rPr lang="en-US" sz="1400" dirty="0">
                <a:solidFill>
                  <a:schemeClr val="tx1"/>
                </a:solidFill>
              </a:rPr>
              <a:t>)</a:t>
            </a:r>
          </a:p>
          <a:p>
            <a:pPr>
              <a:defRPr/>
            </a:pPr>
            <a:r>
              <a:rPr lang="en-US" sz="1400" dirty="0">
                <a:solidFill>
                  <a:schemeClr val="tx1"/>
                </a:solidFill>
              </a:rPr>
              <a:t>                                   .</a:t>
            </a:r>
            <a:r>
              <a:rPr lang="en-US" sz="1400" dirty="0" err="1">
                <a:solidFill>
                  <a:schemeClr val="tx1"/>
                </a:solidFill>
              </a:rPr>
              <a:t>thenApply</a:t>
            </a:r>
            <a:r>
              <a:rPr lang="en-US" sz="1400" dirty="0">
                <a:solidFill>
                  <a:schemeClr val="tx1"/>
                </a:solidFill>
              </a:rPr>
              <a:t>(</a:t>
            </a:r>
            <a:r>
              <a:rPr lang="en-US" sz="1400" dirty="0" err="1">
                <a:solidFill>
                  <a:schemeClr val="tx1"/>
                </a:solidFill>
              </a:rPr>
              <a:t>codi</a:t>
            </a:r>
            <a:r>
              <a:rPr lang="en-US" sz="1400" dirty="0">
                <a:solidFill>
                  <a:schemeClr val="tx1"/>
                </a:solidFill>
              </a:rPr>
              <a:t>::</a:t>
            </a:r>
            <a:r>
              <a:rPr lang="en-US" sz="1400" dirty="0" err="1">
                <a:solidFill>
                  <a:schemeClr val="tx1"/>
                </a:solidFill>
              </a:rPr>
              <a:t>searchMovie</a:t>
            </a:r>
            <a:r>
              <a:rPr lang="en-US" sz="1400" dirty="0">
                <a:solidFill>
                  <a:schemeClr val="tx1"/>
                </a:solidFill>
              </a:rPr>
              <a:t>) </a:t>
            </a:r>
          </a:p>
          <a:p>
            <a:pPr>
              <a:defRPr/>
            </a:pPr>
            <a:r>
              <a:rPr lang="en-US" sz="1400" dirty="0">
                <a:solidFill>
                  <a:schemeClr val="tx1"/>
                </a:solidFill>
              </a:rPr>
              <a:t>                                   .</a:t>
            </a:r>
            <a:r>
              <a:rPr lang="en-US" sz="1400" dirty="0" err="1">
                <a:solidFill>
                  <a:schemeClr val="tx1"/>
                </a:solidFill>
              </a:rPr>
              <a:t>thenAccept</a:t>
            </a:r>
            <a:r>
              <a:rPr lang="en-US" sz="1400" dirty="0">
                <a:solidFill>
                  <a:schemeClr val="tx1"/>
                </a:solidFill>
              </a:rPr>
              <a:t>(me::</a:t>
            </a:r>
            <a:r>
              <a:rPr lang="en-US" sz="1400" dirty="0" err="1">
                <a:solidFill>
                  <a:schemeClr val="tx1"/>
                </a:solidFill>
              </a:rPr>
              <a:t>watchMovie</a:t>
            </a:r>
            <a:r>
              <a:rPr lang="en-US" sz="1400" dirty="0">
                <a:solidFill>
                  <a:schemeClr val="tx1"/>
                </a:solidFill>
              </a:rPr>
              <a:t>); </a:t>
            </a:r>
          </a:p>
          <a:p>
            <a:pPr>
              <a:defRPr/>
            </a:pPr>
            <a:endParaRPr lang="en-US" sz="1400" dirty="0">
              <a:solidFill>
                <a:schemeClr val="tx1"/>
              </a:solidFill>
            </a:endParaRPr>
          </a:p>
          <a:p>
            <a:pPr>
              <a:defRPr/>
            </a:pPr>
            <a:r>
              <a:rPr lang="en-US" sz="1400" dirty="0">
                <a:solidFill>
                  <a:schemeClr val="tx1"/>
                </a:solidFill>
              </a:rPr>
              <a:t>LMBDA Exp. </a:t>
            </a:r>
            <a:r>
              <a:rPr lang="en-US" sz="1400" dirty="0" err="1">
                <a:solidFill>
                  <a:schemeClr val="tx1"/>
                </a:solidFill>
              </a:rPr>
              <a:t>Pipline</a:t>
            </a:r>
            <a:r>
              <a:rPr lang="en-US" sz="1400" dirty="0">
                <a:solidFill>
                  <a:schemeClr val="tx1"/>
                </a:solidFill>
              </a:rPr>
              <a:t>:</a:t>
            </a:r>
          </a:p>
          <a:p>
            <a:pPr>
              <a:defRPr/>
            </a:pPr>
            <a:r>
              <a:rPr lang="en-US" sz="1400" dirty="0" err="1">
                <a:solidFill>
                  <a:schemeClr val="tx1"/>
                </a:solidFill>
              </a:rPr>
              <a:t>CompletableFuture.supplyAsync</a:t>
            </a:r>
            <a:r>
              <a:rPr lang="en-US" sz="1400" dirty="0">
                <a:solidFill>
                  <a:schemeClr val="tx1"/>
                </a:solidFill>
              </a:rPr>
              <a:t>(()-&gt;</a:t>
            </a:r>
            <a:r>
              <a:rPr lang="en-US" sz="1400" dirty="0" err="1">
                <a:solidFill>
                  <a:schemeClr val="tx1"/>
                </a:solidFill>
              </a:rPr>
              <a:t>me.findRemoteControl</a:t>
            </a:r>
            <a:r>
              <a:rPr lang="en-US" sz="1400" dirty="0">
                <a:solidFill>
                  <a:schemeClr val="tx1"/>
                </a:solidFill>
              </a:rPr>
              <a:t>(“under the sofa”))</a:t>
            </a:r>
          </a:p>
          <a:p>
            <a:pPr>
              <a:defRPr/>
            </a:pPr>
            <a:r>
              <a:rPr lang="en-US" sz="1400" dirty="0">
                <a:solidFill>
                  <a:schemeClr val="tx1"/>
                </a:solidFill>
              </a:rPr>
              <a:t>                                   .</a:t>
            </a:r>
            <a:r>
              <a:rPr lang="en-US" sz="1400" dirty="0" err="1">
                <a:solidFill>
                  <a:schemeClr val="tx1"/>
                </a:solidFill>
              </a:rPr>
              <a:t>thenApply</a:t>
            </a:r>
            <a:r>
              <a:rPr lang="en-US" sz="1400" dirty="0">
                <a:solidFill>
                  <a:schemeClr val="tx1"/>
                </a:solidFill>
              </a:rPr>
              <a:t>((</a:t>
            </a:r>
            <a:r>
              <a:rPr lang="en-US" sz="1400" dirty="0" err="1">
                <a:solidFill>
                  <a:schemeClr val="tx1"/>
                </a:solidFill>
              </a:rPr>
              <a:t>rc</a:t>
            </a:r>
            <a:r>
              <a:rPr lang="en-US" sz="1400" dirty="0">
                <a:solidFill>
                  <a:schemeClr val="tx1"/>
                </a:solidFill>
              </a:rPr>
              <a:t>)-&gt; </a:t>
            </a:r>
            <a:r>
              <a:rPr lang="en-US" sz="1400" dirty="0" err="1">
                <a:solidFill>
                  <a:schemeClr val="tx1"/>
                </a:solidFill>
              </a:rPr>
              <a:t>codi.favorateChannel</a:t>
            </a:r>
            <a:r>
              <a:rPr lang="en-US" sz="1400" dirty="0">
                <a:solidFill>
                  <a:schemeClr val="tx1"/>
                </a:solidFill>
              </a:rPr>
              <a:t>(</a:t>
            </a:r>
            <a:r>
              <a:rPr lang="en-US" sz="1400" dirty="0" err="1">
                <a:solidFill>
                  <a:schemeClr val="tx1"/>
                </a:solidFill>
              </a:rPr>
              <a:t>rc</a:t>
            </a:r>
            <a:r>
              <a:rPr lang="en-US" sz="1400" dirty="0">
                <a:solidFill>
                  <a:schemeClr val="tx1"/>
                </a:solidFill>
              </a:rPr>
              <a:t>,”Pulp Fiction”) </a:t>
            </a:r>
          </a:p>
          <a:p>
            <a:pPr>
              <a:defRPr/>
            </a:pPr>
            <a:r>
              <a:rPr lang="en-US" sz="1400" dirty="0">
                <a:solidFill>
                  <a:schemeClr val="tx1"/>
                </a:solidFill>
              </a:rPr>
              <a:t>                                   .</a:t>
            </a:r>
            <a:r>
              <a:rPr lang="en-US" sz="1400" dirty="0" err="1">
                <a:solidFill>
                  <a:schemeClr val="tx1"/>
                </a:solidFill>
              </a:rPr>
              <a:t>thenAccept</a:t>
            </a:r>
            <a:r>
              <a:rPr lang="en-US" sz="1400" dirty="0">
                <a:solidFill>
                  <a:schemeClr val="tx1"/>
                </a:solidFill>
              </a:rPr>
              <a:t>((</a:t>
            </a:r>
            <a:r>
              <a:rPr lang="en-US" sz="1400" dirty="0" err="1">
                <a:solidFill>
                  <a:schemeClr val="tx1"/>
                </a:solidFill>
              </a:rPr>
              <a:t>mov</a:t>
            </a:r>
            <a:r>
              <a:rPr lang="en-US" sz="1400" dirty="0">
                <a:solidFill>
                  <a:schemeClr val="tx1"/>
                </a:solidFill>
              </a:rPr>
              <a:t>)-&gt;</a:t>
            </a:r>
            <a:r>
              <a:rPr lang="en-US" sz="1400" dirty="0" err="1">
                <a:solidFill>
                  <a:schemeClr val="tx1"/>
                </a:solidFill>
              </a:rPr>
              <a:t>me.watchMovie</a:t>
            </a:r>
            <a:r>
              <a:rPr lang="en-US" sz="1400" dirty="0">
                <a:solidFill>
                  <a:schemeClr val="tx1"/>
                </a:solidFill>
              </a:rPr>
              <a:t>(</a:t>
            </a:r>
            <a:r>
              <a:rPr lang="en-US" sz="1400" dirty="0" err="1">
                <a:solidFill>
                  <a:schemeClr val="tx1"/>
                </a:solidFill>
              </a:rPr>
              <a:t>mov</a:t>
            </a:r>
            <a:r>
              <a:rPr lang="en-US" sz="1400" dirty="0">
                <a:solidFill>
                  <a:schemeClr val="tx1"/>
                </a:solidFill>
              </a:rPr>
              <a:t>)); </a:t>
            </a:r>
          </a:p>
        </p:txBody>
      </p:sp>
      <p:sp>
        <p:nvSpPr>
          <p:cNvPr id="237574" name="Rectangle 5"/>
          <p:cNvSpPr>
            <a:spLocks noChangeArrowheads="1"/>
          </p:cNvSpPr>
          <p:nvPr/>
        </p:nvSpPr>
        <p:spPr bwMode="auto">
          <a:xfrm>
            <a:off x="0" y="3197225"/>
            <a:ext cx="0" cy="438150"/>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79350" rIns="0" bIns="7935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he-IL" altLang="he-IL"/>
          </a:p>
        </p:txBody>
      </p:sp>
      <p:cxnSp>
        <p:nvCxnSpPr>
          <p:cNvPr id="9" name="Straight Connector 8"/>
          <p:cNvCxnSpPr/>
          <p:nvPr/>
        </p:nvCxnSpPr>
        <p:spPr>
          <a:xfrm>
            <a:off x="1043608" y="1916832"/>
            <a:ext cx="7643192" cy="0"/>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043608" y="3862239"/>
            <a:ext cx="7643192" cy="0"/>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Title 1"/>
          <p:cNvSpPr>
            <a:spLocks noGrp="1"/>
          </p:cNvSpPr>
          <p:nvPr>
            <p:ph type="title"/>
          </p:nvPr>
        </p:nvSpPr>
        <p:spPr/>
        <p:txBody>
          <a:bodyPr/>
          <a:lstStyle/>
          <a:p>
            <a:r>
              <a:rPr lang="en-US" altLang="he-IL"/>
              <a:t>Concurrent Atomic</a:t>
            </a:r>
            <a:endParaRPr lang="he-IL" altLang="he-IL"/>
          </a:p>
        </p:txBody>
      </p:sp>
      <p:sp>
        <p:nvSpPr>
          <p:cNvPr id="249859" name="Content Placeholder 2"/>
          <p:cNvSpPr>
            <a:spLocks noGrp="1"/>
          </p:cNvSpPr>
          <p:nvPr>
            <p:ph idx="1"/>
          </p:nvPr>
        </p:nvSpPr>
        <p:spPr/>
        <p:txBody>
          <a:bodyPr/>
          <a:lstStyle/>
          <a:p>
            <a:r>
              <a:rPr lang="en-US" altLang="he-IL" i="1" dirty="0" err="1"/>
              <a:t>java.util.concurrent.atomic</a:t>
            </a:r>
            <a:r>
              <a:rPr lang="en-US" altLang="he-IL" dirty="0"/>
              <a:t> package</a:t>
            </a:r>
          </a:p>
          <a:p>
            <a:pPr lvl="1"/>
            <a:r>
              <a:rPr lang="en-US" altLang="he-IL" dirty="0"/>
              <a:t>Provides thread-safe wrappers of atomic data</a:t>
            </a:r>
          </a:p>
          <a:p>
            <a:pPr lvl="1"/>
            <a:endParaRPr lang="en-US" altLang="he-IL" dirty="0"/>
          </a:p>
          <a:p>
            <a:pPr lvl="1"/>
            <a:r>
              <a:rPr lang="en-US" altLang="he-IL" dirty="0"/>
              <a:t>Wait, isn’t it ‘volatile’ keyword responsibility?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Title 1"/>
          <p:cNvSpPr>
            <a:spLocks noGrp="1"/>
          </p:cNvSpPr>
          <p:nvPr>
            <p:ph type="title"/>
          </p:nvPr>
        </p:nvSpPr>
        <p:spPr/>
        <p:txBody>
          <a:bodyPr/>
          <a:lstStyle/>
          <a:p>
            <a:r>
              <a:rPr lang="en-US" altLang="he-IL"/>
              <a:t>Concurrent Atomic</a:t>
            </a:r>
            <a:endParaRPr lang="he-IL" altLang="he-IL"/>
          </a:p>
        </p:txBody>
      </p:sp>
      <p:sp>
        <p:nvSpPr>
          <p:cNvPr id="250883" name="Content Placeholder 2"/>
          <p:cNvSpPr>
            <a:spLocks noGrp="1"/>
          </p:cNvSpPr>
          <p:nvPr>
            <p:ph idx="1"/>
          </p:nvPr>
        </p:nvSpPr>
        <p:spPr/>
        <p:txBody>
          <a:bodyPr/>
          <a:lstStyle/>
          <a:p>
            <a:pPr marL="0" indent="0">
              <a:buNone/>
            </a:pPr>
            <a:r>
              <a:rPr lang="en-US" altLang="he-IL" b="1" dirty="0"/>
              <a:t>Volatile</a:t>
            </a:r>
          </a:p>
          <a:p>
            <a:pPr lvl="1"/>
            <a:r>
              <a:rPr lang="en-US" altLang="he-IL" dirty="0"/>
              <a:t>Synchronizes access to primitive allocations</a:t>
            </a:r>
          </a:p>
          <a:p>
            <a:pPr lvl="1"/>
            <a:r>
              <a:rPr lang="en-US" altLang="he-IL" dirty="0"/>
              <a:t>Should be used when variables are about to be shared and modified by multiple threads</a:t>
            </a:r>
          </a:p>
          <a:p>
            <a:pPr lvl="1"/>
            <a:r>
              <a:rPr lang="en-US" altLang="he-IL" dirty="0"/>
              <a:t>Volatile compared with synchronization:</a:t>
            </a:r>
          </a:p>
          <a:p>
            <a:pPr lvl="2"/>
            <a:r>
              <a:rPr lang="en-US" altLang="he-IL" dirty="0"/>
              <a:t>May ‘synchronize’ null values</a:t>
            </a:r>
          </a:p>
          <a:p>
            <a:pPr lvl="2"/>
            <a:r>
              <a:rPr lang="en-US" altLang="he-IL" dirty="0"/>
              <a:t>Can be applied to primitives as well</a:t>
            </a:r>
          </a:p>
          <a:p>
            <a:pPr lvl="2"/>
            <a:r>
              <a:rPr lang="en-US" altLang="he-IL" dirty="0"/>
              <a:t>Well supported since Java 5 (don’t use it in older versions)</a:t>
            </a:r>
          </a:p>
          <a:p>
            <a:pPr lvl="2"/>
            <a:r>
              <a:rPr lang="en-US" altLang="he-IL" dirty="0"/>
              <a:t>Non-blocking (just for the single action itself…)</a:t>
            </a:r>
          </a:p>
          <a:p>
            <a:pPr lvl="2"/>
            <a:endParaRPr lang="en-US" altLang="he-IL" dirty="0"/>
          </a:p>
          <a:p>
            <a:pPr lvl="2"/>
            <a:endParaRPr lang="en-US" altLang="he-IL"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Title 1"/>
          <p:cNvSpPr>
            <a:spLocks noGrp="1"/>
          </p:cNvSpPr>
          <p:nvPr>
            <p:ph type="title"/>
          </p:nvPr>
        </p:nvSpPr>
        <p:spPr/>
        <p:txBody>
          <a:bodyPr/>
          <a:lstStyle/>
          <a:p>
            <a:r>
              <a:rPr lang="en-US" altLang="he-IL"/>
              <a:t>Concurrent Atomic</a:t>
            </a:r>
            <a:endParaRPr lang="he-IL" altLang="he-IL"/>
          </a:p>
        </p:txBody>
      </p:sp>
      <p:sp>
        <p:nvSpPr>
          <p:cNvPr id="251907" name="Content Placeholder 2"/>
          <p:cNvSpPr>
            <a:spLocks noGrp="1"/>
          </p:cNvSpPr>
          <p:nvPr>
            <p:ph idx="1"/>
          </p:nvPr>
        </p:nvSpPr>
        <p:spPr/>
        <p:txBody>
          <a:bodyPr/>
          <a:lstStyle/>
          <a:p>
            <a:pPr marL="0" indent="0">
              <a:buNone/>
            </a:pPr>
            <a:r>
              <a:rPr lang="en-US" altLang="he-IL" b="1" dirty="0"/>
              <a:t>So, why do we need Atomic locks if we can use volatile?</a:t>
            </a:r>
          </a:p>
          <a:p>
            <a:pPr lvl="1"/>
            <a:r>
              <a:rPr lang="en-US" altLang="he-IL" dirty="0"/>
              <a:t>volatile cannot block, means we cannot manipulate a value and read it in an atomic context</a:t>
            </a:r>
          </a:p>
          <a:p>
            <a:pPr lvl="1"/>
            <a:endParaRPr lang="en-US" altLang="he-IL" dirty="0"/>
          </a:p>
          <a:p>
            <a:pPr lvl="1"/>
            <a:r>
              <a:rPr lang="en-US" altLang="he-IL" dirty="0"/>
              <a:t>Volatile doesn’t solve this:</a:t>
            </a:r>
          </a:p>
          <a:p>
            <a:pPr lvl="1"/>
            <a:endParaRPr lang="en-US" altLang="he-IL" dirty="0"/>
          </a:p>
          <a:p>
            <a:pPr lvl="1"/>
            <a:r>
              <a:rPr lang="en-US" altLang="he-IL" dirty="0"/>
              <a:t>Volatile doesn’t support conditional updates…</a:t>
            </a:r>
          </a:p>
        </p:txBody>
      </p:sp>
      <p:sp>
        <p:nvSpPr>
          <p:cNvPr id="4" name="AutoShape 8"/>
          <p:cNvSpPr>
            <a:spLocks noChangeArrowheads="1"/>
          </p:cNvSpPr>
          <p:nvPr/>
        </p:nvSpPr>
        <p:spPr bwMode="auto">
          <a:xfrm>
            <a:off x="1259632" y="3789040"/>
            <a:ext cx="7427168" cy="1354667"/>
          </a:xfrm>
          <a:prstGeom prst="rect">
            <a:avLst/>
          </a:prstGeom>
          <a:solidFill>
            <a:schemeClr val="bg2">
              <a:lumMod val="40000"/>
              <a:lumOff val="60000"/>
            </a:schemeClr>
          </a:solidFill>
          <a:ln>
            <a:headEnd/>
            <a:tailEnd/>
          </a:ln>
        </p:spPr>
        <p:style>
          <a:lnRef idx="2">
            <a:schemeClr val="accent3"/>
          </a:lnRef>
          <a:fillRef idx="1">
            <a:schemeClr val="lt1"/>
          </a:fillRef>
          <a:effectRef idx="0">
            <a:schemeClr val="accent3"/>
          </a:effectRef>
          <a:fontRef idx="minor">
            <a:schemeClr val="dk1"/>
          </a:fontRef>
        </p:style>
        <p:txBody>
          <a:bodyPr wrap="none" anchor="ctr"/>
          <a:lstStyle/>
          <a:p>
            <a:pPr fontAlgn="auto">
              <a:lnSpc>
                <a:spcPct val="80000"/>
              </a:lnSpc>
              <a:spcBef>
                <a:spcPts val="0"/>
              </a:spcBef>
              <a:spcAft>
                <a:spcPts val="0"/>
              </a:spcAft>
              <a:defRPr/>
            </a:pPr>
            <a:endParaRPr lang="en-US" sz="1400" b="1" dirty="0">
              <a:latin typeface="+mn-lt"/>
              <a:cs typeface="+mn-cs"/>
            </a:endParaRPr>
          </a:p>
          <a:p>
            <a:pPr fontAlgn="auto">
              <a:lnSpc>
                <a:spcPct val="80000"/>
              </a:lnSpc>
              <a:spcBef>
                <a:spcPts val="0"/>
              </a:spcBef>
              <a:spcAft>
                <a:spcPts val="0"/>
              </a:spcAft>
              <a:defRPr/>
            </a:pPr>
            <a:r>
              <a:rPr lang="en-US" sz="1400" b="1" dirty="0" err="1">
                <a:latin typeface="+mn-lt"/>
                <a:cs typeface="+mn-cs"/>
              </a:rPr>
              <a:t>int</a:t>
            </a:r>
            <a:r>
              <a:rPr lang="en-US" sz="1400" b="1" dirty="0">
                <a:latin typeface="+mn-lt"/>
                <a:cs typeface="+mn-cs"/>
              </a:rPr>
              <a:t> x=100;</a:t>
            </a:r>
          </a:p>
          <a:p>
            <a:pPr fontAlgn="auto">
              <a:lnSpc>
                <a:spcPct val="80000"/>
              </a:lnSpc>
              <a:spcBef>
                <a:spcPts val="0"/>
              </a:spcBef>
              <a:spcAft>
                <a:spcPts val="0"/>
              </a:spcAft>
              <a:defRPr/>
            </a:pPr>
            <a:r>
              <a:rPr lang="en-US" sz="1400" b="1" dirty="0">
                <a:latin typeface="+mn-lt"/>
                <a:cs typeface="+mn-cs"/>
              </a:rPr>
              <a:t>…</a:t>
            </a:r>
          </a:p>
          <a:p>
            <a:pPr fontAlgn="auto">
              <a:lnSpc>
                <a:spcPct val="80000"/>
              </a:lnSpc>
              <a:spcBef>
                <a:spcPts val="0"/>
              </a:spcBef>
              <a:spcAft>
                <a:spcPts val="0"/>
              </a:spcAft>
              <a:defRPr/>
            </a:pPr>
            <a:r>
              <a:rPr lang="en-US" sz="1400" b="1" dirty="0">
                <a:latin typeface="+mn-lt"/>
                <a:cs typeface="+mn-cs"/>
              </a:rPr>
              <a:t>if(x==200){</a:t>
            </a:r>
          </a:p>
          <a:p>
            <a:pPr fontAlgn="auto">
              <a:lnSpc>
                <a:spcPct val="80000"/>
              </a:lnSpc>
              <a:spcBef>
                <a:spcPts val="0"/>
              </a:spcBef>
              <a:spcAft>
                <a:spcPts val="0"/>
              </a:spcAft>
              <a:defRPr/>
            </a:pPr>
            <a:r>
              <a:rPr lang="en-US" sz="1400" b="1" dirty="0">
                <a:latin typeface="+mn-lt"/>
                <a:cs typeface="+mn-cs"/>
              </a:rPr>
              <a:t>              x=x*10;</a:t>
            </a:r>
          </a:p>
          <a:p>
            <a:pPr fontAlgn="auto">
              <a:lnSpc>
                <a:spcPct val="80000"/>
              </a:lnSpc>
              <a:spcBef>
                <a:spcPts val="0"/>
              </a:spcBef>
              <a:spcAft>
                <a:spcPts val="0"/>
              </a:spcAft>
              <a:defRPr/>
            </a:pPr>
            <a:r>
              <a:rPr lang="en-US" sz="1400" b="1" dirty="0">
                <a:latin typeface="+mn-lt"/>
                <a:cs typeface="+mn-cs"/>
              </a:rPr>
              <a:t>              x++;</a:t>
            </a:r>
          </a:p>
          <a:p>
            <a:pPr fontAlgn="auto">
              <a:lnSpc>
                <a:spcPct val="80000"/>
              </a:lnSpc>
              <a:spcBef>
                <a:spcPts val="0"/>
              </a:spcBef>
              <a:spcAft>
                <a:spcPts val="0"/>
              </a:spcAft>
              <a:defRPr/>
            </a:pPr>
            <a:r>
              <a:rPr lang="en-US" sz="1400" b="1" dirty="0">
                <a:latin typeface="+mn-lt"/>
                <a:cs typeface="+mn-cs"/>
              </a:rPr>
              <a:t>}</a:t>
            </a:r>
            <a:endParaRPr lang="en-US" sz="1400" dirty="0">
              <a:latin typeface="+mn-lt"/>
              <a:cs typeface="+mn-cs"/>
            </a:endParaRPr>
          </a:p>
        </p:txBody>
      </p:sp>
      <p:cxnSp>
        <p:nvCxnSpPr>
          <p:cNvPr id="7" name="Straight Connector 6"/>
          <p:cNvCxnSpPr/>
          <p:nvPr/>
        </p:nvCxnSpPr>
        <p:spPr>
          <a:xfrm>
            <a:off x="1259632" y="3789039"/>
            <a:ext cx="7427168" cy="2"/>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271588" y="5143500"/>
            <a:ext cx="7415212" cy="208"/>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Title 1"/>
          <p:cNvSpPr>
            <a:spLocks noGrp="1"/>
          </p:cNvSpPr>
          <p:nvPr>
            <p:ph type="title"/>
          </p:nvPr>
        </p:nvSpPr>
        <p:spPr/>
        <p:txBody>
          <a:bodyPr/>
          <a:lstStyle/>
          <a:p>
            <a:r>
              <a:rPr lang="en-US" altLang="he-IL"/>
              <a:t>Concurrent Atomic</a:t>
            </a:r>
            <a:endParaRPr lang="he-IL" altLang="he-IL"/>
          </a:p>
        </p:txBody>
      </p:sp>
      <p:sp>
        <p:nvSpPr>
          <p:cNvPr id="252931" name="Content Placeholder 2"/>
          <p:cNvSpPr>
            <a:spLocks noGrp="1"/>
          </p:cNvSpPr>
          <p:nvPr>
            <p:ph idx="1"/>
          </p:nvPr>
        </p:nvSpPr>
        <p:spPr/>
        <p:txBody>
          <a:bodyPr/>
          <a:lstStyle/>
          <a:p>
            <a:pPr marL="0" indent="0">
              <a:buNone/>
            </a:pPr>
            <a:r>
              <a:rPr lang="en-US" altLang="he-IL" b="1" dirty="0"/>
              <a:t>Concurrent Atomic wrappers</a:t>
            </a:r>
          </a:p>
          <a:p>
            <a:pPr lvl="2"/>
            <a:r>
              <a:rPr lang="en-US" altLang="he-IL" dirty="0"/>
              <a:t>Provides volatile access to its value</a:t>
            </a:r>
          </a:p>
          <a:p>
            <a:pPr lvl="2"/>
            <a:r>
              <a:rPr lang="en-US" altLang="he-IL" dirty="0"/>
              <a:t>Extends it with general methods </a:t>
            </a:r>
          </a:p>
          <a:p>
            <a:pPr lvl="3"/>
            <a:r>
              <a:rPr lang="en-US" altLang="he-IL" i="1" dirty="0"/>
              <a:t>set(), get()</a:t>
            </a:r>
          </a:p>
          <a:p>
            <a:pPr lvl="3"/>
            <a:r>
              <a:rPr lang="en-US" altLang="he-IL" i="1" dirty="0" err="1"/>
              <a:t>compareAndSet</a:t>
            </a:r>
            <a:r>
              <a:rPr lang="en-US" altLang="he-IL" i="1" dirty="0"/>
              <a:t>(</a:t>
            </a:r>
            <a:r>
              <a:rPr lang="en-US" altLang="he-IL" i="1" dirty="0" err="1"/>
              <a:t>expectedValue</a:t>
            </a:r>
            <a:r>
              <a:rPr lang="en-US" altLang="he-IL" dirty="0"/>
              <a:t>, </a:t>
            </a:r>
            <a:r>
              <a:rPr lang="en-US" altLang="he-IL" dirty="0" err="1"/>
              <a:t>updatedValue</a:t>
            </a:r>
            <a:r>
              <a:rPr lang="en-US" altLang="he-IL" dirty="0"/>
              <a:t> )</a:t>
            </a:r>
          </a:p>
          <a:p>
            <a:pPr lvl="2"/>
            <a:r>
              <a:rPr lang="en-US" altLang="he-IL" dirty="0"/>
              <a:t>Extends it with type specific methods </a:t>
            </a:r>
          </a:p>
          <a:p>
            <a:pPr lvl="3"/>
            <a:r>
              <a:rPr lang="en-US" altLang="he-IL" dirty="0"/>
              <a:t>For </a:t>
            </a:r>
            <a:r>
              <a:rPr lang="en-US" altLang="he-IL" i="1" dirty="0" err="1"/>
              <a:t>int</a:t>
            </a:r>
            <a:r>
              <a:rPr lang="en-US" altLang="he-IL" i="1" dirty="0"/>
              <a:t>: </a:t>
            </a:r>
            <a:r>
              <a:rPr lang="en-US" altLang="he-IL" i="1" dirty="0" err="1"/>
              <a:t>addAndGet</a:t>
            </a:r>
            <a:r>
              <a:rPr lang="en-US" altLang="he-IL" i="1" dirty="0"/>
              <a:t>(</a:t>
            </a:r>
            <a:r>
              <a:rPr lang="en-US" altLang="he-IL" i="1" dirty="0" err="1"/>
              <a:t>int</a:t>
            </a:r>
            <a:r>
              <a:rPr lang="en-US" altLang="he-IL" i="1" dirty="0"/>
              <a:t> delta), </a:t>
            </a:r>
            <a:r>
              <a:rPr lang="en-US" altLang="he-IL" i="1" dirty="0" err="1"/>
              <a:t>decrementAndGet</a:t>
            </a:r>
            <a:r>
              <a:rPr lang="en-US" altLang="he-IL" i="1" dirty="0"/>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Title 1"/>
          <p:cNvSpPr>
            <a:spLocks noGrp="1"/>
          </p:cNvSpPr>
          <p:nvPr>
            <p:ph type="title"/>
          </p:nvPr>
        </p:nvSpPr>
        <p:spPr/>
        <p:txBody>
          <a:bodyPr/>
          <a:lstStyle/>
          <a:p>
            <a:r>
              <a:rPr lang="en-US" altLang="he-IL"/>
              <a:t>Concurrent Atomic</a:t>
            </a:r>
            <a:endParaRPr lang="he-IL" altLang="he-IL"/>
          </a:p>
        </p:txBody>
      </p:sp>
      <p:sp>
        <p:nvSpPr>
          <p:cNvPr id="3" name="Content Placeholder 2"/>
          <p:cNvSpPr>
            <a:spLocks noGrp="1"/>
          </p:cNvSpPr>
          <p:nvPr>
            <p:ph idx="1"/>
          </p:nvPr>
        </p:nvSpPr>
        <p:spPr/>
        <p:txBody>
          <a:bodyPr/>
          <a:lstStyle/>
          <a:p>
            <a:pPr marL="0" indent="0">
              <a:buNone/>
            </a:pPr>
            <a:r>
              <a:rPr lang="en-US" b="1" dirty="0"/>
              <a:t>A little about </a:t>
            </a:r>
            <a:r>
              <a:rPr lang="en-US" b="1" i="1" dirty="0" err="1"/>
              <a:t>compareAndSet</a:t>
            </a:r>
            <a:r>
              <a:rPr lang="en-US" b="1" i="1" dirty="0"/>
              <a:t>(expected</a:t>
            </a:r>
            <a:r>
              <a:rPr lang="en-US" b="1" dirty="0"/>
              <a:t>, updated)</a:t>
            </a:r>
          </a:p>
          <a:p>
            <a:pPr lvl="1"/>
            <a:r>
              <a:rPr lang="en-US" dirty="0"/>
              <a:t>Performs volatile read on wrapped value</a:t>
            </a:r>
          </a:p>
          <a:p>
            <a:pPr lvl="1"/>
            <a:r>
              <a:rPr lang="en-US" dirty="0"/>
              <a:t>If expected == value</a:t>
            </a:r>
          </a:p>
          <a:p>
            <a:pPr lvl="2"/>
            <a:r>
              <a:rPr lang="en-US" dirty="0"/>
              <a:t>Volatile updates the value with updated</a:t>
            </a:r>
          </a:p>
          <a:p>
            <a:pPr lvl="2"/>
            <a:r>
              <a:rPr lang="en-US" dirty="0"/>
              <a:t>Return true</a:t>
            </a:r>
          </a:p>
          <a:p>
            <a:pPr lvl="1"/>
            <a:r>
              <a:rPr lang="en-US" dirty="0"/>
              <a:t>If expected != value</a:t>
            </a:r>
          </a:p>
          <a:p>
            <a:pPr lvl="2"/>
            <a:r>
              <a:rPr lang="en-US" dirty="0"/>
              <a:t>Return false</a:t>
            </a:r>
          </a:p>
          <a:p>
            <a:pPr lvl="1"/>
            <a:r>
              <a:rPr lang="en-US" dirty="0"/>
              <a:t>Threads might retry to change data on ‘false’ result</a:t>
            </a:r>
          </a:p>
          <a:p>
            <a:pPr lvl="2"/>
            <a:r>
              <a:rPr lang="en-US" dirty="0"/>
              <a:t>But are not blocked due to this method invocation</a:t>
            </a:r>
          </a:p>
          <a:p>
            <a:pPr lvl="2"/>
            <a:endParaRPr lang="en-US" dirty="0"/>
          </a:p>
          <a:p>
            <a:pPr lvl="2"/>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en-US" altLang="he-IL"/>
              <a:t>The Life Cycle of a Thread</a:t>
            </a:r>
          </a:p>
        </p:txBody>
      </p:sp>
      <p:sp>
        <p:nvSpPr>
          <p:cNvPr id="93186" name="Text Box 4"/>
          <p:cNvSpPr txBox="1">
            <a:spLocks noChangeArrowheads="1"/>
          </p:cNvSpPr>
          <p:nvPr/>
        </p:nvSpPr>
        <p:spPr bwMode="auto">
          <a:xfrm>
            <a:off x="517525" y="4130675"/>
            <a:ext cx="8245475" cy="1867749"/>
          </a:xfrm>
          <a:prstGeom prst="rect">
            <a:avLst/>
          </a:prstGeom>
          <a:noFill/>
          <a:ln w="9525">
            <a:noFill/>
            <a:miter lim="800000"/>
            <a:headEnd/>
            <a:tailEnd/>
          </a:ln>
        </p:spPr>
        <p:txBody>
          <a:bodyPr lIns="81844" tIns="40923" rIns="81844" bIns="40923">
            <a:spAutoFit/>
          </a:bodyPr>
          <a:lstStyle/>
          <a:p>
            <a:pPr>
              <a:spcBef>
                <a:spcPct val="20000"/>
              </a:spcBef>
              <a:defRPr/>
            </a:pPr>
            <a:r>
              <a:rPr lang="en-US" sz="2000" dirty="0">
                <a:latin typeface="Calibri Light" panose="020F0302020204030204" pitchFamily="34" charset="0"/>
              </a:rPr>
              <a:t>Basic states of the Thread:</a:t>
            </a:r>
          </a:p>
          <a:p>
            <a:pPr lvl="1">
              <a:spcBef>
                <a:spcPct val="20000"/>
              </a:spcBef>
              <a:buFontTx/>
              <a:buChar char="•"/>
              <a:defRPr/>
            </a:pPr>
            <a:r>
              <a:rPr lang="en-US" sz="2000" dirty="0">
                <a:latin typeface="Calibri Light" panose="020F0302020204030204" pitchFamily="34" charset="0"/>
              </a:rPr>
              <a:t> New Thread</a:t>
            </a:r>
          </a:p>
          <a:p>
            <a:pPr lvl="1">
              <a:spcBef>
                <a:spcPct val="20000"/>
              </a:spcBef>
              <a:buFontTx/>
              <a:buChar char="•"/>
              <a:defRPr/>
            </a:pPr>
            <a:r>
              <a:rPr lang="en-US" sz="2000" dirty="0">
                <a:latin typeface="Calibri Light" panose="020F0302020204030204" pitchFamily="34" charset="0"/>
              </a:rPr>
              <a:t> Running</a:t>
            </a:r>
          </a:p>
          <a:p>
            <a:pPr lvl="1">
              <a:spcBef>
                <a:spcPct val="20000"/>
              </a:spcBef>
              <a:buFontTx/>
              <a:buChar char="•"/>
              <a:defRPr/>
            </a:pPr>
            <a:r>
              <a:rPr lang="en-US" sz="2000" dirty="0">
                <a:latin typeface="Calibri Light" panose="020F0302020204030204" pitchFamily="34" charset="0"/>
              </a:rPr>
              <a:t> Not Runnable</a:t>
            </a:r>
          </a:p>
          <a:p>
            <a:pPr lvl="1">
              <a:spcBef>
                <a:spcPct val="20000"/>
              </a:spcBef>
              <a:buFontTx/>
              <a:buChar char="•"/>
              <a:defRPr/>
            </a:pPr>
            <a:r>
              <a:rPr lang="en-US" sz="2000" dirty="0">
                <a:latin typeface="Calibri Light" panose="020F0302020204030204" pitchFamily="34" charset="0"/>
              </a:rPr>
              <a:t> Dead</a:t>
            </a:r>
          </a:p>
        </p:txBody>
      </p:sp>
      <p:sp>
        <p:nvSpPr>
          <p:cNvPr id="6" name="AutoShape 8"/>
          <p:cNvSpPr>
            <a:spLocks noChangeArrowheads="1"/>
          </p:cNvSpPr>
          <p:nvPr/>
        </p:nvSpPr>
        <p:spPr bwMode="auto">
          <a:xfrm>
            <a:off x="457200" y="1667933"/>
            <a:ext cx="8305800" cy="2438400"/>
          </a:xfrm>
          <a:prstGeom prst="flowChartAlternateProcess">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fontAlgn="auto">
              <a:lnSpc>
                <a:spcPct val="90000"/>
              </a:lnSpc>
              <a:spcBef>
                <a:spcPts val="0"/>
              </a:spcBef>
              <a:spcAft>
                <a:spcPts val="0"/>
              </a:spcAft>
              <a:tabLst>
                <a:tab pos="410639" algn="l"/>
                <a:tab pos="608197" algn="l"/>
              </a:tabLst>
              <a:defRPr/>
            </a:pPr>
            <a:endParaRPr lang="en-US" sz="1067" dirty="0">
              <a:latin typeface="Calibri" pitchFamily="34" charset="0"/>
              <a:cs typeface="+mn-cs"/>
            </a:endParaRPr>
          </a:p>
        </p:txBody>
      </p:sp>
      <p:sp>
        <p:nvSpPr>
          <p:cNvPr id="10" name="Rectangle 6"/>
          <p:cNvSpPr>
            <a:spLocks noChangeArrowheads="1"/>
          </p:cNvSpPr>
          <p:nvPr/>
        </p:nvSpPr>
        <p:spPr bwMode="auto">
          <a:xfrm>
            <a:off x="2267744" y="2122171"/>
            <a:ext cx="4876800" cy="1625600"/>
          </a:xfrm>
          <a:prstGeom prst="rect">
            <a:avLst/>
          </a:prstGeom>
          <a:solidFill>
            <a:schemeClr val="bg1"/>
          </a:solidFill>
          <a:ln w="9525">
            <a:solidFill>
              <a:schemeClr val="tx1"/>
            </a:solidFill>
            <a:miter lim="800000"/>
            <a:headEnd/>
            <a:tailEnd/>
          </a:ln>
          <a:effectLst/>
          <a:scene3d>
            <a:camera prst="orthographicFront"/>
            <a:lightRig rig="threePt" dir="t"/>
          </a:scene3d>
          <a:sp3d>
            <a:bevelT/>
          </a:sp3d>
        </p:spPr>
        <p:txBody>
          <a:bodyPr wrap="none" anchor="ctr"/>
          <a:lstStyle/>
          <a:p>
            <a:pPr algn="ctr">
              <a:defRPr/>
            </a:pPr>
            <a:r>
              <a:rPr lang="en-US" sz="2000" dirty="0">
                <a:latin typeface="Calibri" pitchFamily="34" charset="0"/>
              </a:rPr>
              <a:t>Alive area</a:t>
            </a:r>
          </a:p>
          <a:p>
            <a:pPr algn="ctr">
              <a:defRPr/>
            </a:pPr>
            <a:endParaRPr lang="en-US" sz="2000" dirty="0">
              <a:latin typeface="Calibri" pitchFamily="34" charset="0"/>
            </a:endParaRPr>
          </a:p>
          <a:p>
            <a:pPr algn="ctr">
              <a:defRPr/>
            </a:pPr>
            <a:endParaRPr lang="en-US" sz="2000" dirty="0">
              <a:solidFill>
                <a:schemeClr val="tx2"/>
              </a:solidFill>
              <a:latin typeface="Calibri" pitchFamily="34" charset="0"/>
            </a:endParaRPr>
          </a:p>
          <a:p>
            <a:pPr algn="ctr">
              <a:defRPr/>
            </a:pPr>
            <a:endParaRPr lang="en-US" sz="2000" dirty="0">
              <a:solidFill>
                <a:schemeClr val="tx2"/>
              </a:solidFill>
              <a:latin typeface="Calibri" pitchFamily="34" charset="0"/>
            </a:endParaRPr>
          </a:p>
          <a:p>
            <a:pPr algn="ctr">
              <a:defRPr/>
            </a:pPr>
            <a:endParaRPr lang="en-US" sz="2000" dirty="0">
              <a:solidFill>
                <a:schemeClr val="tx2"/>
              </a:solidFill>
              <a:latin typeface="Calibri" pitchFamily="34" charset="0"/>
            </a:endParaRPr>
          </a:p>
          <a:p>
            <a:pPr algn="ctr">
              <a:defRPr/>
            </a:pPr>
            <a:endParaRPr lang="en-US" sz="2000" dirty="0">
              <a:solidFill>
                <a:schemeClr val="tx2"/>
              </a:solidFill>
              <a:latin typeface="Calibri" pitchFamily="34" charset="0"/>
            </a:endParaRPr>
          </a:p>
        </p:txBody>
      </p:sp>
      <p:sp>
        <p:nvSpPr>
          <p:cNvPr id="93193" name="Rectangle 8"/>
          <p:cNvSpPr>
            <a:spLocks noChangeArrowheads="1"/>
          </p:cNvSpPr>
          <p:nvPr/>
        </p:nvSpPr>
        <p:spPr bwMode="auto">
          <a:xfrm>
            <a:off x="1200944" y="3274167"/>
            <a:ext cx="990600" cy="203200"/>
          </a:xfrm>
          <a:prstGeom prst="rect">
            <a:avLst/>
          </a:prstGeom>
          <a:solidFill>
            <a:schemeClr val="bg1"/>
          </a:solidFill>
          <a:ln w="12700">
            <a:noFill/>
            <a:miter lim="800000"/>
            <a:headEnd/>
            <a:tailEnd/>
          </a:ln>
        </p:spPr>
        <p:txBody>
          <a:bodyPr wrap="none" anchor="ctr"/>
          <a:lstStyle/>
          <a:p>
            <a:pPr algn="ctr">
              <a:defRPr/>
            </a:pPr>
            <a:r>
              <a:rPr lang="en-US" sz="1200">
                <a:latin typeface="Calibri" pitchFamily="34" charset="0"/>
              </a:rPr>
              <a:t>Thread.start()</a:t>
            </a:r>
          </a:p>
        </p:txBody>
      </p:sp>
      <p:sp>
        <p:nvSpPr>
          <p:cNvPr id="15" name="AutoShape 11"/>
          <p:cNvSpPr>
            <a:spLocks noChangeArrowheads="1"/>
          </p:cNvSpPr>
          <p:nvPr/>
        </p:nvSpPr>
        <p:spPr bwMode="auto">
          <a:xfrm>
            <a:off x="1116806" y="2257637"/>
            <a:ext cx="846138" cy="406400"/>
          </a:xfrm>
          <a:prstGeom prst="flowChartAlternateProcess">
            <a:avLst/>
          </a:prstGeom>
          <a:solidFill>
            <a:srgbClr val="DDDDDD"/>
          </a:solidFill>
          <a:ln w="9525">
            <a:solidFill>
              <a:schemeClr val="tx1"/>
            </a:solidFill>
            <a:miter lim="800000"/>
            <a:headEnd/>
            <a:tailEnd/>
          </a:ln>
          <a:effectLst/>
          <a:scene3d>
            <a:camera prst="orthographicFront"/>
            <a:lightRig rig="threePt" dir="t"/>
          </a:scene3d>
          <a:sp3d>
            <a:bevelT/>
          </a:sp3d>
        </p:spPr>
        <p:txBody>
          <a:bodyPr wrap="none" anchor="ctr"/>
          <a:lstStyle/>
          <a:p>
            <a:pPr algn="ctr">
              <a:defRPr/>
            </a:pPr>
            <a:r>
              <a:rPr lang="en-US" sz="1600" dirty="0">
                <a:latin typeface="Calibri" pitchFamily="34" charset="0"/>
              </a:rPr>
              <a:t>new</a:t>
            </a:r>
          </a:p>
          <a:p>
            <a:pPr algn="ctr">
              <a:defRPr/>
            </a:pPr>
            <a:r>
              <a:rPr lang="en-US" sz="1600" dirty="0">
                <a:latin typeface="Calibri" pitchFamily="34" charset="0"/>
              </a:rPr>
              <a:t>Thread</a:t>
            </a:r>
          </a:p>
        </p:txBody>
      </p:sp>
      <p:sp>
        <p:nvSpPr>
          <p:cNvPr id="28" name="AutoShape 5"/>
          <p:cNvSpPr>
            <a:spLocks noChangeArrowheads="1"/>
          </p:cNvSpPr>
          <p:nvPr/>
        </p:nvSpPr>
        <p:spPr bwMode="auto">
          <a:xfrm>
            <a:off x="2877344" y="3138171"/>
            <a:ext cx="863990" cy="406400"/>
          </a:xfrm>
          <a:prstGeom prst="flowChartAlternateProcess">
            <a:avLst/>
          </a:prstGeom>
          <a:solidFill>
            <a:srgbClr val="00B0F0"/>
          </a:solidFill>
          <a:ln w="9525">
            <a:solidFill>
              <a:schemeClr val="tx1"/>
            </a:solidFill>
            <a:miter lim="800000"/>
            <a:headEnd/>
            <a:tailEnd/>
          </a:ln>
          <a:effectLst/>
          <a:scene3d>
            <a:camera prst="orthographicFront"/>
            <a:lightRig rig="threePt" dir="t"/>
          </a:scene3d>
          <a:sp3d>
            <a:bevelT/>
          </a:sp3d>
        </p:spPr>
        <p:txBody>
          <a:bodyPr wrap="none" anchor="ctr"/>
          <a:lstStyle/>
          <a:p>
            <a:pPr algn="ctr" fontAlgn="auto">
              <a:spcBef>
                <a:spcPts val="0"/>
              </a:spcBef>
              <a:spcAft>
                <a:spcPts val="0"/>
              </a:spcAft>
              <a:defRPr/>
            </a:pPr>
            <a:r>
              <a:rPr lang="en-US" sz="1600" dirty="0" err="1">
                <a:latin typeface="Calibri" panose="020F0502020204030204" pitchFamily="34" charset="0"/>
                <a:cs typeface="+mn-cs"/>
              </a:rPr>
              <a:t>Runnable</a:t>
            </a:r>
            <a:endParaRPr lang="en-US" sz="1600" dirty="0">
              <a:latin typeface="Calibri" panose="020F0502020204030204" pitchFamily="34" charset="0"/>
              <a:cs typeface="+mn-cs"/>
            </a:endParaRPr>
          </a:p>
        </p:txBody>
      </p:sp>
      <p:sp>
        <p:nvSpPr>
          <p:cNvPr id="29" name="AutoShape 5"/>
          <p:cNvSpPr>
            <a:spLocks noChangeArrowheads="1"/>
          </p:cNvSpPr>
          <p:nvPr/>
        </p:nvSpPr>
        <p:spPr bwMode="auto">
          <a:xfrm>
            <a:off x="5620544" y="3138171"/>
            <a:ext cx="863990" cy="406400"/>
          </a:xfrm>
          <a:prstGeom prst="flowChartAlternateProcess">
            <a:avLst/>
          </a:prstGeom>
          <a:solidFill>
            <a:srgbClr val="00B0F0"/>
          </a:solidFill>
          <a:ln w="9525">
            <a:solidFill>
              <a:schemeClr val="tx1"/>
            </a:solidFill>
            <a:miter lim="800000"/>
            <a:headEnd/>
            <a:tailEnd/>
          </a:ln>
          <a:effectLst/>
          <a:scene3d>
            <a:camera prst="orthographicFront"/>
            <a:lightRig rig="threePt" dir="t"/>
          </a:scene3d>
          <a:sp3d>
            <a:bevelT/>
          </a:sp3d>
        </p:spPr>
        <p:txBody>
          <a:bodyPr wrap="none" anchor="ctr"/>
          <a:lstStyle/>
          <a:p>
            <a:pPr algn="ctr" fontAlgn="auto">
              <a:spcBef>
                <a:spcPts val="0"/>
              </a:spcBef>
              <a:spcAft>
                <a:spcPts val="0"/>
              </a:spcAft>
              <a:defRPr/>
            </a:pPr>
            <a:r>
              <a:rPr lang="en-US" sz="1600" dirty="0">
                <a:latin typeface="Calibri" panose="020F0502020204030204" pitchFamily="34" charset="0"/>
                <a:cs typeface="+mn-cs"/>
              </a:rPr>
              <a:t>Running</a:t>
            </a:r>
          </a:p>
        </p:txBody>
      </p:sp>
      <p:sp>
        <p:nvSpPr>
          <p:cNvPr id="30" name="AutoShape 11"/>
          <p:cNvSpPr>
            <a:spLocks noChangeArrowheads="1"/>
          </p:cNvSpPr>
          <p:nvPr/>
        </p:nvSpPr>
        <p:spPr bwMode="auto">
          <a:xfrm>
            <a:off x="7677944" y="2257637"/>
            <a:ext cx="685800" cy="406400"/>
          </a:xfrm>
          <a:prstGeom prst="flowChartAlternateProcess">
            <a:avLst/>
          </a:prstGeom>
          <a:solidFill>
            <a:srgbClr val="DDDDDD"/>
          </a:solidFill>
          <a:ln w="9525">
            <a:solidFill>
              <a:schemeClr val="tx1"/>
            </a:solidFill>
            <a:miter lim="800000"/>
            <a:headEnd/>
            <a:tailEnd/>
          </a:ln>
          <a:effectLst/>
          <a:scene3d>
            <a:camera prst="orthographicFront"/>
            <a:lightRig rig="threePt" dir="t"/>
          </a:scene3d>
          <a:sp3d>
            <a:bevelT/>
          </a:sp3d>
        </p:spPr>
        <p:txBody>
          <a:bodyPr wrap="none" anchor="ctr"/>
          <a:lstStyle/>
          <a:p>
            <a:pPr algn="ctr">
              <a:defRPr/>
            </a:pPr>
            <a:r>
              <a:rPr lang="en-US" sz="1600">
                <a:latin typeface="Calibri" panose="020F0502020204030204" pitchFamily="34" charset="0"/>
              </a:rPr>
              <a:t>Dead</a:t>
            </a:r>
          </a:p>
        </p:txBody>
      </p:sp>
      <p:sp>
        <p:nvSpPr>
          <p:cNvPr id="31" name="Freeform 30"/>
          <p:cNvSpPr/>
          <p:nvPr/>
        </p:nvSpPr>
        <p:spPr>
          <a:xfrm>
            <a:off x="1535907" y="2674092"/>
            <a:ext cx="1319212" cy="666750"/>
          </a:xfrm>
          <a:custGeom>
            <a:avLst/>
            <a:gdLst>
              <a:gd name="connsiteX0" fmla="*/ 67128 w 1318986"/>
              <a:gd name="connsiteY0" fmla="*/ 0 h 751114"/>
              <a:gd name="connsiteX1" fmla="*/ 208643 w 1318986"/>
              <a:gd name="connsiteY1" fmla="*/ 598714 h 751114"/>
              <a:gd name="connsiteX2" fmla="*/ 1318986 w 1318986"/>
              <a:gd name="connsiteY2" fmla="*/ 751114 h 751114"/>
            </a:gdLst>
            <a:ahLst/>
            <a:cxnLst>
              <a:cxn ang="0">
                <a:pos x="connsiteX0" y="connsiteY0"/>
              </a:cxn>
              <a:cxn ang="0">
                <a:pos x="connsiteX1" y="connsiteY1"/>
              </a:cxn>
              <a:cxn ang="0">
                <a:pos x="connsiteX2" y="connsiteY2"/>
              </a:cxn>
            </a:cxnLst>
            <a:rect l="l" t="t" r="r" b="b"/>
            <a:pathLst>
              <a:path w="1318986" h="751114">
                <a:moveTo>
                  <a:pt x="67128" y="0"/>
                </a:moveTo>
                <a:cubicBezTo>
                  <a:pt x="33564" y="236764"/>
                  <a:pt x="0" y="473528"/>
                  <a:pt x="208643" y="598714"/>
                </a:cubicBezTo>
                <a:cubicBezTo>
                  <a:pt x="417286" y="723900"/>
                  <a:pt x="868136" y="737507"/>
                  <a:pt x="1318986" y="751114"/>
                </a:cubicBezTo>
              </a:path>
            </a:pathLst>
          </a:custGeom>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2400"/>
          </a:p>
        </p:txBody>
      </p:sp>
      <p:sp>
        <p:nvSpPr>
          <p:cNvPr id="33" name="Freeform 32"/>
          <p:cNvSpPr/>
          <p:nvPr/>
        </p:nvSpPr>
        <p:spPr>
          <a:xfrm>
            <a:off x="6492082" y="2664567"/>
            <a:ext cx="1803400" cy="781050"/>
          </a:xfrm>
          <a:custGeom>
            <a:avLst/>
            <a:gdLst>
              <a:gd name="connsiteX0" fmla="*/ 1545772 w 1803401"/>
              <a:gd name="connsiteY0" fmla="*/ 0 h 879929"/>
              <a:gd name="connsiteX1" fmla="*/ 1545772 w 1803401"/>
              <a:gd name="connsiteY1" fmla="*/ 740229 h 879929"/>
              <a:gd name="connsiteX2" fmla="*/ 0 w 1803401"/>
              <a:gd name="connsiteY2" fmla="*/ 838200 h 879929"/>
            </a:gdLst>
            <a:ahLst/>
            <a:cxnLst>
              <a:cxn ang="0">
                <a:pos x="connsiteX0" y="connsiteY0"/>
              </a:cxn>
              <a:cxn ang="0">
                <a:pos x="connsiteX1" y="connsiteY1"/>
              </a:cxn>
              <a:cxn ang="0">
                <a:pos x="connsiteX2" y="connsiteY2"/>
              </a:cxn>
            </a:cxnLst>
            <a:rect l="l" t="t" r="r" b="b"/>
            <a:pathLst>
              <a:path w="1803401" h="879929">
                <a:moveTo>
                  <a:pt x="1545772" y="0"/>
                </a:moveTo>
                <a:cubicBezTo>
                  <a:pt x="1674586" y="300264"/>
                  <a:pt x="1803401" y="600529"/>
                  <a:pt x="1545772" y="740229"/>
                </a:cubicBezTo>
                <a:cubicBezTo>
                  <a:pt x="1288143" y="879929"/>
                  <a:pt x="644071" y="859064"/>
                  <a:pt x="0" y="838200"/>
                </a:cubicBezTo>
              </a:path>
            </a:pathLst>
          </a:cu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2400"/>
          </a:p>
        </p:txBody>
      </p:sp>
      <p:sp>
        <p:nvSpPr>
          <p:cNvPr id="93208" name="Rectangle 8"/>
          <p:cNvSpPr>
            <a:spLocks noChangeArrowheads="1"/>
          </p:cNvSpPr>
          <p:nvPr/>
        </p:nvSpPr>
        <p:spPr bwMode="auto">
          <a:xfrm>
            <a:off x="4096544" y="3340842"/>
            <a:ext cx="990600" cy="203200"/>
          </a:xfrm>
          <a:prstGeom prst="rect">
            <a:avLst/>
          </a:prstGeom>
          <a:solidFill>
            <a:schemeClr val="bg1"/>
          </a:solidFill>
          <a:ln w="12700">
            <a:noFill/>
            <a:miter lim="800000"/>
            <a:headEnd/>
            <a:tailEnd/>
          </a:ln>
        </p:spPr>
        <p:txBody>
          <a:bodyPr wrap="none" anchor="ctr"/>
          <a:lstStyle/>
          <a:p>
            <a:pPr algn="ctr">
              <a:defRPr/>
            </a:pPr>
            <a:r>
              <a:rPr lang="en-US" sz="1200">
                <a:latin typeface="Calibri" pitchFamily="34" charset="0"/>
              </a:rPr>
              <a:t>JVM Scheduler</a:t>
            </a:r>
          </a:p>
        </p:txBody>
      </p:sp>
      <p:sp>
        <p:nvSpPr>
          <p:cNvPr id="35" name="Rectangle 8"/>
          <p:cNvSpPr>
            <a:spLocks noChangeArrowheads="1"/>
          </p:cNvSpPr>
          <p:nvPr/>
        </p:nvSpPr>
        <p:spPr bwMode="auto">
          <a:xfrm>
            <a:off x="5082382" y="2472479"/>
            <a:ext cx="1371600" cy="677863"/>
          </a:xfrm>
          <a:prstGeom prst="rect">
            <a:avLst/>
          </a:prstGeom>
          <a:noFill/>
          <a:ln w="12700">
            <a:noFill/>
            <a:miter lim="800000"/>
            <a:headEnd/>
            <a:tailEnd/>
          </a:ln>
          <a:effectLst/>
        </p:spPr>
        <p:txBody>
          <a:bodyPr wrap="none" anchor="ctr"/>
          <a:lstStyle/>
          <a:p>
            <a:pPr fontAlgn="auto">
              <a:spcBef>
                <a:spcPts val="0"/>
              </a:spcBef>
              <a:spcAft>
                <a:spcPts val="0"/>
              </a:spcAft>
              <a:defRPr/>
            </a:pPr>
            <a:r>
              <a:rPr lang="en-US" sz="1050" dirty="0" err="1">
                <a:latin typeface="+mn-lt"/>
                <a:cs typeface="+mn-cs"/>
              </a:rPr>
              <a:t>Thread.sleep</a:t>
            </a:r>
            <a:r>
              <a:rPr lang="en-US" sz="1050" dirty="0">
                <a:latin typeface="+mn-lt"/>
                <a:cs typeface="+mn-cs"/>
              </a:rPr>
              <a:t>()</a:t>
            </a:r>
          </a:p>
          <a:p>
            <a:pPr fontAlgn="auto">
              <a:spcBef>
                <a:spcPts val="0"/>
              </a:spcBef>
              <a:spcAft>
                <a:spcPts val="0"/>
              </a:spcAft>
              <a:defRPr/>
            </a:pPr>
            <a:r>
              <a:rPr lang="en-US" sz="1050" dirty="0">
                <a:latin typeface="+mn-lt"/>
                <a:cs typeface="+mn-cs"/>
              </a:rPr>
              <a:t>         </a:t>
            </a:r>
            <a:r>
              <a:rPr lang="en-US" sz="1050" dirty="0" err="1">
                <a:latin typeface="+mn-lt"/>
                <a:cs typeface="+mn-cs"/>
              </a:rPr>
              <a:t>Thread.yield</a:t>
            </a:r>
            <a:r>
              <a:rPr lang="en-US" sz="1050" dirty="0">
                <a:latin typeface="+mn-lt"/>
                <a:cs typeface="+mn-cs"/>
              </a:rPr>
              <a:t>()</a:t>
            </a:r>
          </a:p>
          <a:p>
            <a:pPr fontAlgn="auto">
              <a:spcBef>
                <a:spcPts val="0"/>
              </a:spcBef>
              <a:spcAft>
                <a:spcPts val="0"/>
              </a:spcAft>
              <a:defRPr/>
            </a:pPr>
            <a:r>
              <a:rPr lang="en-US" sz="1050" dirty="0">
                <a:latin typeface="+mn-lt"/>
                <a:cs typeface="+mn-cs"/>
              </a:rPr>
              <a:t>                       join()</a:t>
            </a:r>
          </a:p>
          <a:p>
            <a:pPr fontAlgn="auto">
              <a:spcBef>
                <a:spcPts val="0"/>
              </a:spcBef>
              <a:spcAft>
                <a:spcPts val="0"/>
              </a:spcAft>
              <a:defRPr/>
            </a:pPr>
            <a:r>
              <a:rPr lang="en-US" sz="1050" dirty="0">
                <a:latin typeface="+mn-lt"/>
                <a:cs typeface="+mn-cs"/>
              </a:rPr>
              <a:t>                              I/O</a:t>
            </a:r>
          </a:p>
        </p:txBody>
      </p:sp>
      <p:sp>
        <p:nvSpPr>
          <p:cNvPr id="37" name="Freeform 36"/>
          <p:cNvSpPr/>
          <p:nvPr/>
        </p:nvSpPr>
        <p:spPr>
          <a:xfrm>
            <a:off x="3247232" y="2712192"/>
            <a:ext cx="2776537" cy="406400"/>
          </a:xfrm>
          <a:custGeom>
            <a:avLst/>
            <a:gdLst>
              <a:gd name="connsiteX0" fmla="*/ 2775857 w 2775857"/>
              <a:gd name="connsiteY0" fmla="*/ 457200 h 457200"/>
              <a:gd name="connsiteX1" fmla="*/ 1284515 w 2775857"/>
              <a:gd name="connsiteY1" fmla="*/ 0 h 457200"/>
              <a:gd name="connsiteX2" fmla="*/ 0 w 2775857"/>
              <a:gd name="connsiteY2" fmla="*/ 457200 h 457200"/>
            </a:gdLst>
            <a:ahLst/>
            <a:cxnLst>
              <a:cxn ang="0">
                <a:pos x="connsiteX0" y="connsiteY0"/>
              </a:cxn>
              <a:cxn ang="0">
                <a:pos x="connsiteX1" y="connsiteY1"/>
              </a:cxn>
              <a:cxn ang="0">
                <a:pos x="connsiteX2" y="connsiteY2"/>
              </a:cxn>
            </a:cxnLst>
            <a:rect l="l" t="t" r="r" b="b"/>
            <a:pathLst>
              <a:path w="2775857" h="457200">
                <a:moveTo>
                  <a:pt x="2775857" y="457200"/>
                </a:moveTo>
                <a:cubicBezTo>
                  <a:pt x="2261507" y="228600"/>
                  <a:pt x="1747158" y="0"/>
                  <a:pt x="1284515" y="0"/>
                </a:cubicBezTo>
                <a:cubicBezTo>
                  <a:pt x="821872" y="0"/>
                  <a:pt x="410936" y="228600"/>
                  <a:pt x="0" y="457200"/>
                </a:cubicBezTo>
              </a:path>
            </a:pathLst>
          </a:custGeom>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2400"/>
          </a:p>
        </p:txBody>
      </p:sp>
      <p:sp>
        <p:nvSpPr>
          <p:cNvPr id="38" name="Can 37"/>
          <p:cNvSpPr/>
          <p:nvPr/>
        </p:nvSpPr>
        <p:spPr>
          <a:xfrm>
            <a:off x="4020344" y="2528571"/>
            <a:ext cx="1066800" cy="338667"/>
          </a:xfrm>
          <a:prstGeom prst="can">
            <a:avLst/>
          </a:prstGeom>
          <a:solidFill>
            <a:schemeClr val="bg2"/>
          </a:solidFill>
          <a:ln w="3175">
            <a:solidFill>
              <a:schemeClr val="tx1"/>
            </a:solidFill>
          </a:ln>
          <a:scene3d>
            <a:camera prst="orthographicFront"/>
            <a:lightRig rig="two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dirty="0">
                <a:solidFill>
                  <a:schemeClr val="bg1">
                    <a:lumMod val="65000"/>
                  </a:schemeClr>
                </a:solidFill>
              </a:rPr>
              <a:t>Blocked pool</a:t>
            </a:r>
          </a:p>
        </p:txBody>
      </p:sp>
      <p:cxnSp>
        <p:nvCxnSpPr>
          <p:cNvPr id="40" name="Straight Arrow Connector 39"/>
          <p:cNvCxnSpPr/>
          <p:nvPr/>
        </p:nvCxnSpPr>
        <p:spPr>
          <a:xfrm>
            <a:off x="3715544" y="3340842"/>
            <a:ext cx="1905000" cy="1587"/>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3213" name="Rectangle 8"/>
          <p:cNvSpPr>
            <a:spLocks noChangeArrowheads="1"/>
          </p:cNvSpPr>
          <p:nvPr/>
        </p:nvSpPr>
        <p:spPr bwMode="auto">
          <a:xfrm>
            <a:off x="7296944" y="3409104"/>
            <a:ext cx="990600" cy="203200"/>
          </a:xfrm>
          <a:prstGeom prst="rect">
            <a:avLst/>
          </a:prstGeom>
          <a:noFill/>
          <a:ln w="12700">
            <a:noFill/>
            <a:miter lim="800000"/>
            <a:headEnd/>
            <a:tailEnd/>
          </a:ln>
        </p:spPr>
        <p:txBody>
          <a:bodyPr wrap="none" anchor="ctr"/>
          <a:lstStyle/>
          <a:p>
            <a:pPr algn="ctr">
              <a:defRPr/>
            </a:pPr>
            <a:r>
              <a:rPr lang="en-US" sz="1200">
                <a:latin typeface="Calibri" pitchFamily="34" charset="0"/>
              </a:rPr>
              <a:t>run() ends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Title 1"/>
          <p:cNvSpPr>
            <a:spLocks noGrp="1"/>
          </p:cNvSpPr>
          <p:nvPr>
            <p:ph type="title"/>
          </p:nvPr>
        </p:nvSpPr>
        <p:spPr/>
        <p:txBody>
          <a:bodyPr/>
          <a:lstStyle/>
          <a:p>
            <a:r>
              <a:rPr lang="en-US" altLang="he-IL"/>
              <a:t>Concurrent Atomic</a:t>
            </a:r>
            <a:endParaRPr lang="he-IL" altLang="he-IL"/>
          </a:p>
        </p:txBody>
      </p:sp>
      <p:sp>
        <p:nvSpPr>
          <p:cNvPr id="254979" name="Content Placeholder 2"/>
          <p:cNvSpPr>
            <a:spLocks noGrp="1"/>
          </p:cNvSpPr>
          <p:nvPr>
            <p:ph idx="1"/>
          </p:nvPr>
        </p:nvSpPr>
        <p:spPr/>
        <p:txBody>
          <a:bodyPr/>
          <a:lstStyle/>
          <a:p>
            <a:pPr marL="0" indent="0">
              <a:buNone/>
            </a:pPr>
            <a:r>
              <a:rPr lang="en-US" altLang="he-IL" b="1" dirty="0"/>
              <a:t>List of atomic wrappers:</a:t>
            </a:r>
          </a:p>
          <a:p>
            <a:pPr lvl="1">
              <a:lnSpc>
                <a:spcPct val="150000"/>
              </a:lnSpc>
            </a:pPr>
            <a:r>
              <a:rPr lang="en-US" altLang="he-IL" dirty="0" err="1"/>
              <a:t>AtomicBoolean</a:t>
            </a:r>
            <a:endParaRPr lang="en-US" altLang="he-IL" dirty="0"/>
          </a:p>
          <a:p>
            <a:pPr lvl="1">
              <a:lnSpc>
                <a:spcPct val="150000"/>
              </a:lnSpc>
            </a:pPr>
            <a:r>
              <a:rPr lang="en-US" altLang="he-IL" dirty="0" err="1"/>
              <a:t>AtomicInteger</a:t>
            </a:r>
            <a:endParaRPr lang="en-US" altLang="he-IL" dirty="0"/>
          </a:p>
          <a:p>
            <a:pPr lvl="1">
              <a:lnSpc>
                <a:spcPct val="150000"/>
              </a:lnSpc>
            </a:pPr>
            <a:r>
              <a:rPr lang="en-US" altLang="he-IL" dirty="0" err="1"/>
              <a:t>AtomicIntegerArray</a:t>
            </a:r>
            <a:endParaRPr lang="en-US" altLang="he-IL" dirty="0"/>
          </a:p>
          <a:p>
            <a:pPr lvl="1">
              <a:lnSpc>
                <a:spcPct val="150000"/>
              </a:lnSpc>
            </a:pPr>
            <a:r>
              <a:rPr lang="en-US" altLang="he-IL" dirty="0" err="1"/>
              <a:t>AtomicLong</a:t>
            </a:r>
            <a:endParaRPr lang="en-US" altLang="he-IL" dirty="0"/>
          </a:p>
          <a:p>
            <a:pPr lvl="1">
              <a:lnSpc>
                <a:spcPct val="150000"/>
              </a:lnSpc>
            </a:pPr>
            <a:r>
              <a:rPr lang="en-US" altLang="he-IL" dirty="0" err="1"/>
              <a:t>AtomicLongArray</a:t>
            </a:r>
            <a:endParaRPr lang="en-US" altLang="he-IL" dirty="0"/>
          </a:p>
          <a:p>
            <a:pPr lvl="1">
              <a:lnSpc>
                <a:spcPct val="150000"/>
              </a:lnSpc>
            </a:pPr>
            <a:r>
              <a:rPr lang="en-US" altLang="he-IL" dirty="0" err="1"/>
              <a:t>AtomicReference</a:t>
            </a:r>
            <a:endParaRPr lang="en-US" altLang="he-IL" dirty="0"/>
          </a:p>
          <a:p>
            <a:pPr lvl="1">
              <a:lnSpc>
                <a:spcPct val="150000"/>
              </a:lnSpc>
            </a:pPr>
            <a:r>
              <a:rPr lang="en-US" altLang="he-IL" dirty="0" err="1"/>
              <a:t>AtomicReferenceArray</a:t>
            </a:r>
            <a:endParaRPr lang="en-US" altLang="he-IL" dirty="0"/>
          </a:p>
          <a:p>
            <a:pPr lvl="1"/>
            <a:endParaRPr lang="en-US" altLang="he-IL" dirty="0"/>
          </a:p>
          <a:p>
            <a:pPr lvl="1"/>
            <a:endParaRPr lang="en-US" altLang="he-IL" dirty="0"/>
          </a:p>
          <a:p>
            <a:pPr lvl="1"/>
            <a:endParaRPr lang="en-US" altLang="he-IL" dirty="0"/>
          </a:p>
          <a:p>
            <a:pPr lvl="1"/>
            <a:endParaRPr lang="he-IL" altLang="he-IL"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Title 1"/>
          <p:cNvSpPr>
            <a:spLocks noGrp="1"/>
          </p:cNvSpPr>
          <p:nvPr>
            <p:ph type="title"/>
          </p:nvPr>
        </p:nvSpPr>
        <p:spPr/>
        <p:txBody>
          <a:bodyPr/>
          <a:lstStyle/>
          <a:p>
            <a:r>
              <a:rPr lang="en-US" altLang="he-IL"/>
              <a:t>Concurrent Atomic</a:t>
            </a:r>
            <a:endParaRPr lang="he-IL" altLang="he-IL"/>
          </a:p>
        </p:txBody>
      </p:sp>
      <p:sp>
        <p:nvSpPr>
          <p:cNvPr id="256003" name="Content Placeholder 2"/>
          <p:cNvSpPr>
            <a:spLocks noGrp="1"/>
          </p:cNvSpPr>
          <p:nvPr>
            <p:ph idx="1"/>
          </p:nvPr>
        </p:nvSpPr>
        <p:spPr/>
        <p:txBody>
          <a:bodyPr/>
          <a:lstStyle/>
          <a:p>
            <a:pPr marL="0" indent="0">
              <a:buNone/>
            </a:pPr>
            <a:r>
              <a:rPr lang="en-US" altLang="he-IL" b="1" dirty="0"/>
              <a:t>Example:</a:t>
            </a:r>
            <a:endParaRPr lang="he-IL" altLang="he-IL" b="1" dirty="0"/>
          </a:p>
        </p:txBody>
      </p:sp>
      <p:sp>
        <p:nvSpPr>
          <p:cNvPr id="4" name="AutoShape 8"/>
          <p:cNvSpPr>
            <a:spLocks noChangeArrowheads="1"/>
          </p:cNvSpPr>
          <p:nvPr/>
        </p:nvSpPr>
        <p:spPr bwMode="auto">
          <a:xfrm>
            <a:off x="457200" y="2276872"/>
            <a:ext cx="8229600" cy="2709333"/>
          </a:xfrm>
          <a:prstGeom prst="rect">
            <a:avLst/>
          </a:prstGeom>
          <a:solidFill>
            <a:schemeClr val="bg2">
              <a:lumMod val="40000"/>
              <a:lumOff val="60000"/>
            </a:schemeClr>
          </a:solidFill>
          <a:ln>
            <a:headEnd/>
            <a:tailEnd/>
          </a:ln>
        </p:spPr>
        <p:style>
          <a:lnRef idx="2">
            <a:schemeClr val="accent3"/>
          </a:lnRef>
          <a:fillRef idx="1">
            <a:schemeClr val="lt1"/>
          </a:fillRef>
          <a:effectRef idx="0">
            <a:schemeClr val="accent3"/>
          </a:effectRef>
          <a:fontRef idx="minor">
            <a:schemeClr val="dk1"/>
          </a:fontRef>
        </p:style>
        <p:txBody>
          <a:bodyPr wrap="none" anchor="ctr"/>
          <a:lstStyle/>
          <a:p>
            <a:pPr fontAlgn="auto">
              <a:lnSpc>
                <a:spcPct val="80000"/>
              </a:lnSpc>
              <a:spcBef>
                <a:spcPts val="0"/>
              </a:spcBef>
              <a:spcAft>
                <a:spcPts val="0"/>
              </a:spcAft>
              <a:defRPr/>
            </a:pPr>
            <a:r>
              <a:rPr lang="en-US" sz="1400" dirty="0">
                <a:latin typeface="+mn-lt"/>
                <a:cs typeface="+mn-cs"/>
              </a:rPr>
              <a:t>private  </a:t>
            </a:r>
            <a:r>
              <a:rPr lang="en-US" sz="1400" dirty="0" err="1">
                <a:latin typeface="+mn-lt"/>
                <a:cs typeface="+mn-cs"/>
              </a:rPr>
              <a:t>AtomicInteger</a:t>
            </a:r>
            <a:r>
              <a:rPr lang="en-US" sz="1400" dirty="0">
                <a:latin typeface="+mn-lt"/>
                <a:cs typeface="+mn-cs"/>
              </a:rPr>
              <a:t> a=new </a:t>
            </a:r>
            <a:r>
              <a:rPr lang="en-US" sz="1400" dirty="0" err="1">
                <a:latin typeface="+mn-lt"/>
                <a:cs typeface="+mn-cs"/>
              </a:rPr>
              <a:t>AtomicInteger</a:t>
            </a:r>
            <a:r>
              <a:rPr lang="en-US" sz="1400" dirty="0">
                <a:latin typeface="+mn-lt"/>
                <a:cs typeface="+mn-cs"/>
              </a:rPr>
              <a:t>(100);</a:t>
            </a:r>
          </a:p>
          <a:p>
            <a:pPr fontAlgn="auto">
              <a:lnSpc>
                <a:spcPct val="80000"/>
              </a:lnSpc>
              <a:spcBef>
                <a:spcPts val="0"/>
              </a:spcBef>
              <a:spcAft>
                <a:spcPts val="0"/>
              </a:spcAft>
              <a:defRPr/>
            </a:pPr>
            <a:r>
              <a:rPr lang="en-US" sz="1400" dirty="0">
                <a:latin typeface="+mn-lt"/>
                <a:cs typeface="+mn-cs"/>
              </a:rPr>
              <a:t>..</a:t>
            </a:r>
          </a:p>
          <a:p>
            <a:pPr fontAlgn="auto">
              <a:lnSpc>
                <a:spcPct val="80000"/>
              </a:lnSpc>
              <a:spcBef>
                <a:spcPts val="0"/>
              </a:spcBef>
              <a:spcAft>
                <a:spcPts val="0"/>
              </a:spcAft>
              <a:defRPr/>
            </a:pPr>
            <a:r>
              <a:rPr lang="en-US" sz="1400" dirty="0">
                <a:latin typeface="+mn-lt"/>
                <a:cs typeface="+mn-cs"/>
              </a:rPr>
              <a:t>public  </a:t>
            </a:r>
            <a:r>
              <a:rPr lang="en-US" sz="1400" dirty="0" err="1">
                <a:latin typeface="+mn-lt"/>
                <a:cs typeface="+mn-cs"/>
              </a:rPr>
              <a:t>int</a:t>
            </a:r>
            <a:r>
              <a:rPr lang="en-US" sz="1400" dirty="0">
                <a:latin typeface="+mn-lt"/>
                <a:cs typeface="+mn-cs"/>
              </a:rPr>
              <a:t> </a:t>
            </a:r>
            <a:r>
              <a:rPr lang="en-US" sz="1400" dirty="0" err="1">
                <a:latin typeface="+mn-lt"/>
                <a:cs typeface="+mn-cs"/>
              </a:rPr>
              <a:t>getValue</a:t>
            </a:r>
            <a:r>
              <a:rPr lang="en-US" sz="1400" dirty="0">
                <a:latin typeface="+mn-lt"/>
                <a:cs typeface="+mn-cs"/>
              </a:rPr>
              <a:t>(){</a:t>
            </a:r>
          </a:p>
          <a:p>
            <a:pPr fontAlgn="auto">
              <a:lnSpc>
                <a:spcPct val="80000"/>
              </a:lnSpc>
              <a:spcBef>
                <a:spcPts val="0"/>
              </a:spcBef>
              <a:spcAft>
                <a:spcPts val="0"/>
              </a:spcAft>
              <a:defRPr/>
            </a:pPr>
            <a:r>
              <a:rPr lang="en-US" sz="1400" dirty="0">
                <a:latin typeface="+mn-lt"/>
                <a:cs typeface="+mn-cs"/>
              </a:rPr>
              <a:t>     return </a:t>
            </a:r>
            <a:r>
              <a:rPr lang="en-US" sz="1400" dirty="0" err="1">
                <a:latin typeface="+mn-lt"/>
                <a:cs typeface="+mn-cs"/>
              </a:rPr>
              <a:t>a.get</a:t>
            </a:r>
            <a:r>
              <a:rPr lang="en-US" sz="1400" dirty="0">
                <a:latin typeface="+mn-lt"/>
                <a:cs typeface="+mn-cs"/>
              </a:rPr>
              <a:t>();</a:t>
            </a:r>
          </a:p>
          <a:p>
            <a:pPr fontAlgn="auto">
              <a:lnSpc>
                <a:spcPct val="80000"/>
              </a:lnSpc>
              <a:spcBef>
                <a:spcPts val="0"/>
              </a:spcBef>
              <a:spcAft>
                <a:spcPts val="0"/>
              </a:spcAft>
              <a:defRPr/>
            </a:pPr>
            <a:r>
              <a:rPr lang="en-US" sz="1400" dirty="0">
                <a:latin typeface="+mn-lt"/>
                <a:cs typeface="+mn-cs"/>
              </a:rPr>
              <a:t>}</a:t>
            </a:r>
          </a:p>
          <a:p>
            <a:pPr fontAlgn="auto">
              <a:lnSpc>
                <a:spcPct val="80000"/>
              </a:lnSpc>
              <a:spcBef>
                <a:spcPts val="0"/>
              </a:spcBef>
              <a:spcAft>
                <a:spcPts val="0"/>
              </a:spcAft>
              <a:defRPr/>
            </a:pPr>
            <a:endParaRPr lang="en-US" sz="1400" dirty="0">
              <a:latin typeface="+mn-lt"/>
              <a:cs typeface="+mn-cs"/>
            </a:endParaRPr>
          </a:p>
          <a:p>
            <a:pPr fontAlgn="auto">
              <a:lnSpc>
                <a:spcPct val="80000"/>
              </a:lnSpc>
              <a:spcBef>
                <a:spcPts val="0"/>
              </a:spcBef>
              <a:spcAft>
                <a:spcPts val="0"/>
              </a:spcAft>
              <a:defRPr/>
            </a:pPr>
            <a:r>
              <a:rPr lang="en-US" sz="1400" dirty="0">
                <a:latin typeface="+mn-lt"/>
                <a:cs typeface="+mn-cs"/>
              </a:rPr>
              <a:t>public  </a:t>
            </a:r>
            <a:r>
              <a:rPr lang="en-US" sz="1400" dirty="0" err="1">
                <a:latin typeface="+mn-lt"/>
                <a:cs typeface="+mn-cs"/>
              </a:rPr>
              <a:t>boolean</a:t>
            </a:r>
            <a:r>
              <a:rPr lang="en-US" sz="1400" dirty="0">
                <a:latin typeface="+mn-lt"/>
                <a:cs typeface="+mn-cs"/>
              </a:rPr>
              <a:t> update (</a:t>
            </a:r>
            <a:r>
              <a:rPr lang="en-US" sz="1400" dirty="0" err="1">
                <a:latin typeface="+mn-lt"/>
                <a:cs typeface="+mn-cs"/>
              </a:rPr>
              <a:t>int</a:t>
            </a:r>
            <a:r>
              <a:rPr lang="en-US" sz="1400" dirty="0">
                <a:latin typeface="+mn-lt"/>
                <a:cs typeface="+mn-cs"/>
              </a:rPr>
              <a:t> current, </a:t>
            </a:r>
            <a:r>
              <a:rPr lang="en-US" sz="1400" dirty="0" err="1">
                <a:latin typeface="+mn-lt"/>
                <a:cs typeface="+mn-cs"/>
              </a:rPr>
              <a:t>int</a:t>
            </a:r>
            <a:r>
              <a:rPr lang="en-US" sz="1400" dirty="0">
                <a:latin typeface="+mn-lt"/>
                <a:cs typeface="+mn-cs"/>
              </a:rPr>
              <a:t> value){</a:t>
            </a:r>
          </a:p>
          <a:p>
            <a:pPr fontAlgn="auto">
              <a:lnSpc>
                <a:spcPct val="80000"/>
              </a:lnSpc>
              <a:spcBef>
                <a:spcPts val="0"/>
              </a:spcBef>
              <a:spcAft>
                <a:spcPts val="0"/>
              </a:spcAft>
              <a:defRPr/>
            </a:pPr>
            <a:r>
              <a:rPr lang="en-US" sz="1400" dirty="0">
                <a:latin typeface="+mn-lt"/>
                <a:cs typeface="+mn-cs"/>
              </a:rPr>
              <a:t>      return </a:t>
            </a:r>
            <a:r>
              <a:rPr lang="en-US" sz="1400" dirty="0" err="1">
                <a:latin typeface="+mn-lt"/>
                <a:cs typeface="+mn-cs"/>
              </a:rPr>
              <a:t>a.compareAndSet</a:t>
            </a:r>
            <a:r>
              <a:rPr lang="en-US" sz="1400" dirty="0">
                <a:latin typeface="+mn-lt"/>
                <a:cs typeface="+mn-cs"/>
              </a:rPr>
              <a:t>(</a:t>
            </a:r>
            <a:r>
              <a:rPr lang="en-US" sz="1400" dirty="0" err="1">
                <a:latin typeface="+mn-lt"/>
                <a:cs typeface="+mn-cs"/>
              </a:rPr>
              <a:t>current,value</a:t>
            </a:r>
            <a:r>
              <a:rPr lang="en-US" sz="1400" dirty="0">
                <a:latin typeface="+mn-lt"/>
                <a:cs typeface="+mn-cs"/>
              </a:rPr>
              <a:t>);</a:t>
            </a:r>
          </a:p>
          <a:p>
            <a:pPr fontAlgn="auto">
              <a:lnSpc>
                <a:spcPct val="80000"/>
              </a:lnSpc>
              <a:spcBef>
                <a:spcPts val="0"/>
              </a:spcBef>
              <a:spcAft>
                <a:spcPts val="0"/>
              </a:spcAft>
              <a:defRPr/>
            </a:pPr>
            <a:r>
              <a:rPr lang="en-US" sz="1400" dirty="0">
                <a:latin typeface="+mn-lt"/>
                <a:cs typeface="+mn-cs"/>
              </a:rPr>
              <a:t>}</a:t>
            </a:r>
          </a:p>
          <a:p>
            <a:pPr fontAlgn="auto">
              <a:lnSpc>
                <a:spcPct val="80000"/>
              </a:lnSpc>
              <a:spcBef>
                <a:spcPts val="0"/>
              </a:spcBef>
              <a:spcAft>
                <a:spcPts val="0"/>
              </a:spcAft>
              <a:defRPr/>
            </a:pPr>
            <a:endParaRPr lang="en-US" sz="1400" dirty="0">
              <a:latin typeface="+mn-lt"/>
              <a:cs typeface="+mn-cs"/>
            </a:endParaRPr>
          </a:p>
          <a:p>
            <a:pPr fontAlgn="auto">
              <a:lnSpc>
                <a:spcPct val="80000"/>
              </a:lnSpc>
              <a:spcBef>
                <a:spcPts val="0"/>
              </a:spcBef>
              <a:spcAft>
                <a:spcPts val="0"/>
              </a:spcAft>
              <a:defRPr/>
            </a:pPr>
            <a:r>
              <a:rPr lang="en-US" sz="1400" dirty="0">
                <a:latin typeface="+mn-lt"/>
                <a:cs typeface="+mn-cs"/>
              </a:rPr>
              <a:t>public </a:t>
            </a:r>
            <a:r>
              <a:rPr lang="en-US" sz="1400" dirty="0" err="1">
                <a:latin typeface="+mn-lt"/>
                <a:cs typeface="+mn-cs"/>
              </a:rPr>
              <a:t>int</a:t>
            </a:r>
            <a:r>
              <a:rPr lang="en-US" sz="1400" dirty="0">
                <a:latin typeface="+mn-lt"/>
                <a:cs typeface="+mn-cs"/>
              </a:rPr>
              <a:t> increment(){</a:t>
            </a:r>
          </a:p>
          <a:p>
            <a:pPr fontAlgn="auto">
              <a:lnSpc>
                <a:spcPct val="80000"/>
              </a:lnSpc>
              <a:spcBef>
                <a:spcPts val="0"/>
              </a:spcBef>
              <a:spcAft>
                <a:spcPts val="0"/>
              </a:spcAft>
              <a:defRPr/>
            </a:pPr>
            <a:r>
              <a:rPr lang="en-US" sz="1400" dirty="0">
                <a:latin typeface="+mn-lt"/>
                <a:cs typeface="+mn-cs"/>
              </a:rPr>
              <a:t>      return </a:t>
            </a:r>
            <a:r>
              <a:rPr lang="en-US" sz="1400" dirty="0" err="1">
                <a:latin typeface="+mn-lt"/>
                <a:cs typeface="+mn-cs"/>
              </a:rPr>
              <a:t>a.incrementAndGet</a:t>
            </a:r>
            <a:r>
              <a:rPr lang="en-US" sz="1400" dirty="0">
                <a:latin typeface="+mn-lt"/>
                <a:cs typeface="+mn-cs"/>
              </a:rPr>
              <a:t>();</a:t>
            </a:r>
          </a:p>
          <a:p>
            <a:pPr fontAlgn="auto">
              <a:lnSpc>
                <a:spcPct val="80000"/>
              </a:lnSpc>
              <a:spcBef>
                <a:spcPts val="0"/>
              </a:spcBef>
              <a:spcAft>
                <a:spcPts val="0"/>
              </a:spcAft>
              <a:defRPr/>
            </a:pPr>
            <a:r>
              <a:rPr lang="en-US" sz="1400" dirty="0">
                <a:latin typeface="+mn-lt"/>
                <a:cs typeface="+mn-cs"/>
              </a:rPr>
              <a:t>} </a:t>
            </a:r>
          </a:p>
        </p:txBody>
      </p:sp>
      <p:cxnSp>
        <p:nvCxnSpPr>
          <p:cNvPr id="7" name="Straight Connector 6"/>
          <p:cNvCxnSpPr/>
          <p:nvPr/>
        </p:nvCxnSpPr>
        <p:spPr>
          <a:xfrm>
            <a:off x="457200" y="2276872"/>
            <a:ext cx="8229600" cy="0"/>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57200" y="4986205"/>
            <a:ext cx="8229600" cy="0"/>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Title 1"/>
          <p:cNvSpPr>
            <a:spLocks noGrp="1"/>
          </p:cNvSpPr>
          <p:nvPr>
            <p:ph type="title"/>
          </p:nvPr>
        </p:nvSpPr>
        <p:spPr/>
        <p:txBody>
          <a:bodyPr/>
          <a:lstStyle/>
          <a:p>
            <a:r>
              <a:rPr lang="en-US" altLang="he-IL"/>
              <a:t>Concurrent Locking</a:t>
            </a:r>
            <a:endParaRPr lang="he-IL" altLang="he-IL"/>
          </a:p>
        </p:txBody>
      </p:sp>
      <p:sp>
        <p:nvSpPr>
          <p:cNvPr id="257027" name="Content Placeholder 2"/>
          <p:cNvSpPr>
            <a:spLocks noGrp="1"/>
          </p:cNvSpPr>
          <p:nvPr>
            <p:ph idx="1"/>
          </p:nvPr>
        </p:nvSpPr>
        <p:spPr/>
        <p:txBody>
          <a:bodyPr/>
          <a:lstStyle/>
          <a:p>
            <a:pPr marL="0" indent="0">
              <a:buNone/>
            </a:pPr>
            <a:r>
              <a:rPr lang="en-US" altLang="he-IL" b="1" i="1" dirty="0" err="1"/>
              <a:t>java.util.concurrent.locks</a:t>
            </a:r>
            <a:endParaRPr lang="en-US" altLang="he-IL" b="1" i="1" dirty="0"/>
          </a:p>
          <a:p>
            <a:pPr lvl="1"/>
            <a:r>
              <a:rPr lang="en-US" altLang="he-IL" dirty="0"/>
              <a:t>Provides framework for conditional locking</a:t>
            </a:r>
          </a:p>
          <a:p>
            <a:pPr lvl="1"/>
            <a:r>
              <a:rPr lang="en-US" altLang="he-IL" dirty="0"/>
              <a:t>Much flexible than the classical build-in mechanism</a:t>
            </a:r>
          </a:p>
          <a:p>
            <a:pPr lvl="1"/>
            <a:r>
              <a:rPr lang="en-US" altLang="he-IL" dirty="0"/>
              <a:t>Lock – defines the lock policy</a:t>
            </a:r>
          </a:p>
          <a:p>
            <a:pPr lvl="1"/>
            <a:r>
              <a:rPr lang="en-US" altLang="he-IL" dirty="0"/>
              <a:t>Condition – manipulate executions on a Lock</a:t>
            </a:r>
          </a:p>
          <a:p>
            <a:pPr lvl="1"/>
            <a:r>
              <a:rPr lang="en-US" altLang="he-IL" dirty="0"/>
              <a:t>Read-Write lock – combination of 2 locks </a:t>
            </a:r>
          </a:p>
          <a:p>
            <a:pPr lvl="2"/>
            <a:r>
              <a:rPr lang="en-US" altLang="he-IL" dirty="0"/>
              <a:t>One for reading and one for writing </a:t>
            </a:r>
          </a:p>
          <a:p>
            <a:pPr lvl="1"/>
            <a:endParaRPr lang="he-IL" altLang="he-IL"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Title 1"/>
          <p:cNvSpPr>
            <a:spLocks noGrp="1"/>
          </p:cNvSpPr>
          <p:nvPr>
            <p:ph type="title"/>
          </p:nvPr>
        </p:nvSpPr>
        <p:spPr/>
        <p:txBody>
          <a:bodyPr/>
          <a:lstStyle/>
          <a:p>
            <a:r>
              <a:rPr lang="en-US" altLang="he-IL"/>
              <a:t>Concurrent Locking</a:t>
            </a:r>
            <a:endParaRPr lang="he-IL" altLang="he-IL"/>
          </a:p>
        </p:txBody>
      </p:sp>
      <p:sp>
        <p:nvSpPr>
          <p:cNvPr id="3" name="Content Placeholder 2"/>
          <p:cNvSpPr>
            <a:spLocks noGrp="1"/>
          </p:cNvSpPr>
          <p:nvPr>
            <p:ph idx="1"/>
          </p:nvPr>
        </p:nvSpPr>
        <p:spPr/>
        <p:txBody>
          <a:bodyPr/>
          <a:lstStyle/>
          <a:p>
            <a:pPr marL="0" indent="0">
              <a:buNone/>
            </a:pPr>
            <a:r>
              <a:rPr lang="en-US" b="1" dirty="0"/>
              <a:t>Lock interface</a:t>
            </a:r>
          </a:p>
          <a:p>
            <a:pPr lvl="1"/>
            <a:r>
              <a:rPr lang="en-US" i="1" dirty="0"/>
              <a:t>lock</a:t>
            </a:r>
            <a:r>
              <a:rPr lang="en-US" dirty="0"/>
              <a:t>()  - acquires a lock</a:t>
            </a:r>
          </a:p>
          <a:p>
            <a:pPr lvl="1"/>
            <a:r>
              <a:rPr lang="en-US" i="1" dirty="0"/>
              <a:t>unlock</a:t>
            </a:r>
            <a:r>
              <a:rPr lang="en-US" dirty="0"/>
              <a:t>() – releases it</a:t>
            </a:r>
          </a:p>
          <a:p>
            <a:pPr lvl="1"/>
            <a:r>
              <a:rPr lang="en-US" i="1" dirty="0" err="1"/>
              <a:t>lockInterruptibly</a:t>
            </a:r>
            <a:r>
              <a:rPr lang="en-US" dirty="0"/>
              <a:t>() – locks until thread gets interrupted</a:t>
            </a:r>
          </a:p>
          <a:p>
            <a:pPr lvl="1"/>
            <a:r>
              <a:rPr lang="en-US" i="1" dirty="0" err="1"/>
              <a:t>tryLock</a:t>
            </a:r>
            <a:r>
              <a:rPr lang="en-US" dirty="0"/>
              <a:t>() – locks only if it is free on execution</a:t>
            </a:r>
          </a:p>
          <a:p>
            <a:pPr lvl="1"/>
            <a:r>
              <a:rPr lang="en-US" i="1" dirty="0" err="1"/>
              <a:t>tryLock</a:t>
            </a:r>
            <a:r>
              <a:rPr lang="en-US" i="1" dirty="0"/>
              <a:t>(long</a:t>
            </a:r>
            <a:r>
              <a:rPr lang="en-US" dirty="0"/>
              <a:t> time, </a:t>
            </a:r>
            <a:r>
              <a:rPr lang="en-US" i="1" dirty="0" err="1"/>
              <a:t>TimeUnit</a:t>
            </a:r>
            <a:r>
              <a:rPr lang="en-US" dirty="0"/>
              <a:t> unit) – waits for it to be free and lock</a:t>
            </a:r>
          </a:p>
          <a:p>
            <a:pPr lvl="1"/>
            <a:r>
              <a:rPr lang="en-US" i="1" dirty="0" err="1"/>
              <a:t>newCondition</a:t>
            </a:r>
            <a:r>
              <a:rPr lang="en-US" dirty="0"/>
              <a:t>()  - returns a condition bound to the lock</a:t>
            </a:r>
            <a:endParaRPr lang="he-IL"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Title 1"/>
          <p:cNvSpPr>
            <a:spLocks noGrp="1"/>
          </p:cNvSpPr>
          <p:nvPr>
            <p:ph type="title"/>
          </p:nvPr>
        </p:nvSpPr>
        <p:spPr/>
        <p:txBody>
          <a:bodyPr/>
          <a:lstStyle/>
          <a:p>
            <a:r>
              <a:rPr lang="en-US" altLang="he-IL"/>
              <a:t>Concurrent Locking</a:t>
            </a:r>
            <a:endParaRPr lang="he-IL" altLang="he-IL"/>
          </a:p>
        </p:txBody>
      </p:sp>
      <p:sp>
        <p:nvSpPr>
          <p:cNvPr id="3" name="Content Placeholder 2"/>
          <p:cNvSpPr>
            <a:spLocks noGrp="1"/>
          </p:cNvSpPr>
          <p:nvPr>
            <p:ph idx="1"/>
          </p:nvPr>
        </p:nvSpPr>
        <p:spPr/>
        <p:txBody>
          <a:bodyPr/>
          <a:lstStyle/>
          <a:p>
            <a:pPr marL="0" indent="0">
              <a:buNone/>
            </a:pPr>
            <a:r>
              <a:rPr lang="en-US" b="1" dirty="0"/>
              <a:t>Condition interface</a:t>
            </a:r>
          </a:p>
          <a:p>
            <a:pPr lvl="1"/>
            <a:r>
              <a:rPr lang="en-US" dirty="0"/>
              <a:t>Offers enhanced Lock control</a:t>
            </a:r>
          </a:p>
          <a:p>
            <a:pPr lvl="1"/>
            <a:r>
              <a:rPr lang="en-US" dirty="0"/>
              <a:t>Multiple conditions can be obtained and managed on a Lock</a:t>
            </a:r>
          </a:p>
          <a:p>
            <a:pPr lvl="1"/>
            <a:r>
              <a:rPr lang="en-US" dirty="0"/>
              <a:t>Methods:</a:t>
            </a:r>
          </a:p>
          <a:p>
            <a:pPr lvl="2"/>
            <a:r>
              <a:rPr lang="en-US" i="1" dirty="0"/>
              <a:t>signal</a:t>
            </a:r>
            <a:r>
              <a:rPr lang="en-US" dirty="0"/>
              <a:t>() – wakes up waiting thread </a:t>
            </a:r>
          </a:p>
          <a:p>
            <a:pPr lvl="2"/>
            <a:r>
              <a:rPr lang="en-US" i="1" dirty="0" err="1"/>
              <a:t>signalAll</a:t>
            </a:r>
            <a:r>
              <a:rPr lang="en-US" dirty="0"/>
              <a:t>() – wakes up all waiting threads on that Lock</a:t>
            </a:r>
          </a:p>
          <a:p>
            <a:pPr lvl="2"/>
            <a:r>
              <a:rPr lang="en-US" i="1" dirty="0"/>
              <a:t>await</a:t>
            </a:r>
            <a:r>
              <a:rPr lang="en-US" dirty="0"/>
              <a:t>() – causes calling thread to wait until signaled or interrupted</a:t>
            </a:r>
          </a:p>
          <a:p>
            <a:pPr lvl="2"/>
            <a:r>
              <a:rPr lang="en-US" i="1" dirty="0"/>
              <a:t>await(long time, </a:t>
            </a:r>
            <a:r>
              <a:rPr lang="en-US" i="1" dirty="0" err="1"/>
              <a:t>TimeUnit</a:t>
            </a:r>
            <a:r>
              <a:rPr lang="en-US" i="1" dirty="0"/>
              <a:t> unit), await(long </a:t>
            </a:r>
            <a:r>
              <a:rPr lang="en-US" i="1" dirty="0" err="1"/>
              <a:t>nanos</a:t>
            </a:r>
            <a:r>
              <a:rPr lang="en-US" i="1" dirty="0"/>
              <a:t>)</a:t>
            </a:r>
            <a:endParaRPr lang="he-IL" i="1"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Title 1"/>
          <p:cNvSpPr>
            <a:spLocks noGrp="1"/>
          </p:cNvSpPr>
          <p:nvPr>
            <p:ph type="title"/>
          </p:nvPr>
        </p:nvSpPr>
        <p:spPr/>
        <p:txBody>
          <a:bodyPr/>
          <a:lstStyle/>
          <a:p>
            <a:r>
              <a:rPr lang="en-US" altLang="he-IL"/>
              <a:t>Concurrent Locking</a:t>
            </a:r>
            <a:endParaRPr lang="he-IL" altLang="he-IL"/>
          </a:p>
        </p:txBody>
      </p:sp>
      <p:sp>
        <p:nvSpPr>
          <p:cNvPr id="260099" name="Content Placeholder 2"/>
          <p:cNvSpPr>
            <a:spLocks noGrp="1"/>
          </p:cNvSpPr>
          <p:nvPr>
            <p:ph idx="1"/>
          </p:nvPr>
        </p:nvSpPr>
        <p:spPr/>
        <p:txBody>
          <a:bodyPr/>
          <a:lstStyle/>
          <a:p>
            <a:pPr marL="0" indent="0">
              <a:buNone/>
            </a:pPr>
            <a:r>
              <a:rPr lang="en-US" altLang="he-IL" b="1" dirty="0"/>
              <a:t>Concrete Locks</a:t>
            </a:r>
          </a:p>
          <a:p>
            <a:pPr lvl="1"/>
            <a:r>
              <a:rPr lang="en-US" altLang="he-IL" i="1" dirty="0" err="1"/>
              <a:t>ReentrantLock</a:t>
            </a:r>
            <a:endParaRPr lang="en-US" altLang="he-IL" i="1" dirty="0"/>
          </a:p>
          <a:p>
            <a:pPr lvl="2"/>
            <a:r>
              <a:rPr lang="en-US" altLang="he-IL" dirty="0"/>
              <a:t>Acts like classic thread synchronization </a:t>
            </a:r>
          </a:p>
          <a:p>
            <a:pPr lvl="3"/>
            <a:r>
              <a:rPr lang="en-US" altLang="he-IL" dirty="0"/>
              <a:t>Thread can lock only if not locked already</a:t>
            </a:r>
          </a:p>
          <a:p>
            <a:pPr lvl="2"/>
            <a:r>
              <a:rPr lang="en-US" altLang="he-IL" dirty="0"/>
              <a:t>Many Conditions can be created </a:t>
            </a:r>
          </a:p>
          <a:p>
            <a:pPr lvl="2"/>
            <a:r>
              <a:rPr lang="en-US" altLang="he-IL" dirty="0"/>
              <a:t>Provides informative methods</a:t>
            </a:r>
          </a:p>
          <a:p>
            <a:pPr lvl="3"/>
            <a:r>
              <a:rPr lang="en-US" altLang="he-IL" i="1" dirty="0" err="1"/>
              <a:t>isLocked</a:t>
            </a:r>
            <a:r>
              <a:rPr lang="en-US" altLang="he-IL" dirty="0"/>
              <a:t>()</a:t>
            </a:r>
          </a:p>
          <a:p>
            <a:pPr lvl="3"/>
            <a:r>
              <a:rPr lang="en-US" altLang="he-IL" i="1" dirty="0" err="1"/>
              <a:t>getLockQueueLength</a:t>
            </a:r>
            <a:r>
              <a:rPr lang="en-US" altLang="he-IL" dirty="0"/>
              <a: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Title 1"/>
          <p:cNvSpPr>
            <a:spLocks noGrp="1"/>
          </p:cNvSpPr>
          <p:nvPr>
            <p:ph type="title"/>
          </p:nvPr>
        </p:nvSpPr>
        <p:spPr/>
        <p:txBody>
          <a:bodyPr/>
          <a:lstStyle/>
          <a:p>
            <a:r>
              <a:rPr lang="en-US" altLang="he-IL"/>
              <a:t>Concurrent Locking</a:t>
            </a:r>
            <a:endParaRPr lang="he-IL" altLang="he-IL"/>
          </a:p>
        </p:txBody>
      </p:sp>
      <p:sp>
        <p:nvSpPr>
          <p:cNvPr id="261123" name="Content Placeholder 2"/>
          <p:cNvSpPr>
            <a:spLocks noGrp="1"/>
          </p:cNvSpPr>
          <p:nvPr>
            <p:ph idx="1"/>
          </p:nvPr>
        </p:nvSpPr>
        <p:spPr/>
        <p:txBody>
          <a:bodyPr/>
          <a:lstStyle/>
          <a:p>
            <a:pPr marL="0" indent="0">
              <a:buNone/>
            </a:pPr>
            <a:r>
              <a:rPr lang="en-US" altLang="he-IL" b="1" dirty="0"/>
              <a:t>Concrete Locks</a:t>
            </a:r>
          </a:p>
          <a:p>
            <a:pPr lvl="1"/>
            <a:r>
              <a:rPr lang="en-US" altLang="he-IL" i="1" dirty="0" err="1"/>
              <a:t>ReentrantReadWriteLock</a:t>
            </a:r>
            <a:endParaRPr lang="en-US" altLang="he-IL" i="1" dirty="0"/>
          </a:p>
          <a:p>
            <a:pPr lvl="2"/>
            <a:r>
              <a:rPr lang="en-US" altLang="he-IL" dirty="0"/>
              <a:t>Maintains a fair read-write time slicing </a:t>
            </a:r>
          </a:p>
          <a:p>
            <a:pPr lvl="2"/>
            <a:r>
              <a:rPr lang="en-US" altLang="he-IL" dirty="0"/>
              <a:t>Only one thread can write at a time</a:t>
            </a:r>
          </a:p>
          <a:p>
            <a:pPr lvl="2"/>
            <a:r>
              <a:rPr lang="en-US" altLang="he-IL" dirty="0"/>
              <a:t>Several reader threads can read at the same time</a:t>
            </a:r>
          </a:p>
          <a:p>
            <a:pPr lvl="2"/>
            <a:r>
              <a:rPr lang="en-US" altLang="he-IL" i="1" dirty="0" err="1"/>
              <a:t>readLock</a:t>
            </a:r>
            <a:r>
              <a:rPr lang="en-US" altLang="he-IL" dirty="0"/>
              <a:t>() obtains the Lock for reading</a:t>
            </a:r>
          </a:p>
          <a:p>
            <a:pPr lvl="2"/>
            <a:r>
              <a:rPr lang="en-US" altLang="he-IL" i="1" dirty="0" err="1"/>
              <a:t>writeLock</a:t>
            </a:r>
            <a:r>
              <a:rPr lang="en-US" altLang="he-IL" dirty="0"/>
              <a:t>() obtains the lock for writing</a:t>
            </a:r>
            <a:endParaRPr lang="he-IL" altLang="he-IL"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Title 1"/>
          <p:cNvSpPr>
            <a:spLocks noGrp="1"/>
          </p:cNvSpPr>
          <p:nvPr>
            <p:ph type="title"/>
          </p:nvPr>
        </p:nvSpPr>
        <p:spPr/>
        <p:txBody>
          <a:bodyPr/>
          <a:lstStyle/>
          <a:p>
            <a:r>
              <a:rPr lang="en-US" altLang="he-IL"/>
              <a:t>Concurrent Locking</a:t>
            </a:r>
            <a:endParaRPr lang="he-IL" altLang="he-IL"/>
          </a:p>
        </p:txBody>
      </p:sp>
      <p:sp>
        <p:nvSpPr>
          <p:cNvPr id="262147" name="Content Placeholder 2"/>
          <p:cNvSpPr>
            <a:spLocks noGrp="1"/>
          </p:cNvSpPr>
          <p:nvPr>
            <p:ph idx="1"/>
          </p:nvPr>
        </p:nvSpPr>
        <p:spPr/>
        <p:txBody>
          <a:bodyPr/>
          <a:lstStyle/>
          <a:p>
            <a:pPr marL="0" indent="0">
              <a:buNone/>
            </a:pPr>
            <a:r>
              <a:rPr lang="en-US" altLang="he-IL" b="1" dirty="0"/>
              <a:t>Simple Example:</a:t>
            </a:r>
            <a:endParaRPr lang="he-IL" altLang="he-IL" b="1" dirty="0"/>
          </a:p>
        </p:txBody>
      </p:sp>
      <p:sp>
        <p:nvSpPr>
          <p:cNvPr id="4" name="AutoShape 8"/>
          <p:cNvSpPr>
            <a:spLocks noChangeArrowheads="1"/>
          </p:cNvSpPr>
          <p:nvPr/>
        </p:nvSpPr>
        <p:spPr bwMode="auto">
          <a:xfrm>
            <a:off x="457200" y="2348880"/>
            <a:ext cx="8229600" cy="2021662"/>
          </a:xfrm>
          <a:prstGeom prst="rect">
            <a:avLst/>
          </a:prstGeom>
          <a:solidFill>
            <a:schemeClr val="bg2">
              <a:lumMod val="40000"/>
              <a:lumOff val="60000"/>
            </a:schemeClr>
          </a:solidFill>
          <a:ln>
            <a:headEnd/>
            <a:tailEnd/>
          </a:ln>
        </p:spPr>
        <p:style>
          <a:lnRef idx="2">
            <a:schemeClr val="accent3"/>
          </a:lnRef>
          <a:fillRef idx="1">
            <a:schemeClr val="lt1"/>
          </a:fillRef>
          <a:effectRef idx="0">
            <a:schemeClr val="accent3"/>
          </a:effectRef>
          <a:fontRef idx="minor">
            <a:schemeClr val="dk1"/>
          </a:fontRef>
        </p:style>
        <p:txBody>
          <a:bodyPr wrap="none" anchor="ctr"/>
          <a:lstStyle/>
          <a:p>
            <a:pPr fontAlgn="auto">
              <a:lnSpc>
                <a:spcPct val="80000"/>
              </a:lnSpc>
              <a:spcBef>
                <a:spcPts val="0"/>
              </a:spcBef>
              <a:spcAft>
                <a:spcPts val="0"/>
              </a:spcAft>
              <a:defRPr/>
            </a:pPr>
            <a:r>
              <a:rPr lang="en-US" sz="1600" b="1" dirty="0">
                <a:solidFill>
                  <a:srgbClr val="FF0000"/>
                </a:solidFill>
                <a:latin typeface="+mn-lt"/>
                <a:cs typeface="+mn-cs"/>
              </a:rPr>
              <a:t>private  </a:t>
            </a:r>
            <a:r>
              <a:rPr lang="en-US" sz="1600" b="1" dirty="0" err="1">
                <a:solidFill>
                  <a:srgbClr val="FF0000"/>
                </a:solidFill>
                <a:latin typeface="+mn-lt"/>
                <a:cs typeface="+mn-cs"/>
              </a:rPr>
              <a:t>ReentrantLock</a:t>
            </a:r>
            <a:r>
              <a:rPr lang="en-US" sz="1600" b="1" dirty="0">
                <a:solidFill>
                  <a:srgbClr val="FF0000"/>
                </a:solidFill>
                <a:latin typeface="+mn-lt"/>
                <a:cs typeface="+mn-cs"/>
              </a:rPr>
              <a:t> lock=new </a:t>
            </a:r>
            <a:r>
              <a:rPr lang="en-US" sz="1600" b="1" dirty="0" err="1">
                <a:solidFill>
                  <a:srgbClr val="FF0000"/>
                </a:solidFill>
                <a:latin typeface="+mn-lt"/>
                <a:cs typeface="+mn-cs"/>
              </a:rPr>
              <a:t>ReentrantLock</a:t>
            </a:r>
            <a:r>
              <a:rPr lang="en-US" sz="1600" b="1" dirty="0">
                <a:solidFill>
                  <a:srgbClr val="FF0000"/>
                </a:solidFill>
                <a:latin typeface="+mn-lt"/>
                <a:cs typeface="+mn-cs"/>
              </a:rPr>
              <a:t>();</a:t>
            </a:r>
          </a:p>
          <a:p>
            <a:pPr fontAlgn="auto">
              <a:lnSpc>
                <a:spcPct val="80000"/>
              </a:lnSpc>
              <a:spcBef>
                <a:spcPts val="0"/>
              </a:spcBef>
              <a:spcAft>
                <a:spcPts val="0"/>
              </a:spcAft>
              <a:defRPr/>
            </a:pPr>
            <a:r>
              <a:rPr lang="en-US" sz="1600" dirty="0">
                <a:latin typeface="+mn-lt"/>
                <a:cs typeface="+mn-cs"/>
              </a:rPr>
              <a:t>..</a:t>
            </a:r>
          </a:p>
          <a:p>
            <a:pPr fontAlgn="auto">
              <a:lnSpc>
                <a:spcPct val="80000"/>
              </a:lnSpc>
              <a:spcBef>
                <a:spcPts val="0"/>
              </a:spcBef>
              <a:spcAft>
                <a:spcPts val="0"/>
              </a:spcAft>
              <a:defRPr/>
            </a:pPr>
            <a:r>
              <a:rPr lang="en-US" sz="1600" dirty="0">
                <a:latin typeface="+mn-lt"/>
                <a:cs typeface="+mn-cs"/>
              </a:rPr>
              <a:t>public void method(){</a:t>
            </a:r>
          </a:p>
          <a:p>
            <a:pPr fontAlgn="auto">
              <a:lnSpc>
                <a:spcPct val="80000"/>
              </a:lnSpc>
              <a:spcBef>
                <a:spcPts val="0"/>
              </a:spcBef>
              <a:spcAft>
                <a:spcPts val="0"/>
              </a:spcAft>
              <a:defRPr/>
            </a:pPr>
            <a:r>
              <a:rPr lang="en-US" sz="1600" dirty="0">
                <a:latin typeface="+mn-lt"/>
                <a:cs typeface="+mn-cs"/>
              </a:rPr>
              <a:t>   </a:t>
            </a:r>
            <a:r>
              <a:rPr lang="en-US" sz="1600" b="1" dirty="0">
                <a:solidFill>
                  <a:srgbClr val="FF0000"/>
                </a:solidFill>
                <a:latin typeface="+mn-lt"/>
                <a:cs typeface="+mn-cs"/>
              </a:rPr>
              <a:t>    </a:t>
            </a:r>
            <a:r>
              <a:rPr lang="en-US" sz="1600" b="1" dirty="0" err="1">
                <a:solidFill>
                  <a:srgbClr val="FF0000"/>
                </a:solidFill>
                <a:latin typeface="+mn-lt"/>
                <a:cs typeface="+mn-cs"/>
              </a:rPr>
              <a:t>lock.lock</a:t>
            </a:r>
            <a:r>
              <a:rPr lang="en-US" sz="1600" b="1" dirty="0">
                <a:solidFill>
                  <a:srgbClr val="FF0000"/>
                </a:solidFill>
                <a:latin typeface="+mn-lt"/>
                <a:cs typeface="+mn-cs"/>
              </a:rPr>
              <a:t>();</a:t>
            </a:r>
          </a:p>
          <a:p>
            <a:pPr fontAlgn="auto">
              <a:lnSpc>
                <a:spcPct val="80000"/>
              </a:lnSpc>
              <a:spcBef>
                <a:spcPts val="0"/>
              </a:spcBef>
              <a:spcAft>
                <a:spcPts val="0"/>
              </a:spcAft>
              <a:defRPr/>
            </a:pPr>
            <a:r>
              <a:rPr lang="en-US" sz="1600" dirty="0">
                <a:latin typeface="+mn-lt"/>
                <a:cs typeface="+mn-cs"/>
              </a:rPr>
              <a:t>       // do some thread sensitive tasks</a:t>
            </a:r>
          </a:p>
          <a:p>
            <a:pPr fontAlgn="auto">
              <a:lnSpc>
                <a:spcPct val="80000"/>
              </a:lnSpc>
              <a:spcBef>
                <a:spcPts val="0"/>
              </a:spcBef>
              <a:spcAft>
                <a:spcPts val="0"/>
              </a:spcAft>
              <a:defRPr/>
            </a:pPr>
            <a:r>
              <a:rPr lang="en-US" sz="1600" dirty="0">
                <a:latin typeface="+mn-lt"/>
                <a:cs typeface="+mn-cs"/>
              </a:rPr>
              <a:t>     </a:t>
            </a:r>
            <a:r>
              <a:rPr lang="en-US" sz="1600" b="1" dirty="0">
                <a:solidFill>
                  <a:srgbClr val="FF0000"/>
                </a:solidFill>
                <a:latin typeface="+mn-lt"/>
                <a:cs typeface="+mn-cs"/>
              </a:rPr>
              <a:t>  </a:t>
            </a:r>
            <a:r>
              <a:rPr lang="en-US" sz="1600" b="1" dirty="0" err="1">
                <a:solidFill>
                  <a:srgbClr val="FF0000"/>
                </a:solidFill>
                <a:latin typeface="+mn-lt"/>
                <a:cs typeface="+mn-cs"/>
              </a:rPr>
              <a:t>lock.unlock</a:t>
            </a:r>
            <a:r>
              <a:rPr lang="en-US" sz="1600" b="1" dirty="0">
                <a:solidFill>
                  <a:srgbClr val="FF0000"/>
                </a:solidFill>
                <a:latin typeface="+mn-lt"/>
                <a:cs typeface="+mn-cs"/>
              </a:rPr>
              <a:t>();</a:t>
            </a:r>
          </a:p>
          <a:p>
            <a:pPr fontAlgn="auto">
              <a:lnSpc>
                <a:spcPct val="80000"/>
              </a:lnSpc>
              <a:spcBef>
                <a:spcPts val="0"/>
              </a:spcBef>
              <a:spcAft>
                <a:spcPts val="0"/>
              </a:spcAft>
              <a:defRPr/>
            </a:pPr>
            <a:r>
              <a:rPr lang="en-US" sz="1600" dirty="0">
                <a:latin typeface="+mn-lt"/>
                <a:cs typeface="+mn-cs"/>
              </a:rPr>
              <a:t>}</a:t>
            </a:r>
          </a:p>
        </p:txBody>
      </p:sp>
      <p:cxnSp>
        <p:nvCxnSpPr>
          <p:cNvPr id="7" name="Straight Connector 6"/>
          <p:cNvCxnSpPr/>
          <p:nvPr/>
        </p:nvCxnSpPr>
        <p:spPr>
          <a:xfrm>
            <a:off x="457200" y="4370542"/>
            <a:ext cx="8229600" cy="0"/>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57200" y="2348880"/>
            <a:ext cx="8229600" cy="0"/>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Title 1"/>
          <p:cNvSpPr>
            <a:spLocks noGrp="1"/>
          </p:cNvSpPr>
          <p:nvPr>
            <p:ph type="title"/>
          </p:nvPr>
        </p:nvSpPr>
        <p:spPr/>
        <p:txBody>
          <a:bodyPr/>
          <a:lstStyle/>
          <a:p>
            <a:r>
              <a:rPr lang="en-US" altLang="he-IL"/>
              <a:t>Concurrent Locking</a:t>
            </a:r>
            <a:endParaRPr lang="he-IL" altLang="he-IL"/>
          </a:p>
        </p:txBody>
      </p:sp>
      <p:sp>
        <p:nvSpPr>
          <p:cNvPr id="263171" name="Content Placeholder 2"/>
          <p:cNvSpPr>
            <a:spLocks noGrp="1"/>
          </p:cNvSpPr>
          <p:nvPr>
            <p:ph idx="1"/>
          </p:nvPr>
        </p:nvSpPr>
        <p:spPr/>
        <p:txBody>
          <a:bodyPr/>
          <a:lstStyle/>
          <a:p>
            <a:pPr marL="0" indent="0">
              <a:buNone/>
            </a:pPr>
            <a:r>
              <a:rPr lang="en-US" altLang="he-IL" b="1" dirty="0"/>
              <a:t>Concrete Locks</a:t>
            </a:r>
          </a:p>
          <a:p>
            <a:pPr lvl="1"/>
            <a:r>
              <a:rPr lang="en-US" altLang="he-IL" dirty="0" err="1"/>
              <a:t>CyclicBarrier</a:t>
            </a:r>
            <a:endParaRPr lang="en-US" altLang="he-IL" dirty="0"/>
          </a:p>
          <a:p>
            <a:pPr lvl="2"/>
            <a:r>
              <a:rPr lang="en-US" altLang="he-IL" dirty="0"/>
              <a:t>Blocks  specified number of threads – then releases all </a:t>
            </a:r>
          </a:p>
          <a:p>
            <a:pPr lvl="2"/>
            <a:r>
              <a:rPr lang="en-US" altLang="he-IL" dirty="0"/>
              <a:t>Barrier is created with a given counter</a:t>
            </a:r>
          </a:p>
          <a:p>
            <a:pPr lvl="2"/>
            <a:r>
              <a:rPr lang="en-US" altLang="he-IL" dirty="0"/>
              <a:t>Threads  uses barrier </a:t>
            </a:r>
            <a:r>
              <a:rPr lang="en-US" altLang="he-IL" i="1" dirty="0"/>
              <a:t>await</a:t>
            </a:r>
            <a:r>
              <a:rPr lang="en-US" altLang="he-IL" dirty="0"/>
              <a:t>() method to block</a:t>
            </a:r>
          </a:p>
          <a:p>
            <a:pPr lvl="2"/>
            <a:r>
              <a:rPr lang="en-US" altLang="he-IL" dirty="0"/>
              <a:t>When the number of waiting threads reached the counter – all waiting threads are released</a:t>
            </a:r>
          </a:p>
          <a:p>
            <a:pPr lvl="2"/>
            <a:r>
              <a:rPr lang="en-US" altLang="he-IL" dirty="0"/>
              <a:t>Cyclic means - A reusable threads barrier</a:t>
            </a:r>
          </a:p>
          <a:p>
            <a:pPr lvl="2"/>
            <a:endParaRPr lang="en-US" altLang="he-IL" dirty="0"/>
          </a:p>
          <a:p>
            <a:pPr lvl="2"/>
            <a:endParaRPr lang="he-IL" altLang="he-IL"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Title 1"/>
          <p:cNvSpPr>
            <a:spLocks noGrp="1"/>
          </p:cNvSpPr>
          <p:nvPr>
            <p:ph type="title"/>
          </p:nvPr>
        </p:nvSpPr>
        <p:spPr/>
        <p:txBody>
          <a:bodyPr/>
          <a:lstStyle/>
          <a:p>
            <a:r>
              <a:rPr lang="en-US" altLang="he-IL"/>
              <a:t>Concurrent Locking</a:t>
            </a:r>
            <a:endParaRPr lang="he-IL" altLang="he-IL"/>
          </a:p>
        </p:txBody>
      </p:sp>
      <p:sp>
        <p:nvSpPr>
          <p:cNvPr id="264195" name="Content Placeholder 2"/>
          <p:cNvSpPr>
            <a:spLocks noGrp="1"/>
          </p:cNvSpPr>
          <p:nvPr>
            <p:ph idx="1"/>
          </p:nvPr>
        </p:nvSpPr>
        <p:spPr/>
        <p:txBody>
          <a:bodyPr/>
          <a:lstStyle/>
          <a:p>
            <a:pPr marL="0" indent="0">
              <a:buNone/>
            </a:pPr>
            <a:r>
              <a:rPr lang="en-US" altLang="he-IL" b="1" dirty="0"/>
              <a:t>Simple Example - </a:t>
            </a:r>
            <a:r>
              <a:rPr lang="en-US" altLang="he-IL" b="1" dirty="0" err="1"/>
              <a:t>CyclicBarrier</a:t>
            </a:r>
            <a:r>
              <a:rPr lang="en-US" altLang="he-IL" b="1" dirty="0"/>
              <a:t>:</a:t>
            </a:r>
            <a:endParaRPr lang="he-IL" altLang="he-IL" b="1" dirty="0"/>
          </a:p>
        </p:txBody>
      </p:sp>
      <p:sp>
        <p:nvSpPr>
          <p:cNvPr id="4" name="AutoShape 8"/>
          <p:cNvSpPr>
            <a:spLocks noChangeArrowheads="1"/>
          </p:cNvSpPr>
          <p:nvPr/>
        </p:nvSpPr>
        <p:spPr bwMode="auto">
          <a:xfrm>
            <a:off x="457200" y="2131710"/>
            <a:ext cx="8229600" cy="3602691"/>
          </a:xfrm>
          <a:prstGeom prst="rect">
            <a:avLst/>
          </a:prstGeom>
          <a:solidFill>
            <a:schemeClr val="bg2">
              <a:lumMod val="40000"/>
              <a:lumOff val="60000"/>
            </a:schemeClr>
          </a:solidFill>
          <a:ln>
            <a:headEnd/>
            <a:tailEnd/>
          </a:ln>
        </p:spPr>
        <p:style>
          <a:lnRef idx="2">
            <a:schemeClr val="accent3"/>
          </a:lnRef>
          <a:fillRef idx="1">
            <a:schemeClr val="lt1"/>
          </a:fillRef>
          <a:effectRef idx="0">
            <a:schemeClr val="accent3"/>
          </a:effectRef>
          <a:fontRef idx="minor">
            <a:schemeClr val="dk1"/>
          </a:fontRef>
        </p:style>
        <p:txBody>
          <a:bodyPr wrap="none" anchor="ctr"/>
          <a:lstStyle/>
          <a:p>
            <a:pPr fontAlgn="auto">
              <a:lnSpc>
                <a:spcPct val="80000"/>
              </a:lnSpc>
              <a:spcBef>
                <a:spcPts val="0"/>
              </a:spcBef>
              <a:spcAft>
                <a:spcPts val="0"/>
              </a:spcAft>
              <a:defRPr/>
            </a:pPr>
            <a:r>
              <a:rPr lang="en-US" sz="1400" dirty="0">
                <a:latin typeface="+mn-lt"/>
                <a:cs typeface="+mn-cs"/>
              </a:rPr>
              <a:t>public class Task implements </a:t>
            </a:r>
            <a:r>
              <a:rPr lang="en-US" sz="1400" dirty="0" err="1">
                <a:latin typeface="+mn-lt"/>
                <a:cs typeface="+mn-cs"/>
              </a:rPr>
              <a:t>Runnable</a:t>
            </a:r>
            <a:r>
              <a:rPr lang="en-US" sz="1400" dirty="0">
                <a:latin typeface="+mn-lt"/>
                <a:cs typeface="+mn-cs"/>
              </a:rPr>
              <a:t>{</a:t>
            </a:r>
            <a:br>
              <a:rPr lang="en-US" sz="1400" dirty="0">
                <a:latin typeface="+mn-lt"/>
                <a:cs typeface="+mn-cs"/>
              </a:rPr>
            </a:br>
            <a:br>
              <a:rPr lang="en-US" sz="1400" dirty="0">
                <a:latin typeface="+mn-lt"/>
                <a:cs typeface="+mn-cs"/>
              </a:rPr>
            </a:br>
            <a:r>
              <a:rPr lang="en-US" sz="1400" b="1" dirty="0">
                <a:solidFill>
                  <a:srgbClr val="FF0000"/>
                </a:solidFill>
                <a:latin typeface="+mn-lt"/>
                <a:cs typeface="+mn-cs"/>
              </a:rPr>
              <a:t>           private </a:t>
            </a:r>
            <a:r>
              <a:rPr lang="en-US" sz="1400" b="1" dirty="0" err="1">
                <a:solidFill>
                  <a:srgbClr val="FF0000"/>
                </a:solidFill>
                <a:latin typeface="+mn-lt"/>
                <a:cs typeface="+mn-cs"/>
              </a:rPr>
              <a:t>CyclicBarrier</a:t>
            </a:r>
            <a:r>
              <a:rPr lang="en-US" sz="1400" b="1" dirty="0">
                <a:solidFill>
                  <a:srgbClr val="FF0000"/>
                </a:solidFill>
                <a:latin typeface="+mn-lt"/>
                <a:cs typeface="+mn-cs"/>
              </a:rPr>
              <a:t> barrier;</a:t>
            </a:r>
            <a:br>
              <a:rPr lang="en-US" sz="1400" dirty="0">
                <a:latin typeface="+mn-lt"/>
                <a:cs typeface="+mn-cs"/>
              </a:rPr>
            </a:br>
            <a:br>
              <a:rPr lang="en-US" sz="1400" dirty="0">
                <a:latin typeface="+mn-lt"/>
                <a:cs typeface="+mn-cs"/>
              </a:rPr>
            </a:br>
            <a:r>
              <a:rPr lang="en-US" sz="1400" dirty="0">
                <a:latin typeface="+mn-lt"/>
                <a:cs typeface="+mn-cs"/>
              </a:rPr>
              <a:t>           public Task(</a:t>
            </a:r>
            <a:r>
              <a:rPr lang="en-US" sz="1400" dirty="0" err="1">
                <a:latin typeface="+mn-lt"/>
                <a:cs typeface="+mn-cs"/>
              </a:rPr>
              <a:t>CyclicBarrier</a:t>
            </a:r>
            <a:r>
              <a:rPr lang="en-US" sz="1400" dirty="0">
                <a:latin typeface="+mn-lt"/>
                <a:cs typeface="+mn-cs"/>
              </a:rPr>
              <a:t> barrier) {</a:t>
            </a:r>
            <a:br>
              <a:rPr lang="en-US" sz="1400" dirty="0">
                <a:latin typeface="+mn-lt"/>
                <a:cs typeface="+mn-cs"/>
              </a:rPr>
            </a:br>
            <a:r>
              <a:rPr lang="en-US" sz="1400" dirty="0">
                <a:latin typeface="+mn-lt"/>
                <a:cs typeface="+mn-cs"/>
              </a:rPr>
              <a:t>	</a:t>
            </a:r>
            <a:r>
              <a:rPr lang="en-US" sz="1400" dirty="0" err="1">
                <a:latin typeface="+mn-lt"/>
                <a:cs typeface="+mn-cs"/>
              </a:rPr>
              <a:t>this.barrier</a:t>
            </a:r>
            <a:r>
              <a:rPr lang="en-US" sz="1400" dirty="0">
                <a:latin typeface="+mn-lt"/>
                <a:cs typeface="+mn-cs"/>
              </a:rPr>
              <a:t> = barrier;</a:t>
            </a:r>
            <a:br>
              <a:rPr lang="en-US" sz="1400" dirty="0">
                <a:latin typeface="+mn-lt"/>
                <a:cs typeface="+mn-cs"/>
              </a:rPr>
            </a:br>
            <a:r>
              <a:rPr lang="en-US" sz="1400" dirty="0">
                <a:latin typeface="+mn-lt"/>
                <a:cs typeface="+mn-cs"/>
              </a:rPr>
              <a:t>           }</a:t>
            </a:r>
            <a:br>
              <a:rPr lang="en-US" sz="1400" dirty="0">
                <a:latin typeface="+mn-lt"/>
                <a:cs typeface="+mn-cs"/>
              </a:rPr>
            </a:br>
            <a:br>
              <a:rPr lang="en-US" sz="1400" dirty="0">
                <a:latin typeface="+mn-lt"/>
                <a:cs typeface="+mn-cs"/>
              </a:rPr>
            </a:br>
            <a:r>
              <a:rPr lang="en-US" sz="1400" dirty="0">
                <a:latin typeface="+mn-lt"/>
                <a:cs typeface="+mn-cs"/>
              </a:rPr>
              <a:t>          @Override</a:t>
            </a:r>
            <a:br>
              <a:rPr lang="en-US" sz="1400" dirty="0">
                <a:latin typeface="+mn-lt"/>
                <a:cs typeface="+mn-cs"/>
              </a:rPr>
            </a:br>
            <a:r>
              <a:rPr lang="en-US" sz="1400" dirty="0">
                <a:latin typeface="+mn-lt"/>
                <a:cs typeface="+mn-cs"/>
              </a:rPr>
              <a:t>          public void run(){</a:t>
            </a:r>
            <a:br>
              <a:rPr lang="en-US" sz="1400" dirty="0">
                <a:latin typeface="+mn-lt"/>
                <a:cs typeface="+mn-cs"/>
              </a:rPr>
            </a:br>
            <a:r>
              <a:rPr lang="en-US" sz="1400" dirty="0">
                <a:latin typeface="+mn-lt"/>
                <a:cs typeface="+mn-cs"/>
              </a:rPr>
              <a:t>	try {</a:t>
            </a:r>
            <a:br>
              <a:rPr lang="en-US" sz="1400" dirty="0">
                <a:latin typeface="+mn-lt"/>
                <a:cs typeface="+mn-cs"/>
              </a:rPr>
            </a:br>
            <a:r>
              <a:rPr lang="en-US" sz="1400" dirty="0">
                <a:latin typeface="+mn-lt"/>
                <a:cs typeface="+mn-cs"/>
              </a:rPr>
              <a:t>	         </a:t>
            </a:r>
            <a:r>
              <a:rPr lang="en-US" sz="1400" dirty="0" err="1">
                <a:latin typeface="+mn-lt"/>
                <a:cs typeface="+mn-cs"/>
              </a:rPr>
              <a:t>System.out.println</a:t>
            </a:r>
            <a:r>
              <a:rPr lang="en-US" sz="1400" dirty="0">
                <a:latin typeface="+mn-lt"/>
                <a:cs typeface="+mn-cs"/>
              </a:rPr>
              <a:t>(</a:t>
            </a:r>
            <a:r>
              <a:rPr lang="en-US" sz="1400" dirty="0" err="1">
                <a:latin typeface="+mn-lt"/>
                <a:cs typeface="+mn-cs"/>
              </a:rPr>
              <a:t>Thread.currentThread</a:t>
            </a:r>
            <a:r>
              <a:rPr lang="en-US" sz="1400" dirty="0">
                <a:latin typeface="+mn-lt"/>
                <a:cs typeface="+mn-cs"/>
              </a:rPr>
              <a:t>().</a:t>
            </a:r>
            <a:r>
              <a:rPr lang="en-US" sz="1400" dirty="0" err="1">
                <a:latin typeface="+mn-lt"/>
                <a:cs typeface="+mn-cs"/>
              </a:rPr>
              <a:t>getName</a:t>
            </a:r>
            <a:r>
              <a:rPr lang="en-US" sz="1400" dirty="0">
                <a:latin typeface="+mn-lt"/>
                <a:cs typeface="+mn-cs"/>
              </a:rPr>
              <a:t>() + " is waiting on barrier");</a:t>
            </a:r>
            <a:br>
              <a:rPr lang="en-US" sz="1400" dirty="0">
                <a:latin typeface="+mn-lt"/>
                <a:cs typeface="+mn-cs"/>
              </a:rPr>
            </a:br>
            <a:r>
              <a:rPr lang="en-US" sz="1400" dirty="0">
                <a:latin typeface="+mn-lt"/>
                <a:cs typeface="+mn-cs"/>
              </a:rPr>
              <a:t>	         </a:t>
            </a:r>
            <a:r>
              <a:rPr lang="en-US" sz="1400" b="1" dirty="0" err="1">
                <a:solidFill>
                  <a:srgbClr val="FF0000"/>
                </a:solidFill>
                <a:latin typeface="+mn-lt"/>
                <a:cs typeface="+mn-cs"/>
              </a:rPr>
              <a:t>barrier.await</a:t>
            </a:r>
            <a:r>
              <a:rPr lang="en-US" sz="1400" b="1" dirty="0">
                <a:solidFill>
                  <a:srgbClr val="FF0000"/>
                </a:solidFill>
                <a:latin typeface="+mn-lt"/>
                <a:cs typeface="+mn-cs"/>
              </a:rPr>
              <a:t>();</a:t>
            </a:r>
            <a:br>
              <a:rPr lang="en-US" sz="1400" b="1" dirty="0">
                <a:solidFill>
                  <a:srgbClr val="FF0000"/>
                </a:solidFill>
                <a:latin typeface="+mn-lt"/>
                <a:cs typeface="+mn-cs"/>
              </a:rPr>
            </a:br>
            <a:r>
              <a:rPr lang="en-US" sz="1400" b="1" dirty="0">
                <a:solidFill>
                  <a:srgbClr val="FF0000"/>
                </a:solidFill>
                <a:latin typeface="+mn-lt"/>
                <a:cs typeface="+mn-cs"/>
              </a:rPr>
              <a:t>	         </a:t>
            </a:r>
            <a:r>
              <a:rPr lang="en-US" sz="1400" dirty="0" err="1">
                <a:latin typeface="+mn-lt"/>
                <a:cs typeface="+mn-cs"/>
              </a:rPr>
              <a:t>System.out.println</a:t>
            </a:r>
            <a:r>
              <a:rPr lang="en-US" sz="1400" dirty="0">
                <a:latin typeface="+mn-lt"/>
                <a:cs typeface="+mn-cs"/>
              </a:rPr>
              <a:t>(</a:t>
            </a:r>
            <a:r>
              <a:rPr lang="en-US" sz="1400" dirty="0" err="1">
                <a:latin typeface="+mn-lt"/>
                <a:cs typeface="+mn-cs"/>
              </a:rPr>
              <a:t>Thread.currentThread</a:t>
            </a:r>
            <a:r>
              <a:rPr lang="en-US" sz="1400" dirty="0">
                <a:latin typeface="+mn-lt"/>
                <a:cs typeface="+mn-cs"/>
              </a:rPr>
              <a:t>().</a:t>
            </a:r>
            <a:r>
              <a:rPr lang="en-US" sz="1400" dirty="0" err="1">
                <a:latin typeface="+mn-lt"/>
                <a:cs typeface="+mn-cs"/>
              </a:rPr>
              <a:t>getName</a:t>
            </a:r>
            <a:r>
              <a:rPr lang="en-US" sz="1400" dirty="0">
                <a:latin typeface="+mn-lt"/>
                <a:cs typeface="+mn-cs"/>
              </a:rPr>
              <a:t>() + " has crossed the barrier");</a:t>
            </a:r>
            <a:br>
              <a:rPr lang="en-US" sz="1400" dirty="0">
                <a:latin typeface="+mn-lt"/>
                <a:cs typeface="+mn-cs"/>
              </a:rPr>
            </a:br>
            <a:r>
              <a:rPr lang="en-US" sz="1400" dirty="0">
                <a:latin typeface="+mn-lt"/>
                <a:cs typeface="+mn-cs"/>
              </a:rPr>
              <a:t>	} catch (</a:t>
            </a:r>
            <a:r>
              <a:rPr lang="en-US" sz="1400" dirty="0" err="1">
                <a:latin typeface="+mn-lt"/>
                <a:cs typeface="+mn-cs"/>
              </a:rPr>
              <a:t>InterruptedException</a:t>
            </a:r>
            <a:r>
              <a:rPr lang="en-US" sz="1400" dirty="0">
                <a:latin typeface="+mn-lt"/>
                <a:cs typeface="+mn-cs"/>
              </a:rPr>
              <a:t> ex) {</a:t>
            </a:r>
            <a:br>
              <a:rPr lang="en-US" sz="1400" dirty="0">
                <a:latin typeface="+mn-lt"/>
                <a:cs typeface="+mn-cs"/>
              </a:rPr>
            </a:br>
            <a:r>
              <a:rPr lang="en-US" sz="1400" dirty="0">
                <a:latin typeface="+mn-lt"/>
                <a:cs typeface="+mn-cs"/>
              </a:rPr>
              <a:t>	          …</a:t>
            </a:r>
          </a:p>
          <a:p>
            <a:pPr fontAlgn="auto">
              <a:lnSpc>
                <a:spcPct val="80000"/>
              </a:lnSpc>
              <a:spcBef>
                <a:spcPts val="0"/>
              </a:spcBef>
              <a:spcAft>
                <a:spcPts val="0"/>
              </a:spcAft>
              <a:defRPr/>
            </a:pPr>
            <a:r>
              <a:rPr lang="en-US" sz="1400" dirty="0">
                <a:latin typeface="+mn-lt"/>
                <a:cs typeface="+mn-cs"/>
              </a:rPr>
              <a:t>	}</a:t>
            </a:r>
          </a:p>
          <a:p>
            <a:pPr fontAlgn="auto">
              <a:lnSpc>
                <a:spcPct val="80000"/>
              </a:lnSpc>
              <a:spcBef>
                <a:spcPts val="0"/>
              </a:spcBef>
              <a:spcAft>
                <a:spcPts val="0"/>
              </a:spcAft>
              <a:defRPr/>
            </a:pPr>
            <a:r>
              <a:rPr lang="en-US" sz="1400" dirty="0">
                <a:latin typeface="+mn-lt"/>
                <a:cs typeface="+mn-cs"/>
              </a:rPr>
              <a:t>          }</a:t>
            </a:r>
          </a:p>
          <a:p>
            <a:pPr fontAlgn="auto">
              <a:lnSpc>
                <a:spcPct val="80000"/>
              </a:lnSpc>
              <a:spcBef>
                <a:spcPts val="0"/>
              </a:spcBef>
              <a:spcAft>
                <a:spcPts val="0"/>
              </a:spcAft>
              <a:defRPr/>
            </a:pPr>
            <a:r>
              <a:rPr lang="en-US" sz="1400" dirty="0">
                <a:latin typeface="+mn-lt"/>
                <a:cs typeface="+mn-cs"/>
              </a:rPr>
              <a:t>}</a:t>
            </a:r>
          </a:p>
        </p:txBody>
      </p:sp>
      <p:cxnSp>
        <p:nvCxnSpPr>
          <p:cNvPr id="7" name="Straight Connector 6"/>
          <p:cNvCxnSpPr/>
          <p:nvPr/>
        </p:nvCxnSpPr>
        <p:spPr>
          <a:xfrm>
            <a:off x="457200" y="2147734"/>
            <a:ext cx="8229600" cy="0"/>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57200" y="5734401"/>
            <a:ext cx="8229600" cy="0"/>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a:t>States of the Thread – Not Runnable</a:t>
            </a:r>
            <a:endParaRPr lang="en-US" dirty="0"/>
          </a:p>
        </p:txBody>
      </p:sp>
      <p:sp>
        <p:nvSpPr>
          <p:cNvPr id="101377" name="Content Placeholder 2"/>
          <p:cNvSpPr>
            <a:spLocks noGrp="1"/>
          </p:cNvSpPr>
          <p:nvPr>
            <p:ph idx="1"/>
          </p:nvPr>
        </p:nvSpPr>
        <p:spPr/>
        <p:txBody>
          <a:bodyPr/>
          <a:lstStyle/>
          <a:p>
            <a:pPr marL="0" indent="0">
              <a:buNone/>
            </a:pPr>
            <a:r>
              <a:rPr lang="en-US" sz="1800" b="1" dirty="0"/>
              <a:t>Basic control:</a:t>
            </a:r>
          </a:p>
          <a:p>
            <a:r>
              <a:rPr lang="en-US" sz="1800" dirty="0"/>
              <a:t>Sleep – moves the thread to a non-Runnable state for a period of time (</a:t>
            </a:r>
            <a:r>
              <a:rPr lang="en-US" sz="1800" dirty="0" err="1"/>
              <a:t>ms</a:t>
            </a:r>
            <a:r>
              <a:rPr lang="en-US" sz="1800" dirty="0"/>
              <a:t>)</a:t>
            </a:r>
          </a:p>
          <a:p>
            <a:pPr lvl="1">
              <a:spcBef>
                <a:spcPts val="0"/>
              </a:spcBef>
            </a:pPr>
            <a:r>
              <a:rPr lang="en-US" sz="1800" dirty="0"/>
              <a:t>Usually the simplest way to delay threads or main</a:t>
            </a:r>
          </a:p>
          <a:p>
            <a:pPr lvl="1">
              <a:spcBef>
                <a:spcPts val="0"/>
              </a:spcBef>
            </a:pPr>
            <a:r>
              <a:rPr lang="en-US" sz="1800" dirty="0"/>
              <a:t>Note: blocks the thread  at least to the specified time – not exactly</a:t>
            </a:r>
          </a:p>
          <a:p>
            <a:r>
              <a:rPr lang="en-US" sz="1800" dirty="0"/>
              <a:t>Yield – moves the Running thread to the </a:t>
            </a:r>
            <a:r>
              <a:rPr lang="en-US" sz="1800" dirty="0" err="1"/>
              <a:t>Rannable</a:t>
            </a:r>
            <a:r>
              <a:rPr lang="en-US" sz="1800" dirty="0"/>
              <a:t> pool (Equals to sleep(0))</a:t>
            </a:r>
          </a:p>
          <a:p>
            <a:pPr lvl="1">
              <a:spcBef>
                <a:spcPts val="0"/>
              </a:spcBef>
            </a:pPr>
            <a:r>
              <a:rPr lang="en-US" sz="1800" dirty="0"/>
              <a:t>Usually for giving other low priority thread a chance to run</a:t>
            </a:r>
          </a:p>
          <a:p>
            <a:r>
              <a:rPr lang="en-US" sz="1800" dirty="0"/>
              <a:t>Join – moves the running thread to a non-Runnable state until a specific thread ends</a:t>
            </a:r>
          </a:p>
          <a:p>
            <a:pPr lvl="1">
              <a:spcBef>
                <a:spcPts val="0"/>
              </a:spcBef>
            </a:pPr>
            <a:r>
              <a:rPr lang="en-US" sz="1800" dirty="0"/>
              <a:t>Delays the caller until the referenced thread ends</a:t>
            </a:r>
          </a:p>
          <a:p>
            <a:pPr lvl="1">
              <a:spcBef>
                <a:spcPts val="0"/>
              </a:spcBef>
            </a:pPr>
            <a:r>
              <a:rPr lang="en-US" sz="1800" dirty="0"/>
              <a:t>Is absolute – not like priority</a:t>
            </a:r>
          </a:p>
          <a:p>
            <a:r>
              <a:rPr lang="en-US" sz="1800" dirty="0"/>
              <a:t>All methods throws </a:t>
            </a:r>
            <a:r>
              <a:rPr lang="en-US" sz="1800" dirty="0" err="1"/>
              <a:t>InterruptedException</a:t>
            </a:r>
            <a:endParaRPr lang="en-US" sz="1800" dirty="0"/>
          </a:p>
          <a:p>
            <a:pPr lvl="1">
              <a:spcBef>
                <a:spcPts val="0"/>
              </a:spcBef>
            </a:pPr>
            <a:r>
              <a:rPr lang="en-US" sz="1800" dirty="0"/>
              <a:t>When thread are out of the blocking state before</a:t>
            </a:r>
            <a:br>
              <a:rPr lang="en-US" sz="1800" dirty="0"/>
            </a:br>
            <a:r>
              <a:rPr lang="en-US" sz="1800" dirty="0"/>
              <a:t>time</a:t>
            </a:r>
          </a:p>
          <a:p>
            <a:pPr lvl="1">
              <a:spcBef>
                <a:spcPts val="0"/>
              </a:spcBef>
            </a:pPr>
            <a:r>
              <a:rPr lang="en-US" sz="1800" dirty="0"/>
              <a:t>Might happen due to OS activity</a:t>
            </a:r>
          </a:p>
          <a:p>
            <a:r>
              <a:rPr lang="en-US" sz="1800" dirty="0"/>
              <a:t>I/O Block – same occurs for </a:t>
            </a:r>
            <a:r>
              <a:rPr lang="en-US" sz="1800" dirty="0" err="1"/>
              <a:t>connec</a:t>
            </a:r>
            <a:r>
              <a:rPr lang="en-US" sz="1800" dirty="0"/>
              <a:t>(), read() &amp; write()</a:t>
            </a:r>
          </a:p>
          <a:p>
            <a:r>
              <a:rPr lang="en-US" sz="1800" dirty="0"/>
              <a:t>Blocked threads returns to runnable state </a:t>
            </a:r>
          </a:p>
          <a:p>
            <a:pPr lvl="1">
              <a:spcBef>
                <a:spcPts val="0"/>
              </a:spcBef>
            </a:pPr>
            <a:r>
              <a:rPr lang="en-US" sz="1800" dirty="0"/>
              <a:t>never to running (!)</a:t>
            </a:r>
          </a:p>
        </p:txBody>
      </p:sp>
      <p:sp>
        <p:nvSpPr>
          <p:cNvPr id="7" name="AutoShape 8"/>
          <p:cNvSpPr>
            <a:spLocks noChangeArrowheads="1"/>
          </p:cNvSpPr>
          <p:nvPr/>
        </p:nvSpPr>
        <p:spPr bwMode="auto">
          <a:xfrm>
            <a:off x="5976664" y="3717032"/>
            <a:ext cx="3059832" cy="677333"/>
          </a:xfrm>
          <a:prstGeom prst="rect">
            <a:avLst/>
          </a:prstGeom>
          <a:solidFill>
            <a:schemeClr val="bg2">
              <a:lumMod val="40000"/>
              <a:lumOff val="60000"/>
            </a:schemeClr>
          </a:solidFill>
          <a:ln>
            <a:headEnd/>
            <a:tailEnd/>
          </a:ln>
        </p:spPr>
        <p:style>
          <a:lnRef idx="2">
            <a:schemeClr val="accent3"/>
          </a:lnRef>
          <a:fillRef idx="1">
            <a:schemeClr val="lt1"/>
          </a:fillRef>
          <a:effectRef idx="0">
            <a:schemeClr val="accent3"/>
          </a:effectRef>
          <a:fontRef idx="minor">
            <a:schemeClr val="dk1"/>
          </a:fontRef>
        </p:style>
        <p:txBody>
          <a:bodyPr wrap="none" anchor="ctr"/>
          <a:lstStyle/>
          <a:p>
            <a:pPr fontAlgn="auto">
              <a:lnSpc>
                <a:spcPct val="90000"/>
              </a:lnSpc>
              <a:spcBef>
                <a:spcPts val="0"/>
              </a:spcBef>
              <a:spcAft>
                <a:spcPts val="0"/>
              </a:spcAft>
              <a:tabLst>
                <a:tab pos="410639" algn="l"/>
                <a:tab pos="608197" algn="l"/>
              </a:tabLst>
              <a:defRPr/>
            </a:pPr>
            <a:r>
              <a:rPr lang="en-US" sz="1400" dirty="0">
                <a:latin typeface="Calibri" pitchFamily="34" charset="0"/>
                <a:cs typeface="+mn-cs"/>
              </a:rPr>
              <a:t>try { </a:t>
            </a:r>
          </a:p>
          <a:p>
            <a:pPr fontAlgn="auto">
              <a:lnSpc>
                <a:spcPct val="90000"/>
              </a:lnSpc>
              <a:spcBef>
                <a:spcPts val="0"/>
              </a:spcBef>
              <a:spcAft>
                <a:spcPts val="0"/>
              </a:spcAft>
              <a:tabLst>
                <a:tab pos="410639" algn="l"/>
                <a:tab pos="608197" algn="l"/>
              </a:tabLst>
              <a:defRPr/>
            </a:pPr>
            <a:r>
              <a:rPr lang="en-US" sz="1400" dirty="0">
                <a:latin typeface="Calibri" pitchFamily="34" charset="0"/>
                <a:cs typeface="+mn-cs"/>
              </a:rPr>
              <a:t>	</a:t>
            </a:r>
            <a:r>
              <a:rPr lang="en-US" sz="1400" b="1" dirty="0" err="1">
                <a:latin typeface="Calibri" pitchFamily="34" charset="0"/>
                <a:cs typeface="+mn-cs"/>
              </a:rPr>
              <a:t>Thread</a:t>
            </a:r>
            <a:r>
              <a:rPr lang="en-US" sz="1400" dirty="0" err="1">
                <a:latin typeface="Calibri" pitchFamily="34" charset="0"/>
                <a:cs typeface="+mn-cs"/>
              </a:rPr>
              <a:t>.</a:t>
            </a:r>
            <a:r>
              <a:rPr lang="en-US" sz="1400" b="1" dirty="0" err="1">
                <a:latin typeface="Calibri" pitchFamily="34" charset="0"/>
                <a:cs typeface="+mn-cs"/>
              </a:rPr>
              <a:t>sleep</a:t>
            </a:r>
            <a:r>
              <a:rPr lang="en-US" sz="1400" b="1" dirty="0">
                <a:latin typeface="Calibri" pitchFamily="34" charset="0"/>
                <a:cs typeface="+mn-cs"/>
              </a:rPr>
              <a:t>(3000)</a:t>
            </a:r>
          </a:p>
          <a:p>
            <a:pPr fontAlgn="auto">
              <a:lnSpc>
                <a:spcPct val="90000"/>
              </a:lnSpc>
              <a:spcBef>
                <a:spcPts val="0"/>
              </a:spcBef>
              <a:spcAft>
                <a:spcPts val="0"/>
              </a:spcAft>
              <a:tabLst>
                <a:tab pos="410639" algn="l"/>
                <a:tab pos="608197" algn="l"/>
              </a:tabLst>
              <a:defRPr/>
            </a:pPr>
            <a:r>
              <a:rPr lang="en-US" sz="1400" dirty="0">
                <a:latin typeface="Calibri" pitchFamily="34" charset="0"/>
                <a:cs typeface="+mn-cs"/>
              </a:rPr>
              <a:t>} catch (</a:t>
            </a:r>
            <a:r>
              <a:rPr lang="en-US" sz="1400" dirty="0" err="1">
                <a:latin typeface="Calibri" pitchFamily="34" charset="0"/>
                <a:cs typeface="+mn-cs"/>
              </a:rPr>
              <a:t>InterruptedException</a:t>
            </a:r>
            <a:r>
              <a:rPr lang="en-US" sz="1400" dirty="0">
                <a:latin typeface="Calibri" pitchFamily="34" charset="0"/>
                <a:cs typeface="+mn-cs"/>
              </a:rPr>
              <a:t> e) {} </a:t>
            </a:r>
          </a:p>
        </p:txBody>
      </p:sp>
      <p:sp>
        <p:nvSpPr>
          <p:cNvPr id="8" name="AutoShape 8"/>
          <p:cNvSpPr>
            <a:spLocks noChangeArrowheads="1"/>
          </p:cNvSpPr>
          <p:nvPr/>
        </p:nvSpPr>
        <p:spPr bwMode="auto">
          <a:xfrm>
            <a:off x="5976664" y="4462099"/>
            <a:ext cx="3059832" cy="677333"/>
          </a:xfrm>
          <a:prstGeom prst="rect">
            <a:avLst/>
          </a:prstGeom>
          <a:solidFill>
            <a:schemeClr val="bg2">
              <a:lumMod val="40000"/>
              <a:lumOff val="60000"/>
            </a:schemeClr>
          </a:solidFill>
          <a:ln>
            <a:headEnd/>
            <a:tailEnd/>
          </a:ln>
        </p:spPr>
        <p:style>
          <a:lnRef idx="2">
            <a:schemeClr val="accent3"/>
          </a:lnRef>
          <a:fillRef idx="1">
            <a:schemeClr val="lt1"/>
          </a:fillRef>
          <a:effectRef idx="0">
            <a:schemeClr val="accent3"/>
          </a:effectRef>
          <a:fontRef idx="minor">
            <a:schemeClr val="dk1"/>
          </a:fontRef>
        </p:style>
        <p:txBody>
          <a:bodyPr wrap="none" anchor="ctr"/>
          <a:lstStyle/>
          <a:p>
            <a:pPr fontAlgn="auto">
              <a:lnSpc>
                <a:spcPct val="90000"/>
              </a:lnSpc>
              <a:spcBef>
                <a:spcPts val="0"/>
              </a:spcBef>
              <a:spcAft>
                <a:spcPts val="0"/>
              </a:spcAft>
              <a:tabLst>
                <a:tab pos="410639" algn="l"/>
                <a:tab pos="608197" algn="l"/>
              </a:tabLst>
              <a:defRPr/>
            </a:pPr>
            <a:r>
              <a:rPr lang="en-US" sz="1400" dirty="0">
                <a:latin typeface="Calibri" pitchFamily="34" charset="0"/>
                <a:cs typeface="+mn-cs"/>
              </a:rPr>
              <a:t>try { </a:t>
            </a:r>
          </a:p>
          <a:p>
            <a:pPr fontAlgn="auto">
              <a:lnSpc>
                <a:spcPct val="90000"/>
              </a:lnSpc>
              <a:spcBef>
                <a:spcPts val="0"/>
              </a:spcBef>
              <a:spcAft>
                <a:spcPts val="0"/>
              </a:spcAft>
              <a:tabLst>
                <a:tab pos="410639" algn="l"/>
                <a:tab pos="608197" algn="l"/>
              </a:tabLst>
              <a:defRPr/>
            </a:pPr>
            <a:r>
              <a:rPr lang="en-US" sz="1400" dirty="0">
                <a:latin typeface="Calibri" pitchFamily="34" charset="0"/>
                <a:cs typeface="+mn-cs"/>
              </a:rPr>
              <a:t>	</a:t>
            </a:r>
            <a:r>
              <a:rPr lang="en-US" sz="1400" b="1" dirty="0" err="1">
                <a:latin typeface="Calibri" pitchFamily="34" charset="0"/>
                <a:cs typeface="+mn-cs"/>
              </a:rPr>
              <a:t>Thread.yield</a:t>
            </a:r>
            <a:r>
              <a:rPr lang="en-US" sz="1400" b="1" dirty="0">
                <a:latin typeface="Calibri" pitchFamily="34" charset="0"/>
                <a:cs typeface="+mn-cs"/>
              </a:rPr>
              <a:t>()</a:t>
            </a:r>
          </a:p>
          <a:p>
            <a:pPr fontAlgn="auto">
              <a:lnSpc>
                <a:spcPct val="90000"/>
              </a:lnSpc>
              <a:spcBef>
                <a:spcPts val="0"/>
              </a:spcBef>
              <a:spcAft>
                <a:spcPts val="0"/>
              </a:spcAft>
              <a:tabLst>
                <a:tab pos="410639" algn="l"/>
                <a:tab pos="608197" algn="l"/>
              </a:tabLst>
              <a:defRPr/>
            </a:pPr>
            <a:r>
              <a:rPr lang="en-US" sz="1400" dirty="0">
                <a:latin typeface="Calibri" pitchFamily="34" charset="0"/>
                <a:cs typeface="+mn-cs"/>
              </a:rPr>
              <a:t>} catch (</a:t>
            </a:r>
            <a:r>
              <a:rPr lang="en-US" sz="1400" dirty="0" err="1">
                <a:latin typeface="Calibri" pitchFamily="34" charset="0"/>
                <a:cs typeface="+mn-cs"/>
              </a:rPr>
              <a:t>InterruptedException</a:t>
            </a:r>
            <a:r>
              <a:rPr lang="en-US" sz="1400" dirty="0">
                <a:latin typeface="Calibri" pitchFamily="34" charset="0"/>
                <a:cs typeface="+mn-cs"/>
              </a:rPr>
              <a:t> e) {} </a:t>
            </a:r>
          </a:p>
        </p:txBody>
      </p:sp>
      <p:sp>
        <p:nvSpPr>
          <p:cNvPr id="9" name="AutoShape 8"/>
          <p:cNvSpPr>
            <a:spLocks noChangeArrowheads="1"/>
          </p:cNvSpPr>
          <p:nvPr/>
        </p:nvSpPr>
        <p:spPr bwMode="auto">
          <a:xfrm>
            <a:off x="5976664" y="5207165"/>
            <a:ext cx="3059832" cy="1422400"/>
          </a:xfrm>
          <a:prstGeom prst="rect">
            <a:avLst/>
          </a:prstGeom>
          <a:solidFill>
            <a:schemeClr val="bg2">
              <a:lumMod val="40000"/>
              <a:lumOff val="60000"/>
            </a:schemeClr>
          </a:solidFill>
          <a:ln>
            <a:headEnd/>
            <a:tailEnd/>
          </a:ln>
        </p:spPr>
        <p:style>
          <a:lnRef idx="2">
            <a:schemeClr val="accent3"/>
          </a:lnRef>
          <a:fillRef idx="1">
            <a:schemeClr val="lt1"/>
          </a:fillRef>
          <a:effectRef idx="0">
            <a:schemeClr val="accent3"/>
          </a:effectRef>
          <a:fontRef idx="minor">
            <a:schemeClr val="dk1"/>
          </a:fontRef>
        </p:style>
        <p:txBody>
          <a:bodyPr wrap="none" anchor="ctr"/>
          <a:lstStyle/>
          <a:p>
            <a:pPr fontAlgn="auto">
              <a:lnSpc>
                <a:spcPct val="90000"/>
              </a:lnSpc>
              <a:spcBef>
                <a:spcPts val="0"/>
              </a:spcBef>
              <a:spcAft>
                <a:spcPts val="0"/>
              </a:spcAft>
              <a:tabLst>
                <a:tab pos="410639" algn="l"/>
                <a:tab pos="608197" algn="l"/>
              </a:tabLst>
              <a:defRPr/>
            </a:pPr>
            <a:r>
              <a:rPr lang="en-US" sz="1400" dirty="0">
                <a:latin typeface="Calibri" pitchFamily="34" charset="0"/>
                <a:cs typeface="+mn-cs"/>
              </a:rPr>
              <a:t>…</a:t>
            </a:r>
          </a:p>
          <a:p>
            <a:pPr fontAlgn="auto">
              <a:lnSpc>
                <a:spcPct val="90000"/>
              </a:lnSpc>
              <a:spcBef>
                <a:spcPts val="0"/>
              </a:spcBef>
              <a:spcAft>
                <a:spcPts val="0"/>
              </a:spcAft>
              <a:tabLst>
                <a:tab pos="410639" algn="l"/>
                <a:tab pos="608197" algn="l"/>
              </a:tabLst>
              <a:defRPr/>
            </a:pPr>
            <a:r>
              <a:rPr lang="en-US" sz="1400" dirty="0">
                <a:latin typeface="Calibri" pitchFamily="34" charset="0"/>
                <a:cs typeface="+mn-cs"/>
              </a:rPr>
              <a:t>Thread t=new Thread(runner);</a:t>
            </a:r>
          </a:p>
          <a:p>
            <a:pPr fontAlgn="auto">
              <a:lnSpc>
                <a:spcPct val="90000"/>
              </a:lnSpc>
              <a:spcBef>
                <a:spcPts val="0"/>
              </a:spcBef>
              <a:spcAft>
                <a:spcPts val="0"/>
              </a:spcAft>
              <a:tabLst>
                <a:tab pos="410639" algn="l"/>
                <a:tab pos="608197" algn="l"/>
              </a:tabLst>
              <a:defRPr/>
            </a:pPr>
            <a:r>
              <a:rPr lang="en-US" sz="1400" dirty="0" err="1">
                <a:latin typeface="Calibri" pitchFamily="34" charset="0"/>
                <a:cs typeface="+mn-cs"/>
              </a:rPr>
              <a:t>t.start</a:t>
            </a:r>
            <a:r>
              <a:rPr lang="en-US" sz="1400" dirty="0">
                <a:latin typeface="Calibri" pitchFamily="34" charset="0"/>
                <a:cs typeface="+mn-cs"/>
              </a:rPr>
              <a:t>();</a:t>
            </a:r>
          </a:p>
          <a:p>
            <a:pPr fontAlgn="auto">
              <a:lnSpc>
                <a:spcPct val="90000"/>
              </a:lnSpc>
              <a:spcBef>
                <a:spcPts val="0"/>
              </a:spcBef>
              <a:spcAft>
                <a:spcPts val="0"/>
              </a:spcAft>
              <a:tabLst>
                <a:tab pos="410639" algn="l"/>
                <a:tab pos="608197" algn="l"/>
              </a:tabLst>
              <a:defRPr/>
            </a:pPr>
            <a:r>
              <a:rPr lang="en-US" sz="1400" dirty="0">
                <a:latin typeface="Calibri" pitchFamily="34" charset="0"/>
                <a:cs typeface="+mn-cs"/>
              </a:rPr>
              <a:t>try { </a:t>
            </a:r>
          </a:p>
          <a:p>
            <a:pPr fontAlgn="auto">
              <a:lnSpc>
                <a:spcPct val="90000"/>
              </a:lnSpc>
              <a:spcBef>
                <a:spcPts val="0"/>
              </a:spcBef>
              <a:spcAft>
                <a:spcPts val="0"/>
              </a:spcAft>
              <a:tabLst>
                <a:tab pos="410639" algn="l"/>
                <a:tab pos="608197" algn="l"/>
              </a:tabLst>
              <a:defRPr/>
            </a:pPr>
            <a:r>
              <a:rPr lang="en-US" sz="1400" dirty="0">
                <a:latin typeface="Calibri" pitchFamily="34" charset="0"/>
                <a:cs typeface="+mn-cs"/>
              </a:rPr>
              <a:t>	</a:t>
            </a:r>
            <a:r>
              <a:rPr lang="en-US" sz="1400" dirty="0" err="1">
                <a:latin typeface="Calibri" pitchFamily="34" charset="0"/>
                <a:cs typeface="+mn-cs"/>
              </a:rPr>
              <a:t>t</a:t>
            </a:r>
            <a:r>
              <a:rPr lang="en-US" sz="1400" b="1" dirty="0" err="1">
                <a:latin typeface="Calibri" pitchFamily="34" charset="0"/>
                <a:cs typeface="+mn-cs"/>
              </a:rPr>
              <a:t>.join</a:t>
            </a:r>
            <a:r>
              <a:rPr lang="en-US" sz="1400" b="1" dirty="0">
                <a:latin typeface="Calibri" pitchFamily="34" charset="0"/>
                <a:cs typeface="+mn-cs"/>
              </a:rPr>
              <a:t>()</a:t>
            </a:r>
          </a:p>
          <a:p>
            <a:pPr fontAlgn="auto">
              <a:lnSpc>
                <a:spcPct val="90000"/>
              </a:lnSpc>
              <a:spcBef>
                <a:spcPts val="0"/>
              </a:spcBef>
              <a:spcAft>
                <a:spcPts val="0"/>
              </a:spcAft>
              <a:tabLst>
                <a:tab pos="410639" algn="l"/>
                <a:tab pos="608197" algn="l"/>
              </a:tabLst>
              <a:defRPr/>
            </a:pPr>
            <a:r>
              <a:rPr lang="en-US" sz="1400" dirty="0">
                <a:latin typeface="Calibri" pitchFamily="34" charset="0"/>
                <a:cs typeface="+mn-cs"/>
              </a:rPr>
              <a:t>} catch (</a:t>
            </a:r>
            <a:r>
              <a:rPr lang="en-US" sz="1400" dirty="0" err="1">
                <a:latin typeface="Calibri" pitchFamily="34" charset="0"/>
                <a:cs typeface="+mn-cs"/>
              </a:rPr>
              <a:t>InterruptedException</a:t>
            </a:r>
            <a:r>
              <a:rPr lang="en-US" sz="1400" dirty="0">
                <a:latin typeface="Calibri" pitchFamily="34" charset="0"/>
                <a:cs typeface="+mn-cs"/>
              </a:rPr>
              <a:t> e) {} </a:t>
            </a:r>
          </a:p>
          <a:p>
            <a:pPr fontAlgn="auto">
              <a:lnSpc>
                <a:spcPct val="90000"/>
              </a:lnSpc>
              <a:spcBef>
                <a:spcPts val="0"/>
              </a:spcBef>
              <a:spcAft>
                <a:spcPts val="0"/>
              </a:spcAft>
              <a:tabLst>
                <a:tab pos="410639" algn="l"/>
                <a:tab pos="608197" algn="l"/>
              </a:tabLst>
              <a:defRPr/>
            </a:pPr>
            <a:r>
              <a:rPr lang="en-US" sz="1400" dirty="0">
                <a:latin typeface="Calibri" pitchFamily="34" charset="0"/>
                <a:cs typeface="+mn-cs"/>
              </a:rPr>
              <a:t>// all the work here happens after t ends</a:t>
            </a:r>
          </a:p>
          <a:p>
            <a:pPr fontAlgn="auto">
              <a:lnSpc>
                <a:spcPct val="90000"/>
              </a:lnSpc>
              <a:spcBef>
                <a:spcPts val="0"/>
              </a:spcBef>
              <a:spcAft>
                <a:spcPts val="0"/>
              </a:spcAft>
              <a:tabLst>
                <a:tab pos="410639" algn="l"/>
                <a:tab pos="608197" algn="l"/>
              </a:tabLst>
              <a:defRPr/>
            </a:pPr>
            <a:r>
              <a:rPr lang="en-US" sz="1400" dirty="0">
                <a:latin typeface="Calibri" pitchFamily="34" charset="0"/>
                <a:cs typeface="+mn-cs"/>
              </a:rPr>
              <a:t>…</a:t>
            </a:r>
          </a:p>
        </p:txBody>
      </p:sp>
      <p:cxnSp>
        <p:nvCxnSpPr>
          <p:cNvPr id="3" name="Straight Connector 2"/>
          <p:cNvCxnSpPr/>
          <p:nvPr/>
        </p:nvCxnSpPr>
        <p:spPr>
          <a:xfrm>
            <a:off x="5976664" y="3717032"/>
            <a:ext cx="3059832" cy="0"/>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976664" y="4377110"/>
            <a:ext cx="3059832" cy="17255"/>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976664" y="4444844"/>
            <a:ext cx="3059832" cy="0"/>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976664" y="5098001"/>
            <a:ext cx="3059832" cy="0"/>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976664" y="5204528"/>
            <a:ext cx="3059832" cy="0"/>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976664" y="6629565"/>
            <a:ext cx="3059832" cy="0"/>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Title 1"/>
          <p:cNvSpPr>
            <a:spLocks noGrp="1"/>
          </p:cNvSpPr>
          <p:nvPr>
            <p:ph type="title"/>
          </p:nvPr>
        </p:nvSpPr>
        <p:spPr/>
        <p:txBody>
          <a:bodyPr/>
          <a:lstStyle/>
          <a:p>
            <a:r>
              <a:rPr lang="en-US" altLang="he-IL"/>
              <a:t>Concurrent Locking</a:t>
            </a:r>
            <a:endParaRPr lang="he-IL" altLang="he-IL"/>
          </a:p>
        </p:txBody>
      </p:sp>
      <p:sp>
        <p:nvSpPr>
          <p:cNvPr id="265219" name="Content Placeholder 2"/>
          <p:cNvSpPr>
            <a:spLocks noGrp="1"/>
          </p:cNvSpPr>
          <p:nvPr>
            <p:ph idx="1"/>
          </p:nvPr>
        </p:nvSpPr>
        <p:spPr/>
        <p:txBody>
          <a:bodyPr/>
          <a:lstStyle/>
          <a:p>
            <a:pPr marL="0" indent="0">
              <a:buNone/>
            </a:pPr>
            <a:r>
              <a:rPr lang="en-US" altLang="he-IL" b="1" dirty="0"/>
              <a:t>Simple Example - </a:t>
            </a:r>
            <a:r>
              <a:rPr lang="en-US" altLang="he-IL" b="1" dirty="0" err="1"/>
              <a:t>CyclicBarrier</a:t>
            </a:r>
            <a:r>
              <a:rPr lang="en-US" altLang="he-IL" b="1" dirty="0"/>
              <a:t>:</a:t>
            </a:r>
            <a:endParaRPr lang="he-IL" altLang="he-IL" b="1" dirty="0"/>
          </a:p>
        </p:txBody>
      </p:sp>
      <p:sp>
        <p:nvSpPr>
          <p:cNvPr id="4" name="AutoShape 8"/>
          <p:cNvSpPr>
            <a:spLocks noChangeArrowheads="1"/>
          </p:cNvSpPr>
          <p:nvPr/>
        </p:nvSpPr>
        <p:spPr bwMode="auto">
          <a:xfrm>
            <a:off x="457200" y="2038554"/>
            <a:ext cx="8229600" cy="3593452"/>
          </a:xfrm>
          <a:prstGeom prst="rect">
            <a:avLst/>
          </a:prstGeom>
          <a:solidFill>
            <a:schemeClr val="bg2">
              <a:lumMod val="40000"/>
              <a:lumOff val="60000"/>
            </a:schemeClr>
          </a:solidFill>
          <a:ln>
            <a:headEnd/>
            <a:tailEnd/>
          </a:ln>
        </p:spPr>
        <p:style>
          <a:lnRef idx="2">
            <a:schemeClr val="accent3"/>
          </a:lnRef>
          <a:fillRef idx="1">
            <a:schemeClr val="lt1"/>
          </a:fillRef>
          <a:effectRef idx="0">
            <a:schemeClr val="accent3"/>
          </a:effectRef>
          <a:fontRef idx="minor">
            <a:schemeClr val="dk1"/>
          </a:fontRef>
        </p:style>
        <p:txBody>
          <a:bodyPr wrap="none" anchor="ctr"/>
          <a:lstStyle/>
          <a:p>
            <a:pPr fontAlgn="auto">
              <a:lnSpc>
                <a:spcPct val="80000"/>
              </a:lnSpc>
              <a:spcBef>
                <a:spcPts val="0"/>
              </a:spcBef>
              <a:spcAft>
                <a:spcPts val="0"/>
              </a:spcAft>
              <a:defRPr/>
            </a:pPr>
            <a:r>
              <a:rPr lang="en-US" sz="1400" dirty="0">
                <a:latin typeface="+mn-lt"/>
                <a:cs typeface="+mn-cs"/>
              </a:rPr>
              <a:t>public static void main(String </a:t>
            </a:r>
            <a:r>
              <a:rPr lang="en-US" sz="1400" dirty="0" err="1">
                <a:latin typeface="+mn-lt"/>
                <a:cs typeface="+mn-cs"/>
              </a:rPr>
              <a:t>args</a:t>
            </a:r>
            <a:r>
              <a:rPr lang="en-US" sz="1400" dirty="0">
                <a:latin typeface="+mn-lt"/>
                <a:cs typeface="+mn-cs"/>
              </a:rPr>
              <a:t>[]) {</a:t>
            </a:r>
            <a:br>
              <a:rPr lang="en-US" sz="1400" dirty="0">
                <a:latin typeface="+mn-lt"/>
                <a:cs typeface="+mn-cs"/>
              </a:rPr>
            </a:br>
            <a:br>
              <a:rPr lang="en-US" sz="1400" dirty="0">
                <a:latin typeface="+mn-lt"/>
                <a:cs typeface="+mn-cs"/>
              </a:rPr>
            </a:br>
            <a:r>
              <a:rPr lang="en-US" sz="1400" dirty="0">
                <a:latin typeface="+mn-lt"/>
                <a:cs typeface="+mn-cs"/>
              </a:rPr>
              <a:t>       </a:t>
            </a:r>
            <a:r>
              <a:rPr lang="en-US" sz="1400" b="1" dirty="0">
                <a:solidFill>
                  <a:srgbClr val="FF0000"/>
                </a:solidFill>
                <a:latin typeface="+mn-lt"/>
                <a:cs typeface="+mn-cs"/>
              </a:rPr>
              <a:t>final </a:t>
            </a:r>
            <a:r>
              <a:rPr lang="en-US" sz="1400" b="1" dirty="0" err="1">
                <a:solidFill>
                  <a:srgbClr val="FF0000"/>
                </a:solidFill>
                <a:latin typeface="+mn-lt"/>
                <a:cs typeface="+mn-cs"/>
              </a:rPr>
              <a:t>CyclicBarrier</a:t>
            </a:r>
            <a:r>
              <a:rPr lang="en-US" sz="1400" b="1" dirty="0">
                <a:solidFill>
                  <a:srgbClr val="FF0000"/>
                </a:solidFill>
                <a:latin typeface="+mn-lt"/>
                <a:cs typeface="+mn-cs"/>
              </a:rPr>
              <a:t> </a:t>
            </a:r>
            <a:r>
              <a:rPr lang="en-US" sz="1400" b="1" dirty="0" err="1">
                <a:solidFill>
                  <a:srgbClr val="FF0000"/>
                </a:solidFill>
                <a:latin typeface="+mn-lt"/>
                <a:cs typeface="+mn-cs"/>
              </a:rPr>
              <a:t>cb</a:t>
            </a:r>
            <a:r>
              <a:rPr lang="en-US" sz="1400" b="1" dirty="0">
                <a:solidFill>
                  <a:srgbClr val="FF0000"/>
                </a:solidFill>
                <a:latin typeface="+mn-lt"/>
                <a:cs typeface="+mn-cs"/>
              </a:rPr>
              <a:t> = new </a:t>
            </a:r>
            <a:r>
              <a:rPr lang="en-US" sz="1400" b="1" dirty="0" err="1">
                <a:solidFill>
                  <a:srgbClr val="FF0000"/>
                </a:solidFill>
                <a:latin typeface="+mn-lt"/>
                <a:cs typeface="+mn-cs"/>
              </a:rPr>
              <a:t>CyclicBarrier</a:t>
            </a:r>
            <a:r>
              <a:rPr lang="en-US" sz="1400" b="1" dirty="0">
                <a:solidFill>
                  <a:srgbClr val="FF0000"/>
                </a:solidFill>
                <a:latin typeface="+mn-lt"/>
                <a:cs typeface="+mn-cs"/>
              </a:rPr>
              <a:t>(3, new </a:t>
            </a:r>
            <a:r>
              <a:rPr lang="en-US" sz="1400" b="1" dirty="0" err="1">
                <a:solidFill>
                  <a:srgbClr val="FF0000"/>
                </a:solidFill>
                <a:latin typeface="+mn-lt"/>
                <a:cs typeface="+mn-cs"/>
              </a:rPr>
              <a:t>Runnable</a:t>
            </a:r>
            <a:r>
              <a:rPr lang="en-US" sz="1400" b="1" dirty="0">
                <a:solidFill>
                  <a:srgbClr val="FF0000"/>
                </a:solidFill>
                <a:latin typeface="+mn-lt"/>
                <a:cs typeface="+mn-cs"/>
              </a:rPr>
              <a:t>(){</a:t>
            </a:r>
            <a:br>
              <a:rPr lang="en-US" sz="1400" b="1" dirty="0">
                <a:solidFill>
                  <a:srgbClr val="FF0000"/>
                </a:solidFill>
                <a:latin typeface="+mn-lt"/>
                <a:cs typeface="+mn-cs"/>
              </a:rPr>
            </a:br>
            <a:r>
              <a:rPr lang="en-US" sz="1400" b="1" dirty="0">
                <a:solidFill>
                  <a:srgbClr val="FF0000"/>
                </a:solidFill>
                <a:latin typeface="+mn-lt"/>
                <a:cs typeface="+mn-cs"/>
              </a:rPr>
              <a:t> 	</a:t>
            </a:r>
            <a:r>
              <a:rPr lang="en-US" sz="1400" dirty="0">
                <a:latin typeface="+mn-lt"/>
                <a:cs typeface="+mn-cs"/>
              </a:rPr>
              <a:t>@Override</a:t>
            </a:r>
            <a:br>
              <a:rPr lang="en-US" sz="1400" dirty="0">
                <a:latin typeface="+mn-lt"/>
                <a:cs typeface="+mn-cs"/>
              </a:rPr>
            </a:br>
            <a:r>
              <a:rPr lang="en-US" sz="1400" dirty="0">
                <a:latin typeface="+mn-lt"/>
                <a:cs typeface="+mn-cs"/>
              </a:rPr>
              <a:t>	public void run(){</a:t>
            </a:r>
            <a:br>
              <a:rPr lang="en-US" sz="1400" dirty="0">
                <a:latin typeface="+mn-lt"/>
                <a:cs typeface="+mn-cs"/>
              </a:rPr>
            </a:br>
            <a:r>
              <a:rPr lang="en-US" sz="1400" dirty="0">
                <a:latin typeface="+mn-lt"/>
                <a:cs typeface="+mn-cs"/>
              </a:rPr>
              <a:t>		//This task will be executed once all thread reaches barrier</a:t>
            </a:r>
            <a:br>
              <a:rPr lang="en-US" sz="1400" dirty="0">
                <a:latin typeface="+mn-lt"/>
                <a:cs typeface="+mn-cs"/>
              </a:rPr>
            </a:br>
            <a:r>
              <a:rPr lang="en-US" sz="1400" dirty="0">
                <a:latin typeface="+mn-lt"/>
                <a:cs typeface="+mn-cs"/>
              </a:rPr>
              <a:t>		</a:t>
            </a:r>
            <a:r>
              <a:rPr lang="en-US" sz="1400" dirty="0" err="1">
                <a:latin typeface="+mn-lt"/>
                <a:cs typeface="+mn-cs"/>
              </a:rPr>
              <a:t>System.out.println</a:t>
            </a:r>
            <a:r>
              <a:rPr lang="en-US" sz="1400" dirty="0">
                <a:latin typeface="+mn-lt"/>
                <a:cs typeface="+mn-cs"/>
              </a:rPr>
              <a:t>("All parties are arrived at barrier, lets play");</a:t>
            </a:r>
            <a:br>
              <a:rPr lang="en-US" sz="1400" dirty="0">
                <a:latin typeface="+mn-lt"/>
                <a:cs typeface="+mn-cs"/>
              </a:rPr>
            </a:br>
            <a:r>
              <a:rPr lang="en-US" sz="1400" dirty="0">
                <a:latin typeface="+mn-lt"/>
                <a:cs typeface="+mn-cs"/>
              </a:rPr>
              <a:t>	}</a:t>
            </a:r>
            <a:br>
              <a:rPr lang="en-US" sz="1400" dirty="0">
                <a:latin typeface="+mn-lt"/>
                <a:cs typeface="+mn-cs"/>
              </a:rPr>
            </a:br>
            <a:r>
              <a:rPr lang="en-US" sz="1400" dirty="0">
                <a:latin typeface="+mn-lt"/>
                <a:cs typeface="+mn-cs"/>
              </a:rPr>
              <a:t>	});</a:t>
            </a:r>
            <a:br>
              <a:rPr lang="en-US" sz="1400" dirty="0">
                <a:latin typeface="+mn-lt"/>
                <a:cs typeface="+mn-cs"/>
              </a:rPr>
            </a:br>
            <a:br>
              <a:rPr lang="en-US" sz="1400" dirty="0">
                <a:latin typeface="+mn-lt"/>
                <a:cs typeface="+mn-cs"/>
              </a:rPr>
            </a:br>
            <a:r>
              <a:rPr lang="en-US" sz="1400" dirty="0">
                <a:latin typeface="+mn-lt"/>
                <a:cs typeface="+mn-cs"/>
              </a:rPr>
              <a:t>        Thread t1 = new Thread(new Task(</a:t>
            </a:r>
            <a:r>
              <a:rPr lang="en-US" sz="1400" dirty="0" err="1">
                <a:latin typeface="+mn-lt"/>
                <a:cs typeface="+mn-cs"/>
              </a:rPr>
              <a:t>cb</a:t>
            </a:r>
            <a:r>
              <a:rPr lang="en-US" sz="1400" dirty="0">
                <a:latin typeface="+mn-lt"/>
                <a:cs typeface="+mn-cs"/>
              </a:rPr>
              <a:t>), "Thread 1");</a:t>
            </a:r>
            <a:br>
              <a:rPr lang="en-US" sz="1400" dirty="0">
                <a:latin typeface="+mn-lt"/>
                <a:cs typeface="+mn-cs"/>
              </a:rPr>
            </a:br>
            <a:r>
              <a:rPr lang="en-US" sz="1400" dirty="0">
                <a:latin typeface="+mn-lt"/>
                <a:cs typeface="+mn-cs"/>
              </a:rPr>
              <a:t>        Thread t2 = new Thread(new Task(</a:t>
            </a:r>
            <a:r>
              <a:rPr lang="en-US" sz="1400" dirty="0" err="1">
                <a:latin typeface="+mn-lt"/>
                <a:cs typeface="+mn-cs"/>
              </a:rPr>
              <a:t>cb</a:t>
            </a:r>
            <a:r>
              <a:rPr lang="en-US" sz="1400" dirty="0">
                <a:latin typeface="+mn-lt"/>
                <a:cs typeface="+mn-cs"/>
              </a:rPr>
              <a:t>), "Thread 2");</a:t>
            </a:r>
            <a:br>
              <a:rPr lang="en-US" sz="1400" dirty="0">
                <a:latin typeface="+mn-lt"/>
                <a:cs typeface="+mn-cs"/>
              </a:rPr>
            </a:br>
            <a:r>
              <a:rPr lang="en-US" sz="1400" dirty="0">
                <a:latin typeface="+mn-lt"/>
                <a:cs typeface="+mn-cs"/>
              </a:rPr>
              <a:t>        Thread t3 = new Thread(new Task(</a:t>
            </a:r>
            <a:r>
              <a:rPr lang="en-US" sz="1400" dirty="0" err="1">
                <a:latin typeface="+mn-lt"/>
                <a:cs typeface="+mn-cs"/>
              </a:rPr>
              <a:t>cb</a:t>
            </a:r>
            <a:r>
              <a:rPr lang="en-US" sz="1400" dirty="0">
                <a:latin typeface="+mn-lt"/>
                <a:cs typeface="+mn-cs"/>
              </a:rPr>
              <a:t>), "Thread 3");</a:t>
            </a:r>
            <a:br>
              <a:rPr lang="en-US" sz="1400" dirty="0">
                <a:latin typeface="+mn-lt"/>
                <a:cs typeface="+mn-cs"/>
              </a:rPr>
            </a:br>
            <a:br>
              <a:rPr lang="en-US" sz="1400" dirty="0">
                <a:latin typeface="+mn-lt"/>
                <a:cs typeface="+mn-cs"/>
              </a:rPr>
            </a:br>
            <a:r>
              <a:rPr lang="en-US" sz="1400" dirty="0">
                <a:latin typeface="+mn-lt"/>
                <a:cs typeface="+mn-cs"/>
              </a:rPr>
              <a:t>        t1.start();</a:t>
            </a:r>
            <a:br>
              <a:rPr lang="en-US" sz="1400" dirty="0">
                <a:latin typeface="+mn-lt"/>
                <a:cs typeface="+mn-cs"/>
              </a:rPr>
            </a:br>
            <a:r>
              <a:rPr lang="en-US" sz="1400" dirty="0">
                <a:latin typeface="+mn-lt"/>
                <a:cs typeface="+mn-cs"/>
              </a:rPr>
              <a:t>        t2.start();</a:t>
            </a:r>
            <a:br>
              <a:rPr lang="en-US" sz="1400" dirty="0">
                <a:latin typeface="+mn-lt"/>
                <a:cs typeface="+mn-cs"/>
              </a:rPr>
            </a:br>
            <a:r>
              <a:rPr lang="en-US" sz="1400" dirty="0">
                <a:latin typeface="+mn-lt"/>
                <a:cs typeface="+mn-cs"/>
              </a:rPr>
              <a:t>        t3.start();</a:t>
            </a:r>
            <a:br>
              <a:rPr lang="en-US" sz="1400" dirty="0">
                <a:latin typeface="+mn-lt"/>
                <a:cs typeface="+mn-cs"/>
              </a:rPr>
            </a:br>
            <a:r>
              <a:rPr lang="en-US" sz="1400" dirty="0">
                <a:latin typeface="+mn-lt"/>
                <a:cs typeface="+mn-cs"/>
              </a:rPr>
              <a:t>}</a:t>
            </a:r>
          </a:p>
        </p:txBody>
      </p:sp>
      <p:sp>
        <p:nvSpPr>
          <p:cNvPr id="5" name="AutoShape 8"/>
          <p:cNvSpPr>
            <a:spLocks noChangeArrowheads="1"/>
          </p:cNvSpPr>
          <p:nvPr/>
        </p:nvSpPr>
        <p:spPr bwMode="auto">
          <a:xfrm>
            <a:off x="4922196" y="4697708"/>
            <a:ext cx="3764604" cy="1868595"/>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fontAlgn="auto">
              <a:lnSpc>
                <a:spcPct val="80000"/>
              </a:lnSpc>
              <a:spcBef>
                <a:spcPts val="0"/>
              </a:spcBef>
              <a:spcAft>
                <a:spcPts val="0"/>
              </a:spcAft>
              <a:defRPr/>
            </a:pPr>
            <a:r>
              <a:rPr lang="en-US" sz="1400" b="1" dirty="0">
                <a:latin typeface="+mn-lt"/>
                <a:cs typeface="+mn-cs"/>
              </a:rPr>
              <a:t>Output:</a:t>
            </a:r>
          </a:p>
          <a:p>
            <a:pPr fontAlgn="auto">
              <a:lnSpc>
                <a:spcPct val="80000"/>
              </a:lnSpc>
              <a:spcBef>
                <a:spcPts val="0"/>
              </a:spcBef>
              <a:spcAft>
                <a:spcPts val="0"/>
              </a:spcAft>
              <a:defRPr/>
            </a:pPr>
            <a:br>
              <a:rPr lang="en-US" sz="1400" b="1" dirty="0">
                <a:latin typeface="+mn-lt"/>
                <a:cs typeface="+mn-cs"/>
              </a:rPr>
            </a:br>
            <a:r>
              <a:rPr lang="en-US" sz="1400" dirty="0">
                <a:latin typeface="+mn-lt"/>
                <a:cs typeface="+mn-cs"/>
              </a:rPr>
              <a:t>Thread 1 is waiting on barrier</a:t>
            </a:r>
            <a:br>
              <a:rPr lang="en-US" sz="1400" dirty="0">
                <a:latin typeface="+mn-lt"/>
                <a:cs typeface="+mn-cs"/>
              </a:rPr>
            </a:br>
            <a:r>
              <a:rPr lang="en-US" sz="1400" dirty="0">
                <a:latin typeface="+mn-lt"/>
                <a:cs typeface="+mn-cs"/>
              </a:rPr>
              <a:t>Thread 3 is waiting on barrier</a:t>
            </a:r>
            <a:br>
              <a:rPr lang="en-US" sz="1400" dirty="0">
                <a:latin typeface="+mn-lt"/>
                <a:cs typeface="+mn-cs"/>
              </a:rPr>
            </a:br>
            <a:r>
              <a:rPr lang="en-US" sz="1400" dirty="0">
                <a:latin typeface="+mn-lt"/>
                <a:cs typeface="+mn-cs"/>
              </a:rPr>
              <a:t>Thread 2 is waiting on barrier</a:t>
            </a:r>
            <a:br>
              <a:rPr lang="en-US" sz="1400" dirty="0">
                <a:latin typeface="+mn-lt"/>
                <a:cs typeface="+mn-cs"/>
              </a:rPr>
            </a:br>
            <a:r>
              <a:rPr lang="en-US" sz="1400" dirty="0">
                <a:latin typeface="+mn-lt"/>
                <a:cs typeface="+mn-cs"/>
              </a:rPr>
              <a:t>All parties are arrived at barrier, lets play</a:t>
            </a:r>
            <a:br>
              <a:rPr lang="en-US" sz="1400" dirty="0">
                <a:latin typeface="+mn-lt"/>
                <a:cs typeface="+mn-cs"/>
              </a:rPr>
            </a:br>
            <a:r>
              <a:rPr lang="en-US" sz="1400" dirty="0">
                <a:latin typeface="+mn-lt"/>
                <a:cs typeface="+mn-cs"/>
              </a:rPr>
              <a:t>Thread 3 has crossed the barrier</a:t>
            </a:r>
            <a:br>
              <a:rPr lang="en-US" sz="1400" dirty="0">
                <a:latin typeface="+mn-lt"/>
                <a:cs typeface="+mn-cs"/>
              </a:rPr>
            </a:br>
            <a:r>
              <a:rPr lang="en-US" sz="1400" dirty="0">
                <a:latin typeface="+mn-lt"/>
                <a:cs typeface="+mn-cs"/>
              </a:rPr>
              <a:t>Thread 1 has crossed the barrier</a:t>
            </a:r>
            <a:br>
              <a:rPr lang="en-US" sz="1400" dirty="0">
                <a:latin typeface="+mn-lt"/>
                <a:cs typeface="+mn-cs"/>
              </a:rPr>
            </a:br>
            <a:r>
              <a:rPr lang="en-US" sz="1400" dirty="0">
                <a:latin typeface="+mn-lt"/>
                <a:cs typeface="+mn-cs"/>
              </a:rPr>
              <a:t>Thread 2 has crossed the barrier</a:t>
            </a:r>
            <a:br>
              <a:rPr lang="en-US" sz="1400" dirty="0">
                <a:latin typeface="+mn-lt"/>
                <a:cs typeface="+mn-cs"/>
              </a:rPr>
            </a:br>
            <a:endParaRPr lang="en-US" sz="1400" dirty="0">
              <a:latin typeface="+mn-lt"/>
              <a:cs typeface="+mn-cs"/>
            </a:endParaRPr>
          </a:p>
        </p:txBody>
      </p:sp>
      <p:cxnSp>
        <p:nvCxnSpPr>
          <p:cNvPr id="8" name="Straight Connector 7"/>
          <p:cNvCxnSpPr/>
          <p:nvPr/>
        </p:nvCxnSpPr>
        <p:spPr>
          <a:xfrm>
            <a:off x="457200" y="2038554"/>
            <a:ext cx="8229600" cy="0"/>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57200" y="5632005"/>
            <a:ext cx="4464996" cy="0"/>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Title 1"/>
          <p:cNvSpPr>
            <a:spLocks noGrp="1"/>
          </p:cNvSpPr>
          <p:nvPr>
            <p:ph type="title"/>
          </p:nvPr>
        </p:nvSpPr>
        <p:spPr/>
        <p:txBody>
          <a:bodyPr/>
          <a:lstStyle/>
          <a:p>
            <a:r>
              <a:rPr lang="en-US" altLang="he-IL"/>
              <a:t>Concurrent Locking</a:t>
            </a:r>
            <a:endParaRPr lang="he-IL" altLang="he-IL"/>
          </a:p>
        </p:txBody>
      </p:sp>
      <p:sp>
        <p:nvSpPr>
          <p:cNvPr id="266243" name="Content Placeholder 2"/>
          <p:cNvSpPr>
            <a:spLocks noGrp="1"/>
          </p:cNvSpPr>
          <p:nvPr>
            <p:ph idx="1"/>
          </p:nvPr>
        </p:nvSpPr>
        <p:spPr/>
        <p:txBody>
          <a:bodyPr/>
          <a:lstStyle/>
          <a:p>
            <a:pPr marL="0" indent="0">
              <a:buNone/>
            </a:pPr>
            <a:r>
              <a:rPr lang="en-US" altLang="he-IL" b="1" dirty="0"/>
              <a:t>Concrete Locks</a:t>
            </a:r>
          </a:p>
          <a:p>
            <a:pPr lvl="1"/>
            <a:r>
              <a:rPr lang="en-US" altLang="he-IL" i="1" dirty="0" err="1"/>
              <a:t>CountDownLatch</a:t>
            </a:r>
            <a:endParaRPr lang="en-US" altLang="he-IL" i="1" dirty="0"/>
          </a:p>
          <a:p>
            <a:pPr lvl="2"/>
            <a:r>
              <a:rPr lang="en-US" altLang="he-IL" dirty="0"/>
              <a:t>Blocks  threads –  when counter reached zero (0) – releases all threads </a:t>
            </a:r>
          </a:p>
          <a:p>
            <a:pPr lvl="2"/>
            <a:r>
              <a:rPr lang="en-US" altLang="he-IL" i="1" dirty="0" err="1"/>
              <a:t>CountDownLatch</a:t>
            </a:r>
            <a:r>
              <a:rPr lang="en-US" altLang="he-IL" dirty="0"/>
              <a:t> is created with a given counter</a:t>
            </a:r>
          </a:p>
          <a:p>
            <a:pPr lvl="2"/>
            <a:r>
              <a:rPr lang="en-US" altLang="he-IL" dirty="0"/>
              <a:t>Threads  uses </a:t>
            </a:r>
            <a:r>
              <a:rPr lang="en-US" altLang="he-IL" i="1" dirty="0"/>
              <a:t>await</a:t>
            </a:r>
            <a:r>
              <a:rPr lang="en-US" altLang="he-IL" dirty="0"/>
              <a:t>() method to block</a:t>
            </a:r>
          </a:p>
          <a:p>
            <a:pPr lvl="2"/>
            <a:r>
              <a:rPr lang="en-US" altLang="he-IL" i="1" dirty="0" err="1"/>
              <a:t>countDown</a:t>
            </a:r>
            <a:r>
              <a:rPr lang="en-US" altLang="he-IL" dirty="0"/>
              <a:t>() method decrements the counter – and if the counter reaches zero (0) – all waiting threads are released</a:t>
            </a:r>
          </a:p>
          <a:p>
            <a:pPr lvl="2"/>
            <a:r>
              <a:rPr lang="en-US" altLang="he-IL" dirty="0"/>
              <a:t>Unlike </a:t>
            </a:r>
            <a:r>
              <a:rPr lang="en-US" altLang="he-IL" i="1" dirty="0" err="1"/>
              <a:t>CyclicBarrier</a:t>
            </a:r>
            <a:r>
              <a:rPr lang="en-US" altLang="he-IL" dirty="0"/>
              <a:t>, cannot be reset and reused</a:t>
            </a:r>
          </a:p>
          <a:p>
            <a:pPr lvl="2"/>
            <a:endParaRPr lang="en-US" altLang="he-IL" dirty="0"/>
          </a:p>
          <a:p>
            <a:pPr lvl="2"/>
            <a:endParaRPr lang="he-IL" altLang="he-IL"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Title 1"/>
          <p:cNvSpPr>
            <a:spLocks noGrp="1"/>
          </p:cNvSpPr>
          <p:nvPr>
            <p:ph type="title"/>
          </p:nvPr>
        </p:nvSpPr>
        <p:spPr/>
        <p:txBody>
          <a:bodyPr/>
          <a:lstStyle/>
          <a:p>
            <a:r>
              <a:rPr lang="en-US" altLang="he-IL"/>
              <a:t>Concurrent Locking</a:t>
            </a:r>
            <a:endParaRPr lang="he-IL" altLang="he-IL"/>
          </a:p>
        </p:txBody>
      </p:sp>
      <p:sp>
        <p:nvSpPr>
          <p:cNvPr id="267267" name="Content Placeholder 2"/>
          <p:cNvSpPr>
            <a:spLocks noGrp="1"/>
          </p:cNvSpPr>
          <p:nvPr>
            <p:ph idx="1"/>
          </p:nvPr>
        </p:nvSpPr>
        <p:spPr/>
        <p:txBody>
          <a:bodyPr/>
          <a:lstStyle/>
          <a:p>
            <a:pPr marL="0" indent="0">
              <a:buNone/>
            </a:pPr>
            <a:r>
              <a:rPr lang="en-US" altLang="he-IL" b="1" dirty="0"/>
              <a:t>Simple Example - </a:t>
            </a:r>
            <a:r>
              <a:rPr lang="en-US" altLang="he-IL" b="1" dirty="0" err="1"/>
              <a:t>CountDownLatch</a:t>
            </a:r>
            <a:r>
              <a:rPr lang="en-US" altLang="he-IL" b="1" dirty="0"/>
              <a:t>:</a:t>
            </a:r>
            <a:endParaRPr lang="he-IL" altLang="he-IL" b="1" dirty="0"/>
          </a:p>
        </p:txBody>
      </p:sp>
      <p:sp>
        <p:nvSpPr>
          <p:cNvPr id="4" name="AutoShape 8"/>
          <p:cNvSpPr>
            <a:spLocks noChangeArrowheads="1"/>
          </p:cNvSpPr>
          <p:nvPr/>
        </p:nvSpPr>
        <p:spPr bwMode="auto">
          <a:xfrm>
            <a:off x="228600" y="2276872"/>
            <a:ext cx="8686800" cy="3816424"/>
          </a:xfrm>
          <a:prstGeom prst="rect">
            <a:avLst/>
          </a:prstGeom>
          <a:solidFill>
            <a:schemeClr val="bg2">
              <a:lumMod val="40000"/>
              <a:lumOff val="60000"/>
            </a:schemeClr>
          </a:solidFill>
          <a:ln>
            <a:headEnd/>
            <a:tailEnd/>
          </a:ln>
        </p:spPr>
        <p:style>
          <a:lnRef idx="2">
            <a:schemeClr val="accent3"/>
          </a:lnRef>
          <a:fillRef idx="1">
            <a:schemeClr val="lt1"/>
          </a:fillRef>
          <a:effectRef idx="0">
            <a:schemeClr val="accent3"/>
          </a:effectRef>
          <a:fontRef idx="minor">
            <a:schemeClr val="dk1"/>
          </a:fontRef>
        </p:style>
        <p:txBody>
          <a:bodyPr wrap="none" anchor="ctr"/>
          <a:lstStyle/>
          <a:p>
            <a:pPr fontAlgn="auto">
              <a:lnSpc>
                <a:spcPct val="80000"/>
              </a:lnSpc>
              <a:spcBef>
                <a:spcPts val="0"/>
              </a:spcBef>
              <a:spcAft>
                <a:spcPts val="0"/>
              </a:spcAft>
              <a:defRPr/>
            </a:pPr>
            <a:r>
              <a:rPr lang="en-US" sz="1400" dirty="0">
                <a:latin typeface="+mn-lt"/>
                <a:cs typeface="+mn-cs"/>
              </a:rPr>
              <a:t>public class Task implements </a:t>
            </a:r>
            <a:r>
              <a:rPr lang="en-US" sz="1400" dirty="0" err="1">
                <a:latin typeface="+mn-lt"/>
                <a:cs typeface="+mn-cs"/>
              </a:rPr>
              <a:t>Runnable</a:t>
            </a:r>
            <a:r>
              <a:rPr lang="en-US" sz="1400" dirty="0">
                <a:latin typeface="+mn-lt"/>
                <a:cs typeface="+mn-cs"/>
              </a:rPr>
              <a:t>{</a:t>
            </a:r>
            <a:br>
              <a:rPr lang="en-US" sz="1400" dirty="0">
                <a:latin typeface="+mn-lt"/>
                <a:cs typeface="+mn-cs"/>
              </a:rPr>
            </a:br>
            <a:br>
              <a:rPr lang="en-US" sz="1400" dirty="0">
                <a:latin typeface="+mn-lt"/>
                <a:cs typeface="+mn-cs"/>
              </a:rPr>
            </a:br>
            <a:r>
              <a:rPr lang="en-US" sz="1400" b="1" dirty="0">
                <a:solidFill>
                  <a:srgbClr val="FF0000"/>
                </a:solidFill>
                <a:latin typeface="+mn-lt"/>
                <a:cs typeface="+mn-cs"/>
              </a:rPr>
              <a:t>           private </a:t>
            </a:r>
            <a:r>
              <a:rPr lang="en-US" sz="1400" b="1" dirty="0" err="1">
                <a:solidFill>
                  <a:srgbClr val="FF0000"/>
                </a:solidFill>
                <a:latin typeface="+mn-lt"/>
                <a:cs typeface="+mn-cs"/>
              </a:rPr>
              <a:t>CountDownLatch</a:t>
            </a:r>
            <a:r>
              <a:rPr lang="en-US" sz="1400" b="1" dirty="0">
                <a:solidFill>
                  <a:srgbClr val="FF0000"/>
                </a:solidFill>
                <a:latin typeface="+mn-lt"/>
                <a:cs typeface="+mn-cs"/>
              </a:rPr>
              <a:t> </a:t>
            </a:r>
            <a:r>
              <a:rPr lang="en-US" sz="1400" b="1" dirty="0" err="1">
                <a:solidFill>
                  <a:srgbClr val="FF0000"/>
                </a:solidFill>
                <a:latin typeface="+mn-lt"/>
                <a:cs typeface="+mn-cs"/>
              </a:rPr>
              <a:t>cdl</a:t>
            </a:r>
            <a:r>
              <a:rPr lang="en-US" sz="1400" b="1" dirty="0">
                <a:solidFill>
                  <a:srgbClr val="FF0000"/>
                </a:solidFill>
                <a:latin typeface="+mn-lt"/>
                <a:cs typeface="+mn-cs"/>
              </a:rPr>
              <a:t>;</a:t>
            </a:r>
            <a:br>
              <a:rPr lang="en-US" sz="1400" dirty="0">
                <a:latin typeface="+mn-lt"/>
                <a:cs typeface="+mn-cs"/>
              </a:rPr>
            </a:br>
            <a:br>
              <a:rPr lang="en-US" sz="1400" dirty="0">
                <a:latin typeface="+mn-lt"/>
                <a:cs typeface="+mn-cs"/>
              </a:rPr>
            </a:br>
            <a:r>
              <a:rPr lang="en-US" sz="1400" dirty="0">
                <a:latin typeface="+mn-lt"/>
                <a:cs typeface="+mn-cs"/>
              </a:rPr>
              <a:t>           public Task(</a:t>
            </a:r>
            <a:r>
              <a:rPr lang="en-US" sz="1400" dirty="0" err="1">
                <a:latin typeface="+mn-lt"/>
                <a:cs typeface="+mn-cs"/>
              </a:rPr>
              <a:t>CountDownLatch</a:t>
            </a:r>
            <a:r>
              <a:rPr lang="en-US" sz="1400" dirty="0">
                <a:latin typeface="+mn-lt"/>
                <a:cs typeface="+mn-cs"/>
              </a:rPr>
              <a:t> </a:t>
            </a:r>
            <a:r>
              <a:rPr lang="en-US" sz="1400" dirty="0" err="1">
                <a:latin typeface="+mn-lt"/>
                <a:cs typeface="+mn-cs"/>
              </a:rPr>
              <a:t>cdl</a:t>
            </a:r>
            <a:r>
              <a:rPr lang="en-US" sz="1400" dirty="0">
                <a:latin typeface="+mn-lt"/>
                <a:cs typeface="+mn-cs"/>
              </a:rPr>
              <a:t>) {</a:t>
            </a:r>
            <a:br>
              <a:rPr lang="en-US" sz="1400" dirty="0">
                <a:latin typeface="+mn-lt"/>
                <a:cs typeface="+mn-cs"/>
              </a:rPr>
            </a:br>
            <a:r>
              <a:rPr lang="en-US" sz="1400" dirty="0">
                <a:latin typeface="+mn-lt"/>
                <a:cs typeface="+mn-cs"/>
              </a:rPr>
              <a:t>	this.cdl = </a:t>
            </a:r>
            <a:r>
              <a:rPr lang="en-US" sz="1400" dirty="0" err="1">
                <a:latin typeface="+mn-lt"/>
                <a:cs typeface="+mn-cs"/>
              </a:rPr>
              <a:t>cdl</a:t>
            </a:r>
            <a:r>
              <a:rPr lang="en-US" sz="1400" dirty="0">
                <a:latin typeface="+mn-lt"/>
                <a:cs typeface="+mn-cs"/>
              </a:rPr>
              <a:t>;</a:t>
            </a:r>
            <a:br>
              <a:rPr lang="en-US" sz="1400" dirty="0">
                <a:latin typeface="+mn-lt"/>
                <a:cs typeface="+mn-cs"/>
              </a:rPr>
            </a:br>
            <a:r>
              <a:rPr lang="en-US" sz="1400" dirty="0">
                <a:latin typeface="+mn-lt"/>
                <a:cs typeface="+mn-cs"/>
              </a:rPr>
              <a:t>           }</a:t>
            </a:r>
            <a:br>
              <a:rPr lang="en-US" sz="1400" dirty="0">
                <a:latin typeface="+mn-lt"/>
                <a:cs typeface="+mn-cs"/>
              </a:rPr>
            </a:br>
            <a:br>
              <a:rPr lang="en-US" sz="1400" dirty="0">
                <a:latin typeface="+mn-lt"/>
                <a:cs typeface="+mn-cs"/>
              </a:rPr>
            </a:br>
            <a:r>
              <a:rPr lang="en-US" sz="1400" dirty="0">
                <a:latin typeface="+mn-lt"/>
                <a:cs typeface="+mn-cs"/>
              </a:rPr>
              <a:t>          @Override</a:t>
            </a:r>
            <a:br>
              <a:rPr lang="en-US" sz="1400" dirty="0">
                <a:latin typeface="+mn-lt"/>
                <a:cs typeface="+mn-cs"/>
              </a:rPr>
            </a:br>
            <a:r>
              <a:rPr lang="en-US" sz="1400" dirty="0">
                <a:latin typeface="+mn-lt"/>
                <a:cs typeface="+mn-cs"/>
              </a:rPr>
              <a:t>          public void run(){</a:t>
            </a:r>
            <a:br>
              <a:rPr lang="en-US" sz="1400" dirty="0">
                <a:latin typeface="+mn-lt"/>
                <a:cs typeface="+mn-cs"/>
              </a:rPr>
            </a:br>
            <a:r>
              <a:rPr lang="en-US" sz="1400" dirty="0">
                <a:latin typeface="+mn-lt"/>
                <a:cs typeface="+mn-cs"/>
              </a:rPr>
              <a:t>	try {</a:t>
            </a:r>
            <a:br>
              <a:rPr lang="en-US" sz="1400" dirty="0">
                <a:latin typeface="+mn-lt"/>
                <a:cs typeface="+mn-cs"/>
              </a:rPr>
            </a:br>
            <a:r>
              <a:rPr lang="en-US" sz="1400" dirty="0">
                <a:latin typeface="+mn-lt"/>
                <a:cs typeface="+mn-cs"/>
              </a:rPr>
              <a:t>	         </a:t>
            </a:r>
            <a:r>
              <a:rPr lang="en-US" sz="1400" dirty="0" err="1">
                <a:latin typeface="+mn-lt"/>
                <a:cs typeface="+mn-cs"/>
              </a:rPr>
              <a:t>System.out.println</a:t>
            </a:r>
            <a:r>
              <a:rPr lang="en-US" sz="1400" dirty="0">
                <a:latin typeface="+mn-lt"/>
                <a:cs typeface="+mn-cs"/>
              </a:rPr>
              <a:t>(</a:t>
            </a:r>
            <a:r>
              <a:rPr lang="en-US" sz="1400" dirty="0" err="1">
                <a:latin typeface="+mn-lt"/>
                <a:cs typeface="+mn-cs"/>
              </a:rPr>
              <a:t>Thread.currentThread</a:t>
            </a:r>
            <a:r>
              <a:rPr lang="en-US" sz="1400" dirty="0">
                <a:latin typeface="+mn-lt"/>
                <a:cs typeface="+mn-cs"/>
              </a:rPr>
              <a:t>().</a:t>
            </a:r>
            <a:r>
              <a:rPr lang="en-US" sz="1400" dirty="0" err="1">
                <a:latin typeface="+mn-lt"/>
                <a:cs typeface="+mn-cs"/>
              </a:rPr>
              <a:t>getName</a:t>
            </a:r>
            <a:r>
              <a:rPr lang="en-US" sz="1400" dirty="0">
                <a:latin typeface="+mn-lt"/>
                <a:cs typeface="+mn-cs"/>
              </a:rPr>
              <a:t>() + " is waiting on  count down latch");</a:t>
            </a:r>
          </a:p>
          <a:p>
            <a:pPr fontAlgn="auto">
              <a:lnSpc>
                <a:spcPct val="80000"/>
              </a:lnSpc>
              <a:spcBef>
                <a:spcPts val="0"/>
              </a:spcBef>
              <a:spcAft>
                <a:spcPts val="0"/>
              </a:spcAft>
              <a:defRPr/>
            </a:pPr>
            <a:r>
              <a:rPr lang="en-US" sz="1400" b="1" dirty="0">
                <a:latin typeface="+mn-lt"/>
                <a:cs typeface="+mn-cs"/>
              </a:rPr>
              <a:t>	</a:t>
            </a:r>
            <a:r>
              <a:rPr lang="en-US" sz="1400" b="1" dirty="0">
                <a:solidFill>
                  <a:srgbClr val="FF0000"/>
                </a:solidFill>
                <a:latin typeface="+mn-lt"/>
                <a:cs typeface="+mn-cs"/>
              </a:rPr>
              <a:t>         </a:t>
            </a:r>
            <a:r>
              <a:rPr lang="en-US" sz="1400" b="1" dirty="0">
                <a:latin typeface="+mn-lt"/>
              </a:rPr>
              <a:t>//here – part of the thread job – is to update the counter when finished</a:t>
            </a:r>
            <a:endParaRPr lang="en-US" sz="1400" b="1" dirty="0">
              <a:solidFill>
                <a:srgbClr val="FF0000"/>
              </a:solidFill>
              <a:latin typeface="+mn-lt"/>
              <a:cs typeface="+mn-cs"/>
            </a:endParaRPr>
          </a:p>
          <a:p>
            <a:pPr fontAlgn="auto">
              <a:lnSpc>
                <a:spcPct val="80000"/>
              </a:lnSpc>
              <a:spcBef>
                <a:spcPts val="0"/>
              </a:spcBef>
              <a:spcAft>
                <a:spcPts val="0"/>
              </a:spcAft>
              <a:defRPr/>
            </a:pPr>
            <a:r>
              <a:rPr lang="en-US" sz="1400" b="1" dirty="0">
                <a:solidFill>
                  <a:srgbClr val="FF0000"/>
                </a:solidFill>
                <a:latin typeface="+mn-lt"/>
                <a:cs typeface="+mn-cs"/>
              </a:rPr>
              <a:t>	         </a:t>
            </a:r>
            <a:r>
              <a:rPr lang="en-US" sz="1400" b="1" dirty="0" err="1">
                <a:solidFill>
                  <a:srgbClr val="FF0000"/>
                </a:solidFill>
                <a:latin typeface="+mn-lt"/>
                <a:cs typeface="+mn-cs"/>
              </a:rPr>
              <a:t>cdl.countDown</a:t>
            </a:r>
            <a:r>
              <a:rPr lang="en-US" sz="1400" b="1" dirty="0">
                <a:solidFill>
                  <a:srgbClr val="FF0000"/>
                </a:solidFill>
                <a:latin typeface="+mn-lt"/>
                <a:cs typeface="+mn-cs"/>
              </a:rPr>
              <a:t>(); </a:t>
            </a:r>
          </a:p>
          <a:p>
            <a:pPr fontAlgn="auto">
              <a:lnSpc>
                <a:spcPct val="80000"/>
              </a:lnSpc>
              <a:spcBef>
                <a:spcPts val="0"/>
              </a:spcBef>
              <a:spcAft>
                <a:spcPts val="0"/>
              </a:spcAft>
              <a:defRPr/>
            </a:pPr>
            <a:r>
              <a:rPr lang="en-US" sz="1400" dirty="0">
                <a:latin typeface="+mn-lt"/>
                <a:cs typeface="+mn-cs"/>
              </a:rPr>
              <a:t>	         </a:t>
            </a:r>
            <a:r>
              <a:rPr lang="en-US" sz="1400" b="1" dirty="0" err="1">
                <a:solidFill>
                  <a:srgbClr val="FF0000"/>
                </a:solidFill>
                <a:latin typeface="+mn-lt"/>
                <a:cs typeface="+mn-cs"/>
              </a:rPr>
              <a:t>cdl.await</a:t>
            </a:r>
            <a:r>
              <a:rPr lang="en-US" sz="1400" b="1" dirty="0">
                <a:solidFill>
                  <a:srgbClr val="FF0000"/>
                </a:solidFill>
                <a:latin typeface="+mn-lt"/>
                <a:cs typeface="+mn-cs"/>
              </a:rPr>
              <a:t>();</a:t>
            </a:r>
            <a:br>
              <a:rPr lang="en-US" sz="1400" b="1" dirty="0">
                <a:solidFill>
                  <a:srgbClr val="FF0000"/>
                </a:solidFill>
                <a:latin typeface="+mn-lt"/>
                <a:cs typeface="+mn-cs"/>
              </a:rPr>
            </a:br>
            <a:r>
              <a:rPr lang="en-US" sz="1400" b="1" dirty="0">
                <a:solidFill>
                  <a:srgbClr val="FF0000"/>
                </a:solidFill>
                <a:latin typeface="+mn-lt"/>
                <a:cs typeface="+mn-cs"/>
              </a:rPr>
              <a:t>	         </a:t>
            </a:r>
            <a:r>
              <a:rPr lang="en-US" sz="1400" dirty="0" err="1">
                <a:latin typeface="+mn-lt"/>
                <a:cs typeface="+mn-cs"/>
              </a:rPr>
              <a:t>System.out.println</a:t>
            </a:r>
            <a:r>
              <a:rPr lang="en-US" sz="1400" dirty="0">
                <a:latin typeface="+mn-lt"/>
                <a:cs typeface="+mn-cs"/>
              </a:rPr>
              <a:t>(</a:t>
            </a:r>
            <a:r>
              <a:rPr lang="en-US" sz="1400" dirty="0" err="1">
                <a:latin typeface="+mn-lt"/>
                <a:cs typeface="+mn-cs"/>
              </a:rPr>
              <a:t>Thread.currentThread</a:t>
            </a:r>
            <a:r>
              <a:rPr lang="en-US" sz="1400" dirty="0">
                <a:latin typeface="+mn-lt"/>
                <a:cs typeface="+mn-cs"/>
              </a:rPr>
              <a:t>().</a:t>
            </a:r>
            <a:r>
              <a:rPr lang="en-US" sz="1400" dirty="0" err="1">
                <a:latin typeface="+mn-lt"/>
                <a:cs typeface="+mn-cs"/>
              </a:rPr>
              <a:t>getName</a:t>
            </a:r>
            <a:r>
              <a:rPr lang="en-US" sz="1400" dirty="0">
                <a:latin typeface="+mn-lt"/>
                <a:cs typeface="+mn-cs"/>
              </a:rPr>
              <a:t>() + " has crossed the count down latch");</a:t>
            </a:r>
            <a:br>
              <a:rPr lang="en-US" sz="1400" dirty="0">
                <a:latin typeface="+mn-lt"/>
                <a:cs typeface="+mn-cs"/>
              </a:rPr>
            </a:br>
            <a:r>
              <a:rPr lang="en-US" sz="1400" dirty="0">
                <a:latin typeface="+mn-lt"/>
                <a:cs typeface="+mn-cs"/>
              </a:rPr>
              <a:t>	} catch (</a:t>
            </a:r>
            <a:r>
              <a:rPr lang="en-US" sz="1400" dirty="0" err="1">
                <a:latin typeface="+mn-lt"/>
                <a:cs typeface="+mn-cs"/>
              </a:rPr>
              <a:t>InterruptedException</a:t>
            </a:r>
            <a:r>
              <a:rPr lang="en-US" sz="1400" dirty="0">
                <a:latin typeface="+mn-lt"/>
                <a:cs typeface="+mn-cs"/>
              </a:rPr>
              <a:t> ex) {</a:t>
            </a:r>
            <a:br>
              <a:rPr lang="en-US" sz="1400" dirty="0">
                <a:latin typeface="+mn-lt"/>
                <a:cs typeface="+mn-cs"/>
              </a:rPr>
            </a:br>
            <a:r>
              <a:rPr lang="en-US" sz="1400" dirty="0">
                <a:latin typeface="+mn-lt"/>
                <a:cs typeface="+mn-cs"/>
              </a:rPr>
              <a:t>	          …</a:t>
            </a:r>
          </a:p>
          <a:p>
            <a:pPr fontAlgn="auto">
              <a:lnSpc>
                <a:spcPct val="80000"/>
              </a:lnSpc>
              <a:spcBef>
                <a:spcPts val="0"/>
              </a:spcBef>
              <a:spcAft>
                <a:spcPts val="0"/>
              </a:spcAft>
              <a:defRPr/>
            </a:pPr>
            <a:r>
              <a:rPr lang="en-US" sz="1400" dirty="0">
                <a:latin typeface="+mn-lt"/>
                <a:cs typeface="+mn-cs"/>
              </a:rPr>
              <a:t>	}</a:t>
            </a:r>
          </a:p>
          <a:p>
            <a:pPr fontAlgn="auto">
              <a:lnSpc>
                <a:spcPct val="80000"/>
              </a:lnSpc>
              <a:spcBef>
                <a:spcPts val="0"/>
              </a:spcBef>
              <a:spcAft>
                <a:spcPts val="0"/>
              </a:spcAft>
              <a:defRPr/>
            </a:pPr>
            <a:r>
              <a:rPr lang="en-US" sz="1400" dirty="0">
                <a:latin typeface="+mn-lt"/>
                <a:cs typeface="+mn-cs"/>
              </a:rPr>
              <a:t>          }</a:t>
            </a:r>
          </a:p>
          <a:p>
            <a:pPr fontAlgn="auto">
              <a:lnSpc>
                <a:spcPct val="80000"/>
              </a:lnSpc>
              <a:spcBef>
                <a:spcPts val="0"/>
              </a:spcBef>
              <a:spcAft>
                <a:spcPts val="0"/>
              </a:spcAft>
              <a:defRPr/>
            </a:pPr>
            <a:r>
              <a:rPr lang="en-US" sz="1400" dirty="0">
                <a:latin typeface="+mn-lt"/>
                <a:cs typeface="+mn-cs"/>
              </a:rPr>
              <a:t>}</a:t>
            </a:r>
          </a:p>
        </p:txBody>
      </p:sp>
      <p:cxnSp>
        <p:nvCxnSpPr>
          <p:cNvPr id="7" name="Straight Connector 6"/>
          <p:cNvCxnSpPr/>
          <p:nvPr/>
        </p:nvCxnSpPr>
        <p:spPr>
          <a:xfrm>
            <a:off x="228600" y="2276872"/>
            <a:ext cx="8686800" cy="0"/>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28600" y="6093296"/>
            <a:ext cx="8686800" cy="0"/>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Title 1"/>
          <p:cNvSpPr>
            <a:spLocks noGrp="1"/>
          </p:cNvSpPr>
          <p:nvPr>
            <p:ph type="title"/>
          </p:nvPr>
        </p:nvSpPr>
        <p:spPr/>
        <p:txBody>
          <a:bodyPr/>
          <a:lstStyle/>
          <a:p>
            <a:r>
              <a:rPr lang="en-US" altLang="he-IL"/>
              <a:t>Concurrent Locking</a:t>
            </a:r>
            <a:endParaRPr lang="he-IL" altLang="he-IL"/>
          </a:p>
        </p:txBody>
      </p:sp>
      <p:sp>
        <p:nvSpPr>
          <p:cNvPr id="268291" name="Content Placeholder 2"/>
          <p:cNvSpPr>
            <a:spLocks noGrp="1"/>
          </p:cNvSpPr>
          <p:nvPr>
            <p:ph idx="1"/>
          </p:nvPr>
        </p:nvSpPr>
        <p:spPr/>
        <p:txBody>
          <a:bodyPr/>
          <a:lstStyle/>
          <a:p>
            <a:pPr marL="0" indent="0">
              <a:buNone/>
            </a:pPr>
            <a:r>
              <a:rPr lang="en-US" altLang="he-IL" b="1" dirty="0"/>
              <a:t>Concrete Locks</a:t>
            </a:r>
          </a:p>
          <a:p>
            <a:pPr lvl="1"/>
            <a:r>
              <a:rPr lang="en-US" altLang="he-IL" dirty="0"/>
              <a:t>Semaphore</a:t>
            </a:r>
          </a:p>
          <a:p>
            <a:pPr lvl="2"/>
            <a:r>
              <a:rPr lang="en-US" altLang="he-IL" dirty="0"/>
              <a:t>Controls threads access to limited resources</a:t>
            </a:r>
          </a:p>
          <a:p>
            <a:pPr lvl="2"/>
            <a:r>
              <a:rPr lang="en-US" altLang="he-IL" dirty="0"/>
              <a:t>Semaphore is created with a given ‘fair’ flag</a:t>
            </a:r>
          </a:p>
          <a:p>
            <a:pPr lvl="3"/>
            <a:r>
              <a:rPr lang="en-US" altLang="he-IL" dirty="0"/>
              <a:t>Fairness is trying to manage first-in-first-out policy on blocked threads</a:t>
            </a:r>
          </a:p>
          <a:p>
            <a:pPr lvl="2"/>
            <a:r>
              <a:rPr lang="en-US" altLang="he-IL" dirty="0"/>
              <a:t>Threads  uses </a:t>
            </a:r>
            <a:r>
              <a:rPr lang="en-US" altLang="he-IL" i="1" dirty="0" err="1"/>
              <a:t>tryAcquire</a:t>
            </a:r>
            <a:r>
              <a:rPr lang="en-US" altLang="he-IL" i="1" dirty="0"/>
              <a:t>(</a:t>
            </a:r>
            <a:r>
              <a:rPr lang="en-US" altLang="he-IL" i="1" dirty="0" err="1"/>
              <a:t>maxWait</a:t>
            </a:r>
            <a:r>
              <a:rPr lang="en-US" altLang="he-IL" dirty="0"/>
              <a:t>, </a:t>
            </a:r>
            <a:r>
              <a:rPr lang="en-US" altLang="he-IL" i="1" dirty="0" err="1"/>
              <a:t>TimeUnit</a:t>
            </a:r>
            <a:r>
              <a:rPr lang="en-US" altLang="he-IL" dirty="0"/>
              <a:t>) to lock	</a:t>
            </a:r>
          </a:p>
          <a:p>
            <a:pPr lvl="2"/>
            <a:r>
              <a:rPr lang="en-US" altLang="he-IL" i="1" dirty="0"/>
              <a:t>release</a:t>
            </a:r>
            <a:r>
              <a:rPr lang="en-US" altLang="he-IL" dirty="0"/>
              <a:t>() / </a:t>
            </a:r>
            <a:r>
              <a:rPr lang="en-US" altLang="he-IL" i="1" dirty="0"/>
              <a:t>release(</a:t>
            </a:r>
            <a:r>
              <a:rPr lang="en-US" altLang="he-IL" i="1" dirty="0" err="1"/>
              <a:t>numOfThreadsToPermit</a:t>
            </a:r>
            <a:r>
              <a:rPr lang="en-US" altLang="he-IL" dirty="0"/>
              <a:t>) – releases the lock</a:t>
            </a:r>
          </a:p>
          <a:p>
            <a:pPr lvl="2"/>
            <a:endParaRPr lang="en-US" altLang="he-IL" dirty="0"/>
          </a:p>
          <a:p>
            <a:pPr lvl="2"/>
            <a:endParaRPr lang="he-IL" altLang="he-IL"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Title 1"/>
          <p:cNvSpPr>
            <a:spLocks noGrp="1"/>
          </p:cNvSpPr>
          <p:nvPr>
            <p:ph type="title"/>
          </p:nvPr>
        </p:nvSpPr>
        <p:spPr/>
        <p:txBody>
          <a:bodyPr/>
          <a:lstStyle/>
          <a:p>
            <a:r>
              <a:rPr lang="en-US" altLang="he-IL"/>
              <a:t>Concurrent Locking</a:t>
            </a:r>
            <a:endParaRPr lang="he-IL" altLang="he-IL"/>
          </a:p>
        </p:txBody>
      </p:sp>
      <p:sp>
        <p:nvSpPr>
          <p:cNvPr id="269315" name="Content Placeholder 2"/>
          <p:cNvSpPr>
            <a:spLocks noGrp="1"/>
          </p:cNvSpPr>
          <p:nvPr>
            <p:ph idx="1"/>
          </p:nvPr>
        </p:nvSpPr>
        <p:spPr>
          <a:xfrm>
            <a:off x="395536" y="1196752"/>
            <a:ext cx="8229600" cy="4896544"/>
          </a:xfrm>
        </p:spPr>
        <p:txBody>
          <a:bodyPr/>
          <a:lstStyle/>
          <a:p>
            <a:pPr marL="0" indent="0">
              <a:buNone/>
            </a:pPr>
            <a:r>
              <a:rPr lang="en-US" altLang="he-IL" b="1" dirty="0"/>
              <a:t>Simple Example – Semaphore &amp; resource pool:</a:t>
            </a:r>
            <a:endParaRPr lang="he-IL" altLang="he-IL" b="1" dirty="0"/>
          </a:p>
        </p:txBody>
      </p:sp>
      <p:sp>
        <p:nvSpPr>
          <p:cNvPr id="4" name="AutoShape 8"/>
          <p:cNvSpPr>
            <a:spLocks noChangeArrowheads="1"/>
          </p:cNvSpPr>
          <p:nvPr/>
        </p:nvSpPr>
        <p:spPr bwMode="auto">
          <a:xfrm>
            <a:off x="250651" y="1700808"/>
            <a:ext cx="8642697" cy="4536504"/>
          </a:xfrm>
          <a:prstGeom prst="rect">
            <a:avLst/>
          </a:prstGeom>
          <a:solidFill>
            <a:schemeClr val="bg2">
              <a:lumMod val="40000"/>
              <a:lumOff val="60000"/>
            </a:schemeClr>
          </a:solidFill>
          <a:ln>
            <a:headEnd/>
            <a:tailEnd/>
          </a:ln>
        </p:spPr>
        <p:style>
          <a:lnRef idx="2">
            <a:schemeClr val="accent3"/>
          </a:lnRef>
          <a:fillRef idx="1">
            <a:schemeClr val="lt1"/>
          </a:fillRef>
          <a:effectRef idx="0">
            <a:schemeClr val="accent3"/>
          </a:effectRef>
          <a:fontRef idx="minor">
            <a:schemeClr val="dk1"/>
          </a:fontRef>
        </p:style>
        <p:txBody>
          <a:bodyPr wrap="none" anchor="ctr"/>
          <a:lstStyle/>
          <a:p>
            <a:pPr fontAlgn="auto">
              <a:lnSpc>
                <a:spcPct val="80000"/>
              </a:lnSpc>
              <a:spcBef>
                <a:spcPts val="0"/>
              </a:spcBef>
              <a:spcAft>
                <a:spcPts val="0"/>
              </a:spcAft>
              <a:defRPr/>
            </a:pPr>
            <a:r>
              <a:rPr lang="en-US" sz="1200" dirty="0">
                <a:latin typeface="+mn-lt"/>
              </a:rPr>
              <a:t>     public class </a:t>
            </a:r>
            <a:r>
              <a:rPr lang="en-US" sz="1200" dirty="0" err="1">
                <a:latin typeface="+mn-lt"/>
              </a:rPr>
              <a:t>ResourcePool</a:t>
            </a:r>
            <a:r>
              <a:rPr lang="en-US" sz="1200" dirty="0">
                <a:latin typeface="+mn-lt"/>
              </a:rPr>
              <a:t>&lt;T&gt; { </a:t>
            </a:r>
          </a:p>
          <a:p>
            <a:pPr fontAlgn="auto">
              <a:lnSpc>
                <a:spcPct val="80000"/>
              </a:lnSpc>
              <a:spcBef>
                <a:spcPts val="0"/>
              </a:spcBef>
              <a:spcAft>
                <a:spcPts val="0"/>
              </a:spcAft>
              <a:defRPr/>
            </a:pPr>
            <a:r>
              <a:rPr lang="en-US" sz="1200" dirty="0">
                <a:latin typeface="+mn-lt"/>
              </a:rPr>
              <a:t>       </a:t>
            </a:r>
          </a:p>
          <a:p>
            <a:pPr fontAlgn="auto">
              <a:lnSpc>
                <a:spcPct val="80000"/>
              </a:lnSpc>
              <a:spcBef>
                <a:spcPts val="0"/>
              </a:spcBef>
              <a:spcAft>
                <a:spcPts val="0"/>
              </a:spcAft>
              <a:defRPr/>
            </a:pPr>
            <a:r>
              <a:rPr lang="en-US" sz="1200" dirty="0">
                <a:latin typeface="+mn-lt"/>
              </a:rPr>
              <a:t>           private final Semaphore </a:t>
            </a:r>
            <a:r>
              <a:rPr lang="en-US" sz="1200" dirty="0" err="1">
                <a:latin typeface="+mn-lt"/>
              </a:rPr>
              <a:t>sem</a:t>
            </a:r>
            <a:r>
              <a:rPr lang="en-US" sz="1200" dirty="0">
                <a:latin typeface="+mn-lt"/>
              </a:rPr>
              <a:t> =</a:t>
            </a:r>
            <a:r>
              <a:rPr lang="en-US" sz="1200" b="1" dirty="0">
                <a:latin typeface="+mn-lt"/>
              </a:rPr>
              <a:t> </a:t>
            </a:r>
            <a:r>
              <a:rPr lang="en-US" sz="1200" b="1" dirty="0">
                <a:solidFill>
                  <a:srgbClr val="FF0000"/>
                </a:solidFill>
                <a:latin typeface="+mn-lt"/>
              </a:rPr>
              <a:t>new Semaphore(MAX_RESOURCES, true); </a:t>
            </a:r>
          </a:p>
          <a:p>
            <a:pPr fontAlgn="auto">
              <a:lnSpc>
                <a:spcPct val="80000"/>
              </a:lnSpc>
              <a:spcBef>
                <a:spcPts val="0"/>
              </a:spcBef>
              <a:spcAft>
                <a:spcPts val="0"/>
              </a:spcAft>
              <a:defRPr/>
            </a:pPr>
            <a:r>
              <a:rPr lang="en-US" sz="1200" dirty="0">
                <a:latin typeface="+mn-lt"/>
              </a:rPr>
              <a:t>           private final Queue&lt;T&gt; resources = new </a:t>
            </a:r>
            <a:r>
              <a:rPr lang="en-US" sz="1200" dirty="0" err="1">
                <a:latin typeface="+mn-lt"/>
              </a:rPr>
              <a:t>ConcurrentLinkedQueue</a:t>
            </a:r>
            <a:r>
              <a:rPr lang="en-US" sz="1200" dirty="0">
                <a:latin typeface="+mn-lt"/>
              </a:rPr>
              <a:t>&lt;T&gt;(); </a:t>
            </a:r>
          </a:p>
          <a:p>
            <a:pPr fontAlgn="auto">
              <a:lnSpc>
                <a:spcPct val="80000"/>
              </a:lnSpc>
              <a:spcBef>
                <a:spcPts val="0"/>
              </a:spcBef>
              <a:spcAft>
                <a:spcPts val="0"/>
              </a:spcAft>
              <a:defRPr/>
            </a:pPr>
            <a:r>
              <a:rPr lang="en-US" sz="1200" dirty="0">
                <a:latin typeface="+mn-lt"/>
              </a:rPr>
              <a:t>       </a:t>
            </a:r>
          </a:p>
          <a:p>
            <a:pPr fontAlgn="auto">
              <a:lnSpc>
                <a:spcPct val="80000"/>
              </a:lnSpc>
              <a:spcBef>
                <a:spcPts val="0"/>
              </a:spcBef>
              <a:spcAft>
                <a:spcPts val="0"/>
              </a:spcAft>
              <a:defRPr/>
            </a:pPr>
            <a:r>
              <a:rPr lang="en-US" sz="1200" dirty="0">
                <a:latin typeface="+mn-lt"/>
              </a:rPr>
              <a:t>           public T </a:t>
            </a:r>
            <a:r>
              <a:rPr lang="en-US" sz="1200" dirty="0" err="1">
                <a:latin typeface="+mn-lt"/>
              </a:rPr>
              <a:t>getResource</a:t>
            </a:r>
            <a:r>
              <a:rPr lang="en-US" sz="1200" dirty="0">
                <a:latin typeface="+mn-lt"/>
              </a:rPr>
              <a:t>(long </a:t>
            </a:r>
            <a:r>
              <a:rPr lang="en-US" sz="1200" dirty="0" err="1">
                <a:latin typeface="+mn-lt"/>
              </a:rPr>
              <a:t>maxWaitMillis</a:t>
            </a:r>
            <a:r>
              <a:rPr lang="en-US" sz="1200" dirty="0">
                <a:latin typeface="+mn-lt"/>
              </a:rPr>
              <a:t>) throws </a:t>
            </a:r>
            <a:r>
              <a:rPr lang="en-US" sz="1200" dirty="0" err="1">
                <a:latin typeface="+mn-lt"/>
              </a:rPr>
              <a:t>InterruptedException</a:t>
            </a:r>
            <a:r>
              <a:rPr lang="en-US" sz="1200" dirty="0">
                <a:latin typeface="+mn-lt"/>
              </a:rPr>
              <a:t>, </a:t>
            </a:r>
            <a:r>
              <a:rPr lang="en-US" sz="1200" dirty="0" err="1">
                <a:latin typeface="+mn-lt"/>
              </a:rPr>
              <a:t>ResourceCreationException</a:t>
            </a:r>
            <a:r>
              <a:rPr lang="en-US" sz="1200" dirty="0">
                <a:latin typeface="+mn-lt"/>
              </a:rPr>
              <a:t> { </a:t>
            </a:r>
          </a:p>
          <a:p>
            <a:pPr fontAlgn="auto">
              <a:lnSpc>
                <a:spcPct val="80000"/>
              </a:lnSpc>
              <a:spcBef>
                <a:spcPts val="0"/>
              </a:spcBef>
              <a:spcAft>
                <a:spcPts val="0"/>
              </a:spcAft>
              <a:defRPr/>
            </a:pPr>
            <a:r>
              <a:rPr lang="en-US" sz="1200" dirty="0">
                <a:latin typeface="+mn-lt"/>
              </a:rPr>
              <a:t>                   </a:t>
            </a:r>
          </a:p>
          <a:p>
            <a:pPr fontAlgn="auto">
              <a:lnSpc>
                <a:spcPct val="80000"/>
              </a:lnSpc>
              <a:spcBef>
                <a:spcPts val="0"/>
              </a:spcBef>
              <a:spcAft>
                <a:spcPts val="0"/>
              </a:spcAft>
              <a:defRPr/>
            </a:pPr>
            <a:r>
              <a:rPr lang="en-US" sz="1200" dirty="0">
                <a:latin typeface="+mn-lt"/>
              </a:rPr>
              <a:t>                                // First, get permission to take or create a resource </a:t>
            </a:r>
          </a:p>
          <a:p>
            <a:pPr fontAlgn="auto">
              <a:lnSpc>
                <a:spcPct val="80000"/>
              </a:lnSpc>
              <a:spcBef>
                <a:spcPts val="0"/>
              </a:spcBef>
              <a:spcAft>
                <a:spcPts val="0"/>
              </a:spcAft>
              <a:defRPr/>
            </a:pPr>
            <a:r>
              <a:rPr lang="en-US" sz="1200" b="1" dirty="0">
                <a:latin typeface="+mn-lt"/>
              </a:rPr>
              <a:t>                              </a:t>
            </a:r>
            <a:r>
              <a:rPr lang="en-US" sz="1200" dirty="0">
                <a:latin typeface="+mn-lt"/>
              </a:rPr>
              <a:t> </a:t>
            </a:r>
            <a:r>
              <a:rPr lang="en-US" sz="1200" b="1" dirty="0">
                <a:solidFill>
                  <a:srgbClr val="FF0000"/>
                </a:solidFill>
                <a:latin typeface="+mn-lt"/>
              </a:rPr>
              <a:t> </a:t>
            </a:r>
            <a:r>
              <a:rPr lang="en-US" sz="1200" b="1" dirty="0" err="1">
                <a:solidFill>
                  <a:srgbClr val="FF0000"/>
                </a:solidFill>
                <a:latin typeface="+mn-lt"/>
              </a:rPr>
              <a:t>sem.tryAcquire</a:t>
            </a:r>
            <a:r>
              <a:rPr lang="en-US" sz="1200" b="1" dirty="0">
                <a:solidFill>
                  <a:srgbClr val="FF0000"/>
                </a:solidFill>
                <a:latin typeface="+mn-lt"/>
              </a:rPr>
              <a:t>(</a:t>
            </a:r>
            <a:r>
              <a:rPr lang="en-US" sz="1200" b="1" dirty="0" err="1">
                <a:solidFill>
                  <a:srgbClr val="FF0000"/>
                </a:solidFill>
                <a:latin typeface="+mn-lt"/>
              </a:rPr>
              <a:t>maxWaitMillis</a:t>
            </a:r>
            <a:r>
              <a:rPr lang="en-US" sz="1200" b="1" dirty="0">
                <a:solidFill>
                  <a:srgbClr val="FF0000"/>
                </a:solidFill>
                <a:latin typeface="+mn-lt"/>
              </a:rPr>
              <a:t>, </a:t>
            </a:r>
            <a:r>
              <a:rPr lang="en-US" sz="1200" b="1" dirty="0" err="1">
                <a:solidFill>
                  <a:srgbClr val="FF0000"/>
                </a:solidFill>
                <a:latin typeface="+mn-lt"/>
              </a:rPr>
              <a:t>TimeUnit.MILLISECONDS</a:t>
            </a:r>
            <a:r>
              <a:rPr lang="en-US" sz="1200" b="1" dirty="0">
                <a:solidFill>
                  <a:srgbClr val="FF0000"/>
                </a:solidFill>
                <a:latin typeface="+mn-lt"/>
              </a:rPr>
              <a:t>); </a:t>
            </a:r>
          </a:p>
          <a:p>
            <a:pPr fontAlgn="auto">
              <a:lnSpc>
                <a:spcPct val="80000"/>
              </a:lnSpc>
              <a:spcBef>
                <a:spcPts val="0"/>
              </a:spcBef>
              <a:spcAft>
                <a:spcPts val="0"/>
              </a:spcAft>
              <a:defRPr/>
            </a:pPr>
            <a:endParaRPr lang="en-US" sz="1200" dirty="0">
              <a:latin typeface="+mn-lt"/>
            </a:endParaRPr>
          </a:p>
          <a:p>
            <a:pPr fontAlgn="auto">
              <a:lnSpc>
                <a:spcPct val="80000"/>
              </a:lnSpc>
              <a:spcBef>
                <a:spcPts val="0"/>
              </a:spcBef>
              <a:spcAft>
                <a:spcPts val="0"/>
              </a:spcAft>
              <a:defRPr/>
            </a:pPr>
            <a:r>
              <a:rPr lang="en-US" sz="1200" dirty="0">
                <a:latin typeface="+mn-lt"/>
              </a:rPr>
              <a:t>                                // Then, actually take one if available... </a:t>
            </a:r>
          </a:p>
          <a:p>
            <a:pPr fontAlgn="auto">
              <a:lnSpc>
                <a:spcPct val="80000"/>
              </a:lnSpc>
              <a:spcBef>
                <a:spcPts val="0"/>
              </a:spcBef>
              <a:spcAft>
                <a:spcPts val="0"/>
              </a:spcAft>
              <a:defRPr/>
            </a:pPr>
            <a:r>
              <a:rPr lang="en-US" sz="1200" dirty="0">
                <a:latin typeface="+mn-lt"/>
              </a:rPr>
              <a:t>                               T res = </a:t>
            </a:r>
            <a:r>
              <a:rPr lang="en-US" sz="1200" dirty="0" err="1">
                <a:latin typeface="+mn-lt"/>
              </a:rPr>
              <a:t>resources.poll</a:t>
            </a:r>
            <a:r>
              <a:rPr lang="en-US" sz="1200" dirty="0">
                <a:latin typeface="+mn-lt"/>
              </a:rPr>
              <a:t>(); </a:t>
            </a:r>
          </a:p>
          <a:p>
            <a:pPr fontAlgn="auto">
              <a:lnSpc>
                <a:spcPct val="80000"/>
              </a:lnSpc>
              <a:spcBef>
                <a:spcPts val="0"/>
              </a:spcBef>
              <a:spcAft>
                <a:spcPts val="0"/>
              </a:spcAft>
              <a:defRPr/>
            </a:pPr>
            <a:r>
              <a:rPr lang="en-US" sz="1200" dirty="0">
                <a:latin typeface="+mn-lt"/>
              </a:rPr>
              <a:t>                               if (res != null) return res; </a:t>
            </a:r>
          </a:p>
          <a:p>
            <a:pPr fontAlgn="auto">
              <a:lnSpc>
                <a:spcPct val="80000"/>
              </a:lnSpc>
              <a:spcBef>
                <a:spcPts val="0"/>
              </a:spcBef>
              <a:spcAft>
                <a:spcPts val="0"/>
              </a:spcAft>
              <a:defRPr/>
            </a:pPr>
            <a:endParaRPr lang="en-US" sz="1200" dirty="0">
              <a:latin typeface="+mn-lt"/>
            </a:endParaRPr>
          </a:p>
          <a:p>
            <a:pPr fontAlgn="auto">
              <a:lnSpc>
                <a:spcPct val="80000"/>
              </a:lnSpc>
              <a:spcBef>
                <a:spcPts val="0"/>
              </a:spcBef>
              <a:spcAft>
                <a:spcPts val="0"/>
              </a:spcAft>
              <a:defRPr/>
            </a:pPr>
            <a:r>
              <a:rPr lang="en-US" sz="1200" dirty="0">
                <a:latin typeface="+mn-lt"/>
              </a:rPr>
              <a:t>                               // ...or create one if none available </a:t>
            </a:r>
          </a:p>
          <a:p>
            <a:pPr fontAlgn="auto">
              <a:lnSpc>
                <a:spcPct val="80000"/>
              </a:lnSpc>
              <a:spcBef>
                <a:spcPts val="0"/>
              </a:spcBef>
              <a:spcAft>
                <a:spcPts val="0"/>
              </a:spcAft>
              <a:defRPr/>
            </a:pPr>
            <a:r>
              <a:rPr lang="en-US" sz="1200" dirty="0">
                <a:latin typeface="+mn-lt"/>
              </a:rPr>
              <a:t>	             try { </a:t>
            </a:r>
          </a:p>
          <a:p>
            <a:pPr fontAlgn="auto">
              <a:lnSpc>
                <a:spcPct val="80000"/>
              </a:lnSpc>
              <a:spcBef>
                <a:spcPts val="0"/>
              </a:spcBef>
              <a:spcAft>
                <a:spcPts val="0"/>
              </a:spcAft>
              <a:defRPr/>
            </a:pPr>
            <a:r>
              <a:rPr lang="en-US" sz="1200" dirty="0">
                <a:latin typeface="+mn-lt"/>
              </a:rPr>
              <a:t>                               	return </a:t>
            </a:r>
            <a:r>
              <a:rPr lang="en-US" sz="1200" dirty="0" err="1">
                <a:latin typeface="+mn-lt"/>
              </a:rPr>
              <a:t>createResource</a:t>
            </a:r>
            <a:r>
              <a:rPr lang="en-US" sz="1200" dirty="0">
                <a:latin typeface="+mn-lt"/>
              </a:rPr>
              <a:t>(); </a:t>
            </a:r>
          </a:p>
          <a:p>
            <a:pPr fontAlgn="auto">
              <a:lnSpc>
                <a:spcPct val="80000"/>
              </a:lnSpc>
              <a:spcBef>
                <a:spcPts val="0"/>
              </a:spcBef>
              <a:spcAft>
                <a:spcPts val="0"/>
              </a:spcAft>
              <a:defRPr/>
            </a:pPr>
            <a:r>
              <a:rPr lang="en-US" sz="1200" dirty="0">
                <a:latin typeface="+mn-lt"/>
              </a:rPr>
              <a:t>	             } catch (Exception e) { </a:t>
            </a:r>
          </a:p>
          <a:p>
            <a:pPr fontAlgn="auto">
              <a:lnSpc>
                <a:spcPct val="80000"/>
              </a:lnSpc>
              <a:spcBef>
                <a:spcPts val="0"/>
              </a:spcBef>
              <a:spcAft>
                <a:spcPts val="0"/>
              </a:spcAft>
              <a:defRPr/>
            </a:pPr>
            <a:r>
              <a:rPr lang="en-US" sz="1200" dirty="0">
                <a:latin typeface="+mn-lt"/>
              </a:rPr>
              <a:t>		</a:t>
            </a:r>
          </a:p>
          <a:p>
            <a:pPr fontAlgn="auto">
              <a:lnSpc>
                <a:spcPct val="80000"/>
              </a:lnSpc>
              <a:spcBef>
                <a:spcPts val="0"/>
              </a:spcBef>
              <a:spcAft>
                <a:spcPts val="0"/>
              </a:spcAft>
              <a:defRPr/>
            </a:pPr>
            <a:r>
              <a:rPr lang="en-US" sz="1200" dirty="0">
                <a:latin typeface="+mn-lt"/>
              </a:rPr>
              <a:t>		// release if we failed to create a resource</a:t>
            </a:r>
            <a:r>
              <a:rPr lang="en-US" sz="1200" b="1" dirty="0">
                <a:latin typeface="+mn-lt"/>
              </a:rPr>
              <a:t>!</a:t>
            </a:r>
          </a:p>
          <a:p>
            <a:pPr fontAlgn="auto">
              <a:lnSpc>
                <a:spcPct val="80000"/>
              </a:lnSpc>
              <a:spcBef>
                <a:spcPts val="0"/>
              </a:spcBef>
              <a:spcAft>
                <a:spcPts val="0"/>
              </a:spcAft>
              <a:defRPr/>
            </a:pPr>
            <a:r>
              <a:rPr lang="en-US" sz="1200" b="1" dirty="0">
                <a:latin typeface="+mn-lt"/>
              </a:rPr>
              <a:t>		</a:t>
            </a:r>
            <a:r>
              <a:rPr lang="en-US" sz="1200" b="1" dirty="0" err="1">
                <a:solidFill>
                  <a:srgbClr val="FF0000"/>
                </a:solidFill>
                <a:latin typeface="+mn-lt"/>
              </a:rPr>
              <a:t>sem.release</a:t>
            </a:r>
            <a:r>
              <a:rPr lang="en-US" sz="1200" b="1" dirty="0">
                <a:solidFill>
                  <a:srgbClr val="FF0000"/>
                </a:solidFill>
                <a:latin typeface="+mn-lt"/>
              </a:rPr>
              <a:t>(); </a:t>
            </a:r>
          </a:p>
          <a:p>
            <a:pPr fontAlgn="auto">
              <a:lnSpc>
                <a:spcPct val="80000"/>
              </a:lnSpc>
              <a:spcBef>
                <a:spcPts val="0"/>
              </a:spcBef>
              <a:spcAft>
                <a:spcPts val="0"/>
              </a:spcAft>
              <a:defRPr/>
            </a:pPr>
            <a:r>
              <a:rPr lang="en-US" sz="1200" dirty="0">
                <a:latin typeface="+mn-lt"/>
              </a:rPr>
              <a:t>		throw new </a:t>
            </a:r>
            <a:r>
              <a:rPr lang="en-US" sz="1200" dirty="0" err="1">
                <a:latin typeface="+mn-lt"/>
              </a:rPr>
              <a:t>ResourceCreationException</a:t>
            </a:r>
            <a:r>
              <a:rPr lang="en-US" sz="1200" dirty="0">
                <a:latin typeface="+mn-lt"/>
              </a:rPr>
              <a:t>(e); }</a:t>
            </a:r>
          </a:p>
          <a:p>
            <a:pPr fontAlgn="auto">
              <a:lnSpc>
                <a:spcPct val="80000"/>
              </a:lnSpc>
              <a:spcBef>
                <a:spcPts val="0"/>
              </a:spcBef>
              <a:spcAft>
                <a:spcPts val="0"/>
              </a:spcAft>
              <a:defRPr/>
            </a:pPr>
            <a:r>
              <a:rPr lang="en-US" sz="1200" dirty="0">
                <a:latin typeface="+mn-lt"/>
              </a:rPr>
              <a:t>             }  </a:t>
            </a:r>
          </a:p>
          <a:p>
            <a:pPr fontAlgn="auto">
              <a:lnSpc>
                <a:spcPct val="80000"/>
              </a:lnSpc>
              <a:spcBef>
                <a:spcPts val="0"/>
              </a:spcBef>
              <a:spcAft>
                <a:spcPts val="0"/>
              </a:spcAft>
              <a:defRPr/>
            </a:pPr>
            <a:endParaRPr lang="en-US" sz="1200" dirty="0">
              <a:latin typeface="+mn-lt"/>
            </a:endParaRPr>
          </a:p>
          <a:p>
            <a:pPr fontAlgn="auto">
              <a:lnSpc>
                <a:spcPct val="80000"/>
              </a:lnSpc>
              <a:spcBef>
                <a:spcPts val="0"/>
              </a:spcBef>
              <a:spcAft>
                <a:spcPts val="0"/>
              </a:spcAft>
              <a:defRPr/>
            </a:pPr>
            <a:r>
              <a:rPr lang="en-US" sz="1200" dirty="0">
                <a:latin typeface="+mn-lt"/>
              </a:rPr>
              <a:t>             public void </a:t>
            </a:r>
            <a:r>
              <a:rPr lang="en-US" sz="1200" dirty="0" err="1">
                <a:latin typeface="+mn-lt"/>
              </a:rPr>
              <a:t>returnResource</a:t>
            </a:r>
            <a:r>
              <a:rPr lang="en-US" sz="1200" dirty="0">
                <a:latin typeface="+mn-lt"/>
              </a:rPr>
              <a:t>(T res) { </a:t>
            </a:r>
          </a:p>
          <a:p>
            <a:pPr fontAlgn="auto">
              <a:lnSpc>
                <a:spcPct val="80000"/>
              </a:lnSpc>
              <a:spcBef>
                <a:spcPts val="0"/>
              </a:spcBef>
              <a:spcAft>
                <a:spcPts val="0"/>
              </a:spcAft>
              <a:defRPr/>
            </a:pPr>
            <a:r>
              <a:rPr lang="en-US" sz="1200" dirty="0">
                <a:latin typeface="+mn-lt"/>
              </a:rPr>
              <a:t>	          </a:t>
            </a:r>
            <a:r>
              <a:rPr lang="en-US" sz="1200" dirty="0" err="1">
                <a:latin typeface="+mn-lt"/>
              </a:rPr>
              <a:t>resources.add</a:t>
            </a:r>
            <a:r>
              <a:rPr lang="en-US" sz="1200" dirty="0">
                <a:latin typeface="+mn-lt"/>
              </a:rPr>
              <a:t>(res); </a:t>
            </a:r>
          </a:p>
          <a:p>
            <a:pPr fontAlgn="auto">
              <a:lnSpc>
                <a:spcPct val="80000"/>
              </a:lnSpc>
              <a:spcBef>
                <a:spcPts val="0"/>
              </a:spcBef>
              <a:spcAft>
                <a:spcPts val="0"/>
              </a:spcAft>
              <a:defRPr/>
            </a:pPr>
            <a:r>
              <a:rPr lang="en-US" sz="1200" b="1" dirty="0">
                <a:latin typeface="+mn-lt"/>
              </a:rPr>
              <a:t>         	          </a:t>
            </a:r>
            <a:r>
              <a:rPr lang="en-US" sz="1200" b="1" dirty="0" err="1">
                <a:solidFill>
                  <a:srgbClr val="FF0000"/>
                </a:solidFill>
                <a:latin typeface="+mn-lt"/>
              </a:rPr>
              <a:t>sem.release</a:t>
            </a:r>
            <a:r>
              <a:rPr lang="en-US" sz="1200" b="1" dirty="0">
                <a:solidFill>
                  <a:srgbClr val="FF0000"/>
                </a:solidFill>
                <a:latin typeface="+mn-lt"/>
              </a:rPr>
              <a:t>(); </a:t>
            </a:r>
          </a:p>
          <a:p>
            <a:pPr fontAlgn="auto">
              <a:lnSpc>
                <a:spcPct val="80000"/>
              </a:lnSpc>
              <a:spcBef>
                <a:spcPts val="0"/>
              </a:spcBef>
              <a:spcAft>
                <a:spcPts val="0"/>
              </a:spcAft>
              <a:defRPr/>
            </a:pPr>
            <a:r>
              <a:rPr lang="en-US" sz="1200" dirty="0">
                <a:latin typeface="+mn-lt"/>
              </a:rPr>
              <a:t>             } </a:t>
            </a:r>
          </a:p>
          <a:p>
            <a:pPr fontAlgn="auto">
              <a:lnSpc>
                <a:spcPct val="80000"/>
              </a:lnSpc>
              <a:spcBef>
                <a:spcPts val="0"/>
              </a:spcBef>
              <a:spcAft>
                <a:spcPts val="0"/>
              </a:spcAft>
              <a:defRPr/>
            </a:pPr>
            <a:r>
              <a:rPr lang="en-US" sz="1200" dirty="0">
                <a:latin typeface="+mn-lt"/>
              </a:rPr>
              <a:t>    }</a:t>
            </a:r>
          </a:p>
        </p:txBody>
      </p:sp>
      <p:cxnSp>
        <p:nvCxnSpPr>
          <p:cNvPr id="7" name="Straight Connector 6"/>
          <p:cNvCxnSpPr/>
          <p:nvPr/>
        </p:nvCxnSpPr>
        <p:spPr>
          <a:xfrm>
            <a:off x="250651" y="1700808"/>
            <a:ext cx="8642697" cy="0"/>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50651" y="6206461"/>
            <a:ext cx="8642697" cy="26839"/>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Title 1"/>
          <p:cNvSpPr>
            <a:spLocks noGrp="1"/>
          </p:cNvSpPr>
          <p:nvPr>
            <p:ph type="title"/>
          </p:nvPr>
        </p:nvSpPr>
        <p:spPr/>
        <p:txBody>
          <a:bodyPr/>
          <a:lstStyle/>
          <a:p>
            <a:r>
              <a:rPr lang="en-US" altLang="he-IL"/>
              <a:t>Concurrent Locking</a:t>
            </a:r>
            <a:endParaRPr lang="he-IL" altLang="he-IL"/>
          </a:p>
        </p:txBody>
      </p:sp>
      <p:sp>
        <p:nvSpPr>
          <p:cNvPr id="270339" name="Content Placeholder 2"/>
          <p:cNvSpPr>
            <a:spLocks noGrp="1"/>
          </p:cNvSpPr>
          <p:nvPr>
            <p:ph idx="1"/>
          </p:nvPr>
        </p:nvSpPr>
        <p:spPr>
          <a:xfrm>
            <a:off x="323528" y="1268760"/>
            <a:ext cx="8229600" cy="4896544"/>
          </a:xfrm>
        </p:spPr>
        <p:txBody>
          <a:bodyPr/>
          <a:lstStyle/>
          <a:p>
            <a:pPr marL="0" indent="0">
              <a:buNone/>
            </a:pPr>
            <a:r>
              <a:rPr lang="en-US" altLang="he-IL" b="1" dirty="0"/>
              <a:t>Reentrant with Conditions Example:</a:t>
            </a:r>
            <a:endParaRPr lang="he-IL" altLang="he-IL" b="1" dirty="0"/>
          </a:p>
        </p:txBody>
      </p:sp>
      <p:sp>
        <p:nvSpPr>
          <p:cNvPr id="4" name="AutoShape 8"/>
          <p:cNvSpPr>
            <a:spLocks noChangeArrowheads="1"/>
          </p:cNvSpPr>
          <p:nvPr/>
        </p:nvSpPr>
        <p:spPr bwMode="auto">
          <a:xfrm>
            <a:off x="395536" y="1772816"/>
            <a:ext cx="8229600" cy="4104456"/>
          </a:xfrm>
          <a:prstGeom prst="rect">
            <a:avLst/>
          </a:prstGeom>
          <a:solidFill>
            <a:schemeClr val="bg2">
              <a:lumMod val="40000"/>
              <a:lumOff val="60000"/>
            </a:schemeClr>
          </a:solidFill>
          <a:ln>
            <a:headEnd/>
            <a:tailEnd/>
          </a:ln>
        </p:spPr>
        <p:style>
          <a:lnRef idx="2">
            <a:schemeClr val="accent3"/>
          </a:lnRef>
          <a:fillRef idx="1">
            <a:schemeClr val="lt1"/>
          </a:fillRef>
          <a:effectRef idx="0">
            <a:schemeClr val="accent3"/>
          </a:effectRef>
          <a:fontRef idx="minor">
            <a:schemeClr val="dk1"/>
          </a:fontRef>
        </p:style>
        <p:txBody>
          <a:bodyPr wrap="none" anchor="ctr"/>
          <a:lstStyle/>
          <a:p>
            <a:pPr fontAlgn="auto">
              <a:lnSpc>
                <a:spcPct val="80000"/>
              </a:lnSpc>
              <a:spcBef>
                <a:spcPts val="0"/>
              </a:spcBef>
              <a:spcAft>
                <a:spcPts val="0"/>
              </a:spcAft>
              <a:defRPr/>
            </a:pPr>
            <a:r>
              <a:rPr lang="en-US" sz="1200" dirty="0">
                <a:latin typeface="+mn-lt"/>
              </a:rPr>
              <a:t>       public class </a:t>
            </a:r>
            <a:r>
              <a:rPr lang="en-US" sz="1200" dirty="0" err="1">
                <a:latin typeface="+mn-lt"/>
              </a:rPr>
              <a:t>BoundedBuffer</a:t>
            </a:r>
            <a:r>
              <a:rPr lang="en-US" sz="1200" dirty="0">
                <a:latin typeface="+mn-lt"/>
              </a:rPr>
              <a:t> {</a:t>
            </a:r>
          </a:p>
          <a:p>
            <a:pPr lvl="1" fontAlgn="auto">
              <a:lnSpc>
                <a:spcPct val="80000"/>
              </a:lnSpc>
              <a:spcBef>
                <a:spcPts val="0"/>
              </a:spcBef>
              <a:spcAft>
                <a:spcPts val="0"/>
              </a:spcAft>
              <a:defRPr/>
            </a:pPr>
            <a:r>
              <a:rPr lang="en-US" sz="1200" b="1" dirty="0">
                <a:latin typeface="+mn-lt"/>
              </a:rPr>
              <a:t>final Lock </a:t>
            </a:r>
            <a:r>
              <a:rPr lang="en-US" sz="1200" b="1" dirty="0" err="1">
                <a:latin typeface="+mn-lt"/>
              </a:rPr>
              <a:t>lock</a:t>
            </a:r>
            <a:r>
              <a:rPr lang="en-US" sz="1200" b="1" dirty="0">
                <a:latin typeface="+mn-lt"/>
              </a:rPr>
              <a:t> = new </a:t>
            </a:r>
            <a:r>
              <a:rPr lang="en-US" sz="1200" b="1" dirty="0" err="1">
                <a:latin typeface="+mn-lt"/>
              </a:rPr>
              <a:t>ReentrantLock</a:t>
            </a:r>
            <a:r>
              <a:rPr lang="en-US" sz="1200" b="1" dirty="0">
                <a:latin typeface="+mn-lt"/>
              </a:rPr>
              <a:t>();</a:t>
            </a:r>
            <a:r>
              <a:rPr lang="en-US" sz="1200" dirty="0">
                <a:latin typeface="+mn-lt"/>
              </a:rPr>
              <a:t> </a:t>
            </a:r>
          </a:p>
          <a:p>
            <a:pPr lvl="1" fontAlgn="auto">
              <a:lnSpc>
                <a:spcPct val="80000"/>
              </a:lnSpc>
              <a:spcBef>
                <a:spcPts val="0"/>
              </a:spcBef>
              <a:spcAft>
                <a:spcPts val="0"/>
              </a:spcAft>
              <a:defRPr/>
            </a:pPr>
            <a:r>
              <a:rPr lang="en-US" sz="1200" dirty="0">
                <a:latin typeface="+mn-lt"/>
              </a:rPr>
              <a:t>final Condition </a:t>
            </a:r>
            <a:r>
              <a:rPr lang="en-US" sz="1200" b="1" dirty="0" err="1">
                <a:solidFill>
                  <a:srgbClr val="FF0000"/>
                </a:solidFill>
                <a:latin typeface="+mn-lt"/>
              </a:rPr>
              <a:t>notFull</a:t>
            </a:r>
            <a:r>
              <a:rPr lang="en-US" sz="1200" dirty="0">
                <a:latin typeface="+mn-lt"/>
              </a:rPr>
              <a:t> = </a:t>
            </a:r>
            <a:r>
              <a:rPr lang="en-US" sz="1200" b="1" dirty="0" err="1">
                <a:latin typeface="+mn-lt"/>
              </a:rPr>
              <a:t>lock.newCondition</a:t>
            </a:r>
            <a:r>
              <a:rPr lang="en-US" sz="1200" b="1" dirty="0">
                <a:latin typeface="+mn-lt"/>
              </a:rPr>
              <a:t>();         </a:t>
            </a:r>
            <a:r>
              <a:rPr lang="en-US" sz="1200" dirty="0">
                <a:latin typeface="+mn-lt"/>
              </a:rPr>
              <a:t> //if not full - execute</a:t>
            </a:r>
          </a:p>
          <a:p>
            <a:pPr lvl="1" fontAlgn="auto">
              <a:lnSpc>
                <a:spcPct val="80000"/>
              </a:lnSpc>
              <a:spcBef>
                <a:spcPts val="0"/>
              </a:spcBef>
              <a:spcAft>
                <a:spcPts val="0"/>
              </a:spcAft>
              <a:defRPr/>
            </a:pPr>
            <a:r>
              <a:rPr lang="en-US" sz="1200" dirty="0">
                <a:latin typeface="+mn-lt"/>
              </a:rPr>
              <a:t>final Condition </a:t>
            </a:r>
            <a:r>
              <a:rPr lang="en-US" sz="1200" b="1" dirty="0" err="1">
                <a:solidFill>
                  <a:srgbClr val="0070C0"/>
                </a:solidFill>
                <a:latin typeface="+mn-lt"/>
              </a:rPr>
              <a:t>notEmpty</a:t>
            </a:r>
            <a:r>
              <a:rPr lang="en-US" sz="1200" dirty="0">
                <a:latin typeface="+mn-lt"/>
              </a:rPr>
              <a:t> = </a:t>
            </a:r>
            <a:r>
              <a:rPr lang="en-US" sz="1200" b="1" dirty="0" err="1">
                <a:latin typeface="+mn-lt"/>
              </a:rPr>
              <a:t>lock.newCondition</a:t>
            </a:r>
            <a:r>
              <a:rPr lang="en-US" sz="1200" b="1" dirty="0">
                <a:latin typeface="+mn-lt"/>
              </a:rPr>
              <a:t>();   </a:t>
            </a:r>
            <a:r>
              <a:rPr lang="en-US" sz="1200" dirty="0">
                <a:latin typeface="+mn-lt"/>
              </a:rPr>
              <a:t> //if not  empty - execute</a:t>
            </a:r>
          </a:p>
          <a:p>
            <a:pPr lvl="1" fontAlgn="auto">
              <a:lnSpc>
                <a:spcPct val="80000"/>
              </a:lnSpc>
              <a:spcBef>
                <a:spcPts val="0"/>
              </a:spcBef>
              <a:spcAft>
                <a:spcPts val="0"/>
              </a:spcAft>
              <a:defRPr/>
            </a:pPr>
            <a:r>
              <a:rPr lang="en-US" sz="1200" dirty="0">
                <a:latin typeface="+mn-lt"/>
              </a:rPr>
              <a:t>final </a:t>
            </a:r>
            <a:r>
              <a:rPr lang="en-US" sz="1200" dirty="0" err="1">
                <a:latin typeface="+mn-lt"/>
              </a:rPr>
              <a:t>ArrayList</a:t>
            </a:r>
            <a:r>
              <a:rPr lang="en-US" sz="1200" dirty="0">
                <a:latin typeface="+mn-lt"/>
              </a:rPr>
              <a:t> items = new </a:t>
            </a:r>
            <a:r>
              <a:rPr lang="en-US" sz="1200" dirty="0" err="1">
                <a:latin typeface="+mn-lt"/>
              </a:rPr>
              <a:t>ArrayList</a:t>
            </a:r>
            <a:r>
              <a:rPr lang="en-US" sz="1200" dirty="0">
                <a:latin typeface="+mn-lt"/>
              </a:rPr>
              <a:t>(100);</a:t>
            </a:r>
          </a:p>
          <a:p>
            <a:pPr lvl="1" fontAlgn="auto">
              <a:lnSpc>
                <a:spcPct val="80000"/>
              </a:lnSpc>
              <a:spcBef>
                <a:spcPts val="0"/>
              </a:spcBef>
              <a:spcAft>
                <a:spcPts val="0"/>
              </a:spcAft>
              <a:defRPr/>
            </a:pPr>
            <a:endParaRPr lang="en-US" sz="1200" dirty="0">
              <a:latin typeface="+mn-lt"/>
            </a:endParaRPr>
          </a:p>
          <a:p>
            <a:pPr lvl="1" fontAlgn="auto">
              <a:lnSpc>
                <a:spcPct val="80000"/>
              </a:lnSpc>
              <a:spcBef>
                <a:spcPts val="0"/>
              </a:spcBef>
              <a:spcAft>
                <a:spcPts val="0"/>
              </a:spcAft>
              <a:defRPr/>
            </a:pPr>
            <a:r>
              <a:rPr lang="en-US" sz="1200" dirty="0">
                <a:latin typeface="+mn-lt"/>
              </a:rPr>
              <a:t> public void put(Object x) throws </a:t>
            </a:r>
            <a:r>
              <a:rPr lang="en-US" sz="1200" dirty="0" err="1">
                <a:latin typeface="+mn-lt"/>
              </a:rPr>
              <a:t>InterruptedException</a:t>
            </a:r>
            <a:r>
              <a:rPr lang="en-US" sz="1200" dirty="0">
                <a:latin typeface="+mn-lt"/>
              </a:rPr>
              <a:t> { </a:t>
            </a:r>
          </a:p>
          <a:p>
            <a:pPr lvl="1" fontAlgn="auto">
              <a:lnSpc>
                <a:spcPct val="80000"/>
              </a:lnSpc>
              <a:spcBef>
                <a:spcPts val="0"/>
              </a:spcBef>
              <a:spcAft>
                <a:spcPts val="0"/>
              </a:spcAft>
              <a:defRPr/>
            </a:pPr>
            <a:r>
              <a:rPr lang="en-US" sz="1200" b="1" dirty="0">
                <a:latin typeface="+mn-lt"/>
              </a:rPr>
              <a:t>       </a:t>
            </a:r>
            <a:r>
              <a:rPr lang="en-US" sz="1200" b="1" dirty="0" err="1">
                <a:latin typeface="+mn-lt"/>
              </a:rPr>
              <a:t>lock.lock</a:t>
            </a:r>
            <a:r>
              <a:rPr lang="en-US" sz="1200" b="1" dirty="0">
                <a:latin typeface="+mn-lt"/>
              </a:rPr>
              <a:t>();</a:t>
            </a:r>
          </a:p>
          <a:p>
            <a:pPr lvl="1" fontAlgn="auto">
              <a:lnSpc>
                <a:spcPct val="80000"/>
              </a:lnSpc>
              <a:spcBef>
                <a:spcPts val="0"/>
              </a:spcBef>
              <a:spcAft>
                <a:spcPts val="0"/>
              </a:spcAft>
              <a:defRPr/>
            </a:pPr>
            <a:r>
              <a:rPr lang="en-US" sz="1200" b="1" dirty="0">
                <a:latin typeface="+mn-lt"/>
              </a:rPr>
              <a:t>       try {</a:t>
            </a:r>
          </a:p>
          <a:p>
            <a:pPr lvl="1" fontAlgn="auto">
              <a:lnSpc>
                <a:spcPct val="80000"/>
              </a:lnSpc>
              <a:spcBef>
                <a:spcPts val="0"/>
              </a:spcBef>
              <a:spcAft>
                <a:spcPts val="0"/>
              </a:spcAft>
              <a:defRPr/>
            </a:pPr>
            <a:r>
              <a:rPr lang="en-US" sz="1200" dirty="0">
                <a:latin typeface="+mn-lt"/>
              </a:rPr>
              <a:t> 	         while (</a:t>
            </a:r>
            <a:r>
              <a:rPr lang="en-US" sz="1200" dirty="0" err="1">
                <a:latin typeface="+mn-lt"/>
              </a:rPr>
              <a:t>items.size</a:t>
            </a:r>
            <a:r>
              <a:rPr lang="en-US" sz="1200" dirty="0">
                <a:latin typeface="+mn-lt"/>
              </a:rPr>
              <a:t>==100)</a:t>
            </a:r>
          </a:p>
          <a:p>
            <a:pPr lvl="1" fontAlgn="auto">
              <a:lnSpc>
                <a:spcPct val="80000"/>
              </a:lnSpc>
              <a:spcBef>
                <a:spcPts val="0"/>
              </a:spcBef>
              <a:spcAft>
                <a:spcPts val="0"/>
              </a:spcAft>
              <a:defRPr/>
            </a:pPr>
            <a:r>
              <a:rPr lang="en-US" sz="1200" dirty="0">
                <a:latin typeface="+mn-lt"/>
              </a:rPr>
              <a:t>		 </a:t>
            </a:r>
            <a:r>
              <a:rPr lang="en-US" sz="1200" b="1" dirty="0" err="1">
                <a:solidFill>
                  <a:srgbClr val="FF0000"/>
                </a:solidFill>
                <a:latin typeface="+mn-lt"/>
              </a:rPr>
              <a:t>notFull.await</a:t>
            </a:r>
            <a:r>
              <a:rPr lang="en-US" sz="1200" b="1" dirty="0">
                <a:solidFill>
                  <a:srgbClr val="FF0000"/>
                </a:solidFill>
                <a:latin typeface="+mn-lt"/>
              </a:rPr>
              <a:t>();</a:t>
            </a:r>
          </a:p>
          <a:p>
            <a:pPr lvl="1" fontAlgn="auto">
              <a:lnSpc>
                <a:spcPct val="80000"/>
              </a:lnSpc>
              <a:spcBef>
                <a:spcPts val="0"/>
              </a:spcBef>
              <a:spcAft>
                <a:spcPts val="0"/>
              </a:spcAft>
              <a:defRPr/>
            </a:pPr>
            <a:r>
              <a:rPr lang="en-US" sz="1200" dirty="0">
                <a:latin typeface="+mn-lt"/>
              </a:rPr>
              <a:t>	</a:t>
            </a:r>
            <a:r>
              <a:rPr lang="en-US" sz="1200" dirty="0" err="1">
                <a:latin typeface="+mn-lt"/>
              </a:rPr>
              <a:t>items.add</a:t>
            </a:r>
            <a:r>
              <a:rPr lang="en-US" sz="1200" dirty="0">
                <a:latin typeface="+mn-lt"/>
              </a:rPr>
              <a:t>(x);</a:t>
            </a:r>
          </a:p>
          <a:p>
            <a:pPr lvl="1" fontAlgn="auto">
              <a:lnSpc>
                <a:spcPct val="80000"/>
              </a:lnSpc>
              <a:spcBef>
                <a:spcPts val="0"/>
              </a:spcBef>
              <a:spcAft>
                <a:spcPts val="0"/>
              </a:spcAft>
              <a:defRPr/>
            </a:pPr>
            <a:r>
              <a:rPr lang="en-US" sz="1200" b="1" dirty="0">
                <a:latin typeface="+mn-lt"/>
              </a:rPr>
              <a:t>	</a:t>
            </a:r>
            <a:r>
              <a:rPr lang="en-US" sz="1200" b="1" dirty="0" err="1">
                <a:solidFill>
                  <a:srgbClr val="0070C0"/>
                </a:solidFill>
                <a:latin typeface="+mn-lt"/>
              </a:rPr>
              <a:t>notEmpty.signal</a:t>
            </a:r>
            <a:r>
              <a:rPr lang="en-US" sz="1200" b="1" dirty="0">
                <a:solidFill>
                  <a:srgbClr val="0070C0"/>
                </a:solidFill>
                <a:latin typeface="+mn-lt"/>
              </a:rPr>
              <a:t>();</a:t>
            </a:r>
            <a:r>
              <a:rPr lang="en-US" sz="1200" dirty="0">
                <a:solidFill>
                  <a:srgbClr val="0070C0"/>
                </a:solidFill>
                <a:latin typeface="+mn-lt"/>
              </a:rPr>
              <a:t> </a:t>
            </a:r>
          </a:p>
          <a:p>
            <a:pPr lvl="1" fontAlgn="auto">
              <a:lnSpc>
                <a:spcPct val="80000"/>
              </a:lnSpc>
              <a:spcBef>
                <a:spcPts val="0"/>
              </a:spcBef>
              <a:spcAft>
                <a:spcPts val="0"/>
              </a:spcAft>
              <a:defRPr/>
            </a:pPr>
            <a:r>
              <a:rPr lang="en-US" sz="1200" b="1" dirty="0">
                <a:latin typeface="+mn-lt"/>
              </a:rPr>
              <a:t>       } finally { </a:t>
            </a:r>
            <a:r>
              <a:rPr lang="en-US" sz="1200" b="1" dirty="0" err="1">
                <a:latin typeface="+mn-lt"/>
              </a:rPr>
              <a:t>lock.unlock</a:t>
            </a:r>
            <a:r>
              <a:rPr lang="en-US" sz="1200" b="1" dirty="0">
                <a:latin typeface="+mn-lt"/>
              </a:rPr>
              <a:t>(); }</a:t>
            </a:r>
          </a:p>
          <a:p>
            <a:pPr lvl="1" fontAlgn="auto">
              <a:lnSpc>
                <a:spcPct val="80000"/>
              </a:lnSpc>
              <a:spcBef>
                <a:spcPts val="0"/>
              </a:spcBef>
              <a:spcAft>
                <a:spcPts val="0"/>
              </a:spcAft>
              <a:defRPr/>
            </a:pPr>
            <a:r>
              <a:rPr lang="en-US" sz="1200" dirty="0">
                <a:latin typeface="+mn-lt"/>
              </a:rPr>
              <a:t> } </a:t>
            </a:r>
          </a:p>
          <a:p>
            <a:pPr lvl="1" fontAlgn="auto">
              <a:lnSpc>
                <a:spcPct val="80000"/>
              </a:lnSpc>
              <a:spcBef>
                <a:spcPts val="0"/>
              </a:spcBef>
              <a:spcAft>
                <a:spcPts val="0"/>
              </a:spcAft>
              <a:defRPr/>
            </a:pPr>
            <a:r>
              <a:rPr lang="en-US" sz="1200" dirty="0">
                <a:latin typeface="+mn-lt"/>
              </a:rPr>
              <a:t>  public Object pop() throws </a:t>
            </a:r>
            <a:r>
              <a:rPr lang="en-US" sz="1200" dirty="0" err="1">
                <a:latin typeface="+mn-lt"/>
              </a:rPr>
              <a:t>InterruptedException</a:t>
            </a:r>
            <a:r>
              <a:rPr lang="en-US" sz="1200" dirty="0">
                <a:latin typeface="+mn-lt"/>
              </a:rPr>
              <a:t> {</a:t>
            </a:r>
          </a:p>
          <a:p>
            <a:pPr lvl="1" fontAlgn="auto">
              <a:lnSpc>
                <a:spcPct val="80000"/>
              </a:lnSpc>
              <a:spcBef>
                <a:spcPts val="0"/>
              </a:spcBef>
              <a:spcAft>
                <a:spcPts val="0"/>
              </a:spcAft>
              <a:defRPr/>
            </a:pPr>
            <a:r>
              <a:rPr lang="en-US" sz="1200" dirty="0">
                <a:latin typeface="+mn-lt"/>
              </a:rPr>
              <a:t>       </a:t>
            </a:r>
            <a:r>
              <a:rPr lang="en-US" sz="1200" b="1" dirty="0" err="1">
                <a:latin typeface="+mn-lt"/>
              </a:rPr>
              <a:t>lock.lock</a:t>
            </a:r>
            <a:r>
              <a:rPr lang="en-US" sz="1200" b="1" dirty="0">
                <a:latin typeface="+mn-lt"/>
              </a:rPr>
              <a:t>();</a:t>
            </a:r>
          </a:p>
          <a:p>
            <a:pPr lvl="1" fontAlgn="auto">
              <a:lnSpc>
                <a:spcPct val="80000"/>
              </a:lnSpc>
              <a:spcBef>
                <a:spcPts val="0"/>
              </a:spcBef>
              <a:spcAft>
                <a:spcPts val="0"/>
              </a:spcAft>
              <a:defRPr/>
            </a:pPr>
            <a:r>
              <a:rPr lang="en-US" sz="1200" b="1" dirty="0">
                <a:latin typeface="+mn-lt"/>
              </a:rPr>
              <a:t>       try {</a:t>
            </a:r>
            <a:r>
              <a:rPr lang="en-US" sz="1200" dirty="0">
                <a:latin typeface="+mn-lt"/>
              </a:rPr>
              <a:t> </a:t>
            </a:r>
          </a:p>
          <a:p>
            <a:pPr lvl="1" fontAlgn="auto">
              <a:lnSpc>
                <a:spcPct val="80000"/>
              </a:lnSpc>
              <a:spcBef>
                <a:spcPts val="0"/>
              </a:spcBef>
              <a:spcAft>
                <a:spcPts val="0"/>
              </a:spcAft>
              <a:defRPr/>
            </a:pPr>
            <a:r>
              <a:rPr lang="en-US" sz="1200" dirty="0">
                <a:latin typeface="+mn-lt"/>
              </a:rPr>
              <a:t>                   while (</a:t>
            </a:r>
            <a:r>
              <a:rPr lang="en-US" sz="1200" dirty="0" err="1">
                <a:latin typeface="+mn-lt"/>
              </a:rPr>
              <a:t>item.size</a:t>
            </a:r>
            <a:r>
              <a:rPr lang="en-US" sz="1200" dirty="0">
                <a:latin typeface="+mn-lt"/>
              </a:rPr>
              <a:t>()== 0) </a:t>
            </a:r>
          </a:p>
          <a:p>
            <a:pPr lvl="1" fontAlgn="auto">
              <a:lnSpc>
                <a:spcPct val="80000"/>
              </a:lnSpc>
              <a:spcBef>
                <a:spcPts val="0"/>
              </a:spcBef>
              <a:spcAft>
                <a:spcPts val="0"/>
              </a:spcAft>
              <a:defRPr/>
            </a:pPr>
            <a:r>
              <a:rPr lang="en-US" sz="1200" b="1" dirty="0">
                <a:solidFill>
                  <a:srgbClr val="0070C0"/>
                </a:solidFill>
                <a:latin typeface="+mn-lt"/>
              </a:rPr>
              <a:t>                                 </a:t>
            </a:r>
            <a:r>
              <a:rPr lang="en-US" sz="1200" b="1" dirty="0" err="1">
                <a:solidFill>
                  <a:srgbClr val="0070C0"/>
                </a:solidFill>
                <a:latin typeface="+mn-lt"/>
              </a:rPr>
              <a:t>notEmpty.await</a:t>
            </a:r>
            <a:r>
              <a:rPr lang="en-US" sz="1200" b="1" dirty="0">
                <a:solidFill>
                  <a:srgbClr val="0070C0"/>
                </a:solidFill>
                <a:latin typeface="+mn-lt"/>
              </a:rPr>
              <a:t>();</a:t>
            </a:r>
          </a:p>
          <a:p>
            <a:pPr lvl="1" fontAlgn="auto">
              <a:lnSpc>
                <a:spcPct val="80000"/>
              </a:lnSpc>
              <a:spcBef>
                <a:spcPts val="0"/>
              </a:spcBef>
              <a:spcAft>
                <a:spcPts val="0"/>
              </a:spcAft>
              <a:defRPr/>
            </a:pPr>
            <a:r>
              <a:rPr lang="en-US" sz="1200" b="1" dirty="0">
                <a:latin typeface="+mn-lt"/>
              </a:rPr>
              <a:t>                  </a:t>
            </a:r>
            <a:r>
              <a:rPr lang="en-US" sz="1200" dirty="0">
                <a:latin typeface="+mn-lt"/>
              </a:rPr>
              <a:t> Object x = </a:t>
            </a:r>
            <a:r>
              <a:rPr lang="en-US" sz="1200" dirty="0" err="1">
                <a:latin typeface="+mn-lt"/>
              </a:rPr>
              <a:t>items.remove</a:t>
            </a:r>
            <a:r>
              <a:rPr lang="en-US" sz="1200" dirty="0">
                <a:latin typeface="+mn-lt"/>
              </a:rPr>
              <a:t>(</a:t>
            </a:r>
            <a:r>
              <a:rPr lang="en-US" sz="1200" dirty="0" err="1">
                <a:latin typeface="+mn-lt"/>
              </a:rPr>
              <a:t>items.size</a:t>
            </a:r>
            <a:r>
              <a:rPr lang="en-US" sz="1200" dirty="0">
                <a:latin typeface="+mn-lt"/>
              </a:rPr>
              <a:t>()-1);</a:t>
            </a:r>
          </a:p>
          <a:p>
            <a:pPr lvl="1" fontAlgn="auto">
              <a:lnSpc>
                <a:spcPct val="80000"/>
              </a:lnSpc>
              <a:spcBef>
                <a:spcPts val="0"/>
              </a:spcBef>
              <a:spcAft>
                <a:spcPts val="0"/>
              </a:spcAft>
              <a:defRPr/>
            </a:pPr>
            <a:r>
              <a:rPr lang="en-US" sz="1200" b="1" dirty="0">
                <a:latin typeface="+mn-lt"/>
              </a:rPr>
              <a:t>                   </a:t>
            </a:r>
            <a:r>
              <a:rPr lang="en-US" sz="1200" b="1" dirty="0" err="1">
                <a:solidFill>
                  <a:srgbClr val="FF0000"/>
                </a:solidFill>
                <a:latin typeface="+mn-lt"/>
              </a:rPr>
              <a:t>notFull.signal</a:t>
            </a:r>
            <a:r>
              <a:rPr lang="en-US" sz="1200" b="1" dirty="0">
                <a:solidFill>
                  <a:srgbClr val="FF0000"/>
                </a:solidFill>
                <a:latin typeface="+mn-lt"/>
              </a:rPr>
              <a:t>();</a:t>
            </a:r>
          </a:p>
          <a:p>
            <a:pPr lvl="1" fontAlgn="auto">
              <a:lnSpc>
                <a:spcPct val="80000"/>
              </a:lnSpc>
              <a:spcBef>
                <a:spcPts val="0"/>
              </a:spcBef>
              <a:spcAft>
                <a:spcPts val="0"/>
              </a:spcAft>
              <a:defRPr/>
            </a:pPr>
            <a:r>
              <a:rPr lang="en-US" sz="1200" b="1" dirty="0">
                <a:latin typeface="+mn-lt"/>
              </a:rPr>
              <a:t>                  </a:t>
            </a:r>
            <a:r>
              <a:rPr lang="en-US" sz="1200" dirty="0">
                <a:latin typeface="+mn-lt"/>
              </a:rPr>
              <a:t> return x; </a:t>
            </a:r>
            <a:r>
              <a:rPr lang="en-US" sz="1200" b="1" dirty="0">
                <a:latin typeface="+mn-lt"/>
              </a:rPr>
              <a:t>}</a:t>
            </a:r>
          </a:p>
          <a:p>
            <a:pPr lvl="1" fontAlgn="auto">
              <a:lnSpc>
                <a:spcPct val="80000"/>
              </a:lnSpc>
              <a:spcBef>
                <a:spcPts val="0"/>
              </a:spcBef>
              <a:spcAft>
                <a:spcPts val="0"/>
              </a:spcAft>
              <a:defRPr/>
            </a:pPr>
            <a:r>
              <a:rPr lang="en-US" sz="1200" b="1" dirty="0">
                <a:latin typeface="+mn-lt"/>
              </a:rPr>
              <a:t>       finally { </a:t>
            </a:r>
            <a:r>
              <a:rPr lang="en-US" sz="1200" b="1" dirty="0" err="1">
                <a:latin typeface="+mn-lt"/>
              </a:rPr>
              <a:t>lock.unlock</a:t>
            </a:r>
            <a:r>
              <a:rPr lang="en-US" sz="1200" b="1" dirty="0">
                <a:latin typeface="+mn-lt"/>
              </a:rPr>
              <a:t>(); }</a:t>
            </a:r>
            <a:r>
              <a:rPr lang="en-US" sz="1200" dirty="0">
                <a:latin typeface="+mn-lt"/>
              </a:rPr>
              <a:t> </a:t>
            </a:r>
          </a:p>
          <a:p>
            <a:pPr lvl="1" fontAlgn="auto">
              <a:lnSpc>
                <a:spcPct val="80000"/>
              </a:lnSpc>
              <a:spcBef>
                <a:spcPts val="0"/>
              </a:spcBef>
              <a:spcAft>
                <a:spcPts val="0"/>
              </a:spcAft>
              <a:defRPr/>
            </a:pPr>
            <a:r>
              <a:rPr lang="en-US" sz="1200" dirty="0">
                <a:latin typeface="+mn-lt"/>
              </a:rPr>
              <a:t>   }</a:t>
            </a:r>
          </a:p>
          <a:p>
            <a:pPr lvl="1" fontAlgn="auto">
              <a:lnSpc>
                <a:spcPct val="80000"/>
              </a:lnSpc>
              <a:spcBef>
                <a:spcPts val="0"/>
              </a:spcBef>
              <a:spcAft>
                <a:spcPts val="0"/>
              </a:spcAft>
              <a:defRPr/>
            </a:pPr>
            <a:r>
              <a:rPr lang="en-US" sz="1200" dirty="0">
                <a:latin typeface="+mn-lt"/>
              </a:rPr>
              <a:t>}</a:t>
            </a:r>
          </a:p>
        </p:txBody>
      </p:sp>
      <p:cxnSp>
        <p:nvCxnSpPr>
          <p:cNvPr id="7" name="Straight Connector 6"/>
          <p:cNvCxnSpPr/>
          <p:nvPr/>
        </p:nvCxnSpPr>
        <p:spPr>
          <a:xfrm>
            <a:off x="395536" y="1772816"/>
            <a:ext cx="8229600" cy="0"/>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95536" y="5882293"/>
            <a:ext cx="8229600" cy="0"/>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Title 1"/>
          <p:cNvSpPr>
            <a:spLocks noGrp="1"/>
          </p:cNvSpPr>
          <p:nvPr>
            <p:ph type="title"/>
          </p:nvPr>
        </p:nvSpPr>
        <p:spPr/>
        <p:txBody>
          <a:bodyPr/>
          <a:lstStyle/>
          <a:p>
            <a:r>
              <a:rPr lang="en-US" altLang="he-IL"/>
              <a:t>Concurrent Locking</a:t>
            </a:r>
            <a:endParaRPr lang="he-IL" altLang="he-IL"/>
          </a:p>
        </p:txBody>
      </p:sp>
      <p:sp>
        <p:nvSpPr>
          <p:cNvPr id="268291" name="Content Placeholder 2"/>
          <p:cNvSpPr>
            <a:spLocks noGrp="1"/>
          </p:cNvSpPr>
          <p:nvPr>
            <p:ph idx="1"/>
          </p:nvPr>
        </p:nvSpPr>
        <p:spPr/>
        <p:txBody>
          <a:bodyPr/>
          <a:lstStyle/>
          <a:p>
            <a:pPr marL="0" indent="0">
              <a:buNone/>
            </a:pPr>
            <a:r>
              <a:rPr lang="en-US" b="1" dirty="0"/>
              <a:t>Java 8 - Optimistic reading  </a:t>
            </a:r>
          </a:p>
          <a:p>
            <a:pPr lvl="1"/>
            <a:r>
              <a:rPr lang="en-US" dirty="0"/>
              <a:t>When a reader obtains a non-exclusive lock on a resource it receives a stamp</a:t>
            </a:r>
          </a:p>
          <a:p>
            <a:pPr lvl="1"/>
            <a:r>
              <a:rPr lang="en-US" dirty="0"/>
              <a:t>On any writer update to the resource – the stamp gets updated</a:t>
            </a:r>
          </a:p>
          <a:p>
            <a:pPr lvl="1"/>
            <a:r>
              <a:rPr lang="en-US" dirty="0"/>
              <a:t>Readers may use their stamps in order to validate the resource</a:t>
            </a:r>
          </a:p>
          <a:p>
            <a:pPr lvl="2"/>
            <a:r>
              <a:rPr lang="en-US" dirty="0"/>
              <a:t>If the stamp is the same as the one in the source – no writers obtained any lock</a:t>
            </a:r>
          </a:p>
          <a:p>
            <a:pPr lvl="2"/>
            <a:r>
              <a:rPr lang="en-US" dirty="0"/>
              <a:t>Writers always update the resource stamp on completion </a:t>
            </a:r>
          </a:p>
          <a:p>
            <a:pPr lvl="2"/>
            <a:r>
              <a:rPr lang="en-US" dirty="0"/>
              <a:t>Stamps are much like ‘version’ in Hibernate/JPA </a:t>
            </a:r>
          </a:p>
          <a:p>
            <a:pPr marL="0" indent="0">
              <a:buNone/>
            </a:pPr>
            <a:r>
              <a:rPr lang="en-US" b="1" i="1" dirty="0" err="1"/>
              <a:t>StampedLock</a:t>
            </a:r>
            <a:r>
              <a:rPr lang="en-US" b="1" dirty="0"/>
              <a:t> class</a:t>
            </a:r>
          </a:p>
          <a:p>
            <a:pPr lvl="1"/>
            <a:r>
              <a:rPr lang="en-US" i="1" dirty="0" err="1"/>
              <a:t>tryOptimisticRead</a:t>
            </a:r>
            <a:r>
              <a:rPr lang="en-US" dirty="0"/>
              <a:t>() </a:t>
            </a:r>
          </a:p>
          <a:p>
            <a:pPr lvl="2"/>
            <a:r>
              <a:rPr lang="en-US" dirty="0"/>
              <a:t>used by readers in order to manage optimistic read locks on a resource</a:t>
            </a:r>
          </a:p>
          <a:p>
            <a:pPr lvl="2"/>
            <a:r>
              <a:rPr lang="en-US" dirty="0"/>
              <a:t>results with a non-zero stamp or zero if exclusively locked</a:t>
            </a:r>
          </a:p>
          <a:p>
            <a:pPr lvl="1"/>
            <a:r>
              <a:rPr lang="en-US" i="1" dirty="0"/>
              <a:t>validate(stamp</a:t>
            </a:r>
            <a:r>
              <a:rPr lang="en-US" dirty="0"/>
              <a:t>) </a:t>
            </a:r>
          </a:p>
          <a:p>
            <a:pPr lvl="2"/>
            <a:r>
              <a:rPr lang="en-US" dirty="0"/>
              <a:t>Returns true if resource has the same stamp (means no other writer flushed data)</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Title 1"/>
          <p:cNvSpPr>
            <a:spLocks noGrp="1"/>
          </p:cNvSpPr>
          <p:nvPr>
            <p:ph type="title"/>
          </p:nvPr>
        </p:nvSpPr>
        <p:spPr/>
        <p:txBody>
          <a:bodyPr/>
          <a:lstStyle/>
          <a:p>
            <a:r>
              <a:rPr lang="en-US" altLang="he-IL"/>
              <a:t>Concurrent Collections</a:t>
            </a:r>
            <a:endParaRPr lang="he-IL" altLang="he-IL"/>
          </a:p>
        </p:txBody>
      </p:sp>
      <p:sp>
        <p:nvSpPr>
          <p:cNvPr id="3" name="Content Placeholder 2"/>
          <p:cNvSpPr>
            <a:spLocks noGrp="1"/>
          </p:cNvSpPr>
          <p:nvPr>
            <p:ph idx="1"/>
          </p:nvPr>
        </p:nvSpPr>
        <p:spPr/>
        <p:txBody>
          <a:bodyPr/>
          <a:lstStyle/>
          <a:p>
            <a:r>
              <a:rPr lang="en-US" dirty="0"/>
              <a:t>We got:</a:t>
            </a:r>
          </a:p>
          <a:p>
            <a:pPr lvl="1"/>
            <a:r>
              <a:rPr lang="en-US" dirty="0"/>
              <a:t>Old collections which are synchronized </a:t>
            </a:r>
          </a:p>
          <a:p>
            <a:pPr lvl="1"/>
            <a:r>
              <a:rPr lang="en-US" i="1" dirty="0" err="1"/>
              <a:t>Collections.synchronizedXXX</a:t>
            </a:r>
            <a:r>
              <a:rPr lang="en-US" dirty="0"/>
              <a:t>(…)</a:t>
            </a:r>
          </a:p>
          <a:p>
            <a:endParaRPr lang="en-US" dirty="0"/>
          </a:p>
          <a:p>
            <a:r>
              <a:rPr lang="en-US" dirty="0"/>
              <a:t>So what’s the point?</a:t>
            </a:r>
            <a:endParaRPr lang="he-IL"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Title 1"/>
          <p:cNvSpPr>
            <a:spLocks noGrp="1"/>
          </p:cNvSpPr>
          <p:nvPr>
            <p:ph type="title"/>
          </p:nvPr>
        </p:nvSpPr>
        <p:spPr/>
        <p:txBody>
          <a:bodyPr/>
          <a:lstStyle/>
          <a:p>
            <a:r>
              <a:rPr lang="en-US" altLang="he-IL"/>
              <a:t>Concurrent Collections</a:t>
            </a:r>
            <a:endParaRPr lang="he-IL" altLang="he-IL"/>
          </a:p>
        </p:txBody>
      </p:sp>
      <p:sp>
        <p:nvSpPr>
          <p:cNvPr id="3" name="Content Placeholder 2"/>
          <p:cNvSpPr>
            <a:spLocks noGrp="1"/>
          </p:cNvSpPr>
          <p:nvPr>
            <p:ph idx="1"/>
          </p:nvPr>
        </p:nvSpPr>
        <p:spPr/>
        <p:txBody>
          <a:bodyPr/>
          <a:lstStyle/>
          <a:p>
            <a:r>
              <a:rPr lang="en-US" dirty="0"/>
              <a:t>Basic synchronization offers poor locking logic</a:t>
            </a:r>
          </a:p>
          <a:p>
            <a:pPr lvl="1"/>
            <a:r>
              <a:rPr lang="en-US" dirty="0"/>
              <a:t>No reading/writing considerations in Lists &amp; Sets….</a:t>
            </a:r>
          </a:p>
          <a:p>
            <a:pPr lvl="1"/>
            <a:r>
              <a:rPr lang="en-US" dirty="0"/>
              <a:t>Maps locks – no matter which key is used….</a:t>
            </a:r>
          </a:p>
          <a:p>
            <a:pPr lvl="1"/>
            <a:endParaRPr lang="en-US" dirty="0"/>
          </a:p>
          <a:p>
            <a:r>
              <a:rPr lang="en-US" dirty="0"/>
              <a:t>Instead of using ‘synchronized’ we can:</a:t>
            </a:r>
          </a:p>
          <a:p>
            <a:pPr lvl="1"/>
            <a:r>
              <a:rPr lang="en-US" dirty="0"/>
              <a:t>Use </a:t>
            </a:r>
            <a:r>
              <a:rPr lang="en-US" i="1" dirty="0" err="1"/>
              <a:t>ReadWriteLock</a:t>
            </a:r>
            <a:r>
              <a:rPr lang="en-US" dirty="0"/>
              <a:t> for Lists &amp; Sets</a:t>
            </a:r>
          </a:p>
          <a:p>
            <a:pPr lvl="1"/>
            <a:r>
              <a:rPr lang="en-US" dirty="0"/>
              <a:t>Manage Lock instances according to keys for Maps</a:t>
            </a:r>
          </a:p>
          <a:p>
            <a:pPr lvl="1"/>
            <a:r>
              <a:rPr lang="en-US" dirty="0"/>
              <a:t>Or simply use the concurrent collections Java provides</a:t>
            </a:r>
            <a:endParaRPr lang="he-IL"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Title 1"/>
          <p:cNvSpPr>
            <a:spLocks noGrp="1"/>
          </p:cNvSpPr>
          <p:nvPr>
            <p:ph type="title"/>
          </p:nvPr>
        </p:nvSpPr>
        <p:spPr/>
        <p:txBody>
          <a:bodyPr/>
          <a:lstStyle/>
          <a:p>
            <a:r>
              <a:rPr lang="en-US" altLang="he-IL"/>
              <a:t>Concurrent Collections</a:t>
            </a:r>
            <a:endParaRPr lang="he-IL" altLang="he-IL"/>
          </a:p>
        </p:txBody>
      </p:sp>
      <p:sp>
        <p:nvSpPr>
          <p:cNvPr id="3" name="Content Placeholder 2"/>
          <p:cNvSpPr>
            <a:spLocks noGrp="1"/>
          </p:cNvSpPr>
          <p:nvPr>
            <p:ph idx="1"/>
          </p:nvPr>
        </p:nvSpPr>
        <p:spPr/>
        <p:txBody>
          <a:bodyPr/>
          <a:lstStyle/>
          <a:p>
            <a:pPr marL="0" indent="0">
              <a:buNone/>
            </a:pPr>
            <a:r>
              <a:rPr lang="en-US" b="1" dirty="0"/>
              <a:t>Working with concurrent collections</a:t>
            </a:r>
          </a:p>
          <a:p>
            <a:pPr lvl="2"/>
            <a:endParaRPr lang="en-US" dirty="0"/>
          </a:p>
          <a:p>
            <a:pPr lvl="2"/>
            <a:r>
              <a:rPr lang="en-US" i="1" dirty="0" err="1"/>
              <a:t>ConcurrentModificationException</a:t>
            </a:r>
            <a:r>
              <a:rPr lang="en-US" dirty="0"/>
              <a:t> are never thrown </a:t>
            </a:r>
          </a:p>
          <a:p>
            <a:pPr lvl="2"/>
            <a:r>
              <a:rPr lang="en-US" dirty="0"/>
              <a:t>So, how does it work exactly ??</a:t>
            </a:r>
          </a:p>
          <a:p>
            <a:pPr lvl="2"/>
            <a:endParaRPr lang="en-US" dirty="0"/>
          </a:p>
          <a:p>
            <a:pPr lvl="2"/>
            <a:r>
              <a:rPr lang="en-US" dirty="0"/>
              <a:t>Operations are done in a ‘dirty’ manner</a:t>
            </a:r>
          </a:p>
          <a:p>
            <a:pPr lvl="2"/>
            <a:r>
              <a:rPr lang="en-US" dirty="0"/>
              <a:t>When using clear()  while other threads produces values</a:t>
            </a:r>
          </a:p>
          <a:p>
            <a:pPr marL="914400" lvl="2" indent="0">
              <a:buNone/>
            </a:pPr>
            <a:r>
              <a:rPr lang="en-US" dirty="0"/>
              <a:t>	 – you might not remove all objects</a:t>
            </a:r>
          </a:p>
          <a:p>
            <a:pPr lvl="2"/>
            <a:r>
              <a:rPr lang="en-US" dirty="0"/>
              <a:t>When using </a:t>
            </a:r>
            <a:r>
              <a:rPr lang="en-US" i="1" dirty="0" err="1"/>
              <a:t>putAll</a:t>
            </a:r>
            <a:r>
              <a:rPr lang="en-US" dirty="0"/>
              <a:t>()/</a:t>
            </a:r>
            <a:r>
              <a:rPr lang="en-US" i="1" dirty="0" err="1"/>
              <a:t>addAll</a:t>
            </a:r>
            <a:r>
              <a:rPr lang="en-US" dirty="0"/>
              <a:t>() while other threads consumes values</a:t>
            </a:r>
          </a:p>
          <a:p>
            <a:pPr marL="914400" lvl="2" indent="0">
              <a:buNone/>
            </a:pPr>
            <a:r>
              <a:rPr lang="en-US" dirty="0"/>
              <a:t>	 – you might end up with some missing objects</a:t>
            </a:r>
          </a:p>
          <a:p>
            <a:pPr lvl="2"/>
            <a:r>
              <a:rPr lang="en-US" i="1" dirty="0"/>
              <a:t>size</a:t>
            </a:r>
            <a:r>
              <a:rPr lang="en-US" dirty="0"/>
              <a:t>() might be inaccurate</a:t>
            </a:r>
          </a:p>
          <a:p>
            <a:pPr lvl="2"/>
            <a:endParaRPr lang="en-US" dirty="0"/>
          </a:p>
          <a:p>
            <a:pPr lvl="2"/>
            <a:endParaRPr lang="en-US" dirty="0"/>
          </a:p>
          <a:p>
            <a:pPr lvl="2"/>
            <a:endParaRPr lang="en-US" dirty="0"/>
          </a:p>
          <a:p>
            <a:pPr lvl="2"/>
            <a:endParaRPr lang="en-US" dirty="0"/>
          </a:p>
          <a:p>
            <a:pPr lvl="3"/>
            <a:endParaRPr lang="en-US" dirty="0"/>
          </a:p>
          <a:p>
            <a:pPr lvl="2"/>
            <a:endParaRPr lang="en-US" dirty="0"/>
          </a:p>
          <a:p>
            <a:endParaRPr lang="he-IL"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r>
              <a:rPr lang="en-US" altLang="he-IL"/>
              <a:t>States of the Thread – Dead</a:t>
            </a:r>
          </a:p>
        </p:txBody>
      </p:sp>
      <p:sp>
        <p:nvSpPr>
          <p:cNvPr id="104450" name="Rectangle 3"/>
          <p:cNvSpPr>
            <a:spLocks noGrp="1" noChangeArrowheads="1"/>
          </p:cNvSpPr>
          <p:nvPr>
            <p:ph idx="1"/>
          </p:nvPr>
        </p:nvSpPr>
        <p:spPr/>
        <p:txBody>
          <a:bodyPr/>
          <a:lstStyle/>
          <a:p>
            <a:r>
              <a:rPr lang="en-US" dirty="0"/>
              <a:t>the run method must terminate naturally</a:t>
            </a:r>
          </a:p>
          <a:p>
            <a:r>
              <a:rPr lang="en-US" dirty="0"/>
              <a:t>stop method – </a:t>
            </a:r>
            <a:r>
              <a:rPr lang="en-US" b="1" i="1" dirty="0"/>
              <a:t>deprecated!!!</a:t>
            </a:r>
          </a:p>
          <a:p>
            <a:endParaRPr lang="en-US" b="1" i="1" dirty="0"/>
          </a:p>
          <a:p>
            <a:pPr lvl="2">
              <a:buFont typeface="Wingdings" panose="05000000000000000000" pitchFamily="2" charset="2"/>
              <a:buChar char="§"/>
            </a:pPr>
            <a:r>
              <a:rPr lang="en-US" dirty="0"/>
              <a:t>This method is inherently unsafe. Stopping a thread with </a:t>
            </a:r>
            <a:r>
              <a:rPr lang="en-US" dirty="0" err="1"/>
              <a:t>Thread.stop</a:t>
            </a:r>
            <a:r>
              <a:rPr lang="en-US" dirty="0"/>
              <a:t> causes it to unlock all of the monitors that it has locked (as a natural consequence of the unchecked </a:t>
            </a:r>
            <a:r>
              <a:rPr lang="en-US" dirty="0" err="1"/>
              <a:t>ThreadDeath</a:t>
            </a:r>
            <a:r>
              <a:rPr lang="en-US" dirty="0"/>
              <a:t> exception propagating up the stack)</a:t>
            </a:r>
          </a:p>
          <a:p>
            <a:pPr lvl="1"/>
            <a:endParaRPr lang="en-US" dirty="0"/>
          </a:p>
          <a:p>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Title 1"/>
          <p:cNvSpPr>
            <a:spLocks noGrp="1"/>
          </p:cNvSpPr>
          <p:nvPr>
            <p:ph type="title"/>
          </p:nvPr>
        </p:nvSpPr>
        <p:spPr/>
        <p:txBody>
          <a:bodyPr/>
          <a:lstStyle/>
          <a:p>
            <a:r>
              <a:rPr lang="en-US" altLang="he-IL"/>
              <a:t>Concurrent Collections</a:t>
            </a:r>
            <a:endParaRPr lang="he-IL" altLang="he-IL"/>
          </a:p>
        </p:txBody>
      </p:sp>
      <p:sp>
        <p:nvSpPr>
          <p:cNvPr id="3" name="Content Placeholder 2"/>
          <p:cNvSpPr>
            <a:spLocks noGrp="1"/>
          </p:cNvSpPr>
          <p:nvPr>
            <p:ph idx="1"/>
          </p:nvPr>
        </p:nvSpPr>
        <p:spPr/>
        <p:txBody>
          <a:bodyPr/>
          <a:lstStyle/>
          <a:p>
            <a:r>
              <a:rPr lang="en-US" dirty="0"/>
              <a:t>Java concurrent collection classification:</a:t>
            </a:r>
          </a:p>
          <a:p>
            <a:pPr lvl="1"/>
            <a:r>
              <a:rPr lang="en-US" dirty="0"/>
              <a:t>Queue</a:t>
            </a:r>
          </a:p>
          <a:p>
            <a:pPr lvl="2"/>
            <a:r>
              <a:rPr lang="en-US" i="1" dirty="0"/>
              <a:t>put</a:t>
            </a:r>
            <a:r>
              <a:rPr lang="en-US" dirty="0"/>
              <a:t>(), </a:t>
            </a:r>
            <a:r>
              <a:rPr lang="en-US" i="1" dirty="0"/>
              <a:t>offer</a:t>
            </a:r>
            <a:r>
              <a:rPr lang="en-US" dirty="0"/>
              <a:t>() to insert</a:t>
            </a:r>
          </a:p>
          <a:p>
            <a:pPr lvl="2"/>
            <a:r>
              <a:rPr lang="en-US" i="1" dirty="0"/>
              <a:t>poll</a:t>
            </a:r>
            <a:r>
              <a:rPr lang="en-US" dirty="0"/>
              <a:t>(), </a:t>
            </a:r>
            <a:r>
              <a:rPr lang="en-US" i="1" dirty="0"/>
              <a:t>remove</a:t>
            </a:r>
            <a:r>
              <a:rPr lang="en-US" dirty="0"/>
              <a:t>() to delete</a:t>
            </a:r>
          </a:p>
          <a:p>
            <a:pPr lvl="2"/>
            <a:r>
              <a:rPr lang="en-US" i="1" dirty="0"/>
              <a:t>peek</a:t>
            </a:r>
            <a:r>
              <a:rPr lang="en-US" dirty="0"/>
              <a:t>() – to view  </a:t>
            </a:r>
          </a:p>
          <a:p>
            <a:pPr lvl="1"/>
            <a:r>
              <a:rPr lang="en-US" dirty="0"/>
              <a:t>Map</a:t>
            </a:r>
          </a:p>
          <a:p>
            <a:r>
              <a:rPr lang="en-US" dirty="0"/>
              <a:t>Super interfaces are:</a:t>
            </a:r>
          </a:p>
          <a:p>
            <a:pPr lvl="1"/>
            <a:r>
              <a:rPr lang="en-US" i="1" dirty="0" err="1"/>
              <a:t>BlockingQueue</a:t>
            </a:r>
            <a:endParaRPr lang="en-US" i="1" dirty="0"/>
          </a:p>
          <a:p>
            <a:pPr lvl="1"/>
            <a:r>
              <a:rPr lang="en-US" i="1" dirty="0" err="1"/>
              <a:t>ConcurrentMap</a:t>
            </a:r>
            <a:endParaRPr lang="en-US" i="1" dirty="0"/>
          </a:p>
          <a:p>
            <a:endParaRPr lang="he-IL"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Title 1"/>
          <p:cNvSpPr>
            <a:spLocks noGrp="1"/>
          </p:cNvSpPr>
          <p:nvPr>
            <p:ph type="title"/>
          </p:nvPr>
        </p:nvSpPr>
        <p:spPr/>
        <p:txBody>
          <a:bodyPr/>
          <a:lstStyle/>
          <a:p>
            <a:r>
              <a:rPr lang="en-US" altLang="he-IL"/>
              <a:t>Concurrent Collections</a:t>
            </a:r>
            <a:endParaRPr lang="he-IL" altLang="he-IL"/>
          </a:p>
        </p:txBody>
      </p:sp>
      <p:grpSp>
        <p:nvGrpSpPr>
          <p:cNvPr id="266243" name="Group 40"/>
          <p:cNvGrpSpPr>
            <a:grpSpLocks/>
          </p:cNvGrpSpPr>
          <p:nvPr/>
        </p:nvGrpSpPr>
        <p:grpSpPr bwMode="auto">
          <a:xfrm>
            <a:off x="457200" y="1484784"/>
            <a:ext cx="8229599" cy="4896543"/>
            <a:chOff x="257175" y="1295400"/>
            <a:chExt cx="9944100" cy="5029200"/>
          </a:xfrm>
        </p:grpSpPr>
        <p:sp>
          <p:nvSpPr>
            <p:cNvPr id="266244" name="Line 31"/>
            <p:cNvSpPr>
              <a:spLocks noChangeShapeType="1"/>
            </p:cNvSpPr>
            <p:nvPr/>
          </p:nvSpPr>
          <p:spPr bwMode="auto">
            <a:xfrm>
              <a:off x="600075" y="3352800"/>
              <a:ext cx="0" cy="1828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he-IL" sz="2400"/>
            </a:p>
          </p:txBody>
        </p:sp>
        <p:sp>
          <p:nvSpPr>
            <p:cNvPr id="266245" name="Line 18"/>
            <p:cNvSpPr>
              <a:spLocks noChangeShapeType="1"/>
            </p:cNvSpPr>
            <p:nvPr/>
          </p:nvSpPr>
          <p:spPr bwMode="auto">
            <a:xfrm>
              <a:off x="5572125" y="3352800"/>
              <a:ext cx="42862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he-IL" sz="2400"/>
            </a:p>
          </p:txBody>
        </p:sp>
        <p:sp>
          <p:nvSpPr>
            <p:cNvPr id="266246" name="Line 19"/>
            <p:cNvSpPr>
              <a:spLocks noChangeShapeType="1"/>
            </p:cNvSpPr>
            <p:nvPr/>
          </p:nvSpPr>
          <p:spPr bwMode="auto">
            <a:xfrm>
              <a:off x="1200150" y="1600200"/>
              <a:ext cx="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he-IL" sz="2400"/>
            </a:p>
          </p:txBody>
        </p:sp>
        <p:sp>
          <p:nvSpPr>
            <p:cNvPr id="8" name="AutoShape 5"/>
            <p:cNvSpPr>
              <a:spLocks noChangeArrowheads="1"/>
            </p:cNvSpPr>
            <p:nvPr/>
          </p:nvSpPr>
          <p:spPr bwMode="auto">
            <a:xfrm>
              <a:off x="600075" y="1905000"/>
              <a:ext cx="1200150" cy="381000"/>
            </a:xfrm>
            <a:prstGeom prst="flowChartAlternateProcess">
              <a:avLst/>
            </a:prstGeom>
            <a:solidFill>
              <a:schemeClr val="bg1">
                <a:lumMod val="85000"/>
              </a:schemeClr>
            </a:solidFill>
            <a:ln w="28575">
              <a:noFill/>
              <a:miter lim="800000"/>
              <a:headEnd/>
              <a:tailEnd/>
            </a:ln>
            <a:effectLst/>
            <a:scene3d>
              <a:camera prst="orthographicFront"/>
              <a:lightRig rig="threePt" dir="t"/>
            </a:scene3d>
            <a:sp3d>
              <a:bevelT/>
            </a:sp3d>
          </p:spPr>
          <p:txBody>
            <a:bodyPr wrap="none" anchor="ctr"/>
            <a:lstStyle/>
            <a:p>
              <a:pPr algn="ctr" fontAlgn="auto">
                <a:spcBef>
                  <a:spcPts val="0"/>
                </a:spcBef>
                <a:spcAft>
                  <a:spcPts val="0"/>
                </a:spcAft>
                <a:defRPr/>
              </a:pPr>
              <a:r>
                <a:rPr lang="en-US" sz="1400" dirty="0"/>
                <a:t>Queue</a:t>
              </a:r>
            </a:p>
          </p:txBody>
        </p:sp>
        <p:sp>
          <p:nvSpPr>
            <p:cNvPr id="266250" name="Line 20"/>
            <p:cNvSpPr>
              <a:spLocks noChangeShapeType="1"/>
            </p:cNvSpPr>
            <p:nvPr/>
          </p:nvSpPr>
          <p:spPr bwMode="auto">
            <a:xfrm>
              <a:off x="7629525" y="33528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he-IL" sz="2400"/>
            </a:p>
          </p:txBody>
        </p:sp>
        <p:sp>
          <p:nvSpPr>
            <p:cNvPr id="266251" name="Line 20"/>
            <p:cNvSpPr>
              <a:spLocks noChangeShapeType="1"/>
            </p:cNvSpPr>
            <p:nvPr/>
          </p:nvSpPr>
          <p:spPr bwMode="auto">
            <a:xfrm>
              <a:off x="7629525" y="30480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he-IL" sz="2400"/>
            </a:p>
          </p:txBody>
        </p:sp>
        <p:sp>
          <p:nvSpPr>
            <p:cNvPr id="266252" name="Line 19"/>
            <p:cNvSpPr>
              <a:spLocks noChangeShapeType="1"/>
            </p:cNvSpPr>
            <p:nvPr/>
          </p:nvSpPr>
          <p:spPr bwMode="auto">
            <a:xfrm>
              <a:off x="5572125" y="33528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he-IL" sz="2400"/>
            </a:p>
          </p:txBody>
        </p:sp>
        <p:sp>
          <p:nvSpPr>
            <p:cNvPr id="266253" name="Line 20"/>
            <p:cNvSpPr>
              <a:spLocks noChangeShapeType="1"/>
            </p:cNvSpPr>
            <p:nvPr/>
          </p:nvSpPr>
          <p:spPr bwMode="auto">
            <a:xfrm>
              <a:off x="9858375" y="3352800"/>
              <a:ext cx="0" cy="2286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he-IL" sz="2400"/>
            </a:p>
          </p:txBody>
        </p:sp>
        <p:sp>
          <p:nvSpPr>
            <p:cNvPr id="266254" name="Line 20"/>
            <p:cNvSpPr>
              <a:spLocks noChangeShapeType="1"/>
            </p:cNvSpPr>
            <p:nvPr/>
          </p:nvSpPr>
          <p:spPr bwMode="auto">
            <a:xfrm>
              <a:off x="5572125" y="25146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he-IL" sz="2400"/>
            </a:p>
          </p:txBody>
        </p:sp>
        <p:sp>
          <p:nvSpPr>
            <p:cNvPr id="266255" name="Line 20"/>
            <p:cNvSpPr>
              <a:spLocks noChangeShapeType="1"/>
            </p:cNvSpPr>
            <p:nvPr/>
          </p:nvSpPr>
          <p:spPr bwMode="auto">
            <a:xfrm>
              <a:off x="3514725" y="25146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he-IL" sz="2400"/>
            </a:p>
          </p:txBody>
        </p:sp>
        <p:sp>
          <p:nvSpPr>
            <p:cNvPr id="266256" name="Line 18"/>
            <p:cNvSpPr>
              <a:spLocks noChangeShapeType="1"/>
            </p:cNvSpPr>
            <p:nvPr/>
          </p:nvSpPr>
          <p:spPr bwMode="auto">
            <a:xfrm>
              <a:off x="1200150" y="2514600"/>
              <a:ext cx="64293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he-IL" sz="2400"/>
            </a:p>
          </p:txBody>
        </p:sp>
        <p:sp>
          <p:nvSpPr>
            <p:cNvPr id="16" name="AutoShape 8"/>
            <p:cNvSpPr>
              <a:spLocks noChangeArrowheads="1"/>
            </p:cNvSpPr>
            <p:nvPr/>
          </p:nvSpPr>
          <p:spPr bwMode="auto">
            <a:xfrm>
              <a:off x="8401050" y="3657600"/>
              <a:ext cx="1800225" cy="381000"/>
            </a:xfrm>
            <a:prstGeom prst="flowChartAlternateProcess">
              <a:avLst/>
            </a:prstGeom>
            <a:solidFill>
              <a:schemeClr val="bg1">
                <a:lumMod val="85000"/>
              </a:schemeClr>
            </a:solidFill>
            <a:ln w="28575">
              <a:noFill/>
              <a:miter lim="800000"/>
              <a:headEnd/>
              <a:tailEnd/>
            </a:ln>
            <a:effectLst/>
            <a:scene3d>
              <a:camera prst="orthographicFront"/>
              <a:lightRig rig="threePt" dir="t"/>
            </a:scene3d>
            <a:sp3d>
              <a:bevelT/>
            </a:sp3d>
          </p:spPr>
          <p:txBody>
            <a:bodyPr wrap="none" anchor="ctr"/>
            <a:lstStyle/>
            <a:p>
              <a:pPr algn="ctr" fontAlgn="auto">
                <a:spcBef>
                  <a:spcPts val="0"/>
                </a:spcBef>
                <a:spcAft>
                  <a:spcPts val="0"/>
                </a:spcAft>
                <a:defRPr/>
              </a:pPr>
              <a:r>
                <a:rPr lang="en-US" sz="1400" dirty="0" err="1"/>
                <a:t>BlockingDeque</a:t>
              </a:r>
              <a:endParaRPr lang="en-US" sz="1400" dirty="0"/>
            </a:p>
          </p:txBody>
        </p:sp>
        <p:sp>
          <p:nvSpPr>
            <p:cNvPr id="17" name="AutoShape 10"/>
            <p:cNvSpPr>
              <a:spLocks noChangeArrowheads="1"/>
            </p:cNvSpPr>
            <p:nvPr/>
          </p:nvSpPr>
          <p:spPr bwMode="auto">
            <a:xfrm>
              <a:off x="2743200" y="2743200"/>
              <a:ext cx="1457325" cy="3810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ctr" fontAlgn="auto">
                <a:spcBef>
                  <a:spcPts val="0"/>
                </a:spcBef>
                <a:spcAft>
                  <a:spcPts val="0"/>
                </a:spcAft>
                <a:defRPr/>
              </a:pPr>
              <a:r>
                <a:rPr lang="en-US" sz="1400" dirty="0" err="1">
                  <a:solidFill>
                    <a:schemeClr val="bg1">
                      <a:lumMod val="95000"/>
                    </a:schemeClr>
                  </a:solidFill>
                </a:rPr>
                <a:t>PriorityQueue</a:t>
              </a:r>
              <a:endParaRPr lang="en-US" sz="1400" dirty="0">
                <a:solidFill>
                  <a:schemeClr val="bg1">
                    <a:lumMod val="95000"/>
                  </a:schemeClr>
                </a:solidFill>
              </a:endParaRPr>
            </a:p>
          </p:txBody>
        </p:sp>
        <p:sp>
          <p:nvSpPr>
            <p:cNvPr id="18" name="AutoShape 10"/>
            <p:cNvSpPr>
              <a:spLocks noChangeArrowheads="1"/>
            </p:cNvSpPr>
            <p:nvPr/>
          </p:nvSpPr>
          <p:spPr bwMode="auto">
            <a:xfrm>
              <a:off x="4371975" y="2743200"/>
              <a:ext cx="2486025" cy="3810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ctr" fontAlgn="auto">
                <a:spcBef>
                  <a:spcPts val="0"/>
                </a:spcBef>
                <a:spcAft>
                  <a:spcPts val="0"/>
                </a:spcAft>
                <a:defRPr/>
              </a:pPr>
              <a:r>
                <a:rPr lang="en-US" sz="1400" dirty="0" err="1">
                  <a:solidFill>
                    <a:schemeClr val="bg1">
                      <a:lumMod val="95000"/>
                    </a:schemeClr>
                  </a:solidFill>
                </a:rPr>
                <a:t>ConcurrentLinkedQueue</a:t>
              </a:r>
              <a:endParaRPr lang="en-US" sz="1400" dirty="0">
                <a:solidFill>
                  <a:schemeClr val="bg1">
                    <a:lumMod val="95000"/>
                  </a:schemeClr>
                </a:solidFill>
              </a:endParaRPr>
            </a:p>
          </p:txBody>
        </p:sp>
        <p:sp>
          <p:nvSpPr>
            <p:cNvPr id="19" name="AutoShape 10"/>
            <p:cNvSpPr>
              <a:spLocks noChangeArrowheads="1"/>
            </p:cNvSpPr>
            <p:nvPr/>
          </p:nvSpPr>
          <p:spPr bwMode="auto">
            <a:xfrm>
              <a:off x="4371975" y="3657600"/>
              <a:ext cx="2486025" cy="3810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ctr" fontAlgn="auto">
                <a:spcBef>
                  <a:spcPts val="0"/>
                </a:spcBef>
                <a:spcAft>
                  <a:spcPts val="0"/>
                </a:spcAft>
                <a:defRPr/>
              </a:pPr>
              <a:r>
                <a:rPr lang="en-US" sz="1400" dirty="0" err="1">
                  <a:solidFill>
                    <a:schemeClr val="bg1">
                      <a:lumMod val="95000"/>
                    </a:schemeClr>
                  </a:solidFill>
                </a:rPr>
                <a:t>ConcurrentLinkedDeque</a:t>
              </a:r>
              <a:endParaRPr lang="en-US" sz="1400" dirty="0">
                <a:solidFill>
                  <a:schemeClr val="bg1">
                    <a:lumMod val="95000"/>
                  </a:schemeClr>
                </a:solidFill>
              </a:endParaRPr>
            </a:p>
          </p:txBody>
        </p:sp>
        <p:sp>
          <p:nvSpPr>
            <p:cNvPr id="266269" name="Line 20"/>
            <p:cNvSpPr>
              <a:spLocks noChangeShapeType="1"/>
            </p:cNvSpPr>
            <p:nvPr/>
          </p:nvSpPr>
          <p:spPr bwMode="auto">
            <a:xfrm>
              <a:off x="7629525" y="25146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he-IL" sz="2400"/>
            </a:p>
          </p:txBody>
        </p:sp>
        <p:sp>
          <p:nvSpPr>
            <p:cNvPr id="21" name="AutoShape 11"/>
            <p:cNvSpPr>
              <a:spLocks noChangeArrowheads="1"/>
            </p:cNvSpPr>
            <p:nvPr/>
          </p:nvSpPr>
          <p:spPr bwMode="auto">
            <a:xfrm>
              <a:off x="7029450" y="3657600"/>
              <a:ext cx="1200150" cy="3810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ctr" fontAlgn="auto">
                <a:spcBef>
                  <a:spcPts val="0"/>
                </a:spcBef>
                <a:spcAft>
                  <a:spcPts val="0"/>
                </a:spcAft>
                <a:defRPr/>
              </a:pPr>
              <a:r>
                <a:rPr lang="en-US" sz="1400" dirty="0" err="1">
                  <a:solidFill>
                    <a:schemeClr val="bg1">
                      <a:lumMod val="95000"/>
                    </a:schemeClr>
                  </a:solidFill>
                </a:rPr>
                <a:t>LinkedList</a:t>
              </a:r>
              <a:endParaRPr lang="en-US" sz="1400" dirty="0">
                <a:solidFill>
                  <a:schemeClr val="bg1">
                    <a:lumMod val="95000"/>
                  </a:schemeClr>
                </a:solidFill>
              </a:endParaRPr>
            </a:p>
          </p:txBody>
        </p:sp>
        <p:sp>
          <p:nvSpPr>
            <p:cNvPr id="22" name="AutoShape 4"/>
            <p:cNvSpPr>
              <a:spLocks noChangeArrowheads="1"/>
            </p:cNvSpPr>
            <p:nvPr/>
          </p:nvSpPr>
          <p:spPr bwMode="auto">
            <a:xfrm>
              <a:off x="600075" y="1295400"/>
              <a:ext cx="1200150" cy="381000"/>
            </a:xfrm>
            <a:prstGeom prst="flowChartAlternateProcess">
              <a:avLst/>
            </a:prstGeom>
            <a:solidFill>
              <a:schemeClr val="bg1">
                <a:lumMod val="85000"/>
              </a:schemeClr>
            </a:solidFill>
            <a:ln w="28575">
              <a:noFill/>
              <a:miter lim="800000"/>
              <a:headEnd/>
              <a:tailEnd/>
            </a:ln>
            <a:effectLst/>
            <a:scene3d>
              <a:camera prst="orthographicFront"/>
              <a:lightRig rig="threePt" dir="t"/>
            </a:scene3d>
            <a:sp3d>
              <a:bevelT/>
            </a:sp3d>
          </p:spPr>
          <p:txBody>
            <a:bodyPr wrap="none" anchor="ctr"/>
            <a:lstStyle/>
            <a:p>
              <a:pPr algn="ctr" fontAlgn="auto">
                <a:spcBef>
                  <a:spcPts val="0"/>
                </a:spcBef>
                <a:spcAft>
                  <a:spcPts val="0"/>
                </a:spcAft>
                <a:defRPr/>
              </a:pPr>
              <a:r>
                <a:rPr lang="en-US" sz="1400" dirty="0"/>
                <a:t>Collection</a:t>
              </a:r>
            </a:p>
          </p:txBody>
        </p:sp>
        <p:sp>
          <p:nvSpPr>
            <p:cNvPr id="23" name="AutoShape 5"/>
            <p:cNvSpPr>
              <a:spLocks noChangeArrowheads="1"/>
            </p:cNvSpPr>
            <p:nvPr/>
          </p:nvSpPr>
          <p:spPr bwMode="auto">
            <a:xfrm>
              <a:off x="7029450" y="2743200"/>
              <a:ext cx="1200150" cy="381000"/>
            </a:xfrm>
            <a:prstGeom prst="flowChartAlternateProcess">
              <a:avLst/>
            </a:prstGeom>
            <a:solidFill>
              <a:schemeClr val="bg1">
                <a:lumMod val="85000"/>
              </a:schemeClr>
            </a:solidFill>
            <a:ln w="28575">
              <a:noFill/>
              <a:miter lim="800000"/>
              <a:headEnd/>
              <a:tailEnd/>
            </a:ln>
            <a:effectLst/>
            <a:scene3d>
              <a:camera prst="orthographicFront"/>
              <a:lightRig rig="threePt" dir="t"/>
            </a:scene3d>
            <a:sp3d>
              <a:bevelT/>
            </a:sp3d>
          </p:spPr>
          <p:txBody>
            <a:bodyPr wrap="none" anchor="ctr"/>
            <a:lstStyle/>
            <a:p>
              <a:pPr algn="ctr" fontAlgn="auto">
                <a:spcBef>
                  <a:spcPts val="0"/>
                </a:spcBef>
                <a:spcAft>
                  <a:spcPts val="0"/>
                </a:spcAft>
                <a:defRPr/>
              </a:pPr>
              <a:r>
                <a:rPr lang="en-US" sz="1400" dirty="0" err="1"/>
                <a:t>Deque</a:t>
              </a:r>
              <a:endParaRPr lang="en-US" sz="1400" dirty="0"/>
            </a:p>
          </p:txBody>
        </p:sp>
        <p:sp>
          <p:nvSpPr>
            <p:cNvPr id="24" name="AutoShape 10"/>
            <p:cNvSpPr>
              <a:spLocks noChangeArrowheads="1"/>
            </p:cNvSpPr>
            <p:nvPr/>
          </p:nvSpPr>
          <p:spPr bwMode="auto">
            <a:xfrm>
              <a:off x="257175" y="5943600"/>
              <a:ext cx="2228850" cy="3810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ctr" fontAlgn="auto">
                <a:spcBef>
                  <a:spcPts val="0"/>
                </a:spcBef>
                <a:spcAft>
                  <a:spcPts val="0"/>
                </a:spcAft>
                <a:defRPr/>
              </a:pPr>
              <a:r>
                <a:rPr lang="en-US" sz="1400" dirty="0" err="1">
                  <a:solidFill>
                    <a:schemeClr val="bg1">
                      <a:lumMod val="95000"/>
                    </a:schemeClr>
                  </a:solidFill>
                </a:rPr>
                <a:t>LinkedTransferQueue</a:t>
              </a:r>
              <a:endParaRPr lang="en-US" sz="1400" dirty="0">
                <a:solidFill>
                  <a:schemeClr val="bg1">
                    <a:lumMod val="95000"/>
                  </a:schemeClr>
                </a:solidFill>
              </a:endParaRPr>
            </a:p>
          </p:txBody>
        </p:sp>
        <p:sp>
          <p:nvSpPr>
            <p:cNvPr id="25" name="AutoShape 8"/>
            <p:cNvSpPr>
              <a:spLocks noChangeArrowheads="1"/>
            </p:cNvSpPr>
            <p:nvPr/>
          </p:nvSpPr>
          <p:spPr bwMode="auto">
            <a:xfrm>
              <a:off x="257175" y="5181600"/>
              <a:ext cx="1800225" cy="381000"/>
            </a:xfrm>
            <a:prstGeom prst="flowChartAlternateProcess">
              <a:avLst/>
            </a:prstGeom>
            <a:solidFill>
              <a:schemeClr val="bg1">
                <a:lumMod val="85000"/>
              </a:schemeClr>
            </a:solidFill>
            <a:ln w="28575">
              <a:noFill/>
              <a:miter lim="800000"/>
              <a:headEnd/>
              <a:tailEnd/>
            </a:ln>
            <a:effectLst/>
            <a:scene3d>
              <a:camera prst="orthographicFront"/>
              <a:lightRig rig="threePt" dir="t"/>
            </a:scene3d>
            <a:sp3d>
              <a:bevelT/>
            </a:sp3d>
          </p:spPr>
          <p:txBody>
            <a:bodyPr wrap="none" anchor="ctr"/>
            <a:lstStyle/>
            <a:p>
              <a:pPr algn="ctr" fontAlgn="auto">
                <a:spcBef>
                  <a:spcPts val="0"/>
                </a:spcBef>
                <a:spcAft>
                  <a:spcPts val="0"/>
                </a:spcAft>
                <a:defRPr/>
              </a:pPr>
              <a:r>
                <a:rPr lang="en-US" sz="1400" dirty="0" err="1"/>
                <a:t>TransferQueue</a:t>
              </a:r>
              <a:endParaRPr lang="en-US" sz="1400" dirty="0"/>
            </a:p>
          </p:txBody>
        </p:sp>
        <p:sp>
          <p:nvSpPr>
            <p:cNvPr id="266285" name="Line 20"/>
            <p:cNvSpPr>
              <a:spLocks noChangeShapeType="1"/>
            </p:cNvSpPr>
            <p:nvPr/>
          </p:nvSpPr>
          <p:spPr bwMode="auto">
            <a:xfrm>
              <a:off x="1200150" y="55626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he-IL" sz="2400"/>
            </a:p>
          </p:txBody>
        </p:sp>
        <p:sp>
          <p:nvSpPr>
            <p:cNvPr id="266286" name="Line 18"/>
            <p:cNvSpPr>
              <a:spLocks noChangeShapeType="1"/>
            </p:cNvSpPr>
            <p:nvPr/>
          </p:nvSpPr>
          <p:spPr bwMode="auto">
            <a:xfrm>
              <a:off x="3086100" y="4267200"/>
              <a:ext cx="55721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he-IL" sz="2400"/>
            </a:p>
          </p:txBody>
        </p:sp>
        <p:sp>
          <p:nvSpPr>
            <p:cNvPr id="266287" name="Line 20"/>
            <p:cNvSpPr>
              <a:spLocks noChangeShapeType="1"/>
            </p:cNvSpPr>
            <p:nvPr/>
          </p:nvSpPr>
          <p:spPr bwMode="auto">
            <a:xfrm>
              <a:off x="6600825" y="42672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he-IL" sz="2400"/>
            </a:p>
          </p:txBody>
        </p:sp>
        <p:sp>
          <p:nvSpPr>
            <p:cNvPr id="266288" name="Line 20"/>
            <p:cNvSpPr>
              <a:spLocks noChangeShapeType="1"/>
            </p:cNvSpPr>
            <p:nvPr/>
          </p:nvSpPr>
          <p:spPr bwMode="auto">
            <a:xfrm>
              <a:off x="4972050" y="42672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he-IL" sz="2400"/>
            </a:p>
          </p:txBody>
        </p:sp>
        <p:sp>
          <p:nvSpPr>
            <p:cNvPr id="266289" name="Line 20"/>
            <p:cNvSpPr>
              <a:spLocks noChangeShapeType="1"/>
            </p:cNvSpPr>
            <p:nvPr/>
          </p:nvSpPr>
          <p:spPr bwMode="auto">
            <a:xfrm>
              <a:off x="8658225" y="42672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he-IL" sz="2400"/>
            </a:p>
          </p:txBody>
        </p:sp>
        <p:sp>
          <p:nvSpPr>
            <p:cNvPr id="266290" name="Line 20"/>
            <p:cNvSpPr>
              <a:spLocks noChangeShapeType="1"/>
            </p:cNvSpPr>
            <p:nvPr/>
          </p:nvSpPr>
          <p:spPr bwMode="auto">
            <a:xfrm>
              <a:off x="3086100" y="3352800"/>
              <a:ext cx="0" cy="1295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he-IL" sz="2400"/>
            </a:p>
          </p:txBody>
        </p:sp>
        <p:sp>
          <p:nvSpPr>
            <p:cNvPr id="266291" name="Line 20"/>
            <p:cNvSpPr>
              <a:spLocks noChangeShapeType="1"/>
            </p:cNvSpPr>
            <p:nvPr/>
          </p:nvSpPr>
          <p:spPr bwMode="auto">
            <a:xfrm>
              <a:off x="1543050" y="3048000"/>
              <a:ext cx="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he-IL" sz="2400"/>
            </a:p>
          </p:txBody>
        </p:sp>
        <p:sp>
          <p:nvSpPr>
            <p:cNvPr id="266292" name="Line 18"/>
            <p:cNvSpPr>
              <a:spLocks noChangeShapeType="1"/>
            </p:cNvSpPr>
            <p:nvPr/>
          </p:nvSpPr>
          <p:spPr bwMode="auto">
            <a:xfrm>
              <a:off x="600075" y="3352800"/>
              <a:ext cx="24860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he-IL" sz="2400"/>
            </a:p>
          </p:txBody>
        </p:sp>
        <p:sp>
          <p:nvSpPr>
            <p:cNvPr id="34" name="AutoShape 11"/>
            <p:cNvSpPr>
              <a:spLocks noChangeArrowheads="1"/>
            </p:cNvSpPr>
            <p:nvPr/>
          </p:nvSpPr>
          <p:spPr bwMode="auto">
            <a:xfrm>
              <a:off x="1114425" y="4572000"/>
              <a:ext cx="2143125" cy="3810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ctr" fontAlgn="auto">
                <a:spcBef>
                  <a:spcPts val="0"/>
                </a:spcBef>
                <a:spcAft>
                  <a:spcPts val="0"/>
                </a:spcAft>
                <a:defRPr/>
              </a:pPr>
              <a:r>
                <a:rPr lang="en-US" sz="1400" dirty="0" err="1">
                  <a:solidFill>
                    <a:schemeClr val="bg1">
                      <a:lumMod val="95000"/>
                    </a:schemeClr>
                  </a:solidFill>
                </a:rPr>
                <a:t>ArrayBlockingQueue</a:t>
              </a:r>
              <a:endParaRPr lang="en-US" sz="1400" dirty="0">
                <a:solidFill>
                  <a:schemeClr val="bg1">
                    <a:lumMod val="95000"/>
                  </a:schemeClr>
                </a:solidFill>
              </a:endParaRPr>
            </a:p>
          </p:txBody>
        </p:sp>
        <p:sp>
          <p:nvSpPr>
            <p:cNvPr id="35" name="AutoShape 10"/>
            <p:cNvSpPr>
              <a:spLocks noChangeArrowheads="1"/>
            </p:cNvSpPr>
            <p:nvPr/>
          </p:nvSpPr>
          <p:spPr bwMode="auto">
            <a:xfrm>
              <a:off x="5743575" y="4572000"/>
              <a:ext cx="1457325" cy="3810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ctr" fontAlgn="auto">
                <a:spcBef>
                  <a:spcPts val="0"/>
                </a:spcBef>
                <a:spcAft>
                  <a:spcPts val="0"/>
                </a:spcAft>
                <a:defRPr/>
              </a:pPr>
              <a:r>
                <a:rPr lang="en-US" sz="1400" dirty="0" err="1">
                  <a:solidFill>
                    <a:schemeClr val="bg1">
                      <a:lumMod val="95000"/>
                    </a:schemeClr>
                  </a:solidFill>
                </a:rPr>
                <a:t>DelayQueue</a:t>
              </a:r>
              <a:endParaRPr lang="en-US" sz="1400" dirty="0">
                <a:solidFill>
                  <a:schemeClr val="bg1">
                    <a:lumMod val="95000"/>
                  </a:schemeClr>
                </a:solidFill>
              </a:endParaRPr>
            </a:p>
          </p:txBody>
        </p:sp>
        <p:sp>
          <p:nvSpPr>
            <p:cNvPr id="36" name="AutoShape 10"/>
            <p:cNvSpPr>
              <a:spLocks noChangeArrowheads="1"/>
            </p:cNvSpPr>
            <p:nvPr/>
          </p:nvSpPr>
          <p:spPr bwMode="auto">
            <a:xfrm>
              <a:off x="7372350" y="4572000"/>
              <a:ext cx="2228850" cy="3810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ctr" fontAlgn="auto">
                <a:spcBef>
                  <a:spcPts val="0"/>
                </a:spcBef>
                <a:spcAft>
                  <a:spcPts val="0"/>
                </a:spcAft>
                <a:defRPr/>
              </a:pPr>
              <a:r>
                <a:rPr lang="en-US" sz="1400" dirty="0" err="1">
                  <a:solidFill>
                    <a:schemeClr val="bg1">
                      <a:lumMod val="95000"/>
                    </a:schemeClr>
                  </a:solidFill>
                </a:rPr>
                <a:t>LinkedBlockingQueue</a:t>
              </a:r>
              <a:endParaRPr lang="en-US" sz="1400" dirty="0">
                <a:solidFill>
                  <a:schemeClr val="bg1">
                    <a:lumMod val="95000"/>
                  </a:schemeClr>
                </a:solidFill>
              </a:endParaRPr>
            </a:p>
          </p:txBody>
        </p:sp>
        <p:sp>
          <p:nvSpPr>
            <p:cNvPr id="37" name="AutoShape 11"/>
            <p:cNvSpPr>
              <a:spLocks noChangeArrowheads="1"/>
            </p:cNvSpPr>
            <p:nvPr/>
          </p:nvSpPr>
          <p:spPr bwMode="auto">
            <a:xfrm>
              <a:off x="3429000" y="4572000"/>
              <a:ext cx="2143125" cy="3810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ctr" fontAlgn="auto">
                <a:spcBef>
                  <a:spcPts val="0"/>
                </a:spcBef>
                <a:spcAft>
                  <a:spcPts val="0"/>
                </a:spcAft>
                <a:defRPr/>
              </a:pPr>
              <a:r>
                <a:rPr lang="en-US" sz="1400" dirty="0" err="1">
                  <a:solidFill>
                    <a:schemeClr val="bg1">
                      <a:lumMod val="95000"/>
                    </a:schemeClr>
                  </a:solidFill>
                </a:rPr>
                <a:t>SynchronousQueue</a:t>
              </a:r>
              <a:endParaRPr lang="en-US" sz="1400" dirty="0">
                <a:solidFill>
                  <a:schemeClr val="bg1">
                    <a:lumMod val="95000"/>
                  </a:schemeClr>
                </a:solidFill>
              </a:endParaRPr>
            </a:p>
          </p:txBody>
        </p:sp>
        <p:sp>
          <p:nvSpPr>
            <p:cNvPr id="38" name="AutoShape 11"/>
            <p:cNvSpPr>
              <a:spLocks noChangeArrowheads="1"/>
            </p:cNvSpPr>
            <p:nvPr/>
          </p:nvSpPr>
          <p:spPr bwMode="auto">
            <a:xfrm>
              <a:off x="771525" y="3810000"/>
              <a:ext cx="2143125" cy="3810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ctr" fontAlgn="auto">
                <a:spcBef>
                  <a:spcPts val="0"/>
                </a:spcBef>
                <a:spcAft>
                  <a:spcPts val="0"/>
                </a:spcAft>
                <a:defRPr/>
              </a:pPr>
              <a:r>
                <a:rPr lang="en-US" sz="1400" dirty="0" err="1">
                  <a:solidFill>
                    <a:schemeClr val="bg1">
                      <a:lumMod val="95000"/>
                    </a:schemeClr>
                  </a:solidFill>
                </a:rPr>
                <a:t>PriorityBlockingQueue</a:t>
              </a:r>
              <a:endParaRPr lang="en-US" sz="1400" dirty="0">
                <a:solidFill>
                  <a:schemeClr val="bg1">
                    <a:lumMod val="95000"/>
                  </a:schemeClr>
                </a:solidFill>
              </a:endParaRPr>
            </a:p>
          </p:txBody>
        </p:sp>
        <p:sp>
          <p:nvSpPr>
            <p:cNvPr id="39" name="AutoShape 8"/>
            <p:cNvSpPr>
              <a:spLocks noChangeArrowheads="1"/>
            </p:cNvSpPr>
            <p:nvPr/>
          </p:nvSpPr>
          <p:spPr bwMode="auto">
            <a:xfrm>
              <a:off x="771525" y="2743200"/>
              <a:ext cx="1800225" cy="381000"/>
            </a:xfrm>
            <a:prstGeom prst="flowChartAlternateProcess">
              <a:avLst/>
            </a:prstGeom>
            <a:solidFill>
              <a:schemeClr val="bg1">
                <a:lumMod val="85000"/>
              </a:schemeClr>
            </a:solidFill>
            <a:ln w="28575">
              <a:noFill/>
              <a:miter lim="800000"/>
              <a:headEnd/>
              <a:tailEnd/>
            </a:ln>
            <a:effectLst/>
            <a:scene3d>
              <a:camera prst="orthographicFront"/>
              <a:lightRig rig="threePt" dir="t"/>
            </a:scene3d>
            <a:sp3d>
              <a:bevelT/>
            </a:sp3d>
          </p:spPr>
          <p:txBody>
            <a:bodyPr wrap="none" anchor="ctr"/>
            <a:lstStyle/>
            <a:p>
              <a:pPr algn="ctr" fontAlgn="auto">
                <a:spcBef>
                  <a:spcPts val="0"/>
                </a:spcBef>
                <a:spcAft>
                  <a:spcPts val="0"/>
                </a:spcAft>
                <a:defRPr/>
              </a:pPr>
              <a:r>
                <a:rPr lang="en-US" sz="1400" dirty="0" err="1"/>
                <a:t>BlockingQueue</a:t>
              </a:r>
              <a:endParaRPr lang="en-US" sz="1400" dirty="0"/>
            </a:p>
          </p:txBody>
        </p:sp>
        <p:sp>
          <p:nvSpPr>
            <p:cNvPr id="40" name="AutoShape 10"/>
            <p:cNvSpPr>
              <a:spLocks noChangeArrowheads="1"/>
            </p:cNvSpPr>
            <p:nvPr/>
          </p:nvSpPr>
          <p:spPr bwMode="auto">
            <a:xfrm>
              <a:off x="7886700" y="5334000"/>
              <a:ext cx="2228850" cy="3810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ctr" fontAlgn="auto">
                <a:spcBef>
                  <a:spcPts val="0"/>
                </a:spcBef>
                <a:spcAft>
                  <a:spcPts val="0"/>
                </a:spcAft>
                <a:defRPr/>
              </a:pPr>
              <a:r>
                <a:rPr lang="en-US" sz="1400" dirty="0" err="1">
                  <a:solidFill>
                    <a:schemeClr val="bg1">
                      <a:lumMod val="95000"/>
                    </a:schemeClr>
                  </a:solidFill>
                </a:rPr>
                <a:t>LinkedBlockingDeque</a:t>
              </a:r>
              <a:endParaRPr lang="en-US" sz="1400" dirty="0">
                <a:solidFill>
                  <a:schemeClr val="bg1">
                    <a:lumMod val="95000"/>
                  </a:schemeClr>
                </a:solidFill>
              </a:endParaRPr>
            </a:p>
          </p:txBody>
        </p:sp>
      </p:gr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Title 1"/>
          <p:cNvSpPr>
            <a:spLocks noGrp="1"/>
          </p:cNvSpPr>
          <p:nvPr>
            <p:ph type="title"/>
          </p:nvPr>
        </p:nvSpPr>
        <p:spPr/>
        <p:txBody>
          <a:bodyPr/>
          <a:lstStyle/>
          <a:p>
            <a:r>
              <a:rPr lang="en-US" altLang="he-IL"/>
              <a:t>Concurrent Collections</a:t>
            </a:r>
            <a:endParaRPr lang="he-IL" altLang="he-IL"/>
          </a:p>
        </p:txBody>
      </p:sp>
      <p:grpSp>
        <p:nvGrpSpPr>
          <p:cNvPr id="267267" name="Group 40"/>
          <p:cNvGrpSpPr>
            <a:grpSpLocks/>
          </p:cNvGrpSpPr>
          <p:nvPr/>
        </p:nvGrpSpPr>
        <p:grpSpPr bwMode="auto">
          <a:xfrm>
            <a:off x="1187624" y="1916832"/>
            <a:ext cx="5688632" cy="3024336"/>
            <a:chOff x="157843" y="1295400"/>
            <a:chExt cx="4770861" cy="2438767"/>
          </a:xfrm>
        </p:grpSpPr>
        <p:sp>
          <p:nvSpPr>
            <p:cNvPr id="267268" name="Line 19"/>
            <p:cNvSpPr>
              <a:spLocks noChangeShapeType="1"/>
            </p:cNvSpPr>
            <p:nvPr/>
          </p:nvSpPr>
          <p:spPr bwMode="auto">
            <a:xfrm>
              <a:off x="1200150" y="1600200"/>
              <a:ext cx="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he-IL" sz="2400"/>
            </a:p>
          </p:txBody>
        </p:sp>
        <p:sp>
          <p:nvSpPr>
            <p:cNvPr id="8" name="AutoShape 5"/>
            <p:cNvSpPr>
              <a:spLocks noChangeArrowheads="1"/>
            </p:cNvSpPr>
            <p:nvPr/>
          </p:nvSpPr>
          <p:spPr bwMode="auto">
            <a:xfrm>
              <a:off x="454351" y="1905000"/>
              <a:ext cx="1457324" cy="413985"/>
            </a:xfrm>
            <a:prstGeom prst="flowChartAlternateProcess">
              <a:avLst/>
            </a:prstGeom>
            <a:solidFill>
              <a:schemeClr val="bg1">
                <a:lumMod val="85000"/>
              </a:schemeClr>
            </a:solidFill>
            <a:ln w="28575">
              <a:noFill/>
              <a:miter lim="800000"/>
              <a:headEnd/>
              <a:tailEnd/>
            </a:ln>
            <a:effectLst/>
            <a:scene3d>
              <a:camera prst="orthographicFront"/>
              <a:lightRig rig="threePt" dir="t"/>
            </a:scene3d>
            <a:sp3d>
              <a:bevelT/>
            </a:sp3d>
          </p:spPr>
          <p:txBody>
            <a:bodyPr wrap="none" anchor="ctr"/>
            <a:lstStyle/>
            <a:p>
              <a:pPr algn="ctr" fontAlgn="auto">
                <a:spcBef>
                  <a:spcPts val="0"/>
                </a:spcBef>
                <a:spcAft>
                  <a:spcPts val="0"/>
                </a:spcAft>
                <a:defRPr/>
              </a:pPr>
              <a:r>
                <a:rPr lang="en-US" sz="1400" dirty="0" err="1"/>
                <a:t>ConcurrentMap</a:t>
              </a:r>
              <a:endParaRPr lang="en-US" sz="1400" dirty="0"/>
            </a:p>
          </p:txBody>
        </p:sp>
        <p:sp>
          <p:nvSpPr>
            <p:cNvPr id="267272" name="Line 20"/>
            <p:cNvSpPr>
              <a:spLocks noChangeShapeType="1"/>
            </p:cNvSpPr>
            <p:nvPr/>
          </p:nvSpPr>
          <p:spPr bwMode="auto">
            <a:xfrm>
              <a:off x="3663498" y="30480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he-IL" sz="2400"/>
            </a:p>
          </p:txBody>
        </p:sp>
        <p:sp>
          <p:nvSpPr>
            <p:cNvPr id="267273" name="Line 20"/>
            <p:cNvSpPr>
              <a:spLocks noChangeShapeType="1"/>
            </p:cNvSpPr>
            <p:nvPr/>
          </p:nvSpPr>
          <p:spPr bwMode="auto">
            <a:xfrm>
              <a:off x="3663498" y="25146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he-IL" sz="2400"/>
            </a:p>
          </p:txBody>
        </p:sp>
        <p:sp>
          <p:nvSpPr>
            <p:cNvPr id="267274" name="Line 18"/>
            <p:cNvSpPr>
              <a:spLocks noChangeShapeType="1"/>
            </p:cNvSpPr>
            <p:nvPr/>
          </p:nvSpPr>
          <p:spPr bwMode="auto">
            <a:xfrm flipV="1">
              <a:off x="1200150" y="2514234"/>
              <a:ext cx="2463348" cy="36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he-IL" sz="2400"/>
            </a:p>
          </p:txBody>
        </p:sp>
        <p:sp>
          <p:nvSpPr>
            <p:cNvPr id="19" name="AutoShape 10"/>
            <p:cNvSpPr>
              <a:spLocks noChangeArrowheads="1"/>
            </p:cNvSpPr>
            <p:nvPr/>
          </p:nvSpPr>
          <p:spPr bwMode="auto">
            <a:xfrm>
              <a:off x="2442680" y="3353167"/>
              <a:ext cx="2486024" cy="3810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ctr" fontAlgn="auto">
                <a:spcBef>
                  <a:spcPts val="0"/>
                </a:spcBef>
                <a:spcAft>
                  <a:spcPts val="0"/>
                </a:spcAft>
                <a:defRPr/>
              </a:pPr>
              <a:r>
                <a:rPr lang="en-US" sz="1400" dirty="0" err="1">
                  <a:solidFill>
                    <a:schemeClr val="bg1">
                      <a:lumMod val="95000"/>
                    </a:schemeClr>
                  </a:solidFill>
                </a:rPr>
                <a:t>ConcurrentSkipListMap</a:t>
              </a:r>
              <a:endParaRPr lang="en-US" sz="1400" dirty="0">
                <a:solidFill>
                  <a:schemeClr val="bg1">
                    <a:lumMod val="95000"/>
                  </a:schemeClr>
                </a:solidFill>
              </a:endParaRPr>
            </a:p>
          </p:txBody>
        </p:sp>
        <p:sp>
          <p:nvSpPr>
            <p:cNvPr id="22" name="AutoShape 4"/>
            <p:cNvSpPr>
              <a:spLocks noChangeArrowheads="1"/>
            </p:cNvSpPr>
            <p:nvPr/>
          </p:nvSpPr>
          <p:spPr bwMode="auto">
            <a:xfrm>
              <a:off x="600075" y="1295400"/>
              <a:ext cx="1200150" cy="381000"/>
            </a:xfrm>
            <a:prstGeom prst="flowChartAlternateProcess">
              <a:avLst/>
            </a:prstGeom>
            <a:solidFill>
              <a:schemeClr val="bg1">
                <a:lumMod val="85000"/>
              </a:schemeClr>
            </a:solidFill>
            <a:ln w="28575">
              <a:noFill/>
              <a:miter lim="800000"/>
              <a:headEnd/>
              <a:tailEnd/>
            </a:ln>
            <a:effectLst/>
            <a:scene3d>
              <a:camera prst="orthographicFront"/>
              <a:lightRig rig="threePt" dir="t"/>
            </a:scene3d>
            <a:sp3d>
              <a:bevelT/>
            </a:sp3d>
          </p:spPr>
          <p:txBody>
            <a:bodyPr wrap="none" anchor="ctr"/>
            <a:lstStyle/>
            <a:p>
              <a:pPr algn="ctr" fontAlgn="auto">
                <a:spcBef>
                  <a:spcPts val="0"/>
                </a:spcBef>
                <a:spcAft>
                  <a:spcPts val="0"/>
                </a:spcAft>
                <a:defRPr/>
              </a:pPr>
              <a:r>
                <a:rPr lang="en-US" sz="1400" dirty="0"/>
                <a:t>Map</a:t>
              </a:r>
            </a:p>
          </p:txBody>
        </p:sp>
        <p:sp>
          <p:nvSpPr>
            <p:cNvPr id="23" name="AutoShape 5"/>
            <p:cNvSpPr>
              <a:spLocks noChangeArrowheads="1"/>
            </p:cNvSpPr>
            <p:nvPr/>
          </p:nvSpPr>
          <p:spPr bwMode="auto">
            <a:xfrm>
              <a:off x="2592939" y="2726891"/>
              <a:ext cx="2238442" cy="357872"/>
            </a:xfrm>
            <a:prstGeom prst="flowChartAlternateProcess">
              <a:avLst/>
            </a:prstGeom>
            <a:solidFill>
              <a:schemeClr val="bg1">
                <a:lumMod val="85000"/>
              </a:schemeClr>
            </a:solidFill>
            <a:ln w="28575">
              <a:noFill/>
              <a:miter lim="800000"/>
              <a:headEnd/>
              <a:tailEnd/>
            </a:ln>
            <a:effectLst/>
            <a:scene3d>
              <a:camera prst="orthographicFront"/>
              <a:lightRig rig="threePt" dir="t"/>
            </a:scene3d>
            <a:sp3d>
              <a:bevelT/>
            </a:sp3d>
          </p:spPr>
          <p:txBody>
            <a:bodyPr wrap="none" anchor="ctr"/>
            <a:lstStyle/>
            <a:p>
              <a:pPr algn="ctr" fontAlgn="auto">
                <a:spcBef>
                  <a:spcPts val="0"/>
                </a:spcBef>
                <a:spcAft>
                  <a:spcPts val="0"/>
                </a:spcAft>
                <a:defRPr/>
              </a:pPr>
              <a:r>
                <a:rPr lang="en-US" sz="1400" dirty="0" err="1"/>
                <a:t>ConcurrentNavigableMap</a:t>
              </a:r>
              <a:endParaRPr lang="en-US" sz="1400" dirty="0"/>
            </a:p>
          </p:txBody>
        </p:sp>
        <p:sp>
          <p:nvSpPr>
            <p:cNvPr id="38" name="AutoShape 11"/>
            <p:cNvSpPr>
              <a:spLocks noChangeArrowheads="1"/>
            </p:cNvSpPr>
            <p:nvPr/>
          </p:nvSpPr>
          <p:spPr bwMode="auto">
            <a:xfrm>
              <a:off x="157843" y="2703763"/>
              <a:ext cx="2143125" cy="3810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ctr" fontAlgn="auto">
                <a:spcBef>
                  <a:spcPts val="0"/>
                </a:spcBef>
                <a:spcAft>
                  <a:spcPts val="0"/>
                </a:spcAft>
                <a:defRPr/>
              </a:pPr>
              <a:r>
                <a:rPr lang="en-US" sz="1400" dirty="0" err="1">
                  <a:solidFill>
                    <a:schemeClr val="bg1">
                      <a:lumMod val="95000"/>
                    </a:schemeClr>
                  </a:solidFill>
                </a:rPr>
                <a:t>ConcurrentHashMap</a:t>
              </a:r>
              <a:endParaRPr lang="en-US" sz="1400" dirty="0">
                <a:solidFill>
                  <a:schemeClr val="bg1">
                    <a:lumMod val="95000"/>
                  </a:schemeClr>
                </a:solidFill>
              </a:endParaRPr>
            </a:p>
          </p:txBody>
        </p:sp>
      </p:gr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Title 1"/>
          <p:cNvSpPr>
            <a:spLocks noGrp="1"/>
          </p:cNvSpPr>
          <p:nvPr>
            <p:ph type="title"/>
          </p:nvPr>
        </p:nvSpPr>
        <p:spPr/>
        <p:txBody>
          <a:bodyPr/>
          <a:lstStyle/>
          <a:p>
            <a:r>
              <a:rPr lang="en-US" altLang="he-IL"/>
              <a:t>Concurrent Collections</a:t>
            </a:r>
            <a:endParaRPr lang="he-IL" altLang="he-IL"/>
          </a:p>
        </p:txBody>
      </p:sp>
      <p:sp>
        <p:nvSpPr>
          <p:cNvPr id="3" name="Content Placeholder 2"/>
          <p:cNvSpPr>
            <a:spLocks noGrp="1"/>
          </p:cNvSpPr>
          <p:nvPr>
            <p:ph idx="1"/>
          </p:nvPr>
        </p:nvSpPr>
        <p:spPr/>
        <p:txBody>
          <a:bodyPr/>
          <a:lstStyle/>
          <a:p>
            <a:pPr marL="0" indent="0">
              <a:buNone/>
            </a:pPr>
            <a:r>
              <a:rPr lang="en-US" b="1" i="1" dirty="0" err="1"/>
              <a:t>BlockingQueue</a:t>
            </a:r>
            <a:endParaRPr lang="en-US" b="1" i="1" dirty="0"/>
          </a:p>
          <a:p>
            <a:endParaRPr lang="en-US" dirty="0"/>
          </a:p>
          <a:p>
            <a:pPr lvl="1"/>
            <a:r>
              <a:rPr lang="en-US" dirty="0"/>
              <a:t>Null values are not permitted</a:t>
            </a:r>
          </a:p>
          <a:p>
            <a:pPr lvl="1"/>
            <a:r>
              <a:rPr lang="en-US" dirty="0"/>
              <a:t>Manages remaining capacity</a:t>
            </a:r>
          </a:p>
          <a:p>
            <a:pPr lvl="2"/>
            <a:r>
              <a:rPr lang="en-US" dirty="0"/>
              <a:t>Might be bounded. If not, always shows </a:t>
            </a:r>
            <a:r>
              <a:rPr lang="en-US" i="1" dirty="0" err="1"/>
              <a:t>Integer.MAX_VALUE</a:t>
            </a:r>
            <a:endParaRPr lang="en-US" i="1" dirty="0"/>
          </a:p>
          <a:p>
            <a:pPr lvl="2"/>
            <a:r>
              <a:rPr lang="en-US" i="1" dirty="0"/>
              <a:t>take</a:t>
            </a:r>
            <a:r>
              <a:rPr lang="en-US" dirty="0"/>
              <a:t>() blocks when empty</a:t>
            </a:r>
          </a:p>
          <a:p>
            <a:pPr lvl="2"/>
            <a:r>
              <a:rPr lang="en-US" i="1" dirty="0"/>
              <a:t>put</a:t>
            </a:r>
            <a:r>
              <a:rPr lang="en-US" dirty="0"/>
              <a:t>() blocks when remaining capacity = 0</a:t>
            </a:r>
          </a:p>
          <a:p>
            <a:pPr lvl="1"/>
            <a:r>
              <a:rPr lang="en-US" dirty="0"/>
              <a:t>Atomic operations are thread-safe</a:t>
            </a:r>
          </a:p>
          <a:p>
            <a:endParaRPr lang="he-IL"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Title 1"/>
          <p:cNvSpPr>
            <a:spLocks noGrp="1"/>
          </p:cNvSpPr>
          <p:nvPr>
            <p:ph type="title"/>
          </p:nvPr>
        </p:nvSpPr>
        <p:spPr/>
        <p:txBody>
          <a:bodyPr/>
          <a:lstStyle/>
          <a:p>
            <a:r>
              <a:rPr lang="en-US" altLang="he-IL"/>
              <a:t>Concurrent Collections</a:t>
            </a:r>
            <a:endParaRPr lang="he-IL" altLang="he-IL"/>
          </a:p>
        </p:txBody>
      </p:sp>
      <p:sp>
        <p:nvSpPr>
          <p:cNvPr id="3" name="Content Placeholder 2"/>
          <p:cNvSpPr>
            <a:spLocks noGrp="1"/>
          </p:cNvSpPr>
          <p:nvPr>
            <p:ph idx="1"/>
          </p:nvPr>
        </p:nvSpPr>
        <p:spPr/>
        <p:txBody>
          <a:bodyPr/>
          <a:lstStyle/>
          <a:p>
            <a:pPr marL="0" indent="0">
              <a:buNone/>
            </a:pPr>
            <a:r>
              <a:rPr lang="en-US" b="1" i="1" dirty="0" err="1"/>
              <a:t>BlockingQueue</a:t>
            </a:r>
            <a:r>
              <a:rPr lang="en-US" b="1" dirty="0"/>
              <a:t> – cont.</a:t>
            </a:r>
          </a:p>
          <a:p>
            <a:pPr lvl="1"/>
            <a:endParaRPr lang="en-US" dirty="0"/>
          </a:p>
          <a:p>
            <a:pPr lvl="1"/>
            <a:r>
              <a:rPr lang="en-US" dirty="0"/>
              <a:t>Non-blocking methods </a:t>
            </a:r>
          </a:p>
          <a:p>
            <a:pPr lvl="2"/>
            <a:r>
              <a:rPr lang="en-US" i="1" dirty="0"/>
              <a:t>add</a:t>
            </a:r>
            <a:r>
              <a:rPr lang="en-US" dirty="0"/>
              <a:t>() return true on success and </a:t>
            </a:r>
            <a:r>
              <a:rPr lang="en-US" i="1" dirty="0" err="1"/>
              <a:t>IllegalStateEx</a:t>
            </a:r>
            <a:r>
              <a:rPr lang="en-US" dirty="0"/>
              <a:t> if full</a:t>
            </a:r>
          </a:p>
          <a:p>
            <a:pPr lvl="2"/>
            <a:r>
              <a:rPr lang="en-US" i="1" dirty="0"/>
              <a:t>offer</a:t>
            </a:r>
            <a:r>
              <a:rPr lang="en-US" dirty="0"/>
              <a:t>() return true on success and false if full</a:t>
            </a:r>
          </a:p>
          <a:p>
            <a:pPr lvl="2"/>
            <a:r>
              <a:rPr lang="en-US" i="1" dirty="0"/>
              <a:t>poll</a:t>
            </a:r>
            <a:r>
              <a:rPr lang="en-US" dirty="0"/>
              <a:t>() retrieves element or null if queue is empty</a:t>
            </a:r>
          </a:p>
          <a:p>
            <a:pPr lvl="1"/>
            <a:r>
              <a:rPr lang="en-US" dirty="0"/>
              <a:t>Bulk operations ( </a:t>
            </a:r>
            <a:r>
              <a:rPr lang="en-US" i="1" dirty="0" err="1"/>
              <a:t>addAll</a:t>
            </a:r>
            <a:r>
              <a:rPr lang="en-US" dirty="0"/>
              <a:t>(), </a:t>
            </a:r>
            <a:r>
              <a:rPr lang="en-US" i="1" dirty="0" err="1"/>
              <a:t>containsAll</a:t>
            </a:r>
            <a:r>
              <a:rPr lang="en-US" dirty="0"/>
              <a:t>()… )</a:t>
            </a:r>
          </a:p>
          <a:p>
            <a:pPr lvl="2"/>
            <a:r>
              <a:rPr lang="en-US" dirty="0"/>
              <a:t>Might partially execute and fail with exception</a:t>
            </a:r>
          </a:p>
          <a:p>
            <a:endParaRPr lang="he-IL"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Title 1"/>
          <p:cNvSpPr>
            <a:spLocks noGrp="1"/>
          </p:cNvSpPr>
          <p:nvPr>
            <p:ph type="title"/>
          </p:nvPr>
        </p:nvSpPr>
        <p:spPr/>
        <p:txBody>
          <a:bodyPr/>
          <a:lstStyle/>
          <a:p>
            <a:r>
              <a:rPr lang="en-US" altLang="he-IL"/>
              <a:t>Concurrent Collections</a:t>
            </a:r>
            <a:endParaRPr lang="he-IL" altLang="he-IL"/>
          </a:p>
        </p:txBody>
      </p:sp>
      <p:sp>
        <p:nvSpPr>
          <p:cNvPr id="3" name="Content Placeholder 2"/>
          <p:cNvSpPr>
            <a:spLocks noGrp="1"/>
          </p:cNvSpPr>
          <p:nvPr>
            <p:ph idx="1"/>
          </p:nvPr>
        </p:nvSpPr>
        <p:spPr/>
        <p:txBody>
          <a:bodyPr/>
          <a:lstStyle/>
          <a:p>
            <a:pPr marL="0" indent="0">
              <a:buNone/>
            </a:pPr>
            <a:r>
              <a:rPr lang="en-US" b="1" i="1" dirty="0" err="1"/>
              <a:t>ConcurrentMap</a:t>
            </a:r>
            <a:endParaRPr lang="en-US" b="1" i="1" dirty="0"/>
          </a:p>
          <a:p>
            <a:pPr lvl="1"/>
            <a:endParaRPr lang="en-US" dirty="0"/>
          </a:p>
          <a:p>
            <a:pPr lvl="1"/>
            <a:r>
              <a:rPr lang="en-US" dirty="0"/>
              <a:t>Offers atomic locks </a:t>
            </a:r>
          </a:p>
          <a:p>
            <a:pPr lvl="2"/>
            <a:r>
              <a:rPr lang="en-US" dirty="0"/>
              <a:t>Key-based locks for </a:t>
            </a:r>
            <a:r>
              <a:rPr lang="en-US" i="1" dirty="0"/>
              <a:t>put</a:t>
            </a:r>
            <a:r>
              <a:rPr lang="en-US" dirty="0"/>
              <a:t>() &amp; </a:t>
            </a:r>
            <a:r>
              <a:rPr lang="en-US" i="1" dirty="0"/>
              <a:t>get</a:t>
            </a:r>
            <a:r>
              <a:rPr lang="en-US" dirty="0"/>
              <a:t>()</a:t>
            </a:r>
          </a:p>
          <a:p>
            <a:pPr lvl="1"/>
            <a:endParaRPr lang="en-US" dirty="0"/>
          </a:p>
          <a:p>
            <a:pPr lvl="1"/>
            <a:r>
              <a:rPr lang="en-US" dirty="0"/>
              <a:t>Additional methods</a:t>
            </a:r>
          </a:p>
          <a:p>
            <a:pPr lvl="2"/>
            <a:r>
              <a:rPr lang="en-US" i="1" dirty="0" err="1"/>
              <a:t>putIfAbsent</a:t>
            </a:r>
            <a:r>
              <a:rPr lang="en-US" i="1" dirty="0"/>
              <a:t>(</a:t>
            </a:r>
            <a:r>
              <a:rPr lang="en-US" i="1" dirty="0" err="1"/>
              <a:t>key,val</a:t>
            </a:r>
            <a:r>
              <a:rPr lang="en-US" dirty="0"/>
              <a:t>) – assigns </a:t>
            </a:r>
            <a:r>
              <a:rPr lang="en-US" dirty="0" err="1"/>
              <a:t>val</a:t>
            </a:r>
            <a:r>
              <a:rPr lang="en-US" dirty="0"/>
              <a:t> if key has null value</a:t>
            </a:r>
          </a:p>
          <a:p>
            <a:pPr lvl="2"/>
            <a:r>
              <a:rPr lang="en-US" i="1" dirty="0"/>
              <a:t>remove(</a:t>
            </a:r>
            <a:r>
              <a:rPr lang="en-US" i="1" dirty="0" err="1"/>
              <a:t>key,val</a:t>
            </a:r>
            <a:r>
              <a:rPr lang="en-US" dirty="0"/>
              <a:t>) – removes entry if V equals current value</a:t>
            </a:r>
          </a:p>
          <a:p>
            <a:pPr lvl="2"/>
            <a:r>
              <a:rPr lang="en-US" i="1" dirty="0"/>
              <a:t>replace(</a:t>
            </a:r>
            <a:r>
              <a:rPr lang="en-US" i="1" dirty="0" err="1"/>
              <a:t>key,val</a:t>
            </a:r>
            <a:r>
              <a:rPr lang="en-US" dirty="0"/>
              <a:t>) – replaces current value with </a:t>
            </a:r>
            <a:r>
              <a:rPr lang="en-US" dirty="0" err="1"/>
              <a:t>val</a:t>
            </a:r>
            <a:endParaRPr lang="en-US" dirty="0"/>
          </a:p>
          <a:p>
            <a:pPr lvl="2"/>
            <a:r>
              <a:rPr lang="en-US" i="1" dirty="0"/>
              <a:t>replace(</a:t>
            </a:r>
            <a:r>
              <a:rPr lang="en-US" i="1" dirty="0" err="1"/>
              <a:t>key,val,nv</a:t>
            </a:r>
            <a:r>
              <a:rPr lang="en-US" dirty="0"/>
              <a:t>) – assigns </a:t>
            </a:r>
            <a:r>
              <a:rPr lang="en-US" dirty="0" err="1"/>
              <a:t>nv</a:t>
            </a:r>
            <a:r>
              <a:rPr lang="en-US" dirty="0"/>
              <a:t> if current value equals </a:t>
            </a:r>
            <a:r>
              <a:rPr lang="en-US" dirty="0" err="1"/>
              <a:t>val</a:t>
            </a:r>
            <a:endParaRPr lang="en-US" dirty="0"/>
          </a:p>
          <a:p>
            <a:pPr lvl="3"/>
            <a:endParaRPr lang="en-US" dirty="0"/>
          </a:p>
          <a:p>
            <a:pPr lvl="2"/>
            <a:endParaRPr lang="en-US" dirty="0"/>
          </a:p>
          <a:p>
            <a:endParaRPr lang="he-IL"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Title 1"/>
          <p:cNvSpPr>
            <a:spLocks noGrp="1"/>
          </p:cNvSpPr>
          <p:nvPr>
            <p:ph type="title"/>
          </p:nvPr>
        </p:nvSpPr>
        <p:spPr/>
        <p:txBody>
          <a:bodyPr/>
          <a:lstStyle/>
          <a:p>
            <a:r>
              <a:rPr lang="en-US" altLang="he-IL"/>
              <a:t>Concurrent Collections</a:t>
            </a:r>
            <a:endParaRPr lang="he-IL" altLang="he-IL"/>
          </a:p>
        </p:txBody>
      </p:sp>
      <p:sp>
        <p:nvSpPr>
          <p:cNvPr id="3" name="Content Placeholder 2"/>
          <p:cNvSpPr>
            <a:spLocks noGrp="1"/>
          </p:cNvSpPr>
          <p:nvPr>
            <p:ph idx="1"/>
          </p:nvPr>
        </p:nvSpPr>
        <p:spPr/>
        <p:txBody>
          <a:bodyPr/>
          <a:lstStyle/>
          <a:p>
            <a:pPr marL="0" indent="0">
              <a:buNone/>
            </a:pPr>
            <a:r>
              <a:rPr lang="en-US" b="1" dirty="0"/>
              <a:t>Concrete  Blocking Queues</a:t>
            </a:r>
          </a:p>
          <a:p>
            <a:pPr lvl="1"/>
            <a:endParaRPr lang="en-US" dirty="0"/>
          </a:p>
          <a:p>
            <a:pPr lvl="1"/>
            <a:r>
              <a:rPr lang="en-US" i="1" dirty="0" err="1"/>
              <a:t>ArrayBlockingQueue</a:t>
            </a:r>
            <a:endParaRPr lang="en-US" i="1" dirty="0"/>
          </a:p>
          <a:p>
            <a:pPr lvl="2"/>
            <a:r>
              <a:rPr lang="en-US" dirty="0"/>
              <a:t>Based on Java Array</a:t>
            </a:r>
          </a:p>
          <a:p>
            <a:pPr lvl="2"/>
            <a:r>
              <a:rPr lang="en-US" dirty="0"/>
              <a:t>Once created, cannot be resized</a:t>
            </a:r>
          </a:p>
          <a:p>
            <a:pPr lvl="2"/>
            <a:r>
              <a:rPr lang="en-US" dirty="0"/>
              <a:t>Constructor accepts capacity &amp; ‘fair’ flag</a:t>
            </a:r>
          </a:p>
          <a:p>
            <a:pPr lvl="2"/>
            <a:r>
              <a:rPr lang="en-US" dirty="0"/>
              <a:t>true = consumer &amp; producer thread goes through FIFO queue</a:t>
            </a:r>
          </a:p>
          <a:p>
            <a:pPr lvl="2"/>
            <a:r>
              <a:rPr lang="en-US" dirty="0"/>
              <a:t>false = no thread queue – might lead to threads starvation </a:t>
            </a:r>
          </a:p>
          <a:p>
            <a:pPr lvl="2"/>
            <a:endParaRPr lang="en-US" dirty="0"/>
          </a:p>
          <a:p>
            <a:pPr lvl="1"/>
            <a:r>
              <a:rPr lang="en-US" i="1" dirty="0" err="1"/>
              <a:t>SynchronousQueue</a:t>
            </a:r>
            <a:endParaRPr lang="en-US" i="1" dirty="0"/>
          </a:p>
          <a:p>
            <a:pPr lvl="2"/>
            <a:r>
              <a:rPr lang="en-US" dirty="0"/>
              <a:t>Blocking queue with  fixed zero size</a:t>
            </a:r>
          </a:p>
          <a:p>
            <a:pPr lvl="2"/>
            <a:r>
              <a:rPr lang="en-US" dirty="0"/>
              <a:t>Consumer </a:t>
            </a:r>
            <a:r>
              <a:rPr lang="en-US" i="1" dirty="0"/>
              <a:t>poll</a:t>
            </a:r>
            <a:r>
              <a:rPr lang="en-US" dirty="0"/>
              <a:t>() returns when producer </a:t>
            </a:r>
            <a:r>
              <a:rPr lang="en-US" i="1" dirty="0"/>
              <a:t>offer</a:t>
            </a:r>
            <a:r>
              <a:rPr lang="en-US" dirty="0"/>
              <a:t>() in executed</a:t>
            </a:r>
          </a:p>
          <a:p>
            <a:pPr lvl="2"/>
            <a:endParaRPr lang="en-US" dirty="0"/>
          </a:p>
          <a:p>
            <a:pPr lvl="2"/>
            <a:endParaRPr lang="en-US" dirty="0"/>
          </a:p>
          <a:p>
            <a:pPr lvl="3"/>
            <a:endParaRPr lang="en-US" dirty="0"/>
          </a:p>
          <a:p>
            <a:pPr lvl="2"/>
            <a:endParaRPr lang="en-US" dirty="0"/>
          </a:p>
          <a:p>
            <a:endParaRPr lang="he-IL"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Title 1"/>
          <p:cNvSpPr>
            <a:spLocks noGrp="1"/>
          </p:cNvSpPr>
          <p:nvPr>
            <p:ph type="title"/>
          </p:nvPr>
        </p:nvSpPr>
        <p:spPr/>
        <p:txBody>
          <a:bodyPr/>
          <a:lstStyle/>
          <a:p>
            <a:r>
              <a:rPr lang="en-US" altLang="he-IL"/>
              <a:t>Concurrent Collections</a:t>
            </a:r>
            <a:endParaRPr lang="he-IL" altLang="he-IL"/>
          </a:p>
        </p:txBody>
      </p:sp>
      <p:sp>
        <p:nvSpPr>
          <p:cNvPr id="3" name="Content Placeholder 2"/>
          <p:cNvSpPr>
            <a:spLocks noGrp="1"/>
          </p:cNvSpPr>
          <p:nvPr>
            <p:ph idx="1"/>
          </p:nvPr>
        </p:nvSpPr>
        <p:spPr/>
        <p:txBody>
          <a:bodyPr/>
          <a:lstStyle/>
          <a:p>
            <a:pPr marL="0" indent="0">
              <a:buNone/>
            </a:pPr>
            <a:r>
              <a:rPr lang="en-US" b="1" dirty="0"/>
              <a:t>Concrete  Blocking Queues</a:t>
            </a:r>
          </a:p>
          <a:p>
            <a:pPr lvl="1"/>
            <a:endParaRPr lang="en-US" dirty="0"/>
          </a:p>
          <a:p>
            <a:pPr lvl="1"/>
            <a:r>
              <a:rPr lang="en-US" i="1" dirty="0" err="1"/>
              <a:t>PriorityBlockingQueue</a:t>
            </a:r>
            <a:endParaRPr lang="en-US" i="1" dirty="0"/>
          </a:p>
          <a:p>
            <a:pPr lvl="2"/>
            <a:r>
              <a:rPr lang="en-US" dirty="0"/>
              <a:t>Sorted blocking queue</a:t>
            </a:r>
          </a:p>
          <a:p>
            <a:pPr lvl="2"/>
            <a:r>
              <a:rPr lang="en-US" dirty="0"/>
              <a:t>Uses natural ordering (</a:t>
            </a:r>
            <a:r>
              <a:rPr lang="en-US" i="1" dirty="0"/>
              <a:t>Comparable&lt;T</a:t>
            </a:r>
            <a:r>
              <a:rPr lang="en-US" dirty="0"/>
              <a:t>&gt;) </a:t>
            </a:r>
          </a:p>
          <a:p>
            <a:pPr lvl="2"/>
            <a:endParaRPr lang="en-US" dirty="0"/>
          </a:p>
          <a:p>
            <a:pPr lvl="1"/>
            <a:r>
              <a:rPr lang="en-US" i="1" dirty="0" err="1"/>
              <a:t>LinkedBlockingQueue</a:t>
            </a:r>
            <a:endParaRPr lang="en-US" i="1" dirty="0"/>
          </a:p>
          <a:p>
            <a:pPr lvl="2"/>
            <a:r>
              <a:rPr lang="en-US" dirty="0"/>
              <a:t>Same functionality as </a:t>
            </a:r>
            <a:r>
              <a:rPr lang="en-US" i="1" dirty="0" err="1"/>
              <a:t>ArrayBlockingQueue</a:t>
            </a:r>
            <a:r>
              <a:rPr lang="en-US" dirty="0"/>
              <a:t> – but,</a:t>
            </a:r>
          </a:p>
          <a:p>
            <a:pPr lvl="2"/>
            <a:r>
              <a:rPr lang="en-US" dirty="0"/>
              <a:t>Backed by linked list (better for adding and removing elements)</a:t>
            </a:r>
          </a:p>
          <a:p>
            <a:pPr lvl="2"/>
            <a:r>
              <a:rPr lang="en-US" dirty="0"/>
              <a:t>Capacity can be specified</a:t>
            </a:r>
          </a:p>
          <a:p>
            <a:pPr lvl="2"/>
            <a:endParaRPr lang="en-US" dirty="0"/>
          </a:p>
          <a:p>
            <a:pPr lvl="2"/>
            <a:endParaRPr lang="en-US" dirty="0"/>
          </a:p>
          <a:p>
            <a:pPr lvl="3"/>
            <a:endParaRPr lang="en-US" dirty="0"/>
          </a:p>
          <a:p>
            <a:pPr lvl="2"/>
            <a:endParaRPr lang="en-US" dirty="0"/>
          </a:p>
          <a:p>
            <a:endParaRPr lang="he-IL"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Title 1"/>
          <p:cNvSpPr>
            <a:spLocks noGrp="1"/>
          </p:cNvSpPr>
          <p:nvPr>
            <p:ph type="title"/>
          </p:nvPr>
        </p:nvSpPr>
        <p:spPr/>
        <p:txBody>
          <a:bodyPr/>
          <a:lstStyle/>
          <a:p>
            <a:r>
              <a:rPr lang="en-US" altLang="he-IL"/>
              <a:t>Concurrent Collections</a:t>
            </a:r>
            <a:endParaRPr lang="he-IL" altLang="he-IL"/>
          </a:p>
        </p:txBody>
      </p:sp>
      <p:sp>
        <p:nvSpPr>
          <p:cNvPr id="3" name="Content Placeholder 2"/>
          <p:cNvSpPr>
            <a:spLocks noGrp="1"/>
          </p:cNvSpPr>
          <p:nvPr>
            <p:ph idx="1"/>
          </p:nvPr>
        </p:nvSpPr>
        <p:spPr/>
        <p:txBody>
          <a:bodyPr/>
          <a:lstStyle/>
          <a:p>
            <a:pPr marL="0" indent="0">
              <a:buNone/>
            </a:pPr>
            <a:r>
              <a:rPr lang="en-US" b="1" dirty="0"/>
              <a:t>Concrete  Blocking Queues</a:t>
            </a:r>
          </a:p>
          <a:p>
            <a:pPr lvl="1"/>
            <a:endParaRPr lang="en-US" dirty="0"/>
          </a:p>
          <a:p>
            <a:pPr lvl="1"/>
            <a:r>
              <a:rPr lang="en-US" i="1" dirty="0" err="1"/>
              <a:t>DelayQueue</a:t>
            </a:r>
            <a:endParaRPr lang="en-US" i="1" dirty="0"/>
          </a:p>
          <a:p>
            <a:pPr lvl="2"/>
            <a:r>
              <a:rPr lang="en-US" dirty="0"/>
              <a:t>Unbounded blocking queue</a:t>
            </a:r>
          </a:p>
          <a:p>
            <a:pPr lvl="2"/>
            <a:r>
              <a:rPr lang="en-US" i="1" dirty="0"/>
              <a:t>offer(e</a:t>
            </a:r>
            <a:r>
              <a:rPr lang="en-US" dirty="0"/>
              <a:t>, </a:t>
            </a:r>
            <a:r>
              <a:rPr lang="en-US" i="1" dirty="0"/>
              <a:t>timeout, </a:t>
            </a:r>
            <a:r>
              <a:rPr lang="en-US" i="1" dirty="0" err="1"/>
              <a:t>timeUnit</a:t>
            </a:r>
            <a:r>
              <a:rPr lang="en-US" dirty="0"/>
              <a:t>) – adds element with expiration time</a:t>
            </a:r>
          </a:p>
          <a:p>
            <a:pPr lvl="2"/>
            <a:r>
              <a:rPr lang="en-US" i="1" dirty="0"/>
              <a:t>poll</a:t>
            </a:r>
            <a:r>
              <a:rPr lang="en-US" dirty="0"/>
              <a:t>() – results with null, if no element expired yet</a:t>
            </a:r>
          </a:p>
          <a:p>
            <a:pPr lvl="2"/>
            <a:r>
              <a:rPr lang="en-US" dirty="0"/>
              <a:t>Elements are organized according to their expiration </a:t>
            </a:r>
          </a:p>
          <a:p>
            <a:pPr lvl="2"/>
            <a:endParaRPr lang="en-US" dirty="0"/>
          </a:p>
          <a:p>
            <a:pPr lvl="2"/>
            <a:endParaRPr lang="en-US" dirty="0"/>
          </a:p>
          <a:p>
            <a:pPr lvl="2"/>
            <a:endParaRPr lang="en-US" dirty="0"/>
          </a:p>
          <a:p>
            <a:pPr lvl="3"/>
            <a:endParaRPr lang="en-US" dirty="0"/>
          </a:p>
          <a:p>
            <a:pPr lvl="2"/>
            <a:endParaRPr lang="en-US" dirty="0"/>
          </a:p>
          <a:p>
            <a:endParaRPr lang="he-IL"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Title 1"/>
          <p:cNvSpPr>
            <a:spLocks noGrp="1"/>
          </p:cNvSpPr>
          <p:nvPr>
            <p:ph type="title"/>
          </p:nvPr>
        </p:nvSpPr>
        <p:spPr/>
        <p:txBody>
          <a:bodyPr/>
          <a:lstStyle/>
          <a:p>
            <a:r>
              <a:rPr lang="en-US" altLang="he-IL"/>
              <a:t>Concurrent Collections</a:t>
            </a:r>
            <a:endParaRPr lang="he-IL" altLang="he-IL"/>
          </a:p>
        </p:txBody>
      </p:sp>
      <p:sp>
        <p:nvSpPr>
          <p:cNvPr id="3" name="Content Placeholder 2"/>
          <p:cNvSpPr>
            <a:spLocks noGrp="1"/>
          </p:cNvSpPr>
          <p:nvPr>
            <p:ph idx="1"/>
          </p:nvPr>
        </p:nvSpPr>
        <p:spPr/>
        <p:txBody>
          <a:bodyPr/>
          <a:lstStyle/>
          <a:p>
            <a:pPr marL="0" indent="0">
              <a:buNone/>
            </a:pPr>
            <a:r>
              <a:rPr lang="en-US" b="1" dirty="0"/>
              <a:t>Concrete  Blocking Queues</a:t>
            </a:r>
          </a:p>
          <a:p>
            <a:pPr lvl="1"/>
            <a:endParaRPr lang="en-US" dirty="0"/>
          </a:p>
          <a:p>
            <a:pPr lvl="1"/>
            <a:r>
              <a:rPr lang="en-US" i="1" dirty="0" err="1"/>
              <a:t>TransferQueue</a:t>
            </a:r>
            <a:r>
              <a:rPr lang="en-US" dirty="0"/>
              <a:t> interface</a:t>
            </a:r>
          </a:p>
          <a:p>
            <a:pPr lvl="2"/>
            <a:r>
              <a:rPr lang="en-US" dirty="0"/>
              <a:t>Offered in JSE 7 release</a:t>
            </a:r>
          </a:p>
          <a:p>
            <a:pPr lvl="2"/>
            <a:r>
              <a:rPr lang="en-US" dirty="0"/>
              <a:t>Extends </a:t>
            </a:r>
            <a:r>
              <a:rPr lang="en-US" i="1" dirty="0" err="1"/>
              <a:t>BlockingQueue</a:t>
            </a:r>
            <a:endParaRPr lang="en-US" i="1" dirty="0"/>
          </a:p>
          <a:p>
            <a:pPr lvl="2"/>
            <a:r>
              <a:rPr lang="en-US" dirty="0"/>
              <a:t>Allows a producer to use the queue in 2 methods</a:t>
            </a:r>
          </a:p>
          <a:p>
            <a:pPr lvl="2"/>
            <a:r>
              <a:rPr lang="en-US" i="1" dirty="0"/>
              <a:t>put</a:t>
            </a:r>
            <a:r>
              <a:rPr lang="en-US" dirty="0"/>
              <a:t>() – as always, blocks when full or adds and returns</a:t>
            </a:r>
          </a:p>
          <a:p>
            <a:pPr lvl="2"/>
            <a:r>
              <a:rPr lang="en-US" i="1" dirty="0"/>
              <a:t>transfer</a:t>
            </a:r>
            <a:r>
              <a:rPr lang="en-US" dirty="0"/>
              <a:t>() – which blocks until consumers uses </a:t>
            </a:r>
            <a:r>
              <a:rPr lang="en-US" i="1" dirty="0"/>
              <a:t>take</a:t>
            </a:r>
            <a:r>
              <a:rPr lang="en-US" dirty="0"/>
              <a:t>() or </a:t>
            </a:r>
            <a:r>
              <a:rPr lang="en-US" i="1" dirty="0"/>
              <a:t>poll</a:t>
            </a:r>
            <a:r>
              <a:rPr lang="en-US" dirty="0"/>
              <a:t>()</a:t>
            </a:r>
          </a:p>
          <a:p>
            <a:pPr lvl="2"/>
            <a:endParaRPr lang="en-US" dirty="0"/>
          </a:p>
          <a:p>
            <a:pPr lvl="1"/>
            <a:r>
              <a:rPr lang="en-US" i="1" dirty="0" err="1"/>
              <a:t>LinkedTransferQueue</a:t>
            </a:r>
            <a:endParaRPr lang="en-US" i="1" dirty="0"/>
          </a:p>
          <a:p>
            <a:pPr lvl="2"/>
            <a:r>
              <a:rPr lang="en-US" i="1" dirty="0" err="1"/>
              <a:t>TransferQueue</a:t>
            </a:r>
            <a:r>
              <a:rPr lang="en-US" dirty="0"/>
              <a:t> linked-list based implementation</a:t>
            </a:r>
          </a:p>
          <a:p>
            <a:pPr lvl="2"/>
            <a:endParaRPr lang="en-US" dirty="0"/>
          </a:p>
          <a:p>
            <a:pPr lvl="2"/>
            <a:endParaRPr lang="en-US" dirty="0"/>
          </a:p>
          <a:p>
            <a:pPr lvl="2"/>
            <a:endParaRPr lang="en-US" dirty="0"/>
          </a:p>
          <a:p>
            <a:pPr lvl="3"/>
            <a:endParaRPr lang="en-US" dirty="0"/>
          </a:p>
          <a:p>
            <a:pPr lvl="2"/>
            <a:endParaRPr lang="en-US" dirty="0"/>
          </a:p>
          <a:p>
            <a:endParaRPr lang="he-IL"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r>
              <a:rPr lang="en-US" altLang="he-IL" dirty="0"/>
              <a:t>Daemon Threads</a:t>
            </a:r>
          </a:p>
        </p:txBody>
      </p:sp>
      <p:sp>
        <p:nvSpPr>
          <p:cNvPr id="108546" name="Rectangle 3"/>
          <p:cNvSpPr>
            <a:spLocks noGrp="1" noChangeArrowheads="1"/>
          </p:cNvSpPr>
          <p:nvPr>
            <p:ph idx="1"/>
          </p:nvPr>
        </p:nvSpPr>
        <p:spPr/>
        <p:txBody>
          <a:bodyPr/>
          <a:lstStyle/>
          <a:p>
            <a:r>
              <a:rPr lang="en-US"/>
              <a:t>Threads keep on running even after main thread ends</a:t>
            </a:r>
          </a:p>
          <a:p>
            <a:r>
              <a:rPr lang="en-US"/>
              <a:t>Means that the VM still ‘on the air’ until the last thread dies</a:t>
            </a:r>
          </a:p>
          <a:p>
            <a:r>
              <a:rPr lang="en-US"/>
              <a:t>In order to kill a thread when system exits it has to be a daemon</a:t>
            </a:r>
          </a:p>
          <a:p>
            <a:r>
              <a:rPr lang="en-US"/>
              <a:t>Thread can be set to behave as daemon via setDaemon(boolean)</a:t>
            </a:r>
          </a:p>
          <a:p>
            <a:r>
              <a:rPr lang="en-US"/>
              <a:t>Thread can be checked via isDaemon()</a:t>
            </a:r>
          </a:p>
          <a:p>
            <a:endParaRPr lang="en-US"/>
          </a:p>
          <a:p>
            <a:endParaRPr lang="en-US"/>
          </a:p>
          <a:p>
            <a:r>
              <a:rPr lang="en-US"/>
              <a:t>Garbage collection is a daemon thread </a:t>
            </a:r>
          </a:p>
          <a:p>
            <a:pPr lvl="1"/>
            <a:r>
              <a:rPr lang="en-US"/>
              <a:t>therefore  doesn’t last after system exit</a:t>
            </a:r>
          </a:p>
          <a:p>
            <a:pPr lvl="1"/>
            <a:r>
              <a:rPr lang="en-US"/>
              <a:t>That’s why sometimes object may never get the finalize() call </a:t>
            </a:r>
            <a:endParaRPr lang="hu-HU" dirty="0"/>
          </a:p>
        </p:txBody>
      </p:sp>
      <p:sp>
        <p:nvSpPr>
          <p:cNvPr id="108547" name="Rectangle 4"/>
          <p:cNvSpPr>
            <a:spLocks noChangeArrowheads="1"/>
          </p:cNvSpPr>
          <p:nvPr/>
        </p:nvSpPr>
        <p:spPr bwMode="auto">
          <a:xfrm>
            <a:off x="304800" y="4376738"/>
            <a:ext cx="8839200" cy="1828800"/>
          </a:xfrm>
          <a:prstGeom prst="rect">
            <a:avLst/>
          </a:prstGeom>
          <a:noFill/>
          <a:ln w="9525">
            <a:noFill/>
            <a:miter lim="800000"/>
            <a:headEnd/>
            <a:tailEnd/>
          </a:ln>
        </p:spPr>
        <p:txBody>
          <a:bodyPr lIns="81844" tIns="40923" rIns="81844" bIns="40923"/>
          <a:lstStyle/>
          <a:p>
            <a:pPr marL="304804" indent="-304804">
              <a:spcBef>
                <a:spcPct val="20000"/>
              </a:spcBef>
              <a:defRPr/>
            </a:pPr>
            <a:endParaRPr lang="en-US" sz="2489">
              <a:solidFill>
                <a:srgbClr val="000099"/>
              </a:solidFill>
              <a:latin typeface="Calibri" pitchFamily="34"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Title 1"/>
          <p:cNvSpPr>
            <a:spLocks noGrp="1"/>
          </p:cNvSpPr>
          <p:nvPr>
            <p:ph type="title"/>
          </p:nvPr>
        </p:nvSpPr>
        <p:spPr/>
        <p:txBody>
          <a:bodyPr/>
          <a:lstStyle/>
          <a:p>
            <a:r>
              <a:rPr lang="en-US" altLang="he-IL"/>
              <a:t>Concurrent Collections</a:t>
            </a:r>
            <a:endParaRPr lang="he-IL" altLang="he-IL"/>
          </a:p>
        </p:txBody>
      </p:sp>
      <p:sp>
        <p:nvSpPr>
          <p:cNvPr id="3" name="Content Placeholder 2"/>
          <p:cNvSpPr>
            <a:spLocks noGrp="1"/>
          </p:cNvSpPr>
          <p:nvPr>
            <p:ph idx="1"/>
          </p:nvPr>
        </p:nvSpPr>
        <p:spPr/>
        <p:txBody>
          <a:bodyPr/>
          <a:lstStyle/>
          <a:p>
            <a:pPr marL="0" indent="0">
              <a:buNone/>
            </a:pPr>
            <a:r>
              <a:rPr lang="en-US" b="1" dirty="0"/>
              <a:t>Concrete  Blocking Queues</a:t>
            </a:r>
          </a:p>
          <a:p>
            <a:pPr lvl="1"/>
            <a:endParaRPr lang="en-US" dirty="0"/>
          </a:p>
          <a:p>
            <a:pPr lvl="1"/>
            <a:r>
              <a:rPr lang="en-US" dirty="0" err="1"/>
              <a:t>BlockingDequeue</a:t>
            </a:r>
            <a:r>
              <a:rPr lang="en-US" dirty="0"/>
              <a:t> interface</a:t>
            </a:r>
          </a:p>
          <a:p>
            <a:pPr lvl="2"/>
            <a:r>
              <a:rPr lang="en-US" dirty="0"/>
              <a:t>Double-ended blocking queue</a:t>
            </a:r>
          </a:p>
          <a:p>
            <a:pPr lvl="2"/>
            <a:r>
              <a:rPr lang="en-US" dirty="0"/>
              <a:t>Concrete class: </a:t>
            </a:r>
            <a:r>
              <a:rPr lang="en-US" dirty="0" err="1"/>
              <a:t>LinkedBlockingDequeue</a:t>
            </a:r>
            <a:endParaRPr lang="en-US" dirty="0"/>
          </a:p>
          <a:p>
            <a:pPr lvl="2"/>
            <a:endParaRPr lang="en-US" dirty="0"/>
          </a:p>
          <a:p>
            <a:pPr lvl="2"/>
            <a:endParaRPr lang="en-US" dirty="0"/>
          </a:p>
          <a:p>
            <a:pPr lvl="2"/>
            <a:endParaRPr lang="en-US" dirty="0"/>
          </a:p>
          <a:p>
            <a:pPr lvl="2"/>
            <a:endParaRPr lang="en-US" dirty="0"/>
          </a:p>
          <a:p>
            <a:endParaRPr lang="he-IL" dirty="0"/>
          </a:p>
        </p:txBody>
      </p:sp>
      <p:graphicFrame>
        <p:nvGraphicFramePr>
          <p:cNvPr id="4" name="Table 3"/>
          <p:cNvGraphicFramePr>
            <a:graphicFrameLocks noGrp="1"/>
          </p:cNvGraphicFramePr>
          <p:nvPr>
            <p:extLst>
              <p:ext uri="{D42A27DB-BD31-4B8C-83A1-F6EECF244321}">
                <p14:modId xmlns:p14="http://schemas.microsoft.com/office/powerpoint/2010/main" val="1809821871"/>
              </p:ext>
            </p:extLst>
          </p:nvPr>
        </p:nvGraphicFramePr>
        <p:xfrm>
          <a:off x="827584" y="3123212"/>
          <a:ext cx="7859216" cy="2913008"/>
        </p:xfrm>
        <a:graphic>
          <a:graphicData uri="http://schemas.openxmlformats.org/drawingml/2006/table">
            <a:tbl>
              <a:tblPr/>
              <a:tblGrid>
                <a:gridCol w="1571843">
                  <a:extLst>
                    <a:ext uri="{9D8B030D-6E8A-4147-A177-3AD203B41FA5}">
                      <a16:colId xmlns:a16="http://schemas.microsoft.com/office/drawing/2014/main" val="20000"/>
                    </a:ext>
                  </a:extLst>
                </a:gridCol>
                <a:gridCol w="1571843">
                  <a:extLst>
                    <a:ext uri="{9D8B030D-6E8A-4147-A177-3AD203B41FA5}">
                      <a16:colId xmlns:a16="http://schemas.microsoft.com/office/drawing/2014/main" val="20001"/>
                    </a:ext>
                  </a:extLst>
                </a:gridCol>
                <a:gridCol w="1185544">
                  <a:extLst>
                    <a:ext uri="{9D8B030D-6E8A-4147-A177-3AD203B41FA5}">
                      <a16:colId xmlns:a16="http://schemas.microsoft.com/office/drawing/2014/main" val="20002"/>
                    </a:ext>
                  </a:extLst>
                </a:gridCol>
                <a:gridCol w="1265467">
                  <a:extLst>
                    <a:ext uri="{9D8B030D-6E8A-4147-A177-3AD203B41FA5}">
                      <a16:colId xmlns:a16="http://schemas.microsoft.com/office/drawing/2014/main" val="20003"/>
                    </a:ext>
                  </a:extLst>
                </a:gridCol>
                <a:gridCol w="2264519">
                  <a:extLst>
                    <a:ext uri="{9D8B030D-6E8A-4147-A177-3AD203B41FA5}">
                      <a16:colId xmlns:a16="http://schemas.microsoft.com/office/drawing/2014/main" val="20004"/>
                    </a:ext>
                  </a:extLst>
                </a:gridCol>
              </a:tblGrid>
              <a:tr h="202417">
                <a:tc gridSpan="5">
                  <a:txBody>
                    <a:bodyPr/>
                    <a:lstStyle/>
                    <a:p>
                      <a:pPr algn="l"/>
                      <a:r>
                        <a:rPr lang="en-US" sz="1400" b="1" dirty="0">
                          <a:effectLst/>
                          <a:latin typeface="Calibri" panose="020F0502020204030204" pitchFamily="34" charset="0"/>
                        </a:rPr>
                        <a:t>First Element (Head)</a:t>
                      </a:r>
                      <a:endParaRPr lang="en-US" sz="1400" dirty="0">
                        <a:effectLst/>
                        <a:latin typeface="Calibri" panose="020F0502020204030204" pitchFamily="34" charset="0"/>
                      </a:endParaRPr>
                    </a:p>
                  </a:txBody>
                  <a:tcPr marL="40544" marR="17376" marT="17383" marB="173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FFFFFF"/>
                    </a:solidFill>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extLst>
                  <a:ext uri="{0D108BD9-81ED-4DB2-BD59-A6C34878D82A}">
                    <a16:rowId xmlns:a16="http://schemas.microsoft.com/office/drawing/2014/main" val="10000"/>
                  </a:ext>
                </a:extLst>
              </a:tr>
              <a:tr h="250848">
                <a:tc>
                  <a:txBody>
                    <a:bodyPr/>
                    <a:lstStyle/>
                    <a:p>
                      <a:pPr algn="l"/>
                      <a:endParaRPr lang="he-IL" sz="1400" dirty="0">
                        <a:effectLst/>
                        <a:latin typeface="Calibri" panose="020F0502020204030204" pitchFamily="34" charset="0"/>
                      </a:endParaRPr>
                    </a:p>
                  </a:txBody>
                  <a:tcPr marL="40544" marR="17376" marT="17383" marB="17383" anchor="ctr">
                    <a:lnL w="12700" cap="flat" cmpd="sng" algn="ctr">
                      <a:solidFill>
                        <a:schemeClr val="tx1"/>
                      </a:solidFill>
                      <a:prstDash val="solid"/>
                      <a:round/>
                      <a:headEnd type="none" w="med" len="med"/>
                      <a:tailEnd type="none" w="med" len="med"/>
                    </a:lnL>
                    <a:lnR>
                      <a:noFill/>
                    </a:lnR>
                    <a:lnT>
                      <a:noFill/>
                    </a:lnT>
                    <a:lnB>
                      <a:noFill/>
                    </a:lnB>
                    <a:solidFill>
                      <a:srgbClr val="FFFFFF"/>
                    </a:solidFill>
                  </a:tcPr>
                </a:tc>
                <a:tc>
                  <a:txBody>
                    <a:bodyPr/>
                    <a:lstStyle/>
                    <a:p>
                      <a:pPr algn="l"/>
                      <a:r>
                        <a:rPr lang="en-US" sz="1400" i="1" dirty="0">
                          <a:effectLst/>
                          <a:latin typeface="Calibri" panose="020F0502020204030204" pitchFamily="34" charset="0"/>
                        </a:rPr>
                        <a:t>Throws exception</a:t>
                      </a:r>
                      <a:endParaRPr lang="en-US" sz="1400" dirty="0">
                        <a:effectLst/>
                        <a:latin typeface="Calibri" panose="020F0502020204030204" pitchFamily="34" charset="0"/>
                      </a:endParaRPr>
                    </a:p>
                  </a:txBody>
                  <a:tcPr marL="40544" marR="17376" marT="17383" marB="17383" anchor="ctr">
                    <a:lnL>
                      <a:noFill/>
                    </a:lnL>
                    <a:lnR>
                      <a:noFill/>
                    </a:lnR>
                    <a:lnT>
                      <a:noFill/>
                    </a:lnT>
                    <a:lnB>
                      <a:noFill/>
                    </a:lnB>
                    <a:solidFill>
                      <a:srgbClr val="FFFFFF"/>
                    </a:solidFill>
                  </a:tcPr>
                </a:tc>
                <a:tc>
                  <a:txBody>
                    <a:bodyPr/>
                    <a:lstStyle/>
                    <a:p>
                      <a:pPr algn="l"/>
                      <a:r>
                        <a:rPr lang="en-US" sz="1400" dirty="0">
                          <a:effectLst/>
                          <a:latin typeface="Calibri" panose="020F0502020204030204" pitchFamily="34" charset="0"/>
                        </a:rPr>
                        <a:t>true/false</a:t>
                      </a:r>
                    </a:p>
                  </a:txBody>
                  <a:tcPr marL="40544" marR="17376" marT="17383" marB="17383" anchor="ctr">
                    <a:lnL>
                      <a:noFill/>
                    </a:lnL>
                    <a:lnR>
                      <a:noFill/>
                    </a:lnR>
                    <a:lnT>
                      <a:noFill/>
                    </a:lnT>
                    <a:lnB>
                      <a:noFill/>
                    </a:lnB>
                    <a:solidFill>
                      <a:srgbClr val="FFFFFF"/>
                    </a:solidFill>
                  </a:tcPr>
                </a:tc>
                <a:tc>
                  <a:txBody>
                    <a:bodyPr/>
                    <a:lstStyle/>
                    <a:p>
                      <a:pPr algn="l"/>
                      <a:r>
                        <a:rPr lang="en-US" sz="1400" i="1" dirty="0">
                          <a:effectLst/>
                          <a:latin typeface="Calibri" panose="020F0502020204030204" pitchFamily="34" charset="0"/>
                        </a:rPr>
                        <a:t>Blocks</a:t>
                      </a:r>
                      <a:endParaRPr lang="en-US" sz="1400" dirty="0">
                        <a:effectLst/>
                        <a:latin typeface="Calibri" panose="020F0502020204030204" pitchFamily="34" charset="0"/>
                      </a:endParaRPr>
                    </a:p>
                  </a:txBody>
                  <a:tcPr marL="40544" marR="17376" marT="17383" marB="17383" anchor="ctr">
                    <a:lnL>
                      <a:noFill/>
                    </a:lnL>
                    <a:lnR>
                      <a:noFill/>
                    </a:lnR>
                    <a:lnT>
                      <a:noFill/>
                    </a:lnT>
                    <a:lnB>
                      <a:noFill/>
                    </a:lnB>
                    <a:solidFill>
                      <a:srgbClr val="FFFFFF"/>
                    </a:solidFill>
                  </a:tcPr>
                </a:tc>
                <a:tc>
                  <a:txBody>
                    <a:bodyPr/>
                    <a:lstStyle/>
                    <a:p>
                      <a:pPr algn="l"/>
                      <a:r>
                        <a:rPr lang="en-US" sz="1400" i="1" dirty="0">
                          <a:effectLst/>
                          <a:latin typeface="Calibri" panose="020F0502020204030204" pitchFamily="34" charset="0"/>
                        </a:rPr>
                        <a:t>Times out</a:t>
                      </a:r>
                      <a:endParaRPr lang="en-US" sz="1400" dirty="0">
                        <a:effectLst/>
                        <a:latin typeface="Calibri" panose="020F0502020204030204" pitchFamily="34" charset="0"/>
                      </a:endParaRPr>
                    </a:p>
                  </a:txBody>
                  <a:tcPr marL="40544" marR="17376" marT="17383" marB="17383" anchor="ctr">
                    <a:lnL>
                      <a:noFill/>
                    </a:lnL>
                    <a:lnR w="12700" cap="flat" cmpd="sng" algn="ctr">
                      <a:solidFill>
                        <a:schemeClr val="tx1"/>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0001"/>
                  </a:ext>
                </a:extLst>
              </a:tr>
              <a:tr h="301362">
                <a:tc>
                  <a:txBody>
                    <a:bodyPr/>
                    <a:lstStyle/>
                    <a:p>
                      <a:pPr algn="l"/>
                      <a:r>
                        <a:rPr lang="en-US" sz="1400" b="1" dirty="0">
                          <a:effectLst/>
                          <a:latin typeface="Calibri" panose="020F0502020204030204" pitchFamily="34" charset="0"/>
                        </a:rPr>
                        <a:t>Insert</a:t>
                      </a:r>
                      <a:endParaRPr lang="en-US" sz="1400" dirty="0">
                        <a:effectLst/>
                        <a:latin typeface="Calibri" panose="020F0502020204030204" pitchFamily="34" charset="0"/>
                      </a:endParaRPr>
                    </a:p>
                  </a:txBody>
                  <a:tcPr marL="40544" marR="17376" marT="17383" marB="17383" anchor="ctr">
                    <a:lnL w="12700" cap="flat" cmpd="sng" algn="ctr">
                      <a:solidFill>
                        <a:schemeClr val="tx1"/>
                      </a:solidFill>
                      <a:prstDash val="solid"/>
                      <a:round/>
                      <a:headEnd type="none" w="med" len="med"/>
                      <a:tailEnd type="none" w="med" len="med"/>
                    </a:lnL>
                    <a:lnR>
                      <a:noFill/>
                    </a:lnR>
                    <a:lnT>
                      <a:noFill/>
                    </a:lnT>
                    <a:lnB>
                      <a:noFill/>
                    </a:lnB>
                    <a:solidFill>
                      <a:srgbClr val="FFFFFF"/>
                    </a:solidFill>
                  </a:tcPr>
                </a:tc>
                <a:tc>
                  <a:txBody>
                    <a:bodyPr/>
                    <a:lstStyle/>
                    <a:p>
                      <a:pPr algn="l"/>
                      <a:r>
                        <a:rPr lang="en-US" sz="1400" u="none" strike="noStrike" dirty="0" err="1">
                          <a:solidFill>
                            <a:schemeClr val="tx1"/>
                          </a:solidFill>
                          <a:effectLst/>
                          <a:latin typeface="Calibri" panose="020F0502020204030204" pitchFamily="34" charset="0"/>
                          <a:hlinkClick r:id="rId2"/>
                        </a:rPr>
                        <a:t>addFirst</a:t>
                      </a:r>
                      <a:r>
                        <a:rPr lang="en-US" sz="1400" u="none" strike="noStrike" dirty="0">
                          <a:solidFill>
                            <a:schemeClr val="tx1"/>
                          </a:solidFill>
                          <a:effectLst/>
                          <a:latin typeface="Calibri" panose="020F0502020204030204" pitchFamily="34" charset="0"/>
                          <a:hlinkClick r:id="rId2"/>
                        </a:rPr>
                        <a:t>(e)</a:t>
                      </a:r>
                      <a:endParaRPr lang="en-US" sz="1400" dirty="0">
                        <a:solidFill>
                          <a:schemeClr val="tx1"/>
                        </a:solidFill>
                        <a:effectLst/>
                        <a:latin typeface="Calibri" panose="020F0502020204030204" pitchFamily="34" charset="0"/>
                      </a:endParaRPr>
                    </a:p>
                  </a:txBody>
                  <a:tcPr marL="40544" marR="17376" marT="17383" marB="17383" anchor="ctr">
                    <a:lnL>
                      <a:noFill/>
                    </a:lnL>
                    <a:lnR>
                      <a:noFill/>
                    </a:lnR>
                    <a:lnT>
                      <a:noFill/>
                    </a:lnT>
                    <a:lnB>
                      <a:noFill/>
                    </a:lnB>
                    <a:solidFill>
                      <a:srgbClr val="FFFFFF"/>
                    </a:solidFill>
                  </a:tcPr>
                </a:tc>
                <a:tc>
                  <a:txBody>
                    <a:bodyPr/>
                    <a:lstStyle/>
                    <a:p>
                      <a:pPr algn="l"/>
                      <a:r>
                        <a:rPr lang="en-US" sz="1400" u="none" strike="noStrike">
                          <a:solidFill>
                            <a:schemeClr val="tx1"/>
                          </a:solidFill>
                          <a:effectLst/>
                          <a:latin typeface="Calibri" panose="020F0502020204030204" pitchFamily="34" charset="0"/>
                          <a:hlinkClick r:id="rId3"/>
                        </a:rPr>
                        <a:t>offerFirst(e)</a:t>
                      </a:r>
                      <a:endParaRPr lang="en-US" sz="1400">
                        <a:solidFill>
                          <a:schemeClr val="tx1"/>
                        </a:solidFill>
                        <a:effectLst/>
                        <a:latin typeface="Calibri" panose="020F0502020204030204" pitchFamily="34" charset="0"/>
                      </a:endParaRPr>
                    </a:p>
                  </a:txBody>
                  <a:tcPr marL="40544" marR="17376" marT="17383" marB="17383" anchor="ctr">
                    <a:lnL>
                      <a:noFill/>
                    </a:lnL>
                    <a:lnR>
                      <a:noFill/>
                    </a:lnR>
                    <a:lnT>
                      <a:noFill/>
                    </a:lnT>
                    <a:lnB>
                      <a:noFill/>
                    </a:lnB>
                    <a:solidFill>
                      <a:srgbClr val="FFFFFF"/>
                    </a:solidFill>
                  </a:tcPr>
                </a:tc>
                <a:tc>
                  <a:txBody>
                    <a:bodyPr/>
                    <a:lstStyle/>
                    <a:p>
                      <a:pPr algn="l"/>
                      <a:r>
                        <a:rPr lang="en-US" sz="1400" u="none" strike="noStrike">
                          <a:solidFill>
                            <a:schemeClr val="tx1"/>
                          </a:solidFill>
                          <a:effectLst/>
                          <a:latin typeface="Calibri" panose="020F0502020204030204" pitchFamily="34" charset="0"/>
                          <a:hlinkClick r:id="rId4"/>
                        </a:rPr>
                        <a:t>putFirst(e)</a:t>
                      </a:r>
                      <a:endParaRPr lang="en-US" sz="1400">
                        <a:solidFill>
                          <a:schemeClr val="tx1"/>
                        </a:solidFill>
                        <a:effectLst/>
                        <a:latin typeface="Calibri" panose="020F0502020204030204" pitchFamily="34" charset="0"/>
                      </a:endParaRPr>
                    </a:p>
                  </a:txBody>
                  <a:tcPr marL="40544" marR="17376" marT="17383" marB="17383" anchor="ctr">
                    <a:lnL>
                      <a:noFill/>
                    </a:lnL>
                    <a:lnR>
                      <a:noFill/>
                    </a:lnR>
                    <a:lnT>
                      <a:noFill/>
                    </a:lnT>
                    <a:lnB>
                      <a:noFill/>
                    </a:lnB>
                    <a:solidFill>
                      <a:srgbClr val="FFFFFF"/>
                    </a:solidFill>
                  </a:tcPr>
                </a:tc>
                <a:tc>
                  <a:txBody>
                    <a:bodyPr/>
                    <a:lstStyle/>
                    <a:p>
                      <a:pPr algn="l"/>
                      <a:r>
                        <a:rPr lang="en-US" sz="1400" u="none" strike="noStrike">
                          <a:solidFill>
                            <a:schemeClr val="tx1"/>
                          </a:solidFill>
                          <a:effectLst/>
                          <a:latin typeface="Calibri" panose="020F0502020204030204" pitchFamily="34" charset="0"/>
                          <a:hlinkClick r:id="rId5"/>
                        </a:rPr>
                        <a:t>offerFirst(e, time, unit)</a:t>
                      </a:r>
                      <a:endParaRPr lang="en-US" sz="1400">
                        <a:solidFill>
                          <a:schemeClr val="tx1"/>
                        </a:solidFill>
                        <a:effectLst/>
                        <a:latin typeface="Calibri" panose="020F0502020204030204" pitchFamily="34" charset="0"/>
                      </a:endParaRPr>
                    </a:p>
                  </a:txBody>
                  <a:tcPr marL="40544" marR="17376" marT="17383" marB="17383" anchor="ctr">
                    <a:lnL>
                      <a:noFill/>
                    </a:lnL>
                    <a:lnR w="12700" cap="flat" cmpd="sng" algn="ctr">
                      <a:solidFill>
                        <a:schemeClr val="tx1"/>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0002"/>
                  </a:ext>
                </a:extLst>
              </a:tr>
              <a:tr h="301362">
                <a:tc>
                  <a:txBody>
                    <a:bodyPr/>
                    <a:lstStyle/>
                    <a:p>
                      <a:pPr algn="l"/>
                      <a:r>
                        <a:rPr lang="en-US" sz="1400" b="1">
                          <a:effectLst/>
                          <a:latin typeface="Calibri" panose="020F0502020204030204" pitchFamily="34" charset="0"/>
                        </a:rPr>
                        <a:t>Remove</a:t>
                      </a:r>
                      <a:endParaRPr lang="en-US" sz="1400">
                        <a:effectLst/>
                        <a:latin typeface="Calibri" panose="020F0502020204030204" pitchFamily="34" charset="0"/>
                      </a:endParaRPr>
                    </a:p>
                  </a:txBody>
                  <a:tcPr marL="40544" marR="17376" marT="17383" marB="17383" anchor="ctr">
                    <a:lnL w="12700" cap="flat" cmpd="sng" algn="ctr">
                      <a:solidFill>
                        <a:schemeClr val="tx1"/>
                      </a:solidFill>
                      <a:prstDash val="solid"/>
                      <a:round/>
                      <a:headEnd type="none" w="med" len="med"/>
                      <a:tailEnd type="none" w="med" len="med"/>
                    </a:lnL>
                    <a:lnR>
                      <a:noFill/>
                    </a:lnR>
                    <a:lnT>
                      <a:noFill/>
                    </a:lnT>
                    <a:lnB>
                      <a:noFill/>
                    </a:lnB>
                    <a:solidFill>
                      <a:srgbClr val="FFFFFF"/>
                    </a:solidFill>
                  </a:tcPr>
                </a:tc>
                <a:tc>
                  <a:txBody>
                    <a:bodyPr/>
                    <a:lstStyle/>
                    <a:p>
                      <a:pPr algn="l"/>
                      <a:r>
                        <a:rPr lang="en-US" sz="1400" u="none" strike="noStrike" dirty="0" err="1">
                          <a:solidFill>
                            <a:schemeClr val="tx1"/>
                          </a:solidFill>
                          <a:effectLst/>
                          <a:latin typeface="Calibri" panose="020F0502020204030204" pitchFamily="34" charset="0"/>
                          <a:hlinkClick r:id="rId6"/>
                        </a:rPr>
                        <a:t>removeFirst</a:t>
                      </a:r>
                      <a:r>
                        <a:rPr lang="en-US" sz="1400" u="none" strike="noStrike" dirty="0">
                          <a:solidFill>
                            <a:schemeClr val="tx1"/>
                          </a:solidFill>
                          <a:effectLst/>
                          <a:latin typeface="Calibri" panose="020F0502020204030204" pitchFamily="34" charset="0"/>
                          <a:hlinkClick r:id="rId6"/>
                        </a:rPr>
                        <a:t>()</a:t>
                      </a:r>
                      <a:endParaRPr lang="en-US" sz="1400" dirty="0">
                        <a:solidFill>
                          <a:schemeClr val="tx1"/>
                        </a:solidFill>
                        <a:effectLst/>
                        <a:latin typeface="Calibri" panose="020F0502020204030204" pitchFamily="34" charset="0"/>
                      </a:endParaRPr>
                    </a:p>
                  </a:txBody>
                  <a:tcPr marL="40544" marR="17376" marT="17383" marB="17383" anchor="ctr">
                    <a:lnL>
                      <a:noFill/>
                    </a:lnL>
                    <a:lnR>
                      <a:noFill/>
                    </a:lnR>
                    <a:lnT>
                      <a:noFill/>
                    </a:lnT>
                    <a:lnB>
                      <a:noFill/>
                    </a:lnB>
                    <a:solidFill>
                      <a:srgbClr val="FFFFFF"/>
                    </a:solidFill>
                  </a:tcPr>
                </a:tc>
                <a:tc>
                  <a:txBody>
                    <a:bodyPr/>
                    <a:lstStyle/>
                    <a:p>
                      <a:pPr algn="l"/>
                      <a:r>
                        <a:rPr lang="en-US" sz="1400" u="none" strike="noStrike" dirty="0" err="1">
                          <a:solidFill>
                            <a:schemeClr val="tx1"/>
                          </a:solidFill>
                          <a:effectLst/>
                          <a:latin typeface="Calibri" panose="020F0502020204030204" pitchFamily="34" charset="0"/>
                          <a:hlinkClick r:id="rId7"/>
                        </a:rPr>
                        <a:t>pollFirst</a:t>
                      </a:r>
                      <a:r>
                        <a:rPr lang="en-US" sz="1400" u="none" strike="noStrike" dirty="0">
                          <a:solidFill>
                            <a:schemeClr val="tx1"/>
                          </a:solidFill>
                          <a:effectLst/>
                          <a:latin typeface="Calibri" panose="020F0502020204030204" pitchFamily="34" charset="0"/>
                          <a:hlinkClick r:id="rId7"/>
                        </a:rPr>
                        <a:t>()</a:t>
                      </a:r>
                      <a:endParaRPr lang="en-US" sz="1400" dirty="0">
                        <a:solidFill>
                          <a:schemeClr val="tx1"/>
                        </a:solidFill>
                        <a:effectLst/>
                        <a:latin typeface="Calibri" panose="020F0502020204030204" pitchFamily="34" charset="0"/>
                      </a:endParaRPr>
                    </a:p>
                  </a:txBody>
                  <a:tcPr marL="40544" marR="17376" marT="17383" marB="17383" anchor="ctr">
                    <a:lnL>
                      <a:noFill/>
                    </a:lnL>
                    <a:lnR>
                      <a:noFill/>
                    </a:lnR>
                    <a:lnT>
                      <a:noFill/>
                    </a:lnT>
                    <a:lnB>
                      <a:noFill/>
                    </a:lnB>
                    <a:solidFill>
                      <a:srgbClr val="FFFFFF"/>
                    </a:solidFill>
                  </a:tcPr>
                </a:tc>
                <a:tc>
                  <a:txBody>
                    <a:bodyPr/>
                    <a:lstStyle/>
                    <a:p>
                      <a:pPr algn="l"/>
                      <a:r>
                        <a:rPr lang="en-US" sz="1400" u="none" strike="noStrike">
                          <a:solidFill>
                            <a:schemeClr val="tx1"/>
                          </a:solidFill>
                          <a:effectLst/>
                          <a:latin typeface="Calibri" panose="020F0502020204030204" pitchFamily="34" charset="0"/>
                          <a:hlinkClick r:id="rId8"/>
                        </a:rPr>
                        <a:t>takeFirst()</a:t>
                      </a:r>
                      <a:endParaRPr lang="en-US" sz="1400">
                        <a:solidFill>
                          <a:schemeClr val="tx1"/>
                        </a:solidFill>
                        <a:effectLst/>
                        <a:latin typeface="Calibri" panose="020F0502020204030204" pitchFamily="34" charset="0"/>
                      </a:endParaRPr>
                    </a:p>
                  </a:txBody>
                  <a:tcPr marL="40544" marR="17376" marT="17383" marB="17383" anchor="ctr">
                    <a:lnL>
                      <a:noFill/>
                    </a:lnL>
                    <a:lnR>
                      <a:noFill/>
                    </a:lnR>
                    <a:lnT>
                      <a:noFill/>
                    </a:lnT>
                    <a:lnB>
                      <a:noFill/>
                    </a:lnB>
                    <a:solidFill>
                      <a:srgbClr val="FFFFFF"/>
                    </a:solidFill>
                  </a:tcPr>
                </a:tc>
                <a:tc>
                  <a:txBody>
                    <a:bodyPr/>
                    <a:lstStyle/>
                    <a:p>
                      <a:pPr algn="l"/>
                      <a:r>
                        <a:rPr lang="en-US" sz="1400" u="none" strike="noStrike">
                          <a:solidFill>
                            <a:schemeClr val="tx1"/>
                          </a:solidFill>
                          <a:effectLst/>
                          <a:latin typeface="Calibri" panose="020F0502020204030204" pitchFamily="34" charset="0"/>
                          <a:hlinkClick r:id="rId7"/>
                        </a:rPr>
                        <a:t>pollFirst(time, unit)</a:t>
                      </a:r>
                      <a:endParaRPr lang="en-US" sz="1400">
                        <a:solidFill>
                          <a:schemeClr val="tx1"/>
                        </a:solidFill>
                        <a:effectLst/>
                        <a:latin typeface="Calibri" panose="020F0502020204030204" pitchFamily="34" charset="0"/>
                      </a:endParaRPr>
                    </a:p>
                  </a:txBody>
                  <a:tcPr marL="40544" marR="17376" marT="17383" marB="17383" anchor="ctr">
                    <a:lnL>
                      <a:noFill/>
                    </a:lnL>
                    <a:lnR w="12700" cap="flat" cmpd="sng" algn="ctr">
                      <a:solidFill>
                        <a:schemeClr val="tx1"/>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0003"/>
                  </a:ext>
                </a:extLst>
              </a:tr>
              <a:tr h="202417">
                <a:tc>
                  <a:txBody>
                    <a:bodyPr/>
                    <a:lstStyle/>
                    <a:p>
                      <a:pPr algn="l"/>
                      <a:r>
                        <a:rPr lang="en-US" sz="1400" b="1">
                          <a:effectLst/>
                          <a:latin typeface="Calibri" panose="020F0502020204030204" pitchFamily="34" charset="0"/>
                        </a:rPr>
                        <a:t>Examine</a:t>
                      </a:r>
                      <a:endParaRPr lang="en-US" sz="1400">
                        <a:effectLst/>
                        <a:latin typeface="Calibri" panose="020F0502020204030204" pitchFamily="34" charset="0"/>
                      </a:endParaRPr>
                    </a:p>
                  </a:txBody>
                  <a:tcPr marL="40544" marR="17376" marT="17383" marB="17383" anchor="ctr">
                    <a:lnL w="12700" cap="flat" cmpd="sng" algn="ctr">
                      <a:solidFill>
                        <a:schemeClr val="tx1"/>
                      </a:solidFill>
                      <a:prstDash val="solid"/>
                      <a:round/>
                      <a:headEnd type="none" w="med" len="med"/>
                      <a:tailEnd type="none" w="med" len="med"/>
                    </a:lnL>
                    <a:lnR>
                      <a:noFill/>
                    </a:lnR>
                    <a:lnT>
                      <a:noFill/>
                    </a:lnT>
                    <a:lnB>
                      <a:noFill/>
                    </a:lnB>
                    <a:solidFill>
                      <a:srgbClr val="FFFFFF"/>
                    </a:solidFill>
                  </a:tcPr>
                </a:tc>
                <a:tc>
                  <a:txBody>
                    <a:bodyPr/>
                    <a:lstStyle/>
                    <a:p>
                      <a:pPr algn="l"/>
                      <a:r>
                        <a:rPr lang="en-US" sz="1400" u="none" strike="noStrike" dirty="0" err="1">
                          <a:solidFill>
                            <a:schemeClr val="tx1"/>
                          </a:solidFill>
                          <a:effectLst/>
                          <a:latin typeface="Calibri" panose="020F0502020204030204" pitchFamily="34" charset="0"/>
                          <a:hlinkClick r:id="rId9"/>
                        </a:rPr>
                        <a:t>getFirst</a:t>
                      </a:r>
                      <a:r>
                        <a:rPr lang="en-US" sz="1400" u="none" strike="noStrike" dirty="0">
                          <a:solidFill>
                            <a:schemeClr val="tx1"/>
                          </a:solidFill>
                          <a:effectLst/>
                          <a:latin typeface="Calibri" panose="020F0502020204030204" pitchFamily="34" charset="0"/>
                          <a:hlinkClick r:id="rId9"/>
                        </a:rPr>
                        <a:t>()</a:t>
                      </a:r>
                      <a:endParaRPr lang="en-US" sz="1400" dirty="0">
                        <a:solidFill>
                          <a:schemeClr val="tx1"/>
                        </a:solidFill>
                        <a:effectLst/>
                        <a:latin typeface="Calibri" panose="020F0502020204030204" pitchFamily="34" charset="0"/>
                      </a:endParaRPr>
                    </a:p>
                  </a:txBody>
                  <a:tcPr marL="40544" marR="17376" marT="17383" marB="17383" anchor="ctr">
                    <a:lnL>
                      <a:noFill/>
                    </a:lnL>
                    <a:lnR>
                      <a:noFill/>
                    </a:lnR>
                    <a:lnT>
                      <a:noFill/>
                    </a:lnT>
                    <a:lnB>
                      <a:noFill/>
                    </a:lnB>
                    <a:solidFill>
                      <a:srgbClr val="FFFFFF"/>
                    </a:solidFill>
                  </a:tcPr>
                </a:tc>
                <a:tc>
                  <a:txBody>
                    <a:bodyPr/>
                    <a:lstStyle/>
                    <a:p>
                      <a:pPr algn="l"/>
                      <a:r>
                        <a:rPr lang="en-US" sz="1400" u="none" strike="noStrike" dirty="0" err="1">
                          <a:solidFill>
                            <a:schemeClr val="tx1"/>
                          </a:solidFill>
                          <a:effectLst/>
                          <a:latin typeface="Calibri" panose="020F0502020204030204" pitchFamily="34" charset="0"/>
                          <a:hlinkClick r:id="rId10"/>
                        </a:rPr>
                        <a:t>peekFirst</a:t>
                      </a:r>
                      <a:r>
                        <a:rPr lang="en-US" sz="1400" u="none" strike="noStrike" dirty="0">
                          <a:solidFill>
                            <a:schemeClr val="tx1"/>
                          </a:solidFill>
                          <a:effectLst/>
                          <a:latin typeface="Calibri" panose="020F0502020204030204" pitchFamily="34" charset="0"/>
                          <a:hlinkClick r:id="rId10"/>
                        </a:rPr>
                        <a:t>()</a:t>
                      </a:r>
                      <a:endParaRPr lang="en-US" sz="1400" dirty="0">
                        <a:solidFill>
                          <a:schemeClr val="tx1"/>
                        </a:solidFill>
                        <a:effectLst/>
                        <a:latin typeface="Calibri" panose="020F0502020204030204" pitchFamily="34" charset="0"/>
                      </a:endParaRPr>
                    </a:p>
                  </a:txBody>
                  <a:tcPr marL="40544" marR="17376" marT="17383" marB="17383" anchor="ctr">
                    <a:lnL>
                      <a:noFill/>
                    </a:lnL>
                    <a:lnR>
                      <a:noFill/>
                    </a:lnR>
                    <a:lnT>
                      <a:noFill/>
                    </a:lnT>
                    <a:lnB>
                      <a:noFill/>
                    </a:lnB>
                    <a:solidFill>
                      <a:srgbClr val="FFFFFF"/>
                    </a:solidFill>
                  </a:tcPr>
                </a:tc>
                <a:tc>
                  <a:txBody>
                    <a:bodyPr/>
                    <a:lstStyle/>
                    <a:p>
                      <a:pPr algn="l"/>
                      <a:r>
                        <a:rPr lang="en-US" sz="1400" i="1">
                          <a:solidFill>
                            <a:schemeClr val="tx1"/>
                          </a:solidFill>
                          <a:effectLst/>
                          <a:latin typeface="Calibri" panose="020F0502020204030204" pitchFamily="34" charset="0"/>
                        </a:rPr>
                        <a:t>not applicable</a:t>
                      </a:r>
                      <a:endParaRPr lang="en-US" sz="1400">
                        <a:solidFill>
                          <a:schemeClr val="tx1"/>
                        </a:solidFill>
                        <a:effectLst/>
                        <a:latin typeface="Calibri" panose="020F0502020204030204" pitchFamily="34" charset="0"/>
                      </a:endParaRPr>
                    </a:p>
                  </a:txBody>
                  <a:tcPr marL="40544" marR="17376" marT="17383" marB="17383" anchor="ctr">
                    <a:lnL>
                      <a:noFill/>
                    </a:lnL>
                    <a:lnR>
                      <a:noFill/>
                    </a:lnR>
                    <a:lnT>
                      <a:noFill/>
                    </a:lnT>
                    <a:lnB>
                      <a:noFill/>
                    </a:lnB>
                    <a:solidFill>
                      <a:srgbClr val="FFFFFF"/>
                    </a:solidFill>
                  </a:tcPr>
                </a:tc>
                <a:tc>
                  <a:txBody>
                    <a:bodyPr/>
                    <a:lstStyle/>
                    <a:p>
                      <a:pPr algn="l"/>
                      <a:r>
                        <a:rPr lang="en-US" sz="1400" i="1">
                          <a:solidFill>
                            <a:schemeClr val="tx1"/>
                          </a:solidFill>
                          <a:effectLst/>
                          <a:latin typeface="Calibri" panose="020F0502020204030204" pitchFamily="34" charset="0"/>
                        </a:rPr>
                        <a:t>not applicable</a:t>
                      </a:r>
                      <a:endParaRPr lang="en-US" sz="1400">
                        <a:solidFill>
                          <a:schemeClr val="tx1"/>
                        </a:solidFill>
                        <a:effectLst/>
                        <a:latin typeface="Calibri" panose="020F0502020204030204" pitchFamily="34" charset="0"/>
                      </a:endParaRPr>
                    </a:p>
                  </a:txBody>
                  <a:tcPr marL="40544" marR="17376" marT="17383" marB="17383" anchor="ctr">
                    <a:lnL>
                      <a:noFill/>
                    </a:lnL>
                    <a:lnR w="12700" cap="flat" cmpd="sng" algn="ctr">
                      <a:solidFill>
                        <a:schemeClr val="tx1"/>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0004"/>
                  </a:ext>
                </a:extLst>
              </a:tr>
              <a:tr h="370067">
                <a:tc gridSpan="5">
                  <a:txBody>
                    <a:bodyPr/>
                    <a:lstStyle/>
                    <a:p>
                      <a:pPr algn="l"/>
                      <a:endParaRPr lang="en-US" sz="1400" b="1" dirty="0">
                        <a:solidFill>
                          <a:schemeClr val="tx1"/>
                        </a:solidFill>
                        <a:effectLst/>
                        <a:latin typeface="Calibri" panose="020F0502020204030204" pitchFamily="34" charset="0"/>
                      </a:endParaRPr>
                    </a:p>
                    <a:p>
                      <a:pPr algn="l"/>
                      <a:r>
                        <a:rPr lang="en-US" sz="1400" b="1" dirty="0">
                          <a:solidFill>
                            <a:schemeClr val="tx1"/>
                          </a:solidFill>
                          <a:effectLst/>
                          <a:latin typeface="Calibri" panose="020F0502020204030204" pitchFamily="34" charset="0"/>
                        </a:rPr>
                        <a:t>Last Element (Tail)</a:t>
                      </a:r>
                      <a:endParaRPr lang="en-US" sz="1400" dirty="0">
                        <a:solidFill>
                          <a:schemeClr val="tx1"/>
                        </a:solidFill>
                        <a:effectLst/>
                        <a:latin typeface="Calibri" panose="020F0502020204030204" pitchFamily="34" charset="0"/>
                      </a:endParaRPr>
                    </a:p>
                  </a:txBody>
                  <a:tcPr marL="40544" marR="17376" marT="17383" marB="173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FFFFFF"/>
                    </a:solidFill>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extLst>
                  <a:ext uri="{0D108BD9-81ED-4DB2-BD59-A6C34878D82A}">
                    <a16:rowId xmlns:a16="http://schemas.microsoft.com/office/drawing/2014/main" val="10005"/>
                  </a:ext>
                </a:extLst>
              </a:tr>
              <a:tr h="250848">
                <a:tc>
                  <a:txBody>
                    <a:bodyPr/>
                    <a:lstStyle/>
                    <a:p>
                      <a:pPr algn="l"/>
                      <a:endParaRPr lang="he-IL" sz="1400">
                        <a:effectLst/>
                        <a:latin typeface="Calibri" panose="020F0502020204030204" pitchFamily="34" charset="0"/>
                      </a:endParaRPr>
                    </a:p>
                  </a:txBody>
                  <a:tcPr marL="40544" marR="17376" marT="17383" marB="17383" anchor="ctr">
                    <a:lnL w="12700" cap="flat" cmpd="sng" algn="ctr">
                      <a:solidFill>
                        <a:schemeClr val="tx1"/>
                      </a:solidFill>
                      <a:prstDash val="solid"/>
                      <a:round/>
                      <a:headEnd type="none" w="med" len="med"/>
                      <a:tailEnd type="none" w="med" len="med"/>
                    </a:lnL>
                    <a:lnR>
                      <a:noFill/>
                    </a:lnR>
                    <a:lnT>
                      <a:noFill/>
                    </a:lnT>
                    <a:lnB>
                      <a:noFill/>
                    </a:lnB>
                    <a:solidFill>
                      <a:srgbClr val="FFFFFF"/>
                    </a:solidFill>
                  </a:tcPr>
                </a:tc>
                <a:tc>
                  <a:txBody>
                    <a:bodyPr/>
                    <a:lstStyle/>
                    <a:p>
                      <a:pPr algn="l"/>
                      <a:r>
                        <a:rPr lang="en-US" sz="1400" i="1" dirty="0">
                          <a:solidFill>
                            <a:schemeClr val="tx1"/>
                          </a:solidFill>
                          <a:effectLst/>
                          <a:latin typeface="Calibri" panose="020F0502020204030204" pitchFamily="34" charset="0"/>
                        </a:rPr>
                        <a:t>Throws exception</a:t>
                      </a:r>
                      <a:endParaRPr lang="en-US" sz="1400" dirty="0">
                        <a:solidFill>
                          <a:schemeClr val="tx1"/>
                        </a:solidFill>
                        <a:effectLst/>
                        <a:latin typeface="Calibri" panose="020F0502020204030204" pitchFamily="34" charset="0"/>
                      </a:endParaRPr>
                    </a:p>
                  </a:txBody>
                  <a:tcPr marL="40544" marR="17376" marT="17383" marB="17383" anchor="ctr">
                    <a:lnL>
                      <a:noFill/>
                    </a:lnL>
                    <a:lnR>
                      <a:noFill/>
                    </a:lnR>
                    <a:lnT>
                      <a:noFill/>
                    </a:lnT>
                    <a:lnB>
                      <a:noFill/>
                    </a:lnB>
                    <a:solidFill>
                      <a:srgbClr val="FFFFFF"/>
                    </a:solidFill>
                  </a:tcPr>
                </a:tc>
                <a:tc>
                  <a:txBody>
                    <a:bodyPr/>
                    <a:lstStyle/>
                    <a:p>
                      <a:pPr algn="l"/>
                      <a:r>
                        <a:rPr lang="en-US" sz="1400" i="1" dirty="0">
                          <a:solidFill>
                            <a:schemeClr val="tx1"/>
                          </a:solidFill>
                          <a:effectLst/>
                          <a:latin typeface="Calibri" panose="020F0502020204030204" pitchFamily="34" charset="0"/>
                        </a:rPr>
                        <a:t>true/false</a:t>
                      </a:r>
                      <a:endParaRPr lang="en-US" sz="1400" dirty="0">
                        <a:solidFill>
                          <a:schemeClr val="tx1"/>
                        </a:solidFill>
                        <a:effectLst/>
                        <a:latin typeface="Calibri" panose="020F0502020204030204" pitchFamily="34" charset="0"/>
                      </a:endParaRPr>
                    </a:p>
                  </a:txBody>
                  <a:tcPr marL="40544" marR="17376" marT="17383" marB="17383" anchor="ctr">
                    <a:lnL>
                      <a:noFill/>
                    </a:lnL>
                    <a:lnR>
                      <a:noFill/>
                    </a:lnR>
                    <a:lnT>
                      <a:noFill/>
                    </a:lnT>
                    <a:lnB>
                      <a:noFill/>
                    </a:lnB>
                    <a:solidFill>
                      <a:srgbClr val="FFFFFF"/>
                    </a:solidFill>
                  </a:tcPr>
                </a:tc>
                <a:tc>
                  <a:txBody>
                    <a:bodyPr/>
                    <a:lstStyle/>
                    <a:p>
                      <a:pPr algn="l"/>
                      <a:r>
                        <a:rPr lang="en-US" sz="1400" i="1" dirty="0">
                          <a:solidFill>
                            <a:schemeClr val="tx1"/>
                          </a:solidFill>
                          <a:effectLst/>
                          <a:latin typeface="Calibri" panose="020F0502020204030204" pitchFamily="34" charset="0"/>
                        </a:rPr>
                        <a:t>Blocks</a:t>
                      </a:r>
                      <a:endParaRPr lang="en-US" sz="1400" dirty="0">
                        <a:solidFill>
                          <a:schemeClr val="tx1"/>
                        </a:solidFill>
                        <a:effectLst/>
                        <a:latin typeface="Calibri" panose="020F0502020204030204" pitchFamily="34" charset="0"/>
                      </a:endParaRPr>
                    </a:p>
                  </a:txBody>
                  <a:tcPr marL="40544" marR="17376" marT="17383" marB="17383" anchor="ctr">
                    <a:lnL>
                      <a:noFill/>
                    </a:lnL>
                    <a:lnR>
                      <a:noFill/>
                    </a:lnR>
                    <a:lnT>
                      <a:noFill/>
                    </a:lnT>
                    <a:lnB>
                      <a:noFill/>
                    </a:lnB>
                    <a:solidFill>
                      <a:srgbClr val="FFFFFF"/>
                    </a:solidFill>
                  </a:tcPr>
                </a:tc>
                <a:tc>
                  <a:txBody>
                    <a:bodyPr/>
                    <a:lstStyle/>
                    <a:p>
                      <a:pPr algn="l"/>
                      <a:r>
                        <a:rPr lang="en-US" sz="1400" i="1" dirty="0">
                          <a:solidFill>
                            <a:schemeClr val="tx1"/>
                          </a:solidFill>
                          <a:effectLst/>
                          <a:latin typeface="Calibri" panose="020F0502020204030204" pitchFamily="34" charset="0"/>
                        </a:rPr>
                        <a:t>Times out</a:t>
                      </a:r>
                      <a:endParaRPr lang="en-US" sz="1400" dirty="0">
                        <a:solidFill>
                          <a:schemeClr val="tx1"/>
                        </a:solidFill>
                        <a:effectLst/>
                        <a:latin typeface="Calibri" panose="020F0502020204030204" pitchFamily="34" charset="0"/>
                      </a:endParaRPr>
                    </a:p>
                  </a:txBody>
                  <a:tcPr marL="40544" marR="17376" marT="17383" marB="17383" anchor="ctr">
                    <a:lnL>
                      <a:noFill/>
                    </a:lnL>
                    <a:lnR w="12700" cap="flat" cmpd="sng" algn="ctr">
                      <a:solidFill>
                        <a:schemeClr val="tx1"/>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0006"/>
                  </a:ext>
                </a:extLst>
              </a:tr>
              <a:tr h="301362">
                <a:tc>
                  <a:txBody>
                    <a:bodyPr/>
                    <a:lstStyle/>
                    <a:p>
                      <a:pPr algn="l"/>
                      <a:r>
                        <a:rPr lang="en-US" sz="1400" b="1">
                          <a:effectLst/>
                          <a:latin typeface="Calibri" panose="020F0502020204030204" pitchFamily="34" charset="0"/>
                        </a:rPr>
                        <a:t>Insert</a:t>
                      </a:r>
                      <a:endParaRPr lang="en-US" sz="1400">
                        <a:effectLst/>
                        <a:latin typeface="Calibri" panose="020F0502020204030204" pitchFamily="34" charset="0"/>
                      </a:endParaRPr>
                    </a:p>
                  </a:txBody>
                  <a:tcPr marL="40544" marR="17376" marT="17383" marB="17383" anchor="ctr">
                    <a:lnL w="12700" cap="flat" cmpd="sng" algn="ctr">
                      <a:solidFill>
                        <a:schemeClr val="tx1"/>
                      </a:solidFill>
                      <a:prstDash val="solid"/>
                      <a:round/>
                      <a:headEnd type="none" w="med" len="med"/>
                      <a:tailEnd type="none" w="med" len="med"/>
                    </a:lnL>
                    <a:lnR>
                      <a:noFill/>
                    </a:lnR>
                    <a:lnT>
                      <a:noFill/>
                    </a:lnT>
                    <a:lnB>
                      <a:noFill/>
                    </a:lnB>
                    <a:solidFill>
                      <a:srgbClr val="FFFFFF"/>
                    </a:solidFill>
                  </a:tcPr>
                </a:tc>
                <a:tc>
                  <a:txBody>
                    <a:bodyPr/>
                    <a:lstStyle/>
                    <a:p>
                      <a:pPr algn="l"/>
                      <a:r>
                        <a:rPr lang="en-US" sz="1400" u="none" strike="noStrike" dirty="0" err="1">
                          <a:solidFill>
                            <a:schemeClr val="tx1"/>
                          </a:solidFill>
                          <a:effectLst/>
                          <a:latin typeface="Calibri" panose="020F0502020204030204" pitchFamily="34" charset="0"/>
                          <a:hlinkClick r:id="rId11"/>
                        </a:rPr>
                        <a:t>addLast</a:t>
                      </a:r>
                      <a:r>
                        <a:rPr lang="en-US" sz="1400" u="none" strike="noStrike" dirty="0">
                          <a:solidFill>
                            <a:schemeClr val="tx1"/>
                          </a:solidFill>
                          <a:effectLst/>
                          <a:latin typeface="Calibri" panose="020F0502020204030204" pitchFamily="34" charset="0"/>
                          <a:hlinkClick r:id="rId11"/>
                        </a:rPr>
                        <a:t>(e)</a:t>
                      </a:r>
                      <a:endParaRPr lang="en-US" sz="1400" dirty="0">
                        <a:solidFill>
                          <a:schemeClr val="tx1"/>
                        </a:solidFill>
                        <a:effectLst/>
                        <a:latin typeface="Calibri" panose="020F0502020204030204" pitchFamily="34" charset="0"/>
                      </a:endParaRPr>
                    </a:p>
                  </a:txBody>
                  <a:tcPr marL="40544" marR="17376" marT="17383" marB="17383" anchor="ctr">
                    <a:lnL>
                      <a:noFill/>
                    </a:lnL>
                    <a:lnR>
                      <a:noFill/>
                    </a:lnR>
                    <a:lnT>
                      <a:noFill/>
                    </a:lnT>
                    <a:lnB>
                      <a:noFill/>
                    </a:lnB>
                    <a:solidFill>
                      <a:srgbClr val="FFFFFF"/>
                    </a:solidFill>
                  </a:tcPr>
                </a:tc>
                <a:tc>
                  <a:txBody>
                    <a:bodyPr/>
                    <a:lstStyle/>
                    <a:p>
                      <a:pPr algn="l"/>
                      <a:r>
                        <a:rPr lang="en-US" sz="1400" u="none" strike="noStrike" dirty="0" err="1">
                          <a:solidFill>
                            <a:schemeClr val="tx1"/>
                          </a:solidFill>
                          <a:effectLst/>
                          <a:latin typeface="Calibri" panose="020F0502020204030204" pitchFamily="34" charset="0"/>
                          <a:hlinkClick r:id="rId12"/>
                        </a:rPr>
                        <a:t>offerLast</a:t>
                      </a:r>
                      <a:r>
                        <a:rPr lang="en-US" sz="1400" u="none" strike="noStrike" dirty="0">
                          <a:solidFill>
                            <a:schemeClr val="tx1"/>
                          </a:solidFill>
                          <a:effectLst/>
                          <a:latin typeface="Calibri" panose="020F0502020204030204" pitchFamily="34" charset="0"/>
                          <a:hlinkClick r:id="rId12"/>
                        </a:rPr>
                        <a:t>(e)</a:t>
                      </a:r>
                      <a:endParaRPr lang="en-US" sz="1400" dirty="0">
                        <a:solidFill>
                          <a:schemeClr val="tx1"/>
                        </a:solidFill>
                        <a:effectLst/>
                        <a:latin typeface="Calibri" panose="020F0502020204030204" pitchFamily="34" charset="0"/>
                      </a:endParaRPr>
                    </a:p>
                  </a:txBody>
                  <a:tcPr marL="40544" marR="17376" marT="17383" marB="17383" anchor="ctr">
                    <a:lnL>
                      <a:noFill/>
                    </a:lnL>
                    <a:lnR>
                      <a:noFill/>
                    </a:lnR>
                    <a:lnT>
                      <a:noFill/>
                    </a:lnT>
                    <a:lnB>
                      <a:noFill/>
                    </a:lnB>
                    <a:solidFill>
                      <a:srgbClr val="FFFFFF"/>
                    </a:solidFill>
                  </a:tcPr>
                </a:tc>
                <a:tc>
                  <a:txBody>
                    <a:bodyPr/>
                    <a:lstStyle/>
                    <a:p>
                      <a:pPr algn="l"/>
                      <a:r>
                        <a:rPr lang="en-US" sz="1400" u="none" strike="noStrike" dirty="0" err="1">
                          <a:solidFill>
                            <a:schemeClr val="tx1"/>
                          </a:solidFill>
                          <a:effectLst/>
                          <a:latin typeface="Calibri" panose="020F0502020204030204" pitchFamily="34" charset="0"/>
                          <a:hlinkClick r:id="rId13"/>
                        </a:rPr>
                        <a:t>putLast</a:t>
                      </a:r>
                      <a:r>
                        <a:rPr lang="en-US" sz="1400" u="none" strike="noStrike" dirty="0">
                          <a:solidFill>
                            <a:schemeClr val="tx1"/>
                          </a:solidFill>
                          <a:effectLst/>
                          <a:latin typeface="Calibri" panose="020F0502020204030204" pitchFamily="34" charset="0"/>
                          <a:hlinkClick r:id="rId13"/>
                        </a:rPr>
                        <a:t>(e)</a:t>
                      </a:r>
                      <a:endParaRPr lang="en-US" sz="1400" dirty="0">
                        <a:solidFill>
                          <a:schemeClr val="tx1"/>
                        </a:solidFill>
                        <a:effectLst/>
                        <a:latin typeface="Calibri" panose="020F0502020204030204" pitchFamily="34" charset="0"/>
                      </a:endParaRPr>
                    </a:p>
                  </a:txBody>
                  <a:tcPr marL="40544" marR="17376" marT="17383" marB="17383" anchor="ctr">
                    <a:lnL>
                      <a:noFill/>
                    </a:lnL>
                    <a:lnR>
                      <a:noFill/>
                    </a:lnR>
                    <a:lnT>
                      <a:noFill/>
                    </a:lnT>
                    <a:lnB>
                      <a:noFill/>
                    </a:lnB>
                    <a:solidFill>
                      <a:srgbClr val="FFFFFF"/>
                    </a:solidFill>
                  </a:tcPr>
                </a:tc>
                <a:tc>
                  <a:txBody>
                    <a:bodyPr/>
                    <a:lstStyle/>
                    <a:p>
                      <a:pPr algn="l"/>
                      <a:r>
                        <a:rPr lang="en-US" sz="1400" u="none" strike="noStrike">
                          <a:solidFill>
                            <a:schemeClr val="tx1"/>
                          </a:solidFill>
                          <a:effectLst/>
                          <a:latin typeface="Calibri" panose="020F0502020204030204" pitchFamily="34" charset="0"/>
                          <a:hlinkClick r:id="rId14"/>
                        </a:rPr>
                        <a:t>offerLast(e, time, unit)</a:t>
                      </a:r>
                      <a:endParaRPr lang="en-US" sz="1400">
                        <a:solidFill>
                          <a:schemeClr val="tx1"/>
                        </a:solidFill>
                        <a:effectLst/>
                        <a:latin typeface="Calibri" panose="020F0502020204030204" pitchFamily="34" charset="0"/>
                      </a:endParaRPr>
                    </a:p>
                  </a:txBody>
                  <a:tcPr marL="40544" marR="17376" marT="17383" marB="17383" anchor="ctr">
                    <a:lnL>
                      <a:noFill/>
                    </a:lnL>
                    <a:lnR w="12700" cap="flat" cmpd="sng" algn="ctr">
                      <a:solidFill>
                        <a:schemeClr val="tx1"/>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0007"/>
                  </a:ext>
                </a:extLst>
              </a:tr>
              <a:tr h="301362">
                <a:tc>
                  <a:txBody>
                    <a:bodyPr/>
                    <a:lstStyle/>
                    <a:p>
                      <a:pPr algn="l"/>
                      <a:r>
                        <a:rPr lang="en-US" sz="1400" b="1">
                          <a:effectLst/>
                          <a:latin typeface="Calibri" panose="020F0502020204030204" pitchFamily="34" charset="0"/>
                        </a:rPr>
                        <a:t>Remove</a:t>
                      </a:r>
                      <a:endParaRPr lang="en-US" sz="1400">
                        <a:effectLst/>
                        <a:latin typeface="Calibri" panose="020F0502020204030204" pitchFamily="34" charset="0"/>
                      </a:endParaRPr>
                    </a:p>
                  </a:txBody>
                  <a:tcPr marL="40544" marR="17376" marT="17383" marB="17383" anchor="ctr">
                    <a:lnL w="12700" cap="flat" cmpd="sng" algn="ctr">
                      <a:solidFill>
                        <a:schemeClr val="tx1"/>
                      </a:solidFill>
                      <a:prstDash val="solid"/>
                      <a:round/>
                      <a:headEnd type="none" w="med" len="med"/>
                      <a:tailEnd type="none" w="med" len="med"/>
                    </a:lnL>
                    <a:lnR>
                      <a:noFill/>
                    </a:lnR>
                    <a:lnT>
                      <a:noFill/>
                    </a:lnT>
                    <a:lnB>
                      <a:noFill/>
                    </a:lnB>
                    <a:solidFill>
                      <a:srgbClr val="FFFFFF"/>
                    </a:solidFill>
                  </a:tcPr>
                </a:tc>
                <a:tc>
                  <a:txBody>
                    <a:bodyPr/>
                    <a:lstStyle/>
                    <a:p>
                      <a:pPr algn="l"/>
                      <a:r>
                        <a:rPr lang="en-US" sz="1400" u="none" strike="noStrike">
                          <a:solidFill>
                            <a:schemeClr val="tx1"/>
                          </a:solidFill>
                          <a:effectLst/>
                          <a:latin typeface="Calibri" panose="020F0502020204030204" pitchFamily="34" charset="0"/>
                          <a:hlinkClick r:id="rId15"/>
                        </a:rPr>
                        <a:t>removeLast()</a:t>
                      </a:r>
                      <a:endParaRPr lang="en-US" sz="1400">
                        <a:solidFill>
                          <a:schemeClr val="tx1"/>
                        </a:solidFill>
                        <a:effectLst/>
                        <a:latin typeface="Calibri" panose="020F0502020204030204" pitchFamily="34" charset="0"/>
                      </a:endParaRPr>
                    </a:p>
                  </a:txBody>
                  <a:tcPr marL="40544" marR="17376" marT="17383" marB="17383" anchor="ctr">
                    <a:lnL>
                      <a:noFill/>
                    </a:lnL>
                    <a:lnR>
                      <a:noFill/>
                    </a:lnR>
                    <a:lnT>
                      <a:noFill/>
                    </a:lnT>
                    <a:lnB>
                      <a:noFill/>
                    </a:lnB>
                    <a:solidFill>
                      <a:srgbClr val="FFFFFF"/>
                    </a:solidFill>
                  </a:tcPr>
                </a:tc>
                <a:tc>
                  <a:txBody>
                    <a:bodyPr/>
                    <a:lstStyle/>
                    <a:p>
                      <a:pPr algn="l"/>
                      <a:r>
                        <a:rPr lang="en-US" sz="1400" u="none" strike="noStrike">
                          <a:solidFill>
                            <a:schemeClr val="tx1"/>
                          </a:solidFill>
                          <a:effectLst/>
                          <a:latin typeface="Calibri" panose="020F0502020204030204" pitchFamily="34" charset="0"/>
                          <a:hlinkClick r:id="rId16"/>
                        </a:rPr>
                        <a:t>pollLast()</a:t>
                      </a:r>
                      <a:endParaRPr lang="en-US" sz="1400">
                        <a:solidFill>
                          <a:schemeClr val="tx1"/>
                        </a:solidFill>
                        <a:effectLst/>
                        <a:latin typeface="Calibri" panose="020F0502020204030204" pitchFamily="34" charset="0"/>
                      </a:endParaRPr>
                    </a:p>
                  </a:txBody>
                  <a:tcPr marL="40544" marR="17376" marT="17383" marB="17383" anchor="ctr">
                    <a:lnL>
                      <a:noFill/>
                    </a:lnL>
                    <a:lnR>
                      <a:noFill/>
                    </a:lnR>
                    <a:lnT>
                      <a:noFill/>
                    </a:lnT>
                    <a:lnB>
                      <a:noFill/>
                    </a:lnB>
                    <a:solidFill>
                      <a:srgbClr val="FFFFFF"/>
                    </a:solidFill>
                  </a:tcPr>
                </a:tc>
                <a:tc>
                  <a:txBody>
                    <a:bodyPr/>
                    <a:lstStyle/>
                    <a:p>
                      <a:pPr algn="l"/>
                      <a:r>
                        <a:rPr lang="en-US" sz="1400" u="none" strike="noStrike" dirty="0" err="1">
                          <a:solidFill>
                            <a:schemeClr val="tx1"/>
                          </a:solidFill>
                          <a:effectLst/>
                          <a:latin typeface="Calibri" panose="020F0502020204030204" pitchFamily="34" charset="0"/>
                          <a:hlinkClick r:id="rId17"/>
                        </a:rPr>
                        <a:t>takeLast</a:t>
                      </a:r>
                      <a:r>
                        <a:rPr lang="en-US" sz="1400" u="none" strike="noStrike" dirty="0">
                          <a:solidFill>
                            <a:schemeClr val="tx1"/>
                          </a:solidFill>
                          <a:effectLst/>
                          <a:latin typeface="Calibri" panose="020F0502020204030204" pitchFamily="34" charset="0"/>
                          <a:hlinkClick r:id="rId17"/>
                        </a:rPr>
                        <a:t>()</a:t>
                      </a:r>
                      <a:endParaRPr lang="en-US" sz="1400" dirty="0">
                        <a:solidFill>
                          <a:schemeClr val="tx1"/>
                        </a:solidFill>
                        <a:effectLst/>
                        <a:latin typeface="Calibri" panose="020F0502020204030204" pitchFamily="34" charset="0"/>
                      </a:endParaRPr>
                    </a:p>
                  </a:txBody>
                  <a:tcPr marL="40544" marR="17376" marT="17383" marB="17383" anchor="ctr">
                    <a:lnL>
                      <a:noFill/>
                    </a:lnL>
                    <a:lnR>
                      <a:noFill/>
                    </a:lnR>
                    <a:lnT>
                      <a:noFill/>
                    </a:lnT>
                    <a:lnB>
                      <a:noFill/>
                    </a:lnB>
                    <a:solidFill>
                      <a:srgbClr val="FFFFFF"/>
                    </a:solidFill>
                  </a:tcPr>
                </a:tc>
                <a:tc>
                  <a:txBody>
                    <a:bodyPr/>
                    <a:lstStyle/>
                    <a:p>
                      <a:pPr algn="l"/>
                      <a:r>
                        <a:rPr lang="en-US" sz="1400" u="none" strike="noStrike" dirty="0" err="1">
                          <a:solidFill>
                            <a:schemeClr val="tx1"/>
                          </a:solidFill>
                          <a:effectLst/>
                          <a:latin typeface="Calibri" panose="020F0502020204030204" pitchFamily="34" charset="0"/>
                          <a:hlinkClick r:id="rId18"/>
                        </a:rPr>
                        <a:t>pollLast</a:t>
                      </a:r>
                      <a:r>
                        <a:rPr lang="en-US" sz="1400" u="none" strike="noStrike" dirty="0">
                          <a:solidFill>
                            <a:schemeClr val="tx1"/>
                          </a:solidFill>
                          <a:effectLst/>
                          <a:latin typeface="Calibri" panose="020F0502020204030204" pitchFamily="34" charset="0"/>
                          <a:hlinkClick r:id="rId18"/>
                        </a:rPr>
                        <a:t>(time, unit)</a:t>
                      </a:r>
                      <a:endParaRPr lang="en-US" sz="1400" dirty="0">
                        <a:solidFill>
                          <a:schemeClr val="tx1"/>
                        </a:solidFill>
                        <a:effectLst/>
                        <a:latin typeface="Calibri" panose="020F0502020204030204" pitchFamily="34" charset="0"/>
                      </a:endParaRPr>
                    </a:p>
                  </a:txBody>
                  <a:tcPr marL="40544" marR="17376" marT="17383" marB="17383" anchor="ctr">
                    <a:lnL>
                      <a:noFill/>
                    </a:lnL>
                    <a:lnR w="12700" cap="flat" cmpd="sng" algn="ctr">
                      <a:solidFill>
                        <a:schemeClr val="tx1"/>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0008"/>
                  </a:ext>
                </a:extLst>
              </a:tr>
              <a:tr h="202417">
                <a:tc>
                  <a:txBody>
                    <a:bodyPr/>
                    <a:lstStyle/>
                    <a:p>
                      <a:pPr algn="l"/>
                      <a:r>
                        <a:rPr lang="en-US" sz="1400" b="1" dirty="0">
                          <a:effectLst/>
                          <a:latin typeface="Calibri" panose="020F0502020204030204" pitchFamily="34" charset="0"/>
                        </a:rPr>
                        <a:t>Examine</a:t>
                      </a:r>
                      <a:endParaRPr lang="en-US" sz="1400" dirty="0">
                        <a:effectLst/>
                        <a:latin typeface="Calibri" panose="020F0502020204030204" pitchFamily="34" charset="0"/>
                      </a:endParaRPr>
                    </a:p>
                  </a:txBody>
                  <a:tcPr marL="40544" marR="17376" marT="17383" marB="17383"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sz="1400" u="none" strike="noStrike" dirty="0" err="1">
                          <a:solidFill>
                            <a:schemeClr val="tx1"/>
                          </a:solidFill>
                          <a:effectLst/>
                          <a:latin typeface="Calibri" panose="020F0502020204030204" pitchFamily="34" charset="0"/>
                          <a:hlinkClick r:id="rId19"/>
                        </a:rPr>
                        <a:t>getLast</a:t>
                      </a:r>
                      <a:r>
                        <a:rPr lang="en-US" sz="1400" u="none" strike="noStrike" dirty="0">
                          <a:solidFill>
                            <a:schemeClr val="tx1"/>
                          </a:solidFill>
                          <a:effectLst/>
                          <a:latin typeface="Calibri" panose="020F0502020204030204" pitchFamily="34" charset="0"/>
                          <a:hlinkClick r:id="rId19"/>
                        </a:rPr>
                        <a:t>()</a:t>
                      </a:r>
                      <a:endParaRPr lang="en-US" sz="1400" dirty="0">
                        <a:solidFill>
                          <a:schemeClr val="tx1"/>
                        </a:solidFill>
                        <a:effectLst/>
                        <a:latin typeface="Calibri" panose="020F0502020204030204" pitchFamily="34" charset="0"/>
                      </a:endParaRPr>
                    </a:p>
                  </a:txBody>
                  <a:tcPr marL="40544" marR="17376" marT="17383" marB="17383" anchor="ctr">
                    <a:lnL>
                      <a:noFill/>
                    </a:lnL>
                    <a:lnR>
                      <a:noFill/>
                    </a:lnR>
                    <a:lnT>
                      <a:noFill/>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sz="1400" u="none" strike="noStrike" dirty="0" err="1">
                          <a:solidFill>
                            <a:schemeClr val="tx1"/>
                          </a:solidFill>
                          <a:effectLst/>
                          <a:latin typeface="Calibri" panose="020F0502020204030204" pitchFamily="34" charset="0"/>
                          <a:hlinkClick r:id="rId20"/>
                        </a:rPr>
                        <a:t>peekLast</a:t>
                      </a:r>
                      <a:r>
                        <a:rPr lang="en-US" sz="1400" u="none" strike="noStrike" dirty="0">
                          <a:solidFill>
                            <a:schemeClr val="tx1"/>
                          </a:solidFill>
                          <a:effectLst/>
                          <a:latin typeface="Calibri" panose="020F0502020204030204" pitchFamily="34" charset="0"/>
                          <a:hlinkClick r:id="rId20"/>
                        </a:rPr>
                        <a:t>()</a:t>
                      </a:r>
                      <a:endParaRPr lang="en-US" sz="1400" dirty="0">
                        <a:solidFill>
                          <a:schemeClr val="tx1"/>
                        </a:solidFill>
                        <a:effectLst/>
                        <a:latin typeface="Calibri" panose="020F0502020204030204" pitchFamily="34" charset="0"/>
                      </a:endParaRPr>
                    </a:p>
                  </a:txBody>
                  <a:tcPr marL="40544" marR="17376" marT="17383" marB="17383" anchor="ctr">
                    <a:lnL>
                      <a:noFill/>
                    </a:lnL>
                    <a:lnR>
                      <a:noFill/>
                    </a:lnR>
                    <a:lnT>
                      <a:noFill/>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sz="1400" i="1" dirty="0">
                          <a:solidFill>
                            <a:schemeClr val="tx1"/>
                          </a:solidFill>
                          <a:effectLst/>
                          <a:latin typeface="Calibri" panose="020F0502020204030204" pitchFamily="34" charset="0"/>
                        </a:rPr>
                        <a:t>not applicable</a:t>
                      </a:r>
                      <a:endParaRPr lang="en-US" sz="1400" dirty="0">
                        <a:solidFill>
                          <a:schemeClr val="tx1"/>
                        </a:solidFill>
                        <a:effectLst/>
                        <a:latin typeface="Calibri" panose="020F0502020204030204" pitchFamily="34" charset="0"/>
                      </a:endParaRPr>
                    </a:p>
                  </a:txBody>
                  <a:tcPr marL="40544" marR="17376" marT="17383" marB="17383" anchor="ctr">
                    <a:lnL>
                      <a:noFill/>
                    </a:lnL>
                    <a:lnR>
                      <a:noFill/>
                    </a:lnR>
                    <a:lnT>
                      <a:noFill/>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sz="1400" i="1" dirty="0">
                          <a:solidFill>
                            <a:schemeClr val="tx1"/>
                          </a:solidFill>
                          <a:effectLst/>
                          <a:latin typeface="Calibri" panose="020F0502020204030204" pitchFamily="34" charset="0"/>
                        </a:rPr>
                        <a:t>not applicable</a:t>
                      </a:r>
                      <a:endParaRPr lang="en-US" sz="1400" dirty="0">
                        <a:solidFill>
                          <a:schemeClr val="tx1"/>
                        </a:solidFill>
                        <a:effectLst/>
                        <a:latin typeface="Calibri" panose="020F0502020204030204" pitchFamily="34" charset="0"/>
                      </a:endParaRPr>
                    </a:p>
                  </a:txBody>
                  <a:tcPr marL="40544" marR="17376" marT="17383" marB="17383"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Title 1"/>
          <p:cNvSpPr>
            <a:spLocks noGrp="1"/>
          </p:cNvSpPr>
          <p:nvPr>
            <p:ph type="title"/>
          </p:nvPr>
        </p:nvSpPr>
        <p:spPr/>
        <p:txBody>
          <a:bodyPr/>
          <a:lstStyle/>
          <a:p>
            <a:r>
              <a:rPr lang="en-US" altLang="he-IL"/>
              <a:t>Concurrent Collections</a:t>
            </a:r>
            <a:endParaRPr lang="he-IL" altLang="he-IL"/>
          </a:p>
        </p:txBody>
      </p:sp>
      <p:sp>
        <p:nvSpPr>
          <p:cNvPr id="3" name="Content Placeholder 2"/>
          <p:cNvSpPr>
            <a:spLocks noGrp="1"/>
          </p:cNvSpPr>
          <p:nvPr>
            <p:ph idx="1"/>
          </p:nvPr>
        </p:nvSpPr>
        <p:spPr/>
        <p:txBody>
          <a:bodyPr/>
          <a:lstStyle/>
          <a:p>
            <a:pPr marL="0" indent="0">
              <a:buNone/>
            </a:pPr>
            <a:r>
              <a:rPr lang="en-US" b="1" dirty="0"/>
              <a:t>Concrete Concurrent Maps</a:t>
            </a:r>
          </a:p>
          <a:p>
            <a:pPr lvl="1"/>
            <a:endParaRPr lang="en-US" dirty="0"/>
          </a:p>
          <a:p>
            <a:pPr lvl="1">
              <a:lnSpc>
                <a:spcPct val="150000"/>
              </a:lnSpc>
            </a:pPr>
            <a:r>
              <a:rPr lang="en-US" i="1" dirty="0" err="1"/>
              <a:t>ConcurrentHashMap</a:t>
            </a:r>
            <a:r>
              <a:rPr lang="en-US" dirty="0"/>
              <a:t> </a:t>
            </a:r>
          </a:p>
          <a:p>
            <a:pPr lvl="2">
              <a:lnSpc>
                <a:spcPct val="150000"/>
              </a:lnSpc>
            </a:pPr>
            <a:r>
              <a:rPr lang="en-US" dirty="0"/>
              <a:t>Acts like hash-map in the sense of maintaining pairs</a:t>
            </a:r>
          </a:p>
          <a:p>
            <a:pPr lvl="2">
              <a:lnSpc>
                <a:spcPct val="150000"/>
              </a:lnSpc>
            </a:pPr>
            <a:r>
              <a:rPr lang="en-US" i="1" dirty="0"/>
              <a:t>get</a:t>
            </a:r>
            <a:r>
              <a:rPr lang="en-US" dirty="0"/>
              <a:t>() (read) doesn’t block</a:t>
            </a:r>
          </a:p>
          <a:p>
            <a:pPr lvl="2">
              <a:lnSpc>
                <a:spcPct val="150000"/>
              </a:lnSpc>
            </a:pPr>
            <a:r>
              <a:rPr lang="en-US" i="1" dirty="0"/>
              <a:t>put</a:t>
            </a:r>
            <a:r>
              <a:rPr lang="en-US" dirty="0"/>
              <a:t>() &amp; </a:t>
            </a:r>
            <a:r>
              <a:rPr lang="en-US" i="1" dirty="0"/>
              <a:t>set</a:t>
            </a:r>
            <a:r>
              <a:rPr lang="en-US" dirty="0"/>
              <a:t>() uses atomic locks </a:t>
            </a:r>
          </a:p>
          <a:p>
            <a:pPr lvl="2">
              <a:lnSpc>
                <a:spcPct val="150000"/>
              </a:lnSpc>
            </a:pPr>
            <a:r>
              <a:rPr lang="en-US" dirty="0"/>
              <a:t>Basically the whole table never gets synchronized</a:t>
            </a:r>
          </a:p>
          <a:p>
            <a:pPr lvl="2"/>
            <a:endParaRPr lang="en-US" dirty="0"/>
          </a:p>
          <a:p>
            <a:pPr lvl="2"/>
            <a:endParaRPr lang="en-US" dirty="0"/>
          </a:p>
          <a:p>
            <a:pPr lvl="2"/>
            <a:endParaRPr lang="en-US" dirty="0"/>
          </a:p>
          <a:p>
            <a:pPr lvl="2"/>
            <a:endParaRPr lang="en-US" dirty="0"/>
          </a:p>
          <a:p>
            <a:pPr lvl="3"/>
            <a:endParaRPr lang="en-US" dirty="0"/>
          </a:p>
          <a:p>
            <a:pPr lvl="2"/>
            <a:endParaRPr lang="en-US" dirty="0"/>
          </a:p>
          <a:p>
            <a:endParaRPr lang="he-IL"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Title 1"/>
          <p:cNvSpPr>
            <a:spLocks noGrp="1"/>
          </p:cNvSpPr>
          <p:nvPr>
            <p:ph type="title"/>
          </p:nvPr>
        </p:nvSpPr>
        <p:spPr/>
        <p:txBody>
          <a:bodyPr/>
          <a:lstStyle/>
          <a:p>
            <a:r>
              <a:rPr lang="en-US" altLang="he-IL"/>
              <a:t>Concurrent Collections</a:t>
            </a:r>
            <a:endParaRPr lang="he-IL" altLang="he-IL"/>
          </a:p>
        </p:txBody>
      </p:sp>
      <p:sp>
        <p:nvSpPr>
          <p:cNvPr id="3" name="Content Placeholder 2"/>
          <p:cNvSpPr>
            <a:spLocks noGrp="1"/>
          </p:cNvSpPr>
          <p:nvPr>
            <p:ph idx="1"/>
          </p:nvPr>
        </p:nvSpPr>
        <p:spPr/>
        <p:txBody>
          <a:bodyPr/>
          <a:lstStyle/>
          <a:p>
            <a:pPr marL="0" indent="0">
              <a:buNone/>
            </a:pPr>
            <a:r>
              <a:rPr lang="en-US" b="1" dirty="0"/>
              <a:t>Concrete Concurrent Maps</a:t>
            </a:r>
          </a:p>
          <a:p>
            <a:endParaRPr lang="en-US" dirty="0"/>
          </a:p>
          <a:p>
            <a:pPr lvl="1"/>
            <a:r>
              <a:rPr lang="en-US" i="1" dirty="0" err="1"/>
              <a:t>ConcurrentHashMap</a:t>
            </a:r>
            <a:r>
              <a:rPr lang="en-US" dirty="0"/>
              <a:t> – cont. </a:t>
            </a:r>
          </a:p>
          <a:p>
            <a:pPr lvl="2"/>
            <a:r>
              <a:rPr lang="en-US" dirty="0"/>
              <a:t>Constructor parameters: (IMPORTANT!)</a:t>
            </a:r>
          </a:p>
          <a:p>
            <a:pPr lvl="2"/>
            <a:r>
              <a:rPr lang="en-US" dirty="0"/>
              <a:t>   - initial capacity (default: 16)</a:t>
            </a:r>
          </a:p>
          <a:p>
            <a:pPr lvl="2"/>
            <a:r>
              <a:rPr lang="en-US" dirty="0"/>
              <a:t>   - load factor –</a:t>
            </a:r>
          </a:p>
          <a:p>
            <a:pPr lvl="3"/>
            <a:r>
              <a:rPr lang="en-US" dirty="0"/>
              <a:t>Close to zero means no collisions even with weak hash function</a:t>
            </a:r>
          </a:p>
          <a:p>
            <a:pPr lvl="3"/>
            <a:r>
              <a:rPr lang="en-US" dirty="0"/>
              <a:t>But will require lot of memory for hash values</a:t>
            </a:r>
          </a:p>
          <a:p>
            <a:pPr lvl="3"/>
            <a:r>
              <a:rPr lang="en-US" dirty="0"/>
              <a:t>Leave at default value - 0.75  - reasonable for java hash function</a:t>
            </a:r>
          </a:p>
          <a:p>
            <a:pPr lvl="2"/>
            <a:r>
              <a:rPr lang="en-US" dirty="0"/>
              <a:t>   - concurrency level – </a:t>
            </a:r>
          </a:p>
          <a:p>
            <a:pPr lvl="3"/>
            <a:r>
              <a:rPr lang="en-US" dirty="0"/>
              <a:t>Sets the number of producer queues for this Map</a:t>
            </a:r>
          </a:p>
          <a:p>
            <a:pPr lvl="3"/>
            <a:r>
              <a:rPr lang="en-US" dirty="0"/>
              <a:t>Default is 16 (as default initial size)</a:t>
            </a:r>
          </a:p>
          <a:p>
            <a:pPr lvl="3"/>
            <a:r>
              <a:rPr lang="en-US" dirty="0"/>
              <a:t>Set according to the expected number of writer / producer threads</a:t>
            </a:r>
          </a:p>
          <a:p>
            <a:pPr lvl="3"/>
            <a:r>
              <a:rPr lang="en-US" dirty="0"/>
              <a:t>Low number might lead to writer / producer contentions   </a:t>
            </a:r>
          </a:p>
          <a:p>
            <a:pPr lvl="2"/>
            <a:endParaRPr lang="en-US" dirty="0"/>
          </a:p>
          <a:p>
            <a:pPr lvl="2"/>
            <a:endParaRPr lang="en-US" dirty="0"/>
          </a:p>
          <a:p>
            <a:pPr lvl="2"/>
            <a:endParaRPr lang="en-US" dirty="0"/>
          </a:p>
          <a:p>
            <a:pPr lvl="2"/>
            <a:endParaRPr lang="en-US" dirty="0"/>
          </a:p>
          <a:p>
            <a:pPr lvl="2"/>
            <a:endParaRPr lang="en-US" dirty="0"/>
          </a:p>
          <a:p>
            <a:pPr lvl="3"/>
            <a:endParaRPr lang="en-US" dirty="0"/>
          </a:p>
          <a:p>
            <a:pPr lvl="2"/>
            <a:endParaRPr lang="en-US" dirty="0"/>
          </a:p>
          <a:p>
            <a:endParaRPr lang="he-IL"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Title 1"/>
          <p:cNvSpPr>
            <a:spLocks noGrp="1"/>
          </p:cNvSpPr>
          <p:nvPr>
            <p:ph type="title"/>
          </p:nvPr>
        </p:nvSpPr>
        <p:spPr/>
        <p:txBody>
          <a:bodyPr/>
          <a:lstStyle/>
          <a:p>
            <a:r>
              <a:rPr lang="en-US" altLang="he-IL"/>
              <a:t>Concurrent Collections</a:t>
            </a:r>
            <a:endParaRPr lang="he-IL" altLang="he-IL"/>
          </a:p>
        </p:txBody>
      </p:sp>
      <p:sp>
        <p:nvSpPr>
          <p:cNvPr id="3" name="Content Placeholder 2"/>
          <p:cNvSpPr>
            <a:spLocks noGrp="1"/>
          </p:cNvSpPr>
          <p:nvPr>
            <p:ph idx="1"/>
          </p:nvPr>
        </p:nvSpPr>
        <p:spPr/>
        <p:txBody>
          <a:bodyPr/>
          <a:lstStyle/>
          <a:p>
            <a:pPr marL="0" indent="0">
              <a:buNone/>
            </a:pPr>
            <a:r>
              <a:rPr lang="en-US" b="1" dirty="0"/>
              <a:t>Concrete Concurrent Maps</a:t>
            </a:r>
          </a:p>
          <a:p>
            <a:endParaRPr lang="en-US" dirty="0"/>
          </a:p>
          <a:p>
            <a:pPr lvl="1"/>
            <a:r>
              <a:rPr lang="en-US" i="1" dirty="0" err="1"/>
              <a:t>ConcurrentNavigableMap</a:t>
            </a:r>
            <a:r>
              <a:rPr lang="en-US" dirty="0"/>
              <a:t> interface  </a:t>
            </a:r>
          </a:p>
          <a:p>
            <a:pPr lvl="1"/>
            <a:endParaRPr lang="en-US" dirty="0"/>
          </a:p>
          <a:p>
            <a:pPr lvl="2"/>
            <a:r>
              <a:rPr lang="en-US" dirty="0"/>
              <a:t>Base interface for concurrent sorted map, extends </a:t>
            </a:r>
            <a:r>
              <a:rPr lang="en-US" i="1" dirty="0" err="1"/>
              <a:t>SortedMap</a:t>
            </a:r>
            <a:r>
              <a:rPr lang="en-US" i="1" dirty="0"/>
              <a:t>&lt;K,V</a:t>
            </a:r>
            <a:r>
              <a:rPr lang="en-US" dirty="0"/>
              <a:t>&gt;</a:t>
            </a:r>
          </a:p>
          <a:p>
            <a:pPr lvl="2"/>
            <a:endParaRPr lang="en-US" dirty="0"/>
          </a:p>
          <a:p>
            <a:pPr lvl="2"/>
            <a:r>
              <a:rPr lang="en-US" dirty="0"/>
              <a:t>Provides enhanced map functionalities</a:t>
            </a:r>
          </a:p>
          <a:p>
            <a:pPr lvl="3"/>
            <a:r>
              <a:rPr lang="en-US" i="1" dirty="0" err="1"/>
              <a:t>ceilingKey</a:t>
            </a:r>
            <a:r>
              <a:rPr lang="en-US" i="1" dirty="0"/>
              <a:t>(K</a:t>
            </a:r>
            <a:r>
              <a:rPr lang="en-US" dirty="0"/>
              <a:t>) – return the next key greater than or equals to K</a:t>
            </a:r>
          </a:p>
          <a:p>
            <a:pPr lvl="3"/>
            <a:r>
              <a:rPr lang="en-US" i="1" dirty="0" err="1"/>
              <a:t>floorKey</a:t>
            </a:r>
            <a:r>
              <a:rPr lang="en-US" i="1" dirty="0"/>
              <a:t>(K</a:t>
            </a:r>
            <a:r>
              <a:rPr lang="en-US" dirty="0"/>
              <a:t>) - return the next key less than or equals to K</a:t>
            </a:r>
          </a:p>
          <a:p>
            <a:pPr lvl="3"/>
            <a:r>
              <a:rPr lang="en-US" i="1" dirty="0" err="1"/>
              <a:t>lowerKey</a:t>
            </a:r>
            <a:r>
              <a:rPr lang="en-US" i="1" dirty="0"/>
              <a:t>(K</a:t>
            </a:r>
            <a:r>
              <a:rPr lang="en-US" dirty="0"/>
              <a:t>), </a:t>
            </a:r>
            <a:r>
              <a:rPr lang="en-US" dirty="0" err="1"/>
              <a:t>higherKey</a:t>
            </a:r>
            <a:r>
              <a:rPr lang="en-US" dirty="0"/>
              <a:t>(K)</a:t>
            </a:r>
          </a:p>
          <a:p>
            <a:pPr lvl="3"/>
            <a:r>
              <a:rPr lang="en-US" i="1" dirty="0" err="1"/>
              <a:t>lastEntry</a:t>
            </a:r>
            <a:r>
              <a:rPr lang="en-US" dirty="0"/>
              <a:t>(), </a:t>
            </a:r>
            <a:r>
              <a:rPr lang="en-US" i="1" dirty="0" err="1"/>
              <a:t>firstEntry</a:t>
            </a:r>
            <a:r>
              <a:rPr lang="en-US" dirty="0"/>
              <a:t>()</a:t>
            </a:r>
          </a:p>
          <a:p>
            <a:pPr lvl="3"/>
            <a:r>
              <a:rPr lang="en-US" i="1" dirty="0" err="1"/>
              <a:t>pollLastEntry</a:t>
            </a:r>
            <a:r>
              <a:rPr lang="en-US" dirty="0"/>
              <a:t>(), </a:t>
            </a:r>
            <a:r>
              <a:rPr lang="en-US" i="1" dirty="0" err="1"/>
              <a:t>pollFirstEntry</a:t>
            </a:r>
            <a:r>
              <a:rPr lang="en-US" dirty="0"/>
              <a:t>() - removes</a:t>
            </a:r>
          </a:p>
          <a:p>
            <a:pPr marL="1371600" lvl="3" indent="0">
              <a:buNone/>
            </a:pPr>
            <a:endParaRPr lang="en-US" dirty="0"/>
          </a:p>
          <a:p>
            <a:pPr lvl="3"/>
            <a:endParaRPr lang="en-US" dirty="0"/>
          </a:p>
          <a:p>
            <a:pPr lvl="2"/>
            <a:endParaRPr lang="en-US" dirty="0"/>
          </a:p>
          <a:p>
            <a:pPr lvl="2"/>
            <a:endParaRPr lang="en-US" dirty="0"/>
          </a:p>
          <a:p>
            <a:pPr lvl="2"/>
            <a:endParaRPr lang="en-US" dirty="0"/>
          </a:p>
          <a:p>
            <a:pPr lvl="3"/>
            <a:endParaRPr lang="en-US" dirty="0"/>
          </a:p>
          <a:p>
            <a:pPr lvl="2"/>
            <a:endParaRPr lang="en-US" dirty="0"/>
          </a:p>
          <a:p>
            <a:endParaRPr lang="he-IL"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Title 1"/>
          <p:cNvSpPr>
            <a:spLocks noGrp="1"/>
          </p:cNvSpPr>
          <p:nvPr>
            <p:ph type="title"/>
          </p:nvPr>
        </p:nvSpPr>
        <p:spPr/>
        <p:txBody>
          <a:bodyPr/>
          <a:lstStyle/>
          <a:p>
            <a:r>
              <a:rPr lang="en-US" altLang="he-IL"/>
              <a:t>Concurrent Collections</a:t>
            </a:r>
            <a:endParaRPr lang="he-IL" altLang="he-IL"/>
          </a:p>
        </p:txBody>
      </p:sp>
      <p:sp>
        <p:nvSpPr>
          <p:cNvPr id="3" name="Content Placeholder 2"/>
          <p:cNvSpPr>
            <a:spLocks noGrp="1"/>
          </p:cNvSpPr>
          <p:nvPr>
            <p:ph idx="1"/>
          </p:nvPr>
        </p:nvSpPr>
        <p:spPr/>
        <p:txBody>
          <a:bodyPr/>
          <a:lstStyle/>
          <a:p>
            <a:pPr marL="0" indent="0">
              <a:buNone/>
            </a:pPr>
            <a:r>
              <a:rPr lang="en-US" b="1" dirty="0"/>
              <a:t>Concrete Concurrent Maps</a:t>
            </a:r>
          </a:p>
          <a:p>
            <a:endParaRPr lang="en-US" dirty="0"/>
          </a:p>
          <a:p>
            <a:pPr lvl="1"/>
            <a:r>
              <a:rPr lang="en-US" i="1" dirty="0" err="1"/>
              <a:t>ConcurrentNavigableMap</a:t>
            </a:r>
            <a:r>
              <a:rPr lang="en-US" dirty="0"/>
              <a:t> interface – cont. </a:t>
            </a:r>
          </a:p>
          <a:p>
            <a:pPr marL="457200" lvl="1" indent="0">
              <a:buNone/>
            </a:pPr>
            <a:r>
              <a:rPr lang="en-US" dirty="0"/>
              <a:t> </a:t>
            </a:r>
          </a:p>
          <a:p>
            <a:pPr lvl="2"/>
            <a:r>
              <a:rPr lang="en-US" dirty="0"/>
              <a:t>Offers some views on the Map table</a:t>
            </a:r>
          </a:p>
          <a:p>
            <a:pPr lvl="3"/>
            <a:r>
              <a:rPr lang="en-US" i="1" dirty="0" err="1"/>
              <a:t>headMap</a:t>
            </a:r>
            <a:r>
              <a:rPr lang="en-US" i="1" dirty="0"/>
              <a:t>(</a:t>
            </a:r>
            <a:r>
              <a:rPr lang="en-US" i="1" dirty="0" err="1"/>
              <a:t>toKey</a:t>
            </a:r>
            <a:r>
              <a:rPr lang="en-US" dirty="0"/>
              <a:t>) – returns sub-map with all keys less than </a:t>
            </a:r>
            <a:r>
              <a:rPr lang="en-US" dirty="0" err="1"/>
              <a:t>toKey</a:t>
            </a:r>
            <a:r>
              <a:rPr lang="en-US" dirty="0"/>
              <a:t> </a:t>
            </a:r>
          </a:p>
          <a:p>
            <a:pPr lvl="3"/>
            <a:r>
              <a:rPr lang="en-US" i="1" dirty="0" err="1"/>
              <a:t>tailMap</a:t>
            </a:r>
            <a:r>
              <a:rPr lang="en-US" i="1" dirty="0"/>
              <a:t>(</a:t>
            </a:r>
            <a:r>
              <a:rPr lang="en-US" i="1" dirty="0" err="1"/>
              <a:t>fromKey</a:t>
            </a:r>
            <a:r>
              <a:rPr lang="en-US" dirty="0"/>
              <a:t>) - returns sub-map with all keys greater than </a:t>
            </a:r>
            <a:r>
              <a:rPr lang="en-US" dirty="0" err="1"/>
              <a:t>fromKey</a:t>
            </a:r>
            <a:r>
              <a:rPr lang="en-US" dirty="0"/>
              <a:t> </a:t>
            </a:r>
          </a:p>
          <a:p>
            <a:pPr lvl="3"/>
            <a:r>
              <a:rPr lang="en-US" i="1" dirty="0" err="1"/>
              <a:t>subMap</a:t>
            </a:r>
            <a:r>
              <a:rPr lang="en-US" i="1" dirty="0"/>
              <a:t>(</a:t>
            </a:r>
            <a:r>
              <a:rPr lang="en-US" i="1" dirty="0" err="1"/>
              <a:t>fromKey</a:t>
            </a:r>
            <a:r>
              <a:rPr lang="en-US" dirty="0"/>
              <a:t>, </a:t>
            </a:r>
            <a:r>
              <a:rPr lang="en-US" dirty="0" err="1"/>
              <a:t>toKey</a:t>
            </a:r>
            <a:r>
              <a:rPr lang="en-US" dirty="0"/>
              <a:t>)</a:t>
            </a:r>
          </a:p>
          <a:p>
            <a:pPr lvl="3"/>
            <a:r>
              <a:rPr lang="en-US" dirty="0"/>
              <a:t>all takes ‘inclusive’ flag to include keys equals to </a:t>
            </a:r>
            <a:r>
              <a:rPr lang="en-US" i="1" dirty="0" err="1"/>
              <a:t>fromKey</a:t>
            </a:r>
            <a:r>
              <a:rPr lang="en-US" i="1" dirty="0"/>
              <a:t>/</a:t>
            </a:r>
            <a:r>
              <a:rPr lang="en-US" i="1" dirty="0" err="1"/>
              <a:t>toKey</a:t>
            </a:r>
            <a:endParaRPr lang="en-US" i="1" dirty="0"/>
          </a:p>
          <a:p>
            <a:pPr lvl="2"/>
            <a:endParaRPr lang="en-US" dirty="0"/>
          </a:p>
          <a:p>
            <a:pPr lvl="2"/>
            <a:r>
              <a:rPr lang="en-US" dirty="0"/>
              <a:t>Supports reversed iteration</a:t>
            </a:r>
          </a:p>
          <a:p>
            <a:pPr lvl="3"/>
            <a:r>
              <a:rPr lang="en-US" i="1" dirty="0" err="1"/>
              <a:t>descendingMap</a:t>
            </a:r>
            <a:r>
              <a:rPr lang="en-US" dirty="0"/>
              <a:t>() - returns a reversed view of the map</a:t>
            </a:r>
          </a:p>
          <a:p>
            <a:pPr lvl="3"/>
            <a:r>
              <a:rPr lang="en-US" i="1" dirty="0" err="1"/>
              <a:t>descendingKeySet</a:t>
            </a:r>
            <a:r>
              <a:rPr lang="en-US" dirty="0"/>
              <a:t>() returns a reversed key </a:t>
            </a:r>
            <a:r>
              <a:rPr lang="en-US" i="1" dirty="0" err="1"/>
              <a:t>NavigableSet</a:t>
            </a:r>
            <a:r>
              <a:rPr lang="en-US" i="1" dirty="0"/>
              <a:t>&lt;K</a:t>
            </a:r>
            <a:r>
              <a:rPr lang="en-US" dirty="0"/>
              <a:t>&gt;</a:t>
            </a:r>
          </a:p>
          <a:p>
            <a:pPr lvl="2"/>
            <a:endParaRPr lang="en-US" dirty="0"/>
          </a:p>
          <a:p>
            <a:pPr lvl="2"/>
            <a:endParaRPr lang="en-US" dirty="0"/>
          </a:p>
          <a:p>
            <a:pPr lvl="2"/>
            <a:endParaRPr lang="en-US" dirty="0"/>
          </a:p>
          <a:p>
            <a:pPr lvl="2"/>
            <a:endParaRPr lang="en-US" dirty="0"/>
          </a:p>
          <a:p>
            <a:pPr lvl="3"/>
            <a:endParaRPr lang="en-US" dirty="0"/>
          </a:p>
          <a:p>
            <a:pPr lvl="2"/>
            <a:endParaRPr lang="en-US" dirty="0"/>
          </a:p>
          <a:p>
            <a:endParaRPr lang="he-IL"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Title 1"/>
          <p:cNvSpPr>
            <a:spLocks noGrp="1"/>
          </p:cNvSpPr>
          <p:nvPr>
            <p:ph type="title"/>
          </p:nvPr>
        </p:nvSpPr>
        <p:spPr/>
        <p:txBody>
          <a:bodyPr/>
          <a:lstStyle/>
          <a:p>
            <a:r>
              <a:rPr lang="en-US" altLang="he-IL"/>
              <a:t>Concurrent Collections</a:t>
            </a:r>
            <a:endParaRPr lang="he-IL" altLang="he-IL"/>
          </a:p>
        </p:txBody>
      </p:sp>
      <p:sp>
        <p:nvSpPr>
          <p:cNvPr id="3" name="Content Placeholder 2"/>
          <p:cNvSpPr>
            <a:spLocks noGrp="1"/>
          </p:cNvSpPr>
          <p:nvPr>
            <p:ph idx="1"/>
          </p:nvPr>
        </p:nvSpPr>
        <p:spPr/>
        <p:txBody>
          <a:bodyPr/>
          <a:lstStyle/>
          <a:p>
            <a:pPr marL="0" indent="0">
              <a:buNone/>
            </a:pPr>
            <a:r>
              <a:rPr lang="en-US" b="1" dirty="0"/>
              <a:t>Concrete Concurrent Maps</a:t>
            </a:r>
          </a:p>
          <a:p>
            <a:endParaRPr lang="en-US" dirty="0"/>
          </a:p>
          <a:p>
            <a:pPr lvl="1">
              <a:lnSpc>
                <a:spcPct val="150000"/>
              </a:lnSpc>
            </a:pPr>
            <a:r>
              <a:rPr lang="en-US" i="1" dirty="0" err="1"/>
              <a:t>ConcurrentSkipListMap</a:t>
            </a:r>
            <a:r>
              <a:rPr lang="en-US" i="1" dirty="0"/>
              <a:t>&lt;K,V</a:t>
            </a:r>
            <a:r>
              <a:rPr lang="en-US" dirty="0"/>
              <a:t>&gt;</a:t>
            </a:r>
          </a:p>
          <a:p>
            <a:pPr lvl="2">
              <a:lnSpc>
                <a:spcPct val="150000"/>
              </a:lnSpc>
            </a:pPr>
            <a:r>
              <a:rPr lang="en-US" i="1" dirty="0" err="1"/>
              <a:t>ConcurrentNavigableMap</a:t>
            </a:r>
            <a:r>
              <a:rPr lang="en-US" dirty="0"/>
              <a:t> implementation</a:t>
            </a:r>
          </a:p>
          <a:p>
            <a:pPr lvl="2">
              <a:lnSpc>
                <a:spcPct val="150000"/>
              </a:lnSpc>
            </a:pPr>
            <a:r>
              <a:rPr lang="en-US" dirty="0"/>
              <a:t>Uses </a:t>
            </a:r>
            <a:r>
              <a:rPr lang="en-US" dirty="0" err="1"/>
              <a:t>SkipLists</a:t>
            </a:r>
            <a:r>
              <a:rPr lang="en-US" dirty="0"/>
              <a:t> for fast search on sorted lists</a:t>
            </a:r>
          </a:p>
          <a:p>
            <a:pPr lvl="3">
              <a:lnSpc>
                <a:spcPct val="150000"/>
              </a:lnSpc>
            </a:pPr>
            <a:r>
              <a:rPr lang="en-US" dirty="0"/>
              <a:t>Maintains hierarchical subsequences </a:t>
            </a:r>
          </a:p>
          <a:p>
            <a:pPr lvl="3">
              <a:lnSpc>
                <a:spcPct val="150000"/>
              </a:lnSpc>
            </a:pPr>
            <a:r>
              <a:rPr lang="en-US" dirty="0"/>
              <a:t>Allows skipping range of irrelevant objects while searching </a:t>
            </a:r>
          </a:p>
          <a:p>
            <a:pPr lvl="2"/>
            <a:endParaRPr lang="en-US" dirty="0"/>
          </a:p>
          <a:p>
            <a:pPr lvl="2"/>
            <a:endParaRPr lang="en-US" dirty="0"/>
          </a:p>
          <a:p>
            <a:pPr lvl="2"/>
            <a:endParaRPr lang="en-US" dirty="0"/>
          </a:p>
          <a:p>
            <a:pPr lvl="2"/>
            <a:endParaRPr lang="en-US" dirty="0"/>
          </a:p>
          <a:p>
            <a:pPr lvl="2"/>
            <a:endParaRPr lang="en-US" dirty="0"/>
          </a:p>
          <a:p>
            <a:pPr lvl="3"/>
            <a:endParaRPr lang="en-US" dirty="0"/>
          </a:p>
          <a:p>
            <a:pPr lvl="2"/>
            <a:endParaRPr lang="en-US" dirty="0"/>
          </a:p>
          <a:p>
            <a:endParaRPr lang="he-IL"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4"/>
          <p:cNvSpPr>
            <a:spLocks noGrp="1"/>
          </p:cNvSpPr>
          <p:nvPr>
            <p:ph type="title"/>
          </p:nvPr>
        </p:nvSpPr>
        <p:spPr>
          <a:xfrm>
            <a:off x="395536" y="2636912"/>
            <a:ext cx="8229600" cy="711200"/>
          </a:xfrm>
        </p:spPr>
        <p:txBody>
          <a:bodyPr/>
          <a:lstStyle/>
          <a:p>
            <a:pPr eaLnBrk="1" hangingPunct="1"/>
            <a:r>
              <a:rPr lang="en-US" altLang="he-IL" sz="6600" dirty="0">
                <a:solidFill>
                  <a:schemeClr val="tx1"/>
                </a:solidFill>
                <a:latin typeface="Tahoma" panose="020B0604030504040204" pitchFamily="34" charset="0"/>
                <a:ea typeface="Tahoma" panose="020B0604030504040204" pitchFamily="34" charset="0"/>
                <a:cs typeface="Tahoma" panose="020B0604030504040204" pitchFamily="34" charset="0"/>
              </a:rPr>
              <a:t>Thank You!</a:t>
            </a:r>
            <a:endParaRPr lang="he-IL" altLang="he-IL" sz="66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46806753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r>
              <a:rPr lang="en-US" altLang="he-IL"/>
              <a:t>The isAlive Method</a:t>
            </a:r>
          </a:p>
        </p:txBody>
      </p:sp>
      <p:sp>
        <p:nvSpPr>
          <p:cNvPr id="110594" name="Rectangle 3"/>
          <p:cNvSpPr>
            <a:spLocks noGrp="1" noChangeArrowheads="1"/>
          </p:cNvSpPr>
          <p:nvPr>
            <p:ph idx="1"/>
          </p:nvPr>
        </p:nvSpPr>
        <p:spPr/>
        <p:txBody>
          <a:bodyPr/>
          <a:lstStyle/>
          <a:p>
            <a:r>
              <a:rPr lang="en-US"/>
              <a:t>Returns true if:</a:t>
            </a:r>
          </a:p>
          <a:p>
            <a:pPr lvl="1"/>
            <a:r>
              <a:rPr lang="en-US"/>
              <a:t>If the thread has been started and not stopped</a:t>
            </a:r>
          </a:p>
          <a:p>
            <a:pPr lvl="1"/>
            <a:r>
              <a:rPr lang="en-US"/>
              <a:t>the thread is Runnable or Not Runnable</a:t>
            </a:r>
          </a:p>
          <a:p>
            <a:pPr lvl="1"/>
            <a:endParaRPr lang="en-US"/>
          </a:p>
          <a:p>
            <a:pPr lvl="1"/>
            <a:endParaRPr lang="en-US"/>
          </a:p>
          <a:p>
            <a:pPr lvl="1"/>
            <a:endParaRPr lang="en-US"/>
          </a:p>
          <a:p>
            <a:r>
              <a:rPr lang="en-US"/>
              <a:t>Returns false if:</a:t>
            </a:r>
          </a:p>
          <a:p>
            <a:pPr lvl="1"/>
            <a:r>
              <a:rPr lang="en-US"/>
              <a:t>the thread is New Thread or Dead</a:t>
            </a:r>
            <a:endParaRPr lang="hu-HU"/>
          </a:p>
        </p:txBody>
      </p:sp>
      <p:sp>
        <p:nvSpPr>
          <p:cNvPr id="110595" name="Rectangle 4"/>
          <p:cNvSpPr>
            <a:spLocks noChangeArrowheads="1"/>
          </p:cNvSpPr>
          <p:nvPr/>
        </p:nvSpPr>
        <p:spPr bwMode="auto">
          <a:xfrm>
            <a:off x="304800" y="4376738"/>
            <a:ext cx="8839200" cy="1828800"/>
          </a:xfrm>
          <a:prstGeom prst="rect">
            <a:avLst/>
          </a:prstGeom>
          <a:noFill/>
          <a:ln w="9525">
            <a:noFill/>
            <a:miter lim="800000"/>
            <a:headEnd/>
            <a:tailEnd/>
          </a:ln>
        </p:spPr>
        <p:txBody>
          <a:bodyPr lIns="81844" tIns="40923" rIns="81844" bIns="40923"/>
          <a:lstStyle/>
          <a:p>
            <a:pPr marL="304804" indent="-304804">
              <a:spcBef>
                <a:spcPct val="20000"/>
              </a:spcBef>
              <a:defRPr/>
            </a:pPr>
            <a:endParaRPr lang="en-US" sz="2489">
              <a:solidFill>
                <a:srgbClr val="000099"/>
              </a:solidFill>
              <a:latin typeface="Calibri" pitchFamily="34" charset="0"/>
            </a:endParaRPr>
          </a:p>
        </p:txBody>
      </p:sp>
    </p:spTree>
  </p:cSld>
  <p:clrMapOvr>
    <a:masterClrMapping/>
  </p:clrMapOvr>
</p:sld>
</file>

<file path=ppt/theme/theme1.xml><?xml version="1.0" encoding="utf-8"?>
<a:theme xmlns:a="http://schemas.openxmlformats.org/drawingml/2006/main" name="JBh - ENG">
  <a:themeElements>
    <a:clrScheme name="עיצוב ברירת מחדל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עיצוב ברירת מחדל">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עיצוב ברירת מחדל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עיצוב ברירת מחדל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עיצוב ברירת מחדל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עיצוב ברירת מחדל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עיצוב ברירת מחדל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עיצוב ברירת מחדל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עיצוב ברירת מחדל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עיצוב ברירת מחדל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עיצוב ברירת מחדל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עיצוב ברירת מחדל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עיצוב ברירת מחדל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עיצוב ברירת מחדל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jbh-english-presentation" id="{3CBB459A-8211-4999-AC15-56985445BFA9}" vid="{594B0DE2-E1CF-4801-A24B-0578C5173E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Responsive Web Design</Template>
  <TotalTime>4368</TotalTime>
  <Words>9290</Words>
  <Application>Microsoft Office PowerPoint</Application>
  <PresentationFormat>On-screen Show (4:3)</PresentationFormat>
  <Paragraphs>1403</Paragraphs>
  <Slides>86</Slides>
  <Notes>39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86</vt:i4>
      </vt:variant>
    </vt:vector>
  </HeadingPairs>
  <TitlesOfParts>
    <vt:vector size="94" baseType="lpstr">
      <vt:lpstr>Arial</vt:lpstr>
      <vt:lpstr>Arial Unicode MS</vt:lpstr>
      <vt:lpstr>Calibri</vt:lpstr>
      <vt:lpstr>Calibri Light</vt:lpstr>
      <vt:lpstr>Courier New</vt:lpstr>
      <vt:lpstr>Tahoma</vt:lpstr>
      <vt:lpstr>Wingdings</vt:lpstr>
      <vt:lpstr>JBh - ENG</vt:lpstr>
      <vt:lpstr>Extreme Java - Java Concurrency</vt:lpstr>
      <vt:lpstr>Java Concurrency</vt:lpstr>
      <vt:lpstr>Subclassing Thread and Overriding run </vt:lpstr>
      <vt:lpstr>Implementing Runnable </vt:lpstr>
      <vt:lpstr>The Life Cycle of a Thread</vt:lpstr>
      <vt:lpstr>States of the Thread – Not Runnable</vt:lpstr>
      <vt:lpstr>States of the Thread – Dead</vt:lpstr>
      <vt:lpstr>Daemon Threads</vt:lpstr>
      <vt:lpstr>The isAlive Method</vt:lpstr>
      <vt:lpstr>Synchronizing Threads</vt:lpstr>
      <vt:lpstr>Locking an Object - Example</vt:lpstr>
      <vt:lpstr>Synchronization</vt:lpstr>
      <vt:lpstr>Using the notify and wait Methods </vt:lpstr>
      <vt:lpstr>Using the notify and wait Methods </vt:lpstr>
      <vt:lpstr>Precondition to wait and notify Methods</vt:lpstr>
      <vt:lpstr>Reentrant Locks</vt:lpstr>
      <vt:lpstr>The method interrupt</vt:lpstr>
      <vt:lpstr>Thread Local</vt:lpstr>
      <vt:lpstr>Thread Local</vt:lpstr>
      <vt:lpstr>Thread Executor</vt:lpstr>
      <vt:lpstr>Thread Executors</vt:lpstr>
      <vt:lpstr>Callable</vt:lpstr>
      <vt:lpstr>Callable</vt:lpstr>
      <vt:lpstr>Callable</vt:lpstr>
      <vt:lpstr>Executors Utility Class</vt:lpstr>
      <vt:lpstr>Executors Utility Class</vt:lpstr>
      <vt:lpstr>Executors Utility Class</vt:lpstr>
      <vt:lpstr>Executors Utility Class</vt:lpstr>
      <vt:lpstr>Executors Utility Class</vt:lpstr>
      <vt:lpstr>Thread Executor</vt:lpstr>
      <vt:lpstr>Thread Executor</vt:lpstr>
      <vt:lpstr>Future</vt:lpstr>
      <vt:lpstr>Future</vt:lpstr>
      <vt:lpstr>Future</vt:lpstr>
      <vt:lpstr>Future</vt:lpstr>
      <vt:lpstr>Executors Thread Factory</vt:lpstr>
      <vt:lpstr>Executors Thread Factory</vt:lpstr>
      <vt:lpstr>Fork-Join</vt:lpstr>
      <vt:lpstr>Fork-Join</vt:lpstr>
      <vt:lpstr>Fork-Join</vt:lpstr>
      <vt:lpstr>Fork-Join</vt:lpstr>
      <vt:lpstr>CompletableFuture</vt:lpstr>
      <vt:lpstr>CompletableFuture</vt:lpstr>
      <vt:lpstr>CompletableFuture</vt:lpstr>
      <vt:lpstr>Concurrent Atomic</vt:lpstr>
      <vt:lpstr>Concurrent Atomic</vt:lpstr>
      <vt:lpstr>Concurrent Atomic</vt:lpstr>
      <vt:lpstr>Concurrent Atomic</vt:lpstr>
      <vt:lpstr>Concurrent Atomic</vt:lpstr>
      <vt:lpstr>Concurrent Atomic</vt:lpstr>
      <vt:lpstr>Concurrent Atomic</vt:lpstr>
      <vt:lpstr>Concurrent Locking</vt:lpstr>
      <vt:lpstr>Concurrent Locking</vt:lpstr>
      <vt:lpstr>Concurrent Locking</vt:lpstr>
      <vt:lpstr>Concurrent Locking</vt:lpstr>
      <vt:lpstr>Concurrent Locking</vt:lpstr>
      <vt:lpstr>Concurrent Locking</vt:lpstr>
      <vt:lpstr>Concurrent Locking</vt:lpstr>
      <vt:lpstr>Concurrent Locking</vt:lpstr>
      <vt:lpstr>Concurrent Locking</vt:lpstr>
      <vt:lpstr>Concurrent Locking</vt:lpstr>
      <vt:lpstr>Concurrent Locking</vt:lpstr>
      <vt:lpstr>Concurrent Locking</vt:lpstr>
      <vt:lpstr>Concurrent Locking</vt:lpstr>
      <vt:lpstr>Concurrent Locking</vt:lpstr>
      <vt:lpstr>Concurrent Locking</vt:lpstr>
      <vt:lpstr>Concurrent Collections</vt:lpstr>
      <vt:lpstr>Concurrent Collections</vt:lpstr>
      <vt:lpstr>Concurrent Collections</vt:lpstr>
      <vt:lpstr>Concurrent Collections</vt:lpstr>
      <vt:lpstr>Concurrent Collections</vt:lpstr>
      <vt:lpstr>Concurrent Collections</vt:lpstr>
      <vt:lpstr>Concurrent Collections</vt:lpstr>
      <vt:lpstr>Concurrent Collections</vt:lpstr>
      <vt:lpstr>Concurrent Collections</vt:lpstr>
      <vt:lpstr>Concurrent Collections</vt:lpstr>
      <vt:lpstr>Concurrent Collections</vt:lpstr>
      <vt:lpstr>Concurrent Collections</vt:lpstr>
      <vt:lpstr>Concurrent Collections</vt:lpstr>
      <vt:lpstr>Concurrent Collections</vt:lpstr>
      <vt:lpstr>Concurrent Collections</vt:lpstr>
      <vt:lpstr>Concurrent Collections</vt:lpstr>
      <vt:lpstr>Concurrent Collections</vt:lpstr>
      <vt:lpstr>Concurrent Collections</vt:lpstr>
      <vt:lpstr>Concurrent Collections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Diego Jaitt</dc:creator>
  <cp:lastModifiedBy>Dawod Kabha</cp:lastModifiedBy>
  <cp:revision>224</cp:revision>
  <dcterms:created xsi:type="dcterms:W3CDTF">2011-08-21T08:30:37Z</dcterms:created>
  <dcterms:modified xsi:type="dcterms:W3CDTF">2023-12-27T05:59:06Z</dcterms:modified>
</cp:coreProperties>
</file>