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embeddedFontLst>
    <p:embeddedFont>
      <p:font typeface="Arimo"/>
      <p:regular r:id="rId45"/>
      <p:bold r:id="rId46"/>
      <p:italic r:id="rId47"/>
      <p:boldItalic r:id="rId48"/>
    </p:embeddedFont>
    <p:embeddedFont>
      <p:font typeface="Tahoma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51" roundtripDataSignature="AMtx7mhsdUOL6tWJphO+WPY6/QhUfTV0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Arimo-bold.fntdata"/><Relationship Id="rId45" Type="http://schemas.openxmlformats.org/officeDocument/2006/relationships/font" Target="fonts/Arim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imo-boldItalic.fntdata"/><Relationship Id="rId47" Type="http://schemas.openxmlformats.org/officeDocument/2006/relationships/font" Target="fonts/Arimo-italic.fntdata"/><Relationship Id="rId49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Tahom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5" name="Google Shape;30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3" name="Google Shape;32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3" name="Google Shape;33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2" name="Google Shape;34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4" name="Google Shape;35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9" name="Google Shape;36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4" name="Google Shape;38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3343275" y="533400"/>
            <a:ext cx="3548063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age">
  <p:cSld name="1_Pag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ont2" id="17" name="Google Shape;1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6172200"/>
            <a:ext cx="1293813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1"/>
          <p:cNvSpPr txBox="1"/>
          <p:nvPr>
            <p:ph type="title"/>
          </p:nvPr>
        </p:nvSpPr>
        <p:spPr>
          <a:xfrm>
            <a:off x="304800" y="762000"/>
            <a:ext cx="6912768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" type="body"/>
          </p:nvPr>
        </p:nvSpPr>
        <p:spPr>
          <a:xfrm>
            <a:off x="467544" y="5732463"/>
            <a:ext cx="7599562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0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0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73" name="Google Shape;73;p50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/>
          <p:nvPr>
            <p:ph type="title"/>
          </p:nvPr>
        </p:nvSpPr>
        <p:spPr>
          <a:xfrm>
            <a:off x="179512" y="128035"/>
            <a:ext cx="6048672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" type="body"/>
          </p:nvPr>
        </p:nvSpPr>
        <p:spPr>
          <a:xfrm>
            <a:off x="251520" y="1484784"/>
            <a:ext cx="8064896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2" type="body"/>
          </p:nvPr>
        </p:nvSpPr>
        <p:spPr>
          <a:xfrm>
            <a:off x="251520" y="3933056"/>
            <a:ext cx="7992888" cy="2376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/>
          <p:nvPr>
            <p:ph type="title"/>
          </p:nvPr>
        </p:nvSpPr>
        <p:spPr>
          <a:xfrm>
            <a:off x="457200" y="2286790"/>
            <a:ext cx="8229600" cy="70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2"/>
          <p:cNvSpPr txBox="1"/>
          <p:nvPr>
            <p:ph idx="1" type="body"/>
          </p:nvPr>
        </p:nvSpPr>
        <p:spPr>
          <a:xfrm>
            <a:off x="684213" y="3500809"/>
            <a:ext cx="7848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/>
          <p:nvPr>
            <p:ph type="ctrTitle"/>
          </p:nvPr>
        </p:nvSpPr>
        <p:spPr>
          <a:xfrm>
            <a:off x="467544" y="2060848"/>
            <a:ext cx="8208912" cy="122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2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24" name="Google Shape;24;p42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2"/>
          <p:cNvSpPr txBox="1"/>
          <p:nvPr>
            <p:ph type="title"/>
          </p:nvPr>
        </p:nvSpPr>
        <p:spPr>
          <a:xfrm>
            <a:off x="457200" y="134143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01A26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" type="body"/>
          </p:nvPr>
        </p:nvSpPr>
        <p:spPr>
          <a:xfrm>
            <a:off x="1416627" y="2420938"/>
            <a:ext cx="7270173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27" name="Google Shape;2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817" y="2420938"/>
            <a:ext cx="1005810" cy="10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3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31" name="Google Shape;31;p43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3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E01A26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1pPr>
            <a:lvl2pPr indent="-3429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‒"/>
              <a:defRPr sz="1800"/>
            </a:lvl2pPr>
            <a:lvl3pPr indent="-3429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‒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4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37" name="Google Shape;37;p44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4"/>
          <p:cNvSpPr txBox="1"/>
          <p:nvPr>
            <p:ph type="title"/>
          </p:nvPr>
        </p:nvSpPr>
        <p:spPr>
          <a:xfrm>
            <a:off x="457200" y="2286790"/>
            <a:ext cx="8229600" cy="70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" type="body"/>
          </p:nvPr>
        </p:nvSpPr>
        <p:spPr>
          <a:xfrm>
            <a:off x="684213" y="3500809"/>
            <a:ext cx="7848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5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43" name="Google Shape;43;p45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5"/>
          <p:cNvSpPr txBox="1"/>
          <p:nvPr>
            <p:ph type="ctrTitle"/>
          </p:nvPr>
        </p:nvSpPr>
        <p:spPr>
          <a:xfrm>
            <a:off x="685800" y="1628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01A26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idx="1" type="subTitle"/>
          </p:nvPr>
        </p:nvSpPr>
        <p:spPr>
          <a:xfrm>
            <a:off x="1371600" y="354860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rt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rt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rt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rt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6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49" name="Google Shape;49;p46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6"/>
          <p:cNvSpPr txBox="1"/>
          <p:nvPr>
            <p:ph type="title"/>
          </p:nvPr>
        </p:nvSpPr>
        <p:spPr>
          <a:xfrm>
            <a:off x="323528" y="44624"/>
            <a:ext cx="576064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 cap="none">
                <a:solidFill>
                  <a:srgbClr val="E01A26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" type="body"/>
          </p:nvPr>
        </p:nvSpPr>
        <p:spPr>
          <a:xfrm>
            <a:off x="722313" y="1340768"/>
            <a:ext cx="77724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7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7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55" name="Google Shape;55;p47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7"/>
          <p:cNvSpPr txBox="1"/>
          <p:nvPr>
            <p:ph type="title"/>
          </p:nvPr>
        </p:nvSpPr>
        <p:spPr>
          <a:xfrm>
            <a:off x="179512" y="128035"/>
            <a:ext cx="6048672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E01A26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" type="body"/>
          </p:nvPr>
        </p:nvSpPr>
        <p:spPr>
          <a:xfrm>
            <a:off x="251520" y="1484784"/>
            <a:ext cx="428400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429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‒"/>
              <a:defRPr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2" type="body"/>
          </p:nvPr>
        </p:nvSpPr>
        <p:spPr>
          <a:xfrm>
            <a:off x="4644008" y="1484784"/>
            <a:ext cx="4284016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429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‒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8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8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62" name="Google Shape;62;p48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 cap="none">
                <a:solidFill>
                  <a:srgbClr val="E01A26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9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68" name="Google Shape;68;p49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9"/>
          <p:cNvSpPr txBox="1"/>
          <p:nvPr>
            <p:ph type="title"/>
          </p:nvPr>
        </p:nvSpPr>
        <p:spPr>
          <a:xfrm>
            <a:off x="457200" y="134143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01A26"/>
                </a:solidFill>
              </a:defRPr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5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457200" y="134143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457200" y="2420938"/>
            <a:ext cx="8229600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0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0"/>
          <p:cNvSpPr txBox="1"/>
          <p:nvPr/>
        </p:nvSpPr>
        <p:spPr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© All rights reserved to John Bryce Training LTD from Matrix group</a:t>
            </a:r>
            <a:endParaRPr/>
          </a:p>
        </p:txBody>
      </p:sp>
      <p:sp>
        <p:nvSpPr>
          <p:cNvPr id="14" name="Google Shape;14;p40"/>
          <p:cNvSpPr txBox="1"/>
          <p:nvPr/>
        </p:nvSpPr>
        <p:spPr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3800" y="228600"/>
            <a:ext cx="1471613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title"/>
          </p:nvPr>
        </p:nvSpPr>
        <p:spPr>
          <a:xfrm>
            <a:off x="304800" y="762000"/>
            <a:ext cx="7939608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Extreme Java – Reflection API</a:t>
            </a:r>
            <a:endParaRPr/>
          </a:p>
        </p:txBody>
      </p:sp>
      <p:sp>
        <p:nvSpPr>
          <p:cNvPr id="88" name="Google Shape;88;p1"/>
          <p:cNvSpPr txBox="1"/>
          <p:nvPr>
            <p:ph idx="1" type="body"/>
          </p:nvPr>
        </p:nvSpPr>
        <p:spPr>
          <a:xfrm>
            <a:off x="467544" y="5732463"/>
            <a:ext cx="7599562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/>
              <a:t>Rony keren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Examining classes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</a:pPr>
            <a:r>
              <a:rPr b="1" lang="en-US" sz="2489"/>
              <a:t>Checking if the Class reflects an Interface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78"/>
              <a:buChar char="•"/>
            </a:pPr>
            <a:r>
              <a:rPr lang="en-US" sz="1778"/>
              <a:t>Is done via </a:t>
            </a:r>
            <a:r>
              <a:rPr i="1" lang="en-US" sz="1778"/>
              <a:t>isInterface() </a:t>
            </a:r>
            <a:r>
              <a:rPr lang="en-US" sz="1778"/>
              <a:t>method</a:t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1547664" y="2636912"/>
            <a:ext cx="7139136" cy="2099733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verifyInterface(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String name = c.getName();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if (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c.isInterface()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System.out.println(name + " is an interface.");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else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System.out.println(name + " is a class.");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</p:txBody>
      </p:sp>
      <p:cxnSp>
        <p:nvCxnSpPr>
          <p:cNvPr id="157" name="Google Shape;157;p10"/>
          <p:cNvCxnSpPr/>
          <p:nvPr/>
        </p:nvCxnSpPr>
        <p:spPr>
          <a:xfrm>
            <a:off x="1547664" y="2636912"/>
            <a:ext cx="7139136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0"/>
          <p:cNvCxnSpPr/>
          <p:nvPr/>
        </p:nvCxnSpPr>
        <p:spPr>
          <a:xfrm>
            <a:off x="1547664" y="4736645"/>
            <a:ext cx="7139136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Examining classes</a:t>
            </a:r>
            <a:endParaRPr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</a:pPr>
            <a:r>
              <a:rPr b="1" lang="en-US" sz="2489"/>
              <a:t>Identifying implemented Interfaces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Is done by the </a:t>
            </a:r>
            <a:r>
              <a:rPr i="1" lang="en-US"/>
              <a:t>getInterfaces() </a:t>
            </a:r>
            <a:r>
              <a:rPr lang="en-US"/>
              <a:t>method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Returns an array of Classes represents the Implemented interfaces</a:t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331640" y="2708920"/>
            <a:ext cx="7355160" cy="3361680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public static void printInterfaceNames(Object o) {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Class c = o.getClass();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	Class[] theInterfaces = c.getInterfaces();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	for (int i = 0; i &lt; theInterfaces.length; i++) {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		String interfaceName = theInterfaces[i].getName();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		System.out.println(interfaceName);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	}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Calling this method with a RandomAccessFile instance will generate the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following output: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java.io.DataOutput</a:t>
            </a:r>
            <a:endParaRPr b="1" i="0" sz="14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java.io.DataInput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Note that the interface names printed are fully qualified</a:t>
            </a:r>
            <a:endParaRPr/>
          </a:p>
        </p:txBody>
      </p:sp>
      <p:cxnSp>
        <p:nvCxnSpPr>
          <p:cNvPr id="166" name="Google Shape;166;p11"/>
          <p:cNvCxnSpPr/>
          <p:nvPr/>
        </p:nvCxnSpPr>
        <p:spPr>
          <a:xfrm>
            <a:off x="1331640" y="6093296"/>
            <a:ext cx="735516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1"/>
          <p:cNvCxnSpPr/>
          <p:nvPr/>
        </p:nvCxnSpPr>
        <p:spPr>
          <a:xfrm>
            <a:off x="1331640" y="2730028"/>
            <a:ext cx="735516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Examining classes</a:t>
            </a:r>
            <a:endParaRPr/>
          </a:p>
        </p:txBody>
      </p:sp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</a:pPr>
            <a:r>
              <a:rPr b="1" lang="en-US" sz="2489"/>
              <a:t>Getting class modifiers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78"/>
              <a:buChar char="•"/>
            </a:pPr>
            <a:r>
              <a:rPr lang="en-US" sz="1778"/>
              <a:t>Is done via the </a:t>
            </a:r>
            <a:r>
              <a:rPr i="1" lang="en-US" sz="1778"/>
              <a:t>getModifiers() </a:t>
            </a:r>
            <a:r>
              <a:rPr lang="en-US" sz="1778"/>
              <a:t>method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78"/>
              <a:buChar char="•"/>
            </a:pPr>
            <a:r>
              <a:rPr lang="en-US" sz="1778"/>
              <a:t>The method returns an </a:t>
            </a:r>
            <a:r>
              <a:rPr i="1" lang="en-US" sz="1778"/>
              <a:t>int</a:t>
            </a:r>
            <a:r>
              <a:rPr lang="en-US" sz="1778"/>
              <a:t> value that can be examined using </a:t>
            </a:r>
            <a:r>
              <a:rPr i="1" lang="en-US" sz="1778"/>
              <a:t>java.lang.reflect.Modifiers </a:t>
            </a:r>
            <a:r>
              <a:rPr lang="en-US" sz="1778"/>
              <a:t>class</a:t>
            </a:r>
            <a:r>
              <a:rPr lang="en-US"/>
              <a:t>  </a:t>
            </a:r>
            <a:r>
              <a:rPr lang="en-US" sz="2844"/>
              <a:t> </a:t>
            </a:r>
            <a:endParaRPr/>
          </a:p>
        </p:txBody>
      </p:sp>
      <p:sp>
        <p:nvSpPr>
          <p:cNvPr id="174" name="Google Shape;174;p12"/>
          <p:cNvSpPr/>
          <p:nvPr/>
        </p:nvSpPr>
        <p:spPr>
          <a:xfrm>
            <a:off x="1417390" y="3014051"/>
            <a:ext cx="7283152" cy="3367277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public static void printModifiers(Object o) {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		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Class c = o.getClass();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		int m = c.getModifiers();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		if (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Modifier.isPublic(m)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)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			System.out.println("public");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		if (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Modifier.isAbstract(m)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)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			System.out.println("abstract");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		if (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Modifier.isFinal(m)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)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			System.out.println("final");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	}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output of the sample method with a given String object reveals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the modifiers of the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String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are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final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endParaRPr/>
          </a:p>
        </p:txBody>
      </p:sp>
      <p:cxnSp>
        <p:nvCxnSpPr>
          <p:cNvPr id="175" name="Google Shape;175;p12"/>
          <p:cNvCxnSpPr/>
          <p:nvPr/>
        </p:nvCxnSpPr>
        <p:spPr>
          <a:xfrm>
            <a:off x="1417390" y="3014051"/>
            <a:ext cx="7283152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12"/>
          <p:cNvCxnSpPr/>
          <p:nvPr/>
        </p:nvCxnSpPr>
        <p:spPr>
          <a:xfrm>
            <a:off x="1417390" y="6381328"/>
            <a:ext cx="7283152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Examining classes</a:t>
            </a:r>
            <a:endParaRPr/>
          </a:p>
        </p:txBody>
      </p:sp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lang="en-US" sz="2133"/>
              <a:t>Modifiers can be checked also on: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78"/>
              <a:buFont typeface="Noto Sans Symbols"/>
              <a:buChar char="▪"/>
            </a:pPr>
            <a:r>
              <a:rPr lang="en-US" sz="1778"/>
              <a:t>constructors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78"/>
              <a:buFont typeface="Noto Sans Symbols"/>
              <a:buChar char="▪"/>
            </a:pPr>
            <a:r>
              <a:rPr lang="en-US" sz="1778"/>
              <a:t>methods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78"/>
              <a:buFont typeface="Noto Sans Symbols"/>
              <a:buChar char="▪"/>
            </a:pPr>
            <a:r>
              <a:rPr lang="en-US" sz="1778"/>
              <a:t>data members</a:t>
            </a:r>
            <a:endParaRPr/>
          </a:p>
          <a:p>
            <a:pPr indent="-2921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lang="en-US" sz="2133"/>
              <a:t>Use method </a:t>
            </a:r>
            <a:r>
              <a:rPr i="1" lang="en-US" sz="2133"/>
              <a:t>isAccessible() </a:t>
            </a:r>
            <a:r>
              <a:rPr lang="en-US" sz="2133"/>
              <a:t>to check accessibility</a:t>
            </a:r>
            <a:endParaRPr/>
          </a:p>
          <a:p>
            <a:pPr indent="-297751" lvl="0" marL="342900" rtl="0" algn="l">
              <a:spcBef>
                <a:spcPts val="142"/>
              </a:spcBef>
              <a:spcAft>
                <a:spcPts val="0"/>
              </a:spcAft>
              <a:buClr>
                <a:schemeClr val="dk1"/>
              </a:buClr>
              <a:buSzPts val="711"/>
              <a:buNone/>
            </a:pPr>
            <a:r>
              <a:t/>
            </a:r>
            <a:endParaRPr sz="711"/>
          </a:p>
          <a:p>
            <a:pPr indent="-342900" lvl="0" marL="34290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lang="en-US" sz="2133"/>
              <a:t>The method is available for any </a:t>
            </a:r>
            <a:r>
              <a:rPr i="1" lang="en-US" sz="2133"/>
              <a:t>AccessibleObject</a:t>
            </a:r>
            <a:r>
              <a:rPr lang="en-US" sz="2133"/>
              <a:t> implementer [Constructor, Method, Field] </a:t>
            </a:r>
            <a:endParaRPr/>
          </a:p>
          <a:p>
            <a:pPr indent="-297751" lvl="0" marL="342900" rtl="0" algn="l">
              <a:spcBef>
                <a:spcPts val="142"/>
              </a:spcBef>
              <a:spcAft>
                <a:spcPts val="0"/>
              </a:spcAft>
              <a:buClr>
                <a:schemeClr val="dk1"/>
              </a:buClr>
              <a:buSzPts val="711"/>
              <a:buNone/>
            </a:pPr>
            <a:r>
              <a:t/>
            </a:r>
            <a:endParaRPr sz="711"/>
          </a:p>
          <a:p>
            <a:pPr indent="-342900" lvl="0" marL="34290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i="1" lang="en-US" sz="2133"/>
              <a:t>AccessibleObject</a:t>
            </a:r>
            <a:r>
              <a:rPr lang="en-US" sz="2133"/>
              <a:t> also supports setting accessibility using the </a:t>
            </a:r>
            <a:r>
              <a:rPr i="1" lang="en-US" sz="2133"/>
              <a:t>setAccessible(boolean) </a:t>
            </a:r>
            <a:r>
              <a:rPr lang="en-US" sz="2133"/>
              <a:t>method 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22"/>
              <a:buFont typeface="Noto Sans Symbols"/>
              <a:buChar char="▪"/>
            </a:pPr>
            <a:r>
              <a:rPr lang="en-US" sz="1422"/>
              <a:t>Enables or disables access check by the VM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22"/>
              <a:buFont typeface="Noto Sans Symbols"/>
              <a:buChar char="▪"/>
            </a:pPr>
            <a:r>
              <a:rPr lang="en-US" sz="1422"/>
              <a:t>May throw security exception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22"/>
              <a:buFont typeface="Noto Sans Symbols"/>
              <a:buChar char="▪"/>
            </a:pPr>
            <a:r>
              <a:rPr lang="en-US" sz="1422"/>
              <a:t>For final members – after calling setAccessible() on non-populated final field – it can be populated via reflection</a:t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Examining classes</a:t>
            </a:r>
            <a:endParaRPr/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457200" y="1484784"/>
            <a:ext cx="843528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</a:pPr>
            <a:r>
              <a:rPr b="1" lang="en-US" sz="2489"/>
              <a:t>Examining class fields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78"/>
              <a:buChar char="•"/>
            </a:pPr>
            <a:r>
              <a:rPr lang="en-US" sz="1778"/>
              <a:t>Done via </a:t>
            </a:r>
            <a:r>
              <a:rPr i="1" lang="en-US" sz="1778"/>
              <a:t>getFields() </a:t>
            </a:r>
            <a:r>
              <a:rPr lang="en-US" sz="1778"/>
              <a:t>method that returns </a:t>
            </a:r>
            <a:r>
              <a:rPr lang="en-US" sz="1778" u="sng"/>
              <a:t>public</a:t>
            </a:r>
            <a:r>
              <a:rPr lang="en-US" sz="1778"/>
              <a:t>  Field array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78"/>
              <a:buChar char="•"/>
            </a:pPr>
            <a:r>
              <a:rPr lang="en-US" sz="1778"/>
              <a:t>Done via </a:t>
            </a:r>
            <a:r>
              <a:rPr i="1" lang="en-US" sz="1778"/>
              <a:t>getDeclaredFields() </a:t>
            </a:r>
            <a:r>
              <a:rPr lang="en-US" sz="1778"/>
              <a:t>method that returns </a:t>
            </a:r>
            <a:r>
              <a:rPr lang="en-US" sz="1778" u="sng"/>
              <a:t>all</a:t>
            </a:r>
            <a:r>
              <a:rPr lang="en-US" sz="1778"/>
              <a:t>  Field array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78"/>
              <a:buChar char="•"/>
            </a:pPr>
            <a:r>
              <a:rPr lang="en-US" sz="1778"/>
              <a:t>Field class provides the following abilities: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Getting field name – </a:t>
            </a:r>
            <a:r>
              <a:rPr i="1" lang="en-US"/>
              <a:t>getName()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Getting field type – </a:t>
            </a:r>
            <a:r>
              <a:rPr i="1" lang="en-US"/>
              <a:t>getType() </a:t>
            </a:r>
            <a:r>
              <a:rPr lang="en-US"/>
              <a:t>which returns a </a:t>
            </a:r>
            <a:r>
              <a:rPr i="1" lang="en-US"/>
              <a:t>Class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Set&lt;type&gt; method to assign a Field with a value to an Object </a:t>
            </a:r>
            <a:endParaRPr/>
          </a:p>
          <a:p>
            <a:pPr indent="-342900" lvl="4" marL="2171700" rtl="0" algn="l">
              <a:spcBef>
                <a:spcPts val="249"/>
              </a:spcBef>
              <a:spcAft>
                <a:spcPts val="0"/>
              </a:spcAft>
              <a:buClr>
                <a:schemeClr val="dk1"/>
              </a:buClr>
              <a:buSzPts val="1244"/>
              <a:buFont typeface="Arial"/>
              <a:buNone/>
            </a:pPr>
            <a:r>
              <a:rPr lang="en-US" sz="1244"/>
              <a:t>      (is done on a field with the same name of this Field instance and type specified in the method name)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Get modifiers – </a:t>
            </a:r>
            <a:r>
              <a:rPr i="1" lang="en-US"/>
              <a:t>getModifiers() 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Get&lt;type&gt; to read value of static members from an object </a:t>
            </a:r>
            <a:endParaRPr/>
          </a:p>
          <a:p>
            <a:pPr indent="-342900" lvl="4" marL="2171700" rtl="0" algn="l">
              <a:spcBef>
                <a:spcPts val="249"/>
              </a:spcBef>
              <a:spcAft>
                <a:spcPts val="0"/>
              </a:spcAft>
              <a:buClr>
                <a:schemeClr val="dk1"/>
              </a:buClr>
              <a:buSzPts val="1244"/>
              <a:buFont typeface="Arial"/>
              <a:buNone/>
            </a:pPr>
            <a:r>
              <a:rPr lang="en-US" sz="1244"/>
              <a:t>      (is done on a field with the same name of this Field instance and type specified in the method name)</a:t>
            </a:r>
            <a:endParaRPr/>
          </a:p>
          <a:p>
            <a:pPr indent="-2286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Examining classes</a:t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</a:pPr>
            <a:r>
              <a:rPr b="1" lang="en-US" sz="2489"/>
              <a:t>Examining class fields - example</a:t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57200" y="2204864"/>
            <a:ext cx="8229599" cy="2167467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static void printFieldNames(Object o) {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Class c = o.getClass();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Field[] publicFields = c.getFields();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for (int i = 0; i &lt; publicFields.length; i++) {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String fieldName = publicFields[i].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getName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Class typeClass = publicFields[i].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getType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String fieldType = typeClass.getName();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System.out.println("Name: " + fieldName + ", Type: " + fieldType);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}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} </a:t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7200" y="4502959"/>
            <a:ext cx="8229599" cy="89087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output of the sample program is: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sum,   Type: int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: word,   Type: java.lang.String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15"/>
          <p:cNvCxnSpPr/>
          <p:nvPr/>
        </p:nvCxnSpPr>
        <p:spPr>
          <a:xfrm>
            <a:off x="457200" y="2204864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15"/>
          <p:cNvCxnSpPr/>
          <p:nvPr/>
        </p:nvCxnSpPr>
        <p:spPr>
          <a:xfrm>
            <a:off x="457200" y="4372331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Examining classes</a:t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</a:pPr>
            <a:r>
              <a:rPr b="1" lang="en-US" sz="2489"/>
              <a:t>Discovering class constructors</a:t>
            </a:r>
            <a:r>
              <a:rPr b="1" lang="en-US"/>
              <a:t> 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is done for public via </a:t>
            </a:r>
            <a:r>
              <a:rPr i="1" lang="en-US"/>
              <a:t>getConstructors() </a:t>
            </a:r>
            <a:r>
              <a:rPr lang="en-US"/>
              <a:t>method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is done for all via </a:t>
            </a:r>
            <a:r>
              <a:rPr i="1" lang="en-US"/>
              <a:t>getDeclaredConstructors() </a:t>
            </a:r>
            <a:r>
              <a:rPr lang="en-US"/>
              <a:t>method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returns a Constructor array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Constructor class supports: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getting constructor name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getting constructor parameters as </a:t>
            </a:r>
            <a:r>
              <a:rPr i="1" lang="en-US"/>
              <a:t>Class</a:t>
            </a:r>
            <a:r>
              <a:rPr lang="en-US"/>
              <a:t> array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creating new instance using the </a:t>
            </a:r>
            <a:r>
              <a:rPr i="1" lang="en-US"/>
              <a:t>newInstance(Object params)</a:t>
            </a:r>
            <a:r>
              <a:rPr lang="en-US"/>
              <a:t> method </a:t>
            </a:r>
            <a:r>
              <a:rPr lang="en-US" sz="1244"/>
              <a:t>[where parameters are sent as objects and primitives are wrapped in wrapper classes]</a:t>
            </a:r>
            <a:endParaRPr/>
          </a:p>
          <a:p>
            <a:pPr indent="-229997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</a:pPr>
            <a:r>
              <a:t/>
            </a:r>
            <a:endParaRPr sz="1778"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Examining classes</a:t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434838" y="1297529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</a:pPr>
            <a:r>
              <a:rPr b="1" lang="en-US" sz="2489"/>
              <a:t>Discovering class constructors - example</a:t>
            </a:r>
            <a:r>
              <a:rPr b="1" lang="en-US"/>
              <a:t> </a:t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466948" y="1772816"/>
            <a:ext cx="8229600" cy="4680519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 java.lang.reflect.*;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 java.awt.*;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SampleConstructor {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Rectangle r = new Rectangle();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showConstructors(r);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}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public static void showConstructors(Object o) {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Class c = o.getClass();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Constructor[] theConstructors = c.getConstructors();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for (int i = 0; i &lt; theConstructors.length; i++) {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       System.out.print("( ");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Class[] parameterTypes = theConstructors[i].getParameterTypes();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       for (int k = 0; k &lt; parameterTypes.length; k ++) {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String parameterString = parameterTypes[k].getName();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System.out.print(parameterString + " ");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       }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       System.out.println(")");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}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5047956" y="1819671"/>
            <a:ext cx="3626218" cy="178211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output of the sample program is: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)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int int )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int int int int )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java.awt.Dimension )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java.awt.Point )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java.awt.Point java.awt.Dimension )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java.awt.Rectangle )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213" name="Google Shape;213;p17"/>
          <p:cNvCxnSpPr/>
          <p:nvPr/>
        </p:nvCxnSpPr>
        <p:spPr>
          <a:xfrm>
            <a:off x="434838" y="6453335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17"/>
          <p:cNvCxnSpPr/>
          <p:nvPr/>
        </p:nvCxnSpPr>
        <p:spPr>
          <a:xfrm>
            <a:off x="457200" y="1772816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Examining classes</a:t>
            </a:r>
            <a:endParaRPr/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</a:pPr>
            <a:r>
              <a:rPr b="1" lang="en-US" sz="2489"/>
              <a:t>Discovering class methods</a:t>
            </a:r>
            <a:r>
              <a:rPr b="1" lang="en-US"/>
              <a:t> 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is done for public via </a:t>
            </a:r>
            <a:r>
              <a:rPr i="1" lang="en-US"/>
              <a:t>getMethods() </a:t>
            </a:r>
            <a:r>
              <a:rPr lang="en-US"/>
              <a:t>method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Is done for all via </a:t>
            </a:r>
            <a:r>
              <a:rPr i="1" lang="en-US"/>
              <a:t>getDeclaredMethods() </a:t>
            </a:r>
            <a:r>
              <a:rPr lang="en-US"/>
              <a:t>method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returns a Method array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Method class supports: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getting method name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getting method parameters as </a:t>
            </a:r>
            <a:r>
              <a:rPr i="1" lang="en-US"/>
              <a:t>Class</a:t>
            </a:r>
            <a:r>
              <a:rPr lang="en-US"/>
              <a:t> array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getting returned type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invoke – this method takes the instance to call and the </a:t>
            </a:r>
            <a:r>
              <a:rPr i="1" lang="en-US"/>
              <a:t>Object[] </a:t>
            </a:r>
            <a:r>
              <a:rPr lang="en-US"/>
              <a:t>of parameters to send. the method returns the returned value as an </a:t>
            </a:r>
            <a:r>
              <a:rPr i="1" lang="en-US"/>
              <a:t>Object</a:t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457200" y="134143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Manipulating Objects</a:t>
            </a:r>
            <a:endParaRPr/>
          </a:p>
        </p:txBody>
      </p:sp>
      <p:sp>
        <p:nvSpPr>
          <p:cNvPr id="226" name="Google Shape;226;p19"/>
          <p:cNvSpPr txBox="1"/>
          <p:nvPr>
            <p:ph idx="1" type="body"/>
          </p:nvPr>
        </p:nvSpPr>
        <p:spPr>
          <a:xfrm>
            <a:off x="1416627" y="2420938"/>
            <a:ext cx="7270173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Creating objects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Getting fields values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Setting fields values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Invoking methods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457200" y="134143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Reflection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1416627" y="2420938"/>
            <a:ext cx="7270173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Purpose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Capabilities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Examining classes and invoking object methods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Manipulating objects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Working with Arrays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Java 1.5 enhancements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Manipulating Objects</a:t>
            </a:r>
            <a:endParaRPr/>
          </a:p>
        </p:txBody>
      </p:sp>
      <p:sp>
        <p:nvSpPr>
          <p:cNvPr id="232" name="Google Shape;232;p20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Creating objects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Class supports a call to the default constructor</a:t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When constructor expects arguments do the following: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load the required constructor as a Constractor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explore the constructor signature if needed/unknown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generate an object array with ordered parameters  [where primitives values are wrapped in a matching wrapper class]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 invoke the constructor using the Constructor’s method: </a:t>
            </a:r>
            <a:r>
              <a:rPr i="1" lang="en-US"/>
              <a:t>newInstance(Object</a:t>
            </a:r>
            <a:r>
              <a:rPr lang="en-US"/>
              <a:t>[] </a:t>
            </a:r>
            <a:r>
              <a:rPr i="1" lang="en-US"/>
              <a:t>initArgs</a:t>
            </a:r>
            <a:r>
              <a:rPr lang="en-US"/>
              <a:t>)</a:t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457200" y="2348880"/>
            <a:ext cx="8229600" cy="720079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myPackage.MyObject obj=null;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obj=(myPackage.MyObject)Class.forName(“myPackage.MyObject”)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.newInstance()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cxnSp>
        <p:nvCxnSpPr>
          <p:cNvPr id="234" name="Google Shape;234;p20"/>
          <p:cNvCxnSpPr/>
          <p:nvPr/>
        </p:nvCxnSpPr>
        <p:spPr>
          <a:xfrm>
            <a:off x="457200" y="3068959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20"/>
          <p:cNvCxnSpPr/>
          <p:nvPr/>
        </p:nvCxnSpPr>
        <p:spPr>
          <a:xfrm>
            <a:off x="457200" y="234888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Manipulating Objects</a:t>
            </a:r>
            <a:endParaRPr/>
          </a:p>
        </p:txBody>
      </p:sp>
      <p:sp>
        <p:nvSpPr>
          <p:cNvPr id="241" name="Google Shape;241;p21"/>
          <p:cNvSpPr txBox="1"/>
          <p:nvPr>
            <p:ph idx="1" type="body"/>
          </p:nvPr>
        </p:nvSpPr>
        <p:spPr>
          <a:xfrm>
            <a:off x="395536" y="1340768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</a:pPr>
            <a:r>
              <a:rPr b="1" lang="en-US" sz="2489"/>
              <a:t>Creating objects - example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539552" y="1916832"/>
            <a:ext cx="8229600" cy="4392489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Rectangle rectangle;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Class rectangleDefinition;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Class[] intArgsClass = new Class[] {int.class, int.class};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Integer height = 12;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Integer width = 34;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Object[] intArgs = new Object[] {height, width};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Constructor intArgsConstructor;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try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rectangleDefinition = Class.forName("java.awt.Rectangle");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intArgsConstructor = rectangleDefinition.getConstructor(intArgsClass);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rectangle = (Rectangle) createObject(intArgsConstructor, intArgs);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 catch (ClassNotFoundException e)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System.out.println(e);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 catch (NoSuchMethodException e)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System.out.println(e);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/>
          </a:p>
        </p:txBody>
      </p:sp>
      <p:cxnSp>
        <p:nvCxnSpPr>
          <p:cNvPr id="243" name="Google Shape;243;p21"/>
          <p:cNvCxnSpPr/>
          <p:nvPr/>
        </p:nvCxnSpPr>
        <p:spPr>
          <a:xfrm>
            <a:off x="539552" y="1916832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21"/>
          <p:cNvCxnSpPr/>
          <p:nvPr/>
        </p:nvCxnSpPr>
        <p:spPr>
          <a:xfrm>
            <a:off x="539552" y="630932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Manipulating Objects</a:t>
            </a:r>
            <a:endParaRPr/>
          </a:p>
        </p:txBody>
      </p:sp>
      <p:sp>
        <p:nvSpPr>
          <p:cNvPr id="250" name="Google Shape;250;p22"/>
          <p:cNvSpPr txBox="1"/>
          <p:nvPr>
            <p:ph idx="1" type="body"/>
          </p:nvPr>
        </p:nvSpPr>
        <p:spPr>
          <a:xfrm>
            <a:off x="425559" y="1210740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</a:pPr>
            <a:r>
              <a:rPr b="1" lang="en-US" sz="2489"/>
              <a:t>Example – cont.</a:t>
            </a:r>
            <a:endParaRPr/>
          </a:p>
          <a:p>
            <a:pPr indent="-184848" lvl="0" marL="342900" rtl="0" algn="l"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</a:pPr>
            <a:r>
              <a:t/>
            </a:r>
            <a:endParaRPr sz="2489"/>
          </a:p>
        </p:txBody>
      </p:sp>
      <p:sp>
        <p:nvSpPr>
          <p:cNvPr id="251" name="Google Shape;251;p22"/>
          <p:cNvSpPr/>
          <p:nvPr/>
        </p:nvSpPr>
        <p:spPr>
          <a:xfrm>
            <a:off x="435903" y="1770224"/>
            <a:ext cx="8229600" cy="4608512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Object createObject(Constructor constructor, Object[] arguments)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("Constructor: " + constructor.toString());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Object object = null;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try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object =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constructor.newInstance(arguments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 ("Object: " + object.toString());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object;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 catch (InstantiationException e)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System.out.println(e); //class is an interface or abstract so it cannot be instantiated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 catch (IllegalAccessException e)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System.out.println(e);  //constructor is private or protected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 catch (IllegalArgumentException e)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System.out.println(e);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 catch (InvocationTargetException e)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System.out.println(e);  //this is a checked exception thrown by any ‘invoke’ operation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return object;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2040567" y="5535275"/>
            <a:ext cx="6645424" cy="8740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sample program prints a description of the constructor and the object that it creates: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Constructor: public java.awt.Rectangle(int,int)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Object: java.awt.Rectangle[x=0,y=0,width=12,height=34]</a:t>
            </a:r>
            <a:endParaRPr/>
          </a:p>
        </p:txBody>
      </p:sp>
      <p:cxnSp>
        <p:nvCxnSpPr>
          <p:cNvPr id="253" name="Google Shape;253;p22"/>
          <p:cNvCxnSpPr/>
          <p:nvPr/>
        </p:nvCxnSpPr>
        <p:spPr>
          <a:xfrm>
            <a:off x="425559" y="1770224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22"/>
          <p:cNvCxnSpPr/>
          <p:nvPr/>
        </p:nvCxnSpPr>
        <p:spPr>
          <a:xfrm flipH="1" rot="10800000">
            <a:off x="435903" y="6378736"/>
            <a:ext cx="1522512" cy="1658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Manipulating Objects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Getting fields values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Allows to dynamically read fields values 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Works also for static members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Done with the following steps: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load a Class instance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receive the field representation using the </a:t>
            </a:r>
            <a:r>
              <a:rPr i="1" lang="en-US"/>
              <a:t>getField(String</a:t>
            </a:r>
            <a:r>
              <a:rPr lang="en-US"/>
              <a:t> </a:t>
            </a:r>
            <a:r>
              <a:rPr i="1" lang="en-US"/>
              <a:t>fieldName</a:t>
            </a:r>
            <a:r>
              <a:rPr lang="en-US"/>
              <a:t>) method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use matching get method (works also for static members)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for example:   </a:t>
            </a:r>
            <a:br>
              <a:rPr lang="en-US"/>
            </a:br>
            <a:r>
              <a:rPr lang="en-US"/>
              <a:t>if the Field instance represents a “size” data member </a:t>
            </a:r>
            <a:br>
              <a:rPr lang="en-US"/>
            </a:br>
            <a:r>
              <a:rPr lang="en-US"/>
              <a:t>and the “size” is of type – float</a:t>
            </a:r>
            <a:br>
              <a:rPr lang="en-US"/>
            </a:br>
            <a:r>
              <a:rPr lang="en-US"/>
              <a:t>than the method </a:t>
            </a:r>
            <a:r>
              <a:rPr i="1" lang="en-US"/>
              <a:t>getFloat(Object</a:t>
            </a:r>
            <a:r>
              <a:rPr lang="en-US"/>
              <a:t> o) should be called    </a:t>
            </a:r>
            <a:r>
              <a:rPr i="1" lang="en-US"/>
              <a:t>getDouble(Object</a:t>
            </a:r>
            <a:r>
              <a:rPr lang="en-US"/>
              <a:t> o) will also do the job</a:t>
            </a:r>
            <a:br>
              <a:rPr lang="en-US"/>
            </a:br>
            <a:r>
              <a:rPr i="1" lang="en-US"/>
              <a:t>getBoolean(Object</a:t>
            </a:r>
            <a:r>
              <a:rPr lang="en-US"/>
              <a:t> o) will throw an </a:t>
            </a:r>
            <a:r>
              <a:rPr i="1" lang="en-US"/>
              <a:t>IllegalArgumentException</a:t>
            </a:r>
            <a:r>
              <a:rPr lang="en-US"/>
              <a:t> in this case</a:t>
            </a:r>
            <a:endParaRPr/>
          </a:p>
          <a:p>
            <a:pPr indent="-2286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Manipulating Objects</a:t>
            </a:r>
            <a:endParaRPr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409153" y="130476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</a:pPr>
            <a:r>
              <a:rPr b="1" lang="en-US" sz="2489"/>
              <a:t>Getting fields values - example</a:t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457200" y="1772816"/>
            <a:ext cx="8229600" cy="4687237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SampleGet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public static void main(String[] args)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Rectangle r = new Rectangle(100, 325);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printHeight(r);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public static void printHeight(Rectangle r)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Field heightField;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int heightValue;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 = r.getClass();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try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heightField = c.getField("height");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heightValue =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heightField.getInt(r);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System.out.println("Height: " + heightValue.toString());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} catch (NoSuchFieldException e)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System.out.println(e);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} catch (IllegalAccessException e)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System.out.println(e);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} catch (Exception e)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System.out.println(e);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}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4753533" y="5584819"/>
            <a:ext cx="3885220" cy="8174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of the sample program shows the </a:t>
            </a:r>
            <a:b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the height field: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Height: 325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24"/>
          <p:cNvCxnSpPr/>
          <p:nvPr/>
        </p:nvCxnSpPr>
        <p:spPr>
          <a:xfrm>
            <a:off x="457200" y="1772816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24"/>
          <p:cNvCxnSpPr/>
          <p:nvPr/>
        </p:nvCxnSpPr>
        <p:spPr>
          <a:xfrm>
            <a:off x="457200" y="6460053"/>
            <a:ext cx="4296333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Manipulating Objects</a:t>
            </a:r>
            <a:endParaRPr/>
          </a:p>
        </p:txBody>
      </p:sp>
      <p:sp>
        <p:nvSpPr>
          <p:cNvPr id="276" name="Google Shape;276;p25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</a:pPr>
            <a:r>
              <a:rPr lang="en-US" sz="2489"/>
              <a:t>Setting fields values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Allows to dynamically update fields values 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Done with the following steps: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load a Class instance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receive the field representation using the </a:t>
            </a:r>
            <a:r>
              <a:rPr i="1" lang="en-US"/>
              <a:t>getField() </a:t>
            </a:r>
            <a:r>
              <a:rPr lang="en-US"/>
              <a:t>method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use matching set method (works also for static members)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for example:</a:t>
            </a:r>
            <a:endParaRPr/>
          </a:p>
          <a:p>
            <a:pPr indent="-2286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4" marL="2171700" rtl="0" algn="l">
              <a:spcBef>
                <a:spcPts val="284"/>
              </a:spcBef>
              <a:spcAft>
                <a:spcPts val="0"/>
              </a:spcAft>
              <a:buClr>
                <a:schemeClr val="dk1"/>
              </a:buClr>
              <a:buSzPts val="1422"/>
              <a:buFont typeface="Calibri"/>
              <a:buNone/>
            </a:pPr>
            <a:r>
              <a:rPr lang="en-US" sz="1422"/>
              <a:t>if the Field instance represents a “size” data member </a:t>
            </a:r>
            <a:endParaRPr/>
          </a:p>
          <a:p>
            <a:pPr indent="-342900" lvl="4" marL="2171700" rtl="0" algn="l">
              <a:spcBef>
                <a:spcPts val="284"/>
              </a:spcBef>
              <a:spcAft>
                <a:spcPts val="0"/>
              </a:spcAft>
              <a:buClr>
                <a:schemeClr val="dk1"/>
              </a:buClr>
              <a:buSzPts val="1422"/>
              <a:buFont typeface="Calibri"/>
              <a:buNone/>
            </a:pPr>
            <a:r>
              <a:rPr lang="en-US" sz="1422"/>
              <a:t>and the “size” is of type – </a:t>
            </a:r>
            <a:r>
              <a:rPr i="1" lang="en-US" sz="1422"/>
              <a:t>float</a:t>
            </a:r>
            <a:endParaRPr/>
          </a:p>
          <a:p>
            <a:pPr indent="-342900" lvl="4" marL="2171700" rtl="0" algn="l">
              <a:spcBef>
                <a:spcPts val="284"/>
              </a:spcBef>
              <a:spcAft>
                <a:spcPts val="0"/>
              </a:spcAft>
              <a:buClr>
                <a:schemeClr val="dk1"/>
              </a:buClr>
              <a:buSzPts val="1422"/>
              <a:buFont typeface="Calibri"/>
              <a:buNone/>
            </a:pPr>
            <a:r>
              <a:rPr lang="en-US" sz="1422"/>
              <a:t>than the method </a:t>
            </a:r>
            <a:r>
              <a:rPr i="1" lang="en-US" sz="1422"/>
              <a:t>setFloat(Object o, float value) </a:t>
            </a:r>
            <a:r>
              <a:rPr lang="en-US" sz="1422"/>
              <a:t>should be called</a:t>
            </a:r>
            <a:endParaRPr i="1" sz="1422"/>
          </a:p>
          <a:p>
            <a:pPr indent="-342900" lvl="4" marL="2171700" rtl="0" algn="l">
              <a:spcBef>
                <a:spcPts val="284"/>
              </a:spcBef>
              <a:spcAft>
                <a:spcPts val="0"/>
              </a:spcAft>
              <a:buClr>
                <a:schemeClr val="dk1"/>
              </a:buClr>
              <a:buSzPts val="1422"/>
              <a:buFont typeface="Calibri"/>
              <a:buNone/>
            </a:pPr>
            <a:r>
              <a:rPr i="1" lang="en-US" sz="1422"/>
              <a:t>setBoolean(Object o, boolean value) </a:t>
            </a:r>
            <a:r>
              <a:rPr lang="en-US" sz="1422"/>
              <a:t>will throw an </a:t>
            </a:r>
            <a:r>
              <a:rPr i="1" lang="en-US" sz="1422"/>
              <a:t>IllegalArgumentException</a:t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Manipulating Objects</a:t>
            </a:r>
            <a:endParaRPr/>
          </a:p>
        </p:txBody>
      </p:sp>
      <p:sp>
        <p:nvSpPr>
          <p:cNvPr id="282" name="Google Shape;282;p26"/>
          <p:cNvSpPr txBox="1"/>
          <p:nvPr>
            <p:ph idx="1" type="body"/>
          </p:nvPr>
        </p:nvSpPr>
        <p:spPr>
          <a:xfrm>
            <a:off x="427180" y="1214410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</a:pPr>
            <a:r>
              <a:rPr b="1" lang="en-US" sz="2489"/>
              <a:t>Setting fields values - example</a:t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427180" y="1736379"/>
            <a:ext cx="8229600" cy="4492435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SampleSet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public static void main(String[] args)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Rectangle r = new Rectangle(100, 20);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System.out.println("original: " + r.toString());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modifyWidth(r, new Integer(300));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System.out.println("modified: " + r.toString());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static void modifyWidth(Rectangle r, Integer widthParam 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Field widthField;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Class c = r.getClass();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try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widthField = c.getField("width");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widthField.setInt(r, widthParam);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} catch (NoSuchFieldException e)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System.out.println(e);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} catch (IllegalAccessException e)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System.out.println(e);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}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3085432" y="5283910"/>
            <a:ext cx="5562601" cy="9761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of the sample program shows that  the width changed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100 to 300: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original: java.awt.Rectangle[x=0,y=0,width=100,height=20]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modified: java.awt.Rectangle[x=0,y=0,width=300,height=20]</a:t>
            </a:r>
            <a:endParaRPr/>
          </a:p>
        </p:txBody>
      </p:sp>
      <p:cxnSp>
        <p:nvCxnSpPr>
          <p:cNvPr id="285" name="Google Shape;285;p26"/>
          <p:cNvCxnSpPr/>
          <p:nvPr/>
        </p:nvCxnSpPr>
        <p:spPr>
          <a:xfrm>
            <a:off x="457200" y="1700808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26"/>
          <p:cNvCxnSpPr/>
          <p:nvPr/>
        </p:nvCxnSpPr>
        <p:spPr>
          <a:xfrm>
            <a:off x="451495" y="6193243"/>
            <a:ext cx="2678409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Manipulating Objects</a:t>
            </a:r>
            <a:endParaRPr/>
          </a:p>
        </p:txBody>
      </p:sp>
      <p:sp>
        <p:nvSpPr>
          <p:cNvPr id="292" name="Google Shape;292;p27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Invoking methods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Allows to dynamically invoke methods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 order to dynamically invoke a method do the following: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load a </a:t>
            </a:r>
            <a:r>
              <a:rPr i="1" lang="en-US"/>
              <a:t>Class</a:t>
            </a:r>
            <a:r>
              <a:rPr lang="en-US"/>
              <a:t> instance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load the required method as a Method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explore the method signature if needed/unknown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generate an object array with ordered parameters 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    [where primitives values are wrapped in a matching wrapper class]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 invoke the method using the Method’s method: 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     </a:t>
            </a:r>
            <a:r>
              <a:rPr i="1" lang="en-US"/>
              <a:t>invoke(Object</a:t>
            </a:r>
            <a:r>
              <a:rPr lang="en-US"/>
              <a:t> o, </a:t>
            </a:r>
            <a:r>
              <a:rPr i="1" lang="en-US"/>
              <a:t>Object</a:t>
            </a:r>
            <a:r>
              <a:rPr lang="en-US"/>
              <a:t>[] Args)</a:t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Manipulating Objects</a:t>
            </a:r>
            <a:endParaRPr/>
          </a:p>
        </p:txBody>
      </p:sp>
      <p:sp>
        <p:nvSpPr>
          <p:cNvPr id="298" name="Google Shape;298;p28"/>
          <p:cNvSpPr txBox="1"/>
          <p:nvPr>
            <p:ph idx="1" type="body"/>
          </p:nvPr>
        </p:nvSpPr>
        <p:spPr>
          <a:xfrm>
            <a:off x="457200" y="1328672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Invoking methods - example</a:t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457200" y="1700808"/>
            <a:ext cx="8229600" cy="4658485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1" marL="71120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String firstWord = "Hello ";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String secondWord = "everybody.";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String bothWords = append(firstWord, secondWord);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System.out.println(bothWords);</a:t>
            </a:r>
            <a:endParaRPr/>
          </a:p>
          <a:p>
            <a:pPr indent="-304804" lvl="1" marL="71120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304804" lvl="1" marL="71120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public static String append(String firstWord, String secondWord) {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String result = null;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Class c = String.class;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Class[] parameterTypes = new Class[] {String.class};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Method concatMethod;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Object[] arguments = new Object[] {secondWord};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try {</a:t>
            </a:r>
            <a:endParaRPr/>
          </a:p>
          <a:p>
            <a:pPr indent="-304803" lvl="3" marL="152401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concatMethod = c.getMethod("concat", parameterTypes);</a:t>
            </a:r>
            <a:endParaRPr/>
          </a:p>
          <a:p>
            <a:pPr indent="-304803" lvl="3" marL="152401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result = (String) concatMethod.invoke(firstWord, arguments);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catch (NoSuchMethodException e) {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	           System.out.println(e);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catch (IllegalAccessException e) {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System.out.println(e);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catch (InvocationTargetException e) {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System.out.println(e);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return result;</a:t>
            </a:r>
            <a:endParaRPr/>
          </a:p>
          <a:p>
            <a:pPr indent="-304803" lvl="2" marL="111761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304804" lvl="1" marL="71120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4669971" y="5703995"/>
            <a:ext cx="4016829" cy="677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of the preceding program is: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everybody.</a:t>
            </a:r>
            <a:endParaRPr/>
          </a:p>
        </p:txBody>
      </p:sp>
      <p:cxnSp>
        <p:nvCxnSpPr>
          <p:cNvPr id="301" name="Google Shape;301;p28"/>
          <p:cNvCxnSpPr/>
          <p:nvPr/>
        </p:nvCxnSpPr>
        <p:spPr>
          <a:xfrm>
            <a:off x="457200" y="1700808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28"/>
          <p:cNvCxnSpPr/>
          <p:nvPr/>
        </p:nvCxnSpPr>
        <p:spPr>
          <a:xfrm>
            <a:off x="457200" y="6381328"/>
            <a:ext cx="4212771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457200" y="134143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Arrays</a:t>
            </a:r>
            <a:endParaRPr/>
          </a:p>
        </p:txBody>
      </p:sp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1416627" y="2420938"/>
            <a:ext cx="7270173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i="1" lang="en-US"/>
              <a:t>java.lang.reflect.Array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Identifying arrays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Retrieving components types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Creating arrays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Setting and getting arrays elements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Represents, or reflects, the following in the running Java Virtual Machine: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Classes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Interfaces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Objects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Useful for </a:t>
            </a:r>
            <a:endParaRPr/>
          </a:p>
          <a:p>
            <a:pPr indent="-342900" lvl="1" marL="800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</a:pPr>
            <a:r>
              <a:rPr lang="en-US"/>
              <a:t>manipulating known &amp; unknown classes</a:t>
            </a:r>
            <a:endParaRPr/>
          </a:p>
          <a:p>
            <a:pPr indent="-342900" lvl="1" marL="800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</a:pPr>
            <a:r>
              <a:rPr lang="en-US"/>
              <a:t>writing development tools such as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Browsers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Debuggers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GUI builders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Code generators</a:t>
            </a:r>
            <a:endParaRPr/>
          </a:p>
          <a:p>
            <a:pPr indent="-2286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java.lang.reflect.Array</a:t>
            </a:r>
            <a:endParaRPr/>
          </a:p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provides static methods to do the following: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dynamically instantiate an arrays 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get and set values according to array index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get array length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Arrays</a:t>
            </a:r>
            <a:endParaRPr/>
          </a:p>
        </p:txBody>
      </p:sp>
      <p:sp>
        <p:nvSpPr>
          <p:cNvPr id="320" name="Google Shape;320;p31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Identifying arrays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useful if we want to know if an object is an actual instance of an array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Use the </a:t>
            </a:r>
            <a:r>
              <a:rPr i="1" lang="en-US"/>
              <a:t>Class</a:t>
            </a:r>
            <a:r>
              <a:rPr lang="en-US"/>
              <a:t> method – </a:t>
            </a:r>
            <a:r>
              <a:rPr i="1" lang="en-US"/>
              <a:t>isArray()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Retrieving array type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Allows to dynamically reflect an array element type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done via </a:t>
            </a:r>
            <a:r>
              <a:rPr i="1" lang="en-US"/>
              <a:t>getComponentType() </a:t>
            </a:r>
            <a:r>
              <a:rPr lang="en-US"/>
              <a:t>method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returns a reflection (</a:t>
            </a:r>
            <a:r>
              <a:rPr i="1" lang="en-US"/>
              <a:t>Class</a:t>
            </a:r>
            <a:r>
              <a:rPr lang="en-US"/>
              <a:t>) of an array elements type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	or null if not an array</a:t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Arrays</a:t>
            </a:r>
            <a:endParaRPr/>
          </a:p>
        </p:txBody>
      </p:sp>
      <p:sp>
        <p:nvSpPr>
          <p:cNvPr id="326" name="Google Shape;326;p32"/>
          <p:cNvSpPr txBox="1"/>
          <p:nvPr>
            <p:ph idx="1" type="body"/>
          </p:nvPr>
        </p:nvSpPr>
        <p:spPr>
          <a:xfrm>
            <a:off x="449086" y="1340768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Getting array name and type:</a:t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457200" y="1772816"/>
            <a:ext cx="8229600" cy="4653136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 [] args){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[] strings={"hello","world"};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[] objects={"hello","world"};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[] numbers ={1,2,3,4,5};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[] longs ={1,2,3,4,5};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[] doubles={1.1,2.2,3.3};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printArrayType(strings);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printArrayType(objects);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printArrayType(numbers);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printArrayType(longs);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printArrayType(doubles);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printArrayType(Object target)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targetClass = target.getClass();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(targetClass.isArray())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fieldName =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targetClass.getName();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Class fieldType =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targetClass.getComponentType();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out.println("Name: " + fieldName + ", Type: " + fieldType);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4114093" y="2564904"/>
            <a:ext cx="4572707" cy="158417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[Ljava.lang.String;, Type: class java.lang.String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[Ljava.lang.Object;, Type: class java.lang.Object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[I, Type: int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[J, Type: long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[D, Type: double</a:t>
            </a:r>
            <a:endParaRPr/>
          </a:p>
        </p:txBody>
      </p:sp>
      <p:cxnSp>
        <p:nvCxnSpPr>
          <p:cNvPr id="329" name="Google Shape;329;p32"/>
          <p:cNvCxnSpPr/>
          <p:nvPr/>
        </p:nvCxnSpPr>
        <p:spPr>
          <a:xfrm>
            <a:off x="457200" y="1772816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32"/>
          <p:cNvCxnSpPr/>
          <p:nvPr/>
        </p:nvCxnSpPr>
        <p:spPr>
          <a:xfrm>
            <a:off x="457200" y="6425952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Arrays</a:t>
            </a:r>
            <a:endParaRPr/>
          </a:p>
        </p:txBody>
      </p:sp>
      <p:sp>
        <p:nvSpPr>
          <p:cNvPr id="336" name="Google Shape;336;p33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Creating arrays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is done via </a:t>
            </a:r>
            <a:r>
              <a:rPr i="1" lang="en-US"/>
              <a:t>Array.newInstance</a:t>
            </a:r>
            <a:r>
              <a:rPr lang="en-US"/>
              <a:t>() method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method takes:</a:t>
            </a:r>
            <a:endParaRPr/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</a:pPr>
            <a:r>
              <a:rPr lang="en-US"/>
              <a:t>a component type as Class </a:t>
            </a:r>
            <a:endParaRPr/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</a:pPr>
            <a:r>
              <a:rPr lang="en-US"/>
              <a:t>length / size as an </a:t>
            </a:r>
            <a:r>
              <a:rPr i="1" lang="en-US"/>
              <a:t>int</a:t>
            </a:r>
            <a:r>
              <a:rPr lang="en-US"/>
              <a:t> or </a:t>
            </a:r>
            <a:r>
              <a:rPr i="1" lang="en-US"/>
              <a:t>int</a:t>
            </a:r>
            <a:r>
              <a:rPr lang="en-US"/>
              <a:t>[] for matrixes </a:t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457200" y="3907879"/>
            <a:ext cx="8229600" cy="1321321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Object doubleArray(Class componentType type, int size)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Object result =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Array.newInstance(type,size);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result;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cxnSp>
        <p:nvCxnSpPr>
          <p:cNvPr id="338" name="Google Shape;338;p33"/>
          <p:cNvCxnSpPr/>
          <p:nvPr/>
        </p:nvCxnSpPr>
        <p:spPr>
          <a:xfrm>
            <a:off x="457200" y="3907879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33"/>
          <p:cNvCxnSpPr/>
          <p:nvPr/>
        </p:nvCxnSpPr>
        <p:spPr>
          <a:xfrm>
            <a:off x="457200" y="5226436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Arrays</a:t>
            </a:r>
            <a:endParaRPr/>
          </a:p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Setting and getting arrays elements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 order to do so without reflection you’ll need to specify the name of the array:</a:t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Array class helps in setting and getting values using setters and getters methods that takes:</a:t>
            </a:r>
            <a:endParaRPr/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</a:pPr>
            <a:r>
              <a:rPr lang="en-US"/>
              <a:t>destination array</a:t>
            </a:r>
            <a:endParaRPr/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</a:pPr>
            <a:r>
              <a:rPr lang="en-US"/>
              <a:t>index</a:t>
            </a:r>
            <a:endParaRPr/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</a:pPr>
            <a:r>
              <a:rPr lang="en-US"/>
              <a:t>value</a:t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3718992" y="4365104"/>
            <a:ext cx="4967808" cy="1286933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copyArray(Object source, Object dest)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for (int i = 0; i &lt;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Array.getLength(source)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i++) {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Array.set(dest, i, Array.get(source, i));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System.out.println(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Array.get(dest, i)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3711601" y="2204864"/>
            <a:ext cx="4975199" cy="677333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[] number = new int[10];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numbers[0]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100;</a:t>
            </a:r>
            <a:endParaRPr/>
          </a:p>
        </p:txBody>
      </p:sp>
      <p:cxnSp>
        <p:nvCxnSpPr>
          <p:cNvPr id="348" name="Google Shape;348;p34"/>
          <p:cNvCxnSpPr/>
          <p:nvPr/>
        </p:nvCxnSpPr>
        <p:spPr>
          <a:xfrm>
            <a:off x="3718992" y="2204864"/>
            <a:ext cx="4967808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34"/>
          <p:cNvCxnSpPr/>
          <p:nvPr/>
        </p:nvCxnSpPr>
        <p:spPr>
          <a:xfrm>
            <a:off x="3711601" y="2882197"/>
            <a:ext cx="4967808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p34"/>
          <p:cNvCxnSpPr/>
          <p:nvPr/>
        </p:nvCxnSpPr>
        <p:spPr>
          <a:xfrm>
            <a:off x="3718992" y="4365104"/>
            <a:ext cx="4967808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34"/>
          <p:cNvCxnSpPr/>
          <p:nvPr/>
        </p:nvCxnSpPr>
        <p:spPr>
          <a:xfrm>
            <a:off x="3711601" y="5652037"/>
            <a:ext cx="4967808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1.5 enhancements</a:t>
            </a:r>
            <a:endParaRPr/>
          </a:p>
        </p:txBody>
      </p:sp>
      <p:sp>
        <p:nvSpPr>
          <p:cNvPr id="357" name="Google Shape;357;p35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1" lang="en-US"/>
              <a:t>java.lang.Class</a:t>
            </a:r>
            <a:endParaRPr b="1" i="1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Class supports generics which means it is type safe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Class&lt;T&gt; - &lt;T&gt; stands for the represented class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For example: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the type of </a:t>
            </a:r>
            <a:r>
              <a:rPr i="1" lang="en-US"/>
              <a:t>String.class</a:t>
            </a:r>
            <a:r>
              <a:rPr lang="en-US"/>
              <a:t> is </a:t>
            </a:r>
            <a:r>
              <a:rPr i="1" lang="en-US"/>
              <a:t>Class&lt;String</a:t>
            </a:r>
            <a:r>
              <a:rPr lang="en-US"/>
              <a:t>&gt;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the type of </a:t>
            </a:r>
            <a:r>
              <a:rPr i="1" lang="en-US"/>
              <a:t>Serializable.class</a:t>
            </a:r>
            <a:r>
              <a:rPr lang="en-US"/>
              <a:t> is </a:t>
            </a:r>
            <a:r>
              <a:rPr i="1" lang="en-US"/>
              <a:t>Class&lt;Serializable</a:t>
            </a:r>
            <a:r>
              <a:rPr lang="en-US"/>
              <a:t>&gt;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</a:t>
            </a:r>
            <a:r>
              <a:rPr i="1" lang="en-US"/>
              <a:t>newInstance</a:t>
            </a:r>
            <a:r>
              <a:rPr lang="en-US"/>
              <a:t>() method returns T </a:t>
            </a:r>
            <a:endParaRPr/>
          </a:p>
          <a:p>
            <a:pPr indent="-2286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457200" y="4581128"/>
            <a:ext cx="8229575" cy="1016000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s=“Hello";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Class&lt;? extends String&gt;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c=s.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getClass()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st=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c.newInstance()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//no casting is needed</a:t>
            </a:r>
            <a:endParaRPr/>
          </a:p>
        </p:txBody>
      </p:sp>
      <p:cxnSp>
        <p:nvCxnSpPr>
          <p:cNvPr id="359" name="Google Shape;359;p35"/>
          <p:cNvCxnSpPr/>
          <p:nvPr/>
        </p:nvCxnSpPr>
        <p:spPr>
          <a:xfrm>
            <a:off x="457200" y="4581128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35"/>
          <p:cNvCxnSpPr/>
          <p:nvPr/>
        </p:nvCxnSpPr>
        <p:spPr>
          <a:xfrm>
            <a:off x="457200" y="5597128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1.5 enhancements</a:t>
            </a:r>
            <a:endParaRPr/>
          </a:p>
        </p:txBody>
      </p:sp>
      <p:sp>
        <p:nvSpPr>
          <p:cNvPr id="366" name="Google Shape;366;p36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Supports for Java Annotations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n-US"/>
              <a:t>java.lang.reflect</a:t>
            </a:r>
            <a:r>
              <a:rPr lang="en-US"/>
              <a:t> has annotation support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Every reflected entity has these 3 methods: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i="1" lang="en-US"/>
              <a:t>public &lt;T extends Annotation&gt; T getAnnotation (Class&lt; T extends Annotation &gt; annotationClass)</a:t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i="1"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i="1" lang="en-US"/>
              <a:t>public Annotation [ ] getDeclaredAnnotations()</a:t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i="1"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i="1" lang="en-US"/>
              <a:t>public Annotation [ ] getAnnotations()  </a:t>
            </a:r>
            <a:endParaRPr/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</a:pPr>
            <a:r>
              <a:rPr lang="en-US"/>
              <a:t>Includes inherited annotations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1.5 enhancements</a:t>
            </a:r>
            <a:endParaRPr/>
          </a:p>
        </p:txBody>
      </p:sp>
      <p:sp>
        <p:nvSpPr>
          <p:cNvPr id="372" name="Google Shape;372;p37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An example:</a:t>
            </a: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457199" y="4528509"/>
            <a:ext cx="8229600" cy="1745291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try{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copyright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Class.forName(“Employee”).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getAnnotation(Copyright.class)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System.out.println(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copyright.value()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}catch (ClassNotFoundException e){…}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}..</a:t>
            </a: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457201" y="3172592"/>
            <a:ext cx="8229598" cy="1189971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@Copyright (“John Bryce Training Center”)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@Copyright (value=“John Bryce Training Center”)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Employee{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….</a:t>
            </a: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457200" y="2134001"/>
            <a:ext cx="8229599" cy="872646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String value();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</p:txBody>
      </p:sp>
      <p:cxnSp>
        <p:nvCxnSpPr>
          <p:cNvPr id="376" name="Google Shape;376;p37"/>
          <p:cNvCxnSpPr/>
          <p:nvPr/>
        </p:nvCxnSpPr>
        <p:spPr>
          <a:xfrm>
            <a:off x="457199" y="2134001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37"/>
          <p:cNvCxnSpPr/>
          <p:nvPr/>
        </p:nvCxnSpPr>
        <p:spPr>
          <a:xfrm>
            <a:off x="457199" y="3006647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37"/>
          <p:cNvCxnSpPr/>
          <p:nvPr/>
        </p:nvCxnSpPr>
        <p:spPr>
          <a:xfrm>
            <a:off x="457199" y="3172592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37"/>
          <p:cNvCxnSpPr/>
          <p:nvPr/>
        </p:nvCxnSpPr>
        <p:spPr>
          <a:xfrm>
            <a:off x="457199" y="4362563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37"/>
          <p:cNvCxnSpPr/>
          <p:nvPr/>
        </p:nvCxnSpPr>
        <p:spPr>
          <a:xfrm>
            <a:off x="457199" y="450912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37"/>
          <p:cNvCxnSpPr/>
          <p:nvPr/>
        </p:nvCxnSpPr>
        <p:spPr>
          <a:xfrm>
            <a:off x="457199" y="627380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1.5 enhancements</a:t>
            </a:r>
            <a:endParaRPr/>
          </a:p>
        </p:txBody>
      </p:sp>
      <p:sp>
        <p:nvSpPr>
          <p:cNvPr id="387" name="Google Shape;387;p38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Supports for Java Enums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n-US"/>
              <a:t>public boolean isEnum()</a:t>
            </a:r>
            <a:endParaRPr/>
          </a:p>
          <a:p>
            <a:pPr indent="-342900" lvl="1" marL="800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</a:pPr>
            <a:r>
              <a:rPr lang="en-US"/>
              <a:t>Returns true only if the reflected entity is an Enum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n-US"/>
              <a:t>public T[] getEnumConstants() </a:t>
            </a:r>
            <a:endParaRPr/>
          </a:p>
          <a:p>
            <a:pPr indent="-342900" lvl="1" marL="800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</a:pPr>
            <a:r>
              <a:rPr lang="en-US"/>
              <a:t>Returns an array of the Enum values</a:t>
            </a:r>
            <a:endParaRPr/>
          </a:p>
          <a:p>
            <a:pPr indent="-342900" lvl="1" marL="800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</a:pPr>
            <a:r>
              <a:rPr lang="en-US"/>
              <a:t>Or null if the class doesn’t represent Enum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/>
          <p:nvPr>
            <p:ph type="title"/>
          </p:nvPr>
        </p:nvSpPr>
        <p:spPr>
          <a:xfrm>
            <a:off x="395536" y="2636912"/>
            <a:ext cx="82296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Thank You!</a:t>
            </a:r>
            <a:endParaRPr sz="6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Do not use for: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Creating method references to native methods</a:t>
            </a:r>
            <a:endParaRPr/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</a:pPr>
            <a:r>
              <a:rPr lang="en-US"/>
              <a:t>You should rather implementing it in java </a:t>
            </a:r>
            <a:endParaRPr/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</a:pPr>
            <a:r>
              <a:rPr lang="en-US"/>
              <a:t>Problematic debugging and tracking</a:t>
            </a:r>
            <a:endParaRPr/>
          </a:p>
          <a:p>
            <a:pPr indent="-2286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Wrap native code (prefer JNI)</a:t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Note ! Reflection breaks encapsulation</a:t>
            </a:r>
            <a:endParaRPr/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</a:pPr>
            <a:r>
              <a:rPr lang="en-US"/>
              <a:t>Private fields are visible and accessible </a:t>
            </a:r>
            <a:endParaRPr/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</a:pPr>
            <a:r>
              <a:rPr lang="en-US"/>
              <a:t>Final fields can be populated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Capabilities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Determine the class of an object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Get information about a class's modifiers, fields, methods, constructors, and super-classes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Describe primitives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Find out what constants and method declarations belong to an interface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Create an instance of a class whose name is not known until runtime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Get and set the value of an object's field, even if the field name is unknown to your program until runtime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Invoke a method on an object, even if the method is not known until runtime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Create a new array, whose size and component type are not known until runtime, and then modify the array's components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457200" y="134143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Examining classes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1416627" y="2420938"/>
            <a:ext cx="7270173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Font typeface="Calibri"/>
              <a:buChar char="•"/>
            </a:pPr>
            <a:r>
              <a:rPr lang="en-US" sz="2489"/>
              <a:t>Why and when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489"/>
              <a:buFont typeface="Calibri"/>
              <a:buChar char="•"/>
            </a:pPr>
            <a:r>
              <a:rPr lang="en-US" sz="2489"/>
              <a:t>Retrieving Class objects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489"/>
              <a:buFont typeface="Calibri"/>
              <a:buChar char="•"/>
            </a:pPr>
            <a:r>
              <a:rPr lang="en-US" sz="2489"/>
              <a:t>Getting class name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489"/>
              <a:buFont typeface="Calibri"/>
              <a:buChar char="•"/>
            </a:pPr>
            <a:r>
              <a:rPr lang="en-US" sz="2489"/>
              <a:t>Checking if the Class reflects an Interface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489"/>
              <a:buFont typeface="Calibri"/>
              <a:buChar char="•"/>
            </a:pPr>
            <a:r>
              <a:rPr lang="en-US" sz="2489"/>
              <a:t>Getting class modifiers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489"/>
              <a:buFont typeface="Calibri"/>
              <a:buChar char="•"/>
            </a:pPr>
            <a:r>
              <a:rPr lang="en-US" sz="2489"/>
              <a:t>Identifying implemented Interfaces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489"/>
              <a:buFont typeface="Calibri"/>
              <a:buChar char="•"/>
            </a:pPr>
            <a:r>
              <a:rPr lang="en-US" sz="2489"/>
              <a:t>Examining the class fields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489"/>
              <a:buFont typeface="Calibri"/>
              <a:buChar char="•"/>
            </a:pPr>
            <a:r>
              <a:rPr lang="en-US" sz="2489"/>
              <a:t>Examining the class constructors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489"/>
              <a:buFont typeface="Calibri"/>
              <a:buChar char="•"/>
            </a:pPr>
            <a:r>
              <a:rPr lang="en-US" sz="2489"/>
              <a:t>Discovering class methods</a:t>
            </a:r>
            <a:endParaRPr/>
          </a:p>
          <a:p>
            <a:pPr indent="-184848" lvl="0" marL="342900" rtl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489"/>
              <a:buFont typeface="Calibri"/>
              <a:buNone/>
            </a:pPr>
            <a:r>
              <a:t/>
            </a:r>
            <a:endParaRPr sz="248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Examining classes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Char char="•"/>
            </a:pPr>
            <a:r>
              <a:rPr lang="en-US" sz="2489"/>
              <a:t>Required for class browsing</a:t>
            </a:r>
            <a:endParaRPr/>
          </a:p>
          <a:p>
            <a:pPr indent="-342900" lvl="2" marL="12573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Need to know the class infrastructure</a:t>
            </a:r>
            <a:endParaRPr/>
          </a:p>
          <a:p>
            <a:pPr indent="-342900" lvl="2" marL="12573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For example – list of class constructors</a:t>
            </a:r>
            <a:endParaRPr/>
          </a:p>
          <a:p>
            <a:pPr indent="-228600" lvl="2" marL="12573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489"/>
              <a:buChar char="•"/>
            </a:pPr>
            <a:r>
              <a:rPr lang="en-US" sz="2489"/>
              <a:t>Is done via </a:t>
            </a:r>
            <a:r>
              <a:rPr i="1" lang="en-US" sz="2489"/>
              <a:t>java.lang.Class</a:t>
            </a:r>
            <a:r>
              <a:rPr lang="en-US"/>
              <a:t> </a:t>
            </a:r>
            <a:endParaRPr/>
          </a:p>
          <a:p>
            <a:pPr indent="-342900" lvl="2" marL="12573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The JRE maintains a </a:t>
            </a:r>
            <a:r>
              <a:rPr i="1" lang="en-US"/>
              <a:t>Class</a:t>
            </a:r>
            <a:r>
              <a:rPr lang="en-US"/>
              <a:t> object to reflect classes</a:t>
            </a:r>
            <a:endParaRPr/>
          </a:p>
          <a:p>
            <a:pPr indent="-342900" lvl="2" marL="12573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i="1" lang="en-US"/>
              <a:t>Class</a:t>
            </a:r>
            <a:r>
              <a:rPr lang="en-US"/>
              <a:t> instances are immutable</a:t>
            </a:r>
            <a:endParaRPr/>
          </a:p>
          <a:p>
            <a:pPr indent="-342900" lvl="2" marL="12573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Also represent Interfaces</a:t>
            </a:r>
            <a:endParaRPr/>
          </a:p>
          <a:p>
            <a:pPr indent="-342900" lvl="2" marL="12573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Each living object hold a reference to its </a:t>
            </a:r>
            <a:r>
              <a:rPr i="1" lang="en-US"/>
              <a:t>Class</a:t>
            </a:r>
            <a:endParaRPr/>
          </a:p>
          <a:p>
            <a:pPr indent="-228600" lvl="2" marL="12573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Examining classes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</a:pPr>
            <a:r>
              <a:rPr b="1" lang="en-US" sz="2489"/>
              <a:t>Retrieving Class objects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From an instance</a:t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By specifying the class name as a </a:t>
            </a:r>
            <a:r>
              <a:rPr i="1" lang="en-US"/>
              <a:t>String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Checked at runtime</a:t>
            </a:r>
            <a:endParaRPr/>
          </a:p>
          <a:p>
            <a:pPr indent="-342900" lvl="4" marL="2171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/>
              <a:t>Portable </a:t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By specifying the class name at compile time</a:t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4859338" y="2404534"/>
            <a:ext cx="2665412" cy="575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4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4139952" y="1565462"/>
            <a:ext cx="4546848" cy="672278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MyObject obj=new MyObject();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class= obj.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getClass()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4139952" y="3282387"/>
            <a:ext cx="4546848" cy="677333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class=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Class.forName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(“myPackage.MyObject”);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4125000" y="4535784"/>
            <a:ext cx="4561800" cy="609600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class= myPackage.MyObject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.class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cxnSp>
        <p:nvCxnSpPr>
          <p:cNvPr id="135" name="Google Shape;135;p8"/>
          <p:cNvCxnSpPr/>
          <p:nvPr/>
        </p:nvCxnSpPr>
        <p:spPr>
          <a:xfrm>
            <a:off x="4139952" y="1565462"/>
            <a:ext cx="4546848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8"/>
          <p:cNvCxnSpPr/>
          <p:nvPr/>
        </p:nvCxnSpPr>
        <p:spPr>
          <a:xfrm>
            <a:off x="4139952" y="2237740"/>
            <a:ext cx="4546848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8"/>
          <p:cNvCxnSpPr/>
          <p:nvPr/>
        </p:nvCxnSpPr>
        <p:spPr>
          <a:xfrm>
            <a:off x="4139952" y="3282387"/>
            <a:ext cx="4546848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8"/>
          <p:cNvCxnSpPr/>
          <p:nvPr/>
        </p:nvCxnSpPr>
        <p:spPr>
          <a:xfrm>
            <a:off x="4125000" y="3959720"/>
            <a:ext cx="4546848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8"/>
          <p:cNvCxnSpPr/>
          <p:nvPr/>
        </p:nvCxnSpPr>
        <p:spPr>
          <a:xfrm>
            <a:off x="4125000" y="4509291"/>
            <a:ext cx="4546848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8"/>
          <p:cNvCxnSpPr/>
          <p:nvPr/>
        </p:nvCxnSpPr>
        <p:spPr>
          <a:xfrm>
            <a:off x="4139952" y="5145384"/>
            <a:ext cx="4546848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179512" y="128035"/>
            <a:ext cx="7344816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Examining classes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</a:pPr>
            <a:r>
              <a:rPr b="1" lang="en-US" sz="2489"/>
              <a:t>Getting class name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78"/>
              <a:buChar char="•"/>
            </a:pPr>
            <a:r>
              <a:rPr lang="en-US" sz="1778"/>
              <a:t>Is done via the </a:t>
            </a:r>
            <a:r>
              <a:rPr i="1" lang="en-US" sz="1778"/>
              <a:t>getName() &amp; toString() </a:t>
            </a:r>
            <a:r>
              <a:rPr lang="en-US" sz="1778"/>
              <a:t>methods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78"/>
              <a:buChar char="•"/>
            </a:pPr>
            <a:r>
              <a:rPr lang="en-US" sz="1778"/>
              <a:t>If primitive is reflected – the name of the primitive is returned</a:t>
            </a:r>
            <a:endParaRPr/>
          </a:p>
          <a:p>
            <a:pPr indent="-342900" lvl="2" marL="12573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78"/>
              <a:buChar char="•"/>
            </a:pPr>
            <a:r>
              <a:rPr lang="en-US" sz="1778"/>
              <a:t>Returns a fully qualified name of the object/class reflected</a:t>
            </a:r>
            <a:r>
              <a:rPr lang="en-US"/>
              <a:t> </a:t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1331640" y="2878584"/>
            <a:ext cx="7355160" cy="3502744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java.lang.reflect.*;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java.util.Date;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SampleName {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main(String[] args) {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Date d = new Date();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printName(d);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static void printName(Object o) {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 = o.getClass();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 =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c.getName();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System.out.println(s);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-304804" lvl="0" marL="30480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sample program prints the following line: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java.util.Date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9"/>
          <p:cNvCxnSpPr/>
          <p:nvPr/>
        </p:nvCxnSpPr>
        <p:spPr>
          <a:xfrm>
            <a:off x="1331640" y="6388124"/>
            <a:ext cx="735516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9"/>
          <p:cNvCxnSpPr/>
          <p:nvPr/>
        </p:nvCxnSpPr>
        <p:spPr>
          <a:xfrm>
            <a:off x="1321296" y="2852936"/>
            <a:ext cx="735516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Bh - ENG">
  <a:themeElements>
    <a:clrScheme name="עיצוב ברירת מחד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2011-08-21T08:30:37Z</dcterms:created>
  <dc:creator>Diego Jaitt</dc:creator>
</cp:coreProperties>
</file>