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25" r:id="rId2"/>
    <p:sldId id="406" r:id="rId3"/>
    <p:sldId id="428" r:id="rId4"/>
    <p:sldId id="429" r:id="rId5"/>
    <p:sldId id="426" r:id="rId6"/>
    <p:sldId id="427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8" r:id="rId18"/>
    <p:sldId id="430" r:id="rId19"/>
    <p:sldId id="431" r:id="rId20"/>
    <p:sldId id="432" r:id="rId21"/>
    <p:sldId id="419" r:id="rId22"/>
    <p:sldId id="420" r:id="rId23"/>
    <p:sldId id="421" r:id="rId24"/>
    <p:sldId id="422" r:id="rId25"/>
    <p:sldId id="423" r:id="rId26"/>
    <p:sldId id="433" r:id="rId27"/>
    <p:sldId id="424" r:id="rId28"/>
    <p:sldId id="417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5737" autoAdjust="0"/>
  </p:normalViewPr>
  <p:slideViewPr>
    <p:cSldViewPr snapToGrid="0" snapToObjects="1">
      <p:cViewPr varScale="1">
        <p:scale>
          <a:sx n="98" d="100"/>
          <a:sy n="98" d="100"/>
        </p:scale>
        <p:origin x="96" y="576"/>
      </p:cViewPr>
      <p:guideLst/>
    </p:cSldViewPr>
  </p:slideViewPr>
  <p:outlineViewPr>
    <p:cViewPr>
      <p:scale>
        <a:sx n="33" d="100"/>
        <a:sy n="33" d="100"/>
      </p:scale>
      <p:origin x="0" y="-330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86195-EA93-415E-8F68-F30CE2A08736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C48F0-DC12-48A8-90F6-2B89DE3106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1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7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9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5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8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7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6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0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3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1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926A-5BF0-404B-B780-EF88FFCD9247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926A-5BF0-404B-B780-EF88FFCD9247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7B1E-A8D3-4F3D-8252-4F43102630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 and Concurrency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E233E56-DA95-4DF5-9639-C32B28B28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92040" y="626313"/>
            <a:ext cx="7022592" cy="4632325"/>
          </a:xfrm>
        </p:spPr>
        <p:txBody>
          <a:bodyPr/>
          <a:lstStyle/>
          <a:p>
            <a:pPr marL="0" indent="0">
              <a:buNone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Running at the same time (concurrently) and performing different tasks</a:t>
            </a:r>
          </a:p>
          <a:p>
            <a:pPr marL="0" indent="0">
              <a:buNone/>
            </a:pPr>
            <a:endParaRPr lang="en-US" altLang="he-IL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415E06-AF09-4577-914A-FEA551967294}"/>
              </a:ext>
            </a:extLst>
          </p:cNvPr>
          <p:cNvCxnSpPr>
            <a:cxnSpLocks/>
          </p:cNvCxnSpPr>
          <p:nvPr/>
        </p:nvCxnSpPr>
        <p:spPr>
          <a:xfrm>
            <a:off x="5730240" y="2130028"/>
            <a:ext cx="528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CEBA12-82E6-4C60-9623-8BE4D72DF9A5}"/>
              </a:ext>
            </a:extLst>
          </p:cNvPr>
          <p:cNvCxnSpPr>
            <a:cxnSpLocks/>
          </p:cNvCxnSpPr>
          <p:nvPr/>
        </p:nvCxnSpPr>
        <p:spPr>
          <a:xfrm>
            <a:off x="5730240" y="4577572"/>
            <a:ext cx="528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>
            <a:extLst>
              <a:ext uri="{FF2B5EF4-FFF2-40B4-BE49-F238E27FC236}">
                <a16:creationId xmlns:a16="http://schemas.microsoft.com/office/drawing/2014/main" id="{167C5C80-40CC-46A2-ADDE-1AF974710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48" y="2383536"/>
            <a:ext cx="657758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43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For example, a Web browser can do several things at the same time: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98463" algn="l"/>
              </a:tabLst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scroll a page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98463" algn="l"/>
              </a:tabLst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download a file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98463" algn="l"/>
              </a:tabLst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play animation, sound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98463" algn="l"/>
              </a:tabLst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print page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98463" algn="l"/>
              </a:tabLst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load a new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7BFDAE-09F4-471D-A313-1F7AC43BC2F9}"/>
              </a:ext>
            </a:extLst>
          </p:cNvPr>
          <p:cNvSpPr/>
          <p:nvPr/>
        </p:nvSpPr>
        <p:spPr>
          <a:xfrm>
            <a:off x="1276725" y="2981164"/>
            <a:ext cx="2353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Multitasking </a:t>
            </a:r>
          </a:p>
        </p:txBody>
      </p:sp>
    </p:spTree>
    <p:extLst>
      <p:ext uri="{BB962C8B-B14F-4D97-AF65-F5344CB8AC3E}">
        <p14:creationId xmlns:p14="http://schemas.microsoft.com/office/powerpoint/2010/main" val="405523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CE411E-82DB-444B-B59B-528F40B9B1A0}"/>
              </a:ext>
            </a:extLst>
          </p:cNvPr>
          <p:cNvSpPr/>
          <p:nvPr/>
        </p:nvSpPr>
        <p:spPr>
          <a:xfrm>
            <a:off x="1210449" y="2494526"/>
            <a:ext cx="223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>
                <a:latin typeface="Calibri" panose="020F0502020204030204" pitchFamily="34" charset="0"/>
              </a:rPr>
              <a:t>Which Way is Better ?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1F2856-5CAF-417A-9E05-DE00C7FD35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09744" y="835089"/>
            <a:ext cx="7178040" cy="4897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he-IL" b="1" dirty="0">
                <a:solidFill>
                  <a:schemeClr val="bg1"/>
                </a:solidFill>
                <a:latin typeface="Calibri Light" panose="020F0302020204030204" pitchFamily="34" charset="0"/>
              </a:rPr>
              <a:t>Implementing Runnable</a:t>
            </a:r>
          </a:p>
          <a:p>
            <a:pPr lvl="1"/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Allows your class to extend some other class</a:t>
            </a:r>
          </a:p>
          <a:p>
            <a:pPr lvl="1"/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Is good if you want light-weight runnable objects</a:t>
            </a:r>
          </a:p>
          <a:p>
            <a:pPr lvl="1"/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That’s what interfaces are for</a:t>
            </a:r>
          </a:p>
          <a:p>
            <a:pPr lvl="1"/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Problems – might be less convenient for coding </a:t>
            </a:r>
          </a:p>
          <a:p>
            <a:endParaRPr lang="en-US" altLang="he-IL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he-IL" b="1" dirty="0">
                <a:solidFill>
                  <a:schemeClr val="bg1"/>
                </a:solidFill>
                <a:latin typeface="Calibri Light" panose="020F0302020204030204" pitchFamily="34" charset="0"/>
              </a:rPr>
              <a:t>Sub classing Thread</a:t>
            </a:r>
          </a:p>
          <a:p>
            <a:pPr lvl="1"/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Allows direct access to Thread attributes and methods</a:t>
            </a:r>
          </a:p>
          <a:p>
            <a:pPr lvl="1"/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Less coding</a:t>
            </a:r>
          </a:p>
          <a:p>
            <a:pPr lvl="1"/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Problems – single inheritance in Java – your class cannot extend another class</a:t>
            </a:r>
          </a:p>
          <a:p>
            <a:endParaRPr lang="en-US" altLang="he-IL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endParaRPr lang="en-US" altLang="he-IL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98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9105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75DCB0-53D4-413E-A7A4-547ACBE2B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0" r="8769" b="1"/>
          <a:stretch/>
        </p:blipFill>
        <p:spPr>
          <a:xfrm>
            <a:off x="20" y="10"/>
            <a:ext cx="12188804" cy="4226709"/>
          </a:xfrm>
          <a:prstGeom prst="rect">
            <a:avLst/>
          </a:prstGeom>
        </p:spPr>
      </p:pic>
      <p:sp>
        <p:nvSpPr>
          <p:cNvPr id="49" name="Content Placeholder 15">
            <a:extLst>
              <a:ext uri="{FF2B5EF4-FFF2-40B4-BE49-F238E27FC236}">
                <a16:creationId xmlns:a16="http://schemas.microsoft.com/office/drawing/2014/main" id="{EBFECCF7-5CF2-4089-8FDF-7D3E13063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4920" y="4535424"/>
            <a:ext cx="4498848" cy="161848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he-IL" b="1" dirty="0">
                <a:latin typeface="Calibri Light" panose="020F0302020204030204" pitchFamily="34" charset="0"/>
              </a:rPr>
              <a:t>Basic states of the Thread:</a:t>
            </a:r>
          </a:p>
          <a:p>
            <a:pPr lvl="1"/>
            <a:r>
              <a:rPr lang="en-US" altLang="he-IL" dirty="0">
                <a:latin typeface="Calibri Light" panose="020F0302020204030204" pitchFamily="34" charset="0"/>
              </a:rPr>
              <a:t> New Thread</a:t>
            </a:r>
          </a:p>
          <a:p>
            <a:pPr lvl="1"/>
            <a:r>
              <a:rPr lang="en-US" altLang="he-IL" dirty="0">
                <a:latin typeface="Calibri Light" panose="020F0302020204030204" pitchFamily="34" charset="0"/>
              </a:rPr>
              <a:t> Running</a:t>
            </a:r>
          </a:p>
          <a:p>
            <a:pPr lvl="1"/>
            <a:r>
              <a:rPr lang="en-US" altLang="he-IL" dirty="0">
                <a:latin typeface="Calibri Light" panose="020F0302020204030204" pitchFamily="34" charset="0"/>
              </a:rPr>
              <a:t> Not Runnable</a:t>
            </a:r>
          </a:p>
          <a:p>
            <a:pPr lvl="1"/>
            <a:r>
              <a:rPr lang="en-US" altLang="he-IL" dirty="0">
                <a:latin typeface="Calibri Light" panose="020F0302020204030204" pitchFamily="34" charset="0"/>
              </a:rPr>
              <a:t> Dead</a:t>
            </a:r>
          </a:p>
          <a:p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2370" y="4592474"/>
            <a:ext cx="1128382" cy="847206"/>
            <a:chOff x="8183879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0810697-2342-4FEA-8188-CB060A7E0561}"/>
              </a:ext>
            </a:extLst>
          </p:cNvPr>
          <p:cNvSpPr/>
          <p:nvPr/>
        </p:nvSpPr>
        <p:spPr>
          <a:xfrm>
            <a:off x="969264" y="5245084"/>
            <a:ext cx="2582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he-IL" dirty="0">
                <a:latin typeface="Calibri" panose="020F0502020204030204" pitchFamily="34" charset="0"/>
              </a:rPr>
              <a:t>The Life Cycle of a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5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4C51BA-5C61-4596-9993-390DF16F6B35}"/>
              </a:ext>
            </a:extLst>
          </p:cNvPr>
          <p:cNvSpPr/>
          <p:nvPr/>
        </p:nvSpPr>
        <p:spPr>
          <a:xfrm>
            <a:off x="213360" y="2667758"/>
            <a:ext cx="4248912" cy="31393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Born state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 was just created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Ready</a:t>
            </a:r>
            <a:r>
              <a:rPr lang="en-US" altLang="he-IL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state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Thread’s start method invoked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 can now execute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Running state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 is assigned a processor and running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Dead state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 has completed or exited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Eventually disposed of by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3C289-8B9B-491D-9938-2959F2C89CAC}"/>
              </a:ext>
            </a:extLst>
          </p:cNvPr>
          <p:cNvSpPr/>
          <p:nvPr/>
        </p:nvSpPr>
        <p:spPr>
          <a:xfrm>
            <a:off x="5000925" y="1459572"/>
            <a:ext cx="6580632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he-IL" b="1" dirty="0">
                <a:solidFill>
                  <a:schemeClr val="bg1"/>
                </a:solidFill>
                <a:latin typeface="Calibri Light" panose="020F0302020204030204" pitchFamily="34" charset="0"/>
              </a:rPr>
              <a:t>New Thread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No system resource have been allocated for it yet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Can only be started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Calling any method besides causes an IllegalThreadStateException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EF35D1-AAC2-4690-A7E3-D7D42D7568CA}"/>
              </a:ext>
            </a:extLst>
          </p:cNvPr>
          <p:cNvSpPr/>
          <p:nvPr/>
        </p:nvSpPr>
        <p:spPr>
          <a:xfrm>
            <a:off x="5000925" y="28995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he-IL" b="1" dirty="0">
                <a:solidFill>
                  <a:schemeClr val="bg1"/>
                </a:solidFill>
                <a:latin typeface="Calibri Light" panose="020F0302020204030204" pitchFamily="34" charset="0"/>
              </a:rPr>
              <a:t>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Creates the system resources necessary to run the thread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Schedules the thread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Calls the thread's run method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CF4B604-6F99-46F0-B4BB-6D97151075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3376" y="4237419"/>
            <a:ext cx="6580632" cy="233711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he-IL" sz="1800" b="1" dirty="0">
                <a:solidFill>
                  <a:schemeClr val="bg1"/>
                </a:solidFill>
                <a:latin typeface="Calibri Light" panose="020F0302020204030204" pitchFamily="34" charset="0"/>
              </a:rPr>
              <a:t>Not Runnable</a:t>
            </a:r>
          </a:p>
          <a:p>
            <a:pPr marL="0" indent="0">
              <a:buNone/>
              <a:defRPr/>
            </a:pPr>
            <a:r>
              <a:rPr lang="en-US" altLang="he-IL" sz="1800" dirty="0">
                <a:solidFill>
                  <a:schemeClr val="bg1"/>
                </a:solidFill>
                <a:latin typeface="Calibri Light" panose="020F0302020204030204" pitchFamily="34" charset="0"/>
              </a:rPr>
              <a:t>A thread becomes Not Runnable when one of these events occurs: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he-IL" sz="1800" dirty="0">
                <a:solidFill>
                  <a:schemeClr val="bg1"/>
                </a:solidFill>
                <a:latin typeface="Calibri Light" panose="020F0302020204030204" pitchFamily="34" charset="0"/>
              </a:rPr>
              <a:t>   --  Its sleep(), yield() method is invoked</a:t>
            </a:r>
          </a:p>
          <a:p>
            <a:pPr lvl="1">
              <a:defRPr/>
            </a:pPr>
            <a:r>
              <a:rPr lang="en-US" altLang="he-IL" sz="1800" dirty="0">
                <a:solidFill>
                  <a:schemeClr val="bg1"/>
                </a:solidFill>
                <a:latin typeface="Calibri Light" panose="020F0302020204030204" pitchFamily="34" charset="0"/>
              </a:rPr>
              <a:t>One thread uses join() on another and becomes blocked </a:t>
            </a:r>
          </a:p>
          <a:p>
            <a:pPr lvl="1">
              <a:defRPr/>
            </a:pPr>
            <a:r>
              <a:rPr lang="en-US" altLang="he-IL" sz="1800" dirty="0">
                <a:solidFill>
                  <a:schemeClr val="bg1"/>
                </a:solidFill>
                <a:latin typeface="Calibri Light" panose="020F0302020204030204" pitchFamily="34" charset="0"/>
              </a:rPr>
              <a:t>The thread calls the wait() method to wait for a specific condition to be satisfied. </a:t>
            </a:r>
          </a:p>
          <a:p>
            <a:pPr lvl="1">
              <a:defRPr/>
            </a:pPr>
            <a:r>
              <a:rPr lang="en-US" altLang="he-IL" sz="1800" dirty="0">
                <a:solidFill>
                  <a:schemeClr val="bg1"/>
                </a:solidFill>
                <a:latin typeface="Calibri Light" panose="020F0302020204030204" pitchFamily="34" charset="0"/>
              </a:rPr>
              <a:t>The thread is blocked on I/O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37C61E-CC54-6617-C8F8-491CEB3AE75D}"/>
              </a:ext>
            </a:extLst>
          </p:cNvPr>
          <p:cNvSpPr/>
          <p:nvPr/>
        </p:nvSpPr>
        <p:spPr>
          <a:xfrm>
            <a:off x="5055747" y="438726"/>
            <a:ext cx="5420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Life cycle of Threads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18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4C51BA-5C61-4596-9993-390DF16F6B35}"/>
              </a:ext>
            </a:extLst>
          </p:cNvPr>
          <p:cNvSpPr/>
          <p:nvPr/>
        </p:nvSpPr>
        <p:spPr>
          <a:xfrm>
            <a:off x="213360" y="3040701"/>
            <a:ext cx="4248912" cy="34163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 states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Born state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 was just created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Ready state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Thread’s start method invoked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 can now execute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Running state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 is assigned a processor and running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Dead state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 has completed or exited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Eventually disposed of by system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E9839BC-0770-45E9-BB77-E2D71C303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06736"/>
              </p:ext>
            </p:extLst>
          </p:nvPr>
        </p:nvGraphicFramePr>
        <p:xfrm>
          <a:off x="4849368" y="852438"/>
          <a:ext cx="7211568" cy="2469306"/>
        </p:xfrm>
        <a:graphic>
          <a:graphicData uri="http://schemas.openxmlformats.org/drawingml/2006/table">
            <a:tbl>
              <a:tblPr rtl="1" bandRow="1">
                <a:tableStyleId>{F5AB1C69-6EDB-4FF4-983F-18BD219EF322}</a:tableStyleId>
              </a:tblPr>
              <a:tblGrid>
                <a:gridCol w="641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195">
                <a:tc>
                  <a:txBody>
                    <a:bodyPr/>
                    <a:lstStyle/>
                    <a:p>
                      <a:pPr marL="285750" lvl="0" indent="-285750" algn="l" rtl="0">
                        <a:buFont typeface="Wingdings" panose="05000000000000000000" pitchFamily="2" charset="2"/>
                        <a:buChar char="§"/>
                      </a:pPr>
                      <a:r>
                        <a:rPr lang="en-US" altLang="he-IL" sz="1600" kern="1200" dirty="0">
                          <a:latin typeface="Calibri Light" panose="020F0302020204030204" pitchFamily="34" charset="0"/>
                        </a:rPr>
                        <a:t>Move</a:t>
                      </a:r>
                      <a:r>
                        <a:rPr lang="en-US" altLang="he-IL" sz="1600" dirty="0">
                          <a:latin typeface="Calibri Light" panose="020F0302020204030204" pitchFamily="34" charset="0"/>
                        </a:rPr>
                        <a:t> the thread to a non-Runnable state for a period of time (</a:t>
                      </a:r>
                      <a:r>
                        <a:rPr lang="en-US" altLang="he-IL" sz="1600" dirty="0" err="1">
                          <a:latin typeface="Calibri Light" panose="020F0302020204030204" pitchFamily="34" charset="0"/>
                        </a:rPr>
                        <a:t>ms</a:t>
                      </a:r>
                      <a:r>
                        <a:rPr lang="en-US" altLang="he-IL" sz="1600" dirty="0">
                          <a:latin typeface="Calibri Light" panose="020F0302020204030204" pitchFamily="34" charset="0"/>
                        </a:rPr>
                        <a:t>)</a:t>
                      </a:r>
                    </a:p>
                    <a:p>
                      <a:pPr marL="285750" lvl="0" indent="-285750" algn="l" rtl="0">
                        <a:buFont typeface="Wingdings" panose="05000000000000000000" pitchFamily="2" charset="2"/>
                        <a:buChar char="§"/>
                      </a:pPr>
                      <a:r>
                        <a:rPr lang="en-US" altLang="he-IL" sz="1600" dirty="0">
                          <a:latin typeface="Calibri Light" panose="020F0302020204030204" pitchFamily="34" charset="0"/>
                        </a:rPr>
                        <a:t>Usually the simplest way to delay threads or main</a:t>
                      </a:r>
                    </a:p>
                    <a:p>
                      <a:pPr marL="285750" lvl="0" indent="-285750" algn="l" rtl="0">
                        <a:buFont typeface="Wingdings" panose="05000000000000000000" pitchFamily="2" charset="2"/>
                        <a:buChar char="§"/>
                      </a:pPr>
                      <a:r>
                        <a:rPr lang="en-US" altLang="he-IL" sz="1600" dirty="0">
                          <a:latin typeface="Calibri Light" panose="020F0302020204030204" pitchFamily="34" charset="0"/>
                        </a:rPr>
                        <a:t>Note: blocks the thread  at least to the specified time – not exactly</a:t>
                      </a:r>
                    </a:p>
                  </a:txBody>
                  <a:tcPr marL="91435" marR="91435" marT="45733" marB="45733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altLang="he-IL" sz="1800" dirty="0">
                          <a:latin typeface="Calibri Light" panose="020F0302020204030204" pitchFamily="34" charset="0"/>
                        </a:rPr>
                        <a:t>Sleep </a:t>
                      </a:r>
                      <a:endParaRPr lang="he-IL" sz="1800" dirty="0">
                        <a:latin typeface="Calibri Light" panose="020F0302020204030204" pitchFamily="34" charset="0"/>
                      </a:endParaRPr>
                    </a:p>
                  </a:txBody>
                  <a:tcPr marL="91435" marR="91435" marT="45733" marB="45733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85">
                <a:tc>
                  <a:txBody>
                    <a:bodyPr/>
                    <a:lstStyle/>
                    <a:p>
                      <a:pPr marL="285750" lvl="0" indent="-285750" algn="l" rtl="0">
                        <a:buFont typeface="Wingdings" panose="05000000000000000000" pitchFamily="2" charset="2"/>
                        <a:buChar char="§"/>
                      </a:pPr>
                      <a:r>
                        <a:rPr lang="en-US" altLang="he-IL" sz="1600" dirty="0">
                          <a:latin typeface="Calibri Light" panose="020F0302020204030204" pitchFamily="34" charset="0"/>
                        </a:rPr>
                        <a:t>Move the Running thread to the </a:t>
                      </a:r>
                      <a:r>
                        <a:rPr lang="en-US" altLang="he-IL" sz="1600" dirty="0" err="1">
                          <a:latin typeface="Calibri Light" panose="020F0302020204030204" pitchFamily="34" charset="0"/>
                        </a:rPr>
                        <a:t>Rannable</a:t>
                      </a:r>
                      <a:r>
                        <a:rPr lang="en-US" altLang="he-IL" sz="1600" dirty="0">
                          <a:latin typeface="Calibri Light" panose="020F0302020204030204" pitchFamily="34" charset="0"/>
                        </a:rPr>
                        <a:t> pool (Equals to sleep(0))</a:t>
                      </a:r>
                    </a:p>
                    <a:p>
                      <a:pPr marL="285750" lvl="0" indent="-285750" algn="l" rtl="0">
                        <a:buFont typeface="Wingdings" panose="05000000000000000000" pitchFamily="2" charset="2"/>
                        <a:buChar char="§"/>
                      </a:pPr>
                      <a:r>
                        <a:rPr lang="en-US" altLang="he-IL" sz="1600" kern="1200" dirty="0">
                          <a:latin typeface="Calibri Light" panose="020F0302020204030204" pitchFamily="34" charset="0"/>
                        </a:rPr>
                        <a:t>Usually</a:t>
                      </a:r>
                      <a:r>
                        <a:rPr lang="en-US" altLang="he-IL" sz="1600" dirty="0">
                          <a:latin typeface="Calibri Light" panose="020F0302020204030204" pitchFamily="34" charset="0"/>
                        </a:rPr>
                        <a:t> for giving other low priority thread a chance to run</a:t>
                      </a:r>
                    </a:p>
                  </a:txBody>
                  <a:tcPr marL="91435" marR="91435" marT="45733" marB="45733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altLang="he-IL" sz="1800" dirty="0">
                          <a:latin typeface="Calibri Light" panose="020F0302020204030204" pitchFamily="34" charset="0"/>
                        </a:rPr>
                        <a:t>Yield </a:t>
                      </a:r>
                      <a:endParaRPr lang="he-IL" sz="1800" dirty="0">
                        <a:latin typeface="Calibri Light" panose="020F0302020204030204" pitchFamily="34" charset="0"/>
                      </a:endParaRPr>
                    </a:p>
                  </a:txBody>
                  <a:tcPr marL="91435" marR="91435" marT="45733" marB="45733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195">
                <a:tc>
                  <a:txBody>
                    <a:bodyPr/>
                    <a:lstStyle/>
                    <a:p>
                      <a:pPr marL="285750" lvl="0" indent="-285750" algn="l" rtl="0">
                        <a:buFont typeface="Wingdings" panose="05000000000000000000" pitchFamily="2" charset="2"/>
                        <a:buChar char="§"/>
                      </a:pPr>
                      <a:r>
                        <a:rPr lang="en-US" altLang="he-IL" sz="1600" dirty="0">
                          <a:latin typeface="Calibri Light" panose="020F0302020204030204" pitchFamily="34" charset="0"/>
                        </a:rPr>
                        <a:t>Move the running thread to a non-Runnable state until a specific thread ends</a:t>
                      </a:r>
                    </a:p>
                    <a:p>
                      <a:pPr marL="285750" lvl="0" indent="-285750" algn="l" rtl="0">
                        <a:buFont typeface="Wingdings" panose="05000000000000000000" pitchFamily="2" charset="2"/>
                        <a:buChar char="§"/>
                      </a:pPr>
                      <a:r>
                        <a:rPr lang="en-US" altLang="he-IL" sz="1600" dirty="0">
                          <a:latin typeface="Calibri Light" panose="020F0302020204030204" pitchFamily="34" charset="0"/>
                        </a:rPr>
                        <a:t>Delays the caller until the referenced thread ends</a:t>
                      </a:r>
                    </a:p>
                    <a:p>
                      <a:pPr marL="285750" lvl="0" indent="-285750" algn="l" rtl="0">
                        <a:buFont typeface="Wingdings" panose="05000000000000000000" pitchFamily="2" charset="2"/>
                        <a:buChar char="§"/>
                      </a:pPr>
                      <a:r>
                        <a:rPr lang="en-US" altLang="he-IL" sz="1600" dirty="0">
                          <a:latin typeface="Calibri Light" panose="020F0302020204030204" pitchFamily="34" charset="0"/>
                        </a:rPr>
                        <a:t>Is absolute – not like priority</a:t>
                      </a:r>
                      <a:endParaRPr lang="he-IL" sz="1600" dirty="0">
                        <a:latin typeface="Calibri Light" panose="020F0302020204030204" pitchFamily="34" charset="0"/>
                      </a:endParaRPr>
                    </a:p>
                  </a:txBody>
                  <a:tcPr marL="91435" marR="91435" marT="45733" marB="45733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altLang="he-IL" sz="1800" dirty="0">
                          <a:latin typeface="Calibri Light" panose="020F0302020204030204" pitchFamily="34" charset="0"/>
                        </a:rPr>
                        <a:t>Join </a:t>
                      </a:r>
                      <a:endParaRPr lang="he-IL" sz="1800" dirty="0">
                        <a:latin typeface="Calibri Light" panose="020F0302020204030204" pitchFamily="34" charset="0"/>
                      </a:endParaRPr>
                    </a:p>
                  </a:txBody>
                  <a:tcPr marL="91435" marR="91435" marT="45733" marB="45733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AutoShape 8">
            <a:extLst>
              <a:ext uri="{FF2B5EF4-FFF2-40B4-BE49-F238E27FC236}">
                <a16:creationId xmlns:a16="http://schemas.microsoft.com/office/drawing/2014/main" id="{C360D65D-5D4D-4FD1-AEE5-8F24A3CD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368" y="3394710"/>
            <a:ext cx="2895600" cy="762000"/>
          </a:xfrm>
          <a:prstGeom prst="flowChartAlternateProcess">
            <a:avLst/>
          </a:prstGeom>
          <a:solidFill>
            <a:schemeClr val="bg2"/>
          </a:solidFill>
          <a:ln w="2857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  <a:tab pos="684213" algn="l"/>
              </a:tabLst>
              <a:defRPr/>
            </a:pPr>
            <a:r>
              <a:rPr lang="en-US" sz="1200" dirty="0">
                <a:latin typeface="Calibri" pitchFamily="34" charset="0"/>
                <a:cs typeface="+mn-cs"/>
              </a:rPr>
              <a:t>try { 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  <a:tab pos="684213" algn="l"/>
              </a:tabLst>
              <a:defRPr/>
            </a:pPr>
            <a:r>
              <a:rPr lang="en-US" sz="1200" dirty="0">
                <a:latin typeface="Calibri" pitchFamily="34" charset="0"/>
                <a:cs typeface="+mn-cs"/>
              </a:rPr>
              <a:t>	</a:t>
            </a:r>
            <a:r>
              <a:rPr lang="en-US" sz="1200" b="1" dirty="0">
                <a:latin typeface="Calibri" pitchFamily="34" charset="0"/>
                <a:cs typeface="+mn-cs"/>
              </a:rPr>
              <a:t>Thread</a:t>
            </a:r>
            <a:r>
              <a:rPr lang="en-US" sz="1200" dirty="0">
                <a:latin typeface="Calibri" pitchFamily="34" charset="0"/>
                <a:cs typeface="+mn-cs"/>
              </a:rPr>
              <a:t>.</a:t>
            </a:r>
            <a:r>
              <a:rPr lang="en-US" sz="1200" b="1" dirty="0">
                <a:latin typeface="Calibri" pitchFamily="34" charset="0"/>
                <a:cs typeface="+mn-cs"/>
              </a:rPr>
              <a:t>sleep(3000)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  <a:tab pos="684213" algn="l"/>
              </a:tabLst>
              <a:defRPr/>
            </a:pPr>
            <a:r>
              <a:rPr lang="en-US" sz="1200" dirty="0">
                <a:latin typeface="Calibri" pitchFamily="34" charset="0"/>
                <a:cs typeface="+mn-cs"/>
              </a:rPr>
              <a:t>} catch (InterruptedException e) {} </a:t>
            </a: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0EEC82ED-C33A-4E91-B75D-34F47D975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368" y="4248912"/>
            <a:ext cx="2895600" cy="762000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  <a:tab pos="684213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try { 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  <a:tab pos="684213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Thread.yield()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  <a:tab pos="684213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} catch (InterruptedException e) {}</a:t>
            </a:r>
            <a:r>
              <a:rPr lang="en-US" sz="1200" dirty="0">
                <a:latin typeface="Calibri" pitchFamily="34" charset="0"/>
              </a:rPr>
              <a:t> </a:t>
            </a: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FF9DCAF4-56FD-4F58-8862-2CEEC2959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368" y="5119878"/>
            <a:ext cx="2895600" cy="1600200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  <a:tab pos="684213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…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  <a:tab pos="684213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Thread t=new Thread(runner);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  <a:tab pos="684213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t.start();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  <a:tab pos="684213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try { 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  <a:tab pos="684213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1200" dirty="0" err="1">
                <a:solidFill>
                  <a:schemeClr val="tx1"/>
                </a:solidFill>
                <a:latin typeface="Calibri" pitchFamily="34" charset="0"/>
              </a:rPr>
              <a:t>t</a:t>
            </a:r>
            <a:r>
              <a:rPr lang="en-US" sz="1200" b="1" dirty="0" err="1">
                <a:solidFill>
                  <a:schemeClr val="tx1"/>
                </a:solidFill>
                <a:latin typeface="Calibri" pitchFamily="34" charset="0"/>
              </a:rPr>
              <a:t>.join</a:t>
            </a:r>
            <a:r>
              <a:rPr lang="en-US" sz="1200" b="1" dirty="0">
                <a:solidFill>
                  <a:schemeClr val="tx1"/>
                </a:solidFill>
                <a:latin typeface="Calibri" pitchFamily="34" charset="0"/>
              </a:rPr>
              <a:t>()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  <a:tab pos="684213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} catch (InterruptedException e) {} 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  <a:tab pos="684213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// all the work here happens after t ends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461963" algn="l"/>
                <a:tab pos="684213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0C57E6-CBDC-47FF-B7C1-A477DBED28B7}"/>
              </a:ext>
            </a:extLst>
          </p:cNvPr>
          <p:cNvSpPr/>
          <p:nvPr/>
        </p:nvSpPr>
        <p:spPr>
          <a:xfrm>
            <a:off x="7848600" y="3656701"/>
            <a:ext cx="421233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All </a:t>
            </a: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methods throws InterruptedException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he-IL" sz="1600" dirty="0">
                <a:solidFill>
                  <a:schemeClr val="bg1"/>
                </a:solidFill>
                <a:latin typeface="Calibri Light" panose="020F0302020204030204" pitchFamily="34" charset="0"/>
              </a:rPr>
              <a:t>When thread are out of the blocking state before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he-IL" sz="1600" dirty="0">
                <a:solidFill>
                  <a:schemeClr val="bg1"/>
                </a:solidFill>
                <a:latin typeface="Calibri Light" panose="020F0302020204030204" pitchFamily="34" charset="0"/>
              </a:rPr>
              <a:t>Might happen due to OS 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Blocked threads returns to runnable state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he-IL" sz="1600" dirty="0">
                <a:solidFill>
                  <a:schemeClr val="bg1"/>
                </a:solidFill>
                <a:latin typeface="Calibri Light" panose="020F0302020204030204" pitchFamily="34" charset="0"/>
              </a:rPr>
              <a:t>never </a:t>
            </a: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to running (!)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807643-F3A2-2E16-F3AF-52F1403E55DA}"/>
              </a:ext>
            </a:extLst>
          </p:cNvPr>
          <p:cNvSpPr/>
          <p:nvPr/>
        </p:nvSpPr>
        <p:spPr>
          <a:xfrm>
            <a:off x="4849368" y="237016"/>
            <a:ext cx="5420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Life cycle of Threads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5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CAD926-1E42-4173-A87D-BF1B58C94E1D}"/>
              </a:ext>
            </a:extLst>
          </p:cNvPr>
          <p:cNvSpPr/>
          <p:nvPr/>
        </p:nvSpPr>
        <p:spPr>
          <a:xfrm>
            <a:off x="4949627" y="1965437"/>
            <a:ext cx="7022592" cy="337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The following list describes the escape route for every entrance into the Not Runnable state: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If a thread has been put to sleep, then the specified number of milliseconds must elapse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If a thread is waiting for a condition, then another object must notify the waiting thread of a change in condition by calling </a:t>
            </a:r>
            <a:r>
              <a:rPr lang="en-US" altLang="he-IL" b="1" dirty="0">
                <a:solidFill>
                  <a:schemeClr val="bg1"/>
                </a:solidFill>
                <a:latin typeface="Calibri Light" panose="020F0302020204030204" pitchFamily="34" charset="0"/>
              </a:rPr>
              <a:t>notify</a:t>
            </a: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() or </a:t>
            </a:r>
            <a:r>
              <a:rPr lang="en-US" altLang="he-IL" b="1" dirty="0">
                <a:solidFill>
                  <a:schemeClr val="bg1"/>
                </a:solidFill>
                <a:latin typeface="Calibri Light" panose="020F0302020204030204" pitchFamily="34" charset="0"/>
              </a:rPr>
              <a:t>notifyAll</a:t>
            </a: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() - later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If a thread is blocked on I/O, then the I/O must complete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3297E9-9278-4010-B22F-4E746FD79EDB}"/>
              </a:ext>
            </a:extLst>
          </p:cNvPr>
          <p:cNvSpPr/>
          <p:nvPr/>
        </p:nvSpPr>
        <p:spPr>
          <a:xfrm>
            <a:off x="112776" y="3177415"/>
            <a:ext cx="4379298" cy="31393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Born state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 was just created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Ready state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Thread’s start method invoked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 can now execute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Running state</a:t>
            </a:r>
          </a:p>
          <a:p>
            <a:pPr lvl="1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	Thread is assigned a processor and 	running</a:t>
            </a:r>
            <a:endParaRPr lang="en-US" altLang="he-IL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Dead state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 has completed or exited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Eventually disposed of by 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4DE82-1404-C3B1-3DC7-6B1C868F0EA1}"/>
              </a:ext>
            </a:extLst>
          </p:cNvPr>
          <p:cNvSpPr/>
          <p:nvPr/>
        </p:nvSpPr>
        <p:spPr>
          <a:xfrm>
            <a:off x="5055747" y="438726"/>
            <a:ext cx="5420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Life cycle of Threads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CE411E-82DB-444B-B59B-528F40B9B1A0}"/>
              </a:ext>
            </a:extLst>
          </p:cNvPr>
          <p:cNvSpPr/>
          <p:nvPr/>
        </p:nvSpPr>
        <p:spPr>
          <a:xfrm>
            <a:off x="5055747" y="438726"/>
            <a:ext cx="5420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Life cycle of Threads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3297E9-9278-4010-B22F-4E746FD79EDB}"/>
              </a:ext>
            </a:extLst>
          </p:cNvPr>
          <p:cNvSpPr/>
          <p:nvPr/>
        </p:nvSpPr>
        <p:spPr>
          <a:xfrm>
            <a:off x="112776" y="3177415"/>
            <a:ext cx="4379298" cy="31393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Born state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 was just created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Ready state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Thread’s start method invoked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 can now execute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Running state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 is assigned a processor and running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accent2"/>
                </a:solidFill>
                <a:cs typeface="Times New Roman" panose="02020603050405020304" pitchFamily="18" charset="0"/>
              </a:rPr>
              <a:t>Dead state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Thread has completed or exited</a:t>
            </a:r>
          </a:p>
          <a:p>
            <a:pPr lvl="2">
              <a:spcBef>
                <a:spcPct val="0"/>
              </a:spcBef>
            </a:pPr>
            <a:r>
              <a:rPr lang="en-US" altLang="he-IL" dirty="0">
                <a:cs typeface="Times New Roman" panose="02020603050405020304" pitchFamily="18" charset="0"/>
              </a:rPr>
              <a:t>Eventually disposed of by 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F85FB9-A954-4AEF-81BF-F6325B962439}"/>
              </a:ext>
            </a:extLst>
          </p:cNvPr>
          <p:cNvSpPr/>
          <p:nvPr/>
        </p:nvSpPr>
        <p:spPr>
          <a:xfrm>
            <a:off x="4967900" y="1422294"/>
            <a:ext cx="6580632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he-IL" sz="2800" b="1" dirty="0">
                <a:solidFill>
                  <a:schemeClr val="bg1"/>
                </a:solidFill>
                <a:latin typeface="Calibri Light" panose="020F0302020204030204" pitchFamily="34" charset="0"/>
              </a:rPr>
              <a:t>Dead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he-IL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The run method must terminate naturally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Stop method – </a:t>
            </a:r>
            <a:r>
              <a:rPr lang="en-US" altLang="he-IL" b="1" i="1" dirty="0">
                <a:solidFill>
                  <a:schemeClr val="bg1"/>
                </a:solidFill>
                <a:latin typeface="Calibri Light" panose="020F0302020204030204" pitchFamily="34" charset="0"/>
              </a:rPr>
              <a:t>deprecated!!!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This method is inherently unsafe. Stopping a thread with Thread.stop causes it to unlock all of the monitors that it has locked (as a natural consequence of the unchecked ThreadDeath exception propagating up the stack)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he-IL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37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4F8ED2-60A2-4925-9390-8E9C99123CEF}"/>
              </a:ext>
            </a:extLst>
          </p:cNvPr>
          <p:cNvSpPr/>
          <p:nvPr/>
        </p:nvSpPr>
        <p:spPr>
          <a:xfrm>
            <a:off x="6156960" y="255317"/>
            <a:ext cx="3992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ThreadController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nb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Ruuner </a:t>
            </a:r>
            <a:r>
              <a:rPr lang="nb-NO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nb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b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Ruuner(); 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startThread() { </a:t>
            </a:r>
          </a:p>
          <a:p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	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.start();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stopThread() { 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	// use specific instance of Runner </a:t>
            </a:r>
          </a:p>
          <a:p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	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.stopRunning();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AA4F3C-9363-4200-B0BC-C648D0D4A916}"/>
              </a:ext>
            </a:extLst>
          </p:cNvPr>
          <p:cNvSpPr/>
          <p:nvPr/>
        </p:nvSpPr>
        <p:spPr>
          <a:xfrm>
            <a:off x="6065520" y="3887058"/>
            <a:ext cx="37246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Ruuner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timeToQuit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! 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timeToQuit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stopRunning() {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timeToQuit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32132C-5402-75EA-5EE9-B90414C1D3D0}"/>
              </a:ext>
            </a:extLst>
          </p:cNvPr>
          <p:cNvSpPr/>
          <p:nvPr/>
        </p:nvSpPr>
        <p:spPr>
          <a:xfrm>
            <a:off x="926592" y="2585965"/>
            <a:ext cx="2372965" cy="4924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he-IL" sz="2600" dirty="0">
                <a:latin typeface="Calibri" panose="020F0502020204030204" pitchFamily="34" charset="0"/>
              </a:rPr>
              <a:t>Thread Control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69814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32023-028E-420C-8AB8-49448F1D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752" y="1921383"/>
            <a:ext cx="7159752" cy="26860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CFC0F2-0D02-3AAE-883F-08805DB3E27B}"/>
              </a:ext>
            </a:extLst>
          </p:cNvPr>
          <p:cNvSpPr/>
          <p:nvPr/>
        </p:nvSpPr>
        <p:spPr>
          <a:xfrm>
            <a:off x="926592" y="2585965"/>
            <a:ext cx="2372965" cy="4924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he-IL" sz="2600" dirty="0" err="1">
                <a:latin typeface="Calibri" panose="020F0502020204030204" pitchFamily="34" charset="0"/>
              </a:rPr>
              <a:t>IsLive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0011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424EF8-2CA9-9CF3-B839-54177DC5D6CC}"/>
              </a:ext>
            </a:extLst>
          </p:cNvPr>
          <p:cNvSpPr/>
          <p:nvPr/>
        </p:nvSpPr>
        <p:spPr>
          <a:xfrm>
            <a:off x="926592" y="2585965"/>
            <a:ext cx="2372965" cy="4924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Object Lock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7F717-EBEC-6033-6003-BDF277F06BDE}"/>
              </a:ext>
            </a:extLst>
          </p:cNvPr>
          <p:cNvSpPr txBox="1"/>
          <p:nvPr/>
        </p:nvSpPr>
        <p:spPr>
          <a:xfrm>
            <a:off x="5051086" y="314542"/>
            <a:ext cx="5425603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Car{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...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//It’s not synchronized now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public void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drive(){…}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Person{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public void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use(Car c){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synchronized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(c)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{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		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c.drive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		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	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} </a:t>
            </a: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109D4-3CAD-A772-84D4-2589A64A84C1}"/>
              </a:ext>
            </a:extLst>
          </p:cNvPr>
          <p:cNvSpPr txBox="1"/>
          <p:nvPr/>
        </p:nvSpPr>
        <p:spPr>
          <a:xfrm>
            <a:off x="4934355" y="5039219"/>
            <a:ext cx="6094378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4" marR="0" lvl="0" indent="-304804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More than one Driver can drive the Car at a time</a:t>
            </a:r>
          </a:p>
        </p:txBody>
      </p:sp>
    </p:spTree>
    <p:extLst>
      <p:ext uri="{BB962C8B-B14F-4D97-AF65-F5344CB8AC3E}">
        <p14:creationId xmlns:p14="http://schemas.microsoft.com/office/powerpoint/2010/main" val="1613731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424EF8-2CA9-9CF3-B839-54177DC5D6CC}"/>
              </a:ext>
            </a:extLst>
          </p:cNvPr>
          <p:cNvSpPr/>
          <p:nvPr/>
        </p:nvSpPr>
        <p:spPr>
          <a:xfrm>
            <a:off x="926592" y="2585965"/>
            <a:ext cx="2372965" cy="4924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Object Lock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7F717-EBEC-6033-6003-BDF277F06BDE}"/>
              </a:ext>
            </a:extLst>
          </p:cNvPr>
          <p:cNvSpPr txBox="1"/>
          <p:nvPr/>
        </p:nvSpPr>
        <p:spPr>
          <a:xfrm>
            <a:off x="5051086" y="314542"/>
            <a:ext cx="5425603" cy="433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Car{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...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public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synchronized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void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drive(){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//this Car is locked by a Driver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	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//this Car is unlocked by a Driver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Person{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public void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use(Car c){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synchronized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(c)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{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		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c.drive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		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	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0639" algn="l"/>
                <a:tab pos="608197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} </a:t>
            </a: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B39005A-1139-6AE1-BB0B-2F7BF89A3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404" y="4933831"/>
            <a:ext cx="7240621" cy="218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844" tIns="40923" rIns="81844" bIns="40923"/>
          <a:lstStyle/>
          <a:p>
            <a:pPr marL="304804" marR="0" lvl="0" indent="-304804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Only one Driver can drive the Car at a time</a:t>
            </a:r>
          </a:p>
          <a:p>
            <a:pPr marL="304804" marR="0" lvl="0" indent="-304804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Only one thread at a time can own an object’s monitor</a:t>
            </a:r>
          </a:p>
        </p:txBody>
      </p:sp>
    </p:spTree>
    <p:extLst>
      <p:ext uri="{BB962C8B-B14F-4D97-AF65-F5344CB8AC3E}">
        <p14:creationId xmlns:p14="http://schemas.microsoft.com/office/powerpoint/2010/main" val="3694520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415E06-AF09-4577-914A-FEA551967294}"/>
              </a:ext>
            </a:extLst>
          </p:cNvPr>
          <p:cNvCxnSpPr>
            <a:cxnSpLocks/>
          </p:cNvCxnSpPr>
          <p:nvPr/>
        </p:nvCxnSpPr>
        <p:spPr>
          <a:xfrm>
            <a:off x="5471367" y="1241274"/>
            <a:ext cx="528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CEBA12-82E6-4C60-9623-8BE4D72DF9A5}"/>
              </a:ext>
            </a:extLst>
          </p:cNvPr>
          <p:cNvCxnSpPr>
            <a:cxnSpLocks/>
          </p:cNvCxnSpPr>
          <p:nvPr/>
        </p:nvCxnSpPr>
        <p:spPr>
          <a:xfrm>
            <a:off x="5471367" y="5177290"/>
            <a:ext cx="528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7FBAD93-54CB-4227-AAE3-75100360A407}"/>
              </a:ext>
            </a:extLst>
          </p:cNvPr>
          <p:cNvSpPr/>
          <p:nvPr/>
        </p:nvSpPr>
        <p:spPr>
          <a:xfrm>
            <a:off x="4757528" y="438726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What is Thread?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1A5F8-2D82-4E2C-869B-AD3B95BCE1BC}"/>
              </a:ext>
            </a:extLst>
          </p:cNvPr>
          <p:cNvSpPr/>
          <p:nvPr/>
        </p:nvSpPr>
        <p:spPr>
          <a:xfrm>
            <a:off x="4654296" y="1699444"/>
            <a:ext cx="74344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Thread is an independent path of execution within a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Many threads can run concurrently within a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Every thread in Java is created and controlled by the java.lang.Thread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Java program can have many threads, and these threads can run concurrently, either asynchronously or synchronously.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Every thread has a priority. Threads with higher priority are executed in preference to threads with lower priority.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60AE1D-799F-4A7D-970F-B5B53776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16" y="2514600"/>
            <a:ext cx="4031048" cy="40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5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424EF8-2CA9-9CF3-B839-54177DC5D6CC}"/>
              </a:ext>
            </a:extLst>
          </p:cNvPr>
          <p:cNvSpPr/>
          <p:nvPr/>
        </p:nvSpPr>
        <p:spPr>
          <a:xfrm>
            <a:off x="926592" y="2585965"/>
            <a:ext cx="2372965" cy="4924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Synchronization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D1422-20B8-C1F3-B1B0-1B0C47A0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74" y="1829600"/>
            <a:ext cx="7341089" cy="33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50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42EF46-FB69-42E4-8F84-3E70107EB350}"/>
              </a:ext>
            </a:extLst>
          </p:cNvPr>
          <p:cNvSpPr/>
          <p:nvPr/>
        </p:nvSpPr>
        <p:spPr>
          <a:xfrm>
            <a:off x="5114544" y="1385705"/>
            <a:ext cx="6900672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Separate, concurrently running threads do share data and must consider the state and activities of other threads</a:t>
            </a:r>
          </a:p>
          <a:p>
            <a:pPr>
              <a:lnSpc>
                <a:spcPct val="150000"/>
              </a:lnSpc>
            </a:pPr>
            <a:endParaRPr lang="en-US" altLang="he-IL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One such set of programming situations are known as producer/consumer scenarios where the producer generates a stream of data which then is consumed by a consumer</a:t>
            </a:r>
          </a:p>
          <a:p>
            <a:pPr>
              <a:lnSpc>
                <a:spcPct val="150000"/>
              </a:lnSpc>
            </a:pPr>
            <a:endParaRPr lang="en-US" altLang="he-IL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The code segments within a program that access the same object from separate, concurrent threads are called critical sections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5A242-106A-2160-B2CC-A9BDC567C17D}"/>
              </a:ext>
            </a:extLst>
          </p:cNvPr>
          <p:cNvSpPr/>
          <p:nvPr/>
        </p:nvSpPr>
        <p:spPr>
          <a:xfrm>
            <a:off x="926592" y="2585965"/>
            <a:ext cx="2372965" cy="4924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he-IL" sz="2600" dirty="0">
                <a:latin typeface="Calibri" panose="020F0502020204030204" pitchFamily="34" charset="0"/>
              </a:rPr>
              <a:t>Synch Threads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53478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210DD-32A5-4053-A648-AAA36D525455}"/>
              </a:ext>
            </a:extLst>
          </p:cNvPr>
          <p:cNvSpPr/>
          <p:nvPr/>
        </p:nvSpPr>
        <p:spPr>
          <a:xfrm>
            <a:off x="4849368" y="249299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Table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printTable(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//method not synchronized  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&lt;=5;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++){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Thread.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sleep(400);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){System.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  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MyThread1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Thread{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Table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MyThread1(Table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  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	  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run(){  </a:t>
            </a:r>
          </a:p>
          <a:p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(5);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 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MyThread2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Thread{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Table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MyThread2(Table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  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run(){  </a:t>
            </a:r>
          </a:p>
          <a:p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(100);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142D23-DB12-D245-3F5A-831CE6178213}"/>
              </a:ext>
            </a:extLst>
          </p:cNvPr>
          <p:cNvSpPr/>
          <p:nvPr/>
        </p:nvSpPr>
        <p:spPr>
          <a:xfrm>
            <a:off x="926592" y="2585965"/>
            <a:ext cx="2372965" cy="4924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he-IL" sz="2600" dirty="0">
                <a:latin typeface="Calibri" panose="020F0502020204030204" pitchFamily="34" charset="0"/>
              </a:rPr>
              <a:t>Synch Threads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5947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46761A-C19D-455B-9179-6039DA95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88" y="1164598"/>
            <a:ext cx="7276909" cy="3581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6D0029-0149-32E7-C5A3-39746B921433}"/>
              </a:ext>
            </a:extLst>
          </p:cNvPr>
          <p:cNvSpPr/>
          <p:nvPr/>
        </p:nvSpPr>
        <p:spPr>
          <a:xfrm>
            <a:off x="926592" y="2585965"/>
            <a:ext cx="2372965" cy="4924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he-IL" sz="2600" dirty="0">
                <a:latin typeface="Calibri" panose="020F0502020204030204" pitchFamily="34" charset="0"/>
              </a:rPr>
              <a:t>Wait and Notify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6903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9FDE03-E398-4391-A52A-95B605A789A0}"/>
              </a:ext>
            </a:extLst>
          </p:cNvPr>
          <p:cNvSpPr/>
          <p:nvPr/>
        </p:nvSpPr>
        <p:spPr>
          <a:xfrm>
            <a:off x="4968240" y="148965"/>
            <a:ext cx="6598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b="1" i="1">
                <a:solidFill>
                  <a:schemeClr val="bg1"/>
                </a:solidFill>
                <a:latin typeface="Calibri Light" panose="020F0302020204030204" pitchFamily="34" charset="0"/>
              </a:rPr>
              <a:t>wait(), wait(long timeout)</a:t>
            </a:r>
          </a:p>
          <a:p>
            <a:pPr lvl="1"/>
            <a:r>
              <a:rPr lang="en-US" altLang="he-IL">
                <a:solidFill>
                  <a:schemeClr val="bg1"/>
                </a:solidFill>
                <a:latin typeface="Calibri Light" panose="020F0302020204030204" pitchFamily="34" charset="0"/>
              </a:rPr>
              <a:t>Causes current thread to wait until another thread invokes the notify() method or the notifyAll() method for this object, or a specified amount of time has elapsed.</a:t>
            </a:r>
          </a:p>
          <a:p>
            <a:r>
              <a:rPr lang="en-US" altLang="he-IL" b="1" i="1">
                <a:solidFill>
                  <a:schemeClr val="bg1"/>
                </a:solidFill>
                <a:latin typeface="Calibri Light" panose="020F0302020204030204" pitchFamily="34" charset="0"/>
              </a:rPr>
              <a:t>notify()</a:t>
            </a:r>
          </a:p>
          <a:p>
            <a:pPr lvl="1"/>
            <a:r>
              <a:rPr lang="en-US" altLang="he-IL">
                <a:solidFill>
                  <a:schemeClr val="bg1"/>
                </a:solidFill>
                <a:latin typeface="Calibri Light" panose="020F0302020204030204" pitchFamily="34" charset="0"/>
              </a:rPr>
              <a:t>Wakes up a single thread that is waiting on this object's monitor</a:t>
            </a:r>
          </a:p>
          <a:p>
            <a:r>
              <a:rPr lang="en-US" altLang="he-IL" b="1" i="1">
                <a:solidFill>
                  <a:schemeClr val="bg1"/>
                </a:solidFill>
                <a:latin typeface="Calibri Light" panose="020F0302020204030204" pitchFamily="34" charset="0"/>
              </a:rPr>
              <a:t>notifyAll()</a:t>
            </a:r>
          </a:p>
          <a:p>
            <a:pPr lvl="1"/>
            <a:r>
              <a:rPr lang="en-US" altLang="he-IL">
                <a:solidFill>
                  <a:schemeClr val="bg1"/>
                </a:solidFill>
                <a:latin typeface="Calibri Light" panose="020F0302020204030204" pitchFamily="34" charset="0"/>
              </a:rPr>
              <a:t>Wakes up all threads that are waiting on this object's monitor</a:t>
            </a:r>
            <a:endParaRPr lang="en-US" altLang="he-IL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3B471-25B8-4B8F-B411-A74B71F0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96" y="3474720"/>
            <a:ext cx="6922008" cy="3100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536AD61-E875-6B03-E0AD-27C4B3BD8B6B}"/>
              </a:ext>
            </a:extLst>
          </p:cNvPr>
          <p:cNvSpPr/>
          <p:nvPr/>
        </p:nvSpPr>
        <p:spPr>
          <a:xfrm>
            <a:off x="926592" y="2585965"/>
            <a:ext cx="2372965" cy="4924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he-IL" sz="2600" dirty="0">
                <a:latin typeface="Calibri" panose="020F0502020204030204" pitchFamily="34" charset="0"/>
              </a:rPr>
              <a:t>Wait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1214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DE1B7A-7CFC-4349-8283-28513A80E087}"/>
              </a:ext>
            </a:extLst>
          </p:cNvPr>
          <p:cNvSpPr/>
          <p:nvPr/>
        </p:nvSpPr>
        <p:spPr>
          <a:xfrm>
            <a:off x="5105400" y="718193"/>
            <a:ext cx="6096000" cy="33733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The current thread must own this object’s monitor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A thread becomes the owner of the object’s monitor in one  of three ways:</a:t>
            </a:r>
          </a:p>
          <a:p>
            <a:pPr lvl="1">
              <a:lnSpc>
                <a:spcPct val="150000"/>
              </a:lnSpc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By executing  a synchronized instance method</a:t>
            </a:r>
          </a:p>
          <a:p>
            <a:pPr lvl="1">
              <a:lnSpc>
                <a:spcPct val="150000"/>
              </a:lnSpc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By executing the body of a synchronized</a:t>
            </a:r>
          </a:p>
          <a:p>
            <a:pPr lvl="1">
              <a:lnSpc>
                <a:spcPct val="150000"/>
              </a:lnSpc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For objects of type Class, by executing a synchronized static method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Only one thread at a time can own an object’s 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0DE564-3D0B-58CE-1DDF-ECDFF580D797}"/>
              </a:ext>
            </a:extLst>
          </p:cNvPr>
          <p:cNvSpPr/>
          <p:nvPr/>
        </p:nvSpPr>
        <p:spPr>
          <a:xfrm>
            <a:off x="926592" y="2585965"/>
            <a:ext cx="2372965" cy="4924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he-IL" sz="2600" dirty="0">
                <a:latin typeface="Calibri" panose="020F0502020204030204" pitchFamily="34" charset="0"/>
              </a:rPr>
              <a:t>Notify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3506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0DE564-3D0B-58CE-1DDF-ECDFF580D797}"/>
              </a:ext>
            </a:extLst>
          </p:cNvPr>
          <p:cNvSpPr/>
          <p:nvPr/>
        </p:nvSpPr>
        <p:spPr>
          <a:xfrm>
            <a:off x="926592" y="2585965"/>
            <a:ext cx="2372965" cy="4924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he-IL" sz="2600" dirty="0">
                <a:latin typeface="Calibri" panose="020F0502020204030204" pitchFamily="34" charset="0"/>
              </a:rPr>
              <a:t>Notify 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AC7F-EB47-FEDA-0371-9C7E892AF4EF}"/>
              </a:ext>
            </a:extLst>
          </p:cNvPr>
          <p:cNvSpPr txBox="1"/>
          <p:nvPr/>
        </p:nvSpPr>
        <p:spPr>
          <a:xfrm>
            <a:off x="5171030" y="899285"/>
            <a:ext cx="6094378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current thread must own this object’s monitor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thread becomes the owner of the object’s monitor in one  of </a:t>
            </a:r>
            <a:r>
              <a:rPr lang="en-US">
                <a:solidFill>
                  <a:schemeClr val="bg1"/>
                </a:solidFill>
              </a:rPr>
              <a:t>three ways: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By </a:t>
            </a:r>
            <a:r>
              <a:rPr lang="en-US" dirty="0">
                <a:solidFill>
                  <a:schemeClr val="bg1"/>
                </a:solidFill>
              </a:rPr>
              <a:t>executing  a synchronized instance method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executing the body of a synchronized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objects of type Class, by executing a synchronized static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Only one thread at a time can own an object’s monitor</a:t>
            </a:r>
          </a:p>
        </p:txBody>
      </p:sp>
    </p:spTree>
    <p:extLst>
      <p:ext uri="{BB962C8B-B14F-4D97-AF65-F5344CB8AC3E}">
        <p14:creationId xmlns:p14="http://schemas.microsoft.com/office/powerpoint/2010/main" val="391415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2FDEE9-3D0C-4F52-B306-F164F3C1E89E}"/>
              </a:ext>
            </a:extLst>
          </p:cNvPr>
          <p:cNvSpPr/>
          <p:nvPr/>
        </p:nvSpPr>
        <p:spPr>
          <a:xfrm>
            <a:off x="5169408" y="1314784"/>
            <a:ext cx="6096000" cy="2542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Is two threads, each waiting for a lock from the other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Is not detected or avoided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Can be avoided by: </a:t>
            </a:r>
          </a:p>
          <a:p>
            <a:pPr lvl="1">
              <a:lnSpc>
                <a:spcPct val="150000"/>
              </a:lnSpc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Deciding on the order to obtain locks </a:t>
            </a:r>
          </a:p>
          <a:p>
            <a:pPr lvl="1">
              <a:lnSpc>
                <a:spcPct val="150000"/>
              </a:lnSpc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Adhering to this order throughout </a:t>
            </a:r>
          </a:p>
          <a:p>
            <a:pPr lvl="1">
              <a:lnSpc>
                <a:spcPct val="150000"/>
              </a:lnSpc>
            </a:pPr>
            <a:r>
              <a:rPr lang="en-US" altLang="he-IL" dirty="0">
                <a:solidFill>
                  <a:schemeClr val="bg1"/>
                </a:solidFill>
                <a:latin typeface="Calibri Light" panose="020F0302020204030204" pitchFamily="34" charset="0"/>
              </a:rPr>
              <a:t>Releasing locks in reverse order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424EF8-2CA9-9CF3-B839-54177DC5D6CC}"/>
              </a:ext>
            </a:extLst>
          </p:cNvPr>
          <p:cNvSpPr/>
          <p:nvPr/>
        </p:nvSpPr>
        <p:spPr>
          <a:xfrm>
            <a:off x="926592" y="2585965"/>
            <a:ext cx="2372965" cy="4924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he-IL" sz="2600" dirty="0">
                <a:latin typeface="Calibri" panose="020F0502020204030204" pitchFamily="34" charset="0"/>
              </a:rPr>
              <a:t>Deadlock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14721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BC1764-198A-47C3-A45A-69A66B6956B1}"/>
              </a:ext>
            </a:extLst>
          </p:cNvPr>
          <p:cNvSpPr/>
          <p:nvPr/>
        </p:nvSpPr>
        <p:spPr>
          <a:xfrm>
            <a:off x="5169408" y="859965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he-IL" sz="2400" dirty="0">
                <a:solidFill>
                  <a:schemeClr val="bg1"/>
                </a:solidFill>
                <a:latin typeface="Calibri Light" panose="020F0302020204030204" pitchFamily="34" charset="0"/>
              </a:rPr>
              <a:t>Threads keep on running even after main thread ends</a:t>
            </a:r>
          </a:p>
          <a:p>
            <a:pPr lvl="1"/>
            <a:r>
              <a:rPr lang="en-US" altLang="he-IL" sz="2400" dirty="0">
                <a:solidFill>
                  <a:schemeClr val="bg1"/>
                </a:solidFill>
                <a:latin typeface="Calibri Light" panose="020F0302020204030204" pitchFamily="34" charset="0"/>
              </a:rPr>
              <a:t>Means that the VM still ‘on the air’ until the last thread dies</a:t>
            </a:r>
          </a:p>
          <a:p>
            <a:pPr lvl="1"/>
            <a:r>
              <a:rPr lang="en-US" altLang="he-IL" sz="2400" dirty="0">
                <a:solidFill>
                  <a:schemeClr val="bg1"/>
                </a:solidFill>
                <a:latin typeface="Calibri Light" panose="020F0302020204030204" pitchFamily="34" charset="0"/>
              </a:rPr>
              <a:t>In order to kill a thread when system exits it has to be a daemon</a:t>
            </a:r>
          </a:p>
          <a:p>
            <a:pPr lvl="1"/>
            <a:r>
              <a:rPr lang="en-US" altLang="he-IL" sz="2400" dirty="0">
                <a:solidFill>
                  <a:schemeClr val="bg1"/>
                </a:solidFill>
                <a:latin typeface="Calibri Light" panose="020F0302020204030204" pitchFamily="34" charset="0"/>
              </a:rPr>
              <a:t>Thread can be set to behave as daemon via </a:t>
            </a:r>
            <a:r>
              <a:rPr lang="en-US" altLang="he-IL" sz="2400" i="1" dirty="0">
                <a:solidFill>
                  <a:schemeClr val="bg1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setDaemon(boolean)</a:t>
            </a:r>
          </a:p>
          <a:p>
            <a:pPr lvl="1"/>
            <a:r>
              <a:rPr lang="en-US" altLang="he-IL" sz="2400" dirty="0">
                <a:solidFill>
                  <a:schemeClr val="bg1"/>
                </a:solidFill>
                <a:latin typeface="Calibri Light" panose="020F0302020204030204" pitchFamily="34" charset="0"/>
              </a:rPr>
              <a:t>Thread can be checked via </a:t>
            </a:r>
            <a:r>
              <a:rPr lang="en-US" altLang="he-IL" sz="2400" i="1" dirty="0">
                <a:solidFill>
                  <a:schemeClr val="bg1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isDaemon()</a:t>
            </a:r>
          </a:p>
          <a:p>
            <a:pPr lvl="1"/>
            <a:endParaRPr lang="en-US" altLang="he-IL" sz="2400" i="1" dirty="0">
              <a:solidFill>
                <a:schemeClr val="bg1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r>
              <a:rPr lang="en-US" altLang="he-IL" sz="2400" dirty="0">
                <a:solidFill>
                  <a:schemeClr val="bg1"/>
                </a:solidFill>
                <a:latin typeface="Calibri Light" panose="020F0302020204030204" pitchFamily="34" charset="0"/>
              </a:rPr>
              <a:t>Garbage collection is a daemon thread </a:t>
            </a:r>
          </a:p>
          <a:p>
            <a:pPr lvl="1"/>
            <a:r>
              <a:rPr lang="en-US" altLang="he-IL" sz="2400" dirty="0">
                <a:solidFill>
                  <a:schemeClr val="bg1"/>
                </a:solidFill>
                <a:latin typeface="Calibri Light" panose="020F0302020204030204" pitchFamily="34" charset="0"/>
              </a:rPr>
              <a:t>therefore, doesn’t last after system exit</a:t>
            </a:r>
          </a:p>
          <a:p>
            <a:pPr lvl="1"/>
            <a:r>
              <a:rPr lang="en-US" altLang="he-IL" sz="2400" dirty="0">
                <a:solidFill>
                  <a:schemeClr val="bg1"/>
                </a:solidFill>
                <a:latin typeface="Calibri Light" panose="020F0302020204030204" pitchFamily="34" charset="0"/>
              </a:rPr>
              <a:t>That’s why sometimes object may never get the finalize() call </a:t>
            </a:r>
            <a:endParaRPr lang="hu-HU" altLang="he-IL" sz="2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E9DF07-868E-C82B-369D-DE9666F53834}"/>
              </a:ext>
            </a:extLst>
          </p:cNvPr>
          <p:cNvSpPr/>
          <p:nvPr/>
        </p:nvSpPr>
        <p:spPr>
          <a:xfrm>
            <a:off x="926592" y="2585965"/>
            <a:ext cx="2799102" cy="4924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he-IL" sz="2600" dirty="0">
                <a:latin typeface="Calibri" panose="020F0502020204030204" pitchFamily="34" charset="0"/>
              </a:rPr>
              <a:t>Daemon Threads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5448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CDF54A8-A446-453A-AD0F-0EBABC63E9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9447" y="2638425"/>
            <a:ext cx="1830894" cy="3414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E66166-6C93-445C-868C-ED9453A84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731180"/>
            <a:ext cx="6250769" cy="323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3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415E06-AF09-4577-914A-FEA551967294}"/>
              </a:ext>
            </a:extLst>
          </p:cNvPr>
          <p:cNvCxnSpPr>
            <a:cxnSpLocks/>
          </p:cNvCxnSpPr>
          <p:nvPr/>
        </p:nvCxnSpPr>
        <p:spPr>
          <a:xfrm>
            <a:off x="5471367" y="1241274"/>
            <a:ext cx="528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CEBA12-82E6-4C60-9623-8BE4D72DF9A5}"/>
              </a:ext>
            </a:extLst>
          </p:cNvPr>
          <p:cNvCxnSpPr>
            <a:cxnSpLocks/>
          </p:cNvCxnSpPr>
          <p:nvPr/>
        </p:nvCxnSpPr>
        <p:spPr>
          <a:xfrm>
            <a:off x="5837127" y="4445770"/>
            <a:ext cx="528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7FBAD93-54CB-4227-AAE3-75100360A407}"/>
              </a:ext>
            </a:extLst>
          </p:cNvPr>
          <p:cNvSpPr/>
          <p:nvPr/>
        </p:nvSpPr>
        <p:spPr>
          <a:xfrm>
            <a:off x="4757528" y="438726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Thread and Process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1A5F8-2D82-4E2C-869B-AD3B95BCE1BC}"/>
              </a:ext>
            </a:extLst>
          </p:cNvPr>
          <p:cNvSpPr/>
          <p:nvPr/>
        </p:nvSpPr>
        <p:spPr>
          <a:xfrm>
            <a:off x="5010912" y="1389418"/>
            <a:ext cx="7104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process has a self-contained execution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process generally has a complete, private set of basic run-time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Threads are sometimes called lightweight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Both processes and threads provide an execution environment, but creating a new thread requires fewer resources than creating a new process.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69A779-6BAB-4A26-933B-440C58F0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2468196"/>
            <a:ext cx="3363974" cy="33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4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9B9FF-E8C9-46FA-859B-F8665C077C3F}"/>
              </a:ext>
            </a:extLst>
          </p:cNvPr>
          <p:cNvSpPr/>
          <p:nvPr/>
        </p:nvSpPr>
        <p:spPr>
          <a:xfrm>
            <a:off x="733496" y="2677185"/>
            <a:ext cx="28482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sz="3200" dirty="0"/>
              <a:t>Multi Threading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415E06-AF09-4577-914A-FEA551967294}"/>
              </a:ext>
            </a:extLst>
          </p:cNvPr>
          <p:cNvCxnSpPr>
            <a:cxnSpLocks/>
          </p:cNvCxnSpPr>
          <p:nvPr/>
        </p:nvCxnSpPr>
        <p:spPr>
          <a:xfrm>
            <a:off x="5471367" y="1241274"/>
            <a:ext cx="528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CEBA12-82E6-4C60-9623-8BE4D72DF9A5}"/>
              </a:ext>
            </a:extLst>
          </p:cNvPr>
          <p:cNvCxnSpPr>
            <a:cxnSpLocks/>
          </p:cNvCxnSpPr>
          <p:nvPr/>
        </p:nvCxnSpPr>
        <p:spPr>
          <a:xfrm>
            <a:off x="5471367" y="5442466"/>
            <a:ext cx="528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7FBAD93-54CB-4227-AAE3-75100360A407}"/>
              </a:ext>
            </a:extLst>
          </p:cNvPr>
          <p:cNvSpPr/>
          <p:nvPr/>
        </p:nvSpPr>
        <p:spPr>
          <a:xfrm>
            <a:off x="4757528" y="438726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What is Thread?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7E303-B617-4039-A2FB-233548B6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043" y="1341388"/>
            <a:ext cx="56578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48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9B9FF-E8C9-46FA-859B-F8665C077C3F}"/>
              </a:ext>
            </a:extLst>
          </p:cNvPr>
          <p:cNvSpPr/>
          <p:nvPr/>
        </p:nvSpPr>
        <p:spPr>
          <a:xfrm>
            <a:off x="504896" y="2457950"/>
            <a:ext cx="3629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/>
              <a:t>Multiple Threads in a Single Program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415E06-AF09-4577-914A-FEA551967294}"/>
              </a:ext>
            </a:extLst>
          </p:cNvPr>
          <p:cNvCxnSpPr>
            <a:cxnSpLocks/>
          </p:cNvCxnSpPr>
          <p:nvPr/>
        </p:nvCxnSpPr>
        <p:spPr>
          <a:xfrm>
            <a:off x="5471367" y="2429994"/>
            <a:ext cx="528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CEBA12-82E6-4C60-9623-8BE4D72DF9A5}"/>
              </a:ext>
            </a:extLst>
          </p:cNvPr>
          <p:cNvCxnSpPr>
            <a:cxnSpLocks/>
          </p:cNvCxnSpPr>
          <p:nvPr/>
        </p:nvCxnSpPr>
        <p:spPr>
          <a:xfrm>
            <a:off x="5471367" y="5177290"/>
            <a:ext cx="528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A39D905-FE18-4649-BBC8-83DF5F8A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529" y="90756"/>
            <a:ext cx="1933575" cy="2286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FBAD93-54CB-4227-AAE3-75100360A407}"/>
              </a:ext>
            </a:extLst>
          </p:cNvPr>
          <p:cNvSpPr/>
          <p:nvPr/>
        </p:nvSpPr>
        <p:spPr>
          <a:xfrm>
            <a:off x="4757528" y="438726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What is Multithreading?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1A5F8-2D82-4E2C-869B-AD3B95BCE1BC}"/>
              </a:ext>
            </a:extLst>
          </p:cNvPr>
          <p:cNvSpPr/>
          <p:nvPr/>
        </p:nvSpPr>
        <p:spPr>
          <a:xfrm>
            <a:off x="5312664" y="2577268"/>
            <a:ext cx="64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Multithreading means that you have multiple 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threads of execution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inside the same application.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thread is like a separate CPU executing your application.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multithreaded application is like an application that has multiple CPUs executing different parts of the code at the same time. </a:t>
            </a:r>
          </a:p>
        </p:txBody>
      </p:sp>
    </p:spTree>
    <p:extLst>
      <p:ext uri="{BB962C8B-B14F-4D97-AF65-F5344CB8AC3E}">
        <p14:creationId xmlns:p14="http://schemas.microsoft.com/office/powerpoint/2010/main" val="1767867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415E06-AF09-4577-914A-FEA551967294}"/>
              </a:ext>
            </a:extLst>
          </p:cNvPr>
          <p:cNvCxnSpPr>
            <a:cxnSpLocks/>
          </p:cNvCxnSpPr>
          <p:nvPr/>
        </p:nvCxnSpPr>
        <p:spPr>
          <a:xfrm>
            <a:off x="5471367" y="1241274"/>
            <a:ext cx="528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CEBA12-82E6-4C60-9623-8BE4D72DF9A5}"/>
              </a:ext>
            </a:extLst>
          </p:cNvPr>
          <p:cNvCxnSpPr>
            <a:cxnSpLocks/>
          </p:cNvCxnSpPr>
          <p:nvPr/>
        </p:nvCxnSpPr>
        <p:spPr>
          <a:xfrm>
            <a:off x="5544519" y="5579626"/>
            <a:ext cx="528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7FBAD93-54CB-4227-AAE3-75100360A407}"/>
              </a:ext>
            </a:extLst>
          </p:cNvPr>
          <p:cNvSpPr/>
          <p:nvPr/>
        </p:nvSpPr>
        <p:spPr>
          <a:xfrm>
            <a:off x="4757528" y="438726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Thread Lifecycle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4C2DF-7798-4DAC-895F-6B170ECC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28" y="1417319"/>
            <a:ext cx="6838720" cy="39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34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BD7729-27AB-42FA-AB8B-A9F4A848676F}"/>
              </a:ext>
            </a:extLst>
          </p:cNvPr>
          <p:cNvSpPr/>
          <p:nvPr/>
        </p:nvSpPr>
        <p:spPr>
          <a:xfrm>
            <a:off x="722224" y="2494526"/>
            <a:ext cx="3176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>
                <a:latin typeface="Calibri" panose="020F0502020204030204" pitchFamily="34" charset="0"/>
              </a:rPr>
              <a:t>Techniques for Using of Threads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2B8A35-2919-42C4-B1B4-1C291BF0A0AA}"/>
              </a:ext>
            </a:extLst>
          </p:cNvPr>
          <p:cNvSpPr/>
          <p:nvPr/>
        </p:nvSpPr>
        <p:spPr>
          <a:xfrm>
            <a:off x="5151120" y="934584"/>
            <a:ext cx="6854952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he-IL" sz="2400" b="1" u="sng" dirty="0">
                <a:solidFill>
                  <a:schemeClr val="bg1"/>
                </a:solidFill>
                <a:latin typeface="Calibri Light" panose="020F0302020204030204" pitchFamily="34" charset="0"/>
              </a:rPr>
              <a:t>There are 2 ways for defining and creating threads</a:t>
            </a:r>
          </a:p>
          <a:p>
            <a:pPr>
              <a:lnSpc>
                <a:spcPct val="150000"/>
              </a:lnSpc>
            </a:pPr>
            <a:endParaRPr lang="en-US" altLang="he-IL" sz="2400" b="1" u="sng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24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</a:rPr>
              <a:t>Subclassing Thread and Overriding run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he-IL" sz="2400" b="1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he-IL" sz="2400" b="1" dirty="0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24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</a:rPr>
              <a:t>Implementing the Runnable interface</a:t>
            </a:r>
          </a:p>
        </p:txBody>
      </p:sp>
    </p:spTree>
    <p:extLst>
      <p:ext uri="{BB962C8B-B14F-4D97-AF65-F5344CB8AC3E}">
        <p14:creationId xmlns:p14="http://schemas.microsoft.com/office/powerpoint/2010/main" val="1026278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BD7729-27AB-42FA-AB8B-A9F4A848676F}"/>
              </a:ext>
            </a:extLst>
          </p:cNvPr>
          <p:cNvSpPr/>
          <p:nvPr/>
        </p:nvSpPr>
        <p:spPr>
          <a:xfrm>
            <a:off x="722224" y="2494526"/>
            <a:ext cx="3176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>
                <a:latin typeface="Calibri" panose="020F0502020204030204" pitchFamily="34" charset="0"/>
              </a:rPr>
              <a:t>Techniques for Using of Threads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9704F-D0FC-45FF-BDC4-398F123DE282}"/>
              </a:ext>
            </a:extLst>
          </p:cNvPr>
          <p:cNvSpPr/>
          <p:nvPr/>
        </p:nvSpPr>
        <p:spPr>
          <a:xfrm>
            <a:off x="505684" y="3397733"/>
            <a:ext cx="3795783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he-IL" dirty="0">
                <a:latin typeface="Calibri" panose="020F0502020204030204" pitchFamily="34" charset="0"/>
              </a:rPr>
              <a:t>Subclassing Thread and Overriding 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8ED076-EB12-4C1E-9D60-56C0DE407E7B}"/>
              </a:ext>
            </a:extLst>
          </p:cNvPr>
          <p:cNvSpPr/>
          <p:nvPr/>
        </p:nvSpPr>
        <p:spPr>
          <a:xfrm>
            <a:off x="5068824" y="153896"/>
            <a:ext cx="6763512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SimpleThread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//override run and extends thread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SimpleThread(String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 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getName());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.println(Thread.currentThread().getPriority());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sleep((</a:t>
            </a:r>
            <a:r>
              <a:rPr lang="en-US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)(Math.random() * 1000));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(InterruptedException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.getStackTrace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"DONE!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getName());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(String[]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SimpleThread(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"thread1"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).start();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SimpleThread(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"thread2"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).start(); 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"Hi Assaf"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+Thread.currentThread().getPriority());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9219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Threads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BD7729-27AB-42FA-AB8B-A9F4A848676F}"/>
              </a:ext>
            </a:extLst>
          </p:cNvPr>
          <p:cNvSpPr/>
          <p:nvPr/>
        </p:nvSpPr>
        <p:spPr>
          <a:xfrm>
            <a:off x="722224" y="2494526"/>
            <a:ext cx="3176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dirty="0">
                <a:latin typeface="Calibri" panose="020F0502020204030204" pitchFamily="34" charset="0"/>
              </a:rPr>
              <a:t>Techniques for Using of Threads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D104E-BDC1-4397-B124-638ACC1BA382}"/>
              </a:ext>
            </a:extLst>
          </p:cNvPr>
          <p:cNvSpPr/>
          <p:nvPr/>
        </p:nvSpPr>
        <p:spPr>
          <a:xfrm>
            <a:off x="5145175" y="340090"/>
            <a:ext cx="666887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SimpleRunnable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 {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endParaRPr lang="nn-NO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Thread.currentThread().getName());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.println(Thread.currentThread().getPriority());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Thread.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sleep((</a:t>
            </a:r>
            <a:r>
              <a:rPr lang="en-US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)(Math.random() * 3000));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(InterruptedException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			  }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"DONE!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Thread.currentThread(). getName());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(String[]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SimpleRunnable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runner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SimpleRunnable 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Thread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runner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“Mark thread"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Thread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runner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“Adir thread"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t1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.start(); 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	t2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.start();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4FCE6A-8EED-4FB9-9B7E-3F8619B14FA3}"/>
              </a:ext>
            </a:extLst>
          </p:cNvPr>
          <p:cNvSpPr/>
          <p:nvPr/>
        </p:nvSpPr>
        <p:spPr>
          <a:xfrm>
            <a:off x="643468" y="3178277"/>
            <a:ext cx="3693640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he-IL" dirty="0">
                <a:latin typeface="Calibri" panose="020F0502020204030204" pitchFamily="34" charset="0"/>
              </a:rPr>
              <a:t>Implementing the Runnable interface</a:t>
            </a:r>
          </a:p>
        </p:txBody>
      </p:sp>
    </p:spTree>
    <p:extLst>
      <p:ext uri="{BB962C8B-B14F-4D97-AF65-F5344CB8AC3E}">
        <p14:creationId xmlns:p14="http://schemas.microsoft.com/office/powerpoint/2010/main" val="75528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13487</TotalTime>
  <Words>2102</Words>
  <Application>Microsoft Office PowerPoint</Application>
  <PresentationFormat>Widescreen</PresentationFormat>
  <Paragraphs>391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</vt:lpstr>
      <vt:lpstr>Calibri</vt:lpstr>
      <vt:lpstr>Calibri Light</vt:lpstr>
      <vt:lpstr>Consolas</vt:lpstr>
      <vt:lpstr>Wingdings</vt:lpstr>
      <vt:lpstr>Office Theme</vt:lpstr>
      <vt:lpstr>Threads and Concurrency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Dawod Kabha</dc:creator>
  <cp:lastModifiedBy>Dawod Kabha</cp:lastModifiedBy>
  <cp:revision>37</cp:revision>
  <dcterms:created xsi:type="dcterms:W3CDTF">2019-12-26T07:41:31Z</dcterms:created>
  <dcterms:modified xsi:type="dcterms:W3CDTF">2023-12-30T20:13:41Z</dcterms:modified>
</cp:coreProperties>
</file>