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8" r:id="rId2"/>
    <p:sldId id="26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2" r:id="rId16"/>
    <p:sldId id="343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FFFFFF"/>
    <a:srgbClr val="64605F"/>
    <a:srgbClr val="BB1E25"/>
    <a:srgbClr val="7C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8" autoAdjust="0"/>
    <p:restoredTop sz="94363"/>
  </p:normalViewPr>
  <p:slideViewPr>
    <p:cSldViewPr snapToGrid="0">
      <p:cViewPr varScale="1">
        <p:scale>
          <a:sx n="82" d="100"/>
          <a:sy n="82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Otoom" userId="cd7e2a3a-16eb-46cd-b0b0-cba9af6c0d2c" providerId="ADAL" clId="{9AE6D1A2-65EF-42CC-8AB4-B6E3C88EC982}"/>
    <pc:docChg chg="custSel modSld">
      <pc:chgData name="Ahmed Otoom" userId="cd7e2a3a-16eb-46cd-b0b0-cba9af6c0d2c" providerId="ADAL" clId="{9AE6D1A2-65EF-42CC-8AB4-B6E3C88EC982}" dt="2023-08-06T20:07:07.337" v="49" actId="113"/>
      <pc:docMkLst>
        <pc:docMk/>
      </pc:docMkLst>
      <pc:sldChg chg="modSp mod">
        <pc:chgData name="Ahmed Otoom" userId="cd7e2a3a-16eb-46cd-b0b0-cba9af6c0d2c" providerId="ADAL" clId="{9AE6D1A2-65EF-42CC-8AB4-B6E3C88EC982}" dt="2023-08-06T19:44:55.788" v="30" actId="27636"/>
        <pc:sldMkLst>
          <pc:docMk/>
          <pc:sldMk cId="20499325" sldId="258"/>
        </pc:sldMkLst>
        <pc:spChg chg="mod">
          <ac:chgData name="Ahmed Otoom" userId="cd7e2a3a-16eb-46cd-b0b0-cba9af6c0d2c" providerId="ADAL" clId="{9AE6D1A2-65EF-42CC-8AB4-B6E3C88EC982}" dt="2023-08-06T19:44:55.788" v="30" actId="27636"/>
          <ac:spMkLst>
            <pc:docMk/>
            <pc:sldMk cId="20499325" sldId="258"/>
            <ac:spMk id="6" creationId="{00000000-0000-0000-0000-000000000000}"/>
          </ac:spMkLst>
        </pc:spChg>
      </pc:sldChg>
      <pc:sldChg chg="modSp mod">
        <pc:chgData name="Ahmed Otoom" userId="cd7e2a3a-16eb-46cd-b0b0-cba9af6c0d2c" providerId="ADAL" clId="{9AE6D1A2-65EF-42CC-8AB4-B6E3C88EC982}" dt="2023-08-06T20:07:07.337" v="49" actId="113"/>
        <pc:sldMkLst>
          <pc:docMk/>
          <pc:sldMk cId="2337609678" sldId="266"/>
        </pc:sldMkLst>
        <pc:spChg chg="mod">
          <ac:chgData name="Ahmed Otoom" userId="cd7e2a3a-16eb-46cd-b0b0-cba9af6c0d2c" providerId="ADAL" clId="{9AE6D1A2-65EF-42CC-8AB4-B6E3C88EC982}" dt="2023-08-06T20:07:07.337" v="49" actId="113"/>
          <ac:spMkLst>
            <pc:docMk/>
            <pc:sldMk cId="2337609678" sldId="266"/>
            <ac:spMk id="3" creationId="{00000000-0000-0000-0000-000000000000}"/>
          </ac:spMkLst>
        </pc:spChg>
      </pc:sldChg>
      <pc:sldChg chg="modSp mod">
        <pc:chgData name="Ahmed Otoom" userId="cd7e2a3a-16eb-46cd-b0b0-cba9af6c0d2c" providerId="ADAL" clId="{9AE6D1A2-65EF-42CC-8AB4-B6E3C88EC982}" dt="2023-08-06T19:51:39.555" v="32" actId="207"/>
        <pc:sldMkLst>
          <pc:docMk/>
          <pc:sldMk cId="2031600752" sldId="334"/>
        </pc:sldMkLst>
        <pc:spChg chg="mod">
          <ac:chgData name="Ahmed Otoom" userId="cd7e2a3a-16eb-46cd-b0b0-cba9af6c0d2c" providerId="ADAL" clId="{9AE6D1A2-65EF-42CC-8AB4-B6E3C88EC982}" dt="2023-08-06T19:51:39.555" v="32" actId="207"/>
          <ac:spMkLst>
            <pc:docMk/>
            <pc:sldMk cId="2031600752" sldId="334"/>
            <ac:spMk id="3" creationId="{00000000-0000-0000-0000-000000000000}"/>
          </ac:spMkLst>
        </pc:spChg>
      </pc:sldChg>
      <pc:sldChg chg="modSp mod">
        <pc:chgData name="Ahmed Otoom" userId="cd7e2a3a-16eb-46cd-b0b0-cba9af6c0d2c" providerId="ADAL" clId="{9AE6D1A2-65EF-42CC-8AB4-B6E3C88EC982}" dt="2023-08-06T19:57:11.426" v="35" actId="207"/>
        <pc:sldMkLst>
          <pc:docMk/>
          <pc:sldMk cId="42113706" sldId="339"/>
        </pc:sldMkLst>
        <pc:spChg chg="mod">
          <ac:chgData name="Ahmed Otoom" userId="cd7e2a3a-16eb-46cd-b0b0-cba9af6c0d2c" providerId="ADAL" clId="{9AE6D1A2-65EF-42CC-8AB4-B6E3C88EC982}" dt="2023-08-06T19:57:11.426" v="35" actId="207"/>
          <ac:spMkLst>
            <pc:docMk/>
            <pc:sldMk cId="42113706" sldId="339"/>
            <ac:spMk id="3" creationId="{00000000-0000-0000-0000-000000000000}"/>
          </ac:spMkLst>
        </pc:spChg>
      </pc:sldChg>
      <pc:sldChg chg="modSp mod">
        <pc:chgData name="Ahmed Otoom" userId="cd7e2a3a-16eb-46cd-b0b0-cba9af6c0d2c" providerId="ADAL" clId="{9AE6D1A2-65EF-42CC-8AB4-B6E3C88EC982}" dt="2023-08-06T20:02:13.698" v="37" actId="207"/>
        <pc:sldMkLst>
          <pc:docMk/>
          <pc:sldMk cId="1986399872" sldId="342"/>
        </pc:sldMkLst>
        <pc:spChg chg="mod">
          <ac:chgData name="Ahmed Otoom" userId="cd7e2a3a-16eb-46cd-b0b0-cba9af6c0d2c" providerId="ADAL" clId="{9AE6D1A2-65EF-42CC-8AB4-B6E3C88EC982}" dt="2023-08-06T20:02:13.698" v="37" actId="207"/>
          <ac:spMkLst>
            <pc:docMk/>
            <pc:sldMk cId="1986399872" sldId="342"/>
            <ac:spMk id="3" creationId="{00000000-0000-0000-0000-000000000000}"/>
          </ac:spMkLst>
        </pc:spChg>
      </pc:sldChg>
      <pc:sldChg chg="modSp mod">
        <pc:chgData name="Ahmed Otoom" userId="cd7e2a3a-16eb-46cd-b0b0-cba9af6c0d2c" providerId="ADAL" clId="{9AE6D1A2-65EF-42CC-8AB4-B6E3C88EC982}" dt="2023-08-06T20:03:04.674" v="43" actId="207"/>
        <pc:sldMkLst>
          <pc:docMk/>
          <pc:sldMk cId="588583698" sldId="343"/>
        </pc:sldMkLst>
        <pc:spChg chg="mod">
          <ac:chgData name="Ahmed Otoom" userId="cd7e2a3a-16eb-46cd-b0b0-cba9af6c0d2c" providerId="ADAL" clId="{9AE6D1A2-65EF-42CC-8AB4-B6E3C88EC982}" dt="2023-08-06T20:03:04.674" v="43" actId="207"/>
          <ac:spMkLst>
            <pc:docMk/>
            <pc:sldMk cId="588583698" sldId="3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51AAC-C83D-F142-86AD-8D254E636B0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8653-D253-0246-946F-5309E0AA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unit-testing/simple-tes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unit-testing-python-unittest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on software teams resist changes when they’ve had bad experiences with rework causing bugs... but rework doesn’t have to do that.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 helps teams embrace change with practices and values that help them to build software that’s easier to modify.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new experience for people who are used to thinking of programming as a solitary 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computer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languages are BASIC, C, FORTRAN, Java, and Pascal.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C#.net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and Python.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files.. .java files are units of testing. </a:t>
            </a:r>
          </a:p>
          <a:p>
            <a:r>
              <a:rPr lang="en-US" dirty="0"/>
              <a:t>Public method.. To test function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http://tutorials.jenkov.com/java-unit-testing/simple-test.html</a:t>
            </a:r>
            <a:r>
              <a:rPr lang="en-US" dirty="0"/>
              <a:t> 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Extra:</a:t>
            </a:r>
            <a:r>
              <a:rPr lang="en-US" baseline="0" dirty="0">
                <a:hlinkClick r:id="rId4"/>
              </a:rPr>
              <a:t> </a:t>
            </a:r>
          </a:p>
          <a:p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https://www.geeksforgeeks.org/unit-testing-python-unittest/</a:t>
            </a:r>
            <a:r>
              <a:rPr lang="en-US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kind of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testing?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 Box Testing method is used for Unit testing.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white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testing? </a:t>
            </a:r>
            <a:endParaRPr lang="en-US" dirty="0"/>
          </a:p>
          <a:p>
            <a:endParaRPr lang="en-US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statement is used to check if the result obtained is equal to the expected result.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/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assertFalse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statement is used to verify if a given statement is true or false.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test_isupper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test is used to test the property of string which returns TRUE if the string is in uppercase else returns False.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statement is used for this verification.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/>
              </a:rPr>
              <a:t> </a:t>
            </a:r>
            <a:r>
              <a:rPr lang="en-US" dirty="0"/>
              <a:t> it’s often done near the end of the weekly cycle so that the information they learned from it can be used in the next one,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8653-D253-0246-946F-5309E0AAFE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33662"/>
            <a:ext cx="6858000" cy="1776301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B99C-C416-1945-AE5C-7858D7DF3456}" type="datetime1">
              <a:rPr lang="en-GB" smtClean="0"/>
              <a:t>06/08/2023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5848-E200-4CD2-8D4B-ABB3DED3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E19-9D69-8646-B9CD-394DB1E1E787}" type="datetime1">
              <a:rPr lang="en-GB" smtClean="0"/>
              <a:t>06/08/2023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462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iro" panose="00000500000000000000" pitchFamily="2" charset="-78"/>
                <a:cs typeface="Cairo" panose="00000500000000000000" pitchFamily="2" charset="-78"/>
              </a:rPr>
              <a:t>Faculty of Information technology (FIT)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71801"/>
            <a:ext cx="7886700" cy="320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8941-FC36-F74F-B24E-7D86D72A0067}" type="datetime1">
              <a:rPr lang="en-GB" smtClean="0"/>
              <a:t>06/08/2023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5848-E200-4CD2-8D4B-ABB3DED3742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5"/>
            <a:ext cx="9143999" cy="18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980" y="2860898"/>
            <a:ext cx="3711321" cy="1592569"/>
          </a:xfrm>
        </p:spPr>
        <p:txBody>
          <a:bodyPr anchor="t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  <a:t>Chapter -3 </a:t>
            </a:r>
            <a:b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</a:br>
            <a:b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</a:br>
            <a: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  <a:t>Extreme Programming Development</a:t>
            </a:r>
            <a:b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</a:br>
            <a:r>
              <a:rPr lang="en-US" sz="2800" dirty="0">
                <a:solidFill>
                  <a:srgbClr val="FFFFFF"/>
                </a:solidFill>
                <a:cs typeface="Cairo" panose="00000500000000000000" pitchFamily="2" charset="-78"/>
              </a:rPr>
              <a:t>Part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4" y="98606"/>
            <a:ext cx="3012181" cy="9674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12413" y="4828100"/>
            <a:ext cx="4250052" cy="95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FFFF"/>
                </a:solidFill>
                <a:latin typeface="Kefa" charset="0"/>
                <a:ea typeface="Kefa" charset="0"/>
                <a:cs typeface="Kefa" charset="0"/>
              </a:rPr>
              <a:t>By: Dr. </a:t>
            </a:r>
            <a:r>
              <a:rPr lang="en-US" sz="3000" b="1" dirty="0" err="1">
                <a:solidFill>
                  <a:srgbClr val="FFFFFF"/>
                </a:solidFill>
                <a:latin typeface="Kefa" charset="0"/>
                <a:ea typeface="Kefa" charset="0"/>
                <a:cs typeface="Kefa" charset="0"/>
              </a:rPr>
              <a:t>Yousra</a:t>
            </a:r>
            <a:r>
              <a:rPr lang="en-US" sz="3000" b="1" dirty="0">
                <a:solidFill>
                  <a:srgbClr val="FFFFFF"/>
                </a:solidFill>
                <a:latin typeface="Kefa" charset="0"/>
                <a:ea typeface="Kefa" charset="0"/>
                <a:cs typeface="Kefa" charset="0"/>
              </a:rPr>
              <a:t> Odeh</a:t>
            </a:r>
          </a:p>
          <a:p>
            <a:r>
              <a:rPr lang="en-US" sz="3000" b="1" dirty="0">
                <a:solidFill>
                  <a:srgbClr val="FFFFFF"/>
                </a:solidFill>
                <a:latin typeface="Kefa" charset="0"/>
                <a:ea typeface="Kefa" charset="0"/>
                <a:cs typeface="Kefa" charset="0"/>
              </a:rPr>
              <a:t>Edited by: Dr. Ahmed Otoom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5848-E200-4CD2-8D4B-ABB3DED37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Example..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8" y="2971802"/>
            <a:ext cx="4978400" cy="1739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58" y="4953067"/>
            <a:ext cx="3073192" cy="1403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459" y="5156616"/>
            <a:ext cx="308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conduct unit testing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Each Unit gets its Own Unit Test</a:t>
            </a:r>
            <a:r>
              <a:rPr lang="en-US" b="1" u="sng" dirty="0"/>
              <a:t>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tests are </a:t>
            </a:r>
            <a:r>
              <a:rPr lang="en-US" b="1" dirty="0">
                <a:solidFill>
                  <a:srgbClr val="FF0000"/>
                </a:solidFill>
              </a:rPr>
              <a:t>written in same programming language</a:t>
            </a:r>
            <a:r>
              <a:rPr lang="en-US" dirty="0"/>
              <a:t>. </a:t>
            </a:r>
          </a:p>
          <a:p>
            <a:r>
              <a:rPr lang="en-US" dirty="0"/>
              <a:t>Tests access visible parts such as </a:t>
            </a:r>
            <a:r>
              <a:rPr lang="en-US" b="1" dirty="0">
                <a:solidFill>
                  <a:srgbClr val="FF0000"/>
                </a:solidFill>
              </a:rPr>
              <a:t>Public methods </a:t>
            </a:r>
            <a:r>
              <a:rPr lang="en-US" dirty="0"/>
              <a:t>in Java.</a:t>
            </a:r>
          </a:p>
          <a:p>
            <a:r>
              <a:rPr lang="en-US" b="1" dirty="0"/>
              <a:t>Writing the unit tests first forces the developer to think about how the code is going to be used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11" y="4959351"/>
            <a:ext cx="5854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6239"/>
            <a:ext cx="7886700" cy="557315"/>
          </a:xfrm>
        </p:spPr>
        <p:txBody>
          <a:bodyPr/>
          <a:lstStyle/>
          <a:p>
            <a:r>
              <a:rPr lang="en-US" dirty="0"/>
              <a:t>Java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23" y="2748107"/>
            <a:ext cx="7078300" cy="3608244"/>
          </a:xfrm>
        </p:spPr>
      </p:pic>
    </p:spTree>
    <p:extLst>
      <p:ext uri="{BB962C8B-B14F-4D97-AF65-F5344CB8AC3E}">
        <p14:creationId xmlns:p14="http://schemas.microsoft.com/office/powerpoint/2010/main" val="10722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help to </a:t>
            </a:r>
            <a:r>
              <a:rPr lang="en-US" dirty="0">
                <a:solidFill>
                  <a:srgbClr val="FF0000"/>
                </a:solidFill>
              </a:rPr>
              <a:t>fix bugs early </a:t>
            </a:r>
            <a:r>
              <a:rPr lang="en-US" dirty="0"/>
              <a:t>and save costs.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helps the developers to understand the code </a:t>
            </a:r>
            <a:r>
              <a:rPr lang="en-US" dirty="0"/>
              <a:t>base and </a:t>
            </a:r>
            <a:r>
              <a:rPr lang="en-US" dirty="0">
                <a:solidFill>
                  <a:srgbClr val="FF0000"/>
                </a:solidFill>
              </a:rPr>
              <a:t>enables them to make changes quickly</a:t>
            </a:r>
          </a:p>
          <a:p>
            <a:r>
              <a:rPr lang="en-US" dirty="0"/>
              <a:t>Unit tests help with </a:t>
            </a:r>
            <a:r>
              <a:rPr lang="en-US" dirty="0">
                <a:solidFill>
                  <a:srgbClr val="FF0000"/>
                </a:solidFill>
              </a:rPr>
              <a:t>code re-use</a:t>
            </a:r>
            <a:r>
              <a:rPr lang="en-US" dirty="0"/>
              <a:t>. Migrate both your code </a:t>
            </a:r>
            <a:r>
              <a:rPr lang="en-US" b="1" dirty="0"/>
              <a:t>and </a:t>
            </a:r>
            <a:r>
              <a:rPr lang="en-US" dirty="0"/>
              <a:t>your tests to your new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5864"/>
            <a:ext cx="7886700" cy="769611"/>
          </a:xfrm>
        </p:spPr>
        <p:txBody>
          <a:bodyPr/>
          <a:lstStyle/>
          <a:p>
            <a:r>
              <a:rPr lang="en-US" dirty="0"/>
              <a:t>Early feedback from design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5475"/>
            <a:ext cx="7886700" cy="48094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Wireframes</a:t>
            </a:r>
            <a:r>
              <a:rPr lang="en-US" u="sng" dirty="0"/>
              <a:t>: </a:t>
            </a:r>
            <a:r>
              <a:rPr lang="en-US" dirty="0"/>
              <a:t>to </a:t>
            </a:r>
            <a:r>
              <a:rPr lang="en-US" u="sng" dirty="0"/>
              <a:t>sketch out user interfaces before building them.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User Interfaces (UI) generate </a:t>
            </a:r>
            <a:r>
              <a:rPr lang="en-US" b="1" dirty="0">
                <a:solidFill>
                  <a:srgbClr val="FF0000"/>
                </a:solidFill>
              </a:rPr>
              <a:t>the most opinions</a:t>
            </a:r>
            <a:r>
              <a:rPr lang="en-US" dirty="0"/>
              <a:t> from users and stakeholders, </a:t>
            </a:r>
            <a:r>
              <a:rPr lang="en-US" b="1" dirty="0">
                <a:solidFill>
                  <a:srgbClr val="FF0000"/>
                </a:solidFill>
              </a:rPr>
              <a:t>at early stages.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That’s why teams use wireframes to sketch out user interfaces.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There are a lot of different ways to create wireframes. 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Some are </a:t>
            </a:r>
            <a:r>
              <a:rPr lang="en-US" sz="1700" b="1" dirty="0">
                <a:solidFill>
                  <a:srgbClr val="FF0000"/>
                </a:solidFill>
              </a:rPr>
              <a:t>basic sketches </a:t>
            </a:r>
            <a:r>
              <a:rPr lang="en-US" dirty="0"/>
              <a:t>of the system’s navigation, while others are </a:t>
            </a:r>
            <a:r>
              <a:rPr lang="en-US" sz="1700" b="1" dirty="0">
                <a:solidFill>
                  <a:srgbClr val="FF0000"/>
                </a:solidFill>
              </a:rPr>
              <a:t>highly detailed </a:t>
            </a:r>
            <a:r>
              <a:rPr lang="en-US" dirty="0"/>
              <a:t>representations of individual screens or pages.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It’s a </a:t>
            </a:r>
            <a:r>
              <a:rPr lang="en-US" b="1" dirty="0">
                <a:solidFill>
                  <a:srgbClr val="FF0000"/>
                </a:solidFill>
              </a:rPr>
              <a:t>lot easier to modify a wireframe </a:t>
            </a:r>
            <a:r>
              <a:rPr lang="en-US" dirty="0"/>
              <a:t>than it is to modify code, so teams often review several iterations of each wireframe with the users. 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Spike solutions</a:t>
            </a:r>
            <a:r>
              <a:rPr lang="en-US" b="1" dirty="0"/>
              <a:t>: </a:t>
            </a:r>
            <a:r>
              <a:rPr lang="en-US" u="sng" dirty="0"/>
              <a:t>A spike solution is code written by a team member specifically meant to figure out a specific technical problem</a:t>
            </a:r>
            <a:r>
              <a:rPr lang="en-US" dirty="0"/>
              <a:t>.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only purpose of the spike solution is to </a:t>
            </a:r>
            <a:r>
              <a:rPr lang="en-US" dirty="0">
                <a:solidFill>
                  <a:srgbClr val="FF0000"/>
                </a:solidFill>
              </a:rPr>
              <a:t>learn more about the problem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code is usually thrown </a:t>
            </a:r>
            <a:r>
              <a:rPr lang="en-US" dirty="0"/>
              <a:t>out after it’s done. </a:t>
            </a: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Usability Testing</a:t>
            </a:r>
            <a:r>
              <a:rPr lang="en-US" dirty="0"/>
              <a:t>: </a:t>
            </a:r>
          </a:p>
          <a:p>
            <a:pPr lvl="1">
              <a:buFont typeface="Wingdings" charset="2"/>
              <a:buChar char="Ø"/>
            </a:pPr>
            <a:r>
              <a:rPr lang="en-US" u="sng" dirty="0"/>
              <a:t>Usability: How easy to learn and how easy to use software.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Its common to discuss usability of a program interface.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Sitting users down in front of an early version of the UI that the team has been building and having them use it to perform tasks they need. </a:t>
            </a:r>
          </a:p>
          <a:p>
            <a:pPr lvl="1">
              <a:buFont typeface="Wingdings" charset="2"/>
              <a:buChar char="Ø"/>
            </a:pPr>
            <a:r>
              <a:rPr lang="en-US" b="1" u="sng" dirty="0">
                <a:solidFill>
                  <a:srgbClr val="FF0000"/>
                </a:solidFill>
              </a:rPr>
              <a:t>When XP teams do usability testing?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694335">
            <a:off x="7827630" y="1386824"/>
            <a:ext cx="13754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89456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Continues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971801"/>
            <a:ext cx="8230537" cy="3205162"/>
          </a:xfrm>
        </p:spPr>
        <p:txBody>
          <a:bodyPr/>
          <a:lstStyle/>
          <a:p>
            <a:r>
              <a:rPr lang="en-US" dirty="0"/>
              <a:t>Everyone on the team constantly</a:t>
            </a:r>
            <a:r>
              <a:rPr lang="en-US" dirty="0">
                <a:solidFill>
                  <a:srgbClr val="FF0000"/>
                </a:solidFill>
              </a:rPr>
              <a:t> integrates the code in their working folders back into the repository,</a:t>
            </a:r>
          </a:p>
          <a:p>
            <a:pPr lvl="1"/>
            <a:r>
              <a:rPr lang="en-US" dirty="0"/>
              <a:t>so that nobody’s working folder is more than a few hours out of date. </a:t>
            </a:r>
          </a:p>
          <a:p>
            <a:endParaRPr lang="en-US" dirty="0"/>
          </a:p>
          <a:p>
            <a:r>
              <a:rPr lang="en-US" b="1" dirty="0"/>
              <a:t>When each person has the latest code in a working folder, conflicts show up immediately, and they’re a </a:t>
            </a:r>
            <a:r>
              <a:rPr lang="en-US" b="1" dirty="0">
                <a:solidFill>
                  <a:srgbClr val="FF0000"/>
                </a:solidFill>
              </a:rPr>
              <a:t>lot easier to x when they’re caught early.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10 –Minutes Build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team maintains </a:t>
            </a:r>
            <a:r>
              <a:rPr lang="en-US" dirty="0"/>
              <a:t>an automated build that </a:t>
            </a:r>
            <a:r>
              <a:rPr lang="en-US" dirty="0">
                <a:solidFill>
                  <a:srgbClr val="FF0000"/>
                </a:solidFill>
              </a:rPr>
              <a:t>compiles</a:t>
            </a:r>
            <a:r>
              <a:rPr lang="en-US" dirty="0"/>
              <a:t> the code, </a:t>
            </a:r>
            <a:r>
              <a:rPr lang="en-US" dirty="0">
                <a:solidFill>
                  <a:srgbClr val="FF0000"/>
                </a:solidFill>
              </a:rPr>
              <a:t>runs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automated tests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creates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deployable</a:t>
            </a:r>
            <a:r>
              <a:rPr lang="en-US" dirty="0"/>
              <a:t> packages. They make sure that it runs in 10 minutes or less. </a:t>
            </a:r>
          </a:p>
          <a:p>
            <a:r>
              <a:rPr lang="en-US" dirty="0"/>
              <a:t>A 10-minute build really helps with both </a:t>
            </a:r>
            <a:r>
              <a:rPr lang="en-US" b="1" dirty="0">
                <a:solidFill>
                  <a:srgbClr val="FF0000"/>
                </a:solidFill>
              </a:rPr>
              <a:t>continuous integration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TDD </a:t>
            </a:r>
            <a:r>
              <a:rPr lang="en-US" dirty="0"/>
              <a:t>because it executes the </a:t>
            </a:r>
            <a:r>
              <a:rPr lang="en-US" b="1" dirty="0">
                <a:solidFill>
                  <a:srgbClr val="FF0000"/>
                </a:solidFill>
              </a:rPr>
              <a:t>unit tests</a:t>
            </a:r>
            <a:r>
              <a:rPr lang="en-US" dirty="0"/>
              <a:t>, so you find out quickly if you </a:t>
            </a:r>
            <a:r>
              <a:rPr lang="en-US" b="1" dirty="0">
                <a:solidFill>
                  <a:srgbClr val="FF0000"/>
                </a:solidFill>
              </a:rPr>
              <a:t>add code that breaks </a:t>
            </a:r>
            <a:r>
              <a:rPr lang="en-US" dirty="0"/>
              <a:t>an existing test.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6239"/>
            <a:ext cx="7886700" cy="1325563"/>
          </a:xfrm>
        </p:spPr>
        <p:txBody>
          <a:bodyPr/>
          <a:lstStyle/>
          <a:p>
            <a:r>
              <a:rPr lang="en-US" dirty="0"/>
              <a:t>This presentation material was prepared from the following references: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801"/>
            <a:ext cx="7886700" cy="3205162"/>
          </a:xfrm>
        </p:spPr>
        <p:txBody>
          <a:bodyPr>
            <a:normAutofit/>
          </a:bodyPr>
          <a:lstStyle/>
          <a:p>
            <a:r>
              <a:rPr lang="en-US" sz="1800" dirty="0"/>
              <a:t>Andrew </a:t>
            </a:r>
            <a:r>
              <a:rPr lang="en-US" sz="1800" dirty="0" err="1"/>
              <a:t>Stellman</a:t>
            </a:r>
            <a:r>
              <a:rPr lang="en-US" sz="1800" dirty="0"/>
              <a:t> and Jennifer Greene, Learning Agile, 2014, Chapter 6. </a:t>
            </a:r>
          </a:p>
          <a:p>
            <a:r>
              <a:rPr lang="en-US" sz="1800" dirty="0"/>
              <a:t>Andrew </a:t>
            </a:r>
            <a:r>
              <a:rPr lang="en-US" sz="1800" dirty="0" err="1"/>
              <a:t>Stellman</a:t>
            </a:r>
            <a:r>
              <a:rPr lang="en-US" sz="1800" dirty="0"/>
              <a:t> &amp; Jennifer Greene, Head First Agile2017, Chapter 5.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utoShape 2" descr="mage result for head first agil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mage result for head first 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080" y="4043233"/>
            <a:ext cx="1774961" cy="20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ge result for learning ag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74" y="4043233"/>
            <a:ext cx="1581160" cy="20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77247"/>
            <a:ext cx="7886700" cy="3205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Extreme Programming (XP) Team Embrace Change.</a:t>
            </a:r>
            <a:endParaRPr lang="ar-JO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XP Good Practices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Pair Programming</a:t>
            </a:r>
            <a:br>
              <a:rPr lang="en-US" sz="2400" b="1" dirty="0"/>
            </a:b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Test-Driven Development </a:t>
            </a:r>
            <a:br>
              <a:rPr lang="en-US" sz="2400" b="1" dirty="0"/>
            </a:b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Continues Integration </a:t>
            </a:r>
            <a:br>
              <a:rPr lang="en-US" sz="2400" b="1" dirty="0"/>
            </a:b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10- minutes build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98" y="1433027"/>
            <a:ext cx="7886700" cy="700476"/>
          </a:xfrm>
        </p:spPr>
        <p:txBody>
          <a:bodyPr/>
          <a:lstStyle/>
          <a:p>
            <a:r>
              <a:rPr lang="en-US" dirty="0"/>
              <a:t>Big Change in Circuit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mage result for sport mobil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47" y="3320565"/>
            <a:ext cx="3643558" cy="353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sport mobil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31" y="4769549"/>
            <a:ext cx="2109946" cy="225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2533" y="2916570"/>
            <a:ext cx="175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Circuit App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298" y="5731301"/>
            <a:ext cx="175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Customers 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 rot="18097900">
            <a:off x="4465322" y="3820774"/>
            <a:ext cx="1743326" cy="28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375438" y="5846348"/>
            <a:ext cx="1257402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21146" y="2536563"/>
            <a:ext cx="175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836" y="2027873"/>
            <a:ext cx="4257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 As a trainer, I want to manage classes so customers can attend.  </a:t>
            </a:r>
          </a:p>
          <a:p>
            <a:endParaRPr lang="en-US" dirty="0"/>
          </a:p>
          <a:p>
            <a:r>
              <a:rPr lang="en-US" dirty="0"/>
              <a:t>Now: As a customer, I want to suggest best timing classes, so I  can attend what fits with my time.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12" y="3963631"/>
            <a:ext cx="4986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Complete redesigning work in the backend.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Reworking code means bugs.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Reworking code in the database.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3223" y="4881896"/>
            <a:ext cx="27350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Agile mind-set </a:t>
            </a:r>
          </a:p>
          <a:p>
            <a:pPr algn="ctr"/>
            <a:r>
              <a:rPr lang="en-GB" sz="3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accepts change</a:t>
            </a:r>
          </a:p>
        </p:txBody>
      </p:sp>
    </p:spTree>
    <p:extLst>
      <p:ext uri="{BB962C8B-B14F-4D97-AF65-F5344CB8AC3E}">
        <p14:creationId xmlns:p14="http://schemas.microsoft.com/office/powerpoint/2010/main" val="180701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2" y="1423220"/>
            <a:ext cx="7886700" cy="840296"/>
          </a:xfrm>
        </p:spPr>
        <p:txBody>
          <a:bodyPr/>
          <a:lstStyle/>
          <a:p>
            <a:r>
              <a:rPr lang="en-US" dirty="0"/>
              <a:t>Spaghetti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AutoShape 6" descr="mage result for spaghetti clipar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age result for spaghetti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58" y="2773181"/>
            <a:ext cx="3851223" cy="30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2263516"/>
            <a:ext cx="4329658" cy="3880838"/>
          </a:xfrm>
        </p:spPr>
        <p:txBody>
          <a:bodyPr>
            <a:normAutofit/>
          </a:bodyPr>
          <a:lstStyle/>
          <a:p>
            <a:r>
              <a:rPr lang="en-US" sz="1800" dirty="0"/>
              <a:t>A program's source code that is difficult to read or follow by a human because of how the original programmer wrote the code.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Spaghetti code is considered </a:t>
            </a:r>
            <a:r>
              <a:rPr lang="en-US" sz="1800" b="1" u="sng" dirty="0">
                <a:solidFill>
                  <a:srgbClr val="FF0000"/>
                </a:solidFill>
              </a:rPr>
              <a:t>bad practice</a:t>
            </a:r>
            <a:r>
              <a:rPr lang="en-US" sz="1800" dirty="0"/>
              <a:t> because if errors are experienced, it is more difficult to locate what is causing the error.</a:t>
            </a:r>
          </a:p>
          <a:p>
            <a:r>
              <a:rPr lang="en-US" sz="1800" dirty="0"/>
              <a:t> </a:t>
            </a:r>
            <a:r>
              <a:rPr lang="en-US" sz="1800" b="1" u="sng" dirty="0">
                <a:solidFill>
                  <a:srgbClr val="00B050"/>
                </a:solidFill>
              </a:rPr>
              <a:t>Spaghetti code can be reduced by keeping your code organized, formatted properly</a:t>
            </a:r>
          </a:p>
          <a:p>
            <a:r>
              <a:rPr lang="en-US" sz="1800" dirty="0"/>
              <a:t>Make your code clean and structured.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practices and Spaghetti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People on software teams </a:t>
            </a:r>
            <a:r>
              <a:rPr lang="en-US" sz="2400" b="1" dirty="0">
                <a:solidFill>
                  <a:srgbClr val="FF0000"/>
                </a:solidFill>
              </a:rPr>
              <a:t>resist changes </a:t>
            </a:r>
            <a:r>
              <a:rPr lang="en-US" sz="2400" dirty="0"/>
              <a:t>when they’ve had </a:t>
            </a:r>
            <a:r>
              <a:rPr lang="en-US" sz="2400" b="1" dirty="0">
                <a:solidFill>
                  <a:srgbClr val="FF0000"/>
                </a:solidFill>
              </a:rPr>
              <a:t>bad experiences </a:t>
            </a:r>
            <a:r>
              <a:rPr lang="en-US" sz="2400" dirty="0"/>
              <a:t>with rework causing bugs, but rework doesn’t have to do that. </a:t>
            </a:r>
            <a:endParaRPr lang="en-US" dirty="0"/>
          </a:p>
          <a:p>
            <a:r>
              <a:rPr lang="en-US" sz="2400" dirty="0"/>
              <a:t>XP helps teams </a:t>
            </a:r>
            <a:r>
              <a:rPr lang="en-US" sz="2400" b="1" dirty="0">
                <a:solidFill>
                  <a:srgbClr val="FF0000"/>
                </a:solidFill>
              </a:rPr>
              <a:t>embrace change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FF0000"/>
                </a:solidFill>
              </a:rPr>
              <a:t>practices and values</a:t>
            </a:r>
            <a:r>
              <a:rPr lang="en-US" sz="2400" dirty="0"/>
              <a:t> that help them to build software that’s easier to modify. </a:t>
            </a:r>
          </a:p>
          <a:p>
            <a:r>
              <a:rPr lang="en-US" sz="2400" dirty="0"/>
              <a:t>Values?              </a:t>
            </a:r>
          </a:p>
          <a:p>
            <a:r>
              <a:rPr lang="en-US" sz="2400" dirty="0"/>
              <a:t>XP Good Practices ? </a:t>
            </a:r>
            <a:r>
              <a:rPr lang="en-US" sz="2400" dirty="0">
                <a:sym typeface="Wingdings"/>
              </a:rPr>
              <a:t> Next Slide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XP Good Practices for a Good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Pair Programming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Test-Driven Development 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Continues Integration 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10- minutes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6239"/>
            <a:ext cx="7886700" cy="557315"/>
          </a:xfrm>
        </p:spPr>
        <p:txBody>
          <a:bodyPr/>
          <a:lstStyle/>
          <a:p>
            <a:r>
              <a:rPr lang="en-US" dirty="0"/>
              <a:t>1. Pair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37456"/>
            <a:ext cx="7886700" cy="44840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Pair programming, </a:t>
            </a:r>
            <a:r>
              <a:rPr lang="en-US" u="sng" dirty="0">
                <a:solidFill>
                  <a:srgbClr val="0070C0"/>
                </a:solidFill>
              </a:rPr>
              <a:t>is where two people sit at a single computer and write code together</a:t>
            </a:r>
            <a:r>
              <a:rPr lang="en-US" dirty="0"/>
              <a:t>. </a:t>
            </a:r>
          </a:p>
          <a:p>
            <a:r>
              <a:rPr lang="en-US" dirty="0"/>
              <a:t>It is an effective tool for building </a:t>
            </a:r>
            <a:r>
              <a:rPr lang="en-US" b="1" dirty="0">
                <a:solidFill>
                  <a:srgbClr val="0070C0"/>
                </a:solidFill>
              </a:rPr>
              <a:t>high-quality code very quickly</a:t>
            </a:r>
            <a:r>
              <a:rPr lang="en-US" dirty="0"/>
              <a:t>, because many people who do pair programming report that pairs get more work done together than they do when they work separately.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Pair Programming Advantages:</a:t>
            </a:r>
          </a:p>
          <a:p>
            <a:pPr lvl="1"/>
            <a:r>
              <a:rPr lang="en-US" dirty="0"/>
              <a:t>Everyone is focused. </a:t>
            </a:r>
          </a:p>
          <a:p>
            <a:pPr lvl="1"/>
            <a:r>
              <a:rPr lang="en-US" dirty="0"/>
              <a:t>Helps team catching bugs. </a:t>
            </a:r>
          </a:p>
          <a:p>
            <a:pPr lvl="1"/>
            <a:r>
              <a:rPr lang="en-US" dirty="0"/>
              <a:t>Easy to brainstorm. </a:t>
            </a:r>
          </a:p>
          <a:p>
            <a:pPr lvl="1"/>
            <a:r>
              <a:rPr lang="en-US" dirty="0"/>
              <a:t>Everyone in the team is involved. </a:t>
            </a:r>
          </a:p>
          <a:p>
            <a:pPr lvl="1"/>
            <a:r>
              <a:rPr lang="en-US" dirty="0"/>
              <a:t>High quality code and quickly.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AutoShape 2" descr="mage result for pair programming cli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mage result for pair programming c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28" y="4528887"/>
            <a:ext cx="4766872" cy="2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1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Test-Driven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12037"/>
            <a:ext cx="7886700" cy="3205162"/>
          </a:xfrm>
        </p:spPr>
        <p:txBody>
          <a:bodyPr/>
          <a:lstStyle/>
          <a:p>
            <a:r>
              <a:rPr lang="en-US" dirty="0"/>
              <a:t>TDD is a practice, where programmers write </a:t>
            </a:r>
            <a:r>
              <a:rPr lang="en-US" dirty="0">
                <a:solidFill>
                  <a:srgbClr val="FF0000"/>
                </a:solidFill>
              </a:rPr>
              <a:t>unit tests before </a:t>
            </a:r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write the code </a:t>
            </a:r>
            <a:r>
              <a:rPr lang="en-US" dirty="0"/>
              <a:t>that it tests. </a:t>
            </a:r>
          </a:p>
          <a:p>
            <a:r>
              <a:rPr lang="en-US" dirty="0"/>
              <a:t>TDD forces you to really think through your code’s behavior before you dive into writing it through writing unit tests first.</a:t>
            </a:r>
          </a:p>
          <a:p>
            <a:r>
              <a:rPr lang="en-US" dirty="0"/>
              <a:t>Unit testing change the way the team designs the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4310530"/>
            <a:ext cx="5063999" cy="25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6239"/>
            <a:ext cx="7886700" cy="542325"/>
          </a:xfrm>
        </p:spPr>
        <p:txBody>
          <a:bodyPr>
            <a:normAutofit fontScale="90000"/>
          </a:bodyPr>
          <a:lstStyle/>
          <a:p>
            <a:r>
              <a:rPr lang="en-US" dirty="0"/>
              <a:t>a. Code is always divided into Units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8564"/>
            <a:ext cx="7886700" cy="3582649"/>
          </a:xfrm>
        </p:spPr>
        <p:txBody>
          <a:bodyPr>
            <a:normAutofit/>
          </a:bodyPr>
          <a:lstStyle/>
          <a:p>
            <a:r>
              <a:rPr lang="en-US" dirty="0"/>
              <a:t> A </a:t>
            </a:r>
            <a:r>
              <a:rPr lang="en-US" b="1" u="sng" dirty="0"/>
              <a:t>unit is the smallest testable part of any software. It usually has one or a few inputs and usually a single output. </a:t>
            </a:r>
          </a:p>
          <a:p>
            <a:pPr lvl="1"/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procedural programming</a:t>
            </a:r>
            <a:r>
              <a:rPr lang="en-US" dirty="0"/>
              <a:t>, a unit may be an </a:t>
            </a:r>
            <a:r>
              <a:rPr lang="en-US" b="1" dirty="0">
                <a:solidFill>
                  <a:srgbClr val="00B050"/>
                </a:solidFill>
              </a:rPr>
              <a:t>individual program, function, procedure,</a:t>
            </a:r>
            <a:r>
              <a:rPr lang="en-US" dirty="0"/>
              <a:t> etc. </a:t>
            </a:r>
          </a:p>
          <a:p>
            <a:pPr lvl="1"/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object-oriented programming</a:t>
            </a:r>
            <a:r>
              <a:rPr lang="en-US" dirty="0"/>
              <a:t>, the smallest unit is a </a:t>
            </a:r>
            <a:r>
              <a:rPr lang="en-US" b="1" dirty="0">
                <a:solidFill>
                  <a:srgbClr val="00B050"/>
                </a:solidFill>
              </a:rPr>
              <a:t>method</a:t>
            </a:r>
            <a:r>
              <a:rPr lang="en-US" dirty="0"/>
              <a:t>, which may belong to a base/ super class, abstract class or derived/ child class. </a:t>
            </a:r>
          </a:p>
          <a:p>
            <a:endParaRPr lang="en-US" dirty="0"/>
          </a:p>
          <a:p>
            <a:r>
              <a:rPr lang="en-US" b="1" dirty="0"/>
              <a:t>UNIT TESTING </a:t>
            </a:r>
            <a:r>
              <a:rPr lang="en-US" dirty="0"/>
              <a:t>is a level of software testing where individual units/ components of a software are tested. </a:t>
            </a:r>
          </a:p>
          <a:p>
            <a:pPr lvl="1"/>
            <a:r>
              <a:rPr lang="en-US" dirty="0"/>
              <a:t>The purpose </a:t>
            </a:r>
            <a:r>
              <a:rPr lang="en-US" dirty="0">
                <a:solidFill>
                  <a:srgbClr val="FF0000"/>
                </a:solidFill>
              </a:rPr>
              <a:t>is to validate that each unit of the software performs as designed.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486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1328</Words>
  <Application>Microsoft Office PowerPoint</Application>
  <PresentationFormat>On-screen Show (4:3)</PresentationFormat>
  <Paragraphs>143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Cairo</vt:lpstr>
      <vt:lpstr>Calibri</vt:lpstr>
      <vt:lpstr>Franklin Gothic Book</vt:lpstr>
      <vt:lpstr>Franklin Gothic Medium</vt:lpstr>
      <vt:lpstr>Kefa</vt:lpstr>
      <vt:lpstr>Wingdings</vt:lpstr>
      <vt:lpstr>Custom Design</vt:lpstr>
      <vt:lpstr>Chapter -3   Extreme Programming Development Part 2</vt:lpstr>
      <vt:lpstr>Agenda </vt:lpstr>
      <vt:lpstr>Big Change in Circuit App</vt:lpstr>
      <vt:lpstr>Spaghetti Code </vt:lpstr>
      <vt:lpstr>XP practices and Spaghetti Code</vt:lpstr>
      <vt:lpstr>Four XP Good Practices for a Good Feedback </vt:lpstr>
      <vt:lpstr>1. Pair Programming </vt:lpstr>
      <vt:lpstr>2. Test-Driven Development (TDD)</vt:lpstr>
      <vt:lpstr>a. Code is always divided into Units </vt:lpstr>
      <vt:lpstr>Python Example.. </vt:lpstr>
      <vt:lpstr>b. Each Unit gets its Own Unit Tests </vt:lpstr>
      <vt:lpstr>Java Unit Testing</vt:lpstr>
      <vt:lpstr>Unit Testing Benefits </vt:lpstr>
      <vt:lpstr>Early feedback from design and testing</vt:lpstr>
      <vt:lpstr>3. Continues Integration </vt:lpstr>
      <vt:lpstr>4. 10 –Minutes Build </vt:lpstr>
      <vt:lpstr>This presentation material was prepared from the following 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Eimy</dc:creator>
  <cp:lastModifiedBy>Ahmed Otoom</cp:lastModifiedBy>
  <cp:revision>180</cp:revision>
  <dcterms:created xsi:type="dcterms:W3CDTF">2016-12-30T15:08:40Z</dcterms:created>
  <dcterms:modified xsi:type="dcterms:W3CDTF">2023-08-06T20:07:11Z</dcterms:modified>
</cp:coreProperties>
</file>