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63" r:id="rId3"/>
    <p:sldId id="272" r:id="rId4"/>
    <p:sldId id="273" r:id="rId5"/>
    <p:sldId id="274" r:id="rId6"/>
    <p:sldId id="275" r:id="rId7"/>
    <p:sldId id="277" r:id="rId8"/>
    <p:sldId id="276" r:id="rId9"/>
    <p:sldId id="261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62" r:id="rId22"/>
    <p:sldId id="271" r:id="rId23"/>
    <p:sldId id="290" r:id="rId24"/>
  </p:sldIdLst>
  <p:sldSz cx="12192000" cy="6858000"/>
  <p:notesSz cx="7023100" cy="93091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6" autoAdjust="0"/>
    <p:restoredTop sz="82424" autoAdjust="0"/>
  </p:normalViewPr>
  <p:slideViewPr>
    <p:cSldViewPr snapToGrid="0">
      <p:cViewPr varScale="1">
        <p:scale>
          <a:sx n="78" d="100"/>
          <a:sy n="78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70" d="100"/>
          <a:sy n="70" d="100"/>
        </p:scale>
        <p:origin x="41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800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rtl="1">
              <a:defRPr sz="1200"/>
            </a:lvl1pPr>
          </a:lstStyle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rtl="1">
              <a:defRPr sz="1200"/>
            </a:lvl1pPr>
          </a:lstStyle>
          <a:p>
            <a:pPr algn="l" rtl="1"/>
            <a:fld id="{3687764C-7534-4B8D-A91C-D2B3FA779A34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י"ח/ניסן/תשפ"א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800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rtl="1">
              <a:defRPr sz="1200"/>
            </a:lvl1pPr>
          </a:lstStyle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rtl="1">
              <a:defRPr sz="1200"/>
            </a:lvl1pPr>
          </a:lstStyle>
          <a:p>
            <a:pPr algn="l" rtl="1"/>
            <a:fld id="{DA6FC261-E491-4C42-A663-B95247CC46D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800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0193B2D-54C1-4BD1-B623-68D36D1523CB}" type="datetime1">
              <a:rPr lang="he-IL" smtClean="0"/>
              <a:pPr/>
              <a:t>י"ח/ניסן/תשפ"א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97800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3E963C-1534-4F8D-B2A7-66D81AA2595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>
            <a:normAutofit/>
          </a:bodyPr>
          <a:lstStyle/>
          <a:p>
            <a:pPr rtl="1"/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5257B995-136A-4A15-87A5-26420C3C102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>
            <a:normAutofit/>
          </a:bodyPr>
          <a:lstStyle/>
          <a:p>
            <a:pPr rtl="1"/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5257B995-136A-4A15-87A5-26420C3C1021}" type="slidenum">
              <a:rPr lang="he-IL" smtClean="0"/>
              <a:pPr rtl="1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6031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>
            <a:normAutofit/>
          </a:bodyPr>
          <a:lstStyle/>
          <a:p>
            <a:pPr rtl="1"/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5257B995-136A-4A15-87A5-26420C3C1021}" type="slidenum">
              <a:rPr lang="he-IL" smtClean="0"/>
              <a:pPr rtl="1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8883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>
            <a:normAutofit/>
          </a:bodyPr>
          <a:lstStyle/>
          <a:p>
            <a:pPr rtl="1"/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5257B995-136A-4A15-87A5-26420C3C1021}" type="slidenum">
              <a:rPr lang="he-IL" smtClean="0"/>
              <a:pPr rtl="1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408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>
            <a:normAutofit/>
          </a:bodyPr>
          <a:lstStyle/>
          <a:p>
            <a:pPr rtl="1"/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5257B995-136A-4A15-87A5-26420C3C1021}" type="slidenum">
              <a:rPr lang="he-IL" smtClean="0"/>
              <a:pPr rtl="1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2964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>
            <a:normAutofit/>
          </a:bodyPr>
          <a:lstStyle/>
          <a:p>
            <a:pPr rtl="1"/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5257B995-136A-4A15-87A5-26420C3C1021}" type="slidenum">
              <a:rPr lang="he-IL" smtClean="0"/>
              <a:pPr rtl="1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0767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>
            <a:normAutofit/>
          </a:bodyPr>
          <a:lstStyle/>
          <a:p>
            <a:pPr rtl="1"/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5257B995-136A-4A15-87A5-26420C3C1021}" type="slidenum">
              <a:rPr lang="he-IL" smtClean="0"/>
              <a:pPr rtl="1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4636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>
            <a:normAutofit/>
          </a:bodyPr>
          <a:lstStyle/>
          <a:p>
            <a:pPr rtl="1"/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5257B995-136A-4A15-87A5-26420C3C1021}" type="slidenum">
              <a:rPr lang="he-IL" smtClean="0"/>
              <a:pPr rtl="1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4885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>
            <a:normAutofit/>
          </a:bodyPr>
          <a:lstStyle/>
          <a:p>
            <a:pPr rtl="1"/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5257B995-136A-4A15-87A5-26420C3C1021}" type="slidenum">
              <a:rPr lang="he-IL" smtClean="0"/>
              <a:pPr rtl="1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0661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>
            <a:normAutofit/>
          </a:bodyPr>
          <a:lstStyle/>
          <a:p>
            <a:pPr rtl="1"/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5257B995-136A-4A15-87A5-26420C3C1021}" type="slidenum">
              <a:rPr lang="he-IL" smtClean="0"/>
              <a:pPr rtl="1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2064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>
            <a:normAutofit/>
          </a:bodyPr>
          <a:lstStyle/>
          <a:p>
            <a:pPr rtl="1"/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5257B995-136A-4A15-87A5-26420C3C1021}" type="slidenum">
              <a:rPr lang="he-IL" smtClean="0"/>
              <a:pPr rtl="1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432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>
            <a:normAutofit/>
          </a:bodyPr>
          <a:lstStyle/>
          <a:p>
            <a:pPr rtl="1"/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5257B995-136A-4A15-87A5-26420C3C1021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>
            <a:normAutofit/>
          </a:bodyPr>
          <a:lstStyle/>
          <a:p>
            <a:pPr rtl="1"/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5257B995-136A-4A15-87A5-26420C3C1021}" type="slidenum">
              <a:rPr lang="he-IL" smtClean="0"/>
              <a:pPr rtl="1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6435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>
            <a:normAutofit/>
          </a:bodyPr>
          <a:lstStyle/>
          <a:p>
            <a:pPr rtl="1"/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5257B995-136A-4A15-87A5-26420C3C1021}" type="slidenum">
              <a:rPr lang="he-IL" smtClean="0"/>
              <a:pPr rtl="1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33E963C-1534-4F8D-B2A7-66D81AA25953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2734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>
            <a:normAutofit/>
          </a:bodyPr>
          <a:lstStyle/>
          <a:p>
            <a:pPr rtl="1"/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5257B995-136A-4A15-87A5-26420C3C1021}" type="slidenum">
              <a:rPr lang="he-IL" smtClean="0"/>
              <a:pPr rtl="1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935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>
            <a:normAutofit/>
          </a:bodyPr>
          <a:lstStyle/>
          <a:p>
            <a:pPr rtl="1"/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5257B995-136A-4A15-87A5-26420C3C1021}" type="slidenum">
              <a:rPr lang="he-IL" smtClean="0"/>
              <a:pPr rtl="1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4069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>
            <a:normAutofit/>
          </a:bodyPr>
          <a:lstStyle/>
          <a:p>
            <a:pPr rtl="1"/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5257B995-136A-4A15-87A5-26420C3C1021}" type="slidenum">
              <a:rPr lang="he-IL" smtClean="0"/>
              <a:pPr rtl="1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6298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>
            <a:normAutofit/>
          </a:bodyPr>
          <a:lstStyle/>
          <a:p>
            <a:pPr rtl="1"/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5257B995-136A-4A15-87A5-26420C3C1021}" type="slidenum">
              <a:rPr lang="he-IL" smtClean="0"/>
              <a:pPr rtl="1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2784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>
            <a:normAutofit/>
          </a:bodyPr>
          <a:lstStyle/>
          <a:p>
            <a:pPr rtl="1"/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5257B995-136A-4A15-87A5-26420C3C1021}" type="slidenum">
              <a:rPr lang="he-IL" smtClean="0"/>
              <a:pPr rtl="1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3953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>
            <a:normAutofit/>
          </a:bodyPr>
          <a:lstStyle/>
          <a:p>
            <a:pPr rtl="1"/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5257B995-136A-4A15-87A5-26420C3C1021}" type="slidenum">
              <a:rPr lang="he-IL" smtClean="0"/>
              <a:pPr rtl="1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9276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>
            <a:normAutofit/>
          </a:bodyPr>
          <a:lstStyle/>
          <a:p>
            <a:pPr rtl="1"/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5257B995-136A-4A15-87A5-26420C3C1021}" type="slidenum">
              <a:rPr lang="he-IL" smtClean="0"/>
              <a:pPr rtl="1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2211387" y="1447800"/>
            <a:ext cx="8825658" cy="3329581"/>
          </a:xfrm>
        </p:spPr>
        <p:txBody>
          <a:bodyPr rtlCol="1" anchor="b"/>
          <a:lstStyle>
            <a:lvl1pPr algn="r" rtl="1">
              <a:defRPr sz="7200">
                <a:latin typeface="Symbol" panose="05050102010706020507" pitchFamily="18" charset="2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2211387" y="4777380"/>
            <a:ext cx="8825658" cy="861420"/>
          </a:xfrm>
        </p:spPr>
        <p:txBody>
          <a:bodyPr rtlCol="1" anchor="t"/>
          <a:lstStyle>
            <a:lvl1pPr marL="0" indent="0" algn="r" rtl="1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latin typeface="Symbol" panose="05050102010706020507" pitchFamily="18" charset="2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974061" y="1861200"/>
            <a:ext cx="1134000" cy="304799"/>
          </a:xfrm>
        </p:spPr>
        <p:txBody>
          <a:bodyPr rtlCol="1"/>
          <a:lstStyle>
            <a:lvl1pPr algn="r" rtl="1">
              <a:defRPr>
                <a:latin typeface="Symbol" panose="05050102010706020507" pitchFamily="18" charset="2"/>
              </a:defRPr>
            </a:lvl1pPr>
          </a:lstStyle>
          <a:p>
            <a:fld id="{ABA6B812-C99D-4C98-A91E-851FBD4363A1}" type="datetime1">
              <a:rPr lang="he-IL" smtClean="0"/>
              <a:t>י"ח/ניסן/תשפ"א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>
                <a:latin typeface="Symbol" panose="05050102010706020507" pitchFamily="18" charset="2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Sitka Banner" panose="02000505000000020004" pitchFamily="2" charset="0"/>
              </a:defRPr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211388" y="4800587"/>
            <a:ext cx="8825657" cy="566738"/>
          </a:xfrm>
        </p:spPr>
        <p:txBody>
          <a:bodyPr rtlCol="1" anchor="b">
            <a:normAutofit/>
          </a:bodyPr>
          <a:lstStyle>
            <a:lvl1pPr algn="r" rtl="1">
              <a:defRPr sz="2400" b="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"/>
          <p:cNvSpPr>
            <a:spLocks noGrp="1" noChangeAspect="1"/>
          </p:cNvSpPr>
          <p:nvPr>
            <p:ph type="pic" idx="1"/>
          </p:nvPr>
        </p:nvSpPr>
        <p:spPr>
          <a:xfrm flipH="1">
            <a:off x="2211387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ctr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2211388" y="5367325"/>
            <a:ext cx="8825656" cy="493712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12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rot="16200000" flipH="1">
            <a:off x="974061" y="1861200"/>
            <a:ext cx="1134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3CC981-8DF9-4EE6-A4F2-C64314C161C4}" type="datetime1">
              <a:rPr lang="he-IL" noProof="0" smtClean="0"/>
              <a:t>י"ח/ניסן/תשפ"א</a:t>
            </a:fld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Sitka Banner" panose="02000505000000020004" pitchFamily="2" charset="0"/>
              </a:defRPr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211387" y="1447800"/>
            <a:ext cx="8825659" cy="1981200"/>
          </a:xfrm>
        </p:spPr>
        <p:txBody>
          <a:bodyPr rtlCol="1"/>
          <a:lstStyle>
            <a:lvl1pPr algn="r" rtl="1">
              <a:defRPr sz="48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8" name="מציין מיקום טקסט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2211387" y="3657600"/>
            <a:ext cx="8825659" cy="23622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18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974061" y="1861200"/>
            <a:ext cx="1134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6528B3E2-029E-4EBC-8A29-E4DB1780D9E6}" type="datetime1">
              <a:rPr lang="he-IL" noProof="0" smtClean="0"/>
              <a:t>י"ח/ניסן/תשפ"א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Sitka Banner" panose="02000505000000020004" pitchFamily="2" charset="0"/>
              </a:defRPr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617884" y="1447800"/>
            <a:ext cx="7999315" cy="2323374"/>
          </a:xfrm>
        </p:spPr>
        <p:txBody>
          <a:bodyPr rtlCol="1"/>
          <a:lstStyle>
            <a:lvl1pPr algn="r" rtl="1">
              <a:defRPr sz="4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10" name="מציין מיקום טקסט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2211387" y="4350657"/>
            <a:ext cx="8825659" cy="16764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11" name="מציין מיקום טקסט 3"/>
          <p:cNvSpPr>
            <a:spLocks noGrp="1"/>
          </p:cNvSpPr>
          <p:nvPr>
            <p:ph type="body" sz="half" idx="14" hasCustomPrompt="1"/>
          </p:nvPr>
        </p:nvSpPr>
        <p:spPr>
          <a:xfrm flipH="1">
            <a:off x="2981951" y="3771174"/>
            <a:ext cx="7279649" cy="342174"/>
          </a:xfrm>
        </p:spPr>
        <p:txBody>
          <a:bodyPr vert="horz" lIns="91440" tIns="45720" rIns="91440" bIns="45720" rtlCol="1" anchor="t">
            <a:normAutofit/>
          </a:bodyPr>
          <a:lstStyle>
            <a:lvl1pPr algn="r" rtl="1"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rtl="1">
              <a:buNone/>
            </a:pPr>
            <a:r>
              <a:rPr lang="he-IL" noProof="0" dirty="0"/>
              <a:t>לחץ כדי לערוך סגנונות טקסט של תבנית בסיס</a:t>
            </a:r>
          </a:p>
        </p:txBody>
      </p:sp>
      <p:sp>
        <p:nvSpPr>
          <p:cNvPr id="12" name="תיבת טקסט 11"/>
          <p:cNvSpPr txBox="1"/>
          <p:nvPr/>
        </p:nvSpPr>
        <p:spPr>
          <a:xfrm flipH="1">
            <a:off x="10491793" y="971253"/>
            <a:ext cx="801912" cy="19697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r" rtl="1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algn="l"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5" name="תיבת טקסט 14"/>
          <p:cNvSpPr txBox="1"/>
          <p:nvPr/>
        </p:nvSpPr>
        <p:spPr>
          <a:xfrm flipH="1">
            <a:off x="2059598" y="2613787"/>
            <a:ext cx="801912" cy="19697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r" rtl="1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algn="l" rtl="1"/>
            <a:r>
              <a:rPr lang="he-IL" noProof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974061" y="1861200"/>
            <a:ext cx="1134000" cy="304799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43AB1E0-EFE0-4214-AE1F-7A44010F8C50}" type="datetime1">
              <a:rPr lang="he-IL" smtClean="0"/>
              <a:t>י"ח/ניסן/תשפ"א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211386" y="3124201"/>
            <a:ext cx="8825660" cy="1653180"/>
          </a:xfrm>
        </p:spPr>
        <p:txBody>
          <a:bodyPr rtlCol="1" anchor="b"/>
          <a:lstStyle>
            <a:lvl1pPr algn="r" rtl="1">
              <a:defRPr sz="4000" b="0" cap="none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 flipH="1">
            <a:off x="2211387" y="4777381"/>
            <a:ext cx="8825659" cy="860400"/>
          </a:xfrm>
        </p:spPr>
        <p:txBody>
          <a:bodyPr rtlCol="1" anchor="t"/>
          <a:lstStyle>
            <a:lvl1pPr marL="0" indent="0" algn="r" rtl="1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974061" y="1861200"/>
            <a:ext cx="1134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E425A1C5-4BD0-460C-9F13-06C68491C2C5}" type="datetime1">
              <a:rPr lang="he-IL" noProof="0" smtClean="0"/>
              <a:t>י"ח/ניסן/תשפ"א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Sitka Banner" panose="02000505000000020004" pitchFamily="2" charset="0"/>
              </a:defRPr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של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617884" y="1447800"/>
            <a:ext cx="7999315" cy="3276600"/>
          </a:xfrm>
        </p:spPr>
        <p:txBody>
          <a:bodyPr rtlCol="1"/>
          <a:lstStyle>
            <a:lvl1pPr algn="r" rtl="1">
              <a:defRPr sz="4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8" name="מציין מיקום טקסט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2617884" y="4953000"/>
            <a:ext cx="7999315" cy="1074057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9" name="תיבת טקסט 8"/>
          <p:cNvSpPr txBox="1"/>
          <p:nvPr/>
        </p:nvSpPr>
        <p:spPr>
          <a:xfrm flipH="1">
            <a:off x="10491793" y="971253"/>
            <a:ext cx="801912" cy="19697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r" rtl="1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algn="l" rtl="1"/>
            <a:r>
              <a:rPr lang="he-IL" noProof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5" name="תיבת טקסט 14"/>
          <p:cNvSpPr txBox="1"/>
          <p:nvPr/>
        </p:nvSpPr>
        <p:spPr>
          <a:xfrm flipH="1">
            <a:off x="2056055" y="3316513"/>
            <a:ext cx="801912" cy="19697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lvl="0" algn="r" rtl="1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algn="l" rtl="1"/>
            <a:r>
              <a:rPr lang="he-IL" noProof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974061" y="1861200"/>
            <a:ext cx="1134000" cy="304799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DB7B0A1-A663-4E44-8813-6F7CB6A65AC1}" type="datetime1">
              <a:rPr lang="he-IL" smtClean="0"/>
              <a:t>י"ח/ניסן/תשפ"א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211387" y="1447800"/>
            <a:ext cx="8825659" cy="1981200"/>
          </a:xfrm>
        </p:spPr>
        <p:txBody>
          <a:bodyPr rtlCol="1"/>
          <a:lstStyle>
            <a:lvl1pPr algn="r" rtl="1">
              <a:defRPr sz="4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2211387" y="4350657"/>
            <a:ext cx="8825659" cy="1676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13" name="מציין מיקום טקסט 3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2211388" y="3848610"/>
            <a:ext cx="8825659" cy="588517"/>
          </a:xfrm>
        </p:spPr>
        <p:txBody>
          <a:bodyPr rtlCol="1" anchor="b">
            <a:normAutofit/>
          </a:bodyPr>
          <a:lstStyle>
            <a:lvl1pPr marL="0" indent="0" algn="r" defTabSz="457200" rtl="1" eaLnBrk="1" latinLnBrk="0" hangingPunct="1">
              <a:lnSpc>
                <a:spcPct val="80000"/>
              </a:lnSpc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dirty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974061" y="1861200"/>
            <a:ext cx="1134000" cy="304799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695F3FF-CCB6-4DAB-9BE2-8144206152E5}" type="datetime1">
              <a:rPr lang="he-IL" smtClean="0"/>
              <a:t>י"ח/ניסן/תשפ"א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 sz="40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 flipH="1">
            <a:off x="8612187" y="1981200"/>
            <a:ext cx="2946866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dirty="0"/>
              <a:t>לחץ כדי לערוך סגנונות טקסט של תבנית בסיס</a:t>
            </a:r>
          </a:p>
        </p:txBody>
      </p:sp>
      <p:sp>
        <p:nvSpPr>
          <p:cNvPr id="16" name="מציין מיקום טקסט 3"/>
          <p:cNvSpPr>
            <a:spLocks noGrp="1"/>
          </p:cNvSpPr>
          <p:nvPr>
            <p:ph type="body" sz="half" idx="15" hasCustomPrompt="1"/>
          </p:nvPr>
        </p:nvSpPr>
        <p:spPr>
          <a:xfrm flipH="1">
            <a:off x="8612187" y="2667000"/>
            <a:ext cx="2927350" cy="3589338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cxnSp>
        <p:nvCxnSpPr>
          <p:cNvPr id="17" name="מחבר ישר 16"/>
          <p:cNvCxnSpPr>
            <a:cxnSpLocks/>
          </p:cNvCxnSpPr>
          <p:nvPr/>
        </p:nvCxnSpPr>
        <p:spPr>
          <a:xfrm flipH="1">
            <a:off x="846585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מציין מיקום טקסט 4"/>
          <p:cNvSpPr>
            <a:spLocks noGrp="1"/>
          </p:cNvSpPr>
          <p:nvPr>
            <p:ph type="body" sz="quarter" idx="3" hasCustomPrompt="1"/>
          </p:nvPr>
        </p:nvSpPr>
        <p:spPr>
          <a:xfrm flipH="1">
            <a:off x="5372100" y="1981200"/>
            <a:ext cx="2936241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dirty="0"/>
              <a:t>לחץ כדי לערוך סגנונות טקסט של תבנית בסיס</a:t>
            </a:r>
          </a:p>
        </p:txBody>
      </p:sp>
      <p:sp>
        <p:nvSpPr>
          <p:cNvPr id="19" name="מציין מיקום טקסט 3"/>
          <p:cNvSpPr>
            <a:spLocks noGrp="1"/>
          </p:cNvSpPr>
          <p:nvPr>
            <p:ph type="body" sz="half" idx="16" hasCustomPrompt="1"/>
          </p:nvPr>
        </p:nvSpPr>
        <p:spPr>
          <a:xfrm flipH="1">
            <a:off x="5372100" y="2667000"/>
            <a:ext cx="2946794" cy="3589338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cxnSp>
        <p:nvCxnSpPr>
          <p:cNvPr id="18" name="מחבר ישר 17"/>
          <p:cNvCxnSpPr>
            <a:cxnSpLocks/>
          </p:cNvCxnSpPr>
          <p:nvPr/>
        </p:nvCxnSpPr>
        <p:spPr>
          <a:xfrm flipH="1">
            <a:off x="522977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מציין מיקום טקסט 4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2135187" y="1981200"/>
            <a:ext cx="2932113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dirty="0"/>
              <a:t>לחץ כדי לערוך סגנונות טקסט של תבנית בסיס</a:t>
            </a:r>
          </a:p>
        </p:txBody>
      </p:sp>
      <p:sp>
        <p:nvSpPr>
          <p:cNvPr id="20" name="מציין מיקום טקסט 3"/>
          <p:cNvSpPr>
            <a:spLocks noGrp="1"/>
          </p:cNvSpPr>
          <p:nvPr>
            <p:ph type="body" sz="half" idx="17" hasCustomPrompt="1"/>
          </p:nvPr>
        </p:nvSpPr>
        <p:spPr>
          <a:xfrm flipH="1">
            <a:off x="2135187" y="2667000"/>
            <a:ext cx="2932113" cy="3589338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974061" y="1861200"/>
            <a:ext cx="1134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AB9ABC6B-F800-4496-AE52-B9BDA92D921C}" type="datetime1">
              <a:rPr lang="he-IL" noProof="0" smtClean="0"/>
              <a:t>י"ח/ניסן/תשפ"א</a:t>
            </a:fld>
            <a:endParaRPr lang="he-IL" noProof="0" dirty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Sitka Banner" panose="02000505000000020004" pitchFamily="2" charset="0"/>
              </a:defRPr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ה עם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 sz="40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 flipH="1">
            <a:off x="8599487" y="4250949"/>
            <a:ext cx="2940050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dirty="0"/>
              <a:t>לחץ כדי לערוך סגנונות טקסט של תבנית בסיס</a:t>
            </a:r>
          </a:p>
        </p:txBody>
      </p:sp>
      <p:sp>
        <p:nvSpPr>
          <p:cNvPr id="29" name="מציין מיקום של תמונה 2" descr="מציין מיקום ריק להוספת תמונה. לחץ על מציין המיקום ובחר את התמונה שברצונך להוסיף"/>
          <p:cNvSpPr>
            <a:spLocks noGrp="1"/>
          </p:cNvSpPr>
          <p:nvPr>
            <p:ph type="pic" idx="15"/>
          </p:nvPr>
        </p:nvSpPr>
        <p:spPr>
          <a:xfrm flipH="1">
            <a:off x="8599487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ctr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22" name="מציין מיקום טקסט 3"/>
          <p:cNvSpPr>
            <a:spLocks noGrp="1"/>
          </p:cNvSpPr>
          <p:nvPr>
            <p:ph type="body" sz="half" idx="18" hasCustomPrompt="1"/>
          </p:nvPr>
        </p:nvSpPr>
        <p:spPr>
          <a:xfrm flipH="1">
            <a:off x="8599487" y="4827211"/>
            <a:ext cx="2940050" cy="659189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cxnSp>
        <p:nvCxnSpPr>
          <p:cNvPr id="19" name="מחבר ישר 18"/>
          <p:cNvCxnSpPr>
            <a:cxnSpLocks/>
          </p:cNvCxnSpPr>
          <p:nvPr/>
        </p:nvCxnSpPr>
        <p:spPr>
          <a:xfrm flipH="1">
            <a:off x="846585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מציין מיקום טקסט 4"/>
          <p:cNvSpPr>
            <a:spLocks noGrp="1"/>
          </p:cNvSpPr>
          <p:nvPr>
            <p:ph type="body" sz="quarter" idx="3" hasCustomPrompt="1"/>
          </p:nvPr>
        </p:nvSpPr>
        <p:spPr>
          <a:xfrm flipH="1">
            <a:off x="5372100" y="4250949"/>
            <a:ext cx="2930525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dirty="0"/>
              <a:t>לחץ כדי לערוך סגנונות טקסט של תבנית בסיס</a:t>
            </a:r>
          </a:p>
        </p:txBody>
      </p:sp>
      <p:sp>
        <p:nvSpPr>
          <p:cNvPr id="30" name="מציין מיקום של תמונה 2" descr="מציין מיקום ריק להוספת תמונה. לחץ על מציין המיקום ובחר את התמונה שברצונך להוסיף"/>
          <p:cNvSpPr>
            <a:spLocks noGrp="1"/>
          </p:cNvSpPr>
          <p:nvPr>
            <p:ph type="pic" idx="21"/>
          </p:nvPr>
        </p:nvSpPr>
        <p:spPr>
          <a:xfrm flipH="1">
            <a:off x="5372101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ctr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23" name="מציין מיקום טקסט 3"/>
          <p:cNvSpPr>
            <a:spLocks noGrp="1"/>
          </p:cNvSpPr>
          <p:nvPr>
            <p:ph type="body" sz="half" idx="19" hasCustomPrompt="1"/>
          </p:nvPr>
        </p:nvSpPr>
        <p:spPr>
          <a:xfrm flipH="1">
            <a:off x="5369572" y="4827210"/>
            <a:ext cx="2934406" cy="659189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cxnSp>
        <p:nvCxnSpPr>
          <p:cNvPr id="20" name="מחבר ישר 19"/>
          <p:cNvCxnSpPr>
            <a:cxnSpLocks/>
          </p:cNvCxnSpPr>
          <p:nvPr/>
        </p:nvCxnSpPr>
        <p:spPr>
          <a:xfrm flipH="1">
            <a:off x="522977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מציין מיקום טקסט 4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2135187" y="4250949"/>
            <a:ext cx="2932113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dirty="0"/>
              <a:t>לחץ כדי לערוך סגנונות טקסט של תבנית בסיס</a:t>
            </a:r>
          </a:p>
        </p:txBody>
      </p:sp>
      <p:sp>
        <p:nvSpPr>
          <p:cNvPr id="31" name="מציין מיקום של תמונה 2" descr="מציין מיקום ריק להוספת תמונה. לחץ על מציין המיקום ובחר את התמונה שברצונך להוסיף"/>
          <p:cNvSpPr>
            <a:spLocks noGrp="1"/>
          </p:cNvSpPr>
          <p:nvPr>
            <p:ph type="pic" idx="22"/>
          </p:nvPr>
        </p:nvSpPr>
        <p:spPr>
          <a:xfrm flipH="1">
            <a:off x="2135188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ctr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24" name="מציין מיקום טקסט 3"/>
          <p:cNvSpPr>
            <a:spLocks noGrp="1"/>
          </p:cNvSpPr>
          <p:nvPr>
            <p:ph type="body" sz="half" idx="20" hasCustomPrompt="1"/>
          </p:nvPr>
        </p:nvSpPr>
        <p:spPr>
          <a:xfrm flipH="1">
            <a:off x="2131428" y="4827208"/>
            <a:ext cx="2935997" cy="659189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974061" y="1861200"/>
            <a:ext cx="1134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DC8D730B-7967-4B2A-B747-C177BEEFC2FE}" type="datetime1">
              <a:rPr lang="he-IL" noProof="0" smtClean="0"/>
              <a:t>י"ח/ניסן/תשפ"א</a:t>
            </a:fld>
            <a:endParaRPr lang="he-IL" noProof="0" dirty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Sitka Banner" panose="02000505000000020004" pitchFamily="2" charset="0"/>
              </a:defRPr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 hasCustomPrompt="1"/>
          </p:nvPr>
        </p:nvSpPr>
        <p:spPr>
          <a:xfrm flipH="1" flipV="1">
            <a:off x="2142147" y="2052918"/>
            <a:ext cx="8946541" cy="4195481"/>
          </a:xfrm>
        </p:spPr>
        <p:txBody>
          <a:bodyPr vert="eaVert" rtlCol="1" anchor="t" anchorCtr="0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974061" y="1861200"/>
            <a:ext cx="1134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FD36025F-0A8C-441B-A919-3A3EACF8F90D}" type="datetime1">
              <a:rPr lang="he-IL" noProof="0" smtClean="0"/>
              <a:t>י"ח/ניסן/תשפ"א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Sitka Banner" panose="02000505000000020004" pitchFamily="2" charset="0"/>
              </a:defRPr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 flipV="1">
            <a:off x="2135187" y="430213"/>
            <a:ext cx="1752601" cy="5826125"/>
          </a:xfrm>
        </p:spPr>
        <p:txBody>
          <a:bodyPr vert="eaVert" rtlCol="1" anchor="b" anchorCtr="0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 hasCustomPrompt="1"/>
          </p:nvPr>
        </p:nvSpPr>
        <p:spPr>
          <a:xfrm flipH="1" flipV="1">
            <a:off x="4116388" y="430213"/>
            <a:ext cx="7423149" cy="5826125"/>
          </a:xfrm>
        </p:spPr>
        <p:txBody>
          <a:bodyPr vert="eaVert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974061" y="1861200"/>
            <a:ext cx="1134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99436E0-F3D5-4227-9335-11A843F438BE}" type="datetime1">
              <a:rPr lang="he-IL" noProof="0" smtClean="0"/>
              <a:t>י"ח/ניסן/תשפ"א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Sitka Banner" panose="02000505000000020004" pitchFamily="2" charset="0"/>
              </a:defRPr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>
                <a:latin typeface="Stencil" panose="040409050D0802020404" pitchFamily="82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 hasCustomPrompt="1"/>
          </p:nvPr>
        </p:nvSpPr>
        <p:spPr>
          <a:xfrm flipH="1">
            <a:off x="2142147" y="2052918"/>
            <a:ext cx="8946541" cy="4195481"/>
          </a:xfrm>
        </p:spPr>
        <p:txBody>
          <a:bodyPr rtlCol="1"/>
          <a:lstStyle>
            <a:lvl1pPr algn="r" rtl="1">
              <a:defRPr>
                <a:latin typeface="Stencil" panose="040409050D0802020404" pitchFamily="82" charset="0"/>
              </a:defRPr>
            </a:lvl1pPr>
            <a:lvl2pPr algn="r" rtl="1">
              <a:defRPr>
                <a:latin typeface="Stencil" panose="040409050D0802020404" pitchFamily="82" charset="0"/>
              </a:defRPr>
            </a:lvl2pPr>
            <a:lvl3pPr algn="r" rtl="1">
              <a:defRPr>
                <a:latin typeface="Stencil" panose="040409050D0802020404" pitchFamily="82" charset="0"/>
              </a:defRPr>
            </a:lvl3pPr>
            <a:lvl4pPr algn="r" rtl="1">
              <a:defRPr>
                <a:latin typeface="Stencil" panose="040409050D0802020404" pitchFamily="82" charset="0"/>
              </a:defRPr>
            </a:lvl4pPr>
            <a:lvl5pPr algn="r" rtl="1">
              <a:defRPr>
                <a:latin typeface="Stencil" panose="040409050D0802020404" pitchFamily="82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974061" y="1861200"/>
            <a:ext cx="1134000" cy="304799"/>
          </a:xfrm>
        </p:spPr>
        <p:txBody>
          <a:bodyPr rtlCol="1"/>
          <a:lstStyle>
            <a:lvl1pPr algn="r" rtl="1">
              <a:defRPr>
                <a:latin typeface="Stencil" panose="040409050D0802020404" pitchFamily="82" charset="0"/>
              </a:defRPr>
            </a:lvl1pPr>
          </a:lstStyle>
          <a:p>
            <a:fld id="{25D63A37-A449-47A3-903A-7274C6551442}" type="datetime1">
              <a:rPr lang="he-IL" smtClean="0"/>
              <a:t>י"ח/ניסן/תשפ"א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>
                <a:latin typeface="Stencil" panose="040409050D0802020404" pitchFamily="82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Sitka Banner" panose="02000505000000020004" pitchFamily="2" charset="0"/>
              </a:defRPr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211388" y="2861733"/>
            <a:ext cx="8825657" cy="1915647"/>
          </a:xfrm>
        </p:spPr>
        <p:txBody>
          <a:bodyPr rtlCol="1" anchor="b"/>
          <a:lstStyle>
            <a:lvl1pPr algn="r" rtl="1">
              <a:defRPr sz="4000" b="0" cap="none">
                <a:latin typeface="Sitka Subheading" panose="02000505000000020004" pitchFamily="2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 flipH="1">
            <a:off x="2211387" y="4777381"/>
            <a:ext cx="8825658" cy="860400"/>
          </a:xfrm>
        </p:spPr>
        <p:txBody>
          <a:bodyPr rtlCol="1" anchor="t"/>
          <a:lstStyle>
            <a:lvl1pPr marL="0" indent="0" algn="r" rtl="1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  <a:latin typeface="Sitka Subheading" panose="02000505000000020004" pitchFamily="2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rot="16200000" flipH="1">
            <a:off x="974061" y="1861200"/>
            <a:ext cx="1134000" cy="304799"/>
          </a:xfrm>
        </p:spPr>
        <p:txBody>
          <a:bodyPr rtlCol="1"/>
          <a:lstStyle>
            <a:lvl1pPr algn="r" rtl="1">
              <a:defRPr>
                <a:latin typeface="Sitka Subheading" panose="02000505000000020004" pitchFamily="2" charset="0"/>
              </a:defRPr>
            </a:lvl1pPr>
          </a:lstStyle>
          <a:p>
            <a:fld id="{D848D744-6DC8-4157-9C4D-922C59FF336C}" type="datetime1">
              <a:rPr lang="he-IL" smtClean="0"/>
              <a:t>י"ח/ניסן/תשפ"א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>
                <a:latin typeface="Sitka Subheading" panose="02000505000000020004" pitchFamily="2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Sitka Banner" panose="02000505000000020004" pitchFamily="2" charset="0"/>
              </a:defRPr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 hasCustomPrompt="1"/>
          </p:nvPr>
        </p:nvSpPr>
        <p:spPr>
          <a:xfrm flipH="1">
            <a:off x="6692349" y="2060575"/>
            <a:ext cx="4396339" cy="4195763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2141166" y="2056092"/>
            <a:ext cx="4396341" cy="4200245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rot="16200000" flipH="1">
            <a:off x="974061" y="1861200"/>
            <a:ext cx="1134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A033FB25-0B09-4266-B4D0-9BAE38DC7F4E}" type="datetime1">
              <a:rPr lang="he-IL" noProof="0" smtClean="0"/>
              <a:t>י"ח/ניסן/תשפ"א</a:t>
            </a:fld>
            <a:endParaRPr lang="he-IL" noProof="0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Sitka Banner" panose="02000505000000020004" pitchFamily="2" charset="0"/>
              </a:defRPr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 flipH="1">
            <a:off x="6692349" y="1905000"/>
            <a:ext cx="4396338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6692349" y="2514600"/>
            <a:ext cx="4396339" cy="3741738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 hasCustomPrompt="1"/>
          </p:nvPr>
        </p:nvSpPr>
        <p:spPr>
          <a:xfrm flipH="1">
            <a:off x="2141166" y="1905000"/>
            <a:ext cx="4396339" cy="576262"/>
          </a:xfrm>
        </p:spPr>
        <p:txBody>
          <a:bodyPr rtlCol="1" anchor="b">
            <a:noAutofit/>
          </a:bodyPr>
          <a:lstStyle>
            <a:lvl1pPr marL="0" indent="0" algn="r" rtl="1">
              <a:lnSpc>
                <a:spcPct val="100000"/>
              </a:lnSpc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dirty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 hasCustomPrompt="1"/>
          </p:nvPr>
        </p:nvSpPr>
        <p:spPr>
          <a:xfrm flipH="1">
            <a:off x="2141166" y="2514600"/>
            <a:ext cx="4396339" cy="3741738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rot="16200000" flipH="1">
            <a:off x="974061" y="1861200"/>
            <a:ext cx="1134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9B7BD061-E86A-4999-B675-04BCD64183A9}" type="datetime1">
              <a:rPr lang="he-IL" noProof="0" smtClean="0"/>
              <a:t>י"ח/ניסן/תשפ"א</a:t>
            </a:fld>
            <a:endParaRPr lang="he-IL" noProof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Sitka Banner" panose="02000505000000020004" pitchFamily="2" charset="0"/>
              </a:defRPr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7" name="מציין מיקום של תאריך 2"/>
          <p:cNvSpPr>
            <a:spLocks noGrp="1"/>
          </p:cNvSpPr>
          <p:nvPr>
            <p:ph type="dt" sz="half" idx="10"/>
          </p:nvPr>
        </p:nvSpPr>
        <p:spPr>
          <a:xfrm rot="16200000" flipH="1">
            <a:off x="974061" y="1861200"/>
            <a:ext cx="1134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38176B2-46B2-4317-9D71-8D777E91DC48}" type="datetime1">
              <a:rPr lang="he-IL" noProof="0" smtClean="0"/>
              <a:t>י"ח/ניסן/תשפ"א</a:t>
            </a:fld>
            <a:endParaRPr lang="he-IL" noProof="0" dirty="0"/>
          </a:p>
        </p:txBody>
      </p:sp>
      <p:sp>
        <p:nvSpPr>
          <p:cNvPr id="5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6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Sitka Banner" panose="02000505000000020004" pitchFamily="2" charset="0"/>
              </a:defRPr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של תאריך 1"/>
          <p:cNvSpPr>
            <a:spLocks noGrp="1"/>
          </p:cNvSpPr>
          <p:nvPr>
            <p:ph type="dt" sz="half" idx="10"/>
          </p:nvPr>
        </p:nvSpPr>
        <p:spPr>
          <a:xfrm rot="16200000" flipH="1">
            <a:off x="974061" y="1861200"/>
            <a:ext cx="1134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A9A1EA45-9D0E-4BF3-B701-D9678FE87E9E}" type="datetime1">
              <a:rPr lang="he-IL" noProof="0" smtClean="0"/>
              <a:t>י"ח/ניסן/תשפ"א</a:t>
            </a:fld>
            <a:endParaRPr lang="he-IL" noProof="0" dirty="0"/>
          </a:p>
        </p:txBody>
      </p:sp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Sitka Banner" panose="02000505000000020004" pitchFamily="2" charset="0"/>
              </a:defRPr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7635983" y="1447800"/>
            <a:ext cx="3401064" cy="1447800"/>
          </a:xfrm>
        </p:spPr>
        <p:txBody>
          <a:bodyPr rtlCol="1" anchor="b"/>
          <a:lstStyle>
            <a:lvl1pPr algn="r" rtl="1">
              <a:defRPr sz="2400" b="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 hasCustomPrompt="1"/>
          </p:nvPr>
        </p:nvSpPr>
        <p:spPr>
          <a:xfrm flipH="1">
            <a:off x="2211387" y="1447800"/>
            <a:ext cx="5195997" cy="4572000"/>
          </a:xfrm>
        </p:spPr>
        <p:txBody>
          <a:bodyPr rtlCol="1" anchor="ctr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7635984" y="3129280"/>
            <a:ext cx="3401063" cy="2895599"/>
          </a:xfrm>
        </p:spPr>
        <p:txBody>
          <a:bodyPr rtlCol="1"/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7" name="מציין מיקום של תאריך 4"/>
          <p:cNvSpPr>
            <a:spLocks noGrp="1"/>
          </p:cNvSpPr>
          <p:nvPr>
            <p:ph type="dt" sz="half" idx="10"/>
          </p:nvPr>
        </p:nvSpPr>
        <p:spPr>
          <a:xfrm rot="16200000" flipH="1">
            <a:off x="974061" y="1861200"/>
            <a:ext cx="1134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A538C54E-4674-4743-9E49-90DE54F756BC}" type="datetime1">
              <a:rPr lang="he-IL" noProof="0" smtClean="0"/>
              <a:t>י"ח/ניסן/תשפ"א</a:t>
            </a:fld>
            <a:endParaRPr lang="he-IL" noProof="0" dirty="0"/>
          </a:p>
        </p:txBody>
      </p:sp>
      <p:sp>
        <p:nvSpPr>
          <p:cNvPr id="5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6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Sitka Banner" panose="02000505000000020004" pitchFamily="2" charset="0"/>
              </a:defRPr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945187" y="1854192"/>
            <a:ext cx="5092906" cy="1574808"/>
          </a:xfrm>
        </p:spPr>
        <p:txBody>
          <a:bodyPr rtlCol="1" anchor="b">
            <a:normAutofit/>
          </a:bodyPr>
          <a:lstStyle>
            <a:lvl1pPr algn="r" rtl="1">
              <a:defRPr sz="3600" b="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"/>
          <p:cNvSpPr>
            <a:spLocks noGrp="1"/>
          </p:cNvSpPr>
          <p:nvPr>
            <p:ph type="pic" idx="1"/>
          </p:nvPr>
        </p:nvSpPr>
        <p:spPr>
          <a:xfrm flipH="1">
            <a:off x="2042054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ctr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5952067" y="3657600"/>
            <a:ext cx="5084979" cy="13716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rot="16200000" flipH="1">
            <a:off x="974061" y="1861200"/>
            <a:ext cx="1134000" cy="30479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FD0F4E40-749C-4B19-9E7E-5052EE249C59}" type="datetime1">
              <a:rPr lang="he-IL" noProof="0" smtClean="0"/>
              <a:t>י"ח/ניסן/תשפ"א</a:t>
            </a:fld>
            <a:endParaRPr lang="he-IL" noProof="0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-619368" y="3225297"/>
            <a:ext cx="3859795" cy="304801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Sitka Banner" panose="02000505000000020004" pitchFamily="2" charset="0"/>
              </a:defRPr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 flipH="1">
            <a:off x="8154988" y="2669685"/>
            <a:ext cx="4037012" cy="4188315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 flipH="1">
            <a:off x="10669588" y="2892347"/>
            <a:ext cx="1522412" cy="2365453"/>
          </a:xfrm>
          <a:prstGeom prst="rect">
            <a:avLst/>
          </a:prstGeom>
        </p:spPr>
      </p:pic>
      <p:sp>
        <p:nvSpPr>
          <p:cNvPr id="17" name="אליפסה 16"/>
          <p:cNvSpPr/>
          <p:nvPr userDrawn="1"/>
        </p:nvSpPr>
        <p:spPr>
          <a:xfrm flipH="1">
            <a:off x="76358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8" name="תמונה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 flipH="1">
            <a:off x="2589201" y="0"/>
            <a:ext cx="1603387" cy="1141407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 flipH="1">
            <a:off x="2592388" y="6096000"/>
            <a:ext cx="993734" cy="762000"/>
          </a:xfrm>
          <a:prstGeom prst="rect">
            <a:avLst/>
          </a:prstGeom>
        </p:spPr>
      </p:pic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1" anchor="t">
            <a:no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142147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rot="16200000" flipH="1">
            <a:off x="975591" y="1862714"/>
            <a:ext cx="1134625" cy="304799"/>
          </a:xfrm>
          <a:prstGeom prst="rect">
            <a:avLst/>
          </a:prstGeom>
        </p:spPr>
        <p:txBody>
          <a:bodyPr vert="horz" lIns="91440" tIns="45720" rIns="91440" bIns="45720" rtlCol="1" anchor="t"/>
          <a:lstStyle>
            <a:lvl1pPr algn="r" rtl="1">
              <a:defRPr sz="1100" b="0" i="0" spc="-90" baseline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050CE09-5242-4E74-A6E9-62DEBC5AE325}" type="datetime1">
              <a:rPr lang="he-IL" smtClean="0"/>
              <a:t>י"ח/ניסן/תשפ"א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rot="16200000" flipH="1">
            <a:off x="-619368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14" name="מלבן 13"/>
          <p:cNvSpPr/>
          <p:nvPr userDrawn="1"/>
        </p:nvSpPr>
        <p:spPr bwMode="blackWhite"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001261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ctr" rtl="1">
              <a:defRPr sz="2800" b="0" i="0">
                <a:solidFill>
                  <a:schemeClr val="tx1">
                    <a:tint val="75000"/>
                  </a:schemeClr>
                </a:solidFill>
                <a:latin typeface="Sitka Banner" panose="02000505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02111984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hdr="0" ftr="0" dt="0"/>
  <p:txStyles>
    <p:titleStyle>
      <a:lvl1pPr algn="r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"/>
        <a:defRPr sz="20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"/>
        <a:defRPr sz="18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"/>
        <a:defRPr sz="16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"/>
        <a:defRPr sz="14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"/>
        <a:defRPr sz="14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D5F9D5-A65F-4FB9-96C7-5BC574B749A7}"/>
              </a:ext>
            </a:extLst>
          </p:cNvPr>
          <p:cNvSpPr>
            <a:spLocks noGrp="1"/>
          </p:cNvSpPr>
          <p:nvPr/>
        </p:nvSpPr>
        <p:spPr>
          <a:xfrm>
            <a:off x="1371600" y="877787"/>
            <a:ext cx="9448800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/>
              <a:t>Full Stack Web – Final project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125B8F-D358-4A68-9467-0FDFC7A2D4D7}"/>
              </a:ext>
            </a:extLst>
          </p:cNvPr>
          <p:cNvSpPr>
            <a:spLocks noGrp="1"/>
          </p:cNvSpPr>
          <p:nvPr/>
        </p:nvSpPr>
        <p:spPr>
          <a:xfrm>
            <a:off x="1905001" y="2989631"/>
            <a:ext cx="8915399" cy="29905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b="1" dirty="0"/>
              <a:t>סטודנטים</a:t>
            </a:r>
            <a:r>
              <a:rPr lang="he-IL" dirty="0"/>
              <a:t>:</a:t>
            </a:r>
          </a:p>
          <a:p>
            <a:pPr algn="r"/>
            <a:r>
              <a:rPr lang="he-IL" dirty="0"/>
              <a:t>איימן חוסיין 315015396</a:t>
            </a:r>
            <a:r>
              <a:rPr lang="en-US" dirty="0"/>
              <a:t> </a:t>
            </a:r>
          </a:p>
          <a:p>
            <a:pPr algn="r"/>
            <a:r>
              <a:rPr lang="he-IL" dirty="0"/>
              <a:t>שי    דורון   304998198</a:t>
            </a:r>
          </a:p>
          <a:p>
            <a:pPr algn="r"/>
            <a:endParaRPr lang="he-IL" dirty="0"/>
          </a:p>
          <a:p>
            <a:pPr algn="r"/>
            <a:endParaRPr lang="he-IL" dirty="0"/>
          </a:p>
          <a:p>
            <a:pPr algn="r"/>
            <a:r>
              <a:rPr lang="he-IL" b="1" dirty="0"/>
              <a:t>מרצה:</a:t>
            </a:r>
          </a:p>
          <a:p>
            <a:pPr algn="r"/>
            <a:r>
              <a:rPr lang="he-IL" dirty="0"/>
              <a:t>גדי שור</a:t>
            </a:r>
          </a:p>
          <a:p>
            <a:pPr algn="r"/>
            <a:endParaRPr lang="en-US" dirty="0"/>
          </a:p>
          <a:p>
            <a:pPr algn="r"/>
            <a:r>
              <a:rPr lang="he-IL" dirty="0"/>
              <a:t>תאריך : 31.03.2021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/>
          <a:p>
            <a:pPr algn="r" rtl="1"/>
            <a:r>
              <a:rPr lang="he-IL" dirty="0"/>
              <a:t>טבלאות - </a:t>
            </a:r>
            <a:r>
              <a:rPr lang="en-US" dirty="0"/>
              <a:t>Exams</a:t>
            </a:r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037ED0-CBF0-4E26-A7F9-CC60D2A8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he-IL" smtClean="0"/>
              <a:pPr/>
              <a:t>10</a:t>
            </a:fld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CF003D7-2ACA-401C-A182-B218D5BF5A94}"/>
              </a:ext>
            </a:extLst>
          </p:cNvPr>
          <p:cNvSpPr/>
          <p:nvPr/>
        </p:nvSpPr>
        <p:spPr>
          <a:xfrm>
            <a:off x="3421626" y="1455174"/>
            <a:ext cx="6479458" cy="448351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859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/>
          <a:p>
            <a:r>
              <a:rPr lang="he-IL" dirty="0"/>
              <a:t>טבלאות - </a:t>
            </a:r>
            <a:r>
              <a:rPr lang="en-US" dirty="0"/>
              <a:t>Grades</a:t>
            </a:r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037ED0-CBF0-4E26-A7F9-CC60D2A8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he-IL" smtClean="0"/>
              <a:pPr/>
              <a:t>11</a:t>
            </a:fld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CF003D7-2ACA-401C-A182-B218D5BF5A94}"/>
              </a:ext>
            </a:extLst>
          </p:cNvPr>
          <p:cNvSpPr/>
          <p:nvPr/>
        </p:nvSpPr>
        <p:spPr>
          <a:xfrm>
            <a:off x="3421626" y="1455174"/>
            <a:ext cx="6479458" cy="448351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463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/>
          <a:p>
            <a:r>
              <a:rPr lang="he-IL" dirty="0"/>
              <a:t>טבלאות - </a:t>
            </a:r>
            <a:r>
              <a:rPr lang="en-US" dirty="0"/>
              <a:t>questions</a:t>
            </a:r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037ED0-CBF0-4E26-A7F9-CC60D2A8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he-IL" smtClean="0"/>
              <a:pPr/>
              <a:t>12</a:t>
            </a:fld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CF003D7-2ACA-401C-A182-B218D5BF5A94}"/>
              </a:ext>
            </a:extLst>
          </p:cNvPr>
          <p:cNvSpPr/>
          <p:nvPr/>
        </p:nvSpPr>
        <p:spPr>
          <a:xfrm>
            <a:off x="3421626" y="1455174"/>
            <a:ext cx="6479458" cy="448351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783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/>
          <a:p>
            <a:r>
              <a:rPr lang="he-IL" dirty="0"/>
              <a:t>טבלאות - </a:t>
            </a:r>
            <a:r>
              <a:rPr lang="en-US" dirty="0"/>
              <a:t>students</a:t>
            </a:r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037ED0-CBF0-4E26-A7F9-CC60D2A8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he-IL" smtClean="0"/>
              <a:pPr/>
              <a:t>13</a:t>
            </a:fld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CF003D7-2ACA-401C-A182-B218D5BF5A94}"/>
              </a:ext>
            </a:extLst>
          </p:cNvPr>
          <p:cNvSpPr/>
          <p:nvPr/>
        </p:nvSpPr>
        <p:spPr>
          <a:xfrm>
            <a:off x="3421626" y="1455174"/>
            <a:ext cx="6479458" cy="448351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647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/>
          <a:p>
            <a:r>
              <a:rPr lang="he-IL" dirty="0"/>
              <a:t>טבלאות - </a:t>
            </a:r>
            <a:r>
              <a:rPr lang="en-US" dirty="0"/>
              <a:t>teachers</a:t>
            </a:r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037ED0-CBF0-4E26-A7F9-CC60D2A8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he-IL" smtClean="0"/>
              <a:pPr/>
              <a:t>14</a:t>
            </a:fld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CF003D7-2ACA-401C-A182-B218D5BF5A94}"/>
              </a:ext>
            </a:extLst>
          </p:cNvPr>
          <p:cNvSpPr/>
          <p:nvPr/>
        </p:nvSpPr>
        <p:spPr>
          <a:xfrm>
            <a:off x="3421626" y="1455174"/>
            <a:ext cx="6479458" cy="448351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7997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/>
          <a:p>
            <a:pPr algn="r" rtl="1"/>
            <a:r>
              <a:rPr lang="he-IL" dirty="0"/>
              <a:t>כתובות </a:t>
            </a:r>
            <a:r>
              <a:rPr lang="en-US" dirty="0"/>
              <a:t>API</a:t>
            </a:r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 flipH="1">
            <a:off x="2142147" y="2052918"/>
            <a:ext cx="8946541" cy="4195481"/>
          </a:xfrm>
        </p:spPr>
        <p:txBody>
          <a:bodyPr rtlCol="1"/>
          <a:lstStyle/>
          <a:p>
            <a:r>
              <a:rPr lang="he-IL" dirty="0"/>
              <a:t>הכתובות הן:</a:t>
            </a:r>
          </a:p>
          <a:p>
            <a:pPr lvl="1"/>
            <a:r>
              <a:rPr lang="en-US" dirty="0"/>
              <a:t>Exams</a:t>
            </a:r>
          </a:p>
          <a:p>
            <a:pPr lvl="1"/>
            <a:r>
              <a:rPr lang="en-US" dirty="0"/>
              <a:t>Grades</a:t>
            </a:r>
          </a:p>
          <a:p>
            <a:pPr lvl="1"/>
            <a:r>
              <a:rPr lang="en-US" dirty="0"/>
              <a:t>Questions</a:t>
            </a:r>
          </a:p>
          <a:p>
            <a:pPr lvl="1"/>
            <a:r>
              <a:rPr lang="en-US" dirty="0"/>
              <a:t>Students</a:t>
            </a:r>
          </a:p>
          <a:p>
            <a:pPr lvl="1"/>
            <a:r>
              <a:rPr lang="en-US" dirty="0"/>
              <a:t>teachers</a:t>
            </a:r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037ED0-CBF0-4E26-A7F9-CC60D2A8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he-IL" smtClean="0"/>
              <a:pPr/>
              <a:t>15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7564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/>
          <a:p>
            <a:r>
              <a:rPr lang="he-IL" dirty="0"/>
              <a:t>כתובות </a:t>
            </a:r>
            <a:r>
              <a:rPr lang="en-US" dirty="0"/>
              <a:t>API</a:t>
            </a:r>
            <a:r>
              <a:rPr lang="he-IL" dirty="0"/>
              <a:t> - </a:t>
            </a:r>
            <a:r>
              <a:rPr lang="en-US" dirty="0"/>
              <a:t>Exams</a:t>
            </a:r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037ED0-CBF0-4E26-A7F9-CC60D2A8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he-IL" smtClean="0"/>
              <a:pPr/>
              <a:t>16</a:t>
            </a:fld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CF003D7-2ACA-401C-A182-B218D5BF5A94}"/>
              </a:ext>
            </a:extLst>
          </p:cNvPr>
          <p:cNvSpPr/>
          <p:nvPr/>
        </p:nvSpPr>
        <p:spPr>
          <a:xfrm>
            <a:off x="3421626" y="1455174"/>
            <a:ext cx="6479458" cy="448351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125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/>
          <a:p>
            <a:r>
              <a:rPr lang="he-IL" dirty="0"/>
              <a:t>כתובות </a:t>
            </a:r>
            <a:r>
              <a:rPr lang="en-US" dirty="0"/>
              <a:t>API</a:t>
            </a:r>
            <a:r>
              <a:rPr lang="he-IL" dirty="0"/>
              <a:t> - </a:t>
            </a:r>
            <a:r>
              <a:rPr lang="en-US" dirty="0"/>
              <a:t>Grades</a:t>
            </a:r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037ED0-CBF0-4E26-A7F9-CC60D2A8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he-IL" smtClean="0"/>
              <a:pPr/>
              <a:t>17</a:t>
            </a:fld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CF003D7-2ACA-401C-A182-B218D5BF5A94}"/>
              </a:ext>
            </a:extLst>
          </p:cNvPr>
          <p:cNvSpPr/>
          <p:nvPr/>
        </p:nvSpPr>
        <p:spPr>
          <a:xfrm>
            <a:off x="3421626" y="1455174"/>
            <a:ext cx="6479458" cy="448351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802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/>
          <a:p>
            <a:r>
              <a:rPr lang="he-IL" dirty="0"/>
              <a:t>כתובות </a:t>
            </a:r>
            <a:r>
              <a:rPr lang="en-US" dirty="0"/>
              <a:t>API</a:t>
            </a:r>
            <a:r>
              <a:rPr lang="he-IL" dirty="0"/>
              <a:t> - </a:t>
            </a:r>
            <a:r>
              <a:rPr lang="en-US" dirty="0"/>
              <a:t>questions</a:t>
            </a:r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037ED0-CBF0-4E26-A7F9-CC60D2A8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he-IL" smtClean="0"/>
              <a:pPr/>
              <a:t>18</a:t>
            </a:fld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CF003D7-2ACA-401C-A182-B218D5BF5A94}"/>
              </a:ext>
            </a:extLst>
          </p:cNvPr>
          <p:cNvSpPr/>
          <p:nvPr/>
        </p:nvSpPr>
        <p:spPr>
          <a:xfrm>
            <a:off x="3421626" y="1455174"/>
            <a:ext cx="6479458" cy="448351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5025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/>
          <a:p>
            <a:r>
              <a:rPr lang="he-IL" dirty="0"/>
              <a:t>כתובות </a:t>
            </a:r>
            <a:r>
              <a:rPr lang="en-US" dirty="0"/>
              <a:t>API</a:t>
            </a:r>
            <a:r>
              <a:rPr lang="he-IL" dirty="0"/>
              <a:t> - </a:t>
            </a:r>
            <a:r>
              <a:rPr lang="en-US" dirty="0"/>
              <a:t>students</a:t>
            </a:r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037ED0-CBF0-4E26-A7F9-CC60D2A8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he-IL" smtClean="0"/>
              <a:pPr/>
              <a:t>19</a:t>
            </a:fld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CF003D7-2ACA-401C-A182-B218D5BF5A94}"/>
              </a:ext>
            </a:extLst>
          </p:cNvPr>
          <p:cNvSpPr/>
          <p:nvPr/>
        </p:nvSpPr>
        <p:spPr>
          <a:xfrm>
            <a:off x="3421626" y="1455174"/>
            <a:ext cx="6479458" cy="448351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884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/>
          <a:p>
            <a:pPr algn="r" rtl="1"/>
            <a:r>
              <a:rPr lang="he-IL" dirty="0"/>
              <a:t>תיאור המערכת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 flipH="1">
            <a:off x="2142147" y="2052918"/>
            <a:ext cx="8946541" cy="4195481"/>
          </a:xfrm>
        </p:spPr>
        <p:txBody>
          <a:bodyPr rtlCol="1"/>
          <a:lstStyle/>
          <a:p>
            <a:pPr algn="r" rtl="1">
              <a:buFont typeface="Wingdings 3" panose="05040102010807070707" pitchFamily="18" charset="2"/>
              <a:buChar char=""/>
            </a:pPr>
            <a:r>
              <a:rPr lang="he-IL" dirty="0"/>
              <a:t>המערכת היא מערכת לניהול מבחנים, יש בה שני ממשקי משתמש:</a:t>
            </a:r>
          </a:p>
          <a:p>
            <a:pPr lvl="1"/>
            <a:r>
              <a:rPr lang="he-IL" dirty="0"/>
              <a:t>מרצה.</a:t>
            </a:r>
          </a:p>
          <a:p>
            <a:pPr lvl="1"/>
            <a:r>
              <a:rPr lang="he-IL" dirty="0"/>
              <a:t>סטודנט.</a:t>
            </a:r>
          </a:p>
          <a:p>
            <a:pPr marL="457200" lvl="1" indent="0">
              <a:buNone/>
            </a:pPr>
            <a:r>
              <a:rPr lang="he-IL" dirty="0"/>
              <a:t>על כל אחד מהממשקים נפרט במצגות הבאות.</a:t>
            </a:r>
          </a:p>
          <a:p>
            <a:pPr marL="473075" lvl="1" indent="-473075"/>
            <a:r>
              <a:rPr lang="he-IL" sz="2000" dirty="0"/>
              <a:t>הרעיון הכללי הוא שהסטודנט יכול להיכנס ולבחור מבחן מהמבחנים שמוקצים לו ולהיבחן עליו (מבחן אמריקאי). לאחר מכן הוא יכול לראות את ציון שקיבל.</a:t>
            </a:r>
          </a:p>
          <a:p>
            <a:pPr marL="473075" lvl="1" indent="-473075"/>
            <a:r>
              <a:rPr lang="he-IL" sz="2000" dirty="0"/>
              <a:t>מרצה יכול להוסיף, לערוך ולמחוק מבחן, כמו כן הוא יכול גם לראות את גרף הציונים של המבחן (פירוט בהמשך)</a:t>
            </a:r>
          </a:p>
          <a:p>
            <a:pPr marL="473075" lvl="1" indent="-473075"/>
            <a:r>
              <a:rPr lang="he-IL" sz="2000" dirty="0"/>
              <a:t>מסך הכניסה משותף לסטודנט ולמרצה כאשר אפשר לבחור לאיזה ממש להיכנס ( בהתאם למשתמשים שרשומים במסד הנתונים )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81C4787-535D-4E5A-BB81-A3B9DF66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he-IL" smtClean="0"/>
              <a:pPr/>
              <a:t>2</a:t>
            </a:fld>
            <a:endParaRPr lang="he-I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/>
          <a:p>
            <a:r>
              <a:rPr lang="he-IL" dirty="0"/>
              <a:t>כתובות </a:t>
            </a:r>
            <a:r>
              <a:rPr lang="en-US" dirty="0"/>
              <a:t>API</a:t>
            </a:r>
            <a:r>
              <a:rPr lang="he-IL" dirty="0"/>
              <a:t> - </a:t>
            </a:r>
            <a:r>
              <a:rPr lang="en-US" dirty="0"/>
              <a:t>teachers</a:t>
            </a:r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037ED0-CBF0-4E26-A7F9-CC60D2A8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he-IL" smtClean="0"/>
              <a:pPr/>
              <a:t>20</a:t>
            </a:fld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CF003D7-2ACA-401C-A182-B218D5BF5A94}"/>
              </a:ext>
            </a:extLst>
          </p:cNvPr>
          <p:cNvSpPr/>
          <p:nvPr/>
        </p:nvSpPr>
        <p:spPr>
          <a:xfrm>
            <a:off x="3421626" y="1455174"/>
            <a:ext cx="6479458" cy="448351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5114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/>
          <a:p>
            <a:pPr algn="r" rtl="1"/>
            <a:r>
              <a:rPr lang="en-US" dirty="0"/>
              <a:t>Use case</a:t>
            </a:r>
            <a:r>
              <a:rPr lang="he-IL" dirty="0"/>
              <a:t> - מבחן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FDB89C-23F9-4F78-8E54-E5D3614B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he-IL" smtClean="0"/>
              <a:pPr/>
              <a:t>21</a:t>
            </a:fld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9CE80729-9A58-4719-B682-F6885D9E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035070"/>
            <a:ext cx="6915488" cy="552720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/>
          <a:p>
            <a:pPr algn="r" rtl="1"/>
            <a:r>
              <a:rPr lang="he-IL" dirty="0"/>
              <a:t>נספחים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idx="1"/>
          </p:nvPr>
        </p:nvSpPr>
        <p:spPr>
          <a:xfrm flipH="1">
            <a:off x="2142147" y="2052918"/>
            <a:ext cx="8946541" cy="4195481"/>
          </a:xfrm>
        </p:spPr>
        <p:txBody>
          <a:bodyPr rtlCol="1"/>
          <a:lstStyle/>
          <a:p>
            <a:pPr algn="r" rtl="1">
              <a:buFont typeface="Wingdings 3" panose="05040102010807070707" pitchFamily="18" charset="2"/>
              <a:buChar char=""/>
            </a:pPr>
            <a:r>
              <a:rPr lang="en-US" dirty="0"/>
              <a:t>Use case </a:t>
            </a:r>
            <a:r>
              <a:rPr lang="he-IL" dirty="0"/>
              <a:t> - מבחן מצורף כדיאגרמה במסמך </a:t>
            </a:r>
            <a:r>
              <a:rPr lang="en-US" dirty="0"/>
              <a:t>Pdf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הטבלאות המתעדכנות מופיעות במצגת בכל מסך.</a:t>
            </a:r>
          </a:p>
          <a:p>
            <a:pPr lvl="1"/>
            <a:r>
              <a:rPr lang="he-IL" dirty="0"/>
              <a:t>מה שמתעדכן בצד לקוח מופיע כתמונה במסמך.</a:t>
            </a:r>
          </a:p>
          <a:p>
            <a:pPr algn="r" rtl="1">
              <a:buFont typeface="Wingdings 3" panose="05040102010807070707" pitchFamily="18" charset="2"/>
              <a:buChar char=""/>
            </a:pPr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2047C8-F0B1-466A-A73F-4FAC5D08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he-IL" smtClean="0"/>
              <a:pPr/>
              <a:t>22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470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ED5B192-1A63-46CA-8CB0-81C34089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he-IL" smtClean="0"/>
              <a:pPr/>
              <a:t>23</a:t>
            </a:fld>
            <a:endParaRPr lang="he-I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75E62C-37ED-4473-9359-7E496F642E25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38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27507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41166" y="452718"/>
            <a:ext cx="9404723" cy="1400530"/>
          </a:xfrm>
        </p:spPr>
        <p:txBody>
          <a:bodyPr rtlCol="1" anchor="t">
            <a:normAutofit/>
          </a:bodyPr>
          <a:lstStyle/>
          <a:p>
            <a:pPr rtl="1"/>
            <a:r>
              <a:rPr lang="he-IL" dirty="0"/>
              <a:t>מסך כניסה</a:t>
            </a:r>
            <a:endParaRPr lang="he-IL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A07452-91D6-4E4D-B00C-C45994036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92349" y="2060575"/>
            <a:ext cx="4396339" cy="4195763"/>
          </a:xfrm>
        </p:spPr>
        <p:txBody>
          <a:bodyPr/>
          <a:lstStyle/>
          <a:p>
            <a:r>
              <a:rPr lang="he-IL" dirty="0"/>
              <a:t>זהו המסך הראשי, בו נכנסים למערכת.</a:t>
            </a:r>
          </a:p>
          <a:p>
            <a:r>
              <a:rPr lang="he-IL" dirty="0"/>
              <a:t>לחיצה על כל אחד מסוג הממשקים יברור בין האפשרויות.</a:t>
            </a:r>
          </a:p>
          <a:p>
            <a:r>
              <a:rPr lang="he-IL" dirty="0"/>
              <a:t>כניסה מוצלחת תוביל לדף המתאים.</a:t>
            </a:r>
          </a:p>
          <a:p>
            <a:r>
              <a:rPr lang="he-IL" dirty="0"/>
              <a:t>הכנסת סיסמא/שם משתמש שגויים תוביל להודעה למשתמש.</a:t>
            </a:r>
            <a:endParaRPr lang="en-US" dirty="0"/>
          </a:p>
        </p:txBody>
      </p:sp>
      <p:pic>
        <p:nvPicPr>
          <p:cNvPr id="3" name="מציין מיקום תוכן 2">
            <a:extLst>
              <a:ext uri="{FF2B5EF4-FFF2-40B4-BE49-F238E27FC236}">
                <a16:creationId xmlns:a16="http://schemas.microsoft.com/office/drawing/2014/main" id="{26AA4383-C0F1-4EE8-8905-A027051DB7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1655" y="1853248"/>
            <a:ext cx="6350694" cy="4350225"/>
          </a:xfrm>
          <a:prstGeom prst="rect">
            <a:avLst/>
          </a:prstGeom>
          <a:noFill/>
        </p:spPr>
      </p:pic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81C4787-535D-4E5A-BB81-A3B9DF66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261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he-IL" smtClean="0"/>
              <a:pPr>
                <a:spcAft>
                  <a:spcPts val="600"/>
                </a:spcAft>
              </a:pPr>
              <a:t>3</a:t>
            </a:fld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43752731-2330-4CC6-B552-56D39CBB60BC}"/>
              </a:ext>
            </a:extLst>
          </p:cNvPr>
          <p:cNvSpPr/>
          <p:nvPr/>
        </p:nvSpPr>
        <p:spPr>
          <a:xfrm>
            <a:off x="341655" y="62034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dirty="0"/>
              <a:t>טבלאות מושפעות:</a:t>
            </a:r>
          </a:p>
          <a:p>
            <a:pPr lvl="1"/>
            <a:r>
              <a:rPr lang="en-US" dirty="0"/>
              <a:t>Teachers/Students</a:t>
            </a:r>
          </a:p>
        </p:txBody>
      </p:sp>
    </p:spTree>
    <p:extLst>
      <p:ext uri="{BB962C8B-B14F-4D97-AF65-F5344CB8AC3E}">
        <p14:creationId xmlns:p14="http://schemas.microsoft.com/office/powerpoint/2010/main" val="91527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41166" y="452718"/>
            <a:ext cx="9404723" cy="1400530"/>
          </a:xfrm>
        </p:spPr>
        <p:txBody>
          <a:bodyPr rtlCol="1" anchor="t">
            <a:normAutofit/>
          </a:bodyPr>
          <a:lstStyle/>
          <a:p>
            <a:pPr rtl="1"/>
            <a:r>
              <a:rPr lang="he-IL" dirty="0"/>
              <a:t>ממשק מרצה – מסך ראשי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A07EE5-47EB-47DF-8E36-FE86C008C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29817" y="2060575"/>
            <a:ext cx="2116072" cy="4195763"/>
          </a:xfrm>
        </p:spPr>
        <p:txBody>
          <a:bodyPr/>
          <a:lstStyle/>
          <a:p>
            <a:r>
              <a:rPr lang="he-IL" dirty="0"/>
              <a:t>במסך זה המרצה יכול: </a:t>
            </a:r>
          </a:p>
          <a:p>
            <a:pPr lvl="1"/>
            <a:r>
              <a:rPr lang="he-IL" dirty="0"/>
              <a:t>לצפות במבחנים שלו.</a:t>
            </a:r>
          </a:p>
          <a:p>
            <a:pPr lvl="1"/>
            <a:r>
              <a:rPr lang="he-IL" dirty="0"/>
              <a:t>להוסיף מבחן</a:t>
            </a:r>
          </a:p>
          <a:p>
            <a:pPr lvl="1"/>
            <a:r>
              <a:rPr lang="he-IL" dirty="0"/>
              <a:t>למחוק מבחן.</a:t>
            </a:r>
          </a:p>
          <a:p>
            <a:pPr lvl="1"/>
            <a:r>
              <a:rPr lang="he-IL" dirty="0"/>
              <a:t>לראות את הציונים.</a:t>
            </a:r>
          </a:p>
          <a:p>
            <a:pPr lvl="1"/>
            <a:r>
              <a:rPr lang="he-IL" dirty="0"/>
              <a:t>לערוך מבחן</a:t>
            </a:r>
            <a:endParaRPr lang="en-US" dirty="0"/>
          </a:p>
        </p:txBody>
      </p:sp>
      <p:pic>
        <p:nvPicPr>
          <p:cNvPr id="3" name="מציין מיקום תוכן 2">
            <a:extLst>
              <a:ext uri="{FF2B5EF4-FFF2-40B4-BE49-F238E27FC236}">
                <a16:creationId xmlns:a16="http://schemas.microsoft.com/office/drawing/2014/main" id="{F21F60DC-69DD-42D3-A2CE-1A9F2F4553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23315"/>
          <a:stretch/>
        </p:blipFill>
        <p:spPr>
          <a:xfrm>
            <a:off x="136533" y="1853248"/>
            <a:ext cx="9293284" cy="3937385"/>
          </a:xfrm>
          <a:prstGeom prst="rect">
            <a:avLst/>
          </a:prstGeom>
          <a:noFill/>
        </p:spPr>
      </p:pic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81C4787-535D-4E5A-BB81-A3B9DF66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261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he-IL" smtClean="0"/>
              <a:pPr>
                <a:spcAft>
                  <a:spcPts val="600"/>
                </a:spcAft>
              </a:pPr>
              <a:t>4</a:t>
            </a:fld>
            <a:endParaRPr lang="he-I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CFD9FD-367D-4B15-A33B-63876EEE5CF5}"/>
              </a:ext>
            </a:extLst>
          </p:cNvPr>
          <p:cNvSpPr txBox="1">
            <a:spLocks/>
          </p:cNvSpPr>
          <p:nvPr/>
        </p:nvSpPr>
        <p:spPr>
          <a:xfrm>
            <a:off x="3549446" y="5812778"/>
            <a:ext cx="5633884" cy="94198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8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6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4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2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2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e-IL" dirty="0"/>
              <a:t>טבלאות מושפעות:</a:t>
            </a:r>
          </a:p>
          <a:p>
            <a:pPr lvl="1"/>
            <a:r>
              <a:rPr lang="en-US" dirty="0"/>
              <a:t>Exams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509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41166" y="452718"/>
            <a:ext cx="9404723" cy="1400530"/>
          </a:xfrm>
        </p:spPr>
        <p:txBody>
          <a:bodyPr rtlCol="1" anchor="t">
            <a:normAutofit/>
          </a:bodyPr>
          <a:lstStyle/>
          <a:p>
            <a:pPr rtl="1"/>
            <a:r>
              <a:rPr lang="he-IL" dirty="0"/>
              <a:t>ממשק מרצה – עריכת מבחן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A07EE5-47EB-47DF-8E36-FE86C008C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4839" y="2060575"/>
            <a:ext cx="2451050" cy="4195763"/>
          </a:xfrm>
        </p:spPr>
        <p:txBody>
          <a:bodyPr>
            <a:normAutofit/>
          </a:bodyPr>
          <a:lstStyle/>
          <a:p>
            <a:r>
              <a:rPr lang="he-IL" dirty="0"/>
              <a:t>במסך זה המרצה יכול: </a:t>
            </a:r>
          </a:p>
          <a:p>
            <a:pPr lvl="1"/>
            <a:r>
              <a:rPr lang="he-IL" dirty="0"/>
              <a:t>לערוך את נתונים המבחן</a:t>
            </a:r>
          </a:p>
          <a:p>
            <a:pPr lvl="1"/>
            <a:r>
              <a:rPr lang="he-IL" dirty="0"/>
              <a:t>לערוך שאלות קיימות (השורה ראשונה בטבלה התחתונה )</a:t>
            </a:r>
          </a:p>
          <a:p>
            <a:pPr lvl="1"/>
            <a:r>
              <a:rPr lang="he-IL" dirty="0"/>
              <a:t>להוסיף שאלה (שורה שניה, לאחר לחיצה על </a:t>
            </a:r>
            <a:r>
              <a:rPr lang="en-US" dirty="0"/>
              <a:t>Add Question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למחוק שאלות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81C4787-535D-4E5A-BB81-A3B9DF66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261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he-IL" smtClean="0"/>
              <a:pPr>
                <a:spcAft>
                  <a:spcPts val="600"/>
                </a:spcAft>
              </a:pPr>
              <a:t>5</a:t>
            </a:fld>
            <a:endParaRPr lang="he-IL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304CBC69-290A-4006-BF05-60687C7E14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24025" y="1590299"/>
            <a:ext cx="7880646" cy="444670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094637-3337-43EF-B6D8-E5FB7F2CEFFF}"/>
              </a:ext>
            </a:extLst>
          </p:cNvPr>
          <p:cNvSpPr txBox="1">
            <a:spLocks/>
          </p:cNvSpPr>
          <p:nvPr/>
        </p:nvSpPr>
        <p:spPr>
          <a:xfrm>
            <a:off x="3549446" y="6037007"/>
            <a:ext cx="5643716" cy="820993"/>
          </a:xfrm>
          <a:prstGeom prst="rect">
            <a:avLst/>
          </a:prstGeom>
        </p:spPr>
        <p:txBody>
          <a:bodyPr vert="horz" lIns="91440" tIns="45720" rIns="91440" bIns="45720" rtlCol="1">
            <a:normAutofit fontScale="775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8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6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4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2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2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e-IL" dirty="0"/>
              <a:t>טבלאות מושפעות:</a:t>
            </a:r>
          </a:p>
          <a:p>
            <a:pPr lvl="1"/>
            <a:r>
              <a:rPr lang="en-US" dirty="0"/>
              <a:t>Exams.</a:t>
            </a:r>
          </a:p>
          <a:p>
            <a:pPr lvl="1"/>
            <a:r>
              <a:rPr lang="en-US" dirty="0"/>
              <a:t>Questions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239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41166" y="452718"/>
            <a:ext cx="9404723" cy="1400530"/>
          </a:xfrm>
        </p:spPr>
        <p:txBody>
          <a:bodyPr rtlCol="1" anchor="t">
            <a:normAutofit/>
          </a:bodyPr>
          <a:lstStyle/>
          <a:p>
            <a:pPr rtl="1"/>
            <a:r>
              <a:rPr lang="he-IL" dirty="0"/>
              <a:t>ממשק מרצה – גרף ציונים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81C4787-535D-4E5A-BB81-A3B9DF66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261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he-IL" smtClean="0"/>
              <a:pPr>
                <a:spcAft>
                  <a:spcPts val="600"/>
                </a:spcAft>
              </a:pPr>
              <a:t>6</a:t>
            </a:fld>
            <a:endParaRPr lang="he-IL"/>
          </a:p>
        </p:txBody>
      </p:sp>
      <p:pic>
        <p:nvPicPr>
          <p:cNvPr id="8" name="מציין מיקום תוכן 7">
            <a:extLst>
              <a:ext uri="{FF2B5EF4-FFF2-40B4-BE49-F238E27FC236}">
                <a16:creationId xmlns:a16="http://schemas.microsoft.com/office/drawing/2014/main" id="{5C7AC3A5-FD88-407C-9E07-F6EE011FF3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24746" y="1273523"/>
            <a:ext cx="8742507" cy="466672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F269F43-2F44-4C1D-8559-EC4A71EC35F7}"/>
              </a:ext>
            </a:extLst>
          </p:cNvPr>
          <p:cNvSpPr txBox="1">
            <a:spLocks/>
          </p:cNvSpPr>
          <p:nvPr/>
        </p:nvSpPr>
        <p:spPr>
          <a:xfrm>
            <a:off x="4070555" y="5993367"/>
            <a:ext cx="5309419" cy="76768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8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6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4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2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2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e-IL" dirty="0"/>
              <a:t>טבלאות מושפעות:</a:t>
            </a:r>
          </a:p>
          <a:p>
            <a:pPr lvl="1"/>
            <a:r>
              <a:rPr lang="en-US" dirty="0"/>
              <a:t>Grades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000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41166" y="452718"/>
            <a:ext cx="9404723" cy="1400530"/>
          </a:xfrm>
        </p:spPr>
        <p:txBody>
          <a:bodyPr rtlCol="1" anchor="t">
            <a:normAutofit/>
          </a:bodyPr>
          <a:lstStyle/>
          <a:p>
            <a:pPr rtl="1"/>
            <a:r>
              <a:rPr lang="he-IL" dirty="0"/>
              <a:t>ממשק סטודנט – מסך ראשי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A07EE5-47EB-47DF-8E36-FE86C008C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29817" y="2060575"/>
            <a:ext cx="2116072" cy="4195763"/>
          </a:xfrm>
        </p:spPr>
        <p:txBody>
          <a:bodyPr/>
          <a:lstStyle/>
          <a:p>
            <a:r>
              <a:rPr lang="he-IL" dirty="0"/>
              <a:t>במסך זה הסטודנט יכול: </a:t>
            </a:r>
          </a:p>
          <a:p>
            <a:pPr lvl="1"/>
            <a:r>
              <a:rPr lang="he-IL" dirty="0"/>
              <a:t>לצפות במבחנים שלו.</a:t>
            </a:r>
          </a:p>
          <a:p>
            <a:pPr lvl="1"/>
            <a:r>
              <a:rPr lang="he-IL" dirty="0"/>
              <a:t>לבצע מבחן.</a:t>
            </a:r>
          </a:p>
          <a:p>
            <a:pPr lvl="1"/>
            <a:r>
              <a:rPr lang="he-IL" dirty="0"/>
              <a:t>לראות את הציונים.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81C4787-535D-4E5A-BB81-A3B9DF66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261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he-IL" smtClean="0"/>
              <a:pPr>
                <a:spcAft>
                  <a:spcPts val="600"/>
                </a:spcAft>
              </a:pPr>
              <a:t>7</a:t>
            </a:fld>
            <a:endParaRPr lang="he-IL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0C30503D-BD45-4059-9209-3F8A49D27C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2589" y="1853248"/>
            <a:ext cx="9007228" cy="389201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FBCC8F-8D70-45D6-BFF7-7BB93381EC23}"/>
              </a:ext>
            </a:extLst>
          </p:cNvPr>
          <p:cNvSpPr txBox="1">
            <a:spLocks/>
          </p:cNvSpPr>
          <p:nvPr/>
        </p:nvSpPr>
        <p:spPr>
          <a:xfrm>
            <a:off x="3431458" y="5767403"/>
            <a:ext cx="5535561" cy="987358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8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6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4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2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2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e-IL" dirty="0"/>
              <a:t>טבלאות מושפעות:</a:t>
            </a:r>
          </a:p>
          <a:p>
            <a:pPr lvl="1"/>
            <a:r>
              <a:rPr lang="en-US" dirty="0"/>
              <a:t>Exams.</a:t>
            </a:r>
          </a:p>
          <a:p>
            <a:pPr lvl="1"/>
            <a:r>
              <a:rPr lang="en-US" dirty="0"/>
              <a:t>Grades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7269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41166" y="452718"/>
            <a:ext cx="9404723" cy="1400530"/>
          </a:xfrm>
        </p:spPr>
        <p:txBody>
          <a:bodyPr rtlCol="1" anchor="t">
            <a:normAutofit/>
          </a:bodyPr>
          <a:lstStyle/>
          <a:p>
            <a:pPr rtl="1"/>
            <a:r>
              <a:rPr lang="he-IL" dirty="0"/>
              <a:t>ממשק סטודנט – ביצוע מבחן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A07EE5-47EB-47DF-8E36-FE86C008C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3364" y="2070407"/>
            <a:ext cx="2873837" cy="4195763"/>
          </a:xfrm>
        </p:spPr>
        <p:txBody>
          <a:bodyPr/>
          <a:lstStyle/>
          <a:p>
            <a:r>
              <a:rPr lang="he-IL" dirty="0"/>
              <a:t>כאן הסטודנט עונה על המבחן, הוא יכול לחזור אחורה ולהתקדם קדימה ( במידה ובחר תשובה ).</a:t>
            </a:r>
          </a:p>
          <a:p>
            <a:r>
              <a:rPr lang="he-IL" dirty="0"/>
              <a:t>לאחד סוף הזמן או סיום השאלות יופיע כפתור : 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לאחר מכן יחזור למסך הראשי שלו.</a:t>
            </a:r>
          </a:p>
          <a:p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81C4787-535D-4E5A-BB81-A3B9DF66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261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he-IL" smtClean="0"/>
              <a:pPr>
                <a:spcAft>
                  <a:spcPts val="600"/>
                </a:spcAft>
              </a:pPr>
              <a:t>8</a:t>
            </a:fld>
            <a:endParaRPr lang="he-IL"/>
          </a:p>
        </p:txBody>
      </p:sp>
      <p:pic>
        <p:nvPicPr>
          <p:cNvPr id="11" name="מציין מיקום תוכן 10">
            <a:extLst>
              <a:ext uri="{FF2B5EF4-FFF2-40B4-BE49-F238E27FC236}">
                <a16:creationId xmlns:a16="http://schemas.microsoft.com/office/drawing/2014/main" id="{F49E6CBE-F6AF-4C81-9F73-6C3F9A4CEE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83009" y="1592827"/>
            <a:ext cx="7863394" cy="392610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E582EB47-507E-46CD-9A9D-59BACF793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113" y="4550223"/>
            <a:ext cx="1907878" cy="68357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3A0FE33-69F1-48B5-B1C2-BFB3F8AE6DF5}"/>
              </a:ext>
            </a:extLst>
          </p:cNvPr>
          <p:cNvSpPr txBox="1">
            <a:spLocks/>
          </p:cNvSpPr>
          <p:nvPr/>
        </p:nvSpPr>
        <p:spPr>
          <a:xfrm>
            <a:off x="2644877" y="5637845"/>
            <a:ext cx="6027176" cy="1220155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8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6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4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2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pitchFamily="18" charset="2"/>
              <a:buChar char=""/>
              <a:defRPr sz="12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e-IL" dirty="0"/>
              <a:t>טבלאות מושפעות:</a:t>
            </a:r>
          </a:p>
          <a:p>
            <a:pPr lvl="1"/>
            <a:r>
              <a:rPr lang="en-US" dirty="0"/>
              <a:t>Exams</a:t>
            </a:r>
          </a:p>
          <a:p>
            <a:pPr lvl="1"/>
            <a:r>
              <a:rPr lang="en-US" dirty="0"/>
              <a:t>Questions</a:t>
            </a:r>
            <a:endParaRPr lang="he-IL" dirty="0"/>
          </a:p>
          <a:p>
            <a:pPr lvl="1"/>
            <a:r>
              <a:rPr lang="en-US" dirty="0"/>
              <a:t>Grades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184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141166" y="452718"/>
            <a:ext cx="9404723" cy="1400530"/>
          </a:xfrm>
        </p:spPr>
        <p:txBody>
          <a:bodyPr rtlCol="1"/>
          <a:lstStyle/>
          <a:p>
            <a:pPr algn="r" rtl="1"/>
            <a:r>
              <a:rPr lang="he-IL" dirty="0"/>
              <a:t>טבלאות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 flipH="1">
            <a:off x="2142147" y="2052918"/>
            <a:ext cx="8946541" cy="4195481"/>
          </a:xfrm>
        </p:spPr>
        <p:txBody>
          <a:bodyPr rtlCol="1"/>
          <a:lstStyle/>
          <a:p>
            <a:pPr algn="r" rtl="1">
              <a:buFont typeface="Wingdings 3" panose="05040102010807070707" pitchFamily="18" charset="2"/>
              <a:buChar char=""/>
            </a:pPr>
            <a:r>
              <a:rPr lang="he-IL" dirty="0"/>
              <a:t>השתמשנו ב </a:t>
            </a:r>
            <a:r>
              <a:rPr lang="en-US" dirty="0"/>
              <a:t>SQL</a:t>
            </a:r>
            <a:r>
              <a:rPr lang="he-IL" dirty="0"/>
              <a:t> כמסד הנתונים.</a:t>
            </a:r>
          </a:p>
          <a:p>
            <a:pPr algn="r" rtl="1">
              <a:buFont typeface="Wingdings 3" panose="05040102010807070707" pitchFamily="18" charset="2"/>
              <a:buChar char=""/>
            </a:pPr>
            <a:r>
              <a:rPr lang="he-IL" dirty="0"/>
              <a:t>הטבלאות הן:</a:t>
            </a:r>
          </a:p>
          <a:p>
            <a:pPr lvl="1"/>
            <a:r>
              <a:rPr lang="en-US" dirty="0"/>
              <a:t>Exams</a:t>
            </a:r>
          </a:p>
          <a:p>
            <a:pPr lvl="1"/>
            <a:r>
              <a:rPr lang="en-US" dirty="0"/>
              <a:t>Grades</a:t>
            </a:r>
          </a:p>
          <a:p>
            <a:pPr lvl="1"/>
            <a:r>
              <a:rPr lang="en-US" dirty="0"/>
              <a:t>Questions</a:t>
            </a:r>
          </a:p>
          <a:p>
            <a:pPr lvl="1"/>
            <a:r>
              <a:rPr lang="en-US" dirty="0"/>
              <a:t>Students</a:t>
            </a:r>
          </a:p>
          <a:p>
            <a:pPr lvl="1"/>
            <a:r>
              <a:rPr lang="en-US" dirty="0"/>
              <a:t>teachers</a:t>
            </a:r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037ED0-CBF0-4E26-A7F9-CC60D2A8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he-IL" smtClean="0"/>
              <a:pPr/>
              <a:t>9</a:t>
            </a:fld>
            <a:endParaRPr lang="he-I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סטרטגיה עסקית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078606_TF03417222.potx" id="{CEA5BCA3-D926-4566-9C19-94EB63FD43E1}" vid="{7D33AEDB-798E-48FC-A03A-5C400B900754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מצגת תוכנית עסקית (עיצוב יון ירוק, מסך רחב)</Template>
  <TotalTime>115</TotalTime>
  <Words>442</Words>
  <Application>Microsoft Office PowerPoint</Application>
  <PresentationFormat>מסך רחב</PresentationFormat>
  <Paragraphs>140</Paragraphs>
  <Slides>23</Slides>
  <Notes>22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31" baseType="lpstr">
      <vt:lpstr>Century Gothic</vt:lpstr>
      <vt:lpstr>Sitka Banner</vt:lpstr>
      <vt:lpstr>Sitka Subheading</vt:lpstr>
      <vt:lpstr>Stencil</vt:lpstr>
      <vt:lpstr>Symbol</vt:lpstr>
      <vt:lpstr>Tahoma</vt:lpstr>
      <vt:lpstr>Wingdings 3</vt:lpstr>
      <vt:lpstr>אסטרטגיה עסקית</vt:lpstr>
      <vt:lpstr>מצגת של PowerPoint‏</vt:lpstr>
      <vt:lpstr>תיאור המערכת</vt:lpstr>
      <vt:lpstr>מסך כניסה</vt:lpstr>
      <vt:lpstr>ממשק מרצה – מסך ראשי</vt:lpstr>
      <vt:lpstr>ממשק מרצה – עריכת מבחן</vt:lpstr>
      <vt:lpstr>ממשק מרצה – גרף ציונים</vt:lpstr>
      <vt:lpstr>ממשק סטודנט – מסך ראשי</vt:lpstr>
      <vt:lpstr>ממשק סטודנט – ביצוע מבחן</vt:lpstr>
      <vt:lpstr>טבלאות</vt:lpstr>
      <vt:lpstr>טבלאות - Exams</vt:lpstr>
      <vt:lpstr>טבלאות - Grades</vt:lpstr>
      <vt:lpstr>טבלאות - questions</vt:lpstr>
      <vt:lpstr>טבלאות - students</vt:lpstr>
      <vt:lpstr>טבלאות - teachers</vt:lpstr>
      <vt:lpstr>כתובות API</vt:lpstr>
      <vt:lpstr>כתובות API - Exams</vt:lpstr>
      <vt:lpstr>כתובות API - Grades</vt:lpstr>
      <vt:lpstr>כתובות API - questions</vt:lpstr>
      <vt:lpstr>כתובות API - students</vt:lpstr>
      <vt:lpstr>כתובות API - teachers</vt:lpstr>
      <vt:lpstr>Use case - מבחן</vt:lpstr>
      <vt:lpstr>נספחים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שי דורון</dc:creator>
  <cp:lastModifiedBy>שי דורון</cp:lastModifiedBy>
  <cp:revision>11</cp:revision>
  <cp:lastPrinted>2012-08-15T21:38:02Z</cp:lastPrinted>
  <dcterms:created xsi:type="dcterms:W3CDTF">2021-03-31T16:14:44Z</dcterms:created>
  <dcterms:modified xsi:type="dcterms:W3CDTF">2021-03-31T18:10:21Z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