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</p:sldIdLst>
  <p:sldSz cx="16256000" cy="9144000"/>
  <p:notesSz cx="16256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01B"/>
    <a:srgbClr val="DA6763"/>
    <a:srgbClr val="E8191C"/>
    <a:srgbClr val="FF8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>
      <p:cViewPr varScale="1">
        <p:scale>
          <a:sx n="72" d="100"/>
          <a:sy n="72" d="100"/>
        </p:scale>
        <p:origin x="6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ehdi Bendriss" userId="11369b000ad4caca" providerId="LiveId" clId="{D055934B-263D-6149-8A50-8DFAB90D5E91}"/>
    <pc:docChg chg="custSel modSld">
      <pc:chgData name="Elmehdi Bendriss" userId="11369b000ad4caca" providerId="LiveId" clId="{D055934B-263D-6149-8A50-8DFAB90D5E91}" dt="2019-08-23T20:05:21.656" v="0" actId="478"/>
      <pc:docMkLst>
        <pc:docMk/>
      </pc:docMkLst>
      <pc:sldChg chg="delSp">
        <pc:chgData name="Elmehdi Bendriss" userId="11369b000ad4caca" providerId="LiveId" clId="{D055934B-263D-6149-8A50-8DFAB90D5E91}" dt="2019-08-23T20:05:21.656" v="0" actId="478"/>
        <pc:sldMkLst>
          <pc:docMk/>
          <pc:sldMk cId="0" sldId="259"/>
        </pc:sldMkLst>
        <pc:spChg chg="del">
          <ac:chgData name="Elmehdi Bendriss" userId="11369b000ad4caca" providerId="LiveId" clId="{D055934B-263D-6149-8A50-8DFAB90D5E91}" dt="2019-08-23T20:05:21.656" v="0" actId="478"/>
          <ac:spMkLst>
            <pc:docMk/>
            <pc:sldMk cId="0" sldId="25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9DFDC-6E7D-4641-A77E-B3E8F62633A5}" type="datetimeFigureOut">
              <a:rPr lang="fr-FR" smtClean="0"/>
              <a:t>23/08/2019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45B4D-AC01-EF41-BE67-6FF3E8EDF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1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45B4D-AC01-EF41-BE67-6FF3E8EDF5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9770" y="346963"/>
            <a:ext cx="824280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9770" y="346963"/>
            <a:ext cx="824280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cs typeface="OpenSans-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138" y="2892044"/>
            <a:ext cx="14292072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A81BC6-62AF-DB42-A8BA-BF6988DA8C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" y="0"/>
            <a:ext cx="1344561" cy="990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FAEB4F5-8602-B84A-9799-4E7203D68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A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ITIL</a:t>
            </a:r>
            <a:r>
              <a:rPr sz="3150" baseline="25132" dirty="0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sz="3200" dirty="0">
                <a:solidFill>
                  <a:schemeClr val="bg1"/>
                </a:solidFill>
              </a:rPr>
              <a:t>4 </a:t>
            </a:r>
            <a:r>
              <a:rPr sz="3200" spc="-5" dirty="0">
                <a:solidFill>
                  <a:schemeClr val="bg1"/>
                </a:solidFill>
              </a:rPr>
              <a:t>Foundation </a:t>
            </a:r>
            <a:r>
              <a:rPr sz="3200" dirty="0">
                <a:solidFill>
                  <a:schemeClr val="bg1"/>
                </a:solidFill>
              </a:rPr>
              <a:t>Certification</a:t>
            </a:r>
            <a:r>
              <a:rPr sz="3200" spc="-260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Course</a:t>
            </a:r>
            <a:endParaRPr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5859" y="3581400"/>
            <a:ext cx="7696200" cy="14107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fr-MA" sz="3200" b="1" spc="-10" dirty="0" err="1">
                <a:solidFill>
                  <a:srgbClr val="252525"/>
                </a:solidFill>
                <a:latin typeface="Open Sans"/>
                <a:cs typeface="Open Sans"/>
              </a:rPr>
              <a:t>Lesson</a:t>
            </a:r>
            <a:r>
              <a:rPr lang="fr-MA" sz="3200" b="1" spc="-10" dirty="0">
                <a:solidFill>
                  <a:srgbClr val="252525"/>
                </a:solidFill>
                <a:latin typeface="Open Sans"/>
                <a:cs typeface="Open Sans"/>
              </a:rPr>
              <a:t> 1: Introduction to Service Management and ITIL®</a:t>
            </a: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55820EA3-DB2A-A548-9603-382B89800D94}"/>
              </a:ext>
            </a:extLst>
          </p:cNvPr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74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4690" y="346963"/>
            <a:ext cx="2167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About</a:t>
            </a:r>
            <a:r>
              <a:rPr spc="-65" dirty="0"/>
              <a:t> </a:t>
            </a:r>
            <a:r>
              <a:rPr spc="-5" dirty="0"/>
              <a:t>ITIL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7997" y="1874357"/>
            <a:ext cx="4615815" cy="1615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92404" marR="449580" algn="ctr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tabLst>
                <a:tab pos="535305" algn="l"/>
                <a:tab pos="535940" algn="l"/>
              </a:tabLst>
              <a:defRPr sz="2400" spc="-5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ITIL leads the ITSM industry with  guidance, training, and  certification programs.</a:t>
            </a:r>
          </a:p>
        </p:txBody>
      </p:sp>
      <p:sp>
        <p:nvSpPr>
          <p:cNvPr id="4" name="object 4"/>
          <p:cNvSpPr/>
          <p:nvPr/>
        </p:nvSpPr>
        <p:spPr>
          <a:xfrm>
            <a:off x="3669791" y="2682239"/>
            <a:ext cx="6527292" cy="428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0900" y="6077711"/>
            <a:ext cx="1117600" cy="462280"/>
          </a:xfrm>
          <a:prstGeom prst="rect">
            <a:avLst/>
          </a:prstGeom>
          <a:solidFill>
            <a:srgbClr val="FFFFFF"/>
          </a:solidFill>
          <a:ln w="12192">
            <a:solidFill>
              <a:srgbClr val="F6A19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ITSM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85431" y="795527"/>
            <a:ext cx="2484120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627" y="4082796"/>
            <a:ext cx="3592067" cy="1796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0832" y="3980688"/>
            <a:ext cx="1117600" cy="460375"/>
          </a:xfrm>
          <a:prstGeom prst="rect">
            <a:avLst/>
          </a:prstGeom>
          <a:ln w="12192">
            <a:solidFill>
              <a:srgbClr val="F6A19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Lean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5391911"/>
            <a:ext cx="1117600" cy="460375"/>
          </a:xfrm>
          <a:prstGeom prst="rect">
            <a:avLst/>
          </a:prstGeom>
          <a:ln w="12192">
            <a:solidFill>
              <a:srgbClr val="F6A19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Agile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0832" y="6885431"/>
            <a:ext cx="1346200" cy="460375"/>
          </a:xfrm>
          <a:prstGeom prst="rect">
            <a:avLst/>
          </a:prstGeom>
          <a:ln w="12192">
            <a:solidFill>
              <a:srgbClr val="F6A19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DevOps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0455" y="2052827"/>
            <a:ext cx="3693160" cy="1268095"/>
          </a:xfrm>
          <a:custGeom>
            <a:avLst/>
            <a:gdLst/>
            <a:ahLst/>
            <a:cxnLst/>
            <a:rect l="l" t="t" r="r" b="b"/>
            <a:pathLst>
              <a:path w="3693159" h="1268095">
                <a:moveTo>
                  <a:pt x="0" y="1267968"/>
                </a:moveTo>
                <a:lnTo>
                  <a:pt x="3692652" y="1267968"/>
                </a:lnTo>
                <a:lnTo>
                  <a:pt x="3692652" y="0"/>
                </a:lnTo>
                <a:lnTo>
                  <a:pt x="0" y="0"/>
                </a:lnTo>
                <a:lnTo>
                  <a:pt x="0" y="1267968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0455" y="2354325"/>
            <a:ext cx="3693160" cy="635635"/>
          </a:xfrm>
          <a:prstGeom prst="rect">
            <a:avLst/>
          </a:prstGeom>
          <a:solidFill>
            <a:srgbClr val="FF8C8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372870" marR="500380" indent="-86423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Embraces </a:t>
            </a:r>
            <a:r>
              <a:rPr sz="2000" spc="-15" dirty="0">
                <a:solidFill>
                  <a:srgbClr val="FFFFFF"/>
                </a:solidFill>
                <a:latin typeface="Open Sans"/>
                <a:cs typeface="Open Sans"/>
              </a:rPr>
              <a:t>new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ways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of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working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59779" y="3256788"/>
            <a:ext cx="794385" cy="276225"/>
          </a:xfrm>
          <a:custGeom>
            <a:avLst/>
            <a:gdLst/>
            <a:ahLst/>
            <a:cxnLst/>
            <a:rect l="l" t="t" r="r" b="b"/>
            <a:pathLst>
              <a:path w="794384" h="276225">
                <a:moveTo>
                  <a:pt x="794003" y="0"/>
                </a:moveTo>
                <a:lnTo>
                  <a:pt x="0" y="0"/>
                </a:lnTo>
                <a:lnTo>
                  <a:pt x="397002" y="275844"/>
                </a:lnTo>
                <a:lnTo>
                  <a:pt x="794003" y="0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8680" y="2052827"/>
            <a:ext cx="3691254" cy="1297305"/>
          </a:xfrm>
          <a:custGeom>
            <a:avLst/>
            <a:gdLst/>
            <a:ahLst/>
            <a:cxnLst/>
            <a:rect l="l" t="t" r="r" b="b"/>
            <a:pathLst>
              <a:path w="3691254" h="1297304">
                <a:moveTo>
                  <a:pt x="0" y="1296924"/>
                </a:moveTo>
                <a:lnTo>
                  <a:pt x="3691128" y="1296924"/>
                </a:lnTo>
                <a:lnTo>
                  <a:pt x="3691128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88680" y="2216353"/>
            <a:ext cx="3691254" cy="941069"/>
          </a:xfrm>
          <a:prstGeom prst="rect">
            <a:avLst/>
          </a:prstGeom>
          <a:solidFill>
            <a:srgbClr val="FF8C86"/>
          </a:solidFill>
        </p:spPr>
        <p:txBody>
          <a:bodyPr vert="horz" wrap="square" lIns="0" tIns="13335" rIns="0" bIns="0" rtlCol="0">
            <a:spAutoFit/>
          </a:bodyPr>
          <a:lstStyle/>
          <a:p>
            <a:pPr marL="113030" marR="10541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Provides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guidance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20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address 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service management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challenges</a:t>
            </a:r>
            <a:endParaRPr sz="2000" dirty="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36480" y="3284220"/>
            <a:ext cx="795655" cy="281940"/>
          </a:xfrm>
          <a:custGeom>
            <a:avLst/>
            <a:gdLst/>
            <a:ahLst/>
            <a:cxnLst/>
            <a:rect l="l" t="t" r="r" b="b"/>
            <a:pathLst>
              <a:path w="795654" h="281939">
                <a:moveTo>
                  <a:pt x="795527" y="0"/>
                </a:moveTo>
                <a:lnTo>
                  <a:pt x="0" y="0"/>
                </a:lnTo>
                <a:lnTo>
                  <a:pt x="397764" y="281939"/>
                </a:lnTo>
                <a:lnTo>
                  <a:pt x="795527" y="0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4484" y="726948"/>
            <a:ext cx="6982967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6790" y="253364"/>
            <a:ext cx="6666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4: </a:t>
            </a:r>
            <a:r>
              <a:rPr dirty="0"/>
              <a:t>Benefits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12464795" y="2061972"/>
            <a:ext cx="3691254" cy="1298575"/>
          </a:xfrm>
          <a:custGeom>
            <a:avLst/>
            <a:gdLst/>
            <a:ahLst/>
            <a:cxnLst/>
            <a:rect l="l" t="t" r="r" b="b"/>
            <a:pathLst>
              <a:path w="3691255" h="1298575">
                <a:moveTo>
                  <a:pt x="0" y="1298448"/>
                </a:moveTo>
                <a:lnTo>
                  <a:pt x="3691127" y="1298448"/>
                </a:lnTo>
                <a:lnTo>
                  <a:pt x="3691127" y="0"/>
                </a:lnTo>
                <a:lnTo>
                  <a:pt x="0" y="0"/>
                </a:lnTo>
                <a:lnTo>
                  <a:pt x="0" y="1298448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63347" y="2073656"/>
            <a:ext cx="3496945" cy="1245870"/>
          </a:xfrm>
          <a:prstGeom prst="rect">
            <a:avLst/>
          </a:prstGeom>
          <a:solidFill>
            <a:srgbClr val="FF8C8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Ensures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flexible,</a:t>
            </a:r>
            <a:r>
              <a:rPr sz="2000" spc="-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coordinated,  and </a:t>
            </a: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integrated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system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for 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effective governance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of IT 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Enabled Services</a:t>
            </a:r>
            <a:r>
              <a:rPr sz="20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Open Sans"/>
                <a:cs typeface="Open Sans"/>
              </a:rPr>
              <a:t>(ITeS)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12595" y="3293364"/>
            <a:ext cx="795655" cy="283845"/>
          </a:xfrm>
          <a:custGeom>
            <a:avLst/>
            <a:gdLst/>
            <a:ahLst/>
            <a:cxnLst/>
            <a:rect l="l" t="t" r="r" b="b"/>
            <a:pathLst>
              <a:path w="795655" h="283845">
                <a:moveTo>
                  <a:pt x="795527" y="0"/>
                </a:moveTo>
                <a:lnTo>
                  <a:pt x="0" y="0"/>
                </a:lnTo>
                <a:lnTo>
                  <a:pt x="397763" y="283463"/>
                </a:lnTo>
                <a:lnTo>
                  <a:pt x="795527" y="0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84" y="2017776"/>
            <a:ext cx="3892550" cy="1298575"/>
          </a:xfrm>
          <a:custGeom>
            <a:avLst/>
            <a:gdLst/>
            <a:ahLst/>
            <a:cxnLst/>
            <a:rect l="l" t="t" r="r" b="b"/>
            <a:pathLst>
              <a:path w="3892550" h="1298575">
                <a:moveTo>
                  <a:pt x="0" y="1298448"/>
                </a:moveTo>
                <a:lnTo>
                  <a:pt x="3892296" y="1298448"/>
                </a:lnTo>
                <a:lnTo>
                  <a:pt x="3892296" y="0"/>
                </a:lnTo>
                <a:lnTo>
                  <a:pt x="0" y="0"/>
                </a:lnTo>
                <a:lnTo>
                  <a:pt x="0" y="1298448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2041" y="2029713"/>
            <a:ext cx="36810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Reshapes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ITSM </a:t>
            </a: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practices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the  wider </a:t>
            </a: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context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customer  experience,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value </a:t>
            </a: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streams,</a:t>
            </a:r>
            <a:r>
              <a:rPr sz="2000" spc="-9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and  digital</a:t>
            </a:r>
            <a:r>
              <a:rPr sz="20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transformation</a:t>
            </a:r>
            <a:endParaRPr sz="2000" dirty="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24583" y="3249167"/>
            <a:ext cx="795655" cy="283845"/>
          </a:xfrm>
          <a:custGeom>
            <a:avLst/>
            <a:gdLst/>
            <a:ahLst/>
            <a:cxnLst/>
            <a:rect l="l" t="t" r="r" b="b"/>
            <a:pathLst>
              <a:path w="795655" h="283845">
                <a:moveTo>
                  <a:pt x="795528" y="0"/>
                </a:moveTo>
                <a:lnTo>
                  <a:pt x="0" y="0"/>
                </a:lnTo>
                <a:lnTo>
                  <a:pt x="397764" y="283464"/>
                </a:lnTo>
                <a:lnTo>
                  <a:pt x="795528" y="0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852" y="4075176"/>
            <a:ext cx="3364991" cy="2244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90431" y="4078223"/>
            <a:ext cx="2974848" cy="2103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20956" y="4056888"/>
            <a:ext cx="3745992" cy="2122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6796" y="3782567"/>
            <a:ext cx="2426207" cy="1056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82996" y="5058155"/>
            <a:ext cx="2420111" cy="1127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9779" y="6553200"/>
            <a:ext cx="2112264" cy="1269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0" y="726948"/>
            <a:ext cx="7272528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1070" y="253364"/>
            <a:ext cx="6755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4: </a:t>
            </a:r>
            <a:r>
              <a:rPr dirty="0"/>
              <a:t>Benefits </a:t>
            </a:r>
            <a:r>
              <a:rPr spc="-5" dirty="0"/>
              <a:t>for</a:t>
            </a:r>
            <a:r>
              <a:rPr spc="-10" dirty="0"/>
              <a:t> Professionals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04295" y="2148078"/>
            <a:ext cx="39420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Acts 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reference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guide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used in work,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study,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 professional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development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13109" y="4716271"/>
            <a:ext cx="46158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Elaborates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concepts of  service management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Foundation</a:t>
            </a:r>
            <a:r>
              <a:rPr sz="2400" spc="-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exam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9129" y="6968997"/>
            <a:ext cx="54171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overview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ITIL 4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how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adopts modern  technologies and ways of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working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85" y="2192528"/>
            <a:ext cx="48196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Introduces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readers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 the  management and </a:t>
            </a:r>
            <a:r>
              <a:rPr sz="2400" spc="-35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concepts of  modern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enabled services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467" y="4677917"/>
            <a:ext cx="4819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080" indent="-4635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Guides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professionals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on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how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can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improve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their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organization’s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 capabilities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1179" y="3030473"/>
            <a:ext cx="4877435" cy="3738245"/>
          </a:xfrm>
          <a:custGeom>
            <a:avLst/>
            <a:gdLst/>
            <a:ahLst/>
            <a:cxnLst/>
            <a:rect l="l" t="t" r="r" b="b"/>
            <a:pathLst>
              <a:path w="4877434" h="3738245">
                <a:moveTo>
                  <a:pt x="4501833" y="0"/>
                </a:moveTo>
                <a:lnTo>
                  <a:pt x="4527307" y="41346"/>
                </a:lnTo>
                <a:lnTo>
                  <a:pt x="4551861" y="83000"/>
                </a:lnTo>
                <a:lnTo>
                  <a:pt x="4575498" y="124947"/>
                </a:lnTo>
                <a:lnTo>
                  <a:pt x="4598220" y="167178"/>
                </a:lnTo>
                <a:lnTo>
                  <a:pt x="4620029" y="209679"/>
                </a:lnTo>
                <a:lnTo>
                  <a:pt x="4640930" y="252437"/>
                </a:lnTo>
                <a:lnTo>
                  <a:pt x="4660924" y="295443"/>
                </a:lnTo>
                <a:lnTo>
                  <a:pt x="4680014" y="338682"/>
                </a:lnTo>
                <a:lnTo>
                  <a:pt x="4698204" y="382143"/>
                </a:lnTo>
                <a:lnTo>
                  <a:pt x="4715495" y="425813"/>
                </a:lnTo>
                <a:lnTo>
                  <a:pt x="4731890" y="469682"/>
                </a:lnTo>
                <a:lnTo>
                  <a:pt x="4747393" y="513736"/>
                </a:lnTo>
                <a:lnTo>
                  <a:pt x="4762006" y="557963"/>
                </a:lnTo>
                <a:lnTo>
                  <a:pt x="4775731" y="602352"/>
                </a:lnTo>
                <a:lnTo>
                  <a:pt x="4788572" y="646890"/>
                </a:lnTo>
                <a:lnTo>
                  <a:pt x="4800531" y="691565"/>
                </a:lnTo>
                <a:lnTo>
                  <a:pt x="4811612" y="736366"/>
                </a:lnTo>
                <a:lnTo>
                  <a:pt x="4821816" y="781279"/>
                </a:lnTo>
                <a:lnTo>
                  <a:pt x="4831146" y="826293"/>
                </a:lnTo>
                <a:lnTo>
                  <a:pt x="4839606" y="871395"/>
                </a:lnTo>
                <a:lnTo>
                  <a:pt x="4847198" y="916575"/>
                </a:lnTo>
                <a:lnTo>
                  <a:pt x="4853925" y="961818"/>
                </a:lnTo>
                <a:lnTo>
                  <a:pt x="4859789" y="1007114"/>
                </a:lnTo>
                <a:lnTo>
                  <a:pt x="4864794" y="1052451"/>
                </a:lnTo>
                <a:lnTo>
                  <a:pt x="4868941" y="1097815"/>
                </a:lnTo>
                <a:lnTo>
                  <a:pt x="4872235" y="1143196"/>
                </a:lnTo>
                <a:lnTo>
                  <a:pt x="4874677" y="1188580"/>
                </a:lnTo>
                <a:lnTo>
                  <a:pt x="4876270" y="1233956"/>
                </a:lnTo>
                <a:lnTo>
                  <a:pt x="4877018" y="1279312"/>
                </a:lnTo>
                <a:lnTo>
                  <a:pt x="4876922" y="1324636"/>
                </a:lnTo>
                <a:lnTo>
                  <a:pt x="4875986" y="1369915"/>
                </a:lnTo>
                <a:lnTo>
                  <a:pt x="4874212" y="1415137"/>
                </a:lnTo>
                <a:lnTo>
                  <a:pt x="4871604" y="1460291"/>
                </a:lnTo>
                <a:lnTo>
                  <a:pt x="4868163" y="1505364"/>
                </a:lnTo>
                <a:lnTo>
                  <a:pt x="4863893" y="1550344"/>
                </a:lnTo>
                <a:lnTo>
                  <a:pt x="4858796" y="1595218"/>
                </a:lnTo>
                <a:lnTo>
                  <a:pt x="4852875" y="1639976"/>
                </a:lnTo>
                <a:lnTo>
                  <a:pt x="4846133" y="1684604"/>
                </a:lnTo>
                <a:lnTo>
                  <a:pt x="4838573" y="1729091"/>
                </a:lnTo>
                <a:lnTo>
                  <a:pt x="4830197" y="1773425"/>
                </a:lnTo>
                <a:lnTo>
                  <a:pt x="4821008" y="1817592"/>
                </a:lnTo>
                <a:lnTo>
                  <a:pt x="4811009" y="1861582"/>
                </a:lnTo>
                <a:lnTo>
                  <a:pt x="4800203" y="1905383"/>
                </a:lnTo>
                <a:lnTo>
                  <a:pt x="4788592" y="1948981"/>
                </a:lnTo>
                <a:lnTo>
                  <a:pt x="4776180" y="1992365"/>
                </a:lnTo>
                <a:lnTo>
                  <a:pt x="4762968" y="2035523"/>
                </a:lnTo>
                <a:lnTo>
                  <a:pt x="4748960" y="2078443"/>
                </a:lnTo>
                <a:lnTo>
                  <a:pt x="4734158" y="2121113"/>
                </a:lnTo>
                <a:lnTo>
                  <a:pt x="4718566" y="2163519"/>
                </a:lnTo>
                <a:lnTo>
                  <a:pt x="4702185" y="2205652"/>
                </a:lnTo>
                <a:lnTo>
                  <a:pt x="4685019" y="2247497"/>
                </a:lnTo>
                <a:lnTo>
                  <a:pt x="4667071" y="2289044"/>
                </a:lnTo>
                <a:lnTo>
                  <a:pt x="4648343" y="2330280"/>
                </a:lnTo>
                <a:lnTo>
                  <a:pt x="4628837" y="2371193"/>
                </a:lnTo>
                <a:lnTo>
                  <a:pt x="4608558" y="2411770"/>
                </a:lnTo>
                <a:lnTo>
                  <a:pt x="4587507" y="2452001"/>
                </a:lnTo>
                <a:lnTo>
                  <a:pt x="4565687" y="2491872"/>
                </a:lnTo>
                <a:lnTo>
                  <a:pt x="4543101" y="2531371"/>
                </a:lnTo>
                <a:lnTo>
                  <a:pt x="4519751" y="2570487"/>
                </a:lnTo>
                <a:lnTo>
                  <a:pt x="4495642" y="2609207"/>
                </a:lnTo>
                <a:lnTo>
                  <a:pt x="4470774" y="2647520"/>
                </a:lnTo>
                <a:lnTo>
                  <a:pt x="4445151" y="2685412"/>
                </a:lnTo>
                <a:lnTo>
                  <a:pt x="4418777" y="2722873"/>
                </a:lnTo>
                <a:lnTo>
                  <a:pt x="4391652" y="2759889"/>
                </a:lnTo>
                <a:lnTo>
                  <a:pt x="4363781" y="2796449"/>
                </a:lnTo>
                <a:lnTo>
                  <a:pt x="4335166" y="2832541"/>
                </a:lnTo>
                <a:lnTo>
                  <a:pt x="4305810" y="2868152"/>
                </a:lnTo>
                <a:lnTo>
                  <a:pt x="4275715" y="2903271"/>
                </a:lnTo>
                <a:lnTo>
                  <a:pt x="4244884" y="2937885"/>
                </a:lnTo>
                <a:lnTo>
                  <a:pt x="4213321" y="2971982"/>
                </a:lnTo>
                <a:lnTo>
                  <a:pt x="4181027" y="3005550"/>
                </a:lnTo>
                <a:lnTo>
                  <a:pt x="4148006" y="3038577"/>
                </a:lnTo>
                <a:lnTo>
                  <a:pt x="4114260" y="3071051"/>
                </a:lnTo>
                <a:lnTo>
                  <a:pt x="4079792" y="3102960"/>
                </a:lnTo>
                <a:lnTo>
                  <a:pt x="4044605" y="3134292"/>
                </a:lnTo>
                <a:lnTo>
                  <a:pt x="4008701" y="3165034"/>
                </a:lnTo>
                <a:lnTo>
                  <a:pt x="3972084" y="3195174"/>
                </a:lnTo>
                <a:lnTo>
                  <a:pt x="3934755" y="3224701"/>
                </a:lnTo>
                <a:lnTo>
                  <a:pt x="3896719" y="3253602"/>
                </a:lnTo>
                <a:lnTo>
                  <a:pt x="3857977" y="3281865"/>
                </a:lnTo>
                <a:lnTo>
                  <a:pt x="3818533" y="3309478"/>
                </a:lnTo>
                <a:lnTo>
                  <a:pt x="3778388" y="3336429"/>
                </a:lnTo>
                <a:lnTo>
                  <a:pt x="3737547" y="3362705"/>
                </a:lnTo>
                <a:lnTo>
                  <a:pt x="3696200" y="3388180"/>
                </a:lnTo>
                <a:lnTo>
                  <a:pt x="3654546" y="3412734"/>
                </a:lnTo>
                <a:lnTo>
                  <a:pt x="3612599" y="3436371"/>
                </a:lnTo>
                <a:lnTo>
                  <a:pt x="3570368" y="3459093"/>
                </a:lnTo>
                <a:lnTo>
                  <a:pt x="3527867" y="3480902"/>
                </a:lnTo>
                <a:lnTo>
                  <a:pt x="3485109" y="3501803"/>
                </a:lnTo>
                <a:lnTo>
                  <a:pt x="3442103" y="3521797"/>
                </a:lnTo>
                <a:lnTo>
                  <a:pt x="3398864" y="3540887"/>
                </a:lnTo>
                <a:lnTo>
                  <a:pt x="3355403" y="3559077"/>
                </a:lnTo>
                <a:lnTo>
                  <a:pt x="3311733" y="3576368"/>
                </a:lnTo>
                <a:lnTo>
                  <a:pt x="3267864" y="3592763"/>
                </a:lnTo>
                <a:lnTo>
                  <a:pt x="3223810" y="3608266"/>
                </a:lnTo>
                <a:lnTo>
                  <a:pt x="3179583" y="3622878"/>
                </a:lnTo>
                <a:lnTo>
                  <a:pt x="3135194" y="3636604"/>
                </a:lnTo>
                <a:lnTo>
                  <a:pt x="3090656" y="3649445"/>
                </a:lnTo>
                <a:lnTo>
                  <a:pt x="3045981" y="3661404"/>
                </a:lnTo>
                <a:lnTo>
                  <a:pt x="3001180" y="3672485"/>
                </a:lnTo>
                <a:lnTo>
                  <a:pt x="2956267" y="3682689"/>
                </a:lnTo>
                <a:lnTo>
                  <a:pt x="2911253" y="3692019"/>
                </a:lnTo>
                <a:lnTo>
                  <a:pt x="2866151" y="3700479"/>
                </a:lnTo>
                <a:lnTo>
                  <a:pt x="2820971" y="3708071"/>
                </a:lnTo>
                <a:lnTo>
                  <a:pt x="2775728" y="3714798"/>
                </a:lnTo>
                <a:lnTo>
                  <a:pt x="2730432" y="3720662"/>
                </a:lnTo>
                <a:lnTo>
                  <a:pt x="2685095" y="3725667"/>
                </a:lnTo>
                <a:lnTo>
                  <a:pt x="2639731" y="3729814"/>
                </a:lnTo>
                <a:lnTo>
                  <a:pt x="2594350" y="3733108"/>
                </a:lnTo>
                <a:lnTo>
                  <a:pt x="2548966" y="3735550"/>
                </a:lnTo>
                <a:lnTo>
                  <a:pt x="2503590" y="3737143"/>
                </a:lnTo>
                <a:lnTo>
                  <a:pt x="2458234" y="3737891"/>
                </a:lnTo>
                <a:lnTo>
                  <a:pt x="2412910" y="3737795"/>
                </a:lnTo>
                <a:lnTo>
                  <a:pt x="2367631" y="3736859"/>
                </a:lnTo>
                <a:lnTo>
                  <a:pt x="2322409" y="3735085"/>
                </a:lnTo>
                <a:lnTo>
                  <a:pt x="2277255" y="3732477"/>
                </a:lnTo>
                <a:lnTo>
                  <a:pt x="2232182" y="3729036"/>
                </a:lnTo>
                <a:lnTo>
                  <a:pt x="2187202" y="3724766"/>
                </a:lnTo>
                <a:lnTo>
                  <a:pt x="2142328" y="3719669"/>
                </a:lnTo>
                <a:lnTo>
                  <a:pt x="2097570" y="3713748"/>
                </a:lnTo>
                <a:lnTo>
                  <a:pt x="2052942" y="3707006"/>
                </a:lnTo>
                <a:lnTo>
                  <a:pt x="2008455" y="3699446"/>
                </a:lnTo>
                <a:lnTo>
                  <a:pt x="1964121" y="3691070"/>
                </a:lnTo>
                <a:lnTo>
                  <a:pt x="1919954" y="3681881"/>
                </a:lnTo>
                <a:lnTo>
                  <a:pt x="1875964" y="3671882"/>
                </a:lnTo>
                <a:lnTo>
                  <a:pt x="1832163" y="3661076"/>
                </a:lnTo>
                <a:lnTo>
                  <a:pt x="1788565" y="3649465"/>
                </a:lnTo>
                <a:lnTo>
                  <a:pt x="1745181" y="3637053"/>
                </a:lnTo>
                <a:lnTo>
                  <a:pt x="1702023" y="3623841"/>
                </a:lnTo>
                <a:lnTo>
                  <a:pt x="1659103" y="3609833"/>
                </a:lnTo>
                <a:lnTo>
                  <a:pt x="1616434" y="3595031"/>
                </a:lnTo>
                <a:lnTo>
                  <a:pt x="1574027" y="3579439"/>
                </a:lnTo>
                <a:lnTo>
                  <a:pt x="1531894" y="3563058"/>
                </a:lnTo>
                <a:lnTo>
                  <a:pt x="1490049" y="3545892"/>
                </a:lnTo>
                <a:lnTo>
                  <a:pt x="1448502" y="3527944"/>
                </a:lnTo>
                <a:lnTo>
                  <a:pt x="1407266" y="3509216"/>
                </a:lnTo>
                <a:lnTo>
                  <a:pt x="1366353" y="3489710"/>
                </a:lnTo>
                <a:lnTo>
                  <a:pt x="1325776" y="3469431"/>
                </a:lnTo>
                <a:lnTo>
                  <a:pt x="1285545" y="3448380"/>
                </a:lnTo>
                <a:lnTo>
                  <a:pt x="1245674" y="3426560"/>
                </a:lnTo>
                <a:lnTo>
                  <a:pt x="1206175" y="3403974"/>
                </a:lnTo>
                <a:lnTo>
                  <a:pt x="1167059" y="3380624"/>
                </a:lnTo>
                <a:lnTo>
                  <a:pt x="1128339" y="3356515"/>
                </a:lnTo>
                <a:lnTo>
                  <a:pt x="1090026" y="3331647"/>
                </a:lnTo>
                <a:lnTo>
                  <a:pt x="1052134" y="3306024"/>
                </a:lnTo>
                <a:lnTo>
                  <a:pt x="1014673" y="3279650"/>
                </a:lnTo>
                <a:lnTo>
                  <a:pt x="977657" y="3252525"/>
                </a:lnTo>
                <a:lnTo>
                  <a:pt x="941097" y="3224654"/>
                </a:lnTo>
                <a:lnTo>
                  <a:pt x="905005" y="3196039"/>
                </a:lnTo>
                <a:lnTo>
                  <a:pt x="869394" y="3166683"/>
                </a:lnTo>
                <a:lnTo>
                  <a:pt x="834275" y="3136588"/>
                </a:lnTo>
                <a:lnTo>
                  <a:pt x="799661" y="3105757"/>
                </a:lnTo>
                <a:lnTo>
                  <a:pt x="765564" y="3074194"/>
                </a:lnTo>
                <a:lnTo>
                  <a:pt x="731996" y="3041900"/>
                </a:lnTo>
                <a:lnTo>
                  <a:pt x="698969" y="3008879"/>
                </a:lnTo>
                <a:lnTo>
                  <a:pt x="666495" y="2975133"/>
                </a:lnTo>
                <a:lnTo>
                  <a:pt x="634586" y="2940665"/>
                </a:lnTo>
                <a:lnTo>
                  <a:pt x="603254" y="2905478"/>
                </a:lnTo>
                <a:lnTo>
                  <a:pt x="572512" y="2869574"/>
                </a:lnTo>
                <a:lnTo>
                  <a:pt x="542372" y="2832957"/>
                </a:lnTo>
                <a:lnTo>
                  <a:pt x="512845" y="2795628"/>
                </a:lnTo>
                <a:lnTo>
                  <a:pt x="483944" y="2757592"/>
                </a:lnTo>
                <a:lnTo>
                  <a:pt x="455681" y="2718850"/>
                </a:lnTo>
                <a:lnTo>
                  <a:pt x="428068" y="2679406"/>
                </a:lnTo>
                <a:lnTo>
                  <a:pt x="401117" y="2639261"/>
                </a:lnTo>
                <a:lnTo>
                  <a:pt x="374841" y="2598420"/>
                </a:lnTo>
                <a:lnTo>
                  <a:pt x="349064" y="2556554"/>
                </a:lnTo>
                <a:lnTo>
                  <a:pt x="324205" y="2514304"/>
                </a:lnTo>
                <a:lnTo>
                  <a:pt x="300264" y="2471684"/>
                </a:lnTo>
                <a:lnTo>
                  <a:pt x="277240" y="2428708"/>
                </a:lnTo>
                <a:lnTo>
                  <a:pt x="255135" y="2385390"/>
                </a:lnTo>
                <a:lnTo>
                  <a:pt x="233947" y="2341744"/>
                </a:lnTo>
                <a:lnTo>
                  <a:pt x="213677" y="2297784"/>
                </a:lnTo>
                <a:lnTo>
                  <a:pt x="194325" y="2253523"/>
                </a:lnTo>
                <a:lnTo>
                  <a:pt x="175891" y="2208975"/>
                </a:lnTo>
                <a:lnTo>
                  <a:pt x="158375" y="2164155"/>
                </a:lnTo>
                <a:lnTo>
                  <a:pt x="141777" y="2119077"/>
                </a:lnTo>
                <a:lnTo>
                  <a:pt x="126097" y="2073753"/>
                </a:lnTo>
                <a:lnTo>
                  <a:pt x="111334" y="2028199"/>
                </a:lnTo>
                <a:lnTo>
                  <a:pt x="97490" y="1982427"/>
                </a:lnTo>
                <a:lnTo>
                  <a:pt x="84564" y="1936453"/>
                </a:lnTo>
                <a:lnTo>
                  <a:pt x="72556" y="1890289"/>
                </a:lnTo>
                <a:lnTo>
                  <a:pt x="61465" y="1843950"/>
                </a:lnTo>
                <a:lnTo>
                  <a:pt x="51293" y="1797450"/>
                </a:lnTo>
                <a:lnTo>
                  <a:pt x="42039" y="1750803"/>
                </a:lnTo>
                <a:lnTo>
                  <a:pt x="33703" y="1704022"/>
                </a:lnTo>
                <a:lnTo>
                  <a:pt x="26286" y="1657121"/>
                </a:lnTo>
                <a:lnTo>
                  <a:pt x="19786" y="1610114"/>
                </a:lnTo>
                <a:lnTo>
                  <a:pt x="14205" y="1563016"/>
                </a:lnTo>
                <a:lnTo>
                  <a:pt x="9542" y="1515840"/>
                </a:lnTo>
                <a:lnTo>
                  <a:pt x="5797" y="1468600"/>
                </a:lnTo>
                <a:lnTo>
                  <a:pt x="2970" y="1421309"/>
                </a:lnTo>
                <a:lnTo>
                  <a:pt x="1062" y="1373983"/>
                </a:lnTo>
                <a:lnTo>
                  <a:pt x="71" y="1326634"/>
                </a:lnTo>
                <a:lnTo>
                  <a:pt x="0" y="1279277"/>
                </a:lnTo>
                <a:lnTo>
                  <a:pt x="846" y="1231926"/>
                </a:lnTo>
                <a:lnTo>
                  <a:pt x="2611" y="1184594"/>
                </a:lnTo>
                <a:lnTo>
                  <a:pt x="5294" y="1137295"/>
                </a:lnTo>
                <a:lnTo>
                  <a:pt x="8896" y="1090044"/>
                </a:lnTo>
                <a:lnTo>
                  <a:pt x="13416" y="1042853"/>
                </a:lnTo>
                <a:lnTo>
                  <a:pt x="18854" y="995738"/>
                </a:lnTo>
                <a:lnTo>
                  <a:pt x="25211" y="948712"/>
                </a:lnTo>
                <a:lnTo>
                  <a:pt x="32486" y="901789"/>
                </a:lnTo>
                <a:lnTo>
                  <a:pt x="40680" y="854982"/>
                </a:lnTo>
                <a:lnTo>
                  <a:pt x="49792" y="808307"/>
                </a:lnTo>
                <a:lnTo>
                  <a:pt x="59823" y="761775"/>
                </a:lnTo>
                <a:lnTo>
                  <a:pt x="70773" y="715403"/>
                </a:lnTo>
                <a:lnTo>
                  <a:pt x="82641" y="669203"/>
                </a:lnTo>
                <a:lnTo>
                  <a:pt x="95427" y="623189"/>
                </a:lnTo>
                <a:lnTo>
                  <a:pt x="109132" y="577375"/>
                </a:lnTo>
                <a:lnTo>
                  <a:pt x="123756" y="531776"/>
                </a:lnTo>
                <a:lnTo>
                  <a:pt x="139299" y="486404"/>
                </a:lnTo>
                <a:lnTo>
                  <a:pt x="155760" y="441275"/>
                </a:lnTo>
                <a:lnTo>
                  <a:pt x="173140" y="396402"/>
                </a:lnTo>
                <a:lnTo>
                  <a:pt x="191438" y="351798"/>
                </a:lnTo>
                <a:lnTo>
                  <a:pt x="210656" y="307478"/>
                </a:lnTo>
                <a:lnTo>
                  <a:pt x="230792" y="263455"/>
                </a:lnTo>
                <a:lnTo>
                  <a:pt x="251847" y="219745"/>
                </a:lnTo>
                <a:lnTo>
                  <a:pt x="273820" y="176359"/>
                </a:lnTo>
                <a:lnTo>
                  <a:pt x="296713" y="133313"/>
                </a:lnTo>
                <a:lnTo>
                  <a:pt x="320524" y="90620"/>
                </a:lnTo>
                <a:lnTo>
                  <a:pt x="345254" y="48294"/>
                </a:lnTo>
                <a:lnTo>
                  <a:pt x="370904" y="6350"/>
                </a:lnTo>
              </a:path>
            </a:pathLst>
          </a:custGeom>
          <a:ln w="609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9441" y="1788160"/>
            <a:ext cx="445770" cy="694690"/>
          </a:xfrm>
          <a:custGeom>
            <a:avLst/>
            <a:gdLst/>
            <a:ahLst/>
            <a:cxnLst/>
            <a:rect l="l" t="t" r="r" b="b"/>
            <a:pathLst>
              <a:path w="445770" h="694689">
                <a:moveTo>
                  <a:pt x="400546" y="432689"/>
                </a:moveTo>
                <a:lnTo>
                  <a:pt x="57564" y="432689"/>
                </a:lnTo>
                <a:lnTo>
                  <a:pt x="58365" y="433974"/>
                </a:lnTo>
                <a:lnTo>
                  <a:pt x="60104" y="439007"/>
                </a:lnTo>
                <a:lnTo>
                  <a:pt x="61850" y="449726"/>
                </a:lnTo>
                <a:lnTo>
                  <a:pt x="62644" y="467995"/>
                </a:lnTo>
                <a:lnTo>
                  <a:pt x="66573" y="489398"/>
                </a:lnTo>
                <a:lnTo>
                  <a:pt x="75217" y="507015"/>
                </a:lnTo>
                <a:lnTo>
                  <a:pt x="83861" y="518965"/>
                </a:lnTo>
                <a:lnTo>
                  <a:pt x="87790" y="523367"/>
                </a:lnTo>
                <a:lnTo>
                  <a:pt x="92870" y="538480"/>
                </a:lnTo>
                <a:lnTo>
                  <a:pt x="87790" y="538480"/>
                </a:lnTo>
                <a:lnTo>
                  <a:pt x="87790" y="543433"/>
                </a:lnTo>
                <a:lnTo>
                  <a:pt x="113063" y="583692"/>
                </a:lnTo>
                <a:lnTo>
                  <a:pt x="146804" y="609514"/>
                </a:lnTo>
                <a:lnTo>
                  <a:pt x="201344" y="646636"/>
                </a:lnTo>
                <a:lnTo>
                  <a:pt x="252098" y="679971"/>
                </a:lnTo>
                <a:lnTo>
                  <a:pt x="274480" y="694436"/>
                </a:lnTo>
                <a:lnTo>
                  <a:pt x="275669" y="692552"/>
                </a:lnTo>
                <a:lnTo>
                  <a:pt x="280179" y="686895"/>
                </a:lnTo>
                <a:lnTo>
                  <a:pt x="289429" y="677451"/>
                </a:lnTo>
                <a:lnTo>
                  <a:pt x="304833" y="664210"/>
                </a:lnTo>
                <a:lnTo>
                  <a:pt x="326554" y="641516"/>
                </a:lnTo>
                <a:lnTo>
                  <a:pt x="350204" y="610774"/>
                </a:lnTo>
                <a:lnTo>
                  <a:pt x="370091" y="582842"/>
                </a:lnTo>
                <a:lnTo>
                  <a:pt x="380525" y="568579"/>
                </a:lnTo>
                <a:lnTo>
                  <a:pt x="382970" y="568579"/>
                </a:lnTo>
                <a:lnTo>
                  <a:pt x="380525" y="563626"/>
                </a:lnTo>
                <a:lnTo>
                  <a:pt x="375445" y="533400"/>
                </a:lnTo>
                <a:lnTo>
                  <a:pt x="383964" y="516415"/>
                </a:lnTo>
                <a:lnTo>
                  <a:pt x="390558" y="503174"/>
                </a:lnTo>
                <a:lnTo>
                  <a:pt x="396432" y="482127"/>
                </a:lnTo>
                <a:lnTo>
                  <a:pt x="399448" y="455390"/>
                </a:lnTo>
                <a:lnTo>
                  <a:pt x="400546" y="432689"/>
                </a:lnTo>
                <a:close/>
              </a:path>
              <a:path w="445770" h="694689">
                <a:moveTo>
                  <a:pt x="382970" y="568579"/>
                </a:moveTo>
                <a:lnTo>
                  <a:pt x="380525" y="568579"/>
                </a:lnTo>
                <a:lnTo>
                  <a:pt x="385478" y="573659"/>
                </a:lnTo>
                <a:lnTo>
                  <a:pt x="382970" y="568579"/>
                </a:lnTo>
                <a:close/>
              </a:path>
              <a:path w="445770" h="694689">
                <a:moveTo>
                  <a:pt x="12098" y="296925"/>
                </a:moveTo>
                <a:lnTo>
                  <a:pt x="7018" y="301879"/>
                </a:lnTo>
                <a:lnTo>
                  <a:pt x="3440" y="306062"/>
                </a:lnTo>
                <a:lnTo>
                  <a:pt x="779" y="312578"/>
                </a:lnTo>
                <a:lnTo>
                  <a:pt x="0" y="323810"/>
                </a:lnTo>
                <a:lnTo>
                  <a:pt x="2065" y="342138"/>
                </a:lnTo>
                <a:lnTo>
                  <a:pt x="13368" y="390604"/>
                </a:lnTo>
                <a:lnTo>
                  <a:pt x="32291" y="427736"/>
                </a:lnTo>
                <a:lnTo>
                  <a:pt x="48738" y="433974"/>
                </a:lnTo>
                <a:lnTo>
                  <a:pt x="55044" y="433325"/>
                </a:lnTo>
                <a:lnTo>
                  <a:pt x="57564" y="432689"/>
                </a:lnTo>
                <a:lnTo>
                  <a:pt x="400546" y="432689"/>
                </a:lnTo>
                <a:lnTo>
                  <a:pt x="400718" y="422656"/>
                </a:lnTo>
                <a:lnTo>
                  <a:pt x="403236" y="422499"/>
                </a:lnTo>
                <a:lnTo>
                  <a:pt x="409529" y="421401"/>
                </a:lnTo>
                <a:lnTo>
                  <a:pt x="435389" y="390588"/>
                </a:lnTo>
                <a:lnTo>
                  <a:pt x="438009" y="380761"/>
                </a:lnTo>
                <a:lnTo>
                  <a:pt x="441104" y="372364"/>
                </a:lnTo>
                <a:lnTo>
                  <a:pt x="442515" y="357022"/>
                </a:lnTo>
                <a:lnTo>
                  <a:pt x="444867" y="336502"/>
                </a:lnTo>
                <a:lnTo>
                  <a:pt x="445337" y="315053"/>
                </a:lnTo>
                <a:lnTo>
                  <a:pt x="443447" y="306959"/>
                </a:lnTo>
                <a:lnTo>
                  <a:pt x="17178" y="306959"/>
                </a:lnTo>
                <a:lnTo>
                  <a:pt x="12098" y="296925"/>
                </a:lnTo>
                <a:close/>
              </a:path>
              <a:path w="445770" h="694689">
                <a:moveTo>
                  <a:pt x="239174" y="0"/>
                </a:moveTo>
                <a:lnTo>
                  <a:pt x="191587" y="2718"/>
                </a:lnTo>
                <a:lnTo>
                  <a:pt x="149655" y="14414"/>
                </a:lnTo>
                <a:lnTo>
                  <a:pt x="97950" y="40259"/>
                </a:lnTo>
                <a:lnTo>
                  <a:pt x="70185" y="66627"/>
                </a:lnTo>
                <a:lnTo>
                  <a:pt x="57564" y="85471"/>
                </a:lnTo>
                <a:lnTo>
                  <a:pt x="53459" y="89019"/>
                </a:lnTo>
                <a:lnTo>
                  <a:pt x="22258" y="130810"/>
                </a:lnTo>
                <a:lnTo>
                  <a:pt x="14003" y="224551"/>
                </a:lnTo>
                <a:lnTo>
                  <a:pt x="15829" y="278739"/>
                </a:lnTo>
                <a:lnTo>
                  <a:pt x="17178" y="306959"/>
                </a:lnTo>
                <a:lnTo>
                  <a:pt x="443447" y="306959"/>
                </a:lnTo>
                <a:lnTo>
                  <a:pt x="441104" y="296925"/>
                </a:lnTo>
                <a:lnTo>
                  <a:pt x="437374" y="286819"/>
                </a:lnTo>
                <a:lnTo>
                  <a:pt x="430944" y="286766"/>
                </a:lnTo>
                <a:lnTo>
                  <a:pt x="432532" y="274585"/>
                </a:lnTo>
                <a:lnTo>
                  <a:pt x="436024" y="245903"/>
                </a:lnTo>
                <a:lnTo>
                  <a:pt x="439517" y="212506"/>
                </a:lnTo>
                <a:lnTo>
                  <a:pt x="441104" y="186182"/>
                </a:lnTo>
                <a:lnTo>
                  <a:pt x="439166" y="159444"/>
                </a:lnTo>
                <a:lnTo>
                  <a:pt x="429690" y="123253"/>
                </a:lnTo>
                <a:lnTo>
                  <a:pt x="418334" y="87062"/>
                </a:lnTo>
                <a:lnTo>
                  <a:pt x="410751" y="60325"/>
                </a:lnTo>
                <a:lnTo>
                  <a:pt x="388943" y="43130"/>
                </a:lnTo>
                <a:lnTo>
                  <a:pt x="345822" y="24495"/>
                </a:lnTo>
                <a:lnTo>
                  <a:pt x="292272" y="8693"/>
                </a:lnTo>
                <a:lnTo>
                  <a:pt x="239174" y="0"/>
                </a:lnTo>
                <a:close/>
              </a:path>
              <a:path w="445770" h="694689">
                <a:moveTo>
                  <a:pt x="434119" y="284273"/>
                </a:moveTo>
                <a:lnTo>
                  <a:pt x="431817" y="285513"/>
                </a:lnTo>
                <a:lnTo>
                  <a:pt x="430944" y="286766"/>
                </a:lnTo>
                <a:lnTo>
                  <a:pt x="437305" y="286766"/>
                </a:lnTo>
                <a:lnTo>
                  <a:pt x="434119" y="28427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9771" y="2342425"/>
            <a:ext cx="1614170" cy="3822700"/>
          </a:xfrm>
          <a:custGeom>
            <a:avLst/>
            <a:gdLst/>
            <a:ahLst/>
            <a:cxnLst/>
            <a:rect l="l" t="t" r="r" b="b"/>
            <a:pathLst>
              <a:path w="1614170" h="3822700">
                <a:moveTo>
                  <a:pt x="508950" y="3784600"/>
                </a:moveTo>
                <a:lnTo>
                  <a:pt x="252378" y="3784600"/>
                </a:lnTo>
                <a:lnTo>
                  <a:pt x="259881" y="3797300"/>
                </a:lnTo>
                <a:lnTo>
                  <a:pt x="274492" y="3797300"/>
                </a:lnTo>
                <a:lnTo>
                  <a:pt x="299958" y="3810000"/>
                </a:lnTo>
                <a:lnTo>
                  <a:pt x="334865" y="3822700"/>
                </a:lnTo>
                <a:lnTo>
                  <a:pt x="473295" y="3822700"/>
                </a:lnTo>
                <a:lnTo>
                  <a:pt x="495303" y="3810000"/>
                </a:lnTo>
                <a:lnTo>
                  <a:pt x="506013" y="3797300"/>
                </a:lnTo>
                <a:lnTo>
                  <a:pt x="508950" y="3784600"/>
                </a:lnTo>
                <a:close/>
              </a:path>
              <a:path w="1614170" h="3822700">
                <a:moveTo>
                  <a:pt x="511014" y="3771900"/>
                </a:moveTo>
                <a:lnTo>
                  <a:pt x="249219" y="3771900"/>
                </a:lnTo>
                <a:lnTo>
                  <a:pt x="249614" y="3784600"/>
                </a:lnTo>
                <a:lnTo>
                  <a:pt x="510458" y="3784600"/>
                </a:lnTo>
                <a:lnTo>
                  <a:pt x="511014" y="3771900"/>
                </a:lnTo>
                <a:close/>
              </a:path>
              <a:path w="1614170" h="3822700">
                <a:moveTo>
                  <a:pt x="405302" y="0"/>
                </a:moveTo>
                <a:lnTo>
                  <a:pt x="395269" y="0"/>
                </a:lnTo>
                <a:lnTo>
                  <a:pt x="388167" y="12700"/>
                </a:lnTo>
                <a:lnTo>
                  <a:pt x="376362" y="25400"/>
                </a:lnTo>
                <a:lnTo>
                  <a:pt x="362676" y="25400"/>
                </a:lnTo>
                <a:lnTo>
                  <a:pt x="349930" y="38100"/>
                </a:lnTo>
                <a:lnTo>
                  <a:pt x="342562" y="38100"/>
                </a:lnTo>
                <a:lnTo>
                  <a:pt x="336135" y="50800"/>
                </a:lnTo>
                <a:lnTo>
                  <a:pt x="331589" y="63500"/>
                </a:lnTo>
                <a:lnTo>
                  <a:pt x="329864" y="76200"/>
                </a:lnTo>
                <a:lnTo>
                  <a:pt x="326612" y="76200"/>
                </a:lnTo>
                <a:lnTo>
                  <a:pt x="322895" y="88900"/>
                </a:lnTo>
                <a:lnTo>
                  <a:pt x="304591" y="88900"/>
                </a:lnTo>
                <a:lnTo>
                  <a:pt x="274004" y="101600"/>
                </a:lnTo>
                <a:lnTo>
                  <a:pt x="186398" y="127000"/>
                </a:lnTo>
                <a:lnTo>
                  <a:pt x="130091" y="152400"/>
                </a:lnTo>
                <a:lnTo>
                  <a:pt x="39028" y="177800"/>
                </a:lnTo>
                <a:lnTo>
                  <a:pt x="7665" y="203200"/>
                </a:lnTo>
                <a:lnTo>
                  <a:pt x="0" y="215900"/>
                </a:lnTo>
                <a:lnTo>
                  <a:pt x="3204" y="241300"/>
                </a:lnTo>
                <a:lnTo>
                  <a:pt x="11148" y="279400"/>
                </a:lnTo>
                <a:lnTo>
                  <a:pt x="17698" y="304800"/>
                </a:lnTo>
                <a:lnTo>
                  <a:pt x="21774" y="317500"/>
                </a:lnTo>
                <a:lnTo>
                  <a:pt x="20206" y="342900"/>
                </a:lnTo>
                <a:lnTo>
                  <a:pt x="14876" y="355600"/>
                </a:lnTo>
                <a:lnTo>
                  <a:pt x="7665" y="368300"/>
                </a:lnTo>
                <a:lnTo>
                  <a:pt x="4885" y="406400"/>
                </a:lnTo>
                <a:lnTo>
                  <a:pt x="4474" y="444500"/>
                </a:lnTo>
                <a:lnTo>
                  <a:pt x="6897" y="495300"/>
                </a:lnTo>
                <a:lnTo>
                  <a:pt x="12618" y="533400"/>
                </a:lnTo>
                <a:lnTo>
                  <a:pt x="22306" y="571500"/>
                </a:lnTo>
                <a:lnTo>
                  <a:pt x="29636" y="596900"/>
                </a:lnTo>
                <a:lnTo>
                  <a:pt x="36014" y="635000"/>
                </a:lnTo>
                <a:lnTo>
                  <a:pt x="42844" y="673100"/>
                </a:lnTo>
                <a:lnTo>
                  <a:pt x="55729" y="749300"/>
                </a:lnTo>
                <a:lnTo>
                  <a:pt x="74293" y="838200"/>
                </a:lnTo>
                <a:lnTo>
                  <a:pt x="90975" y="914400"/>
                </a:lnTo>
                <a:lnTo>
                  <a:pt x="98216" y="952500"/>
                </a:lnTo>
                <a:lnTo>
                  <a:pt x="138475" y="1016000"/>
                </a:lnTo>
                <a:lnTo>
                  <a:pt x="136907" y="1028700"/>
                </a:lnTo>
                <a:lnTo>
                  <a:pt x="133459" y="1079500"/>
                </a:lnTo>
                <a:lnTo>
                  <a:pt x="130010" y="1117600"/>
                </a:lnTo>
                <a:lnTo>
                  <a:pt x="128442" y="1143000"/>
                </a:lnTo>
                <a:lnTo>
                  <a:pt x="129454" y="1155700"/>
                </a:lnTo>
                <a:lnTo>
                  <a:pt x="136634" y="1168400"/>
                </a:lnTo>
                <a:lnTo>
                  <a:pt x="148635" y="1168400"/>
                </a:lnTo>
                <a:lnTo>
                  <a:pt x="143833" y="1181100"/>
                </a:lnTo>
                <a:lnTo>
                  <a:pt x="132887" y="1219200"/>
                </a:lnTo>
                <a:lnTo>
                  <a:pt x="120989" y="1257300"/>
                </a:lnTo>
                <a:lnTo>
                  <a:pt x="113329" y="1295400"/>
                </a:lnTo>
                <a:lnTo>
                  <a:pt x="93882" y="1358900"/>
                </a:lnTo>
                <a:lnTo>
                  <a:pt x="56052" y="1473200"/>
                </a:lnTo>
                <a:lnTo>
                  <a:pt x="19175" y="1574800"/>
                </a:lnTo>
                <a:lnTo>
                  <a:pt x="2585" y="1625600"/>
                </a:lnTo>
                <a:lnTo>
                  <a:pt x="23856" y="1625600"/>
                </a:lnTo>
                <a:lnTo>
                  <a:pt x="47924" y="1638300"/>
                </a:lnTo>
                <a:lnTo>
                  <a:pt x="78011" y="1651000"/>
                </a:lnTo>
                <a:lnTo>
                  <a:pt x="118409" y="1651000"/>
                </a:lnTo>
                <a:lnTo>
                  <a:pt x="118409" y="1790700"/>
                </a:lnTo>
                <a:lnTo>
                  <a:pt x="120059" y="1828800"/>
                </a:lnTo>
                <a:lnTo>
                  <a:pt x="120051" y="1879600"/>
                </a:lnTo>
                <a:lnTo>
                  <a:pt x="118377" y="1930400"/>
                </a:lnTo>
                <a:lnTo>
                  <a:pt x="115032" y="1981200"/>
                </a:lnTo>
                <a:lnTo>
                  <a:pt x="110007" y="2044700"/>
                </a:lnTo>
                <a:lnTo>
                  <a:pt x="103296" y="2082800"/>
                </a:lnTo>
                <a:lnTo>
                  <a:pt x="97774" y="2133600"/>
                </a:lnTo>
                <a:lnTo>
                  <a:pt x="100740" y="2159000"/>
                </a:lnTo>
                <a:lnTo>
                  <a:pt x="107493" y="2184400"/>
                </a:lnTo>
                <a:lnTo>
                  <a:pt x="113329" y="2222500"/>
                </a:lnTo>
                <a:lnTo>
                  <a:pt x="122556" y="2311400"/>
                </a:lnTo>
                <a:lnTo>
                  <a:pt x="137904" y="2438400"/>
                </a:lnTo>
                <a:lnTo>
                  <a:pt x="152298" y="2552700"/>
                </a:lnTo>
                <a:lnTo>
                  <a:pt x="158668" y="2603500"/>
                </a:lnTo>
                <a:lnTo>
                  <a:pt x="168701" y="2717800"/>
                </a:lnTo>
                <a:lnTo>
                  <a:pt x="168544" y="2730500"/>
                </a:lnTo>
                <a:lnTo>
                  <a:pt x="167447" y="2743200"/>
                </a:lnTo>
                <a:lnTo>
                  <a:pt x="164468" y="2768600"/>
                </a:lnTo>
                <a:lnTo>
                  <a:pt x="158668" y="2794000"/>
                </a:lnTo>
                <a:lnTo>
                  <a:pt x="154957" y="2806700"/>
                </a:lnTo>
                <a:lnTo>
                  <a:pt x="151747" y="2832100"/>
                </a:lnTo>
                <a:lnTo>
                  <a:pt x="149488" y="2870200"/>
                </a:lnTo>
                <a:lnTo>
                  <a:pt x="148635" y="2921000"/>
                </a:lnTo>
                <a:lnTo>
                  <a:pt x="151938" y="2984500"/>
                </a:lnTo>
                <a:lnTo>
                  <a:pt x="159985" y="3035300"/>
                </a:lnTo>
                <a:lnTo>
                  <a:pt x="169987" y="3098800"/>
                </a:lnTo>
                <a:lnTo>
                  <a:pt x="179153" y="3162300"/>
                </a:lnTo>
                <a:lnTo>
                  <a:pt x="184692" y="3213100"/>
                </a:lnTo>
                <a:lnTo>
                  <a:pt x="183814" y="3238500"/>
                </a:lnTo>
                <a:lnTo>
                  <a:pt x="180957" y="3263900"/>
                </a:lnTo>
                <a:lnTo>
                  <a:pt x="180004" y="3314700"/>
                </a:lnTo>
                <a:lnTo>
                  <a:pt x="180957" y="3365500"/>
                </a:lnTo>
                <a:lnTo>
                  <a:pt x="183814" y="3416300"/>
                </a:lnTo>
                <a:lnTo>
                  <a:pt x="198266" y="3479800"/>
                </a:lnTo>
                <a:lnTo>
                  <a:pt x="220279" y="3543300"/>
                </a:lnTo>
                <a:lnTo>
                  <a:pt x="240411" y="3581400"/>
                </a:lnTo>
                <a:lnTo>
                  <a:pt x="249219" y="3606800"/>
                </a:lnTo>
                <a:lnTo>
                  <a:pt x="247651" y="3619500"/>
                </a:lnTo>
                <a:lnTo>
                  <a:pt x="240754" y="3695700"/>
                </a:lnTo>
                <a:lnTo>
                  <a:pt x="239186" y="3721100"/>
                </a:lnTo>
                <a:lnTo>
                  <a:pt x="240754" y="3733800"/>
                </a:lnTo>
                <a:lnTo>
                  <a:pt x="244203" y="3759200"/>
                </a:lnTo>
                <a:lnTo>
                  <a:pt x="247651" y="3771900"/>
                </a:lnTo>
                <a:lnTo>
                  <a:pt x="514205" y="3771900"/>
                </a:lnTo>
                <a:lnTo>
                  <a:pt x="517415" y="3759200"/>
                </a:lnTo>
                <a:lnTo>
                  <a:pt x="521126" y="3746500"/>
                </a:lnTo>
                <a:lnTo>
                  <a:pt x="520751" y="3733800"/>
                </a:lnTo>
                <a:lnTo>
                  <a:pt x="514221" y="3708400"/>
                </a:lnTo>
                <a:lnTo>
                  <a:pt x="504856" y="3683000"/>
                </a:lnTo>
                <a:lnTo>
                  <a:pt x="495980" y="3657600"/>
                </a:lnTo>
                <a:lnTo>
                  <a:pt x="487765" y="3644900"/>
                </a:lnTo>
                <a:lnTo>
                  <a:pt x="479597" y="3619500"/>
                </a:lnTo>
                <a:lnTo>
                  <a:pt x="473334" y="3594100"/>
                </a:lnTo>
                <a:lnTo>
                  <a:pt x="470834" y="3581400"/>
                </a:lnTo>
                <a:lnTo>
                  <a:pt x="476331" y="3581400"/>
                </a:lnTo>
                <a:lnTo>
                  <a:pt x="500516" y="3530600"/>
                </a:lnTo>
                <a:lnTo>
                  <a:pt x="506013" y="3505200"/>
                </a:lnTo>
                <a:lnTo>
                  <a:pt x="503495" y="3479800"/>
                </a:lnTo>
                <a:lnTo>
                  <a:pt x="497203" y="3441700"/>
                </a:lnTo>
                <a:lnTo>
                  <a:pt x="480867" y="3390900"/>
                </a:lnTo>
                <a:lnTo>
                  <a:pt x="480685" y="3378200"/>
                </a:lnTo>
                <a:lnTo>
                  <a:pt x="487122" y="3352800"/>
                </a:lnTo>
                <a:lnTo>
                  <a:pt x="499227" y="3327400"/>
                </a:lnTo>
                <a:lnTo>
                  <a:pt x="516046" y="3289300"/>
                </a:lnTo>
                <a:lnTo>
                  <a:pt x="525123" y="3251200"/>
                </a:lnTo>
                <a:lnTo>
                  <a:pt x="524269" y="3225800"/>
                </a:lnTo>
                <a:lnTo>
                  <a:pt x="516796" y="3187700"/>
                </a:lnTo>
                <a:lnTo>
                  <a:pt x="506013" y="3162300"/>
                </a:lnTo>
                <a:lnTo>
                  <a:pt x="493129" y="3098800"/>
                </a:lnTo>
                <a:lnTo>
                  <a:pt x="474565" y="2984500"/>
                </a:lnTo>
                <a:lnTo>
                  <a:pt x="457882" y="2882900"/>
                </a:lnTo>
                <a:lnTo>
                  <a:pt x="450641" y="2844800"/>
                </a:lnTo>
                <a:lnTo>
                  <a:pt x="453159" y="2819400"/>
                </a:lnTo>
                <a:lnTo>
                  <a:pt x="459452" y="2781300"/>
                </a:lnTo>
                <a:lnTo>
                  <a:pt x="467625" y="2717800"/>
                </a:lnTo>
                <a:lnTo>
                  <a:pt x="475787" y="2667000"/>
                </a:lnTo>
                <a:lnTo>
                  <a:pt x="479323" y="2628900"/>
                </a:lnTo>
                <a:lnTo>
                  <a:pt x="477692" y="2590800"/>
                </a:lnTo>
                <a:lnTo>
                  <a:pt x="475108" y="2552700"/>
                </a:lnTo>
                <a:lnTo>
                  <a:pt x="475787" y="2527300"/>
                </a:lnTo>
                <a:lnTo>
                  <a:pt x="489543" y="2501900"/>
                </a:lnTo>
                <a:lnTo>
                  <a:pt x="510395" y="2463800"/>
                </a:lnTo>
                <a:lnTo>
                  <a:pt x="530294" y="2425700"/>
                </a:lnTo>
                <a:lnTo>
                  <a:pt x="541192" y="2374900"/>
                </a:lnTo>
                <a:lnTo>
                  <a:pt x="559865" y="2286000"/>
                </a:lnTo>
                <a:lnTo>
                  <a:pt x="595993" y="2171700"/>
                </a:lnTo>
                <a:lnTo>
                  <a:pt x="631168" y="2057400"/>
                </a:lnTo>
                <a:lnTo>
                  <a:pt x="646983" y="2006600"/>
                </a:lnTo>
                <a:lnTo>
                  <a:pt x="1145472" y="2006600"/>
                </a:lnTo>
                <a:lnTo>
                  <a:pt x="1139483" y="1981200"/>
                </a:lnTo>
                <a:lnTo>
                  <a:pt x="1098198" y="1841500"/>
                </a:lnTo>
                <a:lnTo>
                  <a:pt x="1057842" y="1689100"/>
                </a:lnTo>
                <a:lnTo>
                  <a:pt x="1039667" y="1625600"/>
                </a:lnTo>
                <a:lnTo>
                  <a:pt x="1057842" y="1612900"/>
                </a:lnTo>
                <a:lnTo>
                  <a:pt x="1098198" y="1600200"/>
                </a:lnTo>
                <a:lnTo>
                  <a:pt x="1160444" y="1562100"/>
                </a:lnTo>
                <a:lnTo>
                  <a:pt x="1161976" y="1549400"/>
                </a:lnTo>
                <a:lnTo>
                  <a:pt x="1153554" y="1524000"/>
                </a:lnTo>
                <a:lnTo>
                  <a:pt x="1138513" y="1485900"/>
                </a:lnTo>
                <a:lnTo>
                  <a:pt x="1120185" y="1447800"/>
                </a:lnTo>
                <a:lnTo>
                  <a:pt x="1107791" y="1384300"/>
                </a:lnTo>
                <a:lnTo>
                  <a:pt x="1100087" y="1308100"/>
                </a:lnTo>
                <a:lnTo>
                  <a:pt x="1096146" y="1257300"/>
                </a:lnTo>
                <a:lnTo>
                  <a:pt x="1095039" y="1231900"/>
                </a:lnTo>
                <a:lnTo>
                  <a:pt x="1105072" y="1219200"/>
                </a:lnTo>
                <a:lnTo>
                  <a:pt x="1110152" y="1206500"/>
                </a:lnTo>
                <a:lnTo>
                  <a:pt x="1109063" y="1193800"/>
                </a:lnTo>
                <a:lnTo>
                  <a:pt x="1101342" y="1181100"/>
                </a:lnTo>
                <a:lnTo>
                  <a:pt x="1091739" y="1168400"/>
                </a:lnTo>
                <a:lnTo>
                  <a:pt x="1085006" y="1143000"/>
                </a:lnTo>
                <a:lnTo>
                  <a:pt x="1074211" y="1117600"/>
                </a:lnTo>
                <a:lnTo>
                  <a:pt x="1055415" y="1054100"/>
                </a:lnTo>
                <a:lnTo>
                  <a:pt x="767760" y="1054100"/>
                </a:lnTo>
                <a:lnTo>
                  <a:pt x="760773" y="1041400"/>
                </a:lnTo>
                <a:lnTo>
                  <a:pt x="745773" y="990600"/>
                </a:lnTo>
                <a:lnTo>
                  <a:pt x="731702" y="939800"/>
                </a:lnTo>
                <a:lnTo>
                  <a:pt x="727501" y="914400"/>
                </a:lnTo>
                <a:lnTo>
                  <a:pt x="736947" y="914400"/>
                </a:lnTo>
                <a:lnTo>
                  <a:pt x="757727" y="901700"/>
                </a:lnTo>
                <a:lnTo>
                  <a:pt x="1198663" y="901700"/>
                </a:lnTo>
                <a:lnTo>
                  <a:pt x="1200703" y="876300"/>
                </a:lnTo>
                <a:lnTo>
                  <a:pt x="566465" y="876300"/>
                </a:lnTo>
                <a:lnTo>
                  <a:pt x="556444" y="863600"/>
                </a:lnTo>
                <a:lnTo>
                  <a:pt x="539351" y="863600"/>
                </a:lnTo>
                <a:lnTo>
                  <a:pt x="523210" y="850900"/>
                </a:lnTo>
                <a:lnTo>
                  <a:pt x="516046" y="838200"/>
                </a:lnTo>
                <a:lnTo>
                  <a:pt x="516840" y="825500"/>
                </a:lnTo>
                <a:lnTo>
                  <a:pt x="520332" y="749300"/>
                </a:lnTo>
                <a:lnTo>
                  <a:pt x="521126" y="736600"/>
                </a:lnTo>
                <a:lnTo>
                  <a:pt x="521126" y="685800"/>
                </a:lnTo>
                <a:lnTo>
                  <a:pt x="1174077" y="685800"/>
                </a:lnTo>
                <a:lnTo>
                  <a:pt x="1166159" y="635000"/>
                </a:lnTo>
                <a:lnTo>
                  <a:pt x="1154706" y="571500"/>
                </a:lnTo>
                <a:lnTo>
                  <a:pt x="1145503" y="520700"/>
                </a:lnTo>
                <a:lnTo>
                  <a:pt x="1140378" y="495300"/>
                </a:lnTo>
                <a:lnTo>
                  <a:pt x="1140299" y="469900"/>
                </a:lnTo>
                <a:lnTo>
                  <a:pt x="1139743" y="457200"/>
                </a:lnTo>
                <a:lnTo>
                  <a:pt x="1138235" y="444500"/>
                </a:lnTo>
                <a:lnTo>
                  <a:pt x="1135298" y="431800"/>
                </a:lnTo>
                <a:lnTo>
                  <a:pt x="717468" y="431800"/>
                </a:lnTo>
                <a:lnTo>
                  <a:pt x="678463" y="342900"/>
                </a:lnTo>
                <a:lnTo>
                  <a:pt x="658014" y="304800"/>
                </a:lnTo>
                <a:lnTo>
                  <a:pt x="646983" y="279400"/>
                </a:lnTo>
                <a:lnTo>
                  <a:pt x="648551" y="266700"/>
                </a:lnTo>
                <a:lnTo>
                  <a:pt x="652000" y="254000"/>
                </a:lnTo>
                <a:lnTo>
                  <a:pt x="653724" y="241300"/>
                </a:lnTo>
                <a:lnTo>
                  <a:pt x="516046" y="241300"/>
                </a:lnTo>
                <a:lnTo>
                  <a:pt x="516046" y="228600"/>
                </a:lnTo>
                <a:lnTo>
                  <a:pt x="479016" y="165100"/>
                </a:lnTo>
                <a:lnTo>
                  <a:pt x="446212" y="114300"/>
                </a:lnTo>
                <a:lnTo>
                  <a:pt x="421909" y="76200"/>
                </a:lnTo>
                <a:lnTo>
                  <a:pt x="407445" y="38100"/>
                </a:lnTo>
                <a:lnTo>
                  <a:pt x="405382" y="12700"/>
                </a:lnTo>
                <a:lnTo>
                  <a:pt x="405302" y="0"/>
                </a:lnTo>
                <a:close/>
              </a:path>
              <a:path w="1614170" h="3822700">
                <a:moveTo>
                  <a:pt x="1301414" y="3479800"/>
                </a:moveTo>
                <a:lnTo>
                  <a:pt x="953275" y="3479800"/>
                </a:lnTo>
                <a:lnTo>
                  <a:pt x="951529" y="3492500"/>
                </a:lnTo>
                <a:lnTo>
                  <a:pt x="949783" y="3517900"/>
                </a:lnTo>
                <a:lnTo>
                  <a:pt x="948989" y="3530600"/>
                </a:lnTo>
                <a:lnTo>
                  <a:pt x="950055" y="3556000"/>
                </a:lnTo>
                <a:lnTo>
                  <a:pt x="957228" y="3581400"/>
                </a:lnTo>
                <a:lnTo>
                  <a:pt x="965330" y="3606800"/>
                </a:lnTo>
                <a:lnTo>
                  <a:pt x="969182" y="3606800"/>
                </a:lnTo>
                <a:lnTo>
                  <a:pt x="969182" y="3683000"/>
                </a:lnTo>
                <a:lnTo>
                  <a:pt x="1184233" y="3683000"/>
                </a:lnTo>
                <a:lnTo>
                  <a:pt x="1207053" y="3695700"/>
                </a:lnTo>
                <a:lnTo>
                  <a:pt x="1250638" y="3708400"/>
                </a:lnTo>
                <a:lnTo>
                  <a:pt x="1389610" y="3733800"/>
                </a:lnTo>
                <a:lnTo>
                  <a:pt x="1528453" y="3733800"/>
                </a:lnTo>
                <a:lnTo>
                  <a:pt x="1548175" y="3721100"/>
                </a:lnTo>
                <a:lnTo>
                  <a:pt x="1566146" y="3721100"/>
                </a:lnTo>
                <a:lnTo>
                  <a:pt x="1586497" y="3708400"/>
                </a:lnTo>
                <a:lnTo>
                  <a:pt x="1604039" y="3708400"/>
                </a:lnTo>
                <a:lnTo>
                  <a:pt x="1613580" y="3695700"/>
                </a:lnTo>
                <a:lnTo>
                  <a:pt x="1608500" y="3683000"/>
                </a:lnTo>
                <a:lnTo>
                  <a:pt x="1608500" y="3670300"/>
                </a:lnTo>
                <a:lnTo>
                  <a:pt x="1603547" y="3657600"/>
                </a:lnTo>
                <a:lnTo>
                  <a:pt x="1598467" y="3657600"/>
                </a:lnTo>
                <a:lnTo>
                  <a:pt x="1578584" y="3644900"/>
                </a:lnTo>
                <a:lnTo>
                  <a:pt x="1541222" y="3644900"/>
                </a:lnTo>
                <a:lnTo>
                  <a:pt x="1497240" y="3632200"/>
                </a:lnTo>
                <a:lnTo>
                  <a:pt x="1457497" y="3619500"/>
                </a:lnTo>
                <a:lnTo>
                  <a:pt x="1413982" y="3581400"/>
                </a:lnTo>
                <a:lnTo>
                  <a:pt x="1362454" y="3543300"/>
                </a:lnTo>
                <a:lnTo>
                  <a:pt x="1319426" y="3505200"/>
                </a:lnTo>
                <a:lnTo>
                  <a:pt x="1301414" y="3479800"/>
                </a:lnTo>
                <a:close/>
              </a:path>
              <a:path w="1614170" h="3822700">
                <a:moveTo>
                  <a:pt x="1149776" y="3683000"/>
                </a:moveTo>
                <a:lnTo>
                  <a:pt x="1057908" y="3683000"/>
                </a:lnTo>
                <a:lnTo>
                  <a:pt x="1099685" y="3695700"/>
                </a:lnTo>
                <a:lnTo>
                  <a:pt x="1130980" y="3695700"/>
                </a:lnTo>
                <a:lnTo>
                  <a:pt x="1149776" y="3683000"/>
                </a:lnTo>
                <a:close/>
              </a:path>
              <a:path w="1614170" h="3822700">
                <a:moveTo>
                  <a:pt x="1145472" y="2006600"/>
                </a:moveTo>
                <a:lnTo>
                  <a:pt x="646983" y="2006600"/>
                </a:lnTo>
                <a:lnTo>
                  <a:pt x="649817" y="2019300"/>
                </a:lnTo>
                <a:lnTo>
                  <a:pt x="658318" y="2032000"/>
                </a:lnTo>
                <a:lnTo>
                  <a:pt x="672486" y="2070100"/>
                </a:lnTo>
                <a:lnTo>
                  <a:pt x="692322" y="2146300"/>
                </a:lnTo>
                <a:lnTo>
                  <a:pt x="704720" y="2184400"/>
                </a:lnTo>
                <a:lnTo>
                  <a:pt x="718159" y="2235200"/>
                </a:lnTo>
                <a:lnTo>
                  <a:pt x="732181" y="2286000"/>
                </a:lnTo>
                <a:lnTo>
                  <a:pt x="746333" y="2336800"/>
                </a:lnTo>
                <a:lnTo>
                  <a:pt x="773198" y="2451100"/>
                </a:lnTo>
                <a:lnTo>
                  <a:pt x="785000" y="2501900"/>
                </a:lnTo>
                <a:lnTo>
                  <a:pt x="815334" y="2616200"/>
                </a:lnTo>
                <a:lnTo>
                  <a:pt x="829482" y="2641600"/>
                </a:lnTo>
                <a:lnTo>
                  <a:pt x="845536" y="2679700"/>
                </a:lnTo>
                <a:lnTo>
                  <a:pt x="863518" y="2705100"/>
                </a:lnTo>
                <a:lnTo>
                  <a:pt x="878212" y="2730500"/>
                </a:lnTo>
                <a:lnTo>
                  <a:pt x="886775" y="2768600"/>
                </a:lnTo>
                <a:lnTo>
                  <a:pt x="892504" y="2806700"/>
                </a:lnTo>
                <a:lnTo>
                  <a:pt x="898697" y="2844800"/>
                </a:lnTo>
                <a:lnTo>
                  <a:pt x="908228" y="2921000"/>
                </a:lnTo>
                <a:lnTo>
                  <a:pt x="914461" y="3009900"/>
                </a:lnTo>
                <a:lnTo>
                  <a:pt x="917860" y="3086100"/>
                </a:lnTo>
                <a:lnTo>
                  <a:pt x="918890" y="3124200"/>
                </a:lnTo>
                <a:lnTo>
                  <a:pt x="933876" y="3238500"/>
                </a:lnTo>
                <a:lnTo>
                  <a:pt x="919089" y="3314700"/>
                </a:lnTo>
                <a:lnTo>
                  <a:pt x="913810" y="3340100"/>
                </a:lnTo>
                <a:lnTo>
                  <a:pt x="917957" y="3378200"/>
                </a:lnTo>
                <a:lnTo>
                  <a:pt x="932035" y="3416300"/>
                </a:lnTo>
                <a:lnTo>
                  <a:pt x="947064" y="3454400"/>
                </a:lnTo>
                <a:lnTo>
                  <a:pt x="954069" y="3479800"/>
                </a:lnTo>
                <a:lnTo>
                  <a:pt x="1303855" y="3479800"/>
                </a:lnTo>
                <a:lnTo>
                  <a:pt x="1309606" y="3441700"/>
                </a:lnTo>
                <a:lnTo>
                  <a:pt x="1316309" y="3416300"/>
                </a:lnTo>
                <a:lnTo>
                  <a:pt x="1321607" y="3403600"/>
                </a:lnTo>
                <a:lnTo>
                  <a:pt x="1324036" y="3378200"/>
                </a:lnTo>
                <a:lnTo>
                  <a:pt x="1318464" y="3352800"/>
                </a:lnTo>
                <a:lnTo>
                  <a:pt x="1308177" y="3327400"/>
                </a:lnTo>
                <a:lnTo>
                  <a:pt x="1296461" y="3276600"/>
                </a:lnTo>
                <a:lnTo>
                  <a:pt x="1281791" y="3238500"/>
                </a:lnTo>
                <a:lnTo>
                  <a:pt x="1269966" y="3200400"/>
                </a:lnTo>
                <a:lnTo>
                  <a:pt x="1263832" y="3149600"/>
                </a:lnTo>
                <a:lnTo>
                  <a:pt x="1266235" y="3098800"/>
                </a:lnTo>
                <a:lnTo>
                  <a:pt x="1266529" y="3060700"/>
                </a:lnTo>
                <a:lnTo>
                  <a:pt x="1264967" y="3009900"/>
                </a:lnTo>
                <a:lnTo>
                  <a:pt x="1261933" y="2959100"/>
                </a:lnTo>
                <a:lnTo>
                  <a:pt x="1257813" y="2895600"/>
                </a:lnTo>
                <a:lnTo>
                  <a:pt x="1252992" y="2819400"/>
                </a:lnTo>
                <a:lnTo>
                  <a:pt x="1247856" y="2755900"/>
                </a:lnTo>
                <a:lnTo>
                  <a:pt x="1242790" y="2692400"/>
                </a:lnTo>
                <a:lnTo>
                  <a:pt x="1238179" y="2628900"/>
                </a:lnTo>
                <a:lnTo>
                  <a:pt x="1234408" y="2578100"/>
                </a:lnTo>
                <a:lnTo>
                  <a:pt x="1231863" y="2552700"/>
                </a:lnTo>
                <a:lnTo>
                  <a:pt x="1230929" y="2540000"/>
                </a:lnTo>
                <a:lnTo>
                  <a:pt x="1228679" y="2514600"/>
                </a:lnTo>
                <a:lnTo>
                  <a:pt x="1222619" y="2476500"/>
                </a:lnTo>
                <a:lnTo>
                  <a:pt x="1213784" y="2413000"/>
                </a:lnTo>
                <a:lnTo>
                  <a:pt x="1203209" y="2349500"/>
                </a:lnTo>
                <a:lnTo>
                  <a:pt x="1191928" y="2273300"/>
                </a:lnTo>
                <a:lnTo>
                  <a:pt x="1171388" y="2146300"/>
                </a:lnTo>
                <a:lnTo>
                  <a:pt x="1164199" y="2095500"/>
                </a:lnTo>
                <a:lnTo>
                  <a:pt x="1160444" y="2070100"/>
                </a:lnTo>
                <a:lnTo>
                  <a:pt x="1145472" y="2006600"/>
                </a:lnTo>
                <a:close/>
              </a:path>
              <a:path w="1614170" h="3822700">
                <a:moveTo>
                  <a:pt x="1198663" y="901700"/>
                </a:moveTo>
                <a:lnTo>
                  <a:pt x="787953" y="901700"/>
                </a:lnTo>
                <a:lnTo>
                  <a:pt x="791962" y="914400"/>
                </a:lnTo>
                <a:lnTo>
                  <a:pt x="801161" y="939800"/>
                </a:lnTo>
                <a:lnTo>
                  <a:pt x="811313" y="977900"/>
                </a:lnTo>
                <a:lnTo>
                  <a:pt x="818179" y="1003300"/>
                </a:lnTo>
                <a:lnTo>
                  <a:pt x="821680" y="1016000"/>
                </a:lnTo>
                <a:lnTo>
                  <a:pt x="823799" y="1028700"/>
                </a:lnTo>
                <a:lnTo>
                  <a:pt x="818179" y="1028700"/>
                </a:lnTo>
                <a:lnTo>
                  <a:pt x="803925" y="1041400"/>
                </a:lnTo>
                <a:lnTo>
                  <a:pt x="787302" y="1041400"/>
                </a:lnTo>
                <a:lnTo>
                  <a:pt x="773513" y="1054100"/>
                </a:lnTo>
                <a:lnTo>
                  <a:pt x="1055415" y="1054100"/>
                </a:lnTo>
                <a:lnTo>
                  <a:pt x="1037572" y="1003300"/>
                </a:lnTo>
                <a:lnTo>
                  <a:pt x="1029634" y="990600"/>
                </a:lnTo>
                <a:lnTo>
                  <a:pt x="1045823" y="977900"/>
                </a:lnTo>
                <a:lnTo>
                  <a:pt x="1083704" y="977900"/>
                </a:lnTo>
                <a:lnTo>
                  <a:pt x="1127253" y="965200"/>
                </a:lnTo>
                <a:lnTo>
                  <a:pt x="1160444" y="952500"/>
                </a:lnTo>
                <a:lnTo>
                  <a:pt x="1179486" y="927100"/>
                </a:lnTo>
                <a:lnTo>
                  <a:pt x="1191908" y="914400"/>
                </a:lnTo>
                <a:lnTo>
                  <a:pt x="1198663" y="901700"/>
                </a:lnTo>
                <a:close/>
              </a:path>
              <a:path w="1614170" h="3822700">
                <a:moveTo>
                  <a:pt x="1174077" y="685800"/>
                </a:moveTo>
                <a:lnTo>
                  <a:pt x="551352" y="685800"/>
                </a:lnTo>
                <a:lnTo>
                  <a:pt x="552999" y="698500"/>
                </a:lnTo>
                <a:lnTo>
                  <a:pt x="557004" y="711200"/>
                </a:lnTo>
                <a:lnTo>
                  <a:pt x="561961" y="723900"/>
                </a:lnTo>
                <a:lnTo>
                  <a:pt x="566465" y="762000"/>
                </a:lnTo>
                <a:lnTo>
                  <a:pt x="571394" y="812800"/>
                </a:lnTo>
                <a:lnTo>
                  <a:pt x="572085" y="838200"/>
                </a:lnTo>
                <a:lnTo>
                  <a:pt x="569966" y="863600"/>
                </a:lnTo>
                <a:lnTo>
                  <a:pt x="566465" y="876300"/>
                </a:lnTo>
                <a:lnTo>
                  <a:pt x="1200703" y="876300"/>
                </a:lnTo>
                <a:lnTo>
                  <a:pt x="1201989" y="850900"/>
                </a:lnTo>
                <a:lnTo>
                  <a:pt x="1200757" y="825500"/>
                </a:lnTo>
                <a:lnTo>
                  <a:pt x="1195750" y="800100"/>
                </a:lnTo>
                <a:lnTo>
                  <a:pt x="1188509" y="762000"/>
                </a:lnTo>
                <a:lnTo>
                  <a:pt x="1178036" y="711200"/>
                </a:lnTo>
                <a:lnTo>
                  <a:pt x="1174077" y="685800"/>
                </a:lnTo>
                <a:close/>
              </a:path>
              <a:path w="1614170" h="3822700">
                <a:moveTo>
                  <a:pt x="717468" y="38100"/>
                </a:moveTo>
                <a:lnTo>
                  <a:pt x="717468" y="50800"/>
                </a:lnTo>
                <a:lnTo>
                  <a:pt x="720603" y="63500"/>
                </a:lnTo>
                <a:lnTo>
                  <a:pt x="727501" y="101600"/>
                </a:lnTo>
                <a:lnTo>
                  <a:pt x="734399" y="152400"/>
                </a:lnTo>
                <a:lnTo>
                  <a:pt x="737534" y="203200"/>
                </a:lnTo>
                <a:lnTo>
                  <a:pt x="735966" y="228600"/>
                </a:lnTo>
                <a:lnTo>
                  <a:pt x="732518" y="266700"/>
                </a:lnTo>
                <a:lnTo>
                  <a:pt x="729069" y="279400"/>
                </a:lnTo>
                <a:lnTo>
                  <a:pt x="727501" y="279400"/>
                </a:lnTo>
                <a:lnTo>
                  <a:pt x="724390" y="330200"/>
                </a:lnTo>
                <a:lnTo>
                  <a:pt x="721179" y="368300"/>
                </a:lnTo>
                <a:lnTo>
                  <a:pt x="717468" y="431800"/>
                </a:lnTo>
                <a:lnTo>
                  <a:pt x="1135298" y="431800"/>
                </a:lnTo>
                <a:lnTo>
                  <a:pt x="1134348" y="419100"/>
                </a:lnTo>
                <a:lnTo>
                  <a:pt x="1131504" y="419100"/>
                </a:lnTo>
                <a:lnTo>
                  <a:pt x="1126779" y="406400"/>
                </a:lnTo>
                <a:lnTo>
                  <a:pt x="1120185" y="393700"/>
                </a:lnTo>
                <a:lnTo>
                  <a:pt x="1114385" y="368300"/>
                </a:lnTo>
                <a:lnTo>
                  <a:pt x="1111406" y="368300"/>
                </a:lnTo>
                <a:lnTo>
                  <a:pt x="1110309" y="355600"/>
                </a:lnTo>
                <a:lnTo>
                  <a:pt x="1110152" y="330200"/>
                </a:lnTo>
                <a:lnTo>
                  <a:pt x="1106997" y="304800"/>
                </a:lnTo>
                <a:lnTo>
                  <a:pt x="1093114" y="228600"/>
                </a:lnTo>
                <a:lnTo>
                  <a:pt x="1089959" y="215900"/>
                </a:lnTo>
                <a:lnTo>
                  <a:pt x="1086969" y="215900"/>
                </a:lnTo>
                <a:lnTo>
                  <a:pt x="1077370" y="203200"/>
                </a:lnTo>
                <a:lnTo>
                  <a:pt x="1060223" y="190500"/>
                </a:lnTo>
                <a:lnTo>
                  <a:pt x="1034587" y="190500"/>
                </a:lnTo>
                <a:lnTo>
                  <a:pt x="984345" y="177800"/>
                </a:lnTo>
                <a:lnTo>
                  <a:pt x="908111" y="152400"/>
                </a:lnTo>
                <a:lnTo>
                  <a:pt x="808019" y="127000"/>
                </a:lnTo>
                <a:lnTo>
                  <a:pt x="793033" y="114300"/>
                </a:lnTo>
                <a:lnTo>
                  <a:pt x="793033" y="101600"/>
                </a:lnTo>
                <a:lnTo>
                  <a:pt x="786628" y="101600"/>
                </a:lnTo>
                <a:lnTo>
                  <a:pt x="775983" y="88900"/>
                </a:lnTo>
                <a:lnTo>
                  <a:pt x="762529" y="88900"/>
                </a:lnTo>
                <a:lnTo>
                  <a:pt x="747694" y="76200"/>
                </a:lnTo>
                <a:lnTo>
                  <a:pt x="740096" y="63500"/>
                </a:lnTo>
                <a:lnTo>
                  <a:pt x="732534" y="63500"/>
                </a:lnTo>
                <a:lnTo>
                  <a:pt x="717468" y="38100"/>
                </a:lnTo>
                <a:close/>
              </a:path>
              <a:path w="1614170" h="3822700">
                <a:moveTo>
                  <a:pt x="675268" y="215900"/>
                </a:moveTo>
                <a:lnTo>
                  <a:pt x="662096" y="215900"/>
                </a:lnTo>
                <a:lnTo>
                  <a:pt x="667176" y="228600"/>
                </a:lnTo>
                <a:lnTo>
                  <a:pt x="676985" y="228600"/>
                </a:lnTo>
                <a:lnTo>
                  <a:pt x="689163" y="241300"/>
                </a:lnTo>
                <a:lnTo>
                  <a:pt x="700412" y="254000"/>
                </a:lnTo>
                <a:lnTo>
                  <a:pt x="707435" y="266700"/>
                </a:lnTo>
                <a:lnTo>
                  <a:pt x="702538" y="254000"/>
                </a:lnTo>
                <a:lnTo>
                  <a:pt x="694830" y="241300"/>
                </a:lnTo>
                <a:lnTo>
                  <a:pt x="683361" y="228600"/>
                </a:lnTo>
                <a:lnTo>
                  <a:pt x="675268" y="215900"/>
                </a:lnTo>
                <a:close/>
              </a:path>
              <a:path w="1614170" h="3822700">
                <a:moveTo>
                  <a:pt x="617527" y="152400"/>
                </a:moveTo>
                <a:lnTo>
                  <a:pt x="572752" y="152400"/>
                </a:lnTo>
                <a:lnTo>
                  <a:pt x="556305" y="177800"/>
                </a:lnTo>
                <a:lnTo>
                  <a:pt x="550050" y="177800"/>
                </a:lnTo>
                <a:lnTo>
                  <a:pt x="539986" y="203200"/>
                </a:lnTo>
                <a:lnTo>
                  <a:pt x="516046" y="241300"/>
                </a:lnTo>
                <a:lnTo>
                  <a:pt x="653724" y="241300"/>
                </a:lnTo>
                <a:lnTo>
                  <a:pt x="655448" y="228600"/>
                </a:lnTo>
                <a:lnTo>
                  <a:pt x="657016" y="215900"/>
                </a:lnTo>
                <a:lnTo>
                  <a:pt x="675268" y="215900"/>
                </a:lnTo>
                <a:lnTo>
                  <a:pt x="667176" y="203200"/>
                </a:lnTo>
                <a:lnTo>
                  <a:pt x="644324" y="177800"/>
                </a:lnTo>
                <a:lnTo>
                  <a:pt x="628092" y="165100"/>
                </a:lnTo>
                <a:lnTo>
                  <a:pt x="617527" y="1524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3055" y="2991611"/>
            <a:ext cx="152400" cy="15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40552" y="5065776"/>
            <a:ext cx="153924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14431" y="2991611"/>
            <a:ext cx="152400" cy="15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38459" y="5070347"/>
            <a:ext cx="153924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90559" y="6705600"/>
            <a:ext cx="153924" cy="155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8722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3: </a:t>
            </a:r>
            <a:r>
              <a:rPr sz="2800" b="1" spc="-15" dirty="0">
                <a:solidFill>
                  <a:srgbClr val="0E537A"/>
                </a:solidFill>
                <a:latin typeface="OpenSans-Semibold"/>
                <a:cs typeface="OpenSans-Semibold"/>
              </a:rPr>
              <a:t>Structure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and Benefits of ITIL 4</a:t>
            </a:r>
            <a:r>
              <a:rPr sz="2800" b="1" spc="10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25" dirty="0">
                <a:solidFill>
                  <a:srgbClr val="0E537A"/>
                </a:solidFill>
                <a:latin typeface="OpenSans-Semibold"/>
                <a:cs typeface="OpenSans-Semibold"/>
              </a:rPr>
              <a:t>Framework</a:t>
            </a:r>
            <a:endParaRPr sz="2800">
              <a:latin typeface="OpenSans-Semibold"/>
              <a:cs typeface="OpenSans-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0" y="726948"/>
            <a:ext cx="4032504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7548" y="306450"/>
            <a:ext cx="3629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</a:t>
            </a:r>
            <a:r>
              <a:rPr dirty="0"/>
              <a:t>4</a:t>
            </a:r>
            <a:r>
              <a:rPr spc="-50" dirty="0"/>
              <a:t> </a:t>
            </a:r>
            <a:r>
              <a:rPr spc="-20" dirty="0"/>
              <a:t>Framework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961" y="1350391"/>
            <a:ext cx="441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2400" baseline="24305" dirty="0">
                <a:solidFill>
                  <a:srgbClr val="404040"/>
                </a:solidFill>
                <a:latin typeface="Open Sans"/>
                <a:cs typeface="Open Sans"/>
              </a:rPr>
              <a:t>®</a:t>
            </a:r>
            <a:r>
              <a:rPr sz="2400" spc="382" baseline="243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4: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507" y="1984248"/>
            <a:ext cx="3988435" cy="462280"/>
          </a:xfrm>
          <a:prstGeom prst="rect">
            <a:avLst/>
          </a:prstGeom>
          <a:solidFill>
            <a:srgbClr val="FF8C86"/>
          </a:solidFill>
        </p:spPr>
        <p:txBody>
          <a:bodyPr vert="horz" wrap="square" lIns="0" tIns="2730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(SVS)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9543" y="1984248"/>
            <a:ext cx="3665220" cy="462280"/>
          </a:xfrm>
          <a:prstGeom prst="rect">
            <a:avLst/>
          </a:prstGeom>
          <a:solidFill>
            <a:srgbClr val="FF8C86"/>
          </a:solidFill>
        </p:spPr>
        <p:txBody>
          <a:bodyPr vert="horz" wrap="square" lIns="0" tIns="2730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Four Dimensions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961" y="1350391"/>
            <a:ext cx="441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2400" baseline="24305" dirty="0">
                <a:solidFill>
                  <a:srgbClr val="404040"/>
                </a:solidFill>
                <a:latin typeface="Open Sans"/>
                <a:cs typeface="Open Sans"/>
              </a:rPr>
              <a:t>®</a:t>
            </a:r>
            <a:r>
              <a:rPr sz="2400" spc="382" baseline="243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4: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507" y="1984248"/>
            <a:ext cx="3988435" cy="462280"/>
          </a:xfrm>
          <a:prstGeom prst="rect">
            <a:avLst/>
          </a:prstGeom>
          <a:solidFill>
            <a:srgbClr val="FF8C86"/>
          </a:solidFill>
        </p:spPr>
        <p:txBody>
          <a:bodyPr vert="horz" wrap="square" lIns="0" tIns="2730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(SVS)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9543" y="1984248"/>
            <a:ext cx="3665220" cy="4622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30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Four Dimensions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0" y="726948"/>
            <a:ext cx="4032504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7548" y="306450"/>
            <a:ext cx="3629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</a:t>
            </a:r>
            <a:r>
              <a:rPr dirty="0"/>
              <a:t>4</a:t>
            </a:r>
            <a:r>
              <a:rPr spc="-50" dirty="0"/>
              <a:t> </a:t>
            </a:r>
            <a:r>
              <a:rPr spc="-20" dirty="0"/>
              <a:t>Framework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4428" y="726948"/>
            <a:ext cx="1908048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7071" y="270128"/>
            <a:ext cx="1643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</a:t>
            </a:r>
            <a:r>
              <a:rPr spc="-70" dirty="0"/>
              <a:t> </a:t>
            </a:r>
            <a:r>
              <a:rPr spc="-5" dirty="0"/>
              <a:t>SVS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3208" y="1479042"/>
            <a:ext cx="86067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SVS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represents how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various components and  activities of the organization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work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together to facilitate value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creation through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enabled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 dirty="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9703" y="2734988"/>
            <a:ext cx="11353800" cy="5958732"/>
          </a:xfrm>
          <a:prstGeom prst="rect">
            <a:avLst/>
          </a:prstGeom>
          <a:blipFill>
            <a:blip r:embed="rId3" cstate="print"/>
            <a:stretch>
              <a:fillRect l="-7251" t="-4324" r="-6519" b="-44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43802" y="8826351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7071" y="270128"/>
            <a:ext cx="1643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</a:t>
            </a:r>
            <a:r>
              <a:rPr spc="-70" dirty="0"/>
              <a:t> </a:t>
            </a:r>
            <a:r>
              <a:rPr spc="-5" dirty="0"/>
              <a:t>SVS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2476" y="2285449"/>
            <a:ext cx="6764274" cy="4385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1450" indent="-34290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components and activities can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combined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flexible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way.</a:t>
            </a:r>
            <a:endParaRPr sz="2400" dirty="0">
              <a:latin typeface="Open Sans"/>
              <a:cs typeface="Open Sans"/>
            </a:endParaRPr>
          </a:p>
          <a:p>
            <a:pPr marL="355600" marR="114300" indent="-342900">
              <a:lnSpc>
                <a:spcPct val="150000"/>
              </a:lnSpc>
              <a:buClr>
                <a:srgbClr val="EC301B"/>
              </a:buClr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SVS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facilitates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integration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coordination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various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organizational  components and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activities.</a:t>
            </a:r>
            <a:endParaRPr sz="2400" dirty="0">
              <a:latin typeface="Open Sans"/>
              <a:cs typeface="Open Sans"/>
            </a:endParaRPr>
          </a:p>
          <a:p>
            <a:pPr marL="355600" marR="5080" indent="-342900">
              <a:lnSpc>
                <a:spcPct val="150000"/>
              </a:lnSpc>
              <a:buClr>
                <a:srgbClr val="EC301B"/>
              </a:buClr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provides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strong,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unified,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value-  focused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direction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organization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through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enabled service.</a:t>
            </a:r>
            <a:endParaRPr sz="2400" dirty="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199" y="2285449"/>
            <a:ext cx="8563139" cy="4572551"/>
          </a:xfrm>
          <a:prstGeom prst="rect">
            <a:avLst/>
          </a:prstGeom>
          <a:blipFill>
            <a:blip r:embed="rId2" cstate="print"/>
            <a:stretch>
              <a:fillRect l="-2220" t="-4921" r="-6595" b="-278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4428" y="726948"/>
            <a:ext cx="1908048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4300" y="7044385"/>
            <a:ext cx="3289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0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0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67" y="726948"/>
            <a:ext cx="5975603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270128"/>
            <a:ext cx="5996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Core </a:t>
            </a:r>
            <a:r>
              <a:rPr dirty="0"/>
              <a:t>Components </a:t>
            </a:r>
            <a:r>
              <a:rPr spc="-5" dirty="0"/>
              <a:t>of ITIL</a:t>
            </a:r>
            <a:r>
              <a:rPr spc="-10" dirty="0"/>
              <a:t> </a:t>
            </a:r>
            <a:r>
              <a:rPr spc="-5" dirty="0"/>
              <a:t>SVS</a:t>
            </a:r>
          </a:p>
        </p:txBody>
      </p:sp>
      <p:sp>
        <p:nvSpPr>
          <p:cNvPr id="4" name="object 4"/>
          <p:cNvSpPr/>
          <p:nvPr/>
        </p:nvSpPr>
        <p:spPr>
          <a:xfrm>
            <a:off x="2606039" y="2478023"/>
            <a:ext cx="10715244" cy="5373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86259" y="3537203"/>
            <a:ext cx="3789045" cy="462280"/>
          </a:xfrm>
          <a:prstGeom prst="rect">
            <a:avLst/>
          </a:prstGeom>
          <a:ln w="9143">
            <a:solidFill>
              <a:srgbClr val="EC301B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1. 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-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chain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4356" y="6063996"/>
            <a:ext cx="2653665" cy="462280"/>
          </a:xfrm>
          <a:prstGeom prst="rect">
            <a:avLst/>
          </a:prstGeom>
          <a:ln w="9143">
            <a:solidFill>
              <a:srgbClr val="EC301B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2. ITIL</a:t>
            </a:r>
            <a:r>
              <a:rPr sz="2400" spc="-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practices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6479" y="1514855"/>
            <a:ext cx="3789045" cy="462280"/>
          </a:xfrm>
          <a:prstGeom prst="rect">
            <a:avLst/>
          </a:prstGeom>
          <a:ln w="9144">
            <a:solidFill>
              <a:srgbClr val="EC301B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3. ITIL guiding</a:t>
            </a:r>
            <a:r>
              <a:rPr sz="2400" spc="-3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principles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415" y="3799332"/>
            <a:ext cx="2653665" cy="462280"/>
          </a:xfrm>
          <a:prstGeom prst="rect">
            <a:avLst/>
          </a:prstGeom>
          <a:ln w="9144">
            <a:solidFill>
              <a:srgbClr val="EC301B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4.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Governance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15" y="6929628"/>
            <a:ext cx="3999229" cy="462280"/>
          </a:xfrm>
          <a:prstGeom prst="rect">
            <a:avLst/>
          </a:prstGeom>
          <a:ln w="9144">
            <a:solidFill>
              <a:srgbClr val="EC301B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5. Continual</a:t>
            </a:r>
            <a:r>
              <a:rPr sz="2400" spc="-5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improvement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79391" y="6996430"/>
            <a:ext cx="3054350" cy="198755"/>
          </a:xfrm>
          <a:custGeom>
            <a:avLst/>
            <a:gdLst/>
            <a:ahLst/>
            <a:cxnLst/>
            <a:rect l="l" t="t" r="r" b="b"/>
            <a:pathLst>
              <a:path w="3054350" h="198754">
                <a:moveTo>
                  <a:pt x="74168" y="122682"/>
                </a:moveTo>
                <a:lnTo>
                  <a:pt x="0" y="164592"/>
                </a:lnTo>
                <a:lnTo>
                  <a:pt x="78105" y="198755"/>
                </a:lnTo>
                <a:lnTo>
                  <a:pt x="76494" y="167640"/>
                </a:lnTo>
                <a:lnTo>
                  <a:pt x="63754" y="167640"/>
                </a:lnTo>
                <a:lnTo>
                  <a:pt x="63119" y="155067"/>
                </a:lnTo>
                <a:lnTo>
                  <a:pt x="75809" y="154408"/>
                </a:lnTo>
                <a:lnTo>
                  <a:pt x="74168" y="122682"/>
                </a:lnTo>
                <a:close/>
              </a:path>
              <a:path w="3054350" h="198754">
                <a:moveTo>
                  <a:pt x="75809" y="154408"/>
                </a:moveTo>
                <a:lnTo>
                  <a:pt x="63119" y="155067"/>
                </a:lnTo>
                <a:lnTo>
                  <a:pt x="63754" y="167640"/>
                </a:lnTo>
                <a:lnTo>
                  <a:pt x="76460" y="166981"/>
                </a:lnTo>
                <a:lnTo>
                  <a:pt x="75809" y="154408"/>
                </a:lnTo>
                <a:close/>
              </a:path>
              <a:path w="3054350" h="198754">
                <a:moveTo>
                  <a:pt x="76460" y="166981"/>
                </a:moveTo>
                <a:lnTo>
                  <a:pt x="63754" y="167640"/>
                </a:lnTo>
                <a:lnTo>
                  <a:pt x="76494" y="167640"/>
                </a:lnTo>
                <a:lnTo>
                  <a:pt x="76460" y="166981"/>
                </a:lnTo>
                <a:close/>
              </a:path>
              <a:path w="3054350" h="198754">
                <a:moveTo>
                  <a:pt x="3053588" y="0"/>
                </a:moveTo>
                <a:lnTo>
                  <a:pt x="75809" y="154408"/>
                </a:lnTo>
                <a:lnTo>
                  <a:pt x="76460" y="166981"/>
                </a:lnTo>
                <a:lnTo>
                  <a:pt x="3054350" y="12700"/>
                </a:lnTo>
                <a:lnTo>
                  <a:pt x="3053588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3488" y="6662928"/>
            <a:ext cx="1397635" cy="670560"/>
          </a:xfrm>
          <a:custGeom>
            <a:avLst/>
            <a:gdLst/>
            <a:ahLst/>
            <a:cxnLst/>
            <a:rect l="l" t="t" r="r" b="b"/>
            <a:pathLst>
              <a:path w="1397634" h="670559">
                <a:moveTo>
                  <a:pt x="0" y="670560"/>
                </a:moveTo>
                <a:lnTo>
                  <a:pt x="1397507" y="670560"/>
                </a:lnTo>
                <a:lnTo>
                  <a:pt x="1397507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3700" y="4021835"/>
            <a:ext cx="4330700" cy="76200"/>
          </a:xfrm>
          <a:custGeom>
            <a:avLst/>
            <a:gdLst/>
            <a:ahLst/>
            <a:cxnLst/>
            <a:rect l="l" t="t" r="r" b="b"/>
            <a:pathLst>
              <a:path w="43307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3307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330700" h="76200">
                <a:moveTo>
                  <a:pt x="433031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330319" y="44450"/>
                </a:lnTo>
                <a:lnTo>
                  <a:pt x="4330319" y="3175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4907" y="3799332"/>
            <a:ext cx="1466215" cy="462280"/>
          </a:xfrm>
          <a:custGeom>
            <a:avLst/>
            <a:gdLst/>
            <a:ahLst/>
            <a:cxnLst/>
            <a:rect l="l" t="t" r="r" b="b"/>
            <a:pathLst>
              <a:path w="1466215" h="462279">
                <a:moveTo>
                  <a:pt x="0" y="461772"/>
                </a:moveTo>
                <a:lnTo>
                  <a:pt x="1466088" y="461772"/>
                </a:lnTo>
                <a:lnTo>
                  <a:pt x="146608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3740" y="4928615"/>
            <a:ext cx="1900555" cy="358140"/>
          </a:xfrm>
          <a:custGeom>
            <a:avLst/>
            <a:gdLst/>
            <a:ahLst/>
            <a:cxnLst/>
            <a:rect l="l" t="t" r="r" b="b"/>
            <a:pathLst>
              <a:path w="1900554" h="358139">
                <a:moveTo>
                  <a:pt x="0" y="358139"/>
                </a:moveTo>
                <a:lnTo>
                  <a:pt x="1900427" y="358139"/>
                </a:lnTo>
                <a:lnTo>
                  <a:pt x="1900427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1628" y="3702684"/>
            <a:ext cx="3025775" cy="1362710"/>
          </a:xfrm>
          <a:custGeom>
            <a:avLst/>
            <a:gdLst/>
            <a:ahLst/>
            <a:cxnLst/>
            <a:rect l="l" t="t" r="r" b="b"/>
            <a:pathLst>
              <a:path w="3025775" h="1362710">
                <a:moveTo>
                  <a:pt x="2953539" y="29036"/>
                </a:moveTo>
                <a:lnTo>
                  <a:pt x="0" y="1350899"/>
                </a:lnTo>
                <a:lnTo>
                  <a:pt x="5079" y="1362455"/>
                </a:lnTo>
                <a:lnTo>
                  <a:pt x="2958712" y="40607"/>
                </a:lnTo>
                <a:lnTo>
                  <a:pt x="2953539" y="29036"/>
                </a:lnTo>
                <a:close/>
              </a:path>
              <a:path w="3025775" h="1362710">
                <a:moveTo>
                  <a:pt x="3009112" y="23875"/>
                </a:moveTo>
                <a:lnTo>
                  <a:pt x="2965069" y="23875"/>
                </a:lnTo>
                <a:lnTo>
                  <a:pt x="2970276" y="35432"/>
                </a:lnTo>
                <a:lnTo>
                  <a:pt x="2958712" y="40607"/>
                </a:lnTo>
                <a:lnTo>
                  <a:pt x="2971673" y="69595"/>
                </a:lnTo>
                <a:lnTo>
                  <a:pt x="3009112" y="23875"/>
                </a:lnTo>
                <a:close/>
              </a:path>
              <a:path w="3025775" h="1362710">
                <a:moveTo>
                  <a:pt x="2965069" y="23875"/>
                </a:moveTo>
                <a:lnTo>
                  <a:pt x="2953539" y="29036"/>
                </a:lnTo>
                <a:lnTo>
                  <a:pt x="2958712" y="40607"/>
                </a:lnTo>
                <a:lnTo>
                  <a:pt x="2970276" y="35432"/>
                </a:lnTo>
                <a:lnTo>
                  <a:pt x="2965069" y="23875"/>
                </a:lnTo>
                <a:close/>
              </a:path>
              <a:path w="3025775" h="1362710">
                <a:moveTo>
                  <a:pt x="2940557" y="0"/>
                </a:moveTo>
                <a:lnTo>
                  <a:pt x="2953539" y="29036"/>
                </a:lnTo>
                <a:lnTo>
                  <a:pt x="2965069" y="23875"/>
                </a:lnTo>
                <a:lnTo>
                  <a:pt x="3009112" y="23875"/>
                </a:lnTo>
                <a:lnTo>
                  <a:pt x="3025648" y="3682"/>
                </a:lnTo>
                <a:lnTo>
                  <a:pt x="2940557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9980" y="6155435"/>
            <a:ext cx="1118870" cy="353695"/>
          </a:xfrm>
          <a:custGeom>
            <a:avLst/>
            <a:gdLst/>
            <a:ahLst/>
            <a:cxnLst/>
            <a:rect l="l" t="t" r="r" b="b"/>
            <a:pathLst>
              <a:path w="1118870" h="353695">
                <a:moveTo>
                  <a:pt x="0" y="353568"/>
                </a:moveTo>
                <a:lnTo>
                  <a:pt x="1118616" y="353568"/>
                </a:lnTo>
                <a:lnTo>
                  <a:pt x="1118616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8468" y="6256909"/>
            <a:ext cx="4176395" cy="90805"/>
          </a:xfrm>
          <a:custGeom>
            <a:avLst/>
            <a:gdLst/>
            <a:ahLst/>
            <a:cxnLst/>
            <a:rect l="l" t="t" r="r" b="b"/>
            <a:pathLst>
              <a:path w="4176395" h="90804">
                <a:moveTo>
                  <a:pt x="4099750" y="31765"/>
                </a:moveTo>
                <a:lnTo>
                  <a:pt x="0" y="77978"/>
                </a:lnTo>
                <a:lnTo>
                  <a:pt x="253" y="90678"/>
                </a:lnTo>
                <a:lnTo>
                  <a:pt x="4099877" y="44466"/>
                </a:lnTo>
                <a:lnTo>
                  <a:pt x="4099750" y="31765"/>
                </a:lnTo>
                <a:close/>
              </a:path>
              <a:path w="4176395" h="90804">
                <a:moveTo>
                  <a:pt x="4164513" y="31623"/>
                </a:moveTo>
                <a:lnTo>
                  <a:pt x="4112386" y="31623"/>
                </a:lnTo>
                <a:lnTo>
                  <a:pt x="4112640" y="44323"/>
                </a:lnTo>
                <a:lnTo>
                  <a:pt x="4099877" y="44466"/>
                </a:lnTo>
                <a:lnTo>
                  <a:pt x="4100195" y="76200"/>
                </a:lnTo>
                <a:lnTo>
                  <a:pt x="4176013" y="37211"/>
                </a:lnTo>
                <a:lnTo>
                  <a:pt x="4164513" y="31623"/>
                </a:lnTo>
                <a:close/>
              </a:path>
              <a:path w="4176395" h="90804">
                <a:moveTo>
                  <a:pt x="4112386" y="31623"/>
                </a:moveTo>
                <a:lnTo>
                  <a:pt x="4099750" y="31765"/>
                </a:lnTo>
                <a:lnTo>
                  <a:pt x="4099877" y="44466"/>
                </a:lnTo>
                <a:lnTo>
                  <a:pt x="4112640" y="44323"/>
                </a:lnTo>
                <a:lnTo>
                  <a:pt x="4112386" y="31623"/>
                </a:lnTo>
                <a:close/>
              </a:path>
              <a:path w="4176395" h="90804">
                <a:moveTo>
                  <a:pt x="4099432" y="0"/>
                </a:moveTo>
                <a:lnTo>
                  <a:pt x="4099750" y="31765"/>
                </a:lnTo>
                <a:lnTo>
                  <a:pt x="4112386" y="31623"/>
                </a:lnTo>
                <a:lnTo>
                  <a:pt x="4164513" y="31623"/>
                </a:lnTo>
                <a:lnTo>
                  <a:pt x="4099432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3740" y="3212592"/>
            <a:ext cx="1900555" cy="352425"/>
          </a:xfrm>
          <a:custGeom>
            <a:avLst/>
            <a:gdLst/>
            <a:ahLst/>
            <a:cxnLst/>
            <a:rect l="l" t="t" r="r" b="b"/>
            <a:pathLst>
              <a:path w="1900554" h="352425">
                <a:moveTo>
                  <a:pt x="0" y="352043"/>
                </a:moveTo>
                <a:lnTo>
                  <a:pt x="1900427" y="352043"/>
                </a:lnTo>
                <a:lnTo>
                  <a:pt x="1900427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83093" y="1976627"/>
            <a:ext cx="76200" cy="1235710"/>
          </a:xfrm>
          <a:custGeom>
            <a:avLst/>
            <a:gdLst/>
            <a:ahLst/>
            <a:cxnLst/>
            <a:rect l="l" t="t" r="r" b="b"/>
            <a:pathLst>
              <a:path w="76200" h="1235710">
                <a:moveTo>
                  <a:pt x="31805" y="76158"/>
                </a:moveTo>
                <a:lnTo>
                  <a:pt x="25273" y="1235583"/>
                </a:lnTo>
                <a:lnTo>
                  <a:pt x="37973" y="1235710"/>
                </a:lnTo>
                <a:lnTo>
                  <a:pt x="44505" y="76242"/>
                </a:lnTo>
                <a:lnTo>
                  <a:pt x="31805" y="76158"/>
                </a:lnTo>
                <a:close/>
              </a:path>
              <a:path w="76200" h="1235710">
                <a:moveTo>
                  <a:pt x="69830" y="63500"/>
                </a:moveTo>
                <a:lnTo>
                  <a:pt x="44576" y="63500"/>
                </a:lnTo>
                <a:lnTo>
                  <a:pt x="44505" y="76242"/>
                </a:lnTo>
                <a:lnTo>
                  <a:pt x="76200" y="76453"/>
                </a:lnTo>
                <a:lnTo>
                  <a:pt x="69830" y="63500"/>
                </a:lnTo>
                <a:close/>
              </a:path>
              <a:path w="76200" h="1235710">
                <a:moveTo>
                  <a:pt x="44576" y="63500"/>
                </a:moveTo>
                <a:lnTo>
                  <a:pt x="31876" y="63500"/>
                </a:lnTo>
                <a:lnTo>
                  <a:pt x="31805" y="76158"/>
                </a:lnTo>
                <a:lnTo>
                  <a:pt x="44505" y="76242"/>
                </a:lnTo>
                <a:lnTo>
                  <a:pt x="44576" y="63500"/>
                </a:lnTo>
                <a:close/>
              </a:path>
              <a:path w="76200" h="1235710">
                <a:moveTo>
                  <a:pt x="38607" y="0"/>
                </a:moveTo>
                <a:lnTo>
                  <a:pt x="0" y="75946"/>
                </a:lnTo>
                <a:lnTo>
                  <a:pt x="31805" y="76158"/>
                </a:lnTo>
                <a:lnTo>
                  <a:pt x="31876" y="63500"/>
                </a:lnTo>
                <a:lnTo>
                  <a:pt x="69830" y="63500"/>
                </a:lnTo>
                <a:lnTo>
                  <a:pt x="38607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27418" y="7986471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67" y="726948"/>
            <a:ext cx="5975603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270128"/>
            <a:ext cx="5996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Core </a:t>
            </a:r>
            <a:r>
              <a:rPr dirty="0"/>
              <a:t>Components </a:t>
            </a:r>
            <a:r>
              <a:rPr spc="-5" dirty="0"/>
              <a:t>of ITIL</a:t>
            </a:r>
            <a:r>
              <a:rPr spc="-10" dirty="0"/>
              <a:t> </a:t>
            </a:r>
            <a:r>
              <a:rPr spc="-5" dirty="0"/>
              <a:t>SVS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70940" y="2112482"/>
            <a:ext cx="4517455" cy="397545"/>
          </a:xfrm>
          <a:prstGeom prst="rect">
            <a:avLst/>
          </a:prstGeom>
          <a:ln w="9143">
            <a:noFill/>
          </a:ln>
        </p:spPr>
        <p:txBody>
          <a:bodyPr vert="horz" wrap="square" lIns="0" tIns="279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220"/>
              </a:spcBef>
            </a:pPr>
            <a:r>
              <a:rPr sz="2400" b="1" dirty="0">
                <a:solidFill>
                  <a:srgbClr val="EC301B"/>
                </a:solidFill>
                <a:latin typeface="Open Sans"/>
                <a:cs typeface="Open Sans"/>
              </a:rPr>
              <a:t>1. ITIL </a:t>
            </a:r>
            <a:r>
              <a:rPr sz="2400" b="1" spc="-5" dirty="0">
                <a:solidFill>
                  <a:srgbClr val="EC301B"/>
                </a:solidFill>
                <a:latin typeface="Open Sans"/>
                <a:cs typeface="Open Sans"/>
              </a:rPr>
              <a:t>service </a:t>
            </a:r>
            <a:r>
              <a:rPr sz="2400" b="1" dirty="0">
                <a:solidFill>
                  <a:srgbClr val="EC301B"/>
                </a:solidFill>
                <a:latin typeface="Open Sans"/>
                <a:cs typeface="Open Sans"/>
              </a:rPr>
              <a:t>value</a:t>
            </a:r>
            <a:r>
              <a:rPr sz="2400" b="1" spc="-50" dirty="0">
                <a:solidFill>
                  <a:srgbClr val="EC301B"/>
                </a:solidFill>
                <a:latin typeface="Open Sans"/>
                <a:cs typeface="Open Sans"/>
              </a:rPr>
              <a:t> </a:t>
            </a:r>
            <a:r>
              <a:rPr sz="2400" b="1" spc="-5" dirty="0">
                <a:solidFill>
                  <a:srgbClr val="EC301B"/>
                </a:solidFill>
                <a:latin typeface="Open Sans"/>
                <a:cs typeface="Open Sans"/>
              </a:rPr>
              <a:t>chain</a:t>
            </a:r>
            <a:endParaRPr sz="2400" b="1" dirty="0">
              <a:solidFill>
                <a:srgbClr val="EC301B"/>
              </a:solidFill>
              <a:latin typeface="Open Sans"/>
              <a:cs typeface="Open Sans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830944E-5E61-1446-BCF3-D2BFEABE94BB}"/>
              </a:ext>
            </a:extLst>
          </p:cNvPr>
          <p:cNvGrpSpPr/>
          <p:nvPr/>
        </p:nvGrpSpPr>
        <p:grpSpPr>
          <a:xfrm>
            <a:off x="0" y="2510027"/>
            <a:ext cx="7720583" cy="4050792"/>
            <a:chOff x="0" y="2510027"/>
            <a:chExt cx="7720583" cy="4050792"/>
          </a:xfrm>
        </p:grpSpPr>
        <p:sp>
          <p:nvSpPr>
            <p:cNvPr id="4" name="object 4"/>
            <p:cNvSpPr/>
            <p:nvPr/>
          </p:nvSpPr>
          <p:spPr>
            <a:xfrm>
              <a:off x="0" y="2510027"/>
              <a:ext cx="7720583" cy="4050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8376" y="4355591"/>
              <a:ext cx="1420495" cy="269875"/>
            </a:xfrm>
            <a:custGeom>
              <a:avLst/>
              <a:gdLst/>
              <a:ahLst/>
              <a:cxnLst/>
              <a:rect l="l" t="t" r="r" b="b"/>
              <a:pathLst>
                <a:path w="1420495" h="269875">
                  <a:moveTo>
                    <a:pt x="0" y="269748"/>
                  </a:moveTo>
                  <a:lnTo>
                    <a:pt x="1420368" y="269748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EC30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99958" y="2847213"/>
            <a:ext cx="80594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355600" marR="171450" indent="-34290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  <a:defRPr sz="2400" spc="-5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Provides an operating model for the creation, delivery,  and continual improvement of services</a:t>
            </a:r>
          </a:p>
          <a:p>
            <a:r>
              <a:rPr dirty="0"/>
              <a:t>Defines six key activities that can be combined in</a:t>
            </a:r>
            <a:r>
              <a:rPr lang="fr-FR" dirty="0"/>
              <a:t> </a:t>
            </a:r>
            <a:r>
              <a:rPr dirty="0"/>
              <a:t>many ways, forming multiple value streams</a:t>
            </a:r>
          </a:p>
          <a:p>
            <a:r>
              <a:rPr dirty="0"/>
              <a:t>Can be adapted to multiple approaches, including  DevOps and centralized IT, to address the need for  multimodal service management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11451" y="6815455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EC301B">
              <a:alpha val="8823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5603" y="885444"/>
            <a:ext cx="4305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2085" y="424052"/>
            <a:ext cx="4215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1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11" name="object 11"/>
          <p:cNvSpPr/>
          <p:nvPr/>
        </p:nvSpPr>
        <p:spPr>
          <a:xfrm>
            <a:off x="371856" y="3505200"/>
            <a:ext cx="2650744" cy="270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05350" y="3845814"/>
            <a:ext cx="5147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Discover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goals of </a:t>
            </a:r>
            <a:r>
              <a:rPr sz="22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1950" baseline="25641" dirty="0">
                <a:solidFill>
                  <a:srgbClr val="404040"/>
                </a:solidFill>
                <a:latin typeface="Open Sans"/>
                <a:cs typeface="Open Sans"/>
              </a:rPr>
              <a:t>®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4</a:t>
            </a:r>
            <a:r>
              <a:rPr sz="22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foundation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5350" y="5038725"/>
            <a:ext cx="7353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Describe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structure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benefits of </a:t>
            </a:r>
            <a:r>
              <a:rPr sz="22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1950" baseline="25641" dirty="0">
                <a:solidFill>
                  <a:srgbClr val="404040"/>
                </a:solidFill>
                <a:latin typeface="Open Sans"/>
                <a:cs typeface="Open Sans"/>
              </a:rPr>
              <a:t>®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4</a:t>
            </a:r>
            <a:r>
              <a:rPr sz="2200" spc="1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Open Sans"/>
                <a:cs typeface="Open Sans"/>
              </a:rPr>
              <a:t>framework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5635" y="2615183"/>
            <a:ext cx="457200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5635" y="3892296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5635" y="5036820"/>
            <a:ext cx="4572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4121" y="1753362"/>
            <a:ext cx="9957435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end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this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lesson, you will be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able</a:t>
            </a:r>
            <a:r>
              <a:rPr sz="2200" spc="1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to:</a:t>
            </a:r>
            <a:endParaRPr sz="22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Times New Roman"/>
              <a:cs typeface="Times New Roman"/>
            </a:endParaRPr>
          </a:p>
          <a:p>
            <a:pPr marL="69342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Identify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significance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of IT service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management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Open Sans"/>
                <a:cs typeface="Open Sans"/>
              </a:rPr>
              <a:t>the modern</a:t>
            </a:r>
            <a:r>
              <a:rPr sz="2200" spc="3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Open Sans"/>
                <a:cs typeface="Open Sans"/>
              </a:rPr>
              <a:t>world</a:t>
            </a:r>
            <a:endParaRPr sz="2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67" y="726948"/>
            <a:ext cx="5975603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270128"/>
            <a:ext cx="5996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Core </a:t>
            </a:r>
            <a:r>
              <a:rPr dirty="0"/>
              <a:t>Components </a:t>
            </a:r>
            <a:r>
              <a:rPr spc="-5" dirty="0"/>
              <a:t>of ITIL</a:t>
            </a:r>
            <a:r>
              <a:rPr spc="-10" dirty="0"/>
              <a:t> </a:t>
            </a:r>
            <a:r>
              <a:rPr spc="-5" dirty="0"/>
              <a:t>SVS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F2826D-3D00-4347-845A-D9A863EC8077}"/>
              </a:ext>
            </a:extLst>
          </p:cNvPr>
          <p:cNvGrpSpPr/>
          <p:nvPr/>
        </p:nvGrpSpPr>
        <p:grpSpPr>
          <a:xfrm>
            <a:off x="0" y="2510027"/>
            <a:ext cx="7720583" cy="4050792"/>
            <a:chOff x="0" y="2510027"/>
            <a:chExt cx="7720583" cy="4050792"/>
          </a:xfrm>
        </p:grpSpPr>
        <p:sp>
          <p:nvSpPr>
            <p:cNvPr id="4" name="object 4"/>
            <p:cNvSpPr/>
            <p:nvPr/>
          </p:nvSpPr>
          <p:spPr>
            <a:xfrm>
              <a:off x="0" y="2510027"/>
              <a:ext cx="7720583" cy="4050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1944" y="5266944"/>
              <a:ext cx="782320" cy="295910"/>
            </a:xfrm>
            <a:custGeom>
              <a:avLst/>
              <a:gdLst/>
              <a:ahLst/>
              <a:cxnLst/>
              <a:rect l="l" t="t" r="r" b="b"/>
              <a:pathLst>
                <a:path w="782320" h="295910">
                  <a:moveTo>
                    <a:pt x="0" y="295655"/>
                  </a:moveTo>
                  <a:lnTo>
                    <a:pt x="781812" y="295655"/>
                  </a:lnTo>
                  <a:lnTo>
                    <a:pt x="781812" y="0"/>
                  </a:lnTo>
                  <a:lnTo>
                    <a:pt x="0" y="0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EC30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05419" y="3546728"/>
            <a:ext cx="76606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355600" marR="171450" indent="-34290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  <a:defRPr sz="2400" spc="-5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Enhance the flexibility of SVS</a:t>
            </a:r>
          </a:p>
          <a:p>
            <a:r>
              <a:rPr dirty="0"/>
              <a:t>Support multiple service value chain activities,  providing a comprehensive and versatile toolset for  ITSM practitioners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08906" y="2148341"/>
            <a:ext cx="2653665" cy="397545"/>
          </a:xfrm>
          <a:prstGeom prst="rect">
            <a:avLst/>
          </a:prstGeom>
          <a:ln w="9143">
            <a:noFill/>
          </a:ln>
        </p:spPr>
        <p:txBody>
          <a:bodyPr vert="horz" wrap="square" lIns="0" tIns="27940" rIns="0" bIns="0" rtlCol="0">
            <a:spAutoFit/>
          </a:bodyPr>
          <a:lstStyle>
            <a:defPPr>
              <a:defRPr lang="fr-FR"/>
            </a:defPPr>
            <a:lvl1pPr marL="102235">
              <a:lnSpc>
                <a:spcPct val="100000"/>
              </a:lnSpc>
              <a:spcBef>
                <a:spcPts val="220"/>
              </a:spcBef>
              <a:defRPr sz="2400" b="1">
                <a:solidFill>
                  <a:srgbClr val="EC301B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2. ITIL practices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11451" y="6815455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67" y="726948"/>
            <a:ext cx="5975603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270128"/>
            <a:ext cx="5996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Core </a:t>
            </a:r>
            <a:r>
              <a:rPr dirty="0"/>
              <a:t>Components </a:t>
            </a:r>
            <a:r>
              <a:rPr spc="-5" dirty="0"/>
              <a:t>of ITIL</a:t>
            </a:r>
            <a:r>
              <a:rPr spc="-10" dirty="0"/>
              <a:t> </a:t>
            </a:r>
            <a:r>
              <a:rPr spc="-5" dirty="0"/>
              <a:t>SVS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10027"/>
            <a:ext cx="7720583" cy="405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2092" y="3061716"/>
            <a:ext cx="1424940" cy="291465"/>
          </a:xfrm>
          <a:custGeom>
            <a:avLst/>
            <a:gdLst/>
            <a:ahLst/>
            <a:cxnLst/>
            <a:rect l="l" t="t" r="r" b="b"/>
            <a:pathLst>
              <a:path w="1424939" h="291464">
                <a:moveTo>
                  <a:pt x="0" y="291084"/>
                </a:moveTo>
                <a:lnTo>
                  <a:pt x="1424940" y="291084"/>
                </a:lnTo>
                <a:lnTo>
                  <a:pt x="1424940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859839" y="3030340"/>
            <a:ext cx="7828662" cy="3316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1450" indent="-342900" algn="l" rtl="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</a:pPr>
            <a:r>
              <a:rPr kern="1200" spc="-5" dirty="0"/>
              <a:t>Guide an organization’s decisions and actions</a:t>
            </a:r>
          </a:p>
          <a:p>
            <a:pPr marL="355600" marR="171450" indent="-342900" algn="l" rtl="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</a:pPr>
            <a:r>
              <a:rPr kern="1200" spc="-5" dirty="0"/>
              <a:t>Ensure a shared understanding and common  approach to service management across the  organization</a:t>
            </a:r>
          </a:p>
          <a:p>
            <a:pPr marL="355600" marR="171450" indent="-342900" algn="l" rtl="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</a:pPr>
            <a:r>
              <a:rPr kern="1200" spc="-5" dirty="0"/>
              <a:t>Create the foundation for an organization’s culture</a:t>
            </a:r>
            <a:r>
              <a:rPr lang="fr-FR" kern="1200" spc="-5" dirty="0"/>
              <a:t> </a:t>
            </a:r>
            <a:r>
              <a:rPr kern="1200" spc="-5" dirty="0"/>
              <a:t>and behavior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80600" y="1737535"/>
            <a:ext cx="3787140" cy="396904"/>
          </a:xfrm>
          <a:prstGeom prst="rect">
            <a:avLst/>
          </a:prstGeom>
          <a:ln w="9143">
            <a:noFill/>
          </a:ln>
        </p:spPr>
        <p:txBody>
          <a:bodyPr vert="horz" wrap="square" lIns="0" tIns="27940" rIns="0" bIns="0" rtlCol="0">
            <a:spAutoFit/>
          </a:bodyPr>
          <a:lstStyle>
            <a:defPPr>
              <a:defRPr lang="fr-FR"/>
            </a:defPPr>
            <a:lvl1pPr marL="102235">
              <a:lnSpc>
                <a:spcPct val="100000"/>
              </a:lnSpc>
              <a:spcBef>
                <a:spcPts val="220"/>
              </a:spcBef>
              <a:defRPr sz="2400" b="1">
                <a:solidFill>
                  <a:srgbClr val="EC301B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3. ITIL guiding principles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11451" y="6815455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67" y="726948"/>
            <a:ext cx="5975603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270128"/>
            <a:ext cx="5996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Core </a:t>
            </a:r>
            <a:r>
              <a:rPr dirty="0"/>
              <a:t>Components </a:t>
            </a:r>
            <a:r>
              <a:rPr spc="-5" dirty="0"/>
              <a:t>of ITIL</a:t>
            </a:r>
            <a:r>
              <a:rPr spc="-10" dirty="0"/>
              <a:t> </a:t>
            </a:r>
            <a:r>
              <a:rPr spc="-5" dirty="0"/>
              <a:t>SVS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7D7E3CE-C498-924C-9F6F-ABFCBDDA144E}"/>
              </a:ext>
            </a:extLst>
          </p:cNvPr>
          <p:cNvGrpSpPr/>
          <p:nvPr/>
        </p:nvGrpSpPr>
        <p:grpSpPr>
          <a:xfrm>
            <a:off x="0" y="2510027"/>
            <a:ext cx="7720583" cy="4050792"/>
            <a:chOff x="0" y="2510027"/>
            <a:chExt cx="7720583" cy="4050792"/>
          </a:xfrm>
        </p:grpSpPr>
        <p:sp>
          <p:nvSpPr>
            <p:cNvPr id="4" name="object 4"/>
            <p:cNvSpPr/>
            <p:nvPr/>
          </p:nvSpPr>
          <p:spPr>
            <a:xfrm>
              <a:off x="0" y="2510027"/>
              <a:ext cx="7720583" cy="4050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2092" y="3541058"/>
              <a:ext cx="1424940" cy="291465"/>
            </a:xfrm>
            <a:custGeom>
              <a:avLst/>
              <a:gdLst/>
              <a:ahLst/>
              <a:cxnLst/>
              <a:rect l="l" t="t" r="r" b="b"/>
              <a:pathLst>
                <a:path w="1424939" h="291464">
                  <a:moveTo>
                    <a:pt x="0" y="291084"/>
                  </a:moveTo>
                  <a:lnTo>
                    <a:pt x="1424940" y="291084"/>
                  </a:lnTo>
                  <a:lnTo>
                    <a:pt x="142494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12192">
              <a:solidFill>
                <a:srgbClr val="EC30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99958" y="3077336"/>
            <a:ext cx="7223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55600" marR="171450" indent="-34290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  <a:defRPr sz="2400" b="0" i="0" spc="-5">
                <a:solidFill>
                  <a:srgbClr val="404040"/>
                </a:solidFill>
                <a:latin typeface="Open Sans"/>
                <a:cs typeface="Open 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dirty="0"/>
              <a:t>Enables organizations to continually align their  operations with the strategic direction set by the  governing body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00716" y="1705355"/>
            <a:ext cx="2653665" cy="462280"/>
          </a:xfrm>
          <a:prstGeom prst="rect">
            <a:avLst/>
          </a:prstGeom>
          <a:ln w="9143">
            <a:noFill/>
          </a:ln>
        </p:spPr>
        <p:txBody>
          <a:bodyPr vert="horz" wrap="square" lIns="0" tIns="27940" rIns="0" bIns="0" rtlCol="0">
            <a:spAutoFit/>
          </a:bodyPr>
          <a:lstStyle>
            <a:defPPr>
              <a:defRPr lang="fr-FR"/>
            </a:defPPr>
            <a:lvl1pPr marL="102235">
              <a:lnSpc>
                <a:spcPct val="100000"/>
              </a:lnSpc>
              <a:spcBef>
                <a:spcPts val="220"/>
              </a:spcBef>
              <a:defRPr sz="2400" b="1">
                <a:solidFill>
                  <a:srgbClr val="EC301B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4. Governance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11451" y="6815455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67" y="726948"/>
            <a:ext cx="5975603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546" y="270128"/>
            <a:ext cx="5996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Core </a:t>
            </a:r>
            <a:r>
              <a:rPr dirty="0"/>
              <a:t>Components </a:t>
            </a:r>
            <a:r>
              <a:rPr spc="-5" dirty="0"/>
              <a:t>of ITIL</a:t>
            </a:r>
            <a:r>
              <a:rPr spc="-10" dirty="0"/>
              <a:t> </a:t>
            </a:r>
            <a:r>
              <a:rPr spc="-5" dirty="0"/>
              <a:t>SVS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10027"/>
            <a:ext cx="7720583" cy="405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0276" y="5727191"/>
            <a:ext cx="1424940" cy="401320"/>
          </a:xfrm>
          <a:custGeom>
            <a:avLst/>
            <a:gdLst/>
            <a:ahLst/>
            <a:cxnLst/>
            <a:rect l="l" t="t" r="r" b="b"/>
            <a:pathLst>
              <a:path w="1424939" h="401320">
                <a:moveTo>
                  <a:pt x="0" y="400811"/>
                </a:moveTo>
                <a:lnTo>
                  <a:pt x="1424939" y="400811"/>
                </a:lnTo>
                <a:lnTo>
                  <a:pt x="142493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99958" y="3077336"/>
            <a:ext cx="79006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355600" marR="171450" indent="-342900">
              <a:lnSpc>
                <a:spcPct val="150000"/>
              </a:lnSpc>
              <a:spcBef>
                <a:spcPts val="100"/>
              </a:spcBef>
              <a:buClr>
                <a:srgbClr val="EC301B"/>
              </a:buClr>
              <a:buFont typeface="Arial" panose="020B0604020202020204" pitchFamily="34" charset="0"/>
              <a:buChar char="•"/>
              <a:defRPr sz="2400" b="0" i="0" spc="-5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Supports all other components of the ITIL SVS</a:t>
            </a:r>
          </a:p>
          <a:p>
            <a:r>
              <a:rPr dirty="0"/>
              <a:t>Is a simple and practical improvement model</a:t>
            </a:r>
          </a:p>
          <a:p>
            <a:r>
              <a:rPr dirty="0"/>
              <a:t>Maintains the resilience and agility of all components</a:t>
            </a:r>
          </a:p>
          <a:p>
            <a:r>
              <a:rPr dirty="0"/>
              <a:t>in a constantly changing environment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87483" y="1829861"/>
            <a:ext cx="4325620" cy="397545"/>
          </a:xfrm>
          <a:prstGeom prst="rect">
            <a:avLst/>
          </a:prstGeom>
          <a:ln w="9143">
            <a:noFill/>
          </a:ln>
        </p:spPr>
        <p:txBody>
          <a:bodyPr vert="horz" wrap="square" lIns="0" tIns="27940" rIns="0" bIns="0" rtlCol="0">
            <a:spAutoFit/>
          </a:bodyPr>
          <a:lstStyle>
            <a:defPPr>
              <a:defRPr lang="fr-FR"/>
            </a:defPPr>
            <a:lvl1pPr marL="102235">
              <a:lnSpc>
                <a:spcPct val="100000"/>
              </a:lnSpc>
              <a:spcBef>
                <a:spcPts val="220"/>
              </a:spcBef>
              <a:defRPr sz="2400" b="1">
                <a:solidFill>
                  <a:srgbClr val="EC301B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5. Continual improvement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11451" y="6815455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6F2FA0"/>
                </a:solidFill>
                <a:latin typeface="Arial"/>
                <a:cs typeface="Arial"/>
              </a:rPr>
              <a:t>Figure </a:t>
            </a:r>
            <a:r>
              <a:rPr sz="1800" spc="-75" dirty="0">
                <a:solidFill>
                  <a:srgbClr val="6F2FA0"/>
                </a:solidFill>
                <a:latin typeface="Arial"/>
                <a:cs typeface="Arial"/>
              </a:rPr>
              <a:t>1.1 </a:t>
            </a:r>
            <a:r>
              <a:rPr sz="1800" spc="-135" dirty="0">
                <a:solidFill>
                  <a:srgbClr val="6F2FA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6F2FA0"/>
                </a:solidFill>
                <a:latin typeface="Arial"/>
                <a:cs typeface="Arial"/>
              </a:rPr>
              <a:t>service </a:t>
            </a:r>
            <a:r>
              <a:rPr sz="1800" spc="-85" dirty="0">
                <a:solidFill>
                  <a:srgbClr val="6F2FA0"/>
                </a:solidFill>
                <a:latin typeface="Arial"/>
                <a:cs typeface="Arial"/>
              </a:rPr>
              <a:t>value</a:t>
            </a:r>
            <a:r>
              <a:rPr sz="1800" spc="-55" dirty="0">
                <a:solidFill>
                  <a:srgbClr val="6F2FA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6F2FA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961" y="1350391"/>
            <a:ext cx="441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components of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</a:t>
            </a:r>
            <a:r>
              <a:rPr sz="2400" baseline="24305" dirty="0">
                <a:solidFill>
                  <a:srgbClr val="404040"/>
                </a:solidFill>
                <a:latin typeface="Open Sans"/>
                <a:cs typeface="Open Sans"/>
              </a:rPr>
              <a:t>®</a:t>
            </a:r>
            <a:r>
              <a:rPr sz="2400" spc="382" baseline="2430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4: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507" y="1984248"/>
            <a:ext cx="3988435" cy="4622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30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Service 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System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(SVS)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9543" y="2424683"/>
            <a:ext cx="3665220" cy="21590"/>
          </a:xfrm>
          <a:custGeom>
            <a:avLst/>
            <a:gdLst/>
            <a:ahLst/>
            <a:cxnLst/>
            <a:rect l="l" t="t" r="r" b="b"/>
            <a:pathLst>
              <a:path w="3665219" h="21589">
                <a:moveTo>
                  <a:pt x="0" y="21336"/>
                </a:moveTo>
                <a:lnTo>
                  <a:pt x="3665220" y="21336"/>
                </a:lnTo>
                <a:lnTo>
                  <a:pt x="3665220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66450" y="1990949"/>
            <a:ext cx="3389629" cy="4152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Four Dimensions</a:t>
            </a:r>
            <a:r>
              <a:rPr sz="24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9543" y="1962911"/>
            <a:ext cx="3665220" cy="462280"/>
          </a:xfrm>
          <a:prstGeom prst="rect">
            <a:avLst/>
          </a:prstGeom>
          <a:solidFill>
            <a:srgbClr val="FF8C86"/>
          </a:solidFill>
        </p:spPr>
        <p:txBody>
          <a:bodyPr vert="horz" wrap="square" lIns="0" tIns="2857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25"/>
              </a:spcBef>
            </a:pPr>
            <a:r>
              <a:rPr sz="2400" spc="-5" dirty="0">
                <a:solidFill>
                  <a:srgbClr val="FFFFFF"/>
                </a:solidFill>
                <a:latin typeface="Open Sans"/>
                <a:cs typeface="Open Sans"/>
              </a:rPr>
              <a:t>Four Dimensions</a:t>
            </a:r>
            <a:r>
              <a:rPr sz="24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3620" y="726948"/>
            <a:ext cx="4032504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97548" y="306450"/>
            <a:ext cx="3629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ITIL </a:t>
            </a:r>
            <a:r>
              <a:rPr dirty="0"/>
              <a:t>4</a:t>
            </a:r>
            <a:r>
              <a:rPr spc="-50" dirty="0"/>
              <a:t> </a:t>
            </a:r>
            <a:r>
              <a:rPr spc="-20" dirty="0"/>
              <a:t>Framework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2267" y="726948"/>
            <a:ext cx="5975603" cy="252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5034" y="270128"/>
            <a:ext cx="580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Four </a:t>
            </a:r>
            <a:r>
              <a:rPr dirty="0"/>
              <a:t>Dimensions</a:t>
            </a:r>
            <a:r>
              <a:rPr spc="-35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4090" y="1194054"/>
            <a:ext cx="10114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9870" marR="5080" indent="-1487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outlines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dimensions of service management,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which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each component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SVS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should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be</a:t>
            </a:r>
            <a:r>
              <a:rPr sz="2400" spc="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considered.</a:t>
            </a:r>
            <a:endParaRPr sz="2400">
              <a:latin typeface="Open Sans"/>
              <a:cs typeface="Open Sans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870AA29-393D-AF4D-9F00-73A5EB8773B7}"/>
              </a:ext>
            </a:extLst>
          </p:cNvPr>
          <p:cNvGrpSpPr/>
          <p:nvPr/>
        </p:nvGrpSpPr>
        <p:grpSpPr>
          <a:xfrm>
            <a:off x="5716523" y="2566416"/>
            <a:ext cx="4785360" cy="4751832"/>
            <a:chOff x="5716523" y="2566416"/>
            <a:chExt cx="4785360" cy="4751832"/>
          </a:xfrm>
        </p:grpSpPr>
        <p:sp>
          <p:nvSpPr>
            <p:cNvPr id="5" name="object 5"/>
            <p:cNvSpPr/>
            <p:nvPr/>
          </p:nvSpPr>
          <p:spPr>
            <a:xfrm>
              <a:off x="5716523" y="2566416"/>
              <a:ext cx="4785360" cy="4751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69557" y="6824888"/>
              <a:ext cx="1219200" cy="441959"/>
            </a:xfrm>
            <a:custGeom>
              <a:avLst/>
              <a:gdLst/>
              <a:ahLst/>
              <a:cxnLst/>
              <a:rect l="l" t="t" r="r" b="b"/>
              <a:pathLst>
                <a:path w="1219200" h="441959">
                  <a:moveTo>
                    <a:pt x="0" y="441959"/>
                  </a:moveTo>
                  <a:lnTo>
                    <a:pt x="1219200" y="44195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441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79607" y="2465832"/>
            <a:ext cx="4462780" cy="462280"/>
          </a:xfrm>
          <a:prstGeom prst="rect">
            <a:avLst/>
          </a:prstGeom>
          <a:ln w="9143">
            <a:solidFill>
              <a:srgbClr val="EC301B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1.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and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people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9668" y="3883152"/>
            <a:ext cx="1899285" cy="353695"/>
          </a:xfrm>
          <a:custGeom>
            <a:avLst/>
            <a:gdLst/>
            <a:ahLst/>
            <a:cxnLst/>
            <a:rect l="l" t="t" r="r" b="b"/>
            <a:pathLst>
              <a:path w="1899284" h="353695">
                <a:moveTo>
                  <a:pt x="0" y="353567"/>
                </a:moveTo>
                <a:lnTo>
                  <a:pt x="1898903" y="353567"/>
                </a:lnTo>
                <a:lnTo>
                  <a:pt x="1898903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6667" y="2913760"/>
            <a:ext cx="3663950" cy="1152525"/>
          </a:xfrm>
          <a:custGeom>
            <a:avLst/>
            <a:gdLst/>
            <a:ahLst/>
            <a:cxnLst/>
            <a:rect l="l" t="t" r="r" b="b"/>
            <a:pathLst>
              <a:path w="3663950" h="1152525">
                <a:moveTo>
                  <a:pt x="3588910" y="30308"/>
                </a:moveTo>
                <a:lnTo>
                  <a:pt x="0" y="1140205"/>
                </a:lnTo>
                <a:lnTo>
                  <a:pt x="3809" y="1152271"/>
                </a:lnTo>
                <a:lnTo>
                  <a:pt x="3592652" y="42354"/>
                </a:lnTo>
                <a:lnTo>
                  <a:pt x="3588910" y="30308"/>
                </a:lnTo>
                <a:close/>
              </a:path>
              <a:path w="3663950" h="1152525">
                <a:moveTo>
                  <a:pt x="3650321" y="26542"/>
                </a:moveTo>
                <a:lnTo>
                  <a:pt x="3601084" y="26542"/>
                </a:lnTo>
                <a:lnTo>
                  <a:pt x="3604767" y="38608"/>
                </a:lnTo>
                <a:lnTo>
                  <a:pt x="3592652" y="42354"/>
                </a:lnTo>
                <a:lnTo>
                  <a:pt x="3602101" y="72771"/>
                </a:lnTo>
                <a:lnTo>
                  <a:pt x="3650321" y="26542"/>
                </a:lnTo>
                <a:close/>
              </a:path>
              <a:path w="3663950" h="1152525">
                <a:moveTo>
                  <a:pt x="3601084" y="26542"/>
                </a:moveTo>
                <a:lnTo>
                  <a:pt x="3588910" y="30308"/>
                </a:lnTo>
                <a:lnTo>
                  <a:pt x="3592652" y="42354"/>
                </a:lnTo>
                <a:lnTo>
                  <a:pt x="3604767" y="38608"/>
                </a:lnTo>
                <a:lnTo>
                  <a:pt x="3601084" y="26542"/>
                </a:lnTo>
                <a:close/>
              </a:path>
              <a:path w="3663950" h="1152525">
                <a:moveTo>
                  <a:pt x="3579494" y="0"/>
                </a:moveTo>
                <a:lnTo>
                  <a:pt x="3588910" y="30308"/>
                </a:lnTo>
                <a:lnTo>
                  <a:pt x="3601084" y="26542"/>
                </a:lnTo>
                <a:lnTo>
                  <a:pt x="3650321" y="26542"/>
                </a:lnTo>
                <a:lnTo>
                  <a:pt x="3663568" y="13842"/>
                </a:lnTo>
                <a:lnTo>
                  <a:pt x="3579494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8888" y="4774691"/>
            <a:ext cx="1039494" cy="353695"/>
          </a:xfrm>
          <a:custGeom>
            <a:avLst/>
            <a:gdLst/>
            <a:ahLst/>
            <a:cxnLst/>
            <a:rect l="l" t="t" r="r" b="b"/>
            <a:pathLst>
              <a:path w="1039495" h="353695">
                <a:moveTo>
                  <a:pt x="0" y="353567"/>
                </a:moveTo>
                <a:lnTo>
                  <a:pt x="1039368" y="353567"/>
                </a:lnTo>
                <a:lnTo>
                  <a:pt x="1039368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5651" y="2927604"/>
            <a:ext cx="3664585" cy="1849120"/>
          </a:xfrm>
          <a:custGeom>
            <a:avLst/>
            <a:gdLst/>
            <a:ahLst/>
            <a:cxnLst/>
            <a:rect l="l" t="t" r="r" b="b"/>
            <a:pathLst>
              <a:path w="3664584" h="1849120">
                <a:moveTo>
                  <a:pt x="3593640" y="28588"/>
                </a:moveTo>
                <a:lnTo>
                  <a:pt x="0" y="1837309"/>
                </a:lnTo>
                <a:lnTo>
                  <a:pt x="5715" y="1848612"/>
                </a:lnTo>
                <a:lnTo>
                  <a:pt x="3599338" y="39899"/>
                </a:lnTo>
                <a:lnTo>
                  <a:pt x="3593640" y="28588"/>
                </a:lnTo>
                <a:close/>
              </a:path>
              <a:path w="3664584" h="1849120">
                <a:moveTo>
                  <a:pt x="3647546" y="22860"/>
                </a:moveTo>
                <a:lnTo>
                  <a:pt x="3605022" y="22860"/>
                </a:lnTo>
                <a:lnTo>
                  <a:pt x="3610737" y="34162"/>
                </a:lnTo>
                <a:lnTo>
                  <a:pt x="3599338" y="39899"/>
                </a:lnTo>
                <a:lnTo>
                  <a:pt x="3613657" y="68325"/>
                </a:lnTo>
                <a:lnTo>
                  <a:pt x="3647546" y="22860"/>
                </a:lnTo>
                <a:close/>
              </a:path>
              <a:path w="3664584" h="1849120">
                <a:moveTo>
                  <a:pt x="3605022" y="22860"/>
                </a:moveTo>
                <a:lnTo>
                  <a:pt x="3593640" y="28588"/>
                </a:lnTo>
                <a:lnTo>
                  <a:pt x="3599338" y="39899"/>
                </a:lnTo>
                <a:lnTo>
                  <a:pt x="3610737" y="34162"/>
                </a:lnTo>
                <a:lnTo>
                  <a:pt x="3605022" y="22860"/>
                </a:lnTo>
                <a:close/>
              </a:path>
              <a:path w="3664584" h="1849120">
                <a:moveTo>
                  <a:pt x="3664584" y="0"/>
                </a:moveTo>
                <a:lnTo>
                  <a:pt x="3579368" y="254"/>
                </a:lnTo>
                <a:lnTo>
                  <a:pt x="3593640" y="28588"/>
                </a:lnTo>
                <a:lnTo>
                  <a:pt x="3605022" y="22860"/>
                </a:lnTo>
                <a:lnTo>
                  <a:pt x="3647546" y="22860"/>
                </a:lnTo>
                <a:lnTo>
                  <a:pt x="3664584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73695" y="6982968"/>
            <a:ext cx="1270000" cy="352425"/>
          </a:xfrm>
          <a:custGeom>
            <a:avLst/>
            <a:gdLst/>
            <a:ahLst/>
            <a:cxnLst/>
            <a:rect l="l" t="t" r="r" b="b"/>
            <a:pathLst>
              <a:path w="1270000" h="352425">
                <a:moveTo>
                  <a:pt x="0" y="352043"/>
                </a:moveTo>
                <a:lnTo>
                  <a:pt x="1269492" y="352043"/>
                </a:lnTo>
                <a:lnTo>
                  <a:pt x="1269492" y="0"/>
                </a:lnTo>
                <a:lnTo>
                  <a:pt x="0" y="0"/>
                </a:lnTo>
                <a:lnTo>
                  <a:pt x="0" y="352043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8307" y="3262884"/>
            <a:ext cx="4785360" cy="462280"/>
          </a:xfrm>
          <a:prstGeom prst="rect">
            <a:avLst/>
          </a:prstGeom>
          <a:ln w="9144">
            <a:solidFill>
              <a:srgbClr val="EC301B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2.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Information and technology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6560" y="5656960"/>
            <a:ext cx="4520565" cy="1508125"/>
          </a:xfrm>
          <a:custGeom>
            <a:avLst/>
            <a:gdLst/>
            <a:ahLst/>
            <a:cxnLst/>
            <a:rect l="l" t="t" r="r" b="b"/>
            <a:pathLst>
              <a:path w="4520565" h="1508125">
                <a:moveTo>
                  <a:pt x="74378" y="30166"/>
                </a:moveTo>
                <a:lnTo>
                  <a:pt x="70403" y="42219"/>
                </a:lnTo>
                <a:lnTo>
                  <a:pt x="4516120" y="1507870"/>
                </a:lnTo>
                <a:lnTo>
                  <a:pt x="4520057" y="1495806"/>
                </a:lnTo>
                <a:lnTo>
                  <a:pt x="74378" y="30166"/>
                </a:lnTo>
                <a:close/>
              </a:path>
              <a:path w="4520565" h="1508125">
                <a:moveTo>
                  <a:pt x="84327" y="0"/>
                </a:moveTo>
                <a:lnTo>
                  <a:pt x="0" y="12318"/>
                </a:lnTo>
                <a:lnTo>
                  <a:pt x="60451" y="72389"/>
                </a:lnTo>
                <a:lnTo>
                  <a:pt x="70403" y="42219"/>
                </a:lnTo>
                <a:lnTo>
                  <a:pt x="58292" y="38226"/>
                </a:lnTo>
                <a:lnTo>
                  <a:pt x="62229" y="26162"/>
                </a:lnTo>
                <a:lnTo>
                  <a:pt x="75699" y="26162"/>
                </a:lnTo>
                <a:lnTo>
                  <a:pt x="84327" y="0"/>
                </a:lnTo>
                <a:close/>
              </a:path>
              <a:path w="4520565" h="1508125">
                <a:moveTo>
                  <a:pt x="62229" y="26162"/>
                </a:moveTo>
                <a:lnTo>
                  <a:pt x="58292" y="38226"/>
                </a:lnTo>
                <a:lnTo>
                  <a:pt x="70403" y="42219"/>
                </a:lnTo>
                <a:lnTo>
                  <a:pt x="74378" y="30166"/>
                </a:lnTo>
                <a:lnTo>
                  <a:pt x="62229" y="26162"/>
                </a:lnTo>
                <a:close/>
              </a:path>
              <a:path w="4520565" h="1508125">
                <a:moveTo>
                  <a:pt x="75699" y="26162"/>
                </a:moveTo>
                <a:lnTo>
                  <a:pt x="62229" y="26162"/>
                </a:lnTo>
                <a:lnTo>
                  <a:pt x="74378" y="30166"/>
                </a:lnTo>
                <a:lnTo>
                  <a:pt x="75699" y="26162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68796" y="4785359"/>
            <a:ext cx="1270000" cy="353695"/>
          </a:xfrm>
          <a:custGeom>
            <a:avLst/>
            <a:gdLst/>
            <a:ahLst/>
            <a:cxnLst/>
            <a:rect l="l" t="t" r="r" b="b"/>
            <a:pathLst>
              <a:path w="1270000" h="353695">
                <a:moveTo>
                  <a:pt x="0" y="353567"/>
                </a:moveTo>
                <a:lnTo>
                  <a:pt x="1269492" y="353567"/>
                </a:lnTo>
                <a:lnTo>
                  <a:pt x="126949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9452" y="5207508"/>
            <a:ext cx="4014470" cy="462280"/>
          </a:xfrm>
          <a:prstGeom prst="rect">
            <a:avLst/>
          </a:prstGeom>
          <a:ln w="9144">
            <a:solidFill>
              <a:srgbClr val="EC301B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3.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Partners and suppliers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0988" y="3704971"/>
            <a:ext cx="4443095" cy="1070610"/>
          </a:xfrm>
          <a:custGeom>
            <a:avLst/>
            <a:gdLst/>
            <a:ahLst/>
            <a:cxnLst/>
            <a:rect l="l" t="t" r="r" b="b"/>
            <a:pathLst>
              <a:path w="4443095" h="1070610">
                <a:moveTo>
                  <a:pt x="75611" y="30975"/>
                </a:moveTo>
                <a:lnTo>
                  <a:pt x="72699" y="43296"/>
                </a:lnTo>
                <a:lnTo>
                  <a:pt x="4439666" y="1070482"/>
                </a:lnTo>
                <a:lnTo>
                  <a:pt x="4442587" y="1058164"/>
                </a:lnTo>
                <a:lnTo>
                  <a:pt x="75611" y="30975"/>
                </a:lnTo>
                <a:close/>
              </a:path>
              <a:path w="4443095" h="1070610">
                <a:moveTo>
                  <a:pt x="82931" y="0"/>
                </a:moveTo>
                <a:lnTo>
                  <a:pt x="0" y="19684"/>
                </a:lnTo>
                <a:lnTo>
                  <a:pt x="65405" y="74167"/>
                </a:lnTo>
                <a:lnTo>
                  <a:pt x="72699" y="43296"/>
                </a:lnTo>
                <a:lnTo>
                  <a:pt x="60325" y="40386"/>
                </a:lnTo>
                <a:lnTo>
                  <a:pt x="63245" y="28066"/>
                </a:lnTo>
                <a:lnTo>
                  <a:pt x="76298" y="28066"/>
                </a:lnTo>
                <a:lnTo>
                  <a:pt x="82931" y="0"/>
                </a:lnTo>
                <a:close/>
              </a:path>
              <a:path w="4443095" h="1070610">
                <a:moveTo>
                  <a:pt x="63245" y="28066"/>
                </a:moveTo>
                <a:lnTo>
                  <a:pt x="60325" y="40386"/>
                </a:lnTo>
                <a:lnTo>
                  <a:pt x="72699" y="43296"/>
                </a:lnTo>
                <a:lnTo>
                  <a:pt x="75611" y="30975"/>
                </a:lnTo>
                <a:lnTo>
                  <a:pt x="63245" y="28066"/>
                </a:lnTo>
                <a:close/>
              </a:path>
              <a:path w="4443095" h="1070610">
                <a:moveTo>
                  <a:pt x="76298" y="28066"/>
                </a:moveTo>
                <a:lnTo>
                  <a:pt x="63245" y="28066"/>
                </a:lnTo>
                <a:lnTo>
                  <a:pt x="75611" y="30975"/>
                </a:lnTo>
                <a:lnTo>
                  <a:pt x="76298" y="28066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9008" y="4469891"/>
            <a:ext cx="338455" cy="1043940"/>
          </a:xfrm>
          <a:custGeom>
            <a:avLst/>
            <a:gdLst/>
            <a:ahLst/>
            <a:cxnLst/>
            <a:rect l="l" t="t" r="r" b="b"/>
            <a:pathLst>
              <a:path w="338454" h="1043939">
                <a:moveTo>
                  <a:pt x="0" y="1043939"/>
                </a:moveTo>
                <a:lnTo>
                  <a:pt x="338327" y="1043939"/>
                </a:lnTo>
                <a:lnTo>
                  <a:pt x="338327" y="0"/>
                </a:lnTo>
                <a:lnTo>
                  <a:pt x="0" y="0"/>
                </a:lnTo>
                <a:lnTo>
                  <a:pt x="0" y="1043939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3667" y="4985511"/>
            <a:ext cx="818515" cy="453390"/>
          </a:xfrm>
          <a:custGeom>
            <a:avLst/>
            <a:gdLst/>
            <a:ahLst/>
            <a:cxnLst/>
            <a:rect l="l" t="t" r="r" b="b"/>
            <a:pathLst>
              <a:path w="818514" h="453389">
                <a:moveTo>
                  <a:pt x="48514" y="382904"/>
                </a:moveTo>
                <a:lnTo>
                  <a:pt x="0" y="452882"/>
                </a:lnTo>
                <a:lnTo>
                  <a:pt x="85090" y="449707"/>
                </a:lnTo>
                <a:lnTo>
                  <a:pt x="73199" y="427989"/>
                </a:lnTo>
                <a:lnTo>
                  <a:pt x="58674" y="427989"/>
                </a:lnTo>
                <a:lnTo>
                  <a:pt x="52578" y="416813"/>
                </a:lnTo>
                <a:lnTo>
                  <a:pt x="63729" y="410694"/>
                </a:lnTo>
                <a:lnTo>
                  <a:pt x="48514" y="382904"/>
                </a:lnTo>
                <a:close/>
              </a:path>
              <a:path w="818514" h="453389">
                <a:moveTo>
                  <a:pt x="63729" y="410694"/>
                </a:moveTo>
                <a:lnTo>
                  <a:pt x="52578" y="416813"/>
                </a:lnTo>
                <a:lnTo>
                  <a:pt x="58674" y="427989"/>
                </a:lnTo>
                <a:lnTo>
                  <a:pt x="69843" y="421860"/>
                </a:lnTo>
                <a:lnTo>
                  <a:pt x="63729" y="410694"/>
                </a:lnTo>
                <a:close/>
              </a:path>
              <a:path w="818514" h="453389">
                <a:moveTo>
                  <a:pt x="69843" y="421860"/>
                </a:moveTo>
                <a:lnTo>
                  <a:pt x="58674" y="427989"/>
                </a:lnTo>
                <a:lnTo>
                  <a:pt x="73199" y="427989"/>
                </a:lnTo>
                <a:lnTo>
                  <a:pt x="69843" y="421860"/>
                </a:lnTo>
                <a:close/>
              </a:path>
              <a:path w="818514" h="453389">
                <a:moveTo>
                  <a:pt x="812165" y="0"/>
                </a:moveTo>
                <a:lnTo>
                  <a:pt x="63729" y="410694"/>
                </a:lnTo>
                <a:lnTo>
                  <a:pt x="69843" y="421860"/>
                </a:lnTo>
                <a:lnTo>
                  <a:pt x="818261" y="11175"/>
                </a:lnTo>
                <a:lnTo>
                  <a:pt x="812165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39628" y="5105400"/>
            <a:ext cx="4674235" cy="462280"/>
          </a:xfrm>
          <a:prstGeom prst="rect">
            <a:avLst/>
          </a:prstGeom>
          <a:ln w="9143">
            <a:solidFill>
              <a:srgbClr val="EC301B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4.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streams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processes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39228" y="5907023"/>
            <a:ext cx="1089660" cy="352425"/>
          </a:xfrm>
          <a:custGeom>
            <a:avLst/>
            <a:gdLst/>
            <a:ahLst/>
            <a:cxnLst/>
            <a:rect l="l" t="t" r="r" b="b"/>
            <a:pathLst>
              <a:path w="1089659" h="352425">
                <a:moveTo>
                  <a:pt x="0" y="352044"/>
                </a:moveTo>
                <a:lnTo>
                  <a:pt x="1089659" y="352044"/>
                </a:lnTo>
                <a:lnTo>
                  <a:pt x="1089659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12192"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28126" y="5538089"/>
            <a:ext cx="4448810" cy="551815"/>
          </a:xfrm>
          <a:custGeom>
            <a:avLst/>
            <a:gdLst/>
            <a:ahLst/>
            <a:cxnLst/>
            <a:rect l="l" t="t" r="r" b="b"/>
            <a:pathLst>
              <a:path w="4448809" h="551814">
                <a:moveTo>
                  <a:pt x="4372073" y="31562"/>
                </a:moveTo>
                <a:lnTo>
                  <a:pt x="0" y="539242"/>
                </a:lnTo>
                <a:lnTo>
                  <a:pt x="1524" y="551815"/>
                </a:lnTo>
                <a:lnTo>
                  <a:pt x="4373529" y="44143"/>
                </a:lnTo>
                <a:lnTo>
                  <a:pt x="4372073" y="31562"/>
                </a:lnTo>
                <a:close/>
              </a:path>
              <a:path w="4448809" h="551814">
                <a:moveTo>
                  <a:pt x="4446875" y="30099"/>
                </a:moveTo>
                <a:lnTo>
                  <a:pt x="4384675" y="30099"/>
                </a:lnTo>
                <a:lnTo>
                  <a:pt x="4386199" y="42672"/>
                </a:lnTo>
                <a:lnTo>
                  <a:pt x="4373529" y="44143"/>
                </a:lnTo>
                <a:lnTo>
                  <a:pt x="4377182" y="75691"/>
                </a:lnTo>
                <a:lnTo>
                  <a:pt x="4446875" y="30099"/>
                </a:lnTo>
                <a:close/>
              </a:path>
              <a:path w="4448809" h="551814">
                <a:moveTo>
                  <a:pt x="4384675" y="30099"/>
                </a:moveTo>
                <a:lnTo>
                  <a:pt x="4372073" y="31562"/>
                </a:lnTo>
                <a:lnTo>
                  <a:pt x="4373529" y="44143"/>
                </a:lnTo>
                <a:lnTo>
                  <a:pt x="4386199" y="42672"/>
                </a:lnTo>
                <a:lnTo>
                  <a:pt x="4384675" y="30099"/>
                </a:lnTo>
                <a:close/>
              </a:path>
              <a:path w="4448809" h="551814">
                <a:moveTo>
                  <a:pt x="4368419" y="0"/>
                </a:moveTo>
                <a:lnTo>
                  <a:pt x="4372073" y="31562"/>
                </a:lnTo>
                <a:lnTo>
                  <a:pt x="4384675" y="30099"/>
                </a:lnTo>
                <a:lnTo>
                  <a:pt x="4446875" y="30099"/>
                </a:lnTo>
                <a:lnTo>
                  <a:pt x="4448429" y="29083"/>
                </a:lnTo>
                <a:lnTo>
                  <a:pt x="4368419" y="0"/>
                </a:lnTo>
                <a:close/>
              </a:path>
            </a:pathLst>
          </a:custGeom>
          <a:solidFill>
            <a:srgbClr val="F6A193"/>
          </a:solidFill>
          <a:ln>
            <a:solidFill>
              <a:srgbClr val="EC3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14472" y="7932420"/>
            <a:ext cx="10369550" cy="830580"/>
          </a:xfrm>
          <a:prstGeom prst="rect">
            <a:avLst/>
          </a:prstGeom>
          <a:ln w="9143">
            <a:noFill/>
          </a:ln>
        </p:spPr>
        <p:txBody>
          <a:bodyPr vert="horz" wrap="square" lIns="0" tIns="28575" rIns="0" bIns="0" rtlCol="0">
            <a:spAutoFit/>
          </a:bodyPr>
          <a:lstStyle/>
          <a:p>
            <a:pPr marL="386715" marR="98425" indent="-28511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ensures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SVS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remains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balanced and effective </a:t>
            </a:r>
            <a:r>
              <a:rPr sz="2400" spc="-25" dirty="0">
                <a:solidFill>
                  <a:srgbClr val="404040"/>
                </a:solidFill>
                <a:latin typeface="Open Sans"/>
                <a:cs typeface="Open Sans"/>
              </a:rPr>
              <a:t>by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giving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each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dimensions an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appropriate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amount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of</a:t>
            </a:r>
            <a:r>
              <a:rPr sz="2400" spc="13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focus.</a:t>
            </a:r>
            <a:endParaRPr sz="2400" dirty="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0" y="7252716"/>
                </a:moveTo>
                <a:lnTo>
                  <a:pt x="3425952" y="7252716"/>
                </a:lnTo>
                <a:lnTo>
                  <a:pt x="3425952" y="0"/>
                </a:lnTo>
                <a:lnTo>
                  <a:pt x="0" y="0"/>
                </a:lnTo>
                <a:lnTo>
                  <a:pt x="0" y="7252716"/>
                </a:lnTo>
                <a:close/>
              </a:path>
            </a:pathLst>
          </a:custGeom>
          <a:solidFill>
            <a:srgbClr val="FF8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Key</a:t>
            </a:r>
            <a:r>
              <a:rPr spc="-55" dirty="0"/>
              <a:t> </a:t>
            </a:r>
            <a:r>
              <a:rPr spc="-40" dirty="0"/>
              <a:t>Takeaways</a:t>
            </a:r>
          </a:p>
        </p:txBody>
      </p:sp>
      <p:sp>
        <p:nvSpPr>
          <p:cNvPr id="12" name="object 12"/>
          <p:cNvSpPr/>
          <p:nvPr/>
        </p:nvSpPr>
        <p:spPr>
          <a:xfrm>
            <a:off x="3941064" y="1749551"/>
            <a:ext cx="457200" cy="457200"/>
          </a:xfrm>
          <a:prstGeom prst="rect">
            <a:avLst/>
          </a:prstGeom>
          <a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n>
                <a:solidFill>
                  <a:srgbClr val="E8191C"/>
                </a:solidFill>
              </a:ln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38015" y="2845307"/>
            <a:ext cx="458724" cy="457200"/>
          </a:xfrm>
          <a:prstGeom prst="rect">
            <a:avLst/>
          </a:prstGeom>
          <a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n>
                <a:solidFill>
                  <a:srgbClr val="E8191C"/>
                </a:solidFill>
              </a:ln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38015" y="5068823"/>
            <a:ext cx="458724" cy="457200"/>
          </a:xfrm>
          <a:prstGeom prst="rect">
            <a:avLst/>
          </a:prstGeom>
          <a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n>
                <a:solidFill>
                  <a:srgbClr val="E8191C"/>
                </a:solidFill>
              </a:ln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38015" y="6696456"/>
            <a:ext cx="458724" cy="457200"/>
          </a:xfrm>
          <a:prstGeom prst="rect">
            <a:avLst/>
          </a:prstGeom>
          <a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n>
                <a:solidFill>
                  <a:srgbClr val="E8191C"/>
                </a:solidFill>
              </a:ln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38015" y="3963923"/>
            <a:ext cx="458724" cy="457200"/>
          </a:xfrm>
          <a:prstGeom prst="rect">
            <a:avLst/>
          </a:prstGeom>
          <a:blipFill>
            <a:blip r:embed="rId2" cstate="print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n>
                <a:solidFill>
                  <a:srgbClr val="E8191C"/>
                </a:solidFill>
              </a:ln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9040" y="1599946"/>
            <a:ext cx="11110595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management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changing to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address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support the organizational  shift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ensure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opportunities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from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technologies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maximized. 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has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led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ITSM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industry with guidance,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training,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certification 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programs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more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than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30</a:t>
            </a:r>
            <a:r>
              <a:rPr sz="2400" spc="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years.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spc="-40" dirty="0">
                <a:solidFill>
                  <a:srgbClr val="404040"/>
                </a:solidFill>
                <a:latin typeface="Open Sans"/>
                <a:cs typeface="Open Sans"/>
              </a:rPr>
              <a:t>key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components of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4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framework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14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system</a:t>
            </a:r>
            <a:endParaRPr sz="24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(SVS)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dimensions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model.</a:t>
            </a:r>
            <a:endParaRPr sz="2400">
              <a:latin typeface="Open Sans"/>
              <a:cs typeface="Open Sans"/>
            </a:endParaRPr>
          </a:p>
          <a:p>
            <a:pPr marL="12700" marR="714375" algn="just">
              <a:lnSpc>
                <a:spcPct val="15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ITIL SVS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represents how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various components and activities of the  organization work together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facilitate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creation through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enabled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services.</a:t>
            </a:r>
            <a:endParaRPr sz="2400">
              <a:latin typeface="Open Sans"/>
              <a:cs typeface="Open Sans"/>
            </a:endParaRPr>
          </a:p>
          <a:p>
            <a:pPr marL="12700" marR="38989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four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dimensions of service management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and people,  information 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technology,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partners and suppliers,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streams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processes.</a:t>
            </a: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A0B61CB3-9C30-374A-A10F-E196EA89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9" r="25134" b="26191"/>
          <a:stretch/>
        </p:blipFill>
        <p:spPr>
          <a:xfrm>
            <a:off x="9435083" y="457200"/>
            <a:ext cx="6820917" cy="717196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7676387"/>
            <a:ext cx="16256635" cy="1468120"/>
          </a:xfrm>
          <a:custGeom>
            <a:avLst/>
            <a:gdLst/>
            <a:ahLst/>
            <a:cxnLst/>
            <a:rect l="l" t="t" r="r" b="b"/>
            <a:pathLst>
              <a:path w="16256635" h="1468120">
                <a:moveTo>
                  <a:pt x="0" y="1467611"/>
                </a:moveTo>
                <a:lnTo>
                  <a:pt x="16256508" y="1467611"/>
                </a:lnTo>
                <a:lnTo>
                  <a:pt x="16256508" y="0"/>
                </a:lnTo>
                <a:lnTo>
                  <a:pt x="0" y="0"/>
                </a:lnTo>
                <a:lnTo>
                  <a:pt x="0" y="1467611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545323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0" y="131063"/>
                </a:moveTo>
                <a:lnTo>
                  <a:pt x="1463040" y="131063"/>
                </a:lnTo>
                <a:lnTo>
                  <a:pt x="14630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39" y="7545323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0" y="131063"/>
                </a:moveTo>
                <a:lnTo>
                  <a:pt x="7101840" y="131063"/>
                </a:lnTo>
                <a:lnTo>
                  <a:pt x="7101840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0" y="7545323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0" y="131063"/>
                </a:moveTo>
                <a:lnTo>
                  <a:pt x="1405127" y="131063"/>
                </a:lnTo>
                <a:lnTo>
                  <a:pt x="140512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0007" y="7545323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0" y="131063"/>
                </a:moveTo>
                <a:lnTo>
                  <a:pt x="469392" y="131063"/>
                </a:lnTo>
                <a:lnTo>
                  <a:pt x="46939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05516" y="7545323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0" y="131063"/>
                </a:moveTo>
                <a:lnTo>
                  <a:pt x="1670303" y="131063"/>
                </a:lnTo>
                <a:lnTo>
                  <a:pt x="167030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75819" y="7545323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0" y="131063"/>
                </a:moveTo>
                <a:lnTo>
                  <a:pt x="3980687" y="131063"/>
                </a:lnTo>
                <a:lnTo>
                  <a:pt x="398068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0" y="1121664"/>
                </a:moveTo>
                <a:lnTo>
                  <a:pt x="16256508" y="1121664"/>
                </a:lnTo>
                <a:lnTo>
                  <a:pt x="16256508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E81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11119" y="4029737"/>
            <a:ext cx="4805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Thank</a:t>
            </a:r>
            <a:r>
              <a:rPr sz="7200" spc="-7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 </a:t>
            </a:r>
            <a:r>
              <a:rPr sz="7200" spc="-130" dirty="0">
                <a:ln>
                  <a:solidFill>
                    <a:srgbClr val="E8191C"/>
                  </a:solidFill>
                </a:ln>
                <a:solidFill>
                  <a:srgbClr val="EA261C"/>
                </a:solidFill>
                <a:latin typeface="Open Sans"/>
                <a:cs typeface="Open Sans"/>
              </a:rPr>
              <a:t>You</a:t>
            </a:r>
            <a:endParaRPr sz="7200" dirty="0">
              <a:ln>
                <a:solidFill>
                  <a:srgbClr val="E8191C"/>
                </a:solidFill>
              </a:ln>
              <a:solidFill>
                <a:srgbClr val="EA261C"/>
              </a:solidFill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084" y="8084815"/>
            <a:ext cx="8110855" cy="525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Based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on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</a:t>
            </a: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material. </a:t>
            </a:r>
            <a:endParaRPr sz="11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100" i="1" spc="0" dirty="0">
                <a:solidFill>
                  <a:srgbClr val="FFFFFF"/>
                </a:solidFill>
                <a:latin typeface="Open Sans"/>
                <a:cs typeface="Open Sans"/>
              </a:rPr>
              <a:t>ITIL</a:t>
            </a:r>
            <a:r>
              <a:rPr sz="1050" i="1" spc="0" baseline="27777" dirty="0">
                <a:solidFill>
                  <a:srgbClr val="FFFFFF"/>
                </a:solidFill>
                <a:latin typeface="Open Sans"/>
                <a:cs typeface="Open Sans"/>
              </a:rPr>
              <a:t>®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[registered] trade mark </a:t>
            </a:r>
            <a:r>
              <a:rPr sz="1100" i="1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100" i="1" spc="-5" dirty="0">
                <a:solidFill>
                  <a:srgbClr val="FFFFFF"/>
                </a:solidFill>
                <a:latin typeface="Open Sans"/>
                <a:cs typeface="Open Sans"/>
              </a:rPr>
              <a:t>AXELOS Limited.</a:t>
            </a:r>
            <a:endParaRPr sz="1100" dirty="0">
              <a:latin typeface="Open Sans"/>
              <a:cs typeface="Open Sans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AA0512C-D135-C14D-9608-93651243C811}"/>
              </a:ext>
            </a:extLst>
          </p:cNvPr>
          <p:cNvSpPr txBox="1">
            <a:spLocks/>
          </p:cNvSpPr>
          <p:nvPr/>
        </p:nvSpPr>
        <p:spPr>
          <a:xfrm>
            <a:off x="4043679" y="303847"/>
            <a:ext cx="8169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OpenSans-Extrabold"/>
                <a:ea typeface="+mj-ea"/>
                <a:cs typeface="OpenSans-Extra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MA" kern="0">
                <a:solidFill>
                  <a:schemeClr val="bg1"/>
                </a:solidFill>
              </a:rPr>
              <a:t>ITIL</a:t>
            </a:r>
            <a:r>
              <a:rPr lang="fr-MA" sz="3150" kern="0" baseline="25132">
                <a:solidFill>
                  <a:schemeClr val="bg1"/>
                </a:solidFill>
                <a:latin typeface="Open Sans"/>
                <a:cs typeface="Open Sans"/>
              </a:rPr>
              <a:t>® </a:t>
            </a:r>
            <a:r>
              <a:rPr lang="fr-MA" kern="0">
                <a:solidFill>
                  <a:schemeClr val="bg1"/>
                </a:solidFill>
              </a:rPr>
              <a:t>4 </a:t>
            </a:r>
            <a:r>
              <a:rPr lang="fr-MA" kern="0" spc="-5">
                <a:solidFill>
                  <a:schemeClr val="bg1"/>
                </a:solidFill>
              </a:rPr>
              <a:t>Foundation </a:t>
            </a:r>
            <a:r>
              <a:rPr lang="fr-MA" kern="0">
                <a:solidFill>
                  <a:schemeClr val="bg1"/>
                </a:solidFill>
              </a:rPr>
              <a:t>Certification</a:t>
            </a:r>
            <a:r>
              <a:rPr lang="fr-MA" kern="0" spc="-260">
                <a:solidFill>
                  <a:schemeClr val="bg1"/>
                </a:solidFill>
              </a:rPr>
              <a:t> </a:t>
            </a:r>
            <a:r>
              <a:rPr lang="fr-MA" kern="0" spc="-5">
                <a:solidFill>
                  <a:schemeClr val="bg1"/>
                </a:solidFill>
              </a:rPr>
              <a:t>Course</a:t>
            </a:r>
            <a:endParaRPr lang="fr-MA" kern="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55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7959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1: Significance of IT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Service</a:t>
            </a:r>
            <a:r>
              <a:rPr sz="2800" b="1" spc="105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Management</a:t>
            </a:r>
            <a:endParaRPr sz="2800">
              <a:latin typeface="OpenSans-Semibold"/>
              <a:cs typeface="OpenSans-Semibold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5E56F04-966E-3E44-91C6-DC9B429083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7" r="63203" b="5000"/>
          <a:stretch/>
        </p:blipFill>
        <p:spPr>
          <a:xfrm>
            <a:off x="13412712" y="333756"/>
            <a:ext cx="250014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dirty="0"/>
              <a:t>to </a:t>
            </a:r>
            <a:r>
              <a:rPr spc="-5" dirty="0"/>
              <a:t>IT Service</a:t>
            </a:r>
            <a:r>
              <a:rPr spc="-3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953255" y="795527"/>
            <a:ext cx="8496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1585" y="7357312"/>
            <a:ext cx="212534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All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enabled.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830" y="3919473"/>
            <a:ext cx="5995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Services enable organizations to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create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value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themselves and their</a:t>
            </a:r>
            <a:r>
              <a:rPr sz="2400" spc="2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customers.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9483" y="3919473"/>
            <a:ext cx="5590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comprise the largest and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dynamic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component of all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economies.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2102" y="7102550"/>
            <a:ext cx="7162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They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offer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huge benefits 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in 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creating, expanding,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improving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their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  management</a:t>
            </a:r>
            <a:r>
              <a:rPr sz="2400" spc="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capability.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51692" y="1949195"/>
            <a:ext cx="1680972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5367" y="2068067"/>
            <a:ext cx="1674876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2423" y="5146547"/>
            <a:ext cx="1783079" cy="1783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3947" y="5146547"/>
            <a:ext cx="1920239" cy="2125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dirty="0"/>
              <a:t>to </a:t>
            </a:r>
            <a:r>
              <a:rPr spc="-5" dirty="0"/>
              <a:t>IT Service</a:t>
            </a:r>
            <a:r>
              <a:rPr spc="-3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953255" y="795527"/>
            <a:ext cx="8496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95315" y="1541144"/>
            <a:ext cx="501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Technology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advancing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fast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 today.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3432" y="3144011"/>
            <a:ext cx="4009644" cy="401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dirty="0"/>
              <a:t>to </a:t>
            </a:r>
            <a:r>
              <a:rPr spc="-5" dirty="0"/>
              <a:t>IT Service</a:t>
            </a:r>
            <a:r>
              <a:rPr spc="-3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953255" y="795527"/>
            <a:ext cx="8496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2776" y="7548753"/>
            <a:ext cx="3177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Opened opportunities</a:t>
            </a:r>
            <a:endParaRPr sz="24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value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creation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284" y="3492449"/>
            <a:ext cx="2461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Cloud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computing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8605" y="3539490"/>
            <a:ext cx="2626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Infrastructure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</a:t>
            </a:r>
            <a:r>
              <a:rPr sz="2400" spc="-5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Service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(IaaS)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4814" y="3466846"/>
            <a:ext cx="256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Machine</a:t>
            </a:r>
            <a:r>
              <a:rPr sz="2400" spc="-6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Learning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14858" y="3466846"/>
            <a:ext cx="155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Blockchain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212" y="1217675"/>
            <a:ext cx="14644369" cy="3138170"/>
          </a:xfrm>
          <a:custGeom>
            <a:avLst/>
            <a:gdLst/>
            <a:ahLst/>
            <a:cxnLst/>
            <a:rect l="l" t="t" r="r" b="b"/>
            <a:pathLst>
              <a:path w="14644369" h="3138170">
                <a:moveTo>
                  <a:pt x="0" y="522985"/>
                </a:moveTo>
                <a:lnTo>
                  <a:pt x="2137" y="475389"/>
                </a:lnTo>
                <a:lnTo>
                  <a:pt x="8426" y="428988"/>
                </a:lnTo>
                <a:lnTo>
                  <a:pt x="18681" y="383969"/>
                </a:lnTo>
                <a:lnTo>
                  <a:pt x="32719" y="340515"/>
                </a:lnTo>
                <a:lnTo>
                  <a:pt x="50355" y="298811"/>
                </a:lnTo>
                <a:lnTo>
                  <a:pt x="71403" y="259042"/>
                </a:lnTo>
                <a:lnTo>
                  <a:pt x="95680" y="221393"/>
                </a:lnTo>
                <a:lnTo>
                  <a:pt x="123001" y="186048"/>
                </a:lnTo>
                <a:lnTo>
                  <a:pt x="153181" y="153193"/>
                </a:lnTo>
                <a:lnTo>
                  <a:pt x="186035" y="123012"/>
                </a:lnTo>
                <a:lnTo>
                  <a:pt x="221379" y="95690"/>
                </a:lnTo>
                <a:lnTo>
                  <a:pt x="259029" y="71411"/>
                </a:lnTo>
                <a:lnTo>
                  <a:pt x="298799" y="50361"/>
                </a:lnTo>
                <a:lnTo>
                  <a:pt x="340505" y="32723"/>
                </a:lnTo>
                <a:lnTo>
                  <a:pt x="383963" y="18684"/>
                </a:lnTo>
                <a:lnTo>
                  <a:pt x="428987" y="8427"/>
                </a:lnTo>
                <a:lnTo>
                  <a:pt x="475394" y="2137"/>
                </a:lnTo>
                <a:lnTo>
                  <a:pt x="522998" y="0"/>
                </a:lnTo>
                <a:lnTo>
                  <a:pt x="14121130" y="0"/>
                </a:lnTo>
                <a:lnTo>
                  <a:pt x="14168726" y="2137"/>
                </a:lnTo>
                <a:lnTo>
                  <a:pt x="14215127" y="8427"/>
                </a:lnTo>
                <a:lnTo>
                  <a:pt x="14260146" y="18684"/>
                </a:lnTo>
                <a:lnTo>
                  <a:pt x="14303600" y="32723"/>
                </a:lnTo>
                <a:lnTo>
                  <a:pt x="14345304" y="50361"/>
                </a:lnTo>
                <a:lnTo>
                  <a:pt x="14385073" y="71411"/>
                </a:lnTo>
                <a:lnTo>
                  <a:pt x="14422722" y="95690"/>
                </a:lnTo>
                <a:lnTo>
                  <a:pt x="14458067" y="123012"/>
                </a:lnTo>
                <a:lnTo>
                  <a:pt x="14490922" y="153193"/>
                </a:lnTo>
                <a:lnTo>
                  <a:pt x="14521103" y="186048"/>
                </a:lnTo>
                <a:lnTo>
                  <a:pt x="14548425" y="221393"/>
                </a:lnTo>
                <a:lnTo>
                  <a:pt x="14572704" y="259042"/>
                </a:lnTo>
                <a:lnTo>
                  <a:pt x="14593754" y="298811"/>
                </a:lnTo>
                <a:lnTo>
                  <a:pt x="14611392" y="340515"/>
                </a:lnTo>
                <a:lnTo>
                  <a:pt x="14625431" y="383969"/>
                </a:lnTo>
                <a:lnTo>
                  <a:pt x="14635688" y="428988"/>
                </a:lnTo>
                <a:lnTo>
                  <a:pt x="14641978" y="475389"/>
                </a:lnTo>
                <a:lnTo>
                  <a:pt x="14644116" y="522985"/>
                </a:lnTo>
                <a:lnTo>
                  <a:pt x="14644116" y="2614929"/>
                </a:lnTo>
                <a:lnTo>
                  <a:pt x="14641978" y="2662526"/>
                </a:lnTo>
                <a:lnTo>
                  <a:pt x="14635688" y="2708927"/>
                </a:lnTo>
                <a:lnTo>
                  <a:pt x="14625431" y="2753946"/>
                </a:lnTo>
                <a:lnTo>
                  <a:pt x="14611392" y="2797400"/>
                </a:lnTo>
                <a:lnTo>
                  <a:pt x="14593754" y="2839104"/>
                </a:lnTo>
                <a:lnTo>
                  <a:pt x="14572704" y="2878873"/>
                </a:lnTo>
                <a:lnTo>
                  <a:pt x="14548425" y="2916522"/>
                </a:lnTo>
                <a:lnTo>
                  <a:pt x="14521103" y="2951867"/>
                </a:lnTo>
                <a:lnTo>
                  <a:pt x="14490922" y="2984722"/>
                </a:lnTo>
                <a:lnTo>
                  <a:pt x="14458067" y="3014903"/>
                </a:lnTo>
                <a:lnTo>
                  <a:pt x="14422722" y="3042225"/>
                </a:lnTo>
                <a:lnTo>
                  <a:pt x="14385073" y="3066504"/>
                </a:lnTo>
                <a:lnTo>
                  <a:pt x="14345304" y="3087554"/>
                </a:lnTo>
                <a:lnTo>
                  <a:pt x="14303600" y="3105192"/>
                </a:lnTo>
                <a:lnTo>
                  <a:pt x="14260146" y="3119231"/>
                </a:lnTo>
                <a:lnTo>
                  <a:pt x="14215127" y="3129488"/>
                </a:lnTo>
                <a:lnTo>
                  <a:pt x="14168726" y="3135778"/>
                </a:lnTo>
                <a:lnTo>
                  <a:pt x="14121130" y="3137916"/>
                </a:lnTo>
                <a:lnTo>
                  <a:pt x="522998" y="3137916"/>
                </a:lnTo>
                <a:lnTo>
                  <a:pt x="475394" y="3135778"/>
                </a:lnTo>
                <a:lnTo>
                  <a:pt x="428987" y="3129488"/>
                </a:lnTo>
                <a:lnTo>
                  <a:pt x="383963" y="3119231"/>
                </a:lnTo>
                <a:lnTo>
                  <a:pt x="340505" y="3105192"/>
                </a:lnTo>
                <a:lnTo>
                  <a:pt x="298799" y="3087554"/>
                </a:lnTo>
                <a:lnTo>
                  <a:pt x="259029" y="3066504"/>
                </a:lnTo>
                <a:lnTo>
                  <a:pt x="221379" y="3042225"/>
                </a:lnTo>
                <a:lnTo>
                  <a:pt x="186035" y="3014903"/>
                </a:lnTo>
                <a:lnTo>
                  <a:pt x="153181" y="2984722"/>
                </a:lnTo>
                <a:lnTo>
                  <a:pt x="123001" y="2951867"/>
                </a:lnTo>
                <a:lnTo>
                  <a:pt x="95680" y="2916522"/>
                </a:lnTo>
                <a:lnTo>
                  <a:pt x="71403" y="2878873"/>
                </a:lnTo>
                <a:lnTo>
                  <a:pt x="50355" y="2839104"/>
                </a:lnTo>
                <a:lnTo>
                  <a:pt x="32719" y="2797400"/>
                </a:lnTo>
                <a:lnTo>
                  <a:pt x="18681" y="2753946"/>
                </a:lnTo>
                <a:lnTo>
                  <a:pt x="8426" y="2708927"/>
                </a:lnTo>
                <a:lnTo>
                  <a:pt x="2137" y="2662526"/>
                </a:lnTo>
                <a:lnTo>
                  <a:pt x="0" y="2614929"/>
                </a:lnTo>
                <a:lnTo>
                  <a:pt x="0" y="522985"/>
                </a:lnTo>
                <a:close/>
              </a:path>
            </a:pathLst>
          </a:custGeom>
          <a:ln w="12192">
            <a:solidFill>
              <a:srgbClr val="F6A19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8119" y="4356353"/>
            <a:ext cx="114300" cy="663575"/>
          </a:xfrm>
          <a:custGeom>
            <a:avLst/>
            <a:gdLst/>
            <a:ahLst/>
            <a:cxnLst/>
            <a:rect l="l" t="t" r="r" b="b"/>
            <a:pathLst>
              <a:path w="114300" h="663575">
                <a:moveTo>
                  <a:pt x="38100" y="548767"/>
                </a:moveTo>
                <a:lnTo>
                  <a:pt x="0" y="548767"/>
                </a:lnTo>
                <a:lnTo>
                  <a:pt x="57150" y="663067"/>
                </a:lnTo>
                <a:lnTo>
                  <a:pt x="104775" y="567817"/>
                </a:lnTo>
                <a:lnTo>
                  <a:pt x="38100" y="567817"/>
                </a:lnTo>
                <a:lnTo>
                  <a:pt x="38100" y="548767"/>
                </a:lnTo>
                <a:close/>
              </a:path>
              <a:path w="114300" h="663575">
                <a:moveTo>
                  <a:pt x="76200" y="0"/>
                </a:moveTo>
                <a:lnTo>
                  <a:pt x="38100" y="0"/>
                </a:lnTo>
                <a:lnTo>
                  <a:pt x="38100" y="567817"/>
                </a:lnTo>
                <a:lnTo>
                  <a:pt x="76200" y="567817"/>
                </a:lnTo>
                <a:lnTo>
                  <a:pt x="76200" y="0"/>
                </a:lnTo>
                <a:close/>
              </a:path>
              <a:path w="114300" h="663575">
                <a:moveTo>
                  <a:pt x="114300" y="548767"/>
                </a:moveTo>
                <a:lnTo>
                  <a:pt x="76200" y="548767"/>
                </a:lnTo>
                <a:lnTo>
                  <a:pt x="76200" y="567817"/>
                </a:lnTo>
                <a:lnTo>
                  <a:pt x="104775" y="567817"/>
                </a:lnTo>
                <a:lnTo>
                  <a:pt x="114300" y="548767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212" y="5018532"/>
            <a:ext cx="14644369" cy="3523615"/>
          </a:xfrm>
          <a:custGeom>
            <a:avLst/>
            <a:gdLst/>
            <a:ahLst/>
            <a:cxnLst/>
            <a:rect l="l" t="t" r="r" b="b"/>
            <a:pathLst>
              <a:path w="14644369" h="3523615">
                <a:moveTo>
                  <a:pt x="0" y="587247"/>
                </a:moveTo>
                <a:lnTo>
                  <a:pt x="1946" y="539080"/>
                </a:lnTo>
                <a:lnTo>
                  <a:pt x="7686" y="491986"/>
                </a:lnTo>
                <a:lnTo>
                  <a:pt x="17067" y="446115"/>
                </a:lnTo>
                <a:lnTo>
                  <a:pt x="29939" y="401620"/>
                </a:lnTo>
                <a:lnTo>
                  <a:pt x="46150" y="358651"/>
                </a:lnTo>
                <a:lnTo>
                  <a:pt x="65549" y="317360"/>
                </a:lnTo>
                <a:lnTo>
                  <a:pt x="87985" y="277897"/>
                </a:lnTo>
                <a:lnTo>
                  <a:pt x="113307" y="240414"/>
                </a:lnTo>
                <a:lnTo>
                  <a:pt x="141363" y="205061"/>
                </a:lnTo>
                <a:lnTo>
                  <a:pt x="172004" y="171989"/>
                </a:lnTo>
                <a:lnTo>
                  <a:pt x="205076" y="141351"/>
                </a:lnTo>
                <a:lnTo>
                  <a:pt x="240430" y="113296"/>
                </a:lnTo>
                <a:lnTo>
                  <a:pt x="277914" y="87976"/>
                </a:lnTo>
                <a:lnTo>
                  <a:pt x="317377" y="65541"/>
                </a:lnTo>
                <a:lnTo>
                  <a:pt x="358668" y="46144"/>
                </a:lnTo>
                <a:lnTo>
                  <a:pt x="401635" y="29935"/>
                </a:lnTo>
                <a:lnTo>
                  <a:pt x="446128" y="17065"/>
                </a:lnTo>
                <a:lnTo>
                  <a:pt x="491995" y="7685"/>
                </a:lnTo>
                <a:lnTo>
                  <a:pt x="539085" y="1946"/>
                </a:lnTo>
                <a:lnTo>
                  <a:pt x="587247" y="0"/>
                </a:lnTo>
                <a:lnTo>
                  <a:pt x="14056868" y="0"/>
                </a:lnTo>
                <a:lnTo>
                  <a:pt x="14105035" y="1946"/>
                </a:lnTo>
                <a:lnTo>
                  <a:pt x="14152129" y="7685"/>
                </a:lnTo>
                <a:lnTo>
                  <a:pt x="14198000" y="17065"/>
                </a:lnTo>
                <a:lnTo>
                  <a:pt x="14242495" y="29935"/>
                </a:lnTo>
                <a:lnTo>
                  <a:pt x="14285464" y="46144"/>
                </a:lnTo>
                <a:lnTo>
                  <a:pt x="14326755" y="65541"/>
                </a:lnTo>
                <a:lnTo>
                  <a:pt x="14366218" y="87976"/>
                </a:lnTo>
                <a:lnTo>
                  <a:pt x="14403701" y="113296"/>
                </a:lnTo>
                <a:lnTo>
                  <a:pt x="14439054" y="141351"/>
                </a:lnTo>
                <a:lnTo>
                  <a:pt x="14472126" y="171989"/>
                </a:lnTo>
                <a:lnTo>
                  <a:pt x="14502764" y="205061"/>
                </a:lnTo>
                <a:lnTo>
                  <a:pt x="14530819" y="240414"/>
                </a:lnTo>
                <a:lnTo>
                  <a:pt x="14556139" y="277897"/>
                </a:lnTo>
                <a:lnTo>
                  <a:pt x="14578574" y="317360"/>
                </a:lnTo>
                <a:lnTo>
                  <a:pt x="14597971" y="358651"/>
                </a:lnTo>
                <a:lnTo>
                  <a:pt x="14614180" y="401620"/>
                </a:lnTo>
                <a:lnTo>
                  <a:pt x="14627050" y="446115"/>
                </a:lnTo>
                <a:lnTo>
                  <a:pt x="14636430" y="491986"/>
                </a:lnTo>
                <a:lnTo>
                  <a:pt x="14642169" y="539080"/>
                </a:lnTo>
                <a:lnTo>
                  <a:pt x="14644116" y="587247"/>
                </a:lnTo>
                <a:lnTo>
                  <a:pt x="14644116" y="2936227"/>
                </a:lnTo>
                <a:lnTo>
                  <a:pt x="14642169" y="2984391"/>
                </a:lnTo>
                <a:lnTo>
                  <a:pt x="14636430" y="3031483"/>
                </a:lnTo>
                <a:lnTo>
                  <a:pt x="14627050" y="3077352"/>
                </a:lnTo>
                <a:lnTo>
                  <a:pt x="14614180" y="3121846"/>
                </a:lnTo>
                <a:lnTo>
                  <a:pt x="14597971" y="3164814"/>
                </a:lnTo>
                <a:lnTo>
                  <a:pt x="14578574" y="3206106"/>
                </a:lnTo>
                <a:lnTo>
                  <a:pt x="14556139" y="3245570"/>
                </a:lnTo>
                <a:lnTo>
                  <a:pt x="14530819" y="3283054"/>
                </a:lnTo>
                <a:lnTo>
                  <a:pt x="14502764" y="3318409"/>
                </a:lnTo>
                <a:lnTo>
                  <a:pt x="14472126" y="3351482"/>
                </a:lnTo>
                <a:lnTo>
                  <a:pt x="14439054" y="3382123"/>
                </a:lnTo>
                <a:lnTo>
                  <a:pt x="14403701" y="3410180"/>
                </a:lnTo>
                <a:lnTo>
                  <a:pt x="14366218" y="3435502"/>
                </a:lnTo>
                <a:lnTo>
                  <a:pt x="14326755" y="3457938"/>
                </a:lnTo>
                <a:lnTo>
                  <a:pt x="14285464" y="3477337"/>
                </a:lnTo>
                <a:lnTo>
                  <a:pt x="14242495" y="3493548"/>
                </a:lnTo>
                <a:lnTo>
                  <a:pt x="14198000" y="3506420"/>
                </a:lnTo>
                <a:lnTo>
                  <a:pt x="14152129" y="3515801"/>
                </a:lnTo>
                <a:lnTo>
                  <a:pt x="14105035" y="3521541"/>
                </a:lnTo>
                <a:lnTo>
                  <a:pt x="14056868" y="3523488"/>
                </a:lnTo>
                <a:lnTo>
                  <a:pt x="587247" y="3523488"/>
                </a:lnTo>
                <a:lnTo>
                  <a:pt x="539085" y="3521541"/>
                </a:lnTo>
                <a:lnTo>
                  <a:pt x="491995" y="3515801"/>
                </a:lnTo>
                <a:lnTo>
                  <a:pt x="446128" y="3506420"/>
                </a:lnTo>
                <a:lnTo>
                  <a:pt x="401635" y="3493548"/>
                </a:lnTo>
                <a:lnTo>
                  <a:pt x="358668" y="3477337"/>
                </a:lnTo>
                <a:lnTo>
                  <a:pt x="317377" y="3457938"/>
                </a:lnTo>
                <a:lnTo>
                  <a:pt x="277914" y="3435502"/>
                </a:lnTo>
                <a:lnTo>
                  <a:pt x="240430" y="3410180"/>
                </a:lnTo>
                <a:lnTo>
                  <a:pt x="205076" y="3382123"/>
                </a:lnTo>
                <a:lnTo>
                  <a:pt x="172004" y="3351482"/>
                </a:lnTo>
                <a:lnTo>
                  <a:pt x="141363" y="3318409"/>
                </a:lnTo>
                <a:lnTo>
                  <a:pt x="113307" y="3283054"/>
                </a:lnTo>
                <a:lnTo>
                  <a:pt x="87985" y="3245570"/>
                </a:lnTo>
                <a:lnTo>
                  <a:pt x="65549" y="3206106"/>
                </a:lnTo>
                <a:lnTo>
                  <a:pt x="46150" y="3164814"/>
                </a:lnTo>
                <a:lnTo>
                  <a:pt x="29939" y="3121846"/>
                </a:lnTo>
                <a:lnTo>
                  <a:pt x="17067" y="3077352"/>
                </a:lnTo>
                <a:lnTo>
                  <a:pt x="7686" y="3031483"/>
                </a:lnTo>
                <a:lnTo>
                  <a:pt x="1946" y="2984391"/>
                </a:lnTo>
                <a:lnTo>
                  <a:pt x="0" y="2936227"/>
                </a:lnTo>
                <a:lnTo>
                  <a:pt x="0" y="587247"/>
                </a:lnTo>
                <a:close/>
              </a:path>
            </a:pathLst>
          </a:custGeom>
          <a:ln w="12192">
            <a:solidFill>
              <a:srgbClr val="F6A19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81446" y="7508875"/>
            <a:ext cx="310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Made 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an</a:t>
            </a:r>
            <a:r>
              <a:rPr sz="2400" spc="-7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important  business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driver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9029" y="7527417"/>
            <a:ext cx="3860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5080" indent="-12192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Transformed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as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source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of competitive</a:t>
            </a:r>
            <a:r>
              <a:rPr sz="2400" spc="-1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advantage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0160" y="5548884"/>
            <a:ext cx="2673095" cy="1888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4380" y="1568196"/>
            <a:ext cx="3069335" cy="1845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35640" y="5428488"/>
            <a:ext cx="3037332" cy="2023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3272" y="1784604"/>
            <a:ext cx="2295143" cy="1597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0767" y="1568196"/>
            <a:ext cx="3015995" cy="2010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14276" y="1586483"/>
            <a:ext cx="2581656" cy="1827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31279" y="5657088"/>
            <a:ext cx="2122931" cy="1714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dirty="0"/>
              <a:t>to </a:t>
            </a:r>
            <a:r>
              <a:rPr spc="-5" dirty="0"/>
              <a:t>IT Service</a:t>
            </a:r>
            <a:r>
              <a:rPr spc="-3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953255" y="795527"/>
            <a:ext cx="8496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9432" y="2336292"/>
            <a:ext cx="7050023" cy="544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452" y="3360801"/>
            <a:ext cx="4014421" cy="2723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4" marR="449580" algn="ctr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tabLst>
                <a:tab pos="535305" algn="l"/>
                <a:tab pos="535940" algn="l"/>
              </a:tabLst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Organizations </a:t>
            </a:r>
            <a:r>
              <a:rPr sz="2400" spc="-20" dirty="0">
                <a:solidFill>
                  <a:srgbClr val="404040"/>
                </a:solidFill>
                <a:latin typeface="Open Sans"/>
                <a:cs typeface="Open Sans"/>
              </a:rPr>
              <a:t>are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undertaking</a:t>
            </a:r>
            <a:r>
              <a:rPr sz="2400" spc="-4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digital</a:t>
            </a:r>
            <a:r>
              <a:rPr lang="fr-FR" sz="2400" spc="-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transformation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to</a:t>
            </a:r>
            <a:r>
              <a:rPr lang="fr-FR" sz="240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exploit 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</a:t>
            </a:r>
            <a:r>
              <a:rPr lang="fr-FR" sz="2400" spc="-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digitization  opportunities.</a:t>
            </a:r>
            <a:endParaRPr sz="2400" dirty="0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3021" y="3398342"/>
            <a:ext cx="44323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92404" marR="449580" algn="ctr">
              <a:lnSpc>
                <a:spcPct val="150000"/>
              </a:lnSpc>
              <a:spcBef>
                <a:spcPts val="100"/>
              </a:spcBef>
              <a:buClr>
                <a:srgbClr val="EC7C30"/>
              </a:buClr>
              <a:tabLst>
                <a:tab pos="535305" algn="l"/>
                <a:tab pos="535940" algn="l"/>
              </a:tabLst>
              <a:defRPr sz="2400" spc="-5">
                <a:solidFill>
                  <a:srgbClr val="404040"/>
                </a:solidFill>
                <a:latin typeface="Open Sans"/>
                <a:cs typeface="Open Sans"/>
              </a:defRPr>
            </a:lvl1pPr>
          </a:lstStyle>
          <a:p>
            <a:r>
              <a:rPr dirty="0"/>
              <a:t>The organizational needs for  stability, predictability,</a:t>
            </a:r>
            <a:r>
              <a:rPr lang="fr-FR" dirty="0"/>
              <a:t> </a:t>
            </a:r>
            <a:r>
              <a:rPr dirty="0"/>
              <a:t>operational agility, and</a:t>
            </a:r>
            <a:r>
              <a:rPr lang="fr-FR" dirty="0"/>
              <a:t> </a:t>
            </a:r>
            <a:r>
              <a:rPr dirty="0"/>
              <a:t>increased velocity must be</a:t>
            </a:r>
            <a:r>
              <a:rPr lang="fr-FR" dirty="0"/>
              <a:t> </a:t>
            </a:r>
            <a:r>
              <a:rPr dirty="0"/>
              <a:t>balanced with digital</a:t>
            </a:r>
            <a:r>
              <a:rPr lang="fr-FR" dirty="0"/>
              <a:t> </a:t>
            </a:r>
            <a:r>
              <a:rPr dirty="0"/>
              <a:t>transformation.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11868" y="5345429"/>
            <a:ext cx="1228725" cy="43053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200" spc="-5" dirty="0">
                <a:solidFill>
                  <a:srgbClr val="FFFFFF"/>
                </a:solidFill>
                <a:latin typeface="Open Sans"/>
                <a:cs typeface="Open Sans"/>
              </a:rPr>
              <a:t>Stability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8488" y="4953000"/>
            <a:ext cx="1891664" cy="39243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85"/>
              </a:lnSpc>
            </a:pPr>
            <a:r>
              <a:rPr sz="2200" spc="-10" dirty="0">
                <a:solidFill>
                  <a:srgbClr val="FFFFFF"/>
                </a:solidFill>
                <a:latin typeface="Open Sans"/>
                <a:cs typeface="Open Sans"/>
              </a:rPr>
              <a:t>Predictability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5400" y="4521708"/>
            <a:ext cx="2589530" cy="431800"/>
          </a:xfrm>
          <a:custGeom>
            <a:avLst/>
            <a:gdLst/>
            <a:ahLst/>
            <a:cxnLst/>
            <a:rect l="l" t="t" r="r" b="b"/>
            <a:pathLst>
              <a:path w="2589529" h="431800">
                <a:moveTo>
                  <a:pt x="0" y="431291"/>
                </a:moveTo>
                <a:lnTo>
                  <a:pt x="2589276" y="431291"/>
                </a:lnTo>
                <a:lnTo>
                  <a:pt x="2589276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40545" y="4520184"/>
            <a:ext cx="2558415" cy="433070"/>
          </a:xfrm>
          <a:prstGeom prst="rect">
            <a:avLst/>
          </a:prstGeom>
          <a:ln w="12192">
            <a:solidFill>
              <a:srgbClr val="AD5A2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54"/>
              </a:spcBef>
            </a:pPr>
            <a:r>
              <a:rPr sz="2200" spc="-10" dirty="0">
                <a:solidFill>
                  <a:srgbClr val="FFFFFF"/>
                </a:solidFill>
                <a:latin typeface="Open Sans"/>
                <a:cs typeface="Open Sans"/>
              </a:rPr>
              <a:t>Operational</a:t>
            </a:r>
            <a:r>
              <a:rPr sz="22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Open Sans"/>
                <a:cs typeface="Open Sans"/>
              </a:rPr>
              <a:t>agility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0545" y="4087367"/>
            <a:ext cx="2558415" cy="43307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45"/>
              </a:spcBef>
            </a:pPr>
            <a:r>
              <a:rPr sz="2200" spc="-10" dirty="0">
                <a:solidFill>
                  <a:srgbClr val="FFFFFF"/>
                </a:solidFill>
                <a:latin typeface="Open Sans"/>
                <a:cs typeface="Open Sans"/>
              </a:rPr>
              <a:t>Increased</a:t>
            </a:r>
            <a:r>
              <a:rPr sz="2200" spc="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Open Sans"/>
                <a:cs typeface="Open Sans"/>
              </a:rPr>
              <a:t>velocity</a:t>
            </a:r>
            <a:endParaRPr sz="22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9532" y="5318759"/>
            <a:ext cx="1663064" cy="42989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2200" spc="-10" dirty="0">
                <a:solidFill>
                  <a:srgbClr val="FFFFFF"/>
                </a:solidFill>
                <a:latin typeface="Open Sans"/>
                <a:cs typeface="Open Sans"/>
              </a:rPr>
              <a:t>Digitization</a:t>
            </a:r>
            <a:endParaRPr sz="2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dirty="0"/>
              <a:t>to </a:t>
            </a:r>
            <a:r>
              <a:rPr spc="-5" dirty="0"/>
              <a:t>IT Service</a:t>
            </a:r>
            <a:r>
              <a:rPr spc="-3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953255" y="795527"/>
            <a:ext cx="8496300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6667" y="1525524"/>
            <a:ext cx="4114800" cy="1298575"/>
          </a:xfrm>
          <a:custGeom>
            <a:avLst/>
            <a:gdLst/>
            <a:ahLst/>
            <a:cxnLst/>
            <a:rect l="l" t="t" r="r" b="b"/>
            <a:pathLst>
              <a:path w="4114800" h="1298575">
                <a:moveTo>
                  <a:pt x="0" y="1298448"/>
                </a:moveTo>
                <a:lnTo>
                  <a:pt x="4114800" y="1298448"/>
                </a:lnTo>
                <a:lnTo>
                  <a:pt x="4114800" y="0"/>
                </a:lnTo>
                <a:lnTo>
                  <a:pt x="0" y="0"/>
                </a:lnTo>
                <a:lnTo>
                  <a:pt x="0" y="1298448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6667" y="1690243"/>
            <a:ext cx="41148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17716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Information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and technology</a:t>
            </a:r>
            <a:r>
              <a:rPr sz="2000" spc="-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Open Sans"/>
                <a:cs typeface="Open Sans"/>
              </a:rPr>
              <a:t>are 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being </a:t>
            </a:r>
            <a:r>
              <a:rPr sz="2000" spc="-10" dirty="0">
                <a:solidFill>
                  <a:srgbClr val="FFFFFF"/>
                </a:solidFill>
                <a:latin typeface="Open Sans"/>
                <a:cs typeface="Open Sans"/>
              </a:rPr>
              <a:t>integrated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other  organizational</a:t>
            </a:r>
            <a:r>
              <a:rPr sz="2000" spc="-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capabilities.</a:t>
            </a:r>
            <a:endParaRPr sz="2000" dirty="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0584" y="2758439"/>
            <a:ext cx="885825" cy="281940"/>
          </a:xfrm>
          <a:custGeom>
            <a:avLst/>
            <a:gdLst/>
            <a:ahLst/>
            <a:cxnLst/>
            <a:rect l="l" t="t" r="r" b="b"/>
            <a:pathLst>
              <a:path w="885825" h="281939">
                <a:moveTo>
                  <a:pt x="885443" y="0"/>
                </a:moveTo>
                <a:lnTo>
                  <a:pt x="0" y="0"/>
                </a:lnTo>
                <a:lnTo>
                  <a:pt x="442721" y="281939"/>
                </a:lnTo>
                <a:lnTo>
                  <a:pt x="885443" y="0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9231" y="1527047"/>
            <a:ext cx="3019425" cy="1297305"/>
          </a:xfrm>
          <a:custGeom>
            <a:avLst/>
            <a:gdLst/>
            <a:ahLst/>
            <a:cxnLst/>
            <a:rect l="l" t="t" r="r" b="b"/>
            <a:pathLst>
              <a:path w="3019425" h="1297305">
                <a:moveTo>
                  <a:pt x="0" y="1296924"/>
                </a:moveTo>
                <a:lnTo>
                  <a:pt x="3019044" y="1296924"/>
                </a:lnTo>
                <a:lnTo>
                  <a:pt x="3019044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09231" y="1843532"/>
            <a:ext cx="30194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140335" indent="-203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Cross-functional</a:t>
            </a:r>
            <a:r>
              <a:rPr sz="20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teams  </a:t>
            </a:r>
            <a:r>
              <a:rPr sz="2000" spc="-15" dirty="0">
                <a:solidFill>
                  <a:srgbClr val="FFFFFF"/>
                </a:solidFill>
                <a:latin typeface="Open Sans"/>
                <a:cs typeface="Open Sans"/>
              </a:rPr>
              <a:t>are </a:t>
            </a:r>
            <a:r>
              <a:rPr sz="2000" dirty="0">
                <a:solidFill>
                  <a:srgbClr val="FFFFFF"/>
                </a:solidFill>
                <a:latin typeface="Open Sans"/>
                <a:cs typeface="Open Sans"/>
              </a:rPr>
              <a:t>becoming</a:t>
            </a:r>
            <a:r>
              <a:rPr sz="2000" spc="-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popular.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2816" y="2758439"/>
            <a:ext cx="533400" cy="283845"/>
          </a:xfrm>
          <a:custGeom>
            <a:avLst/>
            <a:gdLst/>
            <a:ahLst/>
            <a:cxnLst/>
            <a:rect l="l" t="t" r="r" b="b"/>
            <a:pathLst>
              <a:path w="533400" h="283844">
                <a:moveTo>
                  <a:pt x="533400" y="0"/>
                </a:moveTo>
                <a:lnTo>
                  <a:pt x="0" y="0"/>
                </a:lnTo>
                <a:lnTo>
                  <a:pt x="266700" y="283463"/>
                </a:lnTo>
                <a:lnTo>
                  <a:pt x="533400" y="0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84307" y="1525524"/>
            <a:ext cx="3019425" cy="1298575"/>
          </a:xfrm>
          <a:custGeom>
            <a:avLst/>
            <a:gdLst/>
            <a:ahLst/>
            <a:cxnLst/>
            <a:rect l="l" t="t" r="r" b="b"/>
            <a:pathLst>
              <a:path w="3019425" h="1298575">
                <a:moveTo>
                  <a:pt x="0" y="1298448"/>
                </a:moveTo>
                <a:lnTo>
                  <a:pt x="3019044" y="1298448"/>
                </a:lnTo>
                <a:lnTo>
                  <a:pt x="3019044" y="0"/>
                </a:lnTo>
                <a:lnTo>
                  <a:pt x="0" y="0"/>
                </a:lnTo>
                <a:lnTo>
                  <a:pt x="0" y="1298448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4307" y="1690243"/>
            <a:ext cx="30194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1320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Service management</a:t>
            </a:r>
            <a:r>
              <a:rPr sz="20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is  evolving to support</a:t>
            </a:r>
            <a:r>
              <a:rPr sz="2000" spc="-8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the  organizational</a:t>
            </a:r>
            <a:r>
              <a:rPr sz="2000" spc="-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Open Sans"/>
                <a:cs typeface="Open Sans"/>
              </a:rPr>
              <a:t>shift.</a:t>
            </a:r>
            <a:endParaRPr sz="2000">
              <a:latin typeface="Open Sans"/>
              <a:cs typeface="Ope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26368" y="2758439"/>
            <a:ext cx="533400" cy="281940"/>
          </a:xfrm>
          <a:custGeom>
            <a:avLst/>
            <a:gdLst/>
            <a:ahLst/>
            <a:cxnLst/>
            <a:rect l="l" t="t" r="r" b="b"/>
            <a:pathLst>
              <a:path w="533400" h="281939">
                <a:moveTo>
                  <a:pt x="533400" y="0"/>
                </a:moveTo>
                <a:lnTo>
                  <a:pt x="0" y="0"/>
                </a:lnTo>
                <a:lnTo>
                  <a:pt x="266700" y="281939"/>
                </a:lnTo>
                <a:lnTo>
                  <a:pt x="533400" y="0"/>
                </a:lnTo>
                <a:close/>
              </a:path>
            </a:pathLst>
          </a:custGeom>
          <a:solidFill>
            <a:srgbClr val="F6A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0064" y="6377940"/>
            <a:ext cx="2569464" cy="1306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13321" y="6612763"/>
            <a:ext cx="5765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The most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widely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adopted guidance on</a:t>
            </a:r>
            <a:r>
              <a:rPr sz="2400" spc="0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IT</a:t>
            </a:r>
            <a:endParaRPr sz="2400">
              <a:latin typeface="Open Sans"/>
              <a:cs typeface="Open Sans"/>
            </a:endParaRPr>
          </a:p>
          <a:p>
            <a:pPr marL="7620" algn="ct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Open Sans"/>
                <a:cs typeface="Open Sans"/>
              </a:rPr>
              <a:t>Management </a:t>
            </a:r>
            <a:r>
              <a:rPr sz="2400" dirty="0">
                <a:solidFill>
                  <a:srgbClr val="404040"/>
                </a:solidFill>
                <a:latin typeface="Open Sans"/>
                <a:cs typeface="Open Sans"/>
              </a:rPr>
              <a:t>(ITSM) is</a:t>
            </a:r>
            <a:r>
              <a:rPr sz="2400" spc="5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Open Sans"/>
                <a:cs typeface="Open Sans"/>
              </a:rPr>
              <a:t>evolving</a:t>
            </a:r>
            <a:endParaRPr sz="24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5471" y="6385559"/>
            <a:ext cx="9313545" cy="1298575"/>
          </a:xfrm>
          <a:custGeom>
            <a:avLst/>
            <a:gdLst/>
            <a:ahLst/>
            <a:cxnLst/>
            <a:rect l="l" t="t" r="r" b="b"/>
            <a:pathLst>
              <a:path w="9313545" h="1298575">
                <a:moveTo>
                  <a:pt x="0" y="216407"/>
                </a:moveTo>
                <a:lnTo>
                  <a:pt x="5716" y="166791"/>
                </a:lnTo>
                <a:lnTo>
                  <a:pt x="21998" y="121242"/>
                </a:lnTo>
                <a:lnTo>
                  <a:pt x="47546" y="81060"/>
                </a:lnTo>
                <a:lnTo>
                  <a:pt x="81060" y="47546"/>
                </a:lnTo>
                <a:lnTo>
                  <a:pt x="121242" y="21998"/>
                </a:lnTo>
                <a:lnTo>
                  <a:pt x="166791" y="5716"/>
                </a:lnTo>
                <a:lnTo>
                  <a:pt x="216407" y="0"/>
                </a:lnTo>
                <a:lnTo>
                  <a:pt x="9096756" y="0"/>
                </a:lnTo>
                <a:lnTo>
                  <a:pt x="9146372" y="5716"/>
                </a:lnTo>
                <a:lnTo>
                  <a:pt x="9191921" y="21998"/>
                </a:lnTo>
                <a:lnTo>
                  <a:pt x="9232103" y="47546"/>
                </a:lnTo>
                <a:lnTo>
                  <a:pt x="9265617" y="81060"/>
                </a:lnTo>
                <a:lnTo>
                  <a:pt x="9291165" y="121242"/>
                </a:lnTo>
                <a:lnTo>
                  <a:pt x="9307447" y="166791"/>
                </a:lnTo>
                <a:lnTo>
                  <a:pt x="9313164" y="216407"/>
                </a:lnTo>
                <a:lnTo>
                  <a:pt x="9313164" y="1082039"/>
                </a:lnTo>
                <a:lnTo>
                  <a:pt x="9307447" y="1131656"/>
                </a:lnTo>
                <a:lnTo>
                  <a:pt x="9291165" y="1177205"/>
                </a:lnTo>
                <a:lnTo>
                  <a:pt x="9265617" y="1217387"/>
                </a:lnTo>
                <a:lnTo>
                  <a:pt x="9232103" y="1250901"/>
                </a:lnTo>
                <a:lnTo>
                  <a:pt x="9191921" y="1276449"/>
                </a:lnTo>
                <a:lnTo>
                  <a:pt x="9146372" y="1292731"/>
                </a:lnTo>
                <a:lnTo>
                  <a:pt x="9096756" y="1298448"/>
                </a:lnTo>
                <a:lnTo>
                  <a:pt x="216407" y="1298448"/>
                </a:lnTo>
                <a:lnTo>
                  <a:pt x="166791" y="1292731"/>
                </a:lnTo>
                <a:lnTo>
                  <a:pt x="121242" y="1276449"/>
                </a:lnTo>
                <a:lnTo>
                  <a:pt x="81060" y="1250901"/>
                </a:lnTo>
                <a:lnTo>
                  <a:pt x="47546" y="1217387"/>
                </a:lnTo>
                <a:lnTo>
                  <a:pt x="21998" y="1177205"/>
                </a:lnTo>
                <a:lnTo>
                  <a:pt x="5716" y="1131656"/>
                </a:lnTo>
                <a:lnTo>
                  <a:pt x="0" y="1082039"/>
                </a:lnTo>
                <a:lnTo>
                  <a:pt x="0" y="216407"/>
                </a:lnTo>
                <a:close/>
              </a:path>
            </a:pathLst>
          </a:custGeom>
          <a:ln w="12192">
            <a:solidFill>
              <a:srgbClr val="F6A19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3644" y="3332988"/>
            <a:ext cx="4687824" cy="234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9231" y="3217164"/>
            <a:ext cx="3119628" cy="2339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05059" y="3496055"/>
            <a:ext cx="3593592" cy="1798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6275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1426463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400" y="1446275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94274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4474462"/>
            <a:ext cx="7141464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06400" y="4494274"/>
            <a:ext cx="3124200" cy="459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6256508" cy="3258312"/>
          </a:xfrm>
          <a:prstGeom prst="rect">
            <a:avLst/>
          </a:prstGeom>
          <a:solidFill>
            <a:srgbClr val="EC301B">
              <a:tint val="66000"/>
              <a:satMod val="1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05636" y="1639570"/>
            <a:ext cx="951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Introduction </a:t>
            </a:r>
            <a:r>
              <a:rPr dirty="0">
                <a:solidFill>
                  <a:srgbClr val="FFFFFF"/>
                </a:solidFill>
              </a:rPr>
              <a:t>to </a:t>
            </a:r>
            <a:r>
              <a:rPr spc="-5" dirty="0">
                <a:solidFill>
                  <a:srgbClr val="FFFFFF"/>
                </a:solidFill>
              </a:rPr>
              <a:t>Service </a:t>
            </a:r>
            <a:r>
              <a:rPr dirty="0">
                <a:solidFill>
                  <a:srgbClr val="FFFFFF"/>
                </a:solidFill>
              </a:rPr>
              <a:t>Management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ITIL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636" y="2353513"/>
            <a:ext cx="584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0E537A"/>
                </a:solidFill>
                <a:latin typeface="OpenSans-Semibold"/>
                <a:cs typeface="OpenSans-Semibold"/>
              </a:rPr>
              <a:t>Topic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2: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Goals </a:t>
            </a:r>
            <a:r>
              <a:rPr sz="2800" b="1" spc="-5" dirty="0">
                <a:solidFill>
                  <a:srgbClr val="0E537A"/>
                </a:solidFill>
                <a:latin typeface="OpenSans-Semibold"/>
                <a:cs typeface="OpenSans-Semibold"/>
              </a:rPr>
              <a:t>of ITIL 4</a:t>
            </a:r>
            <a:r>
              <a:rPr sz="2800" b="1" spc="60" dirty="0">
                <a:solidFill>
                  <a:srgbClr val="0E537A"/>
                </a:solidFill>
                <a:latin typeface="OpenSans-Semibold"/>
                <a:cs typeface="OpenSans-Semibold"/>
              </a:rPr>
              <a:t> </a:t>
            </a:r>
            <a:r>
              <a:rPr sz="2800" b="1" spc="-10" dirty="0">
                <a:solidFill>
                  <a:srgbClr val="0E537A"/>
                </a:solidFill>
                <a:latin typeface="OpenSans-Semibold"/>
                <a:cs typeface="OpenSans-Semibold"/>
              </a:rPr>
              <a:t>Foundation</a:t>
            </a:r>
            <a:endParaRPr sz="2800">
              <a:latin typeface="OpenSans-Semibold"/>
              <a:cs typeface="OpenSans-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1080</Words>
  <Application>Microsoft Macintosh PowerPoint</Application>
  <PresentationFormat>Personnalisé</PresentationFormat>
  <Paragraphs>140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Open Sans</vt:lpstr>
      <vt:lpstr>OpenSans-Extrabold</vt:lpstr>
      <vt:lpstr>OpenSans-Semibold</vt:lpstr>
      <vt:lpstr>Times New Roman</vt:lpstr>
      <vt:lpstr>Office Theme</vt:lpstr>
      <vt:lpstr>ITIL® 4 Foundation Certification Course</vt:lpstr>
      <vt:lpstr>Learning Objectives</vt:lpstr>
      <vt:lpstr>Introduction to Service Management and ITIL</vt:lpstr>
      <vt:lpstr>Introduction to IT Service Management</vt:lpstr>
      <vt:lpstr>Introduction to IT Service Management</vt:lpstr>
      <vt:lpstr>Introduction to IT Service Management</vt:lpstr>
      <vt:lpstr>Introduction to IT Service Management</vt:lpstr>
      <vt:lpstr>Introduction to IT Service Management</vt:lpstr>
      <vt:lpstr>Introduction to Service Management and ITIL</vt:lpstr>
      <vt:lpstr>About ITIL</vt:lpstr>
      <vt:lpstr>ITIL 4: Benefits for Organization</vt:lpstr>
      <vt:lpstr>ITIL 4: Benefits for Professionals</vt:lpstr>
      <vt:lpstr>Introduction to Service Management and ITIL</vt:lpstr>
      <vt:lpstr>ITIL 4 Framework</vt:lpstr>
      <vt:lpstr>ITIL 4 Framework</vt:lpstr>
      <vt:lpstr>ITIL SVS</vt:lpstr>
      <vt:lpstr>ITIL SVS</vt:lpstr>
      <vt:lpstr>Core Components of ITIL SVS</vt:lpstr>
      <vt:lpstr>Core Components of ITIL SVS</vt:lpstr>
      <vt:lpstr>Core Components of ITIL SVS</vt:lpstr>
      <vt:lpstr>Core Components of ITIL SVS</vt:lpstr>
      <vt:lpstr>Core Components of ITIL SVS</vt:lpstr>
      <vt:lpstr>Core Components of ITIL SVS</vt:lpstr>
      <vt:lpstr>ITIL 4 Framework</vt:lpstr>
      <vt:lpstr>The Four Dimensions Model</vt:lpstr>
      <vt:lpstr>Key Takeaways</vt:lpstr>
      <vt:lpstr>Thank You</vt:lpstr>
    </vt:vector>
  </TitlesOfParts>
  <Manager/>
  <Company>PRO IT Consulting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4 Foundation certification Course</dc:title>
  <dc:subject>Lesson 1 : Introduction to Service Management and ITIL</dc:subject>
  <dc:creator/>
  <cp:keywords/>
  <dc:description/>
  <cp:lastModifiedBy>Elmehdi Bendriss</cp:lastModifiedBy>
  <cp:revision>13</cp:revision>
  <dcterms:created xsi:type="dcterms:W3CDTF">2019-08-04T11:19:30Z</dcterms:created>
  <dcterms:modified xsi:type="dcterms:W3CDTF">2019-08-23T20:05:25Z</dcterms:modified>
  <cp:category/>
</cp:coreProperties>
</file>