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D235738-F58D-45B1-B2D6-0243ADDB6205}">
          <p14:sldIdLst>
            <p14:sldId id="258"/>
            <p14:sldId id="256"/>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23E5-21CC-4474-9ACD-9E2D97BE46B2}" type="datetimeFigureOut">
              <a:rPr lang="fr-FR" smtClean="0"/>
              <a:t>21/06/2023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9B1EE-6663-4F25-9F85-F0BC3023D87D}" type="slidenum">
              <a:rPr lang="fr-FR" smtClean="0"/>
              <a:t>‹N°›</a:t>
            </a:fld>
            <a:endParaRPr lang="fr-FR"/>
          </a:p>
        </p:txBody>
      </p:sp>
    </p:spTree>
    <p:extLst>
      <p:ext uri="{BB962C8B-B14F-4D97-AF65-F5344CB8AC3E}">
        <p14:creationId xmlns:p14="http://schemas.microsoft.com/office/powerpoint/2010/main" val="289228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3810CEB-32A3-4514-A301-1EBC9279620A}" type="slidenum">
              <a:rPr lang="fr-FR" smtClean="0"/>
              <a:pPr/>
              <a:t>1</a:t>
            </a:fld>
            <a:endParaRPr lang="fr-FR" dirty="0"/>
          </a:p>
        </p:txBody>
      </p:sp>
    </p:spTree>
    <p:extLst>
      <p:ext uri="{BB962C8B-B14F-4D97-AF65-F5344CB8AC3E}">
        <p14:creationId xmlns:p14="http://schemas.microsoft.com/office/powerpoint/2010/main" val="2031376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62541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414983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676834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987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305897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DE9B33-2600-4EB1-B50A-74714460B19D}" type="datetimeFigureOut">
              <a:rPr lang="fr-FR" smtClean="0"/>
              <a:t>21/06/2023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93032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DE9B33-2600-4EB1-B50A-74714460B19D}" type="datetimeFigureOut">
              <a:rPr lang="fr-FR" smtClean="0"/>
              <a:t>21/06/2023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403894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44215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36867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99915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89801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12315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3DE9B33-2600-4EB1-B50A-74714460B19D}" type="datetimeFigureOut">
              <a:rPr lang="fr-FR" smtClean="0"/>
              <a:t>21/06/2023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24402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DE9B33-2600-4EB1-B50A-74714460B19D}" type="datetimeFigureOut">
              <a:rPr lang="fr-FR" smtClean="0"/>
              <a:t>21/06/2023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352727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E9B33-2600-4EB1-B50A-74714460B19D}" type="datetimeFigureOut">
              <a:rPr lang="fr-FR" smtClean="0"/>
              <a:t>21/06/2023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148421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347608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67509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DE9B33-2600-4EB1-B50A-74714460B19D}" type="datetimeFigureOut">
              <a:rPr lang="fr-FR" smtClean="0"/>
              <a:t>21/06/2023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37DF0-D900-4E90-B606-3479FE851F72}" type="slidenum">
              <a:rPr lang="fr-FR" smtClean="0"/>
              <a:t>‹N°›</a:t>
            </a:fld>
            <a:endParaRPr lang="fr-FR"/>
          </a:p>
        </p:txBody>
      </p:sp>
    </p:spTree>
    <p:extLst>
      <p:ext uri="{BB962C8B-B14F-4D97-AF65-F5344CB8AC3E}">
        <p14:creationId xmlns:p14="http://schemas.microsoft.com/office/powerpoint/2010/main" val="16061934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287689" y="344851"/>
            <a:ext cx="5544617" cy="954107"/>
          </a:xfrm>
          <a:prstGeom prst="rect">
            <a:avLst/>
          </a:prstGeom>
          <a:noFill/>
        </p:spPr>
        <p:txBody>
          <a:bodyPr wrap="square" rtlCol="0">
            <a:spAutoFit/>
          </a:bodyPr>
          <a:lstStyle/>
          <a:p>
            <a:pPr algn="ctr"/>
            <a:r>
              <a:rPr lang="fr-FR" sz="1400" dirty="0">
                <a:solidFill>
                  <a:srgbClr val="FFFFFF"/>
                </a:solidFill>
                <a:latin typeface="Times New Roman" pitchFamily="18" charset="0"/>
                <a:cs typeface="Times New Roman" pitchFamily="18" charset="0"/>
              </a:rPr>
              <a:t>République Islamique de Mauritanie</a:t>
            </a:r>
          </a:p>
          <a:p>
            <a:pPr algn="ctr"/>
            <a:r>
              <a:rPr lang="fr-FR" sz="1400" dirty="0">
                <a:solidFill>
                  <a:srgbClr val="FFFFFF"/>
                </a:solidFill>
                <a:latin typeface="Times New Roman" pitchFamily="18" charset="0"/>
                <a:cs typeface="Times New Roman" pitchFamily="18" charset="0"/>
              </a:rPr>
              <a:t>Honneur-Fraternité-Justice</a:t>
            </a:r>
          </a:p>
          <a:p>
            <a:pPr algn="ctr"/>
            <a:r>
              <a:rPr lang="fr-FR" sz="1400" dirty="0">
                <a:solidFill>
                  <a:srgbClr val="FFFFFF"/>
                </a:solidFill>
                <a:latin typeface="Times New Roman" pitchFamily="18" charset="0"/>
                <a:cs typeface="Times New Roman" pitchFamily="18" charset="0"/>
              </a:rPr>
              <a:t>Ministère de l’enseignement supérieur et de la recherche scientifique</a:t>
            </a:r>
          </a:p>
          <a:p>
            <a:pPr algn="ctr"/>
            <a:r>
              <a:rPr lang="fr-FR" sz="1400" dirty="0">
                <a:solidFill>
                  <a:srgbClr val="FFFFFF"/>
                </a:solidFill>
                <a:latin typeface="Times New Roman" pitchFamily="18" charset="0"/>
                <a:cs typeface="Times New Roman" pitchFamily="18" charset="0"/>
              </a:rPr>
              <a:t>Institut Supérieur du </a:t>
            </a:r>
            <a:r>
              <a:rPr lang="fr-FR" sz="1400" dirty="0" err="1">
                <a:solidFill>
                  <a:srgbClr val="FFFFFF"/>
                </a:solidFill>
                <a:latin typeface="Times New Roman" pitchFamily="18" charset="0"/>
                <a:cs typeface="Times New Roman" pitchFamily="18" charset="0"/>
              </a:rPr>
              <a:t>Numé</a:t>
            </a:r>
            <a:r>
              <a:rPr lang="en-ZA" sz="1400" dirty="0" err="1">
                <a:solidFill>
                  <a:srgbClr val="FFFFFF"/>
                </a:solidFill>
                <a:latin typeface="Times New Roman" pitchFamily="18" charset="0"/>
                <a:cs typeface="Times New Roman" pitchFamily="18" charset="0"/>
              </a:rPr>
              <a:t>rique</a:t>
            </a:r>
            <a:endParaRPr lang="fr-FR" sz="1400" dirty="0">
              <a:solidFill>
                <a:srgbClr val="FFFFFF"/>
              </a:solidFill>
              <a:latin typeface="Times New Roman" pitchFamily="18" charset="0"/>
              <a:cs typeface="Times New Roman" pitchFamily="18" charset="0"/>
            </a:endParaRPr>
          </a:p>
        </p:txBody>
      </p:sp>
      <p:sp>
        <p:nvSpPr>
          <p:cNvPr id="9" name="Parchemin horizontal 8"/>
          <p:cNvSpPr/>
          <p:nvPr/>
        </p:nvSpPr>
        <p:spPr>
          <a:xfrm>
            <a:off x="2524132" y="1657805"/>
            <a:ext cx="7215206" cy="2063391"/>
          </a:xfrm>
          <a:prstGeom prst="horizontalScroll">
            <a:avLst>
              <a:gd name="adj" fmla="val 11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rgbClr val="FF0000"/>
                </a:solidFill>
                <a:latin typeface="Algerian" pitchFamily="82" charset="0"/>
              </a:rPr>
              <a:t>Plateforme de soumission des devoirs et des examens en ligne</a:t>
            </a:r>
          </a:p>
        </p:txBody>
      </p:sp>
      <p:sp>
        <p:nvSpPr>
          <p:cNvPr id="11" name="ZoneTexte 10"/>
          <p:cNvSpPr txBox="1"/>
          <p:nvPr/>
        </p:nvSpPr>
        <p:spPr>
          <a:xfrm>
            <a:off x="1" y="4122977"/>
            <a:ext cx="4442604" cy="1569660"/>
          </a:xfrm>
          <a:prstGeom prst="rect">
            <a:avLst/>
          </a:prstGeom>
          <a:noFill/>
        </p:spPr>
        <p:txBody>
          <a:bodyPr wrap="square" rtlCol="0">
            <a:spAutoFit/>
          </a:bodyPr>
          <a:lstStyle/>
          <a:p>
            <a:pPr algn="ctr"/>
            <a:r>
              <a:rPr lang="fr-FR" sz="1600" b="1" dirty="0">
                <a:solidFill>
                  <a:srgbClr val="DFF604"/>
                </a:solidFill>
                <a:latin typeface="Lucida Handwriting" pitchFamily="66" charset="0"/>
              </a:rPr>
              <a:t>Présenter par: </a:t>
            </a:r>
          </a:p>
          <a:p>
            <a:pPr algn="ctr"/>
            <a:r>
              <a:rPr lang="fr-FR" sz="1600" b="1" dirty="0">
                <a:solidFill>
                  <a:srgbClr val="DFF604"/>
                </a:solidFill>
                <a:latin typeface="Lucida Handwriting" pitchFamily="66" charset="0"/>
              </a:rPr>
              <a:t>Béchir </a:t>
            </a:r>
            <a:r>
              <a:rPr lang="en-ZA" sz="1600" b="1" dirty="0" err="1">
                <a:solidFill>
                  <a:srgbClr val="DFF604"/>
                </a:solidFill>
                <a:latin typeface="Lucida Handwriting" pitchFamily="66" charset="0"/>
              </a:rPr>
              <a:t>Mady</a:t>
            </a:r>
            <a:r>
              <a:rPr lang="en-ZA" sz="1600" b="1" dirty="0">
                <a:solidFill>
                  <a:srgbClr val="DFF604"/>
                </a:solidFill>
                <a:latin typeface="Lucida Handwriting" pitchFamily="66" charset="0"/>
              </a:rPr>
              <a:t> 22014</a:t>
            </a:r>
          </a:p>
          <a:p>
            <a:pPr algn="ctr"/>
            <a:r>
              <a:rPr lang="fr-FR" sz="1600" b="1" dirty="0">
                <a:solidFill>
                  <a:srgbClr val="DFF604"/>
                </a:solidFill>
                <a:latin typeface="Lucida Handwriting" pitchFamily="66" charset="0"/>
              </a:rPr>
              <a:t>Souleymane Baba22018</a:t>
            </a:r>
          </a:p>
          <a:p>
            <a:pPr algn="ctr"/>
            <a:r>
              <a:rPr lang="fr-FR" sz="1600" b="1" dirty="0" err="1">
                <a:solidFill>
                  <a:srgbClr val="DFF604"/>
                </a:solidFill>
                <a:latin typeface="Lucida Handwriting" pitchFamily="66" charset="0"/>
              </a:rPr>
              <a:t>Abderahmane</a:t>
            </a:r>
            <a:r>
              <a:rPr lang="fr-FR" sz="1600" b="1" dirty="0">
                <a:solidFill>
                  <a:srgbClr val="DFF604"/>
                </a:solidFill>
                <a:latin typeface="Lucida Handwriting" pitchFamily="66" charset="0"/>
              </a:rPr>
              <a:t> Abderrahmane 22053</a:t>
            </a:r>
          </a:p>
          <a:p>
            <a:pPr algn="ctr"/>
            <a:endParaRPr lang="fr-FR" sz="1600" b="1" dirty="0">
              <a:solidFill>
                <a:srgbClr val="DFF604"/>
              </a:solidFill>
              <a:latin typeface="Lucida Handwriting" pitchFamily="66" charset="0"/>
            </a:endParaRPr>
          </a:p>
          <a:p>
            <a:pPr algn="ctr"/>
            <a:endParaRPr lang="fr-FR" sz="1600" b="1" dirty="0">
              <a:solidFill>
                <a:srgbClr val="DFF604"/>
              </a:solidFill>
              <a:latin typeface="Lucida Handwriting" pitchFamily="66" charset="0"/>
            </a:endParaRPr>
          </a:p>
        </p:txBody>
      </p:sp>
      <p:sp>
        <p:nvSpPr>
          <p:cNvPr id="15" name="ZoneTexte 14"/>
          <p:cNvSpPr txBox="1"/>
          <p:nvPr/>
        </p:nvSpPr>
        <p:spPr>
          <a:xfrm>
            <a:off x="4025583" y="3721197"/>
            <a:ext cx="3707104" cy="369332"/>
          </a:xfrm>
          <a:prstGeom prst="rect">
            <a:avLst/>
          </a:prstGeom>
          <a:noFill/>
        </p:spPr>
        <p:txBody>
          <a:bodyPr wrap="none" rtlCol="0">
            <a:spAutoFit/>
          </a:bodyPr>
          <a:lstStyle/>
          <a:p>
            <a:pPr algn="ctr"/>
            <a:r>
              <a:rPr lang="fr-FR" dirty="0">
                <a:latin typeface="Times New Roman" pitchFamily="18" charset="0"/>
                <a:cs typeface="Times New Roman" pitchFamily="18" charset="0"/>
              </a:rPr>
              <a:t>Effectuer du 23/04/2021 à 23/06/2021</a:t>
            </a:r>
          </a:p>
        </p:txBody>
      </p:sp>
      <p:sp>
        <p:nvSpPr>
          <p:cNvPr id="16" name="ZoneTexte 15"/>
          <p:cNvSpPr txBox="1"/>
          <p:nvPr/>
        </p:nvSpPr>
        <p:spPr>
          <a:xfrm>
            <a:off x="4667240" y="5661249"/>
            <a:ext cx="2863284" cy="646331"/>
          </a:xfrm>
          <a:prstGeom prst="rect">
            <a:avLst/>
          </a:prstGeom>
          <a:noFill/>
        </p:spPr>
        <p:txBody>
          <a:bodyPr wrap="none" rtlCol="0">
            <a:spAutoFit/>
          </a:bodyPr>
          <a:lstStyle/>
          <a:p>
            <a:pPr algn="ctr"/>
            <a:r>
              <a:rPr lang="fr-FR" b="1" dirty="0">
                <a:solidFill>
                  <a:srgbClr val="FFFF00"/>
                </a:solidFill>
                <a:latin typeface="Lucida Handwriting" pitchFamily="66" charset="0"/>
              </a:rPr>
              <a:t>Année universitaire:</a:t>
            </a:r>
          </a:p>
          <a:p>
            <a:pPr algn="ctr"/>
            <a:r>
              <a:rPr lang="fr-FR" b="1" dirty="0">
                <a:solidFill>
                  <a:srgbClr val="FFFF00"/>
                </a:solidFill>
                <a:latin typeface="Lucida Handwriting" pitchFamily="66" charset="0"/>
              </a:rPr>
              <a:t>2022-2023</a:t>
            </a:r>
          </a:p>
        </p:txBody>
      </p:sp>
      <p:sp>
        <p:nvSpPr>
          <p:cNvPr id="13" name="ZoneTexte 12"/>
          <p:cNvSpPr txBox="1"/>
          <p:nvPr/>
        </p:nvSpPr>
        <p:spPr>
          <a:xfrm>
            <a:off x="8789289" y="4367528"/>
            <a:ext cx="3024337" cy="584775"/>
          </a:xfrm>
          <a:prstGeom prst="rect">
            <a:avLst/>
          </a:prstGeom>
          <a:noFill/>
        </p:spPr>
        <p:txBody>
          <a:bodyPr wrap="square" rtlCol="0">
            <a:spAutoFit/>
          </a:bodyPr>
          <a:lstStyle/>
          <a:p>
            <a:r>
              <a:rPr lang="fr-FR" sz="1600" b="1" dirty="0">
                <a:solidFill>
                  <a:srgbClr val="FFFF00"/>
                </a:solidFill>
                <a:latin typeface="Lucida Handwriting" pitchFamily="66" charset="0"/>
              </a:rPr>
              <a:t>Encadreur par:  </a:t>
            </a:r>
          </a:p>
          <a:p>
            <a:r>
              <a:rPr lang="fr-FR" sz="1600" b="1" dirty="0">
                <a:solidFill>
                  <a:srgbClr val="FFFF00"/>
                </a:solidFill>
                <a:latin typeface="Lucida Handwriting" pitchFamily="66" charset="0"/>
              </a:rPr>
              <a:t>Dr. </a:t>
            </a:r>
            <a:r>
              <a:rPr lang="fr-FR" sz="1600" b="1" dirty="0" err="1">
                <a:solidFill>
                  <a:srgbClr val="FFFF00"/>
                </a:solidFill>
                <a:latin typeface="Lucida Handwriting" pitchFamily="66" charset="0"/>
              </a:rPr>
              <a:t>Meya</a:t>
            </a:r>
            <a:r>
              <a:rPr lang="fr-FR" sz="1600" b="1" dirty="0">
                <a:solidFill>
                  <a:srgbClr val="FFFF00"/>
                </a:solidFill>
                <a:latin typeface="Lucida Handwriting" pitchFamily="66" charset="0"/>
              </a:rPr>
              <a:t>  </a:t>
            </a:r>
            <a:r>
              <a:rPr lang="fr-FR" sz="1600" b="1" dirty="0" err="1">
                <a:solidFill>
                  <a:srgbClr val="FFFF00"/>
                </a:solidFill>
                <a:latin typeface="Lucida Handwriting" pitchFamily="66" charset="0"/>
              </a:rPr>
              <a:t>haroune</a:t>
            </a:r>
            <a:endParaRPr lang="fr-FR" sz="1600" b="1" dirty="0">
              <a:solidFill>
                <a:srgbClr val="FFFF00"/>
              </a:solidFill>
              <a:latin typeface="Lucida Handwriting" pitchFamily="66" charset="0"/>
            </a:endParaRPr>
          </a:p>
        </p:txBody>
      </p:sp>
    </p:spTree>
    <p:extLst>
      <p:ext uri="{BB962C8B-B14F-4D97-AF65-F5344CB8AC3E}">
        <p14:creationId xmlns:p14="http://schemas.microsoft.com/office/powerpoint/2010/main" val="3201801041"/>
      </p:ext>
    </p:extLst>
  </p:cSld>
  <p:clrMapOvr>
    <a:masterClrMapping/>
  </p:clrMapOvr>
  <mc:AlternateContent xmlns:mc="http://schemas.openxmlformats.org/markup-compatibility/2006" xmlns:p14="http://schemas.microsoft.com/office/powerpoint/2010/main">
    <mc:Choice Requires="p14">
      <p:transition p14:dur="10" advTm="5148"/>
    </mc:Choice>
    <mc:Fallback xmlns="">
      <p:transition advTm="514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e 50">
            <a:extLst>
              <a:ext uri="{FF2B5EF4-FFF2-40B4-BE49-F238E27FC236}">
                <a16:creationId xmlns:a16="http://schemas.microsoft.com/office/drawing/2014/main" id="{B92F2205-DD6C-C090-EDE2-093CF2C10FA5}"/>
              </a:ext>
            </a:extLst>
          </p:cNvPr>
          <p:cNvGrpSpPr/>
          <p:nvPr/>
        </p:nvGrpSpPr>
        <p:grpSpPr>
          <a:xfrm>
            <a:off x="-531072" y="1629884"/>
            <a:ext cx="1222529" cy="4753501"/>
            <a:chOff x="-378958" y="1175495"/>
            <a:chExt cx="1222529" cy="4753501"/>
          </a:xfrm>
        </p:grpSpPr>
        <p:sp>
          <p:nvSpPr>
            <p:cNvPr id="5" name="Triangle isocèle 4">
              <a:extLst>
                <a:ext uri="{FF2B5EF4-FFF2-40B4-BE49-F238E27FC236}">
                  <a16:creationId xmlns:a16="http://schemas.microsoft.com/office/drawing/2014/main" id="{1208D164-09FD-3600-6171-A570B66806A3}"/>
                </a:ext>
              </a:extLst>
            </p:cNvPr>
            <p:cNvSpPr/>
            <p:nvPr/>
          </p:nvSpPr>
          <p:spPr>
            <a:xfrm rot="1380000">
              <a:off x="653494" y="1175495"/>
              <a:ext cx="190077" cy="2357208"/>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riangle isocèle 6">
              <a:extLst>
                <a:ext uri="{FF2B5EF4-FFF2-40B4-BE49-F238E27FC236}">
                  <a16:creationId xmlns:a16="http://schemas.microsoft.com/office/drawing/2014/main" id="{16A27D68-BC9F-A178-250D-3F1A92C209DD}"/>
                </a:ext>
              </a:extLst>
            </p:cNvPr>
            <p:cNvSpPr/>
            <p:nvPr/>
          </p:nvSpPr>
          <p:spPr>
            <a:xfrm rot="1387955" flipV="1">
              <a:off x="-378958" y="3483324"/>
              <a:ext cx="287190" cy="244567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3" name="ZoneTexte 22">
            <a:extLst>
              <a:ext uri="{FF2B5EF4-FFF2-40B4-BE49-F238E27FC236}">
                <a16:creationId xmlns:a16="http://schemas.microsoft.com/office/drawing/2014/main" id="{4A639DAD-C761-B666-F121-9C3EF0251DDD}"/>
              </a:ext>
            </a:extLst>
          </p:cNvPr>
          <p:cNvSpPr txBox="1"/>
          <p:nvPr/>
        </p:nvSpPr>
        <p:spPr>
          <a:xfrm>
            <a:off x="2683967" y="1528171"/>
            <a:ext cx="4482548"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L’étude</a:t>
            </a:r>
            <a:r>
              <a:rPr lang="en-ZA" sz="3600" b="1" i="1" dirty="0">
                <a:latin typeface="Times New Roman" panose="02020603050405020304" pitchFamily="18" charset="0"/>
                <a:cs typeface="Times New Roman" panose="02020603050405020304" pitchFamily="18" charset="0"/>
              </a:rPr>
              <a:t> de </a:t>
            </a:r>
            <a:r>
              <a:rPr lang="en-ZA" sz="3600" b="1" i="1" dirty="0" err="1">
                <a:latin typeface="Times New Roman" panose="02020603050405020304" pitchFamily="18" charset="0"/>
                <a:cs typeface="Times New Roman" panose="02020603050405020304" pitchFamily="18" charset="0"/>
              </a:rPr>
              <a:t>l’existence</a:t>
            </a:r>
            <a:endParaRPr lang="fr-FR" sz="3600" b="1" i="1" dirty="0">
              <a:latin typeface="Times New Roman" panose="02020603050405020304" pitchFamily="18" charset="0"/>
              <a:cs typeface="Times New Roman" panose="02020603050405020304" pitchFamily="18" charset="0"/>
            </a:endParaRPr>
          </a:p>
        </p:txBody>
      </p:sp>
      <p:sp>
        <p:nvSpPr>
          <p:cNvPr id="42" name="Arc 41">
            <a:extLst>
              <a:ext uri="{FF2B5EF4-FFF2-40B4-BE49-F238E27FC236}">
                <a16:creationId xmlns:a16="http://schemas.microsoft.com/office/drawing/2014/main" id="{1C821FB3-6B06-E2B2-86D4-F4A3757B6912}"/>
              </a:ext>
            </a:extLst>
          </p:cNvPr>
          <p:cNvSpPr/>
          <p:nvPr/>
        </p:nvSpPr>
        <p:spPr>
          <a:xfrm>
            <a:off x="-3022333" y="1205006"/>
            <a:ext cx="6044666" cy="5601904"/>
          </a:xfrm>
          <a:prstGeom prst="arc">
            <a:avLst>
              <a:gd name="adj1" fmla="val 16200000"/>
              <a:gd name="adj2" fmla="val 54321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8" name="Ellipse 47">
            <a:extLst>
              <a:ext uri="{FF2B5EF4-FFF2-40B4-BE49-F238E27FC236}">
                <a16:creationId xmlns:a16="http://schemas.microsoft.com/office/drawing/2014/main" id="{8E5E0B7C-0ACA-4D82-5CCE-67BA57C8C2EA}"/>
              </a:ext>
            </a:extLst>
          </p:cNvPr>
          <p:cNvSpPr/>
          <p:nvPr/>
        </p:nvSpPr>
        <p:spPr>
          <a:xfrm>
            <a:off x="988238" y="1178231"/>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t>1</a:t>
            </a:r>
            <a:endParaRPr lang="fr-FR" sz="2800" dirty="0"/>
          </a:p>
        </p:txBody>
      </p:sp>
      <p:sp>
        <p:nvSpPr>
          <p:cNvPr id="52" name="Ellipse 51">
            <a:extLst>
              <a:ext uri="{FF2B5EF4-FFF2-40B4-BE49-F238E27FC236}">
                <a16:creationId xmlns:a16="http://schemas.microsoft.com/office/drawing/2014/main" id="{B510C91F-D263-F8A0-8FA0-89E73CF8C0C3}"/>
              </a:ext>
            </a:extLst>
          </p:cNvPr>
          <p:cNvSpPr/>
          <p:nvPr/>
        </p:nvSpPr>
        <p:spPr>
          <a:xfrm flipH="1" flipV="1">
            <a:off x="-80489" y="3746261"/>
            <a:ext cx="436323" cy="43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ZoneTexte 91">
            <a:extLst>
              <a:ext uri="{FF2B5EF4-FFF2-40B4-BE49-F238E27FC236}">
                <a16:creationId xmlns:a16="http://schemas.microsoft.com/office/drawing/2014/main" id="{D8530F63-E1E0-9C71-7E77-EF8768BD08B6}"/>
              </a:ext>
            </a:extLst>
          </p:cNvPr>
          <p:cNvSpPr txBox="1"/>
          <p:nvPr/>
        </p:nvSpPr>
        <p:spPr>
          <a:xfrm>
            <a:off x="1613452" y="867331"/>
            <a:ext cx="4482548" cy="646331"/>
          </a:xfrm>
          <a:prstGeom prst="rect">
            <a:avLst/>
          </a:prstGeom>
          <a:noFill/>
        </p:spPr>
        <p:txBody>
          <a:bodyPr wrap="square" rtlCol="0">
            <a:spAutoFit/>
          </a:bodyPr>
          <a:lstStyle/>
          <a:p>
            <a:r>
              <a:rPr lang="en-ZA" sz="3600" b="1" i="1" dirty="0">
                <a:latin typeface="Times New Roman" panose="02020603050405020304" pitchFamily="18" charset="0"/>
                <a:cs typeface="Times New Roman" panose="02020603050405020304" pitchFamily="18" charset="0"/>
              </a:rPr>
              <a:t>Introduction g</a:t>
            </a:r>
            <a:r>
              <a:rPr lang="fr-FR" sz="3600" b="1" i="1" dirty="0" err="1">
                <a:latin typeface="Times New Roman" panose="02020603050405020304" pitchFamily="18" charset="0"/>
                <a:cs typeface="Times New Roman" panose="02020603050405020304" pitchFamily="18" charset="0"/>
              </a:rPr>
              <a:t>éné</a:t>
            </a:r>
            <a:r>
              <a:rPr lang="en-ZA" sz="3600" b="1" i="1" dirty="0">
                <a:latin typeface="Times New Roman" panose="02020603050405020304" pitchFamily="18" charset="0"/>
                <a:cs typeface="Times New Roman" panose="02020603050405020304" pitchFamily="18" charset="0"/>
              </a:rPr>
              <a:t>rale</a:t>
            </a:r>
            <a:endParaRPr lang="fr-FR" sz="3600" b="1" i="1" dirty="0">
              <a:latin typeface="Times New Roman" panose="02020603050405020304" pitchFamily="18" charset="0"/>
              <a:cs typeface="Times New Roman" panose="02020603050405020304" pitchFamily="18" charset="0"/>
            </a:endParaRPr>
          </a:p>
        </p:txBody>
      </p:sp>
      <p:sp>
        <p:nvSpPr>
          <p:cNvPr id="93" name="Ellipse 92">
            <a:extLst>
              <a:ext uri="{FF2B5EF4-FFF2-40B4-BE49-F238E27FC236}">
                <a16:creationId xmlns:a16="http://schemas.microsoft.com/office/drawing/2014/main" id="{1192F18D-F224-C424-60D8-D08A7D397202}"/>
              </a:ext>
            </a:extLst>
          </p:cNvPr>
          <p:cNvSpPr/>
          <p:nvPr/>
        </p:nvSpPr>
        <p:spPr>
          <a:xfrm>
            <a:off x="1894914" y="1739446"/>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2</a:t>
            </a:r>
            <a:endParaRPr lang="fr-FR" sz="2800" dirty="0">
              <a:latin typeface="Times New Roman" panose="02020603050405020304" pitchFamily="18" charset="0"/>
              <a:cs typeface="Times New Roman" panose="02020603050405020304" pitchFamily="18" charset="0"/>
            </a:endParaRPr>
          </a:p>
        </p:txBody>
      </p:sp>
      <p:sp>
        <p:nvSpPr>
          <p:cNvPr id="94" name="ZoneTexte 93">
            <a:extLst>
              <a:ext uri="{FF2B5EF4-FFF2-40B4-BE49-F238E27FC236}">
                <a16:creationId xmlns:a16="http://schemas.microsoft.com/office/drawing/2014/main" id="{44E037F3-AE9F-C37D-56FC-DBC7216517FB}"/>
              </a:ext>
            </a:extLst>
          </p:cNvPr>
          <p:cNvSpPr txBox="1"/>
          <p:nvPr/>
        </p:nvSpPr>
        <p:spPr>
          <a:xfrm>
            <a:off x="3240400" y="2361063"/>
            <a:ext cx="4482548" cy="646331"/>
          </a:xfrm>
          <a:prstGeom prst="rect">
            <a:avLst/>
          </a:prstGeom>
          <a:noFill/>
        </p:spPr>
        <p:txBody>
          <a:bodyPr wrap="square" rtlCol="0">
            <a:spAutoFit/>
          </a:bodyPr>
          <a:lstStyle/>
          <a:p>
            <a:r>
              <a:rPr lang="fr-FR" sz="3600" b="1" i="1" dirty="0">
                <a:latin typeface="Times New Roman" panose="02020603050405020304" pitchFamily="18" charset="0"/>
                <a:cs typeface="Times New Roman" panose="02020603050405020304" pitchFamily="18" charset="0"/>
              </a:rPr>
              <a:t>Solution proposée</a:t>
            </a:r>
          </a:p>
        </p:txBody>
      </p:sp>
      <p:sp>
        <p:nvSpPr>
          <p:cNvPr id="95" name="Ellipse 94">
            <a:extLst>
              <a:ext uri="{FF2B5EF4-FFF2-40B4-BE49-F238E27FC236}">
                <a16:creationId xmlns:a16="http://schemas.microsoft.com/office/drawing/2014/main" id="{DE7B6B51-B0EF-83BD-9EC7-288F2698ABF4}"/>
              </a:ext>
            </a:extLst>
          </p:cNvPr>
          <p:cNvSpPr/>
          <p:nvPr/>
        </p:nvSpPr>
        <p:spPr>
          <a:xfrm>
            <a:off x="2455166" y="2513482"/>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3</a:t>
            </a:r>
            <a:endParaRPr lang="fr-FR" sz="2800" dirty="0">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a16="http://schemas.microsoft.com/office/drawing/2014/main" id="{CDFB2603-E99C-546D-6B62-0A2D5CCFE168}"/>
              </a:ext>
            </a:extLst>
          </p:cNvPr>
          <p:cNvSpPr txBox="1"/>
          <p:nvPr/>
        </p:nvSpPr>
        <p:spPr>
          <a:xfrm>
            <a:off x="3520391" y="3183316"/>
            <a:ext cx="4482548"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Modélisation</a:t>
            </a:r>
            <a:endParaRPr lang="fr-FR" sz="3600" b="1" i="1" dirty="0">
              <a:latin typeface="Times New Roman" panose="02020603050405020304" pitchFamily="18" charset="0"/>
              <a:cs typeface="Times New Roman" panose="02020603050405020304" pitchFamily="18" charset="0"/>
            </a:endParaRPr>
          </a:p>
        </p:txBody>
      </p:sp>
      <p:sp>
        <p:nvSpPr>
          <p:cNvPr id="99" name="Ellipse 98">
            <a:extLst>
              <a:ext uri="{FF2B5EF4-FFF2-40B4-BE49-F238E27FC236}">
                <a16:creationId xmlns:a16="http://schemas.microsoft.com/office/drawing/2014/main" id="{13D367C5-39E2-FDE6-4E10-9BDFF0AAEE3B}"/>
              </a:ext>
            </a:extLst>
          </p:cNvPr>
          <p:cNvSpPr/>
          <p:nvPr/>
        </p:nvSpPr>
        <p:spPr>
          <a:xfrm>
            <a:off x="2735157" y="3335735"/>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4</a:t>
            </a:r>
            <a:endParaRPr lang="fr-FR" sz="2800" dirty="0">
              <a:latin typeface="Times New Roman" panose="02020603050405020304" pitchFamily="18" charset="0"/>
              <a:cs typeface="Times New Roman" panose="02020603050405020304" pitchFamily="18" charset="0"/>
            </a:endParaRPr>
          </a:p>
        </p:txBody>
      </p:sp>
      <p:sp>
        <p:nvSpPr>
          <p:cNvPr id="100" name="ZoneTexte 99">
            <a:extLst>
              <a:ext uri="{FF2B5EF4-FFF2-40B4-BE49-F238E27FC236}">
                <a16:creationId xmlns:a16="http://schemas.microsoft.com/office/drawing/2014/main" id="{6141F1FB-B5CA-2541-F4CC-1160EF6C3183}"/>
              </a:ext>
            </a:extLst>
          </p:cNvPr>
          <p:cNvSpPr txBox="1"/>
          <p:nvPr/>
        </p:nvSpPr>
        <p:spPr>
          <a:xfrm>
            <a:off x="3387942" y="4283277"/>
            <a:ext cx="8414193"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Technologie</a:t>
            </a:r>
            <a:r>
              <a:rPr lang="en-ZA" sz="3600" b="1" i="1" dirty="0">
                <a:latin typeface="Times New Roman" panose="02020603050405020304" pitchFamily="18" charset="0"/>
                <a:cs typeface="Times New Roman" panose="02020603050405020304" pitchFamily="18" charset="0"/>
              </a:rPr>
              <a:t> et </a:t>
            </a:r>
            <a:r>
              <a:rPr lang="en-ZA" sz="3600" b="1" i="1" dirty="0" err="1">
                <a:latin typeface="Times New Roman" panose="02020603050405020304" pitchFamily="18" charset="0"/>
                <a:cs typeface="Times New Roman" panose="02020603050405020304" pitchFamily="18" charset="0"/>
              </a:rPr>
              <a:t>Outils</a:t>
            </a:r>
            <a:r>
              <a:rPr lang="en-ZA" sz="3600" b="1" i="1" dirty="0">
                <a:latin typeface="Times New Roman" panose="02020603050405020304" pitchFamily="18" charset="0"/>
                <a:cs typeface="Times New Roman" panose="02020603050405020304" pitchFamily="18" charset="0"/>
              </a:rPr>
              <a:t> de </a:t>
            </a:r>
            <a:r>
              <a:rPr lang="en-ZA" sz="3600" b="1" i="1" dirty="0" err="1">
                <a:latin typeface="Times New Roman" panose="02020603050405020304" pitchFamily="18" charset="0"/>
                <a:cs typeface="Times New Roman" panose="02020603050405020304" pitchFamily="18" charset="0"/>
              </a:rPr>
              <a:t>Développement</a:t>
            </a:r>
            <a:r>
              <a:rPr lang="en-ZA" sz="3600" b="1" i="1" dirty="0">
                <a:latin typeface="Times New Roman" panose="02020603050405020304" pitchFamily="18" charset="0"/>
                <a:cs typeface="Times New Roman" panose="02020603050405020304" pitchFamily="18" charset="0"/>
              </a:rPr>
              <a:t> </a:t>
            </a:r>
            <a:endParaRPr lang="fr-FR" sz="3600" b="1" i="1" dirty="0">
              <a:latin typeface="Times New Roman" panose="02020603050405020304" pitchFamily="18" charset="0"/>
              <a:cs typeface="Times New Roman" panose="02020603050405020304" pitchFamily="18" charset="0"/>
            </a:endParaRPr>
          </a:p>
        </p:txBody>
      </p:sp>
      <p:sp>
        <p:nvSpPr>
          <p:cNvPr id="101" name="Ellipse 100">
            <a:extLst>
              <a:ext uri="{FF2B5EF4-FFF2-40B4-BE49-F238E27FC236}">
                <a16:creationId xmlns:a16="http://schemas.microsoft.com/office/drawing/2014/main" id="{451073AB-80D5-DB4A-A67A-6BE3373698AD}"/>
              </a:ext>
            </a:extLst>
          </p:cNvPr>
          <p:cNvSpPr/>
          <p:nvPr/>
        </p:nvSpPr>
        <p:spPr>
          <a:xfrm>
            <a:off x="2738695" y="4360006"/>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5</a:t>
            </a:r>
            <a:endParaRPr lang="fr-FR" sz="2800" dirty="0">
              <a:latin typeface="Times New Roman" panose="02020603050405020304" pitchFamily="18" charset="0"/>
              <a:cs typeface="Times New Roman" panose="02020603050405020304" pitchFamily="18" charset="0"/>
            </a:endParaRPr>
          </a:p>
        </p:txBody>
      </p:sp>
      <p:sp>
        <p:nvSpPr>
          <p:cNvPr id="102" name="ZoneTexte 101">
            <a:extLst>
              <a:ext uri="{FF2B5EF4-FFF2-40B4-BE49-F238E27FC236}">
                <a16:creationId xmlns:a16="http://schemas.microsoft.com/office/drawing/2014/main" id="{88E244AF-C67F-A394-D2C8-C493E961BA2B}"/>
              </a:ext>
            </a:extLst>
          </p:cNvPr>
          <p:cNvSpPr txBox="1"/>
          <p:nvPr/>
        </p:nvSpPr>
        <p:spPr>
          <a:xfrm>
            <a:off x="3022333" y="5225928"/>
            <a:ext cx="4482548"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Démonstration</a:t>
            </a:r>
            <a:r>
              <a:rPr lang="en-ZA" sz="3600" b="1" i="1" dirty="0">
                <a:latin typeface="Times New Roman" panose="02020603050405020304" pitchFamily="18" charset="0"/>
                <a:cs typeface="Times New Roman" panose="02020603050405020304" pitchFamily="18" charset="0"/>
              </a:rPr>
              <a:t>  </a:t>
            </a:r>
            <a:endParaRPr lang="fr-FR" sz="3600" b="1" i="1" dirty="0">
              <a:latin typeface="Times New Roman" panose="02020603050405020304" pitchFamily="18" charset="0"/>
              <a:cs typeface="Times New Roman" panose="02020603050405020304" pitchFamily="18" charset="0"/>
            </a:endParaRPr>
          </a:p>
        </p:txBody>
      </p:sp>
      <p:sp>
        <p:nvSpPr>
          <p:cNvPr id="103" name="Ellipse 102">
            <a:extLst>
              <a:ext uri="{FF2B5EF4-FFF2-40B4-BE49-F238E27FC236}">
                <a16:creationId xmlns:a16="http://schemas.microsoft.com/office/drawing/2014/main" id="{26BA5F9E-2311-3117-AC7C-06F095EBE1F1}"/>
              </a:ext>
            </a:extLst>
          </p:cNvPr>
          <p:cNvSpPr/>
          <p:nvPr/>
        </p:nvSpPr>
        <p:spPr>
          <a:xfrm>
            <a:off x="2293507" y="5354195"/>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6</a:t>
            </a:r>
            <a:endParaRPr lang="fr-FR" sz="2800" dirty="0">
              <a:latin typeface="Times New Roman" panose="02020603050405020304" pitchFamily="18" charset="0"/>
              <a:cs typeface="Times New Roman" panose="02020603050405020304" pitchFamily="18" charset="0"/>
            </a:endParaRPr>
          </a:p>
        </p:txBody>
      </p:sp>
      <p:sp>
        <p:nvSpPr>
          <p:cNvPr id="106" name="ZoneTexte 105">
            <a:extLst>
              <a:ext uri="{FF2B5EF4-FFF2-40B4-BE49-F238E27FC236}">
                <a16:creationId xmlns:a16="http://schemas.microsoft.com/office/drawing/2014/main" id="{852475C1-C25E-3347-0DF1-CB48CB053F1A}"/>
              </a:ext>
            </a:extLst>
          </p:cNvPr>
          <p:cNvSpPr txBox="1"/>
          <p:nvPr/>
        </p:nvSpPr>
        <p:spPr>
          <a:xfrm>
            <a:off x="2398194" y="5917722"/>
            <a:ext cx="4482548" cy="646331"/>
          </a:xfrm>
          <a:prstGeom prst="rect">
            <a:avLst/>
          </a:prstGeom>
          <a:noFill/>
        </p:spPr>
        <p:txBody>
          <a:bodyPr wrap="square" rtlCol="0">
            <a:spAutoFit/>
          </a:bodyPr>
          <a:lstStyle/>
          <a:p>
            <a:r>
              <a:rPr lang="fr-FR" sz="3600" b="1" i="1" dirty="0">
                <a:latin typeface="Times New Roman" panose="02020603050405020304" pitchFamily="18" charset="0"/>
                <a:cs typeface="Times New Roman" panose="02020603050405020304" pitchFamily="18" charset="0"/>
              </a:rPr>
              <a:t>Conclusion</a:t>
            </a:r>
          </a:p>
        </p:txBody>
      </p:sp>
      <p:sp>
        <p:nvSpPr>
          <p:cNvPr id="107" name="Ellipse 106">
            <a:extLst>
              <a:ext uri="{FF2B5EF4-FFF2-40B4-BE49-F238E27FC236}">
                <a16:creationId xmlns:a16="http://schemas.microsoft.com/office/drawing/2014/main" id="{3E97CA71-332D-84C3-5D2D-E5E902C124A2}"/>
              </a:ext>
            </a:extLst>
          </p:cNvPr>
          <p:cNvSpPr/>
          <p:nvPr/>
        </p:nvSpPr>
        <p:spPr>
          <a:xfrm>
            <a:off x="1623234" y="6059867"/>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7</a:t>
            </a:r>
            <a:endParaRPr lang="fr-FR" sz="2800" dirty="0">
              <a:latin typeface="Times New Roman" panose="02020603050405020304" pitchFamily="18" charset="0"/>
              <a:cs typeface="Times New Roman" panose="02020603050405020304" pitchFamily="18" charset="0"/>
            </a:endParaRPr>
          </a:p>
        </p:txBody>
      </p:sp>
      <p:sp>
        <p:nvSpPr>
          <p:cNvPr id="2" name="Rectangle : avec coins arrondis en diagonale 1">
            <a:extLst>
              <a:ext uri="{FF2B5EF4-FFF2-40B4-BE49-F238E27FC236}">
                <a16:creationId xmlns:a16="http://schemas.microsoft.com/office/drawing/2014/main" id="{FE778749-F0D1-995D-C0A3-49F3C6BC41C8}"/>
              </a:ext>
            </a:extLst>
          </p:cNvPr>
          <p:cNvSpPr/>
          <p:nvPr/>
        </p:nvSpPr>
        <p:spPr>
          <a:xfrm>
            <a:off x="8609744" y="286960"/>
            <a:ext cx="45719" cy="4571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52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400"/>
                                  </p:stCondLst>
                                  <p:childTnLst>
                                    <p:set>
                                      <p:cBhvr>
                                        <p:cTn id="11" dur="1" fill="hold">
                                          <p:stCondLst>
                                            <p:cond delay="0"/>
                                          </p:stCondLst>
                                        </p:cTn>
                                        <p:tgtEl>
                                          <p:spTgt spid="48"/>
                                        </p:tgtEl>
                                        <p:attrNameLst>
                                          <p:attrName>style.visibility</p:attrName>
                                        </p:attrNameLst>
                                      </p:cBhvr>
                                      <p:to>
                                        <p:strVal val="visible"/>
                                      </p:to>
                                    </p:set>
                                    <p:anim calcmode="lin" valueType="num">
                                      <p:cBhvr>
                                        <p:cTn id="12" dur="100" fill="hold"/>
                                        <p:tgtEl>
                                          <p:spTgt spid="48"/>
                                        </p:tgtEl>
                                        <p:attrNameLst>
                                          <p:attrName>ppt_w</p:attrName>
                                        </p:attrNameLst>
                                      </p:cBhvr>
                                      <p:tavLst>
                                        <p:tav tm="0">
                                          <p:val>
                                            <p:fltVal val="0"/>
                                          </p:val>
                                        </p:tav>
                                        <p:tav tm="100000">
                                          <p:val>
                                            <p:strVal val="#ppt_w"/>
                                          </p:val>
                                        </p:tav>
                                      </p:tavLst>
                                    </p:anim>
                                    <p:anim calcmode="lin" valueType="num">
                                      <p:cBhvr>
                                        <p:cTn id="13" dur="100" fill="hold"/>
                                        <p:tgtEl>
                                          <p:spTgt spid="48"/>
                                        </p:tgtEl>
                                        <p:attrNameLst>
                                          <p:attrName>ppt_h</p:attrName>
                                        </p:attrNameLst>
                                      </p:cBhvr>
                                      <p:tavLst>
                                        <p:tav tm="0">
                                          <p:val>
                                            <p:fltVal val="0"/>
                                          </p:val>
                                        </p:tav>
                                        <p:tav tm="100000">
                                          <p:val>
                                            <p:strVal val="#ppt_h"/>
                                          </p:val>
                                        </p:tav>
                                      </p:tavLst>
                                    </p:anim>
                                    <p:animEffect transition="in" filter="fade">
                                      <p:cBhvr>
                                        <p:cTn id="14" dur="1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left)">
                                      <p:cBhvr>
                                        <p:cTn id="19" dur="500"/>
                                        <p:tgtEl>
                                          <p:spTgt spid="9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nodeType="clickEffect">
                                  <p:stCondLst>
                                    <p:cond delay="0"/>
                                  </p:stCondLst>
                                  <p:childTnLst>
                                    <p:animRot by="1200000">
                                      <p:cBhvr>
                                        <p:cTn id="23" dur="2000" fill="hold"/>
                                        <p:tgtEl>
                                          <p:spTgt spid="51"/>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400"/>
                                  </p:stCondLst>
                                  <p:childTnLst>
                                    <p:set>
                                      <p:cBhvr>
                                        <p:cTn id="27" dur="1" fill="hold">
                                          <p:stCondLst>
                                            <p:cond delay="0"/>
                                          </p:stCondLst>
                                        </p:cTn>
                                        <p:tgtEl>
                                          <p:spTgt spid="93"/>
                                        </p:tgtEl>
                                        <p:attrNameLst>
                                          <p:attrName>style.visibility</p:attrName>
                                        </p:attrNameLst>
                                      </p:cBhvr>
                                      <p:to>
                                        <p:strVal val="visible"/>
                                      </p:to>
                                    </p:set>
                                    <p:anim calcmode="lin" valueType="num">
                                      <p:cBhvr>
                                        <p:cTn id="28" dur="100" fill="hold"/>
                                        <p:tgtEl>
                                          <p:spTgt spid="93"/>
                                        </p:tgtEl>
                                        <p:attrNameLst>
                                          <p:attrName>ppt_w</p:attrName>
                                        </p:attrNameLst>
                                      </p:cBhvr>
                                      <p:tavLst>
                                        <p:tav tm="0">
                                          <p:val>
                                            <p:fltVal val="0"/>
                                          </p:val>
                                        </p:tav>
                                        <p:tav tm="100000">
                                          <p:val>
                                            <p:strVal val="#ppt_w"/>
                                          </p:val>
                                        </p:tav>
                                      </p:tavLst>
                                    </p:anim>
                                    <p:anim calcmode="lin" valueType="num">
                                      <p:cBhvr>
                                        <p:cTn id="29" dur="100" fill="hold"/>
                                        <p:tgtEl>
                                          <p:spTgt spid="93"/>
                                        </p:tgtEl>
                                        <p:attrNameLst>
                                          <p:attrName>ppt_h</p:attrName>
                                        </p:attrNameLst>
                                      </p:cBhvr>
                                      <p:tavLst>
                                        <p:tav tm="0">
                                          <p:val>
                                            <p:fltVal val="0"/>
                                          </p:val>
                                        </p:tav>
                                        <p:tav tm="100000">
                                          <p:val>
                                            <p:strVal val="#ppt_h"/>
                                          </p:val>
                                        </p:tav>
                                      </p:tavLst>
                                    </p:anim>
                                    <p:animEffect transition="in" filter="fade">
                                      <p:cBhvr>
                                        <p:cTn id="30" dur="1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nodeType="clickEffect">
                                  <p:stCondLst>
                                    <p:cond delay="0"/>
                                  </p:stCondLst>
                                  <p:childTnLst>
                                    <p:animRot by="1200000">
                                      <p:cBhvr>
                                        <p:cTn id="39" dur="2000" fill="hold"/>
                                        <p:tgtEl>
                                          <p:spTgt spid="51"/>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400"/>
                                  </p:stCondLst>
                                  <p:childTnLst>
                                    <p:set>
                                      <p:cBhvr>
                                        <p:cTn id="43" dur="1" fill="hold">
                                          <p:stCondLst>
                                            <p:cond delay="0"/>
                                          </p:stCondLst>
                                        </p:cTn>
                                        <p:tgtEl>
                                          <p:spTgt spid="95"/>
                                        </p:tgtEl>
                                        <p:attrNameLst>
                                          <p:attrName>style.visibility</p:attrName>
                                        </p:attrNameLst>
                                      </p:cBhvr>
                                      <p:to>
                                        <p:strVal val="visible"/>
                                      </p:to>
                                    </p:set>
                                    <p:anim calcmode="lin" valueType="num">
                                      <p:cBhvr>
                                        <p:cTn id="44" dur="100" fill="hold"/>
                                        <p:tgtEl>
                                          <p:spTgt spid="95"/>
                                        </p:tgtEl>
                                        <p:attrNameLst>
                                          <p:attrName>ppt_w</p:attrName>
                                        </p:attrNameLst>
                                      </p:cBhvr>
                                      <p:tavLst>
                                        <p:tav tm="0">
                                          <p:val>
                                            <p:fltVal val="0"/>
                                          </p:val>
                                        </p:tav>
                                        <p:tav tm="100000">
                                          <p:val>
                                            <p:strVal val="#ppt_w"/>
                                          </p:val>
                                        </p:tav>
                                      </p:tavLst>
                                    </p:anim>
                                    <p:anim calcmode="lin" valueType="num">
                                      <p:cBhvr>
                                        <p:cTn id="45" dur="100" fill="hold"/>
                                        <p:tgtEl>
                                          <p:spTgt spid="95"/>
                                        </p:tgtEl>
                                        <p:attrNameLst>
                                          <p:attrName>ppt_h</p:attrName>
                                        </p:attrNameLst>
                                      </p:cBhvr>
                                      <p:tavLst>
                                        <p:tav tm="0">
                                          <p:val>
                                            <p:fltVal val="0"/>
                                          </p:val>
                                        </p:tav>
                                        <p:tav tm="100000">
                                          <p:val>
                                            <p:strVal val="#ppt_h"/>
                                          </p:val>
                                        </p:tav>
                                      </p:tavLst>
                                    </p:anim>
                                    <p:animEffect transition="in" filter="fade">
                                      <p:cBhvr>
                                        <p:cTn id="46" dur="100"/>
                                        <p:tgtEl>
                                          <p:spTgt spid="9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left)">
                                      <p:cBhvr>
                                        <p:cTn id="51" dur="500"/>
                                        <p:tgtEl>
                                          <p:spTgt spid="94"/>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mph" presetSubtype="0" fill="hold" nodeType="clickEffect">
                                  <p:stCondLst>
                                    <p:cond delay="0"/>
                                  </p:stCondLst>
                                  <p:childTnLst>
                                    <p:animRot by="1200000">
                                      <p:cBhvr>
                                        <p:cTn id="55" dur="2000" fill="hold"/>
                                        <p:tgtEl>
                                          <p:spTgt spid="51"/>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400"/>
                                  </p:stCondLst>
                                  <p:childTnLst>
                                    <p:set>
                                      <p:cBhvr>
                                        <p:cTn id="59" dur="1" fill="hold">
                                          <p:stCondLst>
                                            <p:cond delay="0"/>
                                          </p:stCondLst>
                                        </p:cTn>
                                        <p:tgtEl>
                                          <p:spTgt spid="99"/>
                                        </p:tgtEl>
                                        <p:attrNameLst>
                                          <p:attrName>style.visibility</p:attrName>
                                        </p:attrNameLst>
                                      </p:cBhvr>
                                      <p:to>
                                        <p:strVal val="visible"/>
                                      </p:to>
                                    </p:set>
                                    <p:anim calcmode="lin" valueType="num">
                                      <p:cBhvr>
                                        <p:cTn id="60" dur="100" fill="hold"/>
                                        <p:tgtEl>
                                          <p:spTgt spid="99"/>
                                        </p:tgtEl>
                                        <p:attrNameLst>
                                          <p:attrName>ppt_w</p:attrName>
                                        </p:attrNameLst>
                                      </p:cBhvr>
                                      <p:tavLst>
                                        <p:tav tm="0">
                                          <p:val>
                                            <p:fltVal val="0"/>
                                          </p:val>
                                        </p:tav>
                                        <p:tav tm="100000">
                                          <p:val>
                                            <p:strVal val="#ppt_w"/>
                                          </p:val>
                                        </p:tav>
                                      </p:tavLst>
                                    </p:anim>
                                    <p:anim calcmode="lin" valueType="num">
                                      <p:cBhvr>
                                        <p:cTn id="61" dur="100" fill="hold"/>
                                        <p:tgtEl>
                                          <p:spTgt spid="99"/>
                                        </p:tgtEl>
                                        <p:attrNameLst>
                                          <p:attrName>ppt_h</p:attrName>
                                        </p:attrNameLst>
                                      </p:cBhvr>
                                      <p:tavLst>
                                        <p:tav tm="0">
                                          <p:val>
                                            <p:fltVal val="0"/>
                                          </p:val>
                                        </p:tav>
                                        <p:tav tm="100000">
                                          <p:val>
                                            <p:strVal val="#ppt_h"/>
                                          </p:val>
                                        </p:tav>
                                      </p:tavLst>
                                    </p:anim>
                                    <p:animEffect transition="in" filter="fade">
                                      <p:cBhvr>
                                        <p:cTn id="62" dur="1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wipe(left)">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mph" presetSubtype="0" fill="hold" nodeType="clickEffect">
                                  <p:stCondLst>
                                    <p:cond delay="0"/>
                                  </p:stCondLst>
                                  <p:childTnLst>
                                    <p:animRot by="1200000">
                                      <p:cBhvr>
                                        <p:cTn id="71" dur="2000" fill="hold"/>
                                        <p:tgtEl>
                                          <p:spTgt spid="5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400"/>
                                  </p:stCondLst>
                                  <p:childTnLst>
                                    <p:set>
                                      <p:cBhvr>
                                        <p:cTn id="75" dur="1" fill="hold">
                                          <p:stCondLst>
                                            <p:cond delay="0"/>
                                          </p:stCondLst>
                                        </p:cTn>
                                        <p:tgtEl>
                                          <p:spTgt spid="101"/>
                                        </p:tgtEl>
                                        <p:attrNameLst>
                                          <p:attrName>style.visibility</p:attrName>
                                        </p:attrNameLst>
                                      </p:cBhvr>
                                      <p:to>
                                        <p:strVal val="visible"/>
                                      </p:to>
                                    </p:set>
                                    <p:anim calcmode="lin" valueType="num">
                                      <p:cBhvr>
                                        <p:cTn id="76" dur="100" fill="hold"/>
                                        <p:tgtEl>
                                          <p:spTgt spid="101"/>
                                        </p:tgtEl>
                                        <p:attrNameLst>
                                          <p:attrName>ppt_w</p:attrName>
                                        </p:attrNameLst>
                                      </p:cBhvr>
                                      <p:tavLst>
                                        <p:tav tm="0">
                                          <p:val>
                                            <p:fltVal val="0"/>
                                          </p:val>
                                        </p:tav>
                                        <p:tav tm="100000">
                                          <p:val>
                                            <p:strVal val="#ppt_w"/>
                                          </p:val>
                                        </p:tav>
                                      </p:tavLst>
                                    </p:anim>
                                    <p:anim calcmode="lin" valueType="num">
                                      <p:cBhvr>
                                        <p:cTn id="77" dur="100" fill="hold"/>
                                        <p:tgtEl>
                                          <p:spTgt spid="101"/>
                                        </p:tgtEl>
                                        <p:attrNameLst>
                                          <p:attrName>ppt_h</p:attrName>
                                        </p:attrNameLst>
                                      </p:cBhvr>
                                      <p:tavLst>
                                        <p:tav tm="0">
                                          <p:val>
                                            <p:fltVal val="0"/>
                                          </p:val>
                                        </p:tav>
                                        <p:tav tm="100000">
                                          <p:val>
                                            <p:strVal val="#ppt_h"/>
                                          </p:val>
                                        </p:tav>
                                      </p:tavLst>
                                    </p:anim>
                                    <p:animEffect transition="in" filter="fade">
                                      <p:cBhvr>
                                        <p:cTn id="78" dur="1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wipe(left)">
                                      <p:cBhvr>
                                        <p:cTn id="83" dur="500"/>
                                        <p:tgtEl>
                                          <p:spTgt spid="100"/>
                                        </p:tgtEl>
                                      </p:cBhvr>
                                    </p:animEffect>
                                  </p:childTnLst>
                                </p:cTn>
                              </p:par>
                            </p:childTnLst>
                          </p:cTn>
                        </p:par>
                      </p:childTnLst>
                    </p:cTn>
                  </p:par>
                  <p:par>
                    <p:cTn id="84" fill="hold">
                      <p:stCondLst>
                        <p:cond delay="indefinite"/>
                      </p:stCondLst>
                      <p:childTnLst>
                        <p:par>
                          <p:cTn id="85" fill="hold">
                            <p:stCondLst>
                              <p:cond delay="0"/>
                            </p:stCondLst>
                            <p:childTnLst>
                              <p:par>
                                <p:cTn id="86" presetID="8" presetClass="emph" presetSubtype="0" fill="hold" nodeType="clickEffect">
                                  <p:stCondLst>
                                    <p:cond delay="0"/>
                                  </p:stCondLst>
                                  <p:childTnLst>
                                    <p:animRot by="1200000">
                                      <p:cBhvr>
                                        <p:cTn id="87" dur="2000" fill="hold"/>
                                        <p:tgtEl>
                                          <p:spTgt spid="51"/>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400"/>
                                  </p:stCondLst>
                                  <p:childTnLst>
                                    <p:set>
                                      <p:cBhvr>
                                        <p:cTn id="91" dur="1" fill="hold">
                                          <p:stCondLst>
                                            <p:cond delay="0"/>
                                          </p:stCondLst>
                                        </p:cTn>
                                        <p:tgtEl>
                                          <p:spTgt spid="103"/>
                                        </p:tgtEl>
                                        <p:attrNameLst>
                                          <p:attrName>style.visibility</p:attrName>
                                        </p:attrNameLst>
                                      </p:cBhvr>
                                      <p:to>
                                        <p:strVal val="visible"/>
                                      </p:to>
                                    </p:set>
                                    <p:anim calcmode="lin" valueType="num">
                                      <p:cBhvr>
                                        <p:cTn id="92" dur="100" fill="hold"/>
                                        <p:tgtEl>
                                          <p:spTgt spid="103"/>
                                        </p:tgtEl>
                                        <p:attrNameLst>
                                          <p:attrName>ppt_w</p:attrName>
                                        </p:attrNameLst>
                                      </p:cBhvr>
                                      <p:tavLst>
                                        <p:tav tm="0">
                                          <p:val>
                                            <p:fltVal val="0"/>
                                          </p:val>
                                        </p:tav>
                                        <p:tav tm="100000">
                                          <p:val>
                                            <p:strVal val="#ppt_w"/>
                                          </p:val>
                                        </p:tav>
                                      </p:tavLst>
                                    </p:anim>
                                    <p:anim calcmode="lin" valueType="num">
                                      <p:cBhvr>
                                        <p:cTn id="93" dur="100" fill="hold"/>
                                        <p:tgtEl>
                                          <p:spTgt spid="103"/>
                                        </p:tgtEl>
                                        <p:attrNameLst>
                                          <p:attrName>ppt_h</p:attrName>
                                        </p:attrNameLst>
                                      </p:cBhvr>
                                      <p:tavLst>
                                        <p:tav tm="0">
                                          <p:val>
                                            <p:fltVal val="0"/>
                                          </p:val>
                                        </p:tav>
                                        <p:tav tm="100000">
                                          <p:val>
                                            <p:strVal val="#ppt_h"/>
                                          </p:val>
                                        </p:tav>
                                      </p:tavLst>
                                    </p:anim>
                                    <p:animEffect transition="in" filter="fade">
                                      <p:cBhvr>
                                        <p:cTn id="94" dur="1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left)">
                                      <p:cBhvr>
                                        <p:cTn id="99" dur="500"/>
                                        <p:tgtEl>
                                          <p:spTgt spid="102"/>
                                        </p:tgtEl>
                                      </p:cBhvr>
                                    </p:animEffect>
                                  </p:childTnLst>
                                </p:cTn>
                              </p:par>
                            </p:childTnLst>
                          </p:cTn>
                        </p:par>
                      </p:childTnLst>
                    </p:cTn>
                  </p:par>
                  <p:par>
                    <p:cTn id="100" fill="hold">
                      <p:stCondLst>
                        <p:cond delay="indefinite"/>
                      </p:stCondLst>
                      <p:childTnLst>
                        <p:par>
                          <p:cTn id="101" fill="hold">
                            <p:stCondLst>
                              <p:cond delay="0"/>
                            </p:stCondLst>
                            <p:childTnLst>
                              <p:par>
                                <p:cTn id="102" presetID="8" presetClass="emph" presetSubtype="0" fill="hold" nodeType="clickEffect">
                                  <p:stCondLst>
                                    <p:cond delay="300"/>
                                  </p:stCondLst>
                                  <p:childTnLst>
                                    <p:animRot by="1200000">
                                      <p:cBhvr>
                                        <p:cTn id="103" dur="2000" fill="hold"/>
                                        <p:tgtEl>
                                          <p:spTgt spid="51"/>
                                        </p:tgtEl>
                                        <p:attrNameLst>
                                          <p:attrName>r</p:attrName>
                                        </p:attrNameLst>
                                      </p:cBhvr>
                                    </p:animRo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400"/>
                                  </p:stCondLst>
                                  <p:childTnLst>
                                    <p:set>
                                      <p:cBhvr>
                                        <p:cTn id="107" dur="1" fill="hold">
                                          <p:stCondLst>
                                            <p:cond delay="0"/>
                                          </p:stCondLst>
                                        </p:cTn>
                                        <p:tgtEl>
                                          <p:spTgt spid="107"/>
                                        </p:tgtEl>
                                        <p:attrNameLst>
                                          <p:attrName>style.visibility</p:attrName>
                                        </p:attrNameLst>
                                      </p:cBhvr>
                                      <p:to>
                                        <p:strVal val="visible"/>
                                      </p:to>
                                    </p:set>
                                    <p:anim calcmode="lin" valueType="num">
                                      <p:cBhvr>
                                        <p:cTn id="108" dur="100" fill="hold"/>
                                        <p:tgtEl>
                                          <p:spTgt spid="107"/>
                                        </p:tgtEl>
                                        <p:attrNameLst>
                                          <p:attrName>ppt_w</p:attrName>
                                        </p:attrNameLst>
                                      </p:cBhvr>
                                      <p:tavLst>
                                        <p:tav tm="0">
                                          <p:val>
                                            <p:fltVal val="0"/>
                                          </p:val>
                                        </p:tav>
                                        <p:tav tm="100000">
                                          <p:val>
                                            <p:strVal val="#ppt_w"/>
                                          </p:val>
                                        </p:tav>
                                      </p:tavLst>
                                    </p:anim>
                                    <p:anim calcmode="lin" valueType="num">
                                      <p:cBhvr>
                                        <p:cTn id="109" dur="100" fill="hold"/>
                                        <p:tgtEl>
                                          <p:spTgt spid="107"/>
                                        </p:tgtEl>
                                        <p:attrNameLst>
                                          <p:attrName>ppt_h</p:attrName>
                                        </p:attrNameLst>
                                      </p:cBhvr>
                                      <p:tavLst>
                                        <p:tav tm="0">
                                          <p:val>
                                            <p:fltVal val="0"/>
                                          </p:val>
                                        </p:tav>
                                        <p:tav tm="100000">
                                          <p:val>
                                            <p:strVal val="#ppt_h"/>
                                          </p:val>
                                        </p:tav>
                                      </p:tavLst>
                                    </p:anim>
                                    <p:animEffect transition="in" filter="fade">
                                      <p:cBhvr>
                                        <p:cTn id="110" dur="100"/>
                                        <p:tgtEl>
                                          <p:spTgt spid="10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06"/>
                                        </p:tgtEl>
                                        <p:attrNameLst>
                                          <p:attrName>style.visibility</p:attrName>
                                        </p:attrNameLst>
                                      </p:cBhvr>
                                      <p:to>
                                        <p:strVal val="visible"/>
                                      </p:to>
                                    </p:set>
                                    <p:animEffect transition="in" filter="wipe(left)">
                                      <p:cBhvr>
                                        <p:cTn id="1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 grpId="0" animBg="1"/>
      <p:bldP spid="92" grpId="0"/>
      <p:bldP spid="93" grpId="0" animBg="1"/>
      <p:bldP spid="94" grpId="0"/>
      <p:bldP spid="95" grpId="0" animBg="1"/>
      <p:bldP spid="98" grpId="0"/>
      <p:bldP spid="99" grpId="0" animBg="1"/>
      <p:bldP spid="100" grpId="0"/>
      <p:bldP spid="101" grpId="0" animBg="1"/>
      <p:bldP spid="102" grpId="0"/>
      <p:bldP spid="103" grpId="0" animBg="1"/>
      <p:bldP spid="106" grpId="0"/>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1200" y="1935480"/>
            <a:ext cx="8229600" cy="3869784"/>
          </a:xfrm>
        </p:spPr>
        <p:txBody>
          <a:bodyPr>
            <a:normAutofit fontScale="92500" lnSpcReduction="10000"/>
          </a:bodyPr>
          <a:lstStyle/>
          <a:p>
            <a:pPr marL="0" indent="0" algn="just">
              <a:buNone/>
            </a:pPr>
            <a:r>
              <a:rPr lang="fr-FR" dirty="0"/>
              <a:t>Ce projet consiste à développer une plateforme web pour la soumission et la gestion en ligne des devoirs et des examens. Les enseignants pourront créer, publier et évaluer les travaux, tandis que les étudiants pourront les télécharger, soumettre et consulter leurs notes. La méthodologie comprendre l'analyse des besoins, la conception, le développement, les tests et la mise en production. Les livrables seront un système fonctionnel et un manuel d'utilisation. Les contraintes sont l'ergonomie et la sécurité des données. L'objectif est de fournir une solution pratique et sécurisée pour la gestion académique, répondant aux besoins des enseignants et des étudiants.</a:t>
            </a:r>
            <a:endParaRPr lang="fr-FR" dirty="0">
              <a:latin typeface="Times New Roman" pitchFamily="18" charset="0"/>
              <a:cs typeface="Times New Roman" pitchFamily="18" charset="0"/>
            </a:endParaRPr>
          </a:p>
        </p:txBody>
      </p:sp>
      <p:sp>
        <p:nvSpPr>
          <p:cNvPr id="4" name="Titre 1"/>
          <p:cNvSpPr>
            <a:spLocks noGrp="1"/>
          </p:cNvSpPr>
          <p:nvPr>
            <p:ph type="title"/>
          </p:nvPr>
        </p:nvSpPr>
        <p:spPr>
          <a:xfrm>
            <a:off x="3935760" y="1052736"/>
            <a:ext cx="4320480" cy="648072"/>
          </a:xfrm>
        </p:spPr>
        <p:txBody>
          <a:bodyPr vert="horz" lIns="0" tIns="45720" rIns="0" bIns="0" rtlCol="0" anchor="b">
            <a:normAutofit/>
          </a:bodyPr>
          <a:lstStyle/>
          <a:p>
            <a:pPr algn="ctr"/>
            <a:r>
              <a:rPr lang="fr-FR" b="1" dirty="0">
                <a:solidFill>
                  <a:srgbClr val="FF0000"/>
                </a:solidFill>
                <a:latin typeface="Algerian" pitchFamily="82" charset="0"/>
              </a:rPr>
              <a:t>INTRODUCTION </a:t>
            </a:r>
          </a:p>
        </p:txBody>
      </p:sp>
      <p:sp>
        <p:nvSpPr>
          <p:cNvPr id="5" name="Espace réservé du contenu 2"/>
          <p:cNvSpPr txBox="1">
            <a:spLocks/>
          </p:cNvSpPr>
          <p:nvPr/>
        </p:nvSpPr>
        <p:spPr>
          <a:xfrm>
            <a:off x="1991544" y="4365104"/>
            <a:ext cx="8229600" cy="1512168"/>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endParaRPr lang="fr-FR" sz="2400" dirty="0">
              <a:latin typeface="Times New Roman" pitchFamily="18" charset="0"/>
              <a:cs typeface="Times New Roman" pitchFamily="18" charset="0"/>
            </a:endParaRPr>
          </a:p>
        </p:txBody>
      </p:sp>
      <p:sp>
        <p:nvSpPr>
          <p:cNvPr id="2" name="Espace réservé du numéro de diapositive 1"/>
          <p:cNvSpPr>
            <a:spLocks noGrp="1"/>
          </p:cNvSpPr>
          <p:nvPr>
            <p:ph type="sldNum" sz="quarter" idx="12"/>
          </p:nvPr>
        </p:nvSpPr>
        <p:spPr/>
        <p:txBody>
          <a:bodyPr vert="horz" lIns="0" tIns="0" rIns="0" bIns="0" rtlCol="0" anchor="b"/>
          <a:lstStyle/>
          <a:p>
            <a:fld id="{CF4668DC-857F-487D-BFFA-8C0CA5037977}" type="slidenum">
              <a:rPr lang="fr-BE" sz="2800" b="1">
                <a:solidFill>
                  <a:srgbClr val="FF0000"/>
                </a:solidFill>
                <a:latin typeface="Times New Roman" pitchFamily="18" charset="0"/>
                <a:cs typeface="Times New Roman" pitchFamily="18" charset="0"/>
              </a:rPr>
              <a:pPr/>
              <a:t>3</a:t>
            </a:fld>
            <a:endParaRPr lang="fr-BE" sz="2800" b="1" dirty="0">
              <a:solidFill>
                <a:srgbClr val="FF0000"/>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534305145"/>
      </p:ext>
    </p:extLst>
  </p:cSld>
  <p:clrMapOvr>
    <a:masterClrMapping/>
  </p:clrMapOvr>
  <p:transition spd="slow" advTm="12545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grpId="0" nodeType="clickEffect">
                                  <p:stCondLst>
                                    <p:cond delay="0"/>
                                  </p:stCondLst>
                                  <p:iterate type="lt">
                                    <p:tmPct val="0"/>
                                  </p:iterate>
                                  <p:childTnLst>
                                    <p:set>
                                      <p:cBhvr>
                                        <p:cTn id="24" dur="1" fill="hold">
                                          <p:stCondLst>
                                            <p:cond delay="0"/>
                                          </p:stCondLst>
                                        </p:cTn>
                                        <p:tgtEl>
                                          <p:spTgt spid="3">
                                            <p:txEl>
                                              <p:pRg st="0" end="0"/>
                                            </p:txEl>
                                          </p:spTgt>
                                        </p:tgtEl>
                                        <p:attrNameLst>
                                          <p:attrName>style.visibility</p:attrName>
                                        </p:attrNameLst>
                                      </p:cBhvr>
                                      <p:to>
                                        <p:strVal val="visible"/>
                                      </p:to>
                                    </p:set>
                                    <p:animEffect transition="in" filter="plus(i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grpId="1" nodeType="clickEffect">
                                  <p:stCondLst>
                                    <p:cond delay="0"/>
                                  </p:stCondLst>
                                  <p:iterate type="lt">
                                    <p:tmPct val="4000"/>
                                  </p:iterate>
                                  <p:childTnLst>
                                    <p:set>
                                      <p:cBhvr override="childStyle">
                                        <p:cTn id="29" dur="1500" fill="hold"/>
                                        <p:tgtEl>
                                          <p:spTgt spid="3">
                                            <p:txEl>
                                              <p:pRg st="0" end="0"/>
                                            </p:txEl>
                                          </p:spTgt>
                                        </p:tgtEl>
                                        <p:attrNameLst>
                                          <p:attrName>style.color</p:attrName>
                                        </p:attrNameLst>
                                      </p:cBhvr>
                                      <p:to>
                                        <p:clrVal>
                                          <a:schemeClr val="accent2"/>
                                        </p:clrVal>
                                      </p:to>
                                    </p:set>
                                    <p:set>
                                      <p:cBhvr>
                                        <p:cTn id="30" dur="1500" fill="hold"/>
                                        <p:tgtEl>
                                          <p:spTgt spid="3">
                                            <p:txEl>
                                              <p:pRg st="0" end="0"/>
                                            </p:txEl>
                                          </p:spTgt>
                                        </p:tgtEl>
                                        <p:attrNameLst>
                                          <p:attrName>fillcolor</p:attrName>
                                        </p:attrNameLst>
                                      </p:cBhvr>
                                      <p:to>
                                        <p:clrVal>
                                          <a:schemeClr val="accent2"/>
                                        </p:clrVal>
                                      </p:to>
                                    </p:set>
                                    <p:set>
                                      <p:cBhvr>
                                        <p:cTn id="31" dur="1500" fill="hold"/>
                                        <p:tgtEl>
                                          <p:spTgt spid="3">
                                            <p:txEl>
                                              <p:pRg st="0" end="0"/>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nodePh="1">
                                  <p:stCondLst>
                                    <p:cond delay="0"/>
                                  </p:stCondLst>
                                  <p:endCondLst>
                                    <p:cond evt="begin" delay="0">
                                      <p:tn val="34"/>
                                    </p:cond>
                                  </p:endCondLst>
                                  <p:iterate type="lt">
                                    <p:tmPct val="0"/>
                                  </p:iterate>
                                  <p:childTnLst>
                                    <p:set>
                                      <p:cBhvr>
                                        <p:cTn id="35" dur="1" fill="hold">
                                          <p:stCondLst>
                                            <p:cond delay="0"/>
                                          </p:stCondLst>
                                        </p:cTn>
                                        <p:tgtEl>
                                          <p:spTgt spid="5">
                                            <p:txEl>
                                              <p:pRg st="0" end="0"/>
                                            </p:txEl>
                                          </p:spTgt>
                                        </p:tgtEl>
                                        <p:attrNameLst>
                                          <p:attrName>style.visibility</p:attrName>
                                        </p:attrNameLst>
                                      </p:cBhvr>
                                      <p:to>
                                        <p:strVal val="visible"/>
                                      </p:to>
                                    </p:set>
                                    <p:animEffect transition="in" filter="plus(in)">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mph" presetSubtype="0" fill="hold" grpId="1" nodeType="clickEffect" nodePh="1">
                                  <p:stCondLst>
                                    <p:cond delay="0"/>
                                  </p:stCondLst>
                                  <p:endCondLst>
                                    <p:cond evt="begin" delay="0">
                                      <p:tn val="39"/>
                                    </p:cond>
                                  </p:endCondLst>
                                  <p:iterate type="lt">
                                    <p:tmPct val="4000"/>
                                  </p:iterate>
                                  <p:childTnLst>
                                    <p:set>
                                      <p:cBhvr override="childStyle">
                                        <p:cTn id="40" dur="1500" fill="hold"/>
                                        <p:tgtEl>
                                          <p:spTgt spid="5">
                                            <p:txEl>
                                              <p:pRg st="0" end="0"/>
                                            </p:txEl>
                                          </p:spTgt>
                                        </p:tgtEl>
                                        <p:attrNameLst>
                                          <p:attrName>style.color</p:attrName>
                                        </p:attrNameLst>
                                      </p:cBhvr>
                                      <p:to>
                                        <p:clrVal>
                                          <a:schemeClr val="accent2"/>
                                        </p:clrVal>
                                      </p:to>
                                    </p:set>
                                    <p:set>
                                      <p:cBhvr>
                                        <p:cTn id="41" dur="1500" fill="hold"/>
                                        <p:tgtEl>
                                          <p:spTgt spid="5">
                                            <p:txEl>
                                              <p:pRg st="0" end="0"/>
                                            </p:txEl>
                                          </p:spTgt>
                                        </p:tgtEl>
                                        <p:attrNameLst>
                                          <p:attrName>fillcolor</p:attrName>
                                        </p:attrNameLst>
                                      </p:cBhvr>
                                      <p:to>
                                        <p:clrVal>
                                          <a:schemeClr val="accent2"/>
                                        </p:clrVal>
                                      </p:to>
                                    </p:set>
                                    <p:set>
                                      <p:cBhvr>
                                        <p:cTn id="42" dur="1500" fill="hold"/>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p:bldP spid="5" grpId="0" build="p"/>
      <p:bldP spid="5"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935760" y="836712"/>
            <a:ext cx="4320480" cy="864096"/>
          </a:xfrm>
        </p:spPr>
        <p:txBody>
          <a:bodyPr vert="horz" lIns="0" tIns="45720" rIns="0" bIns="0" rtlCol="0" anchor="b">
            <a:normAutofit fontScale="90000"/>
          </a:bodyPr>
          <a:lstStyle/>
          <a:p>
            <a:pPr algn="ctr"/>
            <a:r>
              <a:rPr lang="fr-FR" b="1" dirty="0">
                <a:solidFill>
                  <a:srgbClr val="FF0000"/>
                </a:solidFill>
                <a:latin typeface="Algerian" pitchFamily="82" charset="0"/>
              </a:rPr>
              <a:t>Présentation de l’institut</a:t>
            </a:r>
          </a:p>
        </p:txBody>
      </p:sp>
      <p:sp>
        <p:nvSpPr>
          <p:cNvPr id="61" name="Rectangle 6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2" name="Espace réservé du numéro de diapositive 1"/>
          <p:cNvSpPr>
            <a:spLocks noGrp="1"/>
          </p:cNvSpPr>
          <p:nvPr>
            <p:ph type="sldNum" sz="quarter" idx="12"/>
          </p:nvPr>
        </p:nvSpPr>
        <p:spPr/>
        <p:txBody>
          <a:bodyPr vert="horz" lIns="0" tIns="0" rIns="0" bIns="0" rtlCol="0" anchor="b"/>
          <a:lstStyle/>
          <a:p>
            <a:fld id="{CF4668DC-857F-487D-BFFA-8C0CA5037977}" type="slidenum">
              <a:rPr lang="fr-BE" sz="2800" b="1">
                <a:solidFill>
                  <a:srgbClr val="FF0000"/>
                </a:solidFill>
                <a:latin typeface="Times New Roman" pitchFamily="18" charset="0"/>
                <a:cs typeface="Times New Roman" pitchFamily="18" charset="0"/>
              </a:rPr>
              <a:pPr/>
              <a:t>4</a:t>
            </a:fld>
            <a:endParaRPr lang="fr-BE" sz="2800" b="1" dirty="0">
              <a:solidFill>
                <a:srgbClr val="FF0000"/>
              </a:solidFill>
              <a:latin typeface="Times New Roman" pitchFamily="18" charset="0"/>
              <a:cs typeface="Times New Roman" pitchFamily="18" charset="0"/>
            </a:endParaRPr>
          </a:p>
        </p:txBody>
      </p:sp>
      <p:pic>
        <p:nvPicPr>
          <p:cNvPr id="11" name="Image 10">
            <a:extLst>
              <a:ext uri="{FF2B5EF4-FFF2-40B4-BE49-F238E27FC236}">
                <a16:creationId xmlns:a16="http://schemas.microsoft.com/office/drawing/2014/main" id="{532C8688-1279-633D-10D0-4F20275BC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521" y="2020190"/>
            <a:ext cx="3482939" cy="3863083"/>
          </a:xfrm>
          <a:prstGeom prst="round2DiagRect">
            <a:avLst/>
          </a:prstGeom>
        </p:spPr>
      </p:pic>
      <p:sp>
        <p:nvSpPr>
          <p:cNvPr id="13" name="Espace réservé du contenu 2">
            <a:extLst>
              <a:ext uri="{FF2B5EF4-FFF2-40B4-BE49-F238E27FC236}">
                <a16:creationId xmlns:a16="http://schemas.microsoft.com/office/drawing/2014/main" id="{A2B4F3A3-2A64-BA8F-CB3E-F138606F4E7A}"/>
              </a:ext>
            </a:extLst>
          </p:cNvPr>
          <p:cNvSpPr>
            <a:spLocks noGrp="1"/>
          </p:cNvSpPr>
          <p:nvPr>
            <p:ph idx="1"/>
          </p:nvPr>
        </p:nvSpPr>
        <p:spPr>
          <a:xfrm>
            <a:off x="1141412" y="2020190"/>
            <a:ext cx="6358723" cy="3863083"/>
          </a:xfrm>
        </p:spPr>
        <p:txBody>
          <a:bodyPr/>
          <a:lstStyle/>
          <a:p>
            <a:pPr marL="0" indent="0">
              <a:buNone/>
            </a:pPr>
            <a:r>
              <a:rPr lang="fr-FR" dirty="0"/>
              <a:t>L'Institut supérieur du numérique, </a:t>
            </a:r>
            <a:r>
              <a:rPr lang="fr-FR" dirty="0" err="1"/>
              <a:t>SupNum</a:t>
            </a:r>
            <a:r>
              <a:rPr lang="fr-FR" dirty="0"/>
              <a:t>, a été créé le 22 septembre 2021 pour répondre aux besoins croissants du secteur numérique. Son objectif principal est de former des cadres moyens hautement qualifiés dans les domaines du développement, des réseaux et du multimédia, en offrant des formations professionnelles spécialisées au niveau de la licence.</a:t>
            </a:r>
          </a:p>
        </p:txBody>
      </p:sp>
    </p:spTree>
    <p:extLst>
      <p:ext uri="{BB962C8B-B14F-4D97-AF65-F5344CB8AC3E}">
        <p14:creationId xmlns:p14="http://schemas.microsoft.com/office/powerpoint/2010/main" val="941491540"/>
      </p:ext>
    </p:extLst>
  </p:cSld>
  <p:clrMapOvr>
    <a:masterClrMapping/>
  </p:clrMapOvr>
  <p:transition spd="slow" advTm="180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977E3-BAB8-3FCA-8B60-BD4A4010F1D0}"/>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1915189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0.8|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324</TotalTime>
  <Words>257</Words>
  <Application>Microsoft Office PowerPoint</Application>
  <PresentationFormat>Grand écran</PresentationFormat>
  <Paragraphs>35</Paragraphs>
  <Slides>5</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Algerian</vt:lpstr>
      <vt:lpstr>Arial</vt:lpstr>
      <vt:lpstr>Calibri</vt:lpstr>
      <vt:lpstr>Lucida Handwriting</vt:lpstr>
      <vt:lpstr>Times New Roman</vt:lpstr>
      <vt:lpstr>Tw Cen MT</vt:lpstr>
      <vt:lpstr>Wingdings 2</vt:lpstr>
      <vt:lpstr>Circuit</vt:lpstr>
      <vt:lpstr>Présentation PowerPoint</vt:lpstr>
      <vt:lpstr>Présentation PowerPoint</vt:lpstr>
      <vt:lpstr>INTRODUCTION </vt:lpstr>
      <vt:lpstr>Présentation de l’institut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Messi Vall</dc:creator>
  <cp:lastModifiedBy>Messi Vall</cp:lastModifiedBy>
  <cp:revision>7</cp:revision>
  <dcterms:created xsi:type="dcterms:W3CDTF">2023-06-19T19:21:37Z</dcterms:created>
  <dcterms:modified xsi:type="dcterms:W3CDTF">2023-06-21T11:54:51Z</dcterms:modified>
</cp:coreProperties>
</file>