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77" r:id="rId5"/>
    <p:sldId id="259" r:id="rId6"/>
    <p:sldId id="260" r:id="rId7"/>
    <p:sldId id="261" r:id="rId8"/>
    <p:sldId id="262" r:id="rId9"/>
    <p:sldId id="271" r:id="rId10"/>
    <p:sldId id="291" r:id="rId11"/>
    <p:sldId id="292" r:id="rId12"/>
    <p:sldId id="278" r:id="rId13"/>
    <p:sldId id="263" r:id="rId14"/>
    <p:sldId id="274" r:id="rId15"/>
    <p:sldId id="279" r:id="rId16"/>
    <p:sldId id="280" r:id="rId17"/>
    <p:sldId id="275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altLang="en-US"/>
              <a:t>Difference entre les fonctions de hachage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Sécurité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md5</c:v>
                </c:pt>
                <c:pt idx="1">
                  <c:v>sha0</c:v>
                </c:pt>
                <c:pt idx="2">
                  <c:v>sha1</c:v>
                </c:pt>
                <c:pt idx="3">
                  <c:v>sha2</c:v>
                </c:pt>
                <c:pt idx="4">
                  <c:v>sha3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8-4F5C-B125-2A9866670A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Collision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md5</c:v>
                </c:pt>
                <c:pt idx="1">
                  <c:v>sha0</c:v>
                </c:pt>
                <c:pt idx="2">
                  <c:v>sha1</c:v>
                </c:pt>
                <c:pt idx="3">
                  <c:v>sha2</c:v>
                </c:pt>
                <c:pt idx="4">
                  <c:v>sha3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F8-4F5C-B125-2A9866670A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382933"/>
        <c:axId val="216103089"/>
      </c:barChart>
      <c:catAx>
        <c:axId val="6238293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103089"/>
        <c:crosses val="autoZero"/>
        <c:auto val="1"/>
        <c:lblAlgn val="ctr"/>
        <c:lblOffset val="100"/>
        <c:noMultiLvlLbl val="0"/>
      </c:catAx>
      <c:valAx>
        <c:axId val="21610308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38293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545321459070399"/>
          <c:y val="0.91752427888099697"/>
          <c:w val="0.19793827009881701"/>
          <c:h val="6.363241049427449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://www.sha1-onl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ulture-informatique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056" y="1404620"/>
            <a:ext cx="9144000" cy="25495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de hachage cryptographique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056" y="4238308"/>
            <a:ext cx="9144000" cy="147383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zh-CN" b="1" dirty="0" err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Réaliser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par : 	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MAKHOUKHI Ayman					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Encadrer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par:	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EL WAHIDI EL ALAOUI Nada				Mr.BENAZZI</a:t>
            </a:r>
          </a:p>
          <a:p>
            <a:pPr algn="l"/>
            <a:endParaRPr lang="en-US" dirty="0"/>
          </a:p>
        </p:txBody>
      </p:sp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540"/>
            <a:ext cx="1533525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3065"/>
            <a:ext cx="10515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la collision par </a:t>
            </a:r>
            <a:r>
              <a:rPr lang="en-US" sz="2000" dirty="0" err="1"/>
              <a:t>exemple</a:t>
            </a:r>
            <a:r>
              <a:rPr lang="en-US" sz="2000" dirty="0"/>
              <a:t> </a:t>
            </a:r>
            <a:r>
              <a:rPr lang="en-US" sz="2000" dirty="0" err="1"/>
              <a:t>c'est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la lecture de deux </a:t>
            </a:r>
            <a:r>
              <a:rPr lang="en-US" sz="2000" dirty="0" err="1"/>
              <a:t>differents</a:t>
            </a:r>
            <a:r>
              <a:rPr lang="en-US" sz="2000" dirty="0"/>
              <a:t> mots de passes </a:t>
            </a:r>
            <a:r>
              <a:rPr lang="en-US" sz="2000" dirty="0" err="1"/>
              <a:t>produisent</a:t>
            </a:r>
            <a:r>
              <a:rPr lang="en-US" sz="2000" dirty="0"/>
              <a:t> la </a:t>
            </a:r>
            <a:r>
              <a:rPr lang="en-US" sz="2000" dirty="0" err="1"/>
              <a:t>même</a:t>
            </a:r>
            <a:r>
              <a:rPr lang="en-US" sz="2000" dirty="0"/>
              <a:t> </a:t>
            </a:r>
            <a:r>
              <a:rPr lang="en-US" sz="2000" dirty="0" err="1"/>
              <a:t>empreinte</a:t>
            </a:r>
            <a:r>
              <a:rPr lang="en-US" sz="2000" dirty="0"/>
              <a:t> </a:t>
            </a:r>
            <a:r>
              <a:rPr lang="en-US" sz="2000" dirty="0" err="1"/>
              <a:t>C’est</a:t>
            </a:r>
            <a:r>
              <a:rPr lang="en-US" sz="2000" dirty="0"/>
              <a:t> </a:t>
            </a:r>
            <a:r>
              <a:rPr lang="en-US" sz="2000" dirty="0" err="1"/>
              <a:t>pourquoi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conseillé</a:t>
            </a:r>
            <a:r>
              <a:rPr lang="en-US" sz="2000" dirty="0"/>
              <a:t> </a:t>
            </a:r>
            <a:r>
              <a:rPr lang="en-US" sz="2000" dirty="0" err="1"/>
              <a:t>d’utiliser</a:t>
            </a:r>
            <a:r>
              <a:rPr lang="en-US" sz="2000" dirty="0"/>
              <a:t> des </a:t>
            </a:r>
            <a:r>
              <a:rPr lang="en-US" sz="2000" dirty="0" err="1"/>
              <a:t>fonctions</a:t>
            </a:r>
            <a:r>
              <a:rPr lang="en-US" sz="2000" dirty="0"/>
              <a:t> de </a:t>
            </a:r>
            <a:r>
              <a:rPr lang="en-US" sz="2000" dirty="0" err="1"/>
              <a:t>hachage</a:t>
            </a:r>
            <a:r>
              <a:rPr lang="en-US" sz="2000" dirty="0"/>
              <a:t> avec un </a:t>
            </a:r>
            <a:r>
              <a:rPr lang="en-US" sz="2000" dirty="0" err="1"/>
              <a:t>faible</a:t>
            </a:r>
            <a:r>
              <a:rPr lang="en-US" sz="2000" dirty="0"/>
              <a:t> </a:t>
            </a:r>
            <a:r>
              <a:rPr lang="en-US" sz="2000" dirty="0" err="1"/>
              <a:t>taux</a:t>
            </a:r>
            <a:r>
              <a:rPr lang="en-US" sz="2000" dirty="0"/>
              <a:t> de collisions.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L’attaque</a:t>
            </a:r>
            <a:r>
              <a:rPr lang="en-US" sz="2000" dirty="0"/>
              <a:t> </a:t>
            </a:r>
            <a:r>
              <a:rPr lang="en-US" sz="2000" dirty="0" err="1"/>
              <a:t>générique</a:t>
            </a:r>
            <a:r>
              <a:rPr lang="en-US" sz="2000" dirty="0"/>
              <a:t> des </a:t>
            </a:r>
            <a:r>
              <a:rPr lang="en-US" sz="2000" dirty="0" err="1"/>
              <a:t>anniversaires</a:t>
            </a:r>
            <a:r>
              <a:rPr lang="en-US" sz="2000" dirty="0"/>
              <a:t>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trouver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collision </a:t>
            </a:r>
            <a:r>
              <a:rPr lang="en-US" sz="2000" dirty="0" err="1"/>
              <a:t>en</a:t>
            </a:r>
            <a:r>
              <a:rPr lang="en-US" sz="2000" dirty="0"/>
              <a:t> 2^80 </a:t>
            </a:r>
            <a:r>
              <a:rPr lang="en-US" sz="2000" dirty="0" err="1"/>
              <a:t>opérations</a:t>
            </a:r>
            <a:r>
              <a:rPr lang="en-US" sz="2000" dirty="0"/>
              <a:t> pour les hash avec condenses de 160 bits, </a:t>
            </a:r>
            <a:r>
              <a:rPr lang="en-US" sz="2000" dirty="0" err="1"/>
              <a:t>ce</a:t>
            </a:r>
            <a:r>
              <a:rPr lang="en-US" sz="2000" dirty="0"/>
              <a:t> qui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la </a:t>
            </a:r>
            <a:r>
              <a:rPr lang="en-US" sz="2000" dirty="0" err="1"/>
              <a:t>sécurité</a:t>
            </a:r>
            <a:r>
              <a:rPr lang="en-US" sz="2000" dirty="0"/>
              <a:t> </a:t>
            </a:r>
            <a:r>
              <a:rPr lang="en-US" sz="2000" dirty="0" err="1"/>
              <a:t>attendue</a:t>
            </a:r>
            <a:r>
              <a:rPr lang="en-US" sz="2000" dirty="0"/>
              <a:t> pour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telle</a:t>
            </a:r>
            <a:r>
              <a:rPr lang="en-US" sz="2000" dirty="0"/>
              <a:t> </a:t>
            </a:r>
            <a:r>
              <a:rPr lang="en-US" sz="2000" dirty="0" err="1"/>
              <a:t>fonction</a:t>
            </a:r>
            <a:r>
              <a:rPr lang="en-US" sz="2000" dirty="0"/>
              <a:t> de </a:t>
            </a:r>
            <a:r>
              <a:rPr lang="en-US" sz="2000" dirty="0" err="1"/>
              <a:t>hachage</a:t>
            </a:r>
            <a:r>
              <a:rPr lang="en-US" sz="2000" dirty="0"/>
              <a:t>. </a:t>
            </a:r>
            <a:r>
              <a:rPr lang="en-US" sz="2000" dirty="0" err="1"/>
              <a:t>Mais</a:t>
            </a:r>
            <a:r>
              <a:rPr lang="en-US" sz="2000" dirty="0"/>
              <a:t> dans le </a:t>
            </a:r>
            <a:r>
              <a:rPr lang="en-US" sz="2000" dirty="0" err="1"/>
              <a:t>cas</a:t>
            </a:r>
            <a:r>
              <a:rPr lang="en-US" sz="2000" dirty="0"/>
              <a:t> de SHA-1,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attaque</a:t>
            </a:r>
            <a:r>
              <a:rPr lang="en-US" sz="2000" dirty="0"/>
              <a:t> </a:t>
            </a:r>
            <a:r>
              <a:rPr lang="en-US" sz="2000" dirty="0" err="1"/>
              <a:t>théorique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2^69 </a:t>
            </a:r>
            <a:r>
              <a:rPr lang="en-US" sz="2000" dirty="0" err="1"/>
              <a:t>connue</a:t>
            </a:r>
            <a:r>
              <a:rPr lang="en-US" sz="2000" dirty="0"/>
              <a:t> </a:t>
            </a:r>
            <a:r>
              <a:rPr lang="en-US" sz="2000" dirty="0" err="1"/>
              <a:t>depuis</a:t>
            </a:r>
            <a:r>
              <a:rPr lang="en-US" sz="2000" dirty="0"/>
              <a:t> 2005, qui a </a:t>
            </a:r>
            <a:r>
              <a:rPr lang="en-US" sz="2000" dirty="0" err="1"/>
              <a:t>été</a:t>
            </a:r>
            <a:r>
              <a:rPr lang="en-US" sz="2000" dirty="0"/>
              <a:t> </a:t>
            </a:r>
            <a:r>
              <a:rPr lang="en-US" sz="2000" dirty="0" err="1"/>
              <a:t>améliorée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attaque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2^63 </a:t>
            </a:r>
            <a:r>
              <a:rPr lang="en-US" sz="2000" dirty="0" err="1"/>
              <a:t>opérations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 </a:t>
            </a:r>
            <a:r>
              <a:rPr lang="en-US" sz="2000" dirty="0" err="1"/>
              <a:t>peut</a:t>
            </a:r>
            <a:r>
              <a:rPr lang="en-US" sz="2000" dirty="0"/>
              <a:t> se demander </a:t>
            </a:r>
            <a:r>
              <a:rPr lang="en-US" sz="2000" dirty="0" err="1"/>
              <a:t>pourquoi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tailles</a:t>
            </a:r>
            <a:r>
              <a:rPr lang="en-US" sz="2000" dirty="0"/>
              <a:t> de </a:t>
            </a:r>
            <a:r>
              <a:rPr lang="en-US" sz="2000" dirty="0" err="1"/>
              <a:t>condensés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encore </a:t>
            </a:r>
            <a:r>
              <a:rPr lang="en-US" sz="2000" dirty="0" err="1"/>
              <a:t>pourquoi</a:t>
            </a:r>
            <a:r>
              <a:rPr lang="en-US" sz="2000" dirty="0"/>
              <a:t> </a:t>
            </a:r>
            <a:r>
              <a:rPr lang="en-US" sz="2000" dirty="0" err="1"/>
              <a:t>celle</a:t>
            </a:r>
            <a:r>
              <a:rPr lang="en-US" sz="2000" dirty="0"/>
              <a:t>-ci </a:t>
            </a:r>
            <a:r>
              <a:rPr lang="en-US" sz="2000" dirty="0" err="1"/>
              <a:t>est</a:t>
            </a:r>
            <a:r>
              <a:rPr lang="en-US" sz="2000" dirty="0"/>
              <a:t> fixe. Il faut </a:t>
            </a:r>
            <a:r>
              <a:rPr lang="en-US" sz="2000" dirty="0" err="1"/>
              <a:t>garder</a:t>
            </a:r>
            <a:r>
              <a:rPr lang="en-US" sz="2000" dirty="0"/>
              <a:t> à </a:t>
            </a:r>
            <a:r>
              <a:rPr lang="en-US" sz="2000" dirty="0" err="1"/>
              <a:t>l'esprit</a:t>
            </a:r>
            <a:r>
              <a:rPr lang="en-US" sz="2000" dirty="0"/>
              <a:t> le but </a:t>
            </a:r>
            <a:r>
              <a:rPr lang="en-US" sz="2000" dirty="0" err="1"/>
              <a:t>ultime</a:t>
            </a:r>
            <a:r>
              <a:rPr lang="en-US" sz="2000" dirty="0"/>
              <a:t> d'un </a:t>
            </a:r>
            <a:r>
              <a:rPr lang="en-US" sz="2000" dirty="0" err="1"/>
              <a:t>haché</a:t>
            </a:r>
            <a:r>
              <a:rPr lang="en-US" sz="2000" dirty="0"/>
              <a:t> qui </a:t>
            </a:r>
            <a:r>
              <a:rPr lang="en-US" sz="2000" dirty="0" err="1"/>
              <a:t>est</a:t>
            </a:r>
            <a:r>
              <a:rPr lang="en-US" sz="2000" dirty="0"/>
              <a:t> d'être le plus court possible, tout </a:t>
            </a:r>
            <a:r>
              <a:rPr lang="en-US" sz="2000" dirty="0" err="1"/>
              <a:t>en</a:t>
            </a:r>
            <a:r>
              <a:rPr lang="en-US" sz="2000" dirty="0"/>
              <a:t> gardant </a:t>
            </a:r>
            <a:r>
              <a:rPr lang="en-US" sz="2000" dirty="0" err="1"/>
              <a:t>ses</a:t>
            </a:r>
            <a:r>
              <a:rPr lang="en-US" sz="2000" dirty="0"/>
              <a:t> </a:t>
            </a:r>
            <a:r>
              <a:rPr lang="en-US" sz="2000" dirty="0" err="1"/>
              <a:t>propriétés</a:t>
            </a:r>
            <a:r>
              <a:rPr lang="en-US" sz="2000" dirty="0"/>
              <a:t>. Or, </a:t>
            </a:r>
            <a:r>
              <a:rPr lang="en-US" sz="2000" dirty="0" err="1"/>
              <a:t>cela</a:t>
            </a:r>
            <a:r>
              <a:rPr lang="en-US" sz="2000" dirty="0"/>
              <a:t> nous </a:t>
            </a:r>
            <a:r>
              <a:rPr lang="en-US" sz="2000" dirty="0" err="1"/>
              <a:t>amène</a:t>
            </a:r>
            <a:r>
              <a:rPr lang="en-US" sz="2000" dirty="0"/>
              <a:t> tout </a:t>
            </a:r>
            <a:r>
              <a:rPr lang="en-US" sz="2000" dirty="0" err="1"/>
              <a:t>naturellement</a:t>
            </a:r>
            <a:r>
              <a:rPr lang="en-US" sz="2000" dirty="0"/>
              <a:t> au </a:t>
            </a:r>
            <a:r>
              <a:rPr lang="en-US" sz="2000" dirty="0" err="1"/>
              <a:t>problème</a:t>
            </a:r>
            <a:r>
              <a:rPr lang="en-US" sz="2000" dirty="0"/>
              <a:t> des collisions, </a:t>
            </a:r>
            <a:r>
              <a:rPr lang="en-US" sz="2000" dirty="0" err="1"/>
              <a:t>également</a:t>
            </a:r>
            <a:r>
              <a:rPr lang="en-US" sz="2000" dirty="0"/>
              <a:t> </a:t>
            </a:r>
            <a:r>
              <a:rPr lang="en-US" sz="2000" dirty="0" err="1"/>
              <a:t>connu</a:t>
            </a:r>
            <a:r>
              <a:rPr lang="en-US" sz="2000" dirty="0"/>
              <a:t> sous la </a:t>
            </a:r>
            <a:r>
              <a:rPr lang="en-US" sz="2000" dirty="0" err="1"/>
              <a:t>dénomination</a:t>
            </a:r>
            <a:r>
              <a:rPr lang="en-US" sz="2000" dirty="0"/>
              <a:t> de </a:t>
            </a:r>
            <a:r>
              <a:rPr lang="en-US" sz="2000" dirty="0" err="1"/>
              <a:t>théorème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paradoxe</a:t>
            </a:r>
            <a:r>
              <a:rPr lang="en-US" sz="2000" dirty="0"/>
              <a:t> des </a:t>
            </a:r>
            <a:r>
              <a:rPr lang="en-US" sz="2000" dirty="0" err="1"/>
              <a:t>anniversaires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4015" y="298450"/>
            <a:ext cx="11443970" cy="1155065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collision et la différence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les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hachage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6235" cy="4868474"/>
          </a:xfrm>
        </p:spPr>
        <p:txBody>
          <a:bodyPr>
            <a:normAutofit fontScale="92500" lnSpcReduction="10000"/>
          </a:bodyPr>
          <a:lstStyle/>
          <a:p>
            <a:pPr marL="0" algn="l">
              <a:buClrTx/>
              <a:buSzTx/>
              <a:buNone/>
            </a:pPr>
            <a:endParaRPr lang="en-US" sz="2000" dirty="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sz="2000" dirty="0" err="1">
                <a:sym typeface="+mn-ea"/>
              </a:rPr>
              <a:t>Prenons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donc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notre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haché</a:t>
            </a:r>
            <a:r>
              <a:rPr lang="en-US" sz="2000" dirty="0">
                <a:sym typeface="+mn-ea"/>
              </a:rPr>
              <a:t> H, qui </a:t>
            </a:r>
            <a:r>
              <a:rPr lang="en-US" sz="2000" dirty="0" err="1">
                <a:sym typeface="+mn-ea"/>
              </a:rPr>
              <a:t>présente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une</a:t>
            </a:r>
            <a:r>
              <a:rPr lang="en-US" sz="2000" dirty="0">
                <a:sym typeface="+mn-ea"/>
              </a:rPr>
              <a:t> longueur de n bits. Nous </a:t>
            </a:r>
            <a:r>
              <a:rPr lang="en-US" sz="2000" dirty="0" err="1">
                <a:sym typeface="+mn-ea"/>
              </a:rPr>
              <a:t>pouvons</a:t>
            </a:r>
            <a:r>
              <a:rPr lang="en-US" sz="2000" dirty="0">
                <a:sym typeface="+mn-ea"/>
              </a:rPr>
              <a:t> déjà </a:t>
            </a:r>
            <a:r>
              <a:rPr lang="en-US" sz="2000" dirty="0" err="1">
                <a:sym typeface="+mn-ea"/>
              </a:rPr>
              <a:t>déduire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qu'il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n'existe</a:t>
            </a:r>
            <a:r>
              <a:rPr lang="en-US" sz="2000" dirty="0">
                <a:sym typeface="+mn-ea"/>
              </a:rPr>
              <a:t> que 2^n </a:t>
            </a:r>
            <a:r>
              <a:rPr lang="en-US" sz="2000" dirty="0" err="1">
                <a:sym typeface="+mn-ea"/>
              </a:rPr>
              <a:t>hachés</a:t>
            </a:r>
            <a:r>
              <a:rPr lang="en-US" sz="2000" dirty="0">
                <a:sym typeface="+mn-ea"/>
              </a:rPr>
              <a:t> de </a:t>
            </a:r>
            <a:r>
              <a:rPr lang="en-US" sz="2000" dirty="0" err="1">
                <a:sym typeface="+mn-ea"/>
              </a:rPr>
              <a:t>ce</a:t>
            </a:r>
            <a:r>
              <a:rPr lang="en-US" sz="2000" dirty="0">
                <a:sym typeface="+mn-ea"/>
              </a:rPr>
              <a:t> type </a:t>
            </a:r>
            <a:r>
              <a:rPr lang="en-US" sz="2000" dirty="0" err="1">
                <a:sym typeface="+mn-ea"/>
              </a:rPr>
              <a:t>possibles</a:t>
            </a:r>
            <a:r>
              <a:rPr lang="en-US" sz="2000" dirty="0">
                <a:sym typeface="+mn-ea"/>
              </a:rPr>
              <a:t> (</a:t>
            </a:r>
            <a:r>
              <a:rPr lang="en-US" sz="2000" dirty="0" err="1">
                <a:sym typeface="+mn-ea"/>
              </a:rPr>
              <a:t>puisque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chaque</a:t>
            </a:r>
            <a:r>
              <a:rPr lang="en-US" sz="2000" dirty="0">
                <a:sym typeface="+mn-ea"/>
              </a:rPr>
              <a:t> bit </a:t>
            </a:r>
            <a:r>
              <a:rPr lang="en-US" sz="2000" dirty="0" err="1">
                <a:sym typeface="+mn-ea"/>
              </a:rPr>
              <a:t>n'a</a:t>
            </a:r>
            <a:r>
              <a:rPr lang="en-US" sz="2000" dirty="0">
                <a:sym typeface="+mn-ea"/>
              </a:rPr>
              <a:t> que 2 </a:t>
            </a:r>
            <a:r>
              <a:rPr lang="en-US" sz="2000" dirty="0" err="1">
                <a:sym typeface="+mn-ea"/>
              </a:rPr>
              <a:t>valeurs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possibles</a:t>
            </a:r>
            <a:r>
              <a:rPr lang="en-US" sz="2000" dirty="0">
                <a:sym typeface="+mn-ea"/>
              </a:rPr>
              <a:t>, 0 </a:t>
            </a:r>
            <a:r>
              <a:rPr lang="en-US" sz="2000" dirty="0" err="1">
                <a:sym typeface="+mn-ea"/>
              </a:rPr>
              <a:t>ou</a:t>
            </a:r>
            <a:r>
              <a:rPr lang="en-US" sz="2000" dirty="0">
                <a:sym typeface="+mn-ea"/>
              </a:rPr>
              <a:t> 1). Nous </a:t>
            </a:r>
            <a:r>
              <a:rPr lang="en-US" sz="2000" dirty="0" err="1">
                <a:sym typeface="+mn-ea"/>
              </a:rPr>
              <a:t>risquons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donc</a:t>
            </a:r>
            <a:r>
              <a:rPr lang="en-US" sz="2000" dirty="0">
                <a:sym typeface="+mn-ea"/>
              </a:rPr>
              <a:t>, un jour </a:t>
            </a:r>
            <a:r>
              <a:rPr lang="en-US" sz="2000" dirty="0" err="1">
                <a:sym typeface="+mn-ea"/>
              </a:rPr>
              <a:t>ou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l'autre</a:t>
            </a:r>
            <a:r>
              <a:rPr lang="en-US" sz="2000" dirty="0">
                <a:sym typeface="+mn-ea"/>
              </a:rPr>
              <a:t>, de </a:t>
            </a:r>
            <a:r>
              <a:rPr lang="en-US" sz="2000" dirty="0" err="1">
                <a:sym typeface="+mn-ea"/>
              </a:rPr>
              <a:t>produire</a:t>
            </a:r>
            <a:r>
              <a:rPr lang="en-US" sz="2000" dirty="0">
                <a:sym typeface="+mn-ea"/>
              </a:rPr>
              <a:t> un </a:t>
            </a:r>
            <a:r>
              <a:rPr lang="en-US" sz="2000" dirty="0" err="1">
                <a:sym typeface="+mn-ea"/>
              </a:rPr>
              <a:t>haché</a:t>
            </a:r>
            <a:r>
              <a:rPr lang="en-US" sz="2000" dirty="0">
                <a:sym typeface="+mn-ea"/>
              </a:rPr>
              <a:t> qui </a:t>
            </a:r>
            <a:r>
              <a:rPr lang="en-US" sz="2000" dirty="0" err="1">
                <a:sym typeface="+mn-ea"/>
              </a:rPr>
              <a:t>pourrait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correspondre</a:t>
            </a:r>
            <a:r>
              <a:rPr lang="en-US" sz="2000" dirty="0">
                <a:sym typeface="+mn-ea"/>
              </a:rPr>
              <a:t> à un </a:t>
            </a:r>
            <a:r>
              <a:rPr lang="en-US" sz="2000" dirty="0" err="1">
                <a:sym typeface="+mn-ea"/>
              </a:rPr>
              <a:t>autre</a:t>
            </a:r>
            <a:r>
              <a:rPr lang="en-US" sz="2000" dirty="0">
                <a:sym typeface="+mn-ea"/>
              </a:rPr>
              <a:t>: </a:t>
            </a:r>
            <a:r>
              <a:rPr lang="en-US" sz="2000" dirty="0" err="1">
                <a:sym typeface="+mn-ea"/>
              </a:rPr>
              <a:t>c'est</a:t>
            </a:r>
            <a:r>
              <a:rPr lang="en-US" sz="2000" dirty="0">
                <a:sym typeface="+mn-ea"/>
              </a:rPr>
              <a:t> la </a:t>
            </a:r>
            <a:r>
              <a:rPr lang="en-US" sz="2000" dirty="0" err="1">
                <a:sym typeface="+mn-ea"/>
              </a:rPr>
              <a:t>perte</a:t>
            </a:r>
            <a:r>
              <a:rPr lang="en-US" sz="2000" dirty="0">
                <a:sym typeface="+mn-ea"/>
              </a:rPr>
              <a:t> de la </a:t>
            </a:r>
            <a:r>
              <a:rPr lang="en-US" sz="2000" dirty="0" err="1">
                <a:sym typeface="+mn-ea"/>
              </a:rPr>
              <a:t>propriété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principale</a:t>
            </a:r>
            <a:r>
              <a:rPr lang="en-US" sz="2000" dirty="0">
                <a:sym typeface="+mn-ea"/>
              </a:rPr>
              <a:t> d'un </a:t>
            </a:r>
            <a:r>
              <a:rPr lang="en-US" sz="2000" dirty="0" err="1">
                <a:sym typeface="+mn-ea"/>
              </a:rPr>
              <a:t>condensé</a:t>
            </a:r>
            <a:r>
              <a:rPr lang="en-US" sz="2000" dirty="0">
                <a:sym typeface="+mn-ea"/>
              </a:rPr>
              <a:t>, qui </a:t>
            </a:r>
            <a:r>
              <a:rPr lang="en-US" sz="2000" dirty="0" err="1">
                <a:sym typeface="+mn-ea"/>
              </a:rPr>
              <a:t>est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l'unicité</a:t>
            </a:r>
            <a:r>
              <a:rPr lang="en-US" sz="2000" dirty="0">
                <a:sym typeface="+mn-ea"/>
              </a:rPr>
              <a:t>. Nous </a:t>
            </a:r>
            <a:r>
              <a:rPr lang="en-US" sz="2000" dirty="0" err="1">
                <a:sym typeface="+mn-ea"/>
              </a:rPr>
              <a:t>avons</a:t>
            </a:r>
            <a:r>
              <a:rPr lang="en-US" sz="2000" dirty="0">
                <a:sym typeface="+mn-ea"/>
              </a:rPr>
              <a:t> trouvé </a:t>
            </a:r>
            <a:r>
              <a:rPr lang="en-US" sz="2000" dirty="0" err="1">
                <a:sym typeface="+mn-ea"/>
              </a:rPr>
              <a:t>une</a:t>
            </a:r>
            <a:r>
              <a:rPr lang="en-US" sz="2000" dirty="0">
                <a:sym typeface="+mn-ea"/>
              </a:rPr>
              <a:t> collision.</a:t>
            </a:r>
          </a:p>
          <a:p>
            <a:pPr marL="0" algn="l">
              <a:buClrTx/>
              <a:buSzTx/>
              <a:buNone/>
            </a:pPr>
            <a:endParaRPr lang="en-US" sz="2000" dirty="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sz="2000" dirty="0">
                <a:sym typeface="+mn-ea"/>
              </a:rPr>
              <a:t>Le </a:t>
            </a:r>
            <a:r>
              <a:rPr lang="en-US" sz="2000" dirty="0" err="1">
                <a:sym typeface="+mn-ea"/>
              </a:rPr>
              <a:t>théorême</a:t>
            </a:r>
            <a:r>
              <a:rPr lang="en-US" sz="2000" dirty="0">
                <a:sym typeface="+mn-ea"/>
              </a:rPr>
              <a:t> des </a:t>
            </a:r>
            <a:r>
              <a:rPr lang="en-US" sz="2000" dirty="0" err="1">
                <a:sym typeface="+mn-ea"/>
              </a:rPr>
              <a:t>anniversaires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prouve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qu'il</a:t>
            </a:r>
            <a:r>
              <a:rPr lang="en-US" sz="2000" dirty="0">
                <a:sym typeface="+mn-ea"/>
              </a:rPr>
              <a:t> faut 2^n/2 </a:t>
            </a:r>
            <a:r>
              <a:rPr lang="en-US" sz="2000" dirty="0" err="1">
                <a:sym typeface="+mn-ea"/>
              </a:rPr>
              <a:t>essais</a:t>
            </a:r>
            <a:r>
              <a:rPr lang="en-US" sz="2000" dirty="0">
                <a:sym typeface="+mn-ea"/>
              </a:rPr>
              <a:t> pour </a:t>
            </a:r>
            <a:r>
              <a:rPr lang="en-US" sz="2000" dirty="0" err="1">
                <a:sym typeface="+mn-ea"/>
              </a:rPr>
              <a:t>trouver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une</a:t>
            </a:r>
            <a:r>
              <a:rPr lang="en-US" sz="2000" dirty="0">
                <a:sym typeface="+mn-ea"/>
              </a:rPr>
              <a:t> collision au </a:t>
            </a:r>
            <a:r>
              <a:rPr lang="en-US" sz="2000" dirty="0" err="1">
                <a:sym typeface="+mn-ea"/>
              </a:rPr>
              <a:t>hasard</a:t>
            </a:r>
            <a:r>
              <a:rPr lang="en-US" sz="2000" dirty="0">
                <a:sym typeface="+mn-ea"/>
              </a:rPr>
              <a:t>. </a:t>
            </a:r>
            <a:r>
              <a:rPr lang="en-US" sz="2000" dirty="0" err="1">
                <a:sym typeface="+mn-ea"/>
              </a:rPr>
              <a:t>C'est</a:t>
            </a:r>
            <a:r>
              <a:rPr lang="en-US" sz="2000" dirty="0">
                <a:sym typeface="+mn-ea"/>
              </a:rPr>
              <a:t> le </a:t>
            </a:r>
            <a:r>
              <a:rPr lang="en-US" sz="2000" dirty="0" err="1">
                <a:sym typeface="+mn-ea"/>
              </a:rPr>
              <a:t>chiffre</a:t>
            </a:r>
            <a:r>
              <a:rPr lang="en-US" sz="2000" dirty="0">
                <a:sym typeface="+mn-ea"/>
              </a:rPr>
              <a:t> qui sera </a:t>
            </a:r>
            <a:r>
              <a:rPr lang="en-US" sz="2000" dirty="0" err="1">
                <a:sym typeface="+mn-ea"/>
              </a:rPr>
              <a:t>utilisé</a:t>
            </a:r>
            <a:r>
              <a:rPr lang="en-US" sz="2000" dirty="0">
                <a:sym typeface="+mn-ea"/>
              </a:rPr>
              <a:t> pour </a:t>
            </a:r>
            <a:r>
              <a:rPr lang="en-US" sz="2000" dirty="0" err="1">
                <a:sym typeface="+mn-ea"/>
              </a:rPr>
              <a:t>évaluer</a:t>
            </a:r>
            <a:r>
              <a:rPr lang="en-US" sz="2000" dirty="0">
                <a:sym typeface="+mn-ea"/>
              </a:rPr>
              <a:t> la force </a:t>
            </a:r>
            <a:r>
              <a:rPr lang="en-US" sz="2000" dirty="0" err="1">
                <a:sym typeface="+mn-ea"/>
              </a:rPr>
              <a:t>d'une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fonction</a:t>
            </a:r>
            <a:r>
              <a:rPr lang="en-US" sz="2000" dirty="0">
                <a:sym typeface="+mn-ea"/>
              </a:rPr>
              <a:t> de </a:t>
            </a:r>
            <a:r>
              <a:rPr lang="en-US" sz="2000" dirty="0" err="1">
                <a:sym typeface="+mn-ea"/>
              </a:rPr>
              <a:t>hachage</a:t>
            </a:r>
            <a:r>
              <a:rPr lang="en-US" sz="2000" dirty="0">
                <a:sym typeface="+mn-ea"/>
              </a:rPr>
              <a:t>. </a:t>
            </a:r>
            <a:r>
              <a:rPr lang="en-US" sz="2000" dirty="0" err="1">
                <a:sym typeface="+mn-ea"/>
              </a:rPr>
              <a:t>Pourtant</a:t>
            </a:r>
            <a:r>
              <a:rPr lang="en-US" sz="2000" dirty="0">
                <a:sym typeface="+mn-ea"/>
              </a:rPr>
              <a:t>, </a:t>
            </a:r>
            <a:r>
              <a:rPr lang="en-US" sz="2000" dirty="0" err="1">
                <a:sym typeface="+mn-ea"/>
              </a:rPr>
              <a:t>il</a:t>
            </a:r>
            <a:r>
              <a:rPr lang="en-US" sz="2000" dirty="0">
                <a:sym typeface="+mn-ea"/>
              </a:rPr>
              <a:t> ne faut pas </a:t>
            </a:r>
            <a:r>
              <a:rPr lang="en-US" sz="2000" dirty="0" err="1">
                <a:sym typeface="+mn-ea"/>
              </a:rPr>
              <a:t>négliger</a:t>
            </a:r>
            <a:r>
              <a:rPr lang="en-US" sz="2000" dirty="0">
                <a:sym typeface="+mn-ea"/>
              </a:rPr>
              <a:t> le fait que la collision </a:t>
            </a:r>
            <a:r>
              <a:rPr lang="en-US" sz="2000" dirty="0" err="1">
                <a:sym typeface="+mn-ea"/>
              </a:rPr>
              <a:t>citée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précédemment</a:t>
            </a:r>
            <a:r>
              <a:rPr lang="en-US" sz="2000" dirty="0">
                <a:sym typeface="+mn-ea"/>
              </a:rPr>
              <a:t> a </a:t>
            </a:r>
            <a:r>
              <a:rPr lang="en-US" sz="2000" dirty="0" err="1">
                <a:sym typeface="+mn-ea"/>
              </a:rPr>
              <a:t>été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obtenue</a:t>
            </a:r>
            <a:r>
              <a:rPr lang="en-US" sz="2000" dirty="0">
                <a:sym typeface="+mn-ea"/>
              </a:rPr>
              <a:t> au </a:t>
            </a:r>
            <a:r>
              <a:rPr lang="en-US" sz="2000" dirty="0" err="1">
                <a:sym typeface="+mn-ea"/>
              </a:rPr>
              <a:t>hasard</a:t>
            </a:r>
            <a:r>
              <a:rPr lang="en-US" sz="2000" dirty="0">
                <a:sym typeface="+mn-ea"/>
              </a:rPr>
              <a:t>, </a:t>
            </a:r>
            <a:r>
              <a:rPr lang="en-US" sz="2000" dirty="0" err="1">
                <a:sym typeface="+mn-ea"/>
              </a:rPr>
              <a:t>ce</a:t>
            </a:r>
            <a:r>
              <a:rPr lang="en-US" sz="2000" dirty="0">
                <a:sym typeface="+mn-ea"/>
              </a:rPr>
              <a:t> qui </a:t>
            </a:r>
            <a:r>
              <a:rPr lang="en-US" sz="2000" dirty="0" err="1">
                <a:sym typeface="+mn-ea"/>
              </a:rPr>
              <a:t>n'est</a:t>
            </a:r>
            <a:r>
              <a:rPr lang="en-US" sz="2000" dirty="0">
                <a:sym typeface="+mn-ea"/>
              </a:rPr>
              <a:t> pas exploitable par </a:t>
            </a:r>
            <a:r>
              <a:rPr lang="en-US" sz="2000" dirty="0" err="1">
                <a:sym typeface="+mn-ea"/>
              </a:rPr>
              <a:t>une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personne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malveillante</a:t>
            </a:r>
            <a:r>
              <a:rPr lang="en-US" sz="2000" dirty="0">
                <a:sym typeface="+mn-ea"/>
              </a:rPr>
              <a:t>.</a:t>
            </a:r>
            <a:endParaRPr lang="en-US" sz="2000" dirty="0"/>
          </a:p>
          <a:p>
            <a:pPr marL="0" algn="l">
              <a:buClrTx/>
              <a:buSzTx/>
              <a:buNone/>
            </a:pPr>
            <a:endParaRPr lang="en-US" sz="2000" dirty="0"/>
          </a:p>
          <a:p>
            <a:pPr marL="0" algn="l">
              <a:buClrTx/>
              <a:buSzTx/>
              <a:buNone/>
            </a:pPr>
            <a:r>
              <a:rPr lang="en-US" sz="2000" dirty="0">
                <a:sym typeface="+mn-ea"/>
              </a:rPr>
              <a:t>D'un point de </a:t>
            </a:r>
            <a:r>
              <a:rPr lang="en-US" sz="2000" dirty="0" err="1">
                <a:sym typeface="+mn-ea"/>
              </a:rPr>
              <a:t>vue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pratique</a:t>
            </a:r>
            <a:r>
              <a:rPr lang="en-US" sz="2000" dirty="0">
                <a:sym typeface="+mn-ea"/>
              </a:rPr>
              <a:t>, et dans </a:t>
            </a:r>
            <a:r>
              <a:rPr lang="en-US" sz="2000" dirty="0" err="1">
                <a:sym typeface="+mn-ea"/>
              </a:rPr>
              <a:t>l'état</a:t>
            </a:r>
            <a:r>
              <a:rPr lang="en-US" sz="2000" dirty="0">
                <a:sym typeface="+mn-ea"/>
              </a:rPr>
              <a:t> de </a:t>
            </a:r>
            <a:r>
              <a:rPr lang="en-US" sz="2000" dirty="0" err="1">
                <a:sym typeface="+mn-ea"/>
              </a:rPr>
              <a:t>l'art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actuel</a:t>
            </a:r>
            <a:r>
              <a:rPr lang="en-US" sz="2000" dirty="0">
                <a:sym typeface="+mn-ea"/>
              </a:rPr>
              <a:t>, </a:t>
            </a:r>
            <a:r>
              <a:rPr lang="en-US" sz="2000" dirty="0" err="1">
                <a:sym typeface="+mn-ea"/>
              </a:rPr>
              <a:t>il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est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généralement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accepté</a:t>
            </a:r>
            <a:r>
              <a:rPr lang="en-US" sz="2000" dirty="0">
                <a:sym typeface="+mn-ea"/>
              </a:rPr>
              <a:t> que 256 </a:t>
            </a:r>
            <a:r>
              <a:rPr lang="en-US" sz="2000" dirty="0" err="1">
                <a:sym typeface="+mn-ea"/>
              </a:rPr>
              <a:t>calculs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représentent</a:t>
            </a:r>
            <a:r>
              <a:rPr lang="en-US" sz="2000" dirty="0">
                <a:sym typeface="+mn-ea"/>
              </a:rPr>
              <a:t> un </a:t>
            </a:r>
            <a:r>
              <a:rPr lang="en-US" sz="2000" dirty="0" err="1">
                <a:sym typeface="+mn-ea"/>
              </a:rPr>
              <a:t>défit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réalisable</a:t>
            </a:r>
            <a:r>
              <a:rPr lang="en-US" sz="2000" dirty="0">
                <a:sym typeface="+mn-ea"/>
              </a:rPr>
              <a:t>. Comme </a:t>
            </a:r>
            <a:r>
              <a:rPr lang="en-US" sz="2000" dirty="0" err="1">
                <a:sym typeface="+mn-ea"/>
              </a:rPr>
              <a:t>exemple</a:t>
            </a:r>
            <a:r>
              <a:rPr lang="en-US" sz="2000" dirty="0">
                <a:sym typeface="+mn-ea"/>
              </a:rPr>
              <a:t>, les </a:t>
            </a:r>
            <a:r>
              <a:rPr lang="en-US" sz="2000" dirty="0" err="1">
                <a:sym typeface="+mn-ea"/>
              </a:rPr>
              <a:t>clés</a:t>
            </a:r>
            <a:r>
              <a:rPr lang="en-US" sz="2000" dirty="0">
                <a:sym typeface="+mn-ea"/>
              </a:rPr>
              <a:t> DES de 56 bits </a:t>
            </a:r>
            <a:r>
              <a:rPr lang="en-US" sz="2000" dirty="0" err="1">
                <a:sym typeface="+mn-ea"/>
              </a:rPr>
              <a:t>sont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réellement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faibles</a:t>
            </a:r>
            <a:r>
              <a:rPr lang="en-US" sz="2000" dirty="0">
                <a:sym typeface="+mn-ea"/>
              </a:rPr>
              <a:t> et </a:t>
            </a:r>
            <a:r>
              <a:rPr lang="en-US" sz="2000" dirty="0" err="1">
                <a:sym typeface="+mn-ea"/>
              </a:rPr>
              <a:t>crackables</a:t>
            </a:r>
            <a:r>
              <a:rPr lang="en-US" sz="2000" dirty="0">
                <a:sym typeface="+mn-ea"/>
              </a:rPr>
              <a:t>. </a:t>
            </a:r>
            <a:r>
              <a:rPr lang="en-US" sz="2000" dirty="0" err="1">
                <a:sym typeface="+mn-ea"/>
              </a:rPr>
              <a:t>En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conséquence</a:t>
            </a:r>
            <a:r>
              <a:rPr lang="en-US" sz="2000" dirty="0">
                <a:sym typeface="+mn-ea"/>
              </a:rPr>
              <a:t>, avec n/2=56 et n=112, le </a:t>
            </a:r>
            <a:r>
              <a:rPr lang="en-US" sz="2000" dirty="0" err="1">
                <a:sym typeface="+mn-ea"/>
              </a:rPr>
              <a:t>théorème</a:t>
            </a:r>
            <a:r>
              <a:rPr lang="en-US" sz="2000" dirty="0">
                <a:sym typeface="+mn-ea"/>
              </a:rPr>
              <a:t> des </a:t>
            </a:r>
            <a:r>
              <a:rPr lang="en-US" sz="2000" dirty="0" err="1">
                <a:sym typeface="+mn-ea"/>
              </a:rPr>
              <a:t>anniversaires</a:t>
            </a:r>
            <a:r>
              <a:rPr lang="en-US" sz="2000" dirty="0">
                <a:sym typeface="+mn-ea"/>
              </a:rPr>
              <a:t> nous </a:t>
            </a:r>
            <a:r>
              <a:rPr lang="en-US" sz="2000" dirty="0" err="1">
                <a:sym typeface="+mn-ea"/>
              </a:rPr>
              <a:t>indique</a:t>
            </a:r>
            <a:r>
              <a:rPr lang="en-US" sz="2000" dirty="0">
                <a:sym typeface="+mn-ea"/>
              </a:rPr>
              <a:t> que les </a:t>
            </a:r>
            <a:r>
              <a:rPr lang="en-US" sz="2000" dirty="0" err="1">
                <a:sym typeface="+mn-ea"/>
              </a:rPr>
              <a:t>hachés</a:t>
            </a:r>
            <a:r>
              <a:rPr lang="en-US" sz="2000" dirty="0">
                <a:sym typeface="+mn-ea"/>
              </a:rPr>
              <a:t> de 112 bits </a:t>
            </a:r>
            <a:r>
              <a:rPr lang="en-US" sz="2000" dirty="0" err="1">
                <a:sym typeface="+mn-ea"/>
              </a:rPr>
              <a:t>sont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faibles</a:t>
            </a:r>
            <a:r>
              <a:rPr lang="en-US" sz="2000" dirty="0">
                <a:sym typeface="+mn-ea"/>
              </a:rPr>
              <a:t> et </a:t>
            </a:r>
            <a:r>
              <a:rPr lang="en-US" sz="2000" dirty="0" err="1">
                <a:sym typeface="+mn-ea"/>
              </a:rPr>
              <a:t>donc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insuffisants</a:t>
            </a:r>
            <a:r>
              <a:rPr lang="en-US" sz="2000" dirty="0">
                <a:sym typeface="+mn-ea"/>
              </a:rPr>
              <a:t> à </a:t>
            </a:r>
            <a:r>
              <a:rPr lang="en-US" sz="2000" dirty="0" err="1">
                <a:sym typeface="+mn-ea"/>
              </a:rPr>
              <a:t>l'heure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actuelle</a:t>
            </a:r>
            <a:r>
              <a:rPr lang="en-US" sz="2000" dirty="0">
                <a:sym typeface="+mn-ea"/>
              </a:rPr>
              <a:t>. De la </a:t>
            </a:r>
            <a:r>
              <a:rPr lang="en-US" sz="2000" dirty="0" err="1">
                <a:sym typeface="+mn-ea"/>
              </a:rPr>
              <a:t>même</a:t>
            </a:r>
            <a:r>
              <a:rPr lang="en-US" sz="2000" dirty="0">
                <a:sym typeface="+mn-ea"/>
              </a:rPr>
              <a:t> manière, les </a:t>
            </a:r>
            <a:r>
              <a:rPr lang="en-US" sz="2000" dirty="0" err="1">
                <a:sym typeface="+mn-ea"/>
              </a:rPr>
              <a:t>hachés</a:t>
            </a:r>
            <a:r>
              <a:rPr lang="en-US" sz="2000" dirty="0">
                <a:sym typeface="+mn-ea"/>
              </a:rPr>
              <a:t> de 128 bits (n/2=64) ne </a:t>
            </a:r>
            <a:r>
              <a:rPr lang="en-US" sz="2000" dirty="0" err="1">
                <a:sym typeface="+mn-ea"/>
              </a:rPr>
              <a:t>représentent</a:t>
            </a:r>
            <a:r>
              <a:rPr lang="en-US" sz="2000" dirty="0">
                <a:sym typeface="+mn-ea"/>
              </a:rPr>
              <a:t> plus </a:t>
            </a:r>
            <a:r>
              <a:rPr lang="en-US" sz="2000" dirty="0" err="1">
                <a:sym typeface="+mn-ea"/>
              </a:rPr>
              <a:t>une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sécurité</a:t>
            </a:r>
            <a:r>
              <a:rPr lang="en-US" sz="2000" dirty="0">
                <a:sym typeface="+mn-ea"/>
              </a:rPr>
              <a:t> à </a:t>
            </a:r>
            <a:r>
              <a:rPr lang="en-US" sz="2000" dirty="0" err="1">
                <a:sym typeface="+mn-ea"/>
              </a:rPr>
              <a:t>moyen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terme</a:t>
            </a:r>
            <a:r>
              <a:rPr lang="en-US" sz="2000" dirty="0">
                <a:sym typeface="+mn-ea"/>
              </a:rPr>
              <a:t>. </a:t>
            </a:r>
            <a:r>
              <a:rPr lang="en-US" sz="2000" dirty="0" err="1">
                <a:sym typeface="+mn-ea"/>
              </a:rPr>
              <a:t>C'est</a:t>
            </a:r>
            <a:r>
              <a:rPr lang="en-US" sz="2000" dirty="0">
                <a:sym typeface="+mn-ea"/>
              </a:rPr>
              <a:t> pour </a:t>
            </a:r>
            <a:r>
              <a:rPr lang="en-US" sz="2000" dirty="0" err="1">
                <a:sym typeface="+mn-ea"/>
              </a:rPr>
              <a:t>cela</a:t>
            </a:r>
            <a:r>
              <a:rPr lang="en-US" sz="2000" dirty="0">
                <a:sym typeface="+mn-ea"/>
              </a:rPr>
              <a:t> que la </a:t>
            </a:r>
            <a:r>
              <a:rPr lang="en-US" sz="2000" dirty="0" err="1">
                <a:sym typeface="+mn-ea"/>
              </a:rPr>
              <a:t>norme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actuelle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est</a:t>
            </a:r>
            <a:r>
              <a:rPr lang="en-US" sz="2000" dirty="0">
                <a:sym typeface="+mn-ea"/>
              </a:rPr>
              <a:t> à 160 bits (n/2=80) </a:t>
            </a:r>
            <a:r>
              <a:rPr lang="en-US" sz="2000" dirty="0" err="1">
                <a:sym typeface="+mn-ea"/>
              </a:rPr>
              <a:t>voire</a:t>
            </a:r>
            <a:r>
              <a:rPr lang="en-US" sz="2000" dirty="0">
                <a:sym typeface="+mn-ea"/>
              </a:rPr>
              <a:t> plus dans le </a:t>
            </a:r>
            <a:r>
              <a:rPr lang="en-US" sz="2000" dirty="0" err="1">
                <a:sym typeface="+mn-ea"/>
              </a:rPr>
              <a:t>cas</a:t>
            </a:r>
            <a:r>
              <a:rPr lang="en-US" sz="2000" dirty="0">
                <a:sym typeface="+mn-ea"/>
              </a:rPr>
              <a:t> de SHA-1.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3857" y="298521"/>
            <a:ext cx="11444286" cy="1325563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collision et la différence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les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hachage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SHA-1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489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On a </a:t>
            </a:r>
            <a:r>
              <a:rPr lang="en-US" sz="2500" dirty="0" err="1"/>
              <a:t>choisi</a:t>
            </a:r>
            <a:r>
              <a:rPr lang="en-US" sz="2500" dirty="0"/>
              <a:t> la </a:t>
            </a:r>
            <a:r>
              <a:rPr lang="en-US" sz="2500" dirty="0" err="1"/>
              <a:t>fonction</a:t>
            </a:r>
            <a:r>
              <a:rPr lang="en-US" sz="2500" dirty="0"/>
              <a:t> </a:t>
            </a:r>
            <a:r>
              <a:rPr lang="en-US" sz="2500" b="1" dirty="0">
                <a:solidFill>
                  <a:srgbClr val="0070C0"/>
                </a:solidFill>
              </a:rPr>
              <a:t>SHA-1</a:t>
            </a:r>
            <a:r>
              <a:rPr lang="en-US" sz="2500" dirty="0"/>
              <a:t>, par rapport a la </a:t>
            </a:r>
            <a:r>
              <a:rPr lang="en-US" sz="2500" dirty="0" err="1"/>
              <a:t>fonction</a:t>
            </a:r>
            <a:r>
              <a:rPr lang="en-US" sz="2500" dirty="0"/>
              <a:t> </a:t>
            </a:r>
            <a:r>
              <a:rPr lang="en-US" sz="2500" b="1" dirty="0">
                <a:solidFill>
                  <a:srgbClr val="0070C0"/>
                </a:solidFill>
              </a:rPr>
              <a:t>MD5</a:t>
            </a:r>
            <a:r>
              <a:rPr lang="en-US" sz="2500" b="1" dirty="0">
                <a:solidFill>
                  <a:schemeClr val="accent6"/>
                </a:solidFill>
              </a:rPr>
              <a:t> </a:t>
            </a:r>
            <a:r>
              <a:rPr lang="en-US" sz="2500" dirty="0"/>
              <a:t>car </a:t>
            </a:r>
            <a:r>
              <a:rPr lang="en-US" sz="2500" dirty="0" err="1"/>
              <a:t>ces</a:t>
            </a:r>
            <a:r>
              <a:rPr lang="en-US" sz="2500" dirty="0"/>
              <a:t> collisions </a:t>
            </a:r>
            <a:r>
              <a:rPr lang="en-US" sz="2500" dirty="0" err="1"/>
              <a:t>étaient</a:t>
            </a:r>
            <a:r>
              <a:rPr lang="en-US" sz="2500" dirty="0"/>
              <a:t> </a:t>
            </a:r>
            <a:r>
              <a:rPr lang="en-US" sz="2500" dirty="0" err="1"/>
              <a:t>si</a:t>
            </a:r>
            <a:r>
              <a:rPr lang="en-US" sz="2500" dirty="0"/>
              <a:t> facile a </a:t>
            </a:r>
            <a:r>
              <a:rPr lang="en-US" sz="2500" dirty="0" err="1"/>
              <a:t>générer</a:t>
            </a:r>
            <a:r>
              <a:rPr lang="en-US" sz="2500" dirty="0"/>
              <a:t> et à la </a:t>
            </a:r>
            <a:r>
              <a:rPr lang="en-US" sz="2500" dirty="0" err="1"/>
              <a:t>portée</a:t>
            </a:r>
            <a:r>
              <a:rPr lang="en-US" sz="2500" dirty="0"/>
              <a:t> de tout le monde, le MD5 </a:t>
            </a:r>
            <a:r>
              <a:rPr lang="en-US" sz="2500" dirty="0" err="1"/>
              <a:t>serait</a:t>
            </a:r>
            <a:r>
              <a:rPr lang="en-US" sz="2500" dirty="0"/>
              <a:t> à </a:t>
            </a:r>
            <a:r>
              <a:rPr lang="en-US" sz="2500" dirty="0" err="1"/>
              <a:t>bannir</a:t>
            </a:r>
            <a:r>
              <a:rPr lang="en-US" sz="2500" dirty="0"/>
              <a:t> et non plus </a:t>
            </a:r>
            <a:r>
              <a:rPr lang="en-US" sz="2500" dirty="0" err="1"/>
              <a:t>seulement</a:t>
            </a:r>
            <a:r>
              <a:rPr lang="en-US" sz="2500" dirty="0"/>
              <a:t> </a:t>
            </a:r>
            <a:r>
              <a:rPr lang="en-US" sz="2500" dirty="0" err="1"/>
              <a:t>déconseillé</a:t>
            </a:r>
            <a:r>
              <a:rPr lang="en-US" sz="2500" dirty="0"/>
              <a:t>, </a:t>
            </a:r>
            <a:r>
              <a:rPr lang="en-US" sz="2500" dirty="0" err="1"/>
              <a:t>en</a:t>
            </a:r>
            <a:r>
              <a:rPr lang="en-US" sz="2500" dirty="0"/>
              <a:t> plus les </a:t>
            </a:r>
            <a:r>
              <a:rPr lang="en-US" sz="2500" dirty="0" err="1"/>
              <a:t>algorithmes</a:t>
            </a:r>
            <a:r>
              <a:rPr lang="en-US" sz="2500" dirty="0"/>
              <a:t> performants </a:t>
            </a:r>
            <a:r>
              <a:rPr lang="en-US" sz="2500" dirty="0" err="1"/>
              <a:t>permettent</a:t>
            </a:r>
            <a:r>
              <a:rPr lang="en-US" sz="2500" dirty="0"/>
              <a:t> de </a:t>
            </a:r>
            <a:r>
              <a:rPr lang="en-US" sz="2500" dirty="0" err="1"/>
              <a:t>générer</a:t>
            </a:r>
            <a:r>
              <a:rPr lang="en-US" sz="2500" dirty="0"/>
              <a:t> des collisions.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Pour les </a:t>
            </a:r>
            <a:r>
              <a:rPr lang="en-US" sz="2500" dirty="0" err="1"/>
              <a:t>fonctions</a:t>
            </a:r>
            <a:r>
              <a:rPr lang="en-US" sz="2500" dirty="0"/>
              <a:t> </a:t>
            </a:r>
            <a:r>
              <a:rPr lang="en-US" sz="2500" b="1" dirty="0">
                <a:solidFill>
                  <a:srgbClr val="0070C0"/>
                </a:solidFill>
              </a:rPr>
              <a:t>SHA-2</a:t>
            </a:r>
            <a:r>
              <a:rPr lang="en-US" sz="2500" b="1" dirty="0">
                <a:solidFill>
                  <a:schemeClr val="accent6"/>
                </a:solidFill>
              </a:rPr>
              <a:t> </a:t>
            </a:r>
            <a:r>
              <a:rPr lang="en-US" sz="2500" dirty="0"/>
              <a:t>et</a:t>
            </a:r>
            <a:r>
              <a:rPr lang="en-US" sz="2500" b="1" dirty="0">
                <a:solidFill>
                  <a:schemeClr val="accent6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SHA-3</a:t>
            </a:r>
            <a:r>
              <a:rPr lang="en-US" sz="2500" dirty="0"/>
              <a:t>, </a:t>
            </a:r>
            <a:r>
              <a:rPr lang="en-US" sz="2500" dirty="0" err="1"/>
              <a:t>elles</a:t>
            </a:r>
            <a:r>
              <a:rPr lang="en-US" sz="2500" dirty="0"/>
              <a:t> </a:t>
            </a:r>
            <a:r>
              <a:rPr lang="en-US" sz="2500" dirty="0" err="1"/>
              <a:t>ont</a:t>
            </a:r>
            <a:r>
              <a:rPr lang="en-US" sz="2500" dirty="0"/>
              <a:t> des </a:t>
            </a:r>
            <a:r>
              <a:rPr lang="en-US" sz="2500" dirty="0" err="1"/>
              <a:t>algorithmes</a:t>
            </a:r>
            <a:r>
              <a:rPr lang="en-US" sz="2500" dirty="0"/>
              <a:t> </a:t>
            </a:r>
            <a:r>
              <a:rPr lang="en-US" sz="2500" dirty="0" err="1"/>
              <a:t>difficiles</a:t>
            </a:r>
            <a:r>
              <a:rPr lang="en-US" sz="2500" dirty="0"/>
              <a:t> à </a:t>
            </a:r>
            <a:r>
              <a:rPr lang="en-US" sz="2500" dirty="0" err="1"/>
              <a:t>expliquer</a:t>
            </a:r>
            <a:r>
              <a:rPr lang="en-US" sz="2500" dirty="0"/>
              <a:t> car </a:t>
            </a:r>
            <a:r>
              <a:rPr lang="en-US" sz="2500" dirty="0" err="1"/>
              <a:t>elles</a:t>
            </a:r>
            <a:r>
              <a:rPr lang="en-US" sz="2500" dirty="0"/>
              <a:t> </a:t>
            </a:r>
            <a:r>
              <a:rPr lang="en-US" sz="2500" dirty="0" err="1"/>
              <a:t>sont</a:t>
            </a:r>
            <a:r>
              <a:rPr lang="en-US" sz="2500" dirty="0"/>
              <a:t> </a:t>
            </a:r>
            <a:r>
              <a:rPr lang="en-US" sz="2500" dirty="0" err="1"/>
              <a:t>utilisées</a:t>
            </a:r>
            <a:r>
              <a:rPr lang="en-US" sz="2500" dirty="0"/>
              <a:t> par les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organisations</a:t>
            </a:r>
            <a:r>
              <a:rPr lang="en-US" sz="2500" dirty="0"/>
              <a:t> qui </a:t>
            </a:r>
            <a:r>
              <a:rPr lang="en-US" sz="2500" dirty="0" err="1"/>
              <a:t>disent</a:t>
            </a:r>
            <a:r>
              <a:rPr lang="en-US" sz="2500" dirty="0"/>
              <a:t> que </a:t>
            </a:r>
            <a:r>
              <a:rPr lang="en-US" sz="2500" dirty="0" err="1"/>
              <a:t>l'algorithme</a:t>
            </a:r>
            <a:r>
              <a:rPr lang="en-US" sz="2500" dirty="0"/>
              <a:t> de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SHA-1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/>
              <a:t>pourrait</a:t>
            </a:r>
            <a:r>
              <a:rPr lang="en-US" sz="2500" dirty="0"/>
              <a:t> ne plus </a:t>
            </a:r>
            <a:r>
              <a:rPr lang="en-US" sz="2500" dirty="0" err="1"/>
              <a:t>être</a:t>
            </a:r>
            <a:r>
              <a:rPr lang="en-US" sz="2500" dirty="0"/>
              <a:t> </a:t>
            </a:r>
            <a:r>
              <a:rPr lang="en-US" sz="2500" dirty="0" err="1"/>
              <a:t>suffisant</a:t>
            </a:r>
            <a:r>
              <a:rPr lang="en-US" sz="2500" dirty="0"/>
              <a:t> pour continuer à </a:t>
            </a:r>
            <a:r>
              <a:rPr lang="en-US" sz="2500" dirty="0" err="1"/>
              <a:t>l'utiliser</a:t>
            </a:r>
            <a:r>
              <a:rPr lang="en-US" sz="2500" dirty="0"/>
              <a:t> dans le future </a:t>
            </a:r>
            <a:r>
              <a:rPr lang="en-US" sz="2500" dirty="0" err="1"/>
              <a:t>parce</a:t>
            </a:r>
            <a:r>
              <a:rPr lang="en-US" sz="2500" dirty="0"/>
              <a:t> </a:t>
            </a:r>
            <a:r>
              <a:rPr lang="en-US" sz="2500" dirty="0" err="1"/>
              <a:t>qu'il</a:t>
            </a:r>
            <a:r>
              <a:rPr lang="en-US" sz="2500" dirty="0"/>
              <a:t> y a des </a:t>
            </a:r>
            <a:r>
              <a:rPr lang="en-US" sz="2500" dirty="0" err="1"/>
              <a:t>cryptanalystes</a:t>
            </a:r>
            <a:r>
              <a:rPr lang="en-US" sz="2500" dirty="0"/>
              <a:t> qui </a:t>
            </a:r>
            <a:r>
              <a:rPr lang="en-US" sz="2500" dirty="0" err="1"/>
              <a:t>ont</a:t>
            </a:r>
            <a:r>
              <a:rPr lang="en-US" sz="2500" dirty="0"/>
              <a:t> </a:t>
            </a:r>
            <a:r>
              <a:rPr lang="en-US" sz="2500" dirty="0" err="1"/>
              <a:t>découvert</a:t>
            </a:r>
            <a:r>
              <a:rPr lang="en-US" sz="2500" dirty="0"/>
              <a:t> des </a:t>
            </a:r>
            <a:r>
              <a:rPr lang="en-US" sz="2500" dirty="0" err="1"/>
              <a:t>attaques</a:t>
            </a:r>
            <a:r>
              <a:rPr lang="en-US" sz="2500" dirty="0"/>
              <a:t> sur </a:t>
            </a:r>
            <a:r>
              <a:rPr lang="en-US" sz="2500" b="1" dirty="0">
                <a:solidFill>
                  <a:srgbClr val="0070C0"/>
                </a:solidFill>
              </a:rPr>
              <a:t>SHA-1</a:t>
            </a:r>
            <a:r>
              <a:rPr lang="en-US" sz="2500" dirty="0"/>
              <a:t>,alors que </a:t>
            </a:r>
            <a:r>
              <a:rPr lang="en-US" sz="2500" dirty="0" err="1"/>
              <a:t>depuis</a:t>
            </a:r>
            <a:r>
              <a:rPr lang="en-US" sz="2500" dirty="0"/>
              <a:t> 2010 Microsoft, Google et Mozilla </a:t>
            </a:r>
            <a:r>
              <a:rPr lang="en-US" sz="2500" dirty="0" err="1"/>
              <a:t>ont</a:t>
            </a:r>
            <a:r>
              <a:rPr lang="en-US" sz="2500" dirty="0"/>
              <a:t> </a:t>
            </a:r>
            <a:r>
              <a:rPr lang="en-US" sz="2500" dirty="0" err="1"/>
              <a:t>recommandé</a:t>
            </a:r>
            <a:r>
              <a:rPr lang="en-US" sz="2500" dirty="0"/>
              <a:t> son </a:t>
            </a:r>
            <a:r>
              <a:rPr lang="en-US" sz="2500" dirty="0" err="1"/>
              <a:t>remplacement</a:t>
            </a:r>
            <a:r>
              <a:rPr lang="en-US" sz="2500" dirty="0"/>
              <a:t> par </a:t>
            </a:r>
            <a:r>
              <a:rPr lang="en-US" sz="2500" b="1" dirty="0">
                <a:solidFill>
                  <a:srgbClr val="0070C0"/>
                </a:solidFill>
              </a:rPr>
              <a:t>SHA-2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b="1" dirty="0">
                <a:solidFill>
                  <a:srgbClr val="0070C0"/>
                </a:solidFill>
              </a:rPr>
              <a:t>SHA-3</a:t>
            </a:r>
            <a:r>
              <a:rPr lang="en-US" sz="2500" dirty="0"/>
              <a:t>.</a:t>
            </a:r>
            <a:endParaRPr lang="fr-FR" sz="2500" dirty="0"/>
          </a:p>
          <a:p>
            <a:endParaRPr lang="fr-FR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SHA-1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691005"/>
            <a:ext cx="713037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0070C0"/>
                </a:solidFill>
              </a:rPr>
              <a:t>SHA-1</a:t>
            </a:r>
            <a:r>
              <a:rPr lang="en-US" sz="1700" dirty="0"/>
              <a:t> (</a:t>
            </a:r>
            <a:r>
              <a:rPr lang="en-US" sz="1700" b="1" dirty="0" err="1"/>
              <a:t>prononcé</a:t>
            </a:r>
            <a:r>
              <a:rPr lang="en-US" sz="1700" b="1" dirty="0"/>
              <a:t> Secure Hash Algorithm</a:t>
            </a:r>
            <a:r>
              <a:rPr lang="en-US" sz="1700" dirty="0"/>
              <a:t>) </a:t>
            </a:r>
            <a:r>
              <a:rPr lang="en-US" sz="1700" dirty="0" err="1"/>
              <a:t>est</a:t>
            </a:r>
            <a:r>
              <a:rPr lang="en-US" sz="1700" dirty="0"/>
              <a:t> </a:t>
            </a:r>
            <a:r>
              <a:rPr lang="en-US" sz="1700" dirty="0" err="1"/>
              <a:t>une</a:t>
            </a:r>
            <a:r>
              <a:rPr lang="en-US" sz="1700" dirty="0"/>
              <a:t> </a:t>
            </a:r>
            <a:r>
              <a:rPr lang="en-US" sz="1700" dirty="0" err="1"/>
              <a:t>fonction</a:t>
            </a:r>
            <a:r>
              <a:rPr lang="en-US" sz="1700" dirty="0"/>
              <a:t> de </a:t>
            </a:r>
            <a:r>
              <a:rPr lang="en-US" sz="1700" dirty="0" err="1"/>
              <a:t>hachage</a:t>
            </a:r>
            <a:r>
              <a:rPr lang="en-US" sz="1700" dirty="0"/>
              <a:t> </a:t>
            </a:r>
            <a:r>
              <a:rPr lang="en-US" sz="1700" dirty="0" err="1"/>
              <a:t>cryptographique</a:t>
            </a:r>
            <a:r>
              <a:rPr lang="en-US" sz="1700" dirty="0"/>
              <a:t> </a:t>
            </a:r>
            <a:r>
              <a:rPr lang="en-US" sz="1700" dirty="0" err="1"/>
              <a:t>conçue</a:t>
            </a:r>
            <a:r>
              <a:rPr lang="en-US" sz="1700" dirty="0"/>
              <a:t> par la National Security Agency des </a:t>
            </a:r>
            <a:r>
              <a:rPr lang="en-US" sz="1700" dirty="0" err="1"/>
              <a:t>États-Unis</a:t>
            </a:r>
            <a:r>
              <a:rPr lang="en-US" sz="1700" dirty="0"/>
              <a:t> (NSA), et </a:t>
            </a:r>
            <a:r>
              <a:rPr lang="en-US" sz="1700" dirty="0" err="1"/>
              <a:t>publiée</a:t>
            </a:r>
            <a:r>
              <a:rPr lang="en-US" sz="1700" dirty="0"/>
              <a:t> par le </a:t>
            </a:r>
            <a:r>
              <a:rPr lang="en-US" sz="1700" dirty="0" err="1"/>
              <a:t>gouvernement</a:t>
            </a:r>
            <a:r>
              <a:rPr lang="en-US" sz="1700" dirty="0"/>
              <a:t> des </a:t>
            </a:r>
            <a:r>
              <a:rPr lang="en-US" sz="1700" dirty="0" err="1"/>
              <a:t>États-Unis</a:t>
            </a:r>
            <a:r>
              <a:rPr lang="en-US" sz="1700" dirty="0"/>
              <a:t> </a:t>
            </a:r>
            <a:r>
              <a:rPr lang="en-US" sz="1700" dirty="0" err="1"/>
              <a:t>comme</a:t>
            </a:r>
            <a:r>
              <a:rPr lang="en-US" sz="1700" dirty="0"/>
              <a:t> un standard </a:t>
            </a:r>
            <a:r>
              <a:rPr lang="en-US" sz="1700" dirty="0" err="1"/>
              <a:t>fédéral</a:t>
            </a:r>
            <a:r>
              <a:rPr lang="en-US" sz="1700" dirty="0"/>
              <a:t> de </a:t>
            </a:r>
            <a:r>
              <a:rPr lang="en-US" sz="1700" dirty="0" err="1"/>
              <a:t>traitement</a:t>
            </a:r>
            <a:r>
              <a:rPr lang="en-US" sz="1700" dirty="0"/>
              <a:t> de </a:t>
            </a:r>
            <a:r>
              <a:rPr lang="en-US" sz="1700" dirty="0" err="1"/>
              <a:t>l'information</a:t>
            </a:r>
            <a:r>
              <a:rPr lang="en-US" sz="1700" dirty="0"/>
              <a:t>. Elle </a:t>
            </a:r>
            <a:r>
              <a:rPr lang="en-US" sz="1700" dirty="0" err="1"/>
              <a:t>produit</a:t>
            </a:r>
            <a:r>
              <a:rPr lang="en-US" sz="1700" dirty="0"/>
              <a:t> un </a:t>
            </a:r>
            <a:r>
              <a:rPr lang="en-US" sz="1700" dirty="0" err="1"/>
              <a:t>résultat</a:t>
            </a:r>
            <a:r>
              <a:rPr lang="en-US" sz="1700" dirty="0"/>
              <a:t> </a:t>
            </a:r>
            <a:r>
              <a:rPr lang="en-US" sz="1700" dirty="0" err="1"/>
              <a:t>appelé</a:t>
            </a:r>
            <a:r>
              <a:rPr lang="en-US" sz="1700" dirty="0"/>
              <a:t> </a:t>
            </a:r>
            <a:r>
              <a:rPr lang="en-US" sz="1700" b="1" dirty="0"/>
              <a:t>« hash » </a:t>
            </a:r>
            <a:r>
              <a:rPr lang="en-US" sz="1700" dirty="0" err="1"/>
              <a:t>ou</a:t>
            </a:r>
            <a:r>
              <a:rPr lang="en-US" sz="1700" b="1" dirty="0"/>
              <a:t> </a:t>
            </a:r>
            <a:r>
              <a:rPr lang="en-US" sz="1700" b="1" dirty="0" err="1"/>
              <a:t>condensat</a:t>
            </a:r>
            <a:r>
              <a:rPr lang="en-US" sz="1700" b="1" dirty="0"/>
              <a:t> </a:t>
            </a:r>
            <a:r>
              <a:rPr lang="en-US" sz="1700" dirty="0"/>
              <a:t>de </a:t>
            </a:r>
            <a:r>
              <a:rPr lang="en-US" sz="1700" b="1" dirty="0">
                <a:solidFill>
                  <a:srgbClr val="FF0000"/>
                </a:solidFill>
              </a:rPr>
              <a:t>160 bits</a:t>
            </a:r>
            <a:r>
              <a:rPr lang="en-US" sz="1700" dirty="0"/>
              <a:t>. </a:t>
            </a:r>
            <a:endParaRPr lang="fr-FR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L’attaque</a:t>
            </a:r>
            <a:r>
              <a:rPr lang="en-US" sz="1700" dirty="0"/>
              <a:t> des </a:t>
            </a:r>
            <a:r>
              <a:rPr lang="en-US" sz="1700" dirty="0" err="1"/>
              <a:t>anniversaires</a:t>
            </a:r>
            <a:r>
              <a:rPr lang="en-US" sz="1700" dirty="0"/>
              <a:t> ne </a:t>
            </a:r>
            <a:r>
              <a:rPr lang="en-US" sz="1700" dirty="0" err="1"/>
              <a:t>fonctionne</a:t>
            </a:r>
            <a:r>
              <a:rPr lang="en-US" sz="1700" dirty="0"/>
              <a:t> </a:t>
            </a:r>
            <a:r>
              <a:rPr lang="en-US" sz="1700" dirty="0" err="1"/>
              <a:t>évidemment</a:t>
            </a:r>
            <a:r>
              <a:rPr lang="en-US" sz="1700" dirty="0"/>
              <a:t> pas, car </a:t>
            </a:r>
            <a:r>
              <a:rPr lang="en-US" sz="1700" b="1" dirty="0">
                <a:solidFill>
                  <a:srgbClr val="FF0000"/>
                </a:solidFill>
              </a:rPr>
              <a:t>2^80 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0000"/>
                </a:solidFill>
              </a:rPr>
              <a:t>=2^160/2</a:t>
            </a:r>
            <a:r>
              <a:rPr lang="en-US" sz="1700" dirty="0"/>
              <a:t>), </a:t>
            </a:r>
            <a:r>
              <a:rPr lang="en-US" sz="1700" dirty="0" err="1"/>
              <a:t>ça</a:t>
            </a:r>
            <a:r>
              <a:rPr lang="en-US" sz="1700" dirty="0"/>
              <a:t> fait tout de </a:t>
            </a:r>
            <a:r>
              <a:rPr lang="en-US" sz="1700" dirty="0" err="1"/>
              <a:t>même</a:t>
            </a:r>
            <a:r>
              <a:rPr lang="en-US" sz="1700" dirty="0"/>
              <a:t> cent </a:t>
            </a:r>
            <a:r>
              <a:rPr lang="en-US" sz="1700" dirty="0" err="1"/>
              <a:t>mille</a:t>
            </a:r>
            <a:r>
              <a:rPr lang="en-US" sz="1700" dirty="0"/>
              <a:t> milliards de milliards, et </a:t>
            </a:r>
            <a:r>
              <a:rPr lang="en-US" sz="1700" dirty="0" err="1"/>
              <a:t>rien</a:t>
            </a:r>
            <a:r>
              <a:rPr lang="en-US" sz="1700" dirty="0"/>
              <a:t> que pour stocker les </a:t>
            </a:r>
            <a:r>
              <a:rPr lang="en-US" sz="1700" dirty="0" err="1"/>
              <a:t>résultats</a:t>
            </a:r>
            <a:r>
              <a:rPr lang="en-US" sz="17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Concernant</a:t>
            </a:r>
            <a:r>
              <a:rPr lang="en-US" sz="1700" dirty="0"/>
              <a:t> </a:t>
            </a:r>
            <a:r>
              <a:rPr lang="en-US" sz="1700" dirty="0" err="1"/>
              <a:t>l’attaque</a:t>
            </a:r>
            <a:r>
              <a:rPr lang="en-US" sz="1700" dirty="0"/>
              <a:t> </a:t>
            </a:r>
            <a:r>
              <a:rPr lang="en-US" sz="1700" dirty="0" err="1"/>
              <a:t>utilisée</a:t>
            </a:r>
            <a:r>
              <a:rPr lang="en-US" sz="1700" dirty="0"/>
              <a:t> sur le </a:t>
            </a:r>
            <a:r>
              <a:rPr lang="en-US" sz="1700" b="1" dirty="0">
                <a:solidFill>
                  <a:srgbClr val="0070C0"/>
                </a:solidFill>
              </a:rPr>
              <a:t>SHA-1</a:t>
            </a:r>
            <a:r>
              <a:rPr lang="en-US" sz="1700" dirty="0"/>
              <a:t>, ils </a:t>
            </a:r>
            <a:r>
              <a:rPr lang="en-US" sz="1700" dirty="0" err="1"/>
              <a:t>avaient</a:t>
            </a:r>
            <a:r>
              <a:rPr lang="en-US" sz="1700" dirty="0"/>
              <a:t> trouvé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FF0000"/>
                </a:solidFill>
              </a:rPr>
              <a:t>2005</a:t>
            </a:r>
            <a:r>
              <a:rPr lang="en-US" sz="1700" dirty="0"/>
              <a:t> </a:t>
            </a:r>
            <a:r>
              <a:rPr lang="en-US" sz="1700" dirty="0" err="1"/>
              <a:t>une</a:t>
            </a:r>
            <a:r>
              <a:rPr lang="en-US" sz="1700" dirty="0"/>
              <a:t> </a:t>
            </a:r>
            <a:r>
              <a:rPr lang="en-US" sz="1700" dirty="0" err="1"/>
              <a:t>attaque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FF0000"/>
                </a:solidFill>
              </a:rPr>
              <a:t>2^69</a:t>
            </a:r>
            <a:r>
              <a:rPr lang="en-US" sz="1700" dirty="0"/>
              <a:t>. </a:t>
            </a:r>
            <a:r>
              <a:rPr lang="en-US" sz="1700" dirty="0" err="1"/>
              <a:t>C’est</a:t>
            </a:r>
            <a:r>
              <a:rPr lang="en-US" sz="1700" dirty="0"/>
              <a:t> beaucoup </a:t>
            </a:r>
            <a:r>
              <a:rPr lang="en-US" sz="1700" dirty="0" err="1"/>
              <a:t>mieux</a:t>
            </a:r>
            <a:r>
              <a:rPr lang="en-US" sz="1700" dirty="0"/>
              <a:t> que le </a:t>
            </a:r>
            <a:r>
              <a:rPr lang="en-US" sz="1700" b="1" dirty="0">
                <a:solidFill>
                  <a:srgbClr val="FF0000"/>
                </a:solidFill>
              </a:rPr>
              <a:t>2^80 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0000"/>
                </a:solidFill>
              </a:rPr>
              <a:t>=2n/2 </a:t>
            </a:r>
            <a:r>
              <a:rPr lang="en-US" sz="1700" b="1" dirty="0"/>
              <a:t>de </a:t>
            </a:r>
            <a:r>
              <a:rPr lang="en-US" sz="1700" b="1" dirty="0" err="1"/>
              <a:t>l’attaque</a:t>
            </a:r>
            <a:r>
              <a:rPr lang="en-US" sz="1700" b="1" dirty="0"/>
              <a:t> des </a:t>
            </a:r>
            <a:r>
              <a:rPr lang="en-US" sz="1700" b="1" dirty="0" err="1"/>
              <a:t>anniversaires</a:t>
            </a:r>
            <a:r>
              <a:rPr lang="en-US" sz="1700" dirty="0"/>
              <a:t>), </a:t>
            </a:r>
            <a:r>
              <a:rPr lang="en-US" sz="1700" dirty="0" err="1"/>
              <a:t>mais</a:t>
            </a:r>
            <a:r>
              <a:rPr lang="en-US" sz="1700" dirty="0"/>
              <a:t> </a:t>
            </a:r>
            <a:r>
              <a:rPr lang="en-US" sz="1700" dirty="0" err="1"/>
              <a:t>c’est</a:t>
            </a:r>
            <a:r>
              <a:rPr lang="en-US" sz="1700" dirty="0"/>
              <a:t> </a:t>
            </a:r>
            <a:r>
              <a:rPr lang="en-US" sz="1700" dirty="0" err="1"/>
              <a:t>compliqué</a:t>
            </a:r>
            <a:r>
              <a:rPr lang="en-US" sz="1700" dirty="0"/>
              <a:t> à </a:t>
            </a:r>
            <a:r>
              <a:rPr lang="en-US" sz="1700" dirty="0" err="1"/>
              <a:t>mettre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pratique</a:t>
            </a:r>
            <a:r>
              <a:rPr lang="en-US" sz="1700" dirty="0"/>
              <a:t> (</a:t>
            </a:r>
            <a:r>
              <a:rPr lang="en-US" sz="1700" b="1" dirty="0"/>
              <a:t>surtout avec la puissance de </a:t>
            </a:r>
            <a:r>
              <a:rPr lang="en-US" sz="1700" b="1" dirty="0" err="1"/>
              <a:t>calcul</a:t>
            </a:r>
            <a:r>
              <a:rPr lang="en-US" sz="1700" b="1" dirty="0"/>
              <a:t> de 2005</a:t>
            </a:r>
            <a:r>
              <a:rPr lang="en-US" sz="1700" dirty="0"/>
              <a:t>), </a:t>
            </a:r>
            <a:r>
              <a:rPr lang="en-US" sz="1700" dirty="0" err="1"/>
              <a:t>mais</a:t>
            </a:r>
            <a:r>
              <a:rPr lang="en-US" sz="1700" dirty="0"/>
              <a:t> </a:t>
            </a:r>
            <a:r>
              <a:rPr lang="en-US" sz="1700" dirty="0" err="1"/>
              <a:t>ça</a:t>
            </a:r>
            <a:r>
              <a:rPr lang="en-US" sz="1700" dirty="0"/>
              <a:t> </a:t>
            </a:r>
            <a:r>
              <a:rPr lang="en-US" sz="1700" dirty="0" err="1"/>
              <a:t>explique</a:t>
            </a:r>
            <a:r>
              <a:rPr lang="en-US" sz="1700" dirty="0"/>
              <a:t> que le </a:t>
            </a:r>
            <a:r>
              <a:rPr lang="en-US" sz="1700" b="1" dirty="0">
                <a:solidFill>
                  <a:srgbClr val="0070C0"/>
                </a:solidFill>
              </a:rPr>
              <a:t>SHA-1</a:t>
            </a:r>
            <a:r>
              <a:rPr lang="en-US" sz="1700" dirty="0"/>
              <a:t> </a:t>
            </a:r>
            <a:r>
              <a:rPr lang="en-US" sz="1700" dirty="0" err="1"/>
              <a:t>était</a:t>
            </a:r>
            <a:r>
              <a:rPr lang="en-US" sz="1700" dirty="0"/>
              <a:t> déjà à </a:t>
            </a:r>
            <a:r>
              <a:rPr lang="en-US" sz="1700" dirty="0" err="1"/>
              <a:t>l’agonie</a:t>
            </a:r>
            <a:r>
              <a:rPr lang="en-US" sz="1700" dirty="0"/>
              <a:t> </a:t>
            </a:r>
            <a:r>
              <a:rPr lang="en-US" sz="1700" dirty="0" err="1"/>
              <a:t>même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on </a:t>
            </a:r>
            <a:r>
              <a:rPr lang="en-US" sz="1700" dirty="0" err="1"/>
              <a:t>avait</a:t>
            </a:r>
            <a:r>
              <a:rPr lang="en-US" sz="1700" dirty="0"/>
              <a:t> pas trouvé de collision. </a:t>
            </a:r>
            <a:r>
              <a:rPr lang="en-US" sz="1700" dirty="0" err="1"/>
              <a:t>Mais</a:t>
            </a:r>
            <a:r>
              <a:rPr lang="en-US" sz="1700" dirty="0"/>
              <a:t> avec </a:t>
            </a:r>
            <a:r>
              <a:rPr lang="en-US" sz="1700" dirty="0" err="1"/>
              <a:t>SHAttered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FF0000"/>
                </a:solidFill>
              </a:rPr>
              <a:t>2^63</a:t>
            </a:r>
            <a:r>
              <a:rPr lang="en-US" sz="1700" dirty="0"/>
              <a:t>, on a </a:t>
            </a:r>
            <a:r>
              <a:rPr lang="en-US" sz="1700" dirty="0" err="1"/>
              <a:t>fini</a:t>
            </a:r>
            <a:r>
              <a:rPr lang="en-US" sz="1700" dirty="0"/>
              <a:t> par </a:t>
            </a:r>
            <a:r>
              <a:rPr lang="en-US" sz="1700" dirty="0" err="1"/>
              <a:t>trouver</a:t>
            </a:r>
            <a:r>
              <a:rPr lang="en-US" sz="1700" dirty="0"/>
              <a:t> </a:t>
            </a:r>
            <a:r>
              <a:rPr lang="en-US" sz="1700" dirty="0" err="1"/>
              <a:t>une</a:t>
            </a:r>
            <a:r>
              <a:rPr lang="en-US" sz="1700" dirty="0"/>
              <a:t> collision.</a:t>
            </a:r>
            <a:endParaRPr lang="fr-FR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Content Placeholder 3" descr="450px-SHA-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4704" y="1690688"/>
            <a:ext cx="4432971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Caractéristiques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de SHA-1 :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915"/>
          </a:xfrm>
        </p:spPr>
        <p:txBody>
          <a:bodyPr/>
          <a:lstStyle/>
          <a:p>
            <a:r>
              <a:rPr lang="en-US" sz="2500" b="1" dirty="0" err="1">
                <a:solidFill>
                  <a:srgbClr val="FF0000"/>
                </a:solidFill>
              </a:rPr>
              <a:t>Taille</a:t>
            </a:r>
            <a:r>
              <a:rPr lang="en-US" sz="2500" b="1" dirty="0">
                <a:solidFill>
                  <a:srgbClr val="FF0000"/>
                </a:solidFill>
              </a:rPr>
              <a:t> du message</a:t>
            </a:r>
            <a:r>
              <a:rPr lang="en-US" dirty="0"/>
              <a:t> :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64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bits maximum</a:t>
            </a:r>
          </a:p>
          <a:p>
            <a:r>
              <a:rPr lang="en-US" sz="2500" b="1" dirty="0" err="1">
                <a:solidFill>
                  <a:srgbClr val="FF0000"/>
                </a:solidFill>
              </a:rPr>
              <a:t>Taille</a:t>
            </a:r>
            <a:r>
              <a:rPr lang="en-US" sz="2500" b="1" dirty="0">
                <a:solidFill>
                  <a:srgbClr val="FF0000"/>
                </a:solidFill>
              </a:rPr>
              <a:t> des blocs 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 512 </a:t>
            </a:r>
            <a:r>
              <a:rPr lang="en-US" dirty="0"/>
              <a:t>bits</a:t>
            </a:r>
          </a:p>
          <a:p>
            <a:r>
              <a:rPr lang="en-US" sz="2500" b="1" dirty="0" err="1">
                <a:solidFill>
                  <a:srgbClr val="FF0000"/>
                </a:solidFill>
              </a:rPr>
              <a:t>Taille</a:t>
            </a:r>
            <a:r>
              <a:rPr lang="en-US" sz="2500" b="1" dirty="0">
                <a:solidFill>
                  <a:srgbClr val="FF0000"/>
                </a:solidFill>
              </a:rPr>
              <a:t> de hash 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40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digits hexadecimal</a:t>
            </a:r>
          </a:p>
          <a:p>
            <a:r>
              <a:rPr lang="en-US" sz="2500" b="1" dirty="0" err="1">
                <a:solidFill>
                  <a:srgbClr val="FF0000"/>
                </a:solidFill>
              </a:rPr>
              <a:t>Taille</a:t>
            </a:r>
            <a:r>
              <a:rPr lang="en-US" sz="2500" b="1" dirty="0">
                <a:solidFill>
                  <a:srgbClr val="FF0000"/>
                </a:solidFill>
              </a:rPr>
              <a:t> du </a:t>
            </a:r>
            <a:r>
              <a:rPr lang="en-US" sz="2500" b="1" dirty="0" err="1">
                <a:solidFill>
                  <a:srgbClr val="FF0000"/>
                </a:solidFill>
              </a:rPr>
              <a:t>condensé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160</a:t>
            </a:r>
            <a:r>
              <a:rPr lang="en-US" dirty="0"/>
              <a:t> bits (</a:t>
            </a:r>
            <a:r>
              <a:rPr lang="en-US" dirty="0">
                <a:solidFill>
                  <a:srgbClr val="0070C0"/>
                </a:solidFill>
                <a:sym typeface="+mn-ea"/>
              </a:rPr>
              <a:t>5 × 32</a:t>
            </a:r>
            <a:r>
              <a:rPr lang="en-US" dirty="0">
                <a:sym typeface="+mn-ea"/>
              </a:rPr>
              <a:t>bits</a:t>
            </a:r>
            <a:r>
              <a:rPr lang="en-US" dirty="0"/>
              <a:t> )</a:t>
            </a:r>
          </a:p>
          <a:p>
            <a:r>
              <a:rPr lang="en-US" sz="2500" b="1" dirty="0" err="1">
                <a:solidFill>
                  <a:srgbClr val="FF0000"/>
                </a:solidFill>
              </a:rPr>
              <a:t>Niveau</a:t>
            </a:r>
            <a:r>
              <a:rPr lang="en-US" sz="2500" b="1" dirty="0">
                <a:solidFill>
                  <a:srgbClr val="FF0000"/>
                </a:solidFill>
              </a:rPr>
              <a:t> de </a:t>
            </a:r>
            <a:r>
              <a:rPr lang="en-US" sz="2500" b="1" dirty="0" err="1">
                <a:solidFill>
                  <a:srgbClr val="FF0000"/>
                </a:solidFill>
              </a:rPr>
              <a:t>sécurité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dirty="0"/>
              <a:t>: collision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63</a:t>
            </a:r>
            <a:r>
              <a:rPr lang="en-US" dirty="0"/>
              <a:t> </a:t>
            </a:r>
            <a:r>
              <a:rPr lang="en-US" dirty="0" err="1"/>
              <a:t>opérations</a:t>
            </a:r>
            <a:r>
              <a:rPr lang="en-US" dirty="0"/>
              <a:t>.</a:t>
            </a:r>
          </a:p>
          <a:p>
            <a:r>
              <a:rPr lang="en-US" sz="2500" b="1" dirty="0" err="1">
                <a:solidFill>
                  <a:srgbClr val="FF0000"/>
                </a:solidFill>
                <a:sym typeface="+mn-ea"/>
              </a:rPr>
              <a:t>Nombre</a:t>
            </a:r>
            <a:r>
              <a:rPr lang="en-US" sz="25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2500" b="1" dirty="0" err="1">
                <a:solidFill>
                  <a:srgbClr val="FF0000"/>
                </a:solidFill>
                <a:sym typeface="+mn-ea"/>
              </a:rPr>
              <a:t>d'étapes</a:t>
            </a:r>
            <a:r>
              <a:rPr lang="en-US" sz="25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: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80</a:t>
            </a:r>
            <a:r>
              <a:rPr lang="en-US" dirty="0">
                <a:sym typeface="+mn-ea"/>
              </a:rPr>
              <a:t> (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4</a:t>
            </a:r>
            <a:r>
              <a:rPr lang="en-US" dirty="0">
                <a:solidFill>
                  <a:schemeClr val="accent6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tours de </a:t>
            </a:r>
            <a:r>
              <a:rPr lang="en-US" dirty="0">
                <a:solidFill>
                  <a:srgbClr val="0070C0"/>
                </a:solidFill>
                <a:sym typeface="+mn-ea"/>
              </a:rPr>
              <a:t>20</a:t>
            </a:r>
            <a:r>
              <a:rPr lang="en-US" dirty="0">
                <a:sym typeface="+mn-ea"/>
              </a:rPr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SHA-1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8052" y="1547330"/>
            <a:ext cx="11423374" cy="2852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SHA-1 </a:t>
            </a:r>
            <a:r>
              <a:rPr lang="en-US" dirty="0" err="1"/>
              <a:t>prend</a:t>
            </a:r>
            <a:r>
              <a:rPr lang="en-US" dirty="0"/>
              <a:t> un message d'un maximum de </a:t>
            </a:r>
            <a:r>
              <a:rPr lang="en-US" b="1" dirty="0">
                <a:solidFill>
                  <a:srgbClr val="FF0000"/>
                </a:solidFill>
              </a:rPr>
              <a:t>2^64 bits </a:t>
            </a:r>
            <a:r>
              <a:rPr lang="en-US" dirty="0" err="1"/>
              <a:t>en</a:t>
            </a:r>
            <a:r>
              <a:rPr lang="en-US" dirty="0"/>
              <a:t> entrée. Quatre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booléennes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définies</a:t>
            </a:r>
            <a:r>
              <a:rPr lang="en-US" dirty="0"/>
              <a:t>, </a:t>
            </a:r>
            <a:r>
              <a:rPr lang="en-US" dirty="0" err="1"/>
              <a:t>elles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prennent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3 mots </a:t>
            </a:r>
            <a:r>
              <a:rPr lang="en-US" dirty="0"/>
              <a:t>de </a:t>
            </a:r>
            <a:r>
              <a:rPr lang="en-US" b="1" dirty="0">
                <a:solidFill>
                  <a:srgbClr val="FF0000"/>
                </a:solidFill>
              </a:rPr>
              <a:t>32 bits </a:t>
            </a:r>
            <a:r>
              <a:rPr lang="en-US" dirty="0" err="1"/>
              <a:t>en</a:t>
            </a:r>
            <a:r>
              <a:rPr lang="en-US" dirty="0"/>
              <a:t> entrée et </a:t>
            </a:r>
            <a:r>
              <a:rPr lang="en-US" dirty="0" err="1"/>
              <a:t>calculent</a:t>
            </a:r>
            <a:r>
              <a:rPr lang="en-US" dirty="0"/>
              <a:t> un mot de </a:t>
            </a:r>
            <a:r>
              <a:rPr lang="en-US" b="1" dirty="0">
                <a:solidFill>
                  <a:srgbClr val="FF0000"/>
                </a:solidFill>
              </a:rPr>
              <a:t>32 bits</a:t>
            </a:r>
            <a:r>
              <a:rPr lang="en-US" dirty="0"/>
              <a:t>. Une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spécifique</a:t>
            </a:r>
            <a:r>
              <a:rPr lang="en-US" dirty="0"/>
              <a:t> de rotation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disponible,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déplacer</a:t>
            </a:r>
            <a:r>
              <a:rPr lang="en-US" dirty="0"/>
              <a:t> les bits </a:t>
            </a:r>
            <a:r>
              <a:rPr lang="en-US" dirty="0" err="1"/>
              <a:t>vers</a:t>
            </a:r>
            <a:r>
              <a:rPr lang="en-US" dirty="0"/>
              <a:t> la gauche </a:t>
            </a:r>
            <a:r>
              <a:rPr lang="en-US" dirty="0" err="1"/>
              <a:t>ainsi</a:t>
            </a:r>
            <a:r>
              <a:rPr lang="en-US" dirty="0"/>
              <a:t>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circulaire</a:t>
            </a:r>
            <a:r>
              <a:rPr lang="en-US" dirty="0"/>
              <a:t> et les bits </a:t>
            </a:r>
            <a:r>
              <a:rPr lang="en-US" dirty="0" err="1"/>
              <a:t>reviennent</a:t>
            </a:r>
            <a:r>
              <a:rPr lang="en-US" dirty="0"/>
              <a:t> à droite.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SHA-1</a:t>
            </a:r>
            <a:r>
              <a:rPr lang="en-US" dirty="0"/>
              <a:t> commence par </a:t>
            </a:r>
            <a:r>
              <a:rPr lang="en-US" dirty="0" err="1"/>
              <a:t>ajouter</a:t>
            </a:r>
            <a:r>
              <a:rPr lang="en-US" dirty="0"/>
              <a:t> à la fin du message un bit à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suivi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bits à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/>
              <a:t>puis</a:t>
            </a:r>
            <a:r>
              <a:rPr lang="en-US" dirty="0"/>
              <a:t> la longueur du message initial (</a:t>
            </a:r>
            <a:r>
              <a:rPr lang="en-US" dirty="0" err="1"/>
              <a:t>en</a:t>
            </a:r>
            <a:r>
              <a:rPr lang="en-US" dirty="0"/>
              <a:t> bits) </a:t>
            </a:r>
            <a:r>
              <a:rPr lang="en-US" dirty="0" err="1"/>
              <a:t>codée</a:t>
            </a:r>
            <a:r>
              <a:rPr lang="en-US" dirty="0"/>
              <a:t> sur </a:t>
            </a:r>
            <a:r>
              <a:rPr lang="en-US" b="1" dirty="0">
                <a:solidFill>
                  <a:srgbClr val="FF0000"/>
                </a:solidFill>
              </a:rPr>
              <a:t>64 bits</a:t>
            </a:r>
            <a:r>
              <a:rPr lang="en-US" dirty="0"/>
              <a:t>. La </a:t>
            </a:r>
            <a:r>
              <a:rPr lang="en-US" dirty="0" err="1"/>
              <a:t>série</a:t>
            </a:r>
            <a:r>
              <a:rPr lang="en-US" dirty="0"/>
              <a:t> de 0 a </a:t>
            </a:r>
            <a:r>
              <a:rPr lang="en-US" dirty="0" err="1"/>
              <a:t>une</a:t>
            </a:r>
            <a:r>
              <a:rPr lang="en-US" dirty="0"/>
              <a:t> longueur </a:t>
            </a:r>
            <a:r>
              <a:rPr lang="en-US" dirty="0" err="1"/>
              <a:t>telle</a:t>
            </a:r>
            <a:r>
              <a:rPr lang="en-US" dirty="0"/>
              <a:t> que la </a:t>
            </a:r>
            <a:r>
              <a:rPr lang="en-US" dirty="0" err="1"/>
              <a:t>séquence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prolongée</a:t>
            </a:r>
            <a:r>
              <a:rPr lang="en-US" dirty="0"/>
              <a:t> a </a:t>
            </a:r>
            <a:r>
              <a:rPr lang="en-US" dirty="0" err="1"/>
              <a:t>une</a:t>
            </a:r>
            <a:r>
              <a:rPr lang="en-US" dirty="0"/>
              <a:t> longueur multiple de </a:t>
            </a:r>
            <a:r>
              <a:rPr lang="en-US" b="1" dirty="0">
                <a:solidFill>
                  <a:srgbClr val="FF0000"/>
                </a:solidFill>
              </a:rPr>
              <a:t>512 bits</a:t>
            </a:r>
            <a:r>
              <a:rPr lang="en-US" dirty="0"/>
              <a:t>. </a:t>
            </a:r>
            <a:r>
              <a:rPr lang="en-US" dirty="0" err="1"/>
              <a:t>L'algorithme</a:t>
            </a:r>
            <a:r>
              <a:rPr lang="en-US" dirty="0"/>
              <a:t> </a:t>
            </a:r>
            <a:r>
              <a:rPr lang="en-US" dirty="0" err="1"/>
              <a:t>travaille</a:t>
            </a:r>
            <a:r>
              <a:rPr lang="en-US" dirty="0"/>
              <a:t> </a:t>
            </a:r>
            <a:r>
              <a:rPr lang="en-US" dirty="0" err="1"/>
              <a:t>ensuite</a:t>
            </a:r>
            <a:r>
              <a:rPr lang="en-US" dirty="0"/>
              <a:t> </a:t>
            </a:r>
            <a:r>
              <a:rPr lang="en-US" dirty="0" err="1"/>
              <a:t>successivement</a:t>
            </a:r>
            <a:r>
              <a:rPr lang="en-US" dirty="0"/>
              <a:t> sur des blocs de </a:t>
            </a:r>
            <a:r>
              <a:rPr lang="en-US" b="1" dirty="0">
                <a:solidFill>
                  <a:srgbClr val="FF0000"/>
                </a:solidFill>
              </a:rPr>
              <a:t>512 bits</a:t>
            </a:r>
            <a:r>
              <a:rPr lang="en-US" dirty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4922"/>
            <a:ext cx="10797209" cy="23979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SHA-1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   Pour </a:t>
            </a:r>
            <a:r>
              <a:rPr lang="en-US" dirty="0" err="1"/>
              <a:t>chaque</a:t>
            </a:r>
            <a:r>
              <a:rPr lang="en-US" dirty="0"/>
              <a:t> bloc </a:t>
            </a:r>
            <a:r>
              <a:rPr lang="en-US" dirty="0" err="1"/>
              <a:t>l'algorithme</a:t>
            </a:r>
            <a:r>
              <a:rPr lang="en-US" dirty="0"/>
              <a:t>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80 tours </a:t>
            </a:r>
            <a:r>
              <a:rPr lang="en-US" dirty="0" err="1"/>
              <a:t>successifs</a:t>
            </a:r>
            <a:r>
              <a:rPr lang="en-US" dirty="0"/>
              <a:t> et applique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transformations sur </a:t>
            </a:r>
            <a:r>
              <a:rPr lang="en-US" dirty="0" err="1"/>
              <a:t>l'entrée</a:t>
            </a:r>
            <a:r>
              <a:rPr lang="en-US" dirty="0"/>
              <a:t>. La première </a:t>
            </a:r>
            <a:r>
              <a:rPr lang="en-US" dirty="0" err="1"/>
              <a:t>étape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80 </a:t>
            </a:r>
            <a:r>
              <a:rPr lang="en-US" b="1" dirty="0" err="1">
                <a:solidFill>
                  <a:srgbClr val="FF0000"/>
                </a:solidFill>
              </a:rPr>
              <a:t>valeurs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sur </a:t>
            </a:r>
            <a:r>
              <a:rPr lang="en-US" b="1" dirty="0">
                <a:solidFill>
                  <a:srgbClr val="FF0000"/>
                </a:solidFill>
              </a:rPr>
              <a:t>32 bits</a:t>
            </a:r>
            <a:r>
              <a:rPr lang="en-US" dirty="0"/>
              <a:t>. Les</a:t>
            </a:r>
            <a:r>
              <a:rPr lang="en-US" b="1" dirty="0">
                <a:solidFill>
                  <a:srgbClr val="FF0000"/>
                </a:solidFill>
              </a:rPr>
              <a:t> 16 </a:t>
            </a:r>
            <a:r>
              <a:rPr lang="en-US" dirty="0"/>
              <a:t>premières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obtenues</a:t>
            </a:r>
            <a:r>
              <a:rPr lang="en-US" dirty="0"/>
              <a:t> </a:t>
            </a:r>
            <a:r>
              <a:rPr lang="en-US" dirty="0" err="1"/>
              <a:t>directement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bloc « message » </a:t>
            </a:r>
            <a:r>
              <a:rPr lang="en-US" dirty="0" err="1"/>
              <a:t>en</a:t>
            </a:r>
            <a:r>
              <a:rPr lang="en-US" dirty="0"/>
              <a:t> entrée. Les </a:t>
            </a:r>
            <a:r>
              <a:rPr lang="en-US" b="1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calculées</a:t>
            </a:r>
            <a:r>
              <a:rPr lang="en-US" dirty="0"/>
              <a:t> </a:t>
            </a:r>
            <a:r>
              <a:rPr lang="en-US" dirty="0" err="1"/>
              <a:t>successivement</a:t>
            </a:r>
            <a:r>
              <a:rPr lang="en-US" dirty="0"/>
              <a:t>. 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SHA-1</a:t>
            </a:r>
            <a:r>
              <a:rPr lang="en-US" dirty="0"/>
              <a:t> les </a:t>
            </a:r>
            <a:r>
              <a:rPr lang="en-US" dirty="0" err="1"/>
              <a:t>obtient</a:t>
            </a:r>
            <a:r>
              <a:rPr lang="en-US" dirty="0"/>
              <a:t> grâce à </a:t>
            </a:r>
            <a:r>
              <a:rPr lang="en-US" dirty="0" err="1"/>
              <a:t>une</a:t>
            </a:r>
            <a:r>
              <a:rPr lang="en-US" dirty="0"/>
              <a:t> rotation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appliquée</a:t>
            </a:r>
            <a:r>
              <a:rPr lang="en-US" dirty="0"/>
              <a:t> sur le </a:t>
            </a:r>
            <a:r>
              <a:rPr lang="en-US" dirty="0" err="1"/>
              <a:t>résultat</a:t>
            </a:r>
            <a:r>
              <a:rPr lang="en-US" dirty="0"/>
              <a:t> d'un XOR,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utilise</a:t>
            </a:r>
            <a:r>
              <a:rPr lang="en-US" dirty="0"/>
              <a:t> pour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mots </a:t>
            </a:r>
            <a:r>
              <a:rPr lang="en-US" dirty="0" err="1"/>
              <a:t>obtenus</a:t>
            </a:r>
            <a:r>
              <a:rPr lang="en-US" dirty="0"/>
              <a:t> dans les </a:t>
            </a:r>
            <a:r>
              <a:rPr lang="en-US" dirty="0" err="1"/>
              <a:t>itérations</a:t>
            </a:r>
            <a:r>
              <a:rPr lang="en-US" dirty="0"/>
              <a:t> </a:t>
            </a:r>
            <a:r>
              <a:rPr lang="en-US" dirty="0" err="1"/>
              <a:t>précédentes</a:t>
            </a:r>
            <a:r>
              <a:rPr lang="en-US" dirty="0"/>
              <a:t>. On </a:t>
            </a:r>
            <a:r>
              <a:rPr lang="en-US" dirty="0" err="1"/>
              <a:t>définit</a:t>
            </a:r>
            <a:r>
              <a:rPr lang="en-US" dirty="0"/>
              <a:t> </a:t>
            </a:r>
            <a:r>
              <a:rPr lang="en-US" dirty="0" err="1"/>
              <a:t>ensuite</a:t>
            </a:r>
            <a:r>
              <a:rPr lang="en-US" dirty="0"/>
              <a:t> cinq variables qui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initialisées</a:t>
            </a:r>
            <a:r>
              <a:rPr lang="en-US" dirty="0"/>
              <a:t> avec des </a:t>
            </a:r>
            <a:r>
              <a:rPr lang="en-US" dirty="0" err="1"/>
              <a:t>constantes</a:t>
            </a:r>
            <a:r>
              <a:rPr lang="en-US" dirty="0"/>
              <a:t> ,le SHA-1 </a:t>
            </a:r>
            <a:r>
              <a:rPr lang="en-US" dirty="0" err="1"/>
              <a:t>utilise</a:t>
            </a:r>
            <a:r>
              <a:rPr lang="en-US" dirty="0"/>
              <a:t> encore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dans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calculs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Si un bloc de </a:t>
            </a:r>
            <a:r>
              <a:rPr lang="en-US" b="1" dirty="0">
                <a:solidFill>
                  <a:srgbClr val="FF0000"/>
                </a:solidFill>
              </a:rPr>
              <a:t>512 bits </a:t>
            </a:r>
            <a:r>
              <a:rPr lang="en-US" dirty="0"/>
              <a:t>a déjà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calculé</a:t>
            </a:r>
            <a:r>
              <a:rPr lang="en-US" dirty="0"/>
              <a:t> </a:t>
            </a:r>
            <a:r>
              <a:rPr lang="en-US" dirty="0" err="1"/>
              <a:t>auparavant</a:t>
            </a:r>
            <a:r>
              <a:rPr lang="en-US" dirty="0"/>
              <a:t>, les variables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initialisées</a:t>
            </a:r>
            <a:r>
              <a:rPr lang="en-US" dirty="0"/>
              <a:t> avec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obtenues</a:t>
            </a:r>
            <a:r>
              <a:rPr lang="en-US" dirty="0"/>
              <a:t> à la fin du </a:t>
            </a:r>
            <a:r>
              <a:rPr lang="en-US" dirty="0" err="1"/>
              <a:t>calcul</a:t>
            </a:r>
            <a:r>
              <a:rPr lang="en-US" dirty="0"/>
              <a:t> sur le bloc </a:t>
            </a:r>
            <a:r>
              <a:rPr lang="en-US" dirty="0" err="1"/>
              <a:t>précédent</a:t>
            </a:r>
            <a:r>
              <a:rPr lang="en-US" dirty="0"/>
              <a:t>. 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4.     Il </a:t>
            </a:r>
            <a:r>
              <a:rPr lang="en-US" dirty="0" err="1"/>
              <a:t>s'ensuit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80 tours </a:t>
            </a:r>
            <a:r>
              <a:rPr lang="en-US" dirty="0"/>
              <a:t>qui </a:t>
            </a:r>
            <a:r>
              <a:rPr lang="en-US" dirty="0" err="1"/>
              <a:t>alternent</a:t>
            </a:r>
            <a:r>
              <a:rPr lang="en-US" dirty="0"/>
              <a:t> des rotations, des additions entre les variables et les </a:t>
            </a:r>
            <a:r>
              <a:rPr lang="en-US" dirty="0" err="1"/>
              <a:t>constantes</a:t>
            </a:r>
            <a:r>
              <a:rPr lang="en-US" dirty="0"/>
              <a:t>. </a:t>
            </a:r>
            <a:r>
              <a:rPr lang="en-US" dirty="0" err="1"/>
              <a:t>Selon</a:t>
            </a:r>
            <a:r>
              <a:rPr lang="en-US" dirty="0"/>
              <a:t> le </a:t>
            </a:r>
            <a:r>
              <a:rPr lang="en-US" dirty="0" err="1"/>
              <a:t>numéro</a:t>
            </a:r>
            <a:r>
              <a:rPr lang="en-US" dirty="0"/>
              <a:t> du tour, 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SHA-1</a:t>
            </a:r>
            <a:r>
              <a:rPr lang="en-US" dirty="0"/>
              <a:t>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des quatre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booléennes</a:t>
            </a:r>
            <a:r>
              <a:rPr lang="en-US" dirty="0"/>
              <a:t>. </a:t>
            </a:r>
            <a:r>
              <a:rPr lang="en-US" dirty="0" err="1"/>
              <a:t>L'une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appliquée</a:t>
            </a:r>
            <a:r>
              <a:rPr lang="en-US" dirty="0"/>
              <a:t> sur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 des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 variables </a:t>
            </a:r>
            <a:r>
              <a:rPr lang="en-US" dirty="0" err="1"/>
              <a:t>disponibles</a:t>
            </a:r>
            <a:r>
              <a:rPr lang="en-US" dirty="0"/>
              <a:t>. Les variables </a:t>
            </a:r>
            <a:r>
              <a:rPr lang="en-US" dirty="0" err="1"/>
              <a:t>sont</a:t>
            </a:r>
            <a:r>
              <a:rPr lang="en-US" dirty="0"/>
              <a:t> mises à jour pour le tour </a:t>
            </a:r>
            <a:r>
              <a:rPr lang="en-US" dirty="0" err="1"/>
              <a:t>suivant</a:t>
            </a:r>
            <a:r>
              <a:rPr lang="en-US" dirty="0"/>
              <a:t> grâce à des permutations et </a:t>
            </a:r>
            <a:r>
              <a:rPr lang="en-US" dirty="0" err="1"/>
              <a:t>une</a:t>
            </a:r>
            <a:r>
              <a:rPr lang="en-US" dirty="0"/>
              <a:t> rotation. </a:t>
            </a:r>
            <a:r>
              <a:rPr lang="en-US" dirty="0" err="1"/>
              <a:t>En</a:t>
            </a:r>
            <a:r>
              <a:rPr lang="en-US" dirty="0"/>
              <a:t> résumé, 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SHA-1 </a:t>
            </a:r>
            <a:r>
              <a:rPr lang="en-US" dirty="0"/>
              <a:t>change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</a:t>
            </a:r>
            <a:r>
              <a:rPr lang="en-US" b="1" dirty="0">
                <a:solidFill>
                  <a:srgbClr val="FF0000"/>
                </a:solidFill>
              </a:rPr>
              <a:t> 20 tours </a:t>
            </a:r>
            <a:r>
              <a:rPr lang="en-US" dirty="0"/>
              <a:t>et </a:t>
            </a:r>
            <a:r>
              <a:rPr lang="en-US" dirty="0" err="1"/>
              <a:t>utilise</a:t>
            </a:r>
            <a:r>
              <a:rPr lang="en-US" dirty="0"/>
              <a:t> les sorties des tours </a:t>
            </a:r>
            <a:r>
              <a:rPr lang="en-US" dirty="0" err="1"/>
              <a:t>précédents</a:t>
            </a:r>
            <a:r>
              <a:rPr lang="en-US" dirty="0"/>
              <a:t>.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5.   À la fin des </a:t>
            </a:r>
            <a:r>
              <a:rPr lang="en-US" b="1" dirty="0">
                <a:solidFill>
                  <a:srgbClr val="FF0000"/>
                </a:solidFill>
              </a:rPr>
              <a:t>80 tours</a:t>
            </a:r>
            <a:r>
              <a:rPr lang="en-US" dirty="0"/>
              <a:t>, on </a:t>
            </a:r>
            <a:r>
              <a:rPr lang="en-US" dirty="0" err="1"/>
              <a:t>additionne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r>
              <a:rPr lang="en-US" dirty="0"/>
              <a:t> avec le </a:t>
            </a:r>
            <a:r>
              <a:rPr lang="en-US" dirty="0" err="1"/>
              <a:t>vecteur</a:t>
            </a:r>
            <a:r>
              <a:rPr lang="en-US" dirty="0"/>
              <a:t> initial. </a:t>
            </a:r>
            <a:r>
              <a:rPr lang="en-US" dirty="0" err="1"/>
              <a:t>Lorsque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blocs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traités</a:t>
            </a:r>
            <a:r>
              <a:rPr lang="en-US" dirty="0"/>
              <a:t>, les cinq variables </a:t>
            </a:r>
            <a:r>
              <a:rPr lang="en-US" dirty="0" err="1"/>
              <a:t>concaténées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(5 × 32 = 160 bits) </a:t>
            </a:r>
            <a:r>
              <a:rPr lang="en-US" dirty="0" err="1"/>
              <a:t>représentent</a:t>
            </a:r>
            <a:r>
              <a:rPr lang="en-US" dirty="0"/>
              <a:t> la signature.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Construction de Keccak: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7973"/>
            <a:ext cx="5786437" cy="500908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09563" y="1557973"/>
            <a:ext cx="57864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Construction de </a:t>
            </a:r>
            <a:r>
              <a:rPr lang="en-US" sz="1500" dirty="0" err="1"/>
              <a:t>l'éponge</a:t>
            </a:r>
            <a:r>
              <a:rPr lang="en-US" sz="1500" dirty="0"/>
              <a:t> </a:t>
            </a:r>
            <a:r>
              <a:rPr lang="en-US" sz="1500" dirty="0" err="1"/>
              <a:t>fonctionne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deux phases</a:t>
            </a:r>
            <a:r>
              <a:rPr lang="en-US" sz="15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 Absorption de </a:t>
            </a:r>
            <a:r>
              <a:rPr lang="en-US" sz="1500" dirty="0" err="1"/>
              <a:t>l'information</a:t>
            </a:r>
            <a:r>
              <a:rPr lang="en-US" sz="1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Essorage</a:t>
            </a:r>
            <a:r>
              <a:rPr lang="en-US" sz="1500" dirty="0"/>
              <a:t> pour obtention du hash </a:t>
            </a:r>
            <a:r>
              <a:rPr lang="en-US" sz="1500" dirty="0" err="1"/>
              <a:t>voulu</a:t>
            </a:r>
            <a:r>
              <a:rPr lang="en-US" sz="1500" dirty="0"/>
              <a:t>.</a:t>
            </a:r>
          </a:p>
          <a:p>
            <a:r>
              <a:rPr lang="fr-FR" sz="1500" dirty="0"/>
              <a:t> </a:t>
            </a:r>
            <a:r>
              <a:rPr lang="fr-FR" sz="1500" b="1" dirty="0">
                <a:solidFill>
                  <a:schemeClr val="accent1">
                    <a:lumMod val="75000"/>
                  </a:schemeClr>
                </a:solidFill>
              </a:rPr>
              <a:t>Première Phase </a:t>
            </a:r>
            <a:r>
              <a:rPr lang="fr-FR" sz="15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On </a:t>
            </a:r>
            <a:r>
              <a:rPr lang="en-US" sz="1500" dirty="0" err="1"/>
              <a:t>définit</a:t>
            </a:r>
            <a:r>
              <a:rPr lang="en-US" sz="1500" dirty="0"/>
              <a:t> deux </a:t>
            </a:r>
            <a:r>
              <a:rPr lang="en-US" sz="1500" dirty="0" err="1"/>
              <a:t>nombres</a:t>
            </a:r>
            <a:r>
              <a:rPr lang="en-US" sz="1500" dirty="0"/>
              <a:t> de bits </a:t>
            </a:r>
            <a:r>
              <a:rPr lang="en-US" sz="1500" b="1" dirty="0"/>
              <a:t>R</a:t>
            </a:r>
            <a:r>
              <a:rPr lang="en-US" sz="1500" dirty="0"/>
              <a:t> et </a:t>
            </a:r>
            <a:r>
              <a:rPr lang="en-US" sz="1500" b="1" dirty="0"/>
              <a:t>C.</a:t>
            </a:r>
            <a:endParaRPr lang="en-US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On </a:t>
            </a:r>
            <a:r>
              <a:rPr lang="en-US" sz="1500" dirty="0" err="1"/>
              <a:t>décompose</a:t>
            </a:r>
            <a:r>
              <a:rPr lang="en-US" sz="1500" dirty="0"/>
              <a:t> </a:t>
            </a:r>
            <a:r>
              <a:rPr lang="en-US" sz="1500" dirty="0" err="1"/>
              <a:t>l'entrée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bloc de </a:t>
            </a:r>
            <a:r>
              <a:rPr lang="en-US" sz="1500" b="1" dirty="0"/>
              <a:t>R</a:t>
            </a:r>
            <a:r>
              <a:rPr lang="en-US" sz="1500" dirty="0"/>
              <a:t> bits et on </a:t>
            </a:r>
            <a:r>
              <a:rPr lang="en-US" sz="1500" dirty="0" err="1"/>
              <a:t>choisit</a:t>
            </a:r>
            <a:r>
              <a:rPr lang="en-US" sz="1500" dirty="0"/>
              <a:t> un </a:t>
            </a:r>
            <a:r>
              <a:rPr lang="en-US" sz="1500" dirty="0" err="1"/>
              <a:t>vecteur</a:t>
            </a:r>
            <a:r>
              <a:rPr lang="en-US" sz="1500" dirty="0"/>
              <a:t> </a:t>
            </a:r>
            <a:r>
              <a:rPr lang="en-US" sz="1500" dirty="0" err="1"/>
              <a:t>inital</a:t>
            </a:r>
            <a:r>
              <a:rPr lang="en-US" sz="1500" dirty="0"/>
              <a:t> de longueur </a:t>
            </a:r>
            <a:r>
              <a:rPr lang="en-US" sz="1500" b="1" dirty="0"/>
              <a:t>R+C</a:t>
            </a:r>
            <a:r>
              <a:rPr lang="en-US" sz="1500" dirty="0"/>
              <a:t>.</a:t>
            </a:r>
            <a:endParaRPr lang="fr-FR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On fait un </a:t>
            </a:r>
            <a:r>
              <a:rPr lang="en-US" sz="1500" b="1" dirty="0"/>
              <a:t>XOR</a:t>
            </a:r>
            <a:r>
              <a:rPr lang="en-US" sz="1500" dirty="0"/>
              <a:t> entre le premier bloc et les R bits </a:t>
            </a:r>
            <a:r>
              <a:rPr lang="en-US" sz="1500" dirty="0" err="1"/>
              <a:t>initiaux</a:t>
            </a:r>
            <a:r>
              <a:rPr lang="en-US" sz="1500" dirty="0"/>
              <a:t>, le </a:t>
            </a:r>
            <a:r>
              <a:rPr lang="en-US" sz="1500" dirty="0" err="1"/>
              <a:t>résulat</a:t>
            </a:r>
            <a:r>
              <a:rPr lang="en-US" sz="1500" dirty="0"/>
              <a:t> </a:t>
            </a:r>
            <a:r>
              <a:rPr lang="en-US" sz="1500" dirty="0" err="1"/>
              <a:t>est</a:t>
            </a:r>
            <a:r>
              <a:rPr lang="en-US" sz="1500" dirty="0"/>
              <a:t> </a:t>
            </a:r>
            <a:r>
              <a:rPr lang="en-US" sz="1500" dirty="0" err="1"/>
              <a:t>donné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entrée à </a:t>
            </a:r>
            <a:r>
              <a:rPr lang="en-US" sz="1500" dirty="0" err="1"/>
              <a:t>une</a:t>
            </a:r>
            <a:r>
              <a:rPr lang="en-US" sz="1500" dirty="0"/>
              <a:t> </a:t>
            </a:r>
            <a:r>
              <a:rPr lang="en-US" sz="1500" dirty="0" err="1"/>
              <a:t>fonction</a:t>
            </a:r>
            <a:r>
              <a:rPr lang="en-US" sz="1500" b="1" dirty="0"/>
              <a:t> f</a:t>
            </a:r>
            <a:r>
              <a:rPr lang="en-US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La </a:t>
            </a:r>
            <a:r>
              <a:rPr lang="en-US" sz="1500" dirty="0" err="1"/>
              <a:t>fonction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entrée </a:t>
            </a:r>
            <a:r>
              <a:rPr lang="en-US" sz="1500" dirty="0" err="1"/>
              <a:t>prends</a:t>
            </a:r>
            <a:r>
              <a:rPr lang="en-US" sz="1500" dirty="0"/>
              <a:t> les </a:t>
            </a:r>
            <a:r>
              <a:rPr lang="en-US" sz="1500" b="1" dirty="0"/>
              <a:t>C</a:t>
            </a:r>
            <a:r>
              <a:rPr lang="en-US" sz="1500" dirty="0"/>
              <a:t> bits de </a:t>
            </a:r>
            <a:r>
              <a:rPr lang="en-US" sz="1500" dirty="0" err="1"/>
              <a:t>l'état</a:t>
            </a:r>
            <a:r>
              <a:rPr lang="en-US" sz="1500" dirty="0"/>
              <a:t> initial et </a:t>
            </a:r>
            <a:r>
              <a:rPr lang="en-US" sz="1500" dirty="0" err="1"/>
              <a:t>produit</a:t>
            </a:r>
            <a:r>
              <a:rPr lang="en-US" sz="1500" dirty="0"/>
              <a:t> deux sorties </a:t>
            </a:r>
            <a:r>
              <a:rPr lang="en-US" sz="1500" dirty="0" err="1"/>
              <a:t>une</a:t>
            </a:r>
            <a:r>
              <a:rPr lang="en-US" sz="1500" dirty="0"/>
              <a:t> de </a:t>
            </a:r>
            <a:r>
              <a:rPr lang="en-US" sz="1500" b="1" dirty="0"/>
              <a:t>R</a:t>
            </a:r>
            <a:r>
              <a:rPr lang="en-US" sz="1500" dirty="0"/>
              <a:t> bit et </a:t>
            </a:r>
            <a:r>
              <a:rPr lang="en-US" sz="1500" dirty="0" err="1"/>
              <a:t>une</a:t>
            </a:r>
            <a:r>
              <a:rPr lang="en-US" sz="1500" dirty="0"/>
              <a:t> de </a:t>
            </a:r>
            <a:r>
              <a:rPr lang="en-US" sz="1500" b="1" dirty="0"/>
              <a:t>C </a:t>
            </a:r>
            <a:r>
              <a:rPr lang="en-US" sz="1500" dirty="0"/>
              <a:t>bit.</a:t>
            </a:r>
            <a:endParaRPr lang="fr-FR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On fait  un </a:t>
            </a:r>
            <a:r>
              <a:rPr lang="en-US" sz="1500" b="1" dirty="0"/>
              <a:t>XOR</a:t>
            </a:r>
            <a:r>
              <a:rPr lang="en-US" sz="1500" dirty="0"/>
              <a:t> entre le </a:t>
            </a:r>
            <a:r>
              <a:rPr lang="en-US" sz="1500" b="1" dirty="0"/>
              <a:t>R </a:t>
            </a:r>
            <a:r>
              <a:rPr lang="en-US" sz="1500" dirty="0"/>
              <a:t>bits </a:t>
            </a:r>
            <a:r>
              <a:rPr lang="en-US" sz="1500" dirty="0" err="1"/>
              <a:t>résultant</a:t>
            </a:r>
            <a:r>
              <a:rPr lang="en-US" sz="1500" dirty="0"/>
              <a:t> et le </a:t>
            </a:r>
            <a:r>
              <a:rPr lang="en-US" sz="1500" dirty="0" err="1"/>
              <a:t>deuxième</a:t>
            </a:r>
            <a:r>
              <a:rPr lang="en-US" sz="1500" dirty="0"/>
              <a:t> bloc </a:t>
            </a:r>
            <a:r>
              <a:rPr lang="en-US" sz="1500" dirty="0" err="1"/>
              <a:t>en</a:t>
            </a:r>
            <a:r>
              <a:rPr lang="en-US" sz="1500" dirty="0"/>
              <a:t> entrée, le </a:t>
            </a:r>
            <a:r>
              <a:rPr lang="en-US" sz="1500" dirty="0" err="1"/>
              <a:t>résulat</a:t>
            </a:r>
            <a:r>
              <a:rPr lang="en-US" sz="1500" dirty="0"/>
              <a:t> </a:t>
            </a:r>
            <a:r>
              <a:rPr lang="en-US" sz="1500" dirty="0" err="1"/>
              <a:t>donnée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entrée </a:t>
            </a:r>
            <a:r>
              <a:rPr lang="en-US" sz="1500" dirty="0" err="1"/>
              <a:t>est</a:t>
            </a:r>
            <a:r>
              <a:rPr lang="en-US" sz="1500" dirty="0"/>
              <a:t> de nouveau la </a:t>
            </a:r>
            <a:r>
              <a:rPr lang="en-US" sz="1500" dirty="0" err="1"/>
              <a:t>fonction</a:t>
            </a:r>
            <a:r>
              <a:rPr lang="en-US" sz="1500" dirty="0"/>
              <a:t> </a:t>
            </a:r>
            <a:r>
              <a:rPr lang="en-US" sz="1500" b="1" dirty="0"/>
              <a:t>f</a:t>
            </a:r>
            <a:r>
              <a:rPr lang="en-US" sz="1500" dirty="0"/>
              <a:t>.</a:t>
            </a:r>
            <a:endParaRPr lang="fr-FR" sz="1500" dirty="0"/>
          </a:p>
          <a:p>
            <a:r>
              <a:rPr lang="en-US" sz="1500" dirty="0"/>
              <a:t>On continue </a:t>
            </a:r>
            <a:r>
              <a:rPr lang="en-US" sz="1500" dirty="0" err="1"/>
              <a:t>ce</a:t>
            </a:r>
            <a:r>
              <a:rPr lang="en-US" sz="1500" dirty="0"/>
              <a:t> </a:t>
            </a:r>
            <a:r>
              <a:rPr lang="en-US" sz="1500" dirty="0" err="1"/>
              <a:t>proccesus</a:t>
            </a:r>
            <a:r>
              <a:rPr lang="en-US" sz="1500" dirty="0"/>
              <a:t> </a:t>
            </a:r>
            <a:r>
              <a:rPr lang="en-US" sz="1500" dirty="0" err="1"/>
              <a:t>jusqu'à</a:t>
            </a:r>
            <a:r>
              <a:rPr lang="en-US" sz="1500" dirty="0"/>
              <a:t> </a:t>
            </a:r>
            <a:r>
              <a:rPr lang="en-US" sz="1500" dirty="0" err="1"/>
              <a:t>avoir</a:t>
            </a:r>
            <a:r>
              <a:rPr lang="en-US" sz="1500" dirty="0"/>
              <a:t> </a:t>
            </a:r>
            <a:r>
              <a:rPr lang="en-US" sz="1500" dirty="0" err="1"/>
              <a:t>traité</a:t>
            </a:r>
            <a:r>
              <a:rPr lang="en-US" sz="1500" dirty="0"/>
              <a:t> </a:t>
            </a:r>
            <a:r>
              <a:rPr lang="en-US" sz="1500" dirty="0" err="1"/>
              <a:t>tous</a:t>
            </a:r>
            <a:r>
              <a:rPr lang="en-US" sz="1500" dirty="0"/>
              <a:t> les blocs </a:t>
            </a:r>
            <a:r>
              <a:rPr lang="en-US" sz="1500" dirty="0" err="1"/>
              <a:t>en</a:t>
            </a:r>
            <a:r>
              <a:rPr lang="en-US" sz="1500" dirty="0"/>
              <a:t> entrée.</a:t>
            </a:r>
            <a:endParaRPr lang="fr-FR" sz="1500" dirty="0"/>
          </a:p>
          <a:p>
            <a:r>
              <a:rPr lang="en-US" sz="1500" b="1" dirty="0" err="1">
                <a:solidFill>
                  <a:schemeClr val="accent1">
                    <a:lumMod val="75000"/>
                  </a:schemeClr>
                </a:solidFill>
              </a:rPr>
              <a:t>Deuxième</a:t>
            </a: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 phase </a:t>
            </a:r>
            <a:r>
              <a:rPr lang="en-US" sz="1500" dirty="0"/>
              <a:t>:</a:t>
            </a:r>
            <a:endParaRPr lang="fr-FR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On </a:t>
            </a:r>
            <a:r>
              <a:rPr lang="en-US" sz="1500" dirty="0" err="1"/>
              <a:t>va</a:t>
            </a:r>
            <a:r>
              <a:rPr lang="en-US" sz="1500" dirty="0"/>
              <a:t> appliquer de nouveau la </a:t>
            </a:r>
            <a:r>
              <a:rPr lang="en-US" sz="1500" dirty="0" err="1"/>
              <a:t>fonction</a:t>
            </a:r>
            <a:r>
              <a:rPr lang="en-US" sz="1500" dirty="0"/>
              <a:t> f </a:t>
            </a:r>
            <a:r>
              <a:rPr lang="en-US" sz="1500" dirty="0" err="1"/>
              <a:t>mais</a:t>
            </a:r>
            <a:r>
              <a:rPr lang="en-US" sz="1500" dirty="0"/>
              <a:t> </a:t>
            </a:r>
            <a:r>
              <a:rPr lang="en-US" sz="1500" dirty="0" err="1"/>
              <a:t>cette</a:t>
            </a:r>
            <a:r>
              <a:rPr lang="en-US" sz="1500" dirty="0"/>
              <a:t> </a:t>
            </a:r>
            <a:r>
              <a:rPr lang="en-US" sz="1500" dirty="0" err="1"/>
              <a:t>fois</a:t>
            </a:r>
            <a:r>
              <a:rPr lang="en-US" sz="1500" dirty="0"/>
              <a:t> le </a:t>
            </a:r>
            <a:r>
              <a:rPr lang="en-US" sz="1500" dirty="0" err="1"/>
              <a:t>résultat</a:t>
            </a:r>
            <a:r>
              <a:rPr lang="en-US" sz="1500" dirty="0"/>
              <a:t> de </a:t>
            </a:r>
            <a:r>
              <a:rPr lang="en-US" sz="1500" b="1" dirty="0"/>
              <a:t>R</a:t>
            </a:r>
            <a:r>
              <a:rPr lang="en-US" sz="1500" dirty="0"/>
              <a:t> bit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être</a:t>
            </a:r>
            <a:r>
              <a:rPr lang="en-US" sz="1500" dirty="0"/>
              <a:t> </a:t>
            </a:r>
            <a:r>
              <a:rPr lang="en-US" sz="1500" dirty="0" err="1"/>
              <a:t>ajouter</a:t>
            </a:r>
            <a:r>
              <a:rPr lang="en-US" sz="1500" dirty="0"/>
              <a:t> à </a:t>
            </a:r>
            <a:r>
              <a:rPr lang="en-US" sz="1500" dirty="0" err="1"/>
              <a:t>une</a:t>
            </a:r>
            <a:r>
              <a:rPr lang="en-US" sz="1500" dirty="0"/>
              <a:t> </a:t>
            </a:r>
            <a:r>
              <a:rPr lang="en-US" sz="1500" dirty="0" err="1"/>
              <a:t>chaîne</a:t>
            </a:r>
            <a:r>
              <a:rPr lang="en-US" sz="1500" dirty="0"/>
              <a:t> </a:t>
            </a:r>
            <a:r>
              <a:rPr lang="en-US" sz="1500" dirty="0" err="1"/>
              <a:t>binaire</a:t>
            </a:r>
            <a:r>
              <a:rPr lang="en-US" sz="1500" dirty="0"/>
              <a:t> qui sera le </a:t>
            </a:r>
            <a:r>
              <a:rPr lang="en-US" sz="1500" dirty="0" err="1"/>
              <a:t>résultat</a:t>
            </a:r>
            <a:r>
              <a:rPr lang="en-US" sz="1500" dirty="0"/>
              <a:t> final, à </a:t>
            </a:r>
            <a:r>
              <a:rPr lang="en-US" sz="1500" dirty="0" err="1"/>
              <a:t>chaque</a:t>
            </a:r>
            <a:r>
              <a:rPr lang="en-US" sz="1500" dirty="0"/>
              <a:t> iteration de </a:t>
            </a:r>
            <a:r>
              <a:rPr lang="en-US" sz="1500" b="1" dirty="0"/>
              <a:t>f</a:t>
            </a:r>
            <a:r>
              <a:rPr lang="en-US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On </a:t>
            </a:r>
            <a:r>
              <a:rPr lang="en-US" sz="1500" dirty="0" err="1"/>
              <a:t>ajoute</a:t>
            </a:r>
            <a:r>
              <a:rPr lang="en-US" sz="1500" dirty="0"/>
              <a:t> </a:t>
            </a:r>
            <a:r>
              <a:rPr lang="en-US" sz="1500" b="1" dirty="0"/>
              <a:t>R</a:t>
            </a:r>
            <a:r>
              <a:rPr lang="en-US" sz="1500" dirty="0"/>
              <a:t> bit au hash final.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 On </a:t>
            </a:r>
            <a:r>
              <a:rPr lang="en-US" sz="1500" dirty="0" err="1"/>
              <a:t>s'arrête</a:t>
            </a:r>
            <a:r>
              <a:rPr lang="en-US" sz="1500" dirty="0"/>
              <a:t> </a:t>
            </a:r>
            <a:r>
              <a:rPr lang="en-US" sz="1500" dirty="0" err="1"/>
              <a:t>qu'on</a:t>
            </a:r>
            <a:r>
              <a:rPr lang="en-US" sz="1500" dirty="0"/>
              <a:t> le hash à au </a:t>
            </a:r>
            <a:r>
              <a:rPr lang="en-US" sz="1500" dirty="0" err="1"/>
              <a:t>moins</a:t>
            </a:r>
            <a:r>
              <a:rPr lang="en-US" sz="1500" dirty="0"/>
              <a:t> la </a:t>
            </a:r>
            <a:r>
              <a:rPr lang="en-US" sz="1500" dirty="0" err="1"/>
              <a:t>taille</a:t>
            </a:r>
            <a:r>
              <a:rPr lang="en-US" sz="1500" dirty="0"/>
              <a:t> </a:t>
            </a:r>
            <a:r>
              <a:rPr lang="en-US" sz="1500" dirty="0" err="1"/>
              <a:t>désirée</a:t>
            </a:r>
            <a:r>
              <a:rPr lang="en-US" sz="1500" dirty="0"/>
              <a:t> </a:t>
            </a:r>
            <a:r>
              <a:rPr lang="en-US" sz="1500" dirty="0" err="1"/>
              <a:t>exemple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256 bits</a:t>
            </a:r>
            <a:r>
              <a:rPr lang="en-US" sz="1500" dirty="0"/>
              <a:t>.</a:t>
            </a:r>
            <a:endParaRPr lang="fr-FR" sz="1500" dirty="0"/>
          </a:p>
          <a:p>
            <a:endParaRPr lang="fr-FR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On </a:t>
            </a:r>
            <a:r>
              <a:rPr lang="en-US" dirty="0" err="1"/>
              <a:t>va</a:t>
            </a:r>
            <a:r>
              <a:rPr lang="en-US" dirty="0"/>
              <a:t> transformer </a:t>
            </a:r>
            <a:r>
              <a:rPr lang="en-US" dirty="0" err="1"/>
              <a:t>l'entree</a:t>
            </a:r>
            <a:r>
              <a:rPr lang="en-US" dirty="0"/>
              <a:t> de </a:t>
            </a:r>
            <a:r>
              <a:rPr lang="en-US" dirty="0" err="1"/>
              <a:t>texte</a:t>
            </a:r>
            <a:r>
              <a:rPr lang="en-US" dirty="0"/>
              <a:t> a un tableau des </a:t>
            </a:r>
            <a:r>
              <a:rPr lang="en-US" dirty="0" err="1"/>
              <a:t>caracteres</a:t>
            </a:r>
            <a:r>
              <a:rPr lang="en-US" dirty="0"/>
              <a:t> du code ASCII</a:t>
            </a:r>
          </a:p>
          <a:p>
            <a:pPr marL="0" indent="0">
              <a:buNone/>
            </a:pPr>
            <a:r>
              <a:rPr lang="en-US" dirty="0"/>
              <a:t>  A Test [A, ,</a:t>
            </a:r>
            <a:r>
              <a:rPr lang="en-US" dirty="0" err="1"/>
              <a:t>T,e,s,t</a:t>
            </a:r>
            <a:r>
              <a:rPr lang="en-US" dirty="0"/>
              <a:t>] = [65,32,84,101,115,116] </a:t>
            </a:r>
          </a:p>
        </p:txBody>
      </p:sp>
      <p:pic>
        <p:nvPicPr>
          <p:cNvPr id="2" name="Picture 1" descr="Ste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5370"/>
            <a:ext cx="10515600" cy="1336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63487" y="580072"/>
            <a:ext cx="9732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de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Sha1 sur JavaScript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Ensuite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convertir</a:t>
            </a:r>
            <a:r>
              <a:rPr lang="en-US" dirty="0"/>
              <a:t> le code ASCII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 [1000001,100000,1010100,1100101,1110011,1110100]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apres</a:t>
            </a:r>
            <a:r>
              <a:rPr lang="en-US" dirty="0"/>
              <a:t> on </a:t>
            </a:r>
            <a:r>
              <a:rPr lang="en-US" dirty="0" err="1"/>
              <a:t>ajoute</a:t>
            </a:r>
            <a:r>
              <a:rPr lang="en-US" dirty="0"/>
              <a:t> des zeros a </a:t>
            </a:r>
            <a:r>
              <a:rPr lang="en-US" dirty="0" err="1"/>
              <a:t>chaque</a:t>
            </a:r>
            <a:r>
              <a:rPr lang="en-US" dirty="0"/>
              <a:t> element du tableau </a:t>
            </a:r>
            <a:r>
              <a:rPr lang="en-US" dirty="0" err="1"/>
              <a:t>jusqu'a</a:t>
            </a:r>
            <a:r>
              <a:rPr lang="en-US" dirty="0"/>
              <a:t> obtention de 8bits  [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1000001,</a:t>
            </a:r>
            <a:r>
              <a:rPr lang="en-US" b="1" dirty="0">
                <a:solidFill>
                  <a:srgbClr val="FF0000"/>
                </a:solidFill>
              </a:rPr>
              <a:t>00</a:t>
            </a:r>
            <a:r>
              <a:rPr lang="en-US" dirty="0"/>
              <a:t>100000,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1010100,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1100101,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1110011,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1110100]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te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3736340"/>
            <a:ext cx="8756015" cy="1553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du travail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34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1.     D</a:t>
            </a:r>
            <a:r>
              <a:rPr lang="fr-FR" b="1" dirty="0"/>
              <a:t>é</a:t>
            </a:r>
            <a:r>
              <a:rPr lang="en-US" b="1" dirty="0" err="1"/>
              <a:t>finition</a:t>
            </a:r>
            <a:r>
              <a:rPr lang="en-US" b="1" dirty="0"/>
              <a:t>  “</a:t>
            </a:r>
            <a:r>
              <a:rPr lang="en-US" b="1" dirty="0" err="1"/>
              <a:t>Hachage</a:t>
            </a:r>
            <a:r>
              <a:rPr lang="en-US" b="1" dirty="0"/>
              <a:t>”</a:t>
            </a:r>
          </a:p>
          <a:p>
            <a:pPr marL="0" indent="0">
              <a:buNone/>
            </a:pPr>
            <a:r>
              <a:rPr lang="en-US" b="1" dirty="0"/>
              <a:t>2.     </a:t>
            </a:r>
            <a:r>
              <a:rPr lang="en-US" b="1" dirty="0" err="1"/>
              <a:t>Fonction</a:t>
            </a:r>
            <a:r>
              <a:rPr lang="en-US" b="1" dirty="0"/>
              <a:t> </a:t>
            </a:r>
            <a:r>
              <a:rPr lang="en-US" b="1" dirty="0" err="1"/>
              <a:t>Hachage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    Diff</a:t>
            </a:r>
            <a:r>
              <a:rPr lang="fr-FR" altLang="en-US" b="1" dirty="0"/>
              <a:t>é</a:t>
            </a:r>
            <a:r>
              <a:rPr lang="en-US" b="1" dirty="0" err="1"/>
              <a:t>rence</a:t>
            </a:r>
            <a:r>
              <a:rPr lang="en-US" b="1" dirty="0"/>
              <a:t> entre le </a:t>
            </a:r>
            <a:r>
              <a:rPr lang="en-US" b="1" dirty="0" err="1"/>
              <a:t>hachage</a:t>
            </a:r>
            <a:r>
              <a:rPr lang="en-US" b="1" dirty="0"/>
              <a:t> et le </a:t>
            </a:r>
            <a:r>
              <a:rPr lang="en-US" b="1" dirty="0" err="1"/>
              <a:t>cryptage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4.     </a:t>
            </a:r>
            <a:r>
              <a:rPr lang="en-US" b="1" dirty="0" err="1"/>
              <a:t>Fonctions</a:t>
            </a:r>
            <a:r>
              <a:rPr lang="en-US" b="1" dirty="0"/>
              <a:t> de </a:t>
            </a:r>
            <a:r>
              <a:rPr lang="en-US" b="1" dirty="0" err="1"/>
              <a:t>hachage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5.     </a:t>
            </a:r>
            <a:r>
              <a:rPr lang="en-US" b="1" dirty="0" err="1"/>
              <a:t>Historique</a:t>
            </a:r>
            <a:r>
              <a:rPr lang="en-US" b="1" dirty="0"/>
              <a:t> des </a:t>
            </a:r>
            <a:r>
              <a:rPr lang="en-US" b="1" dirty="0" err="1"/>
              <a:t>fonctions</a:t>
            </a:r>
            <a:r>
              <a:rPr lang="en-US" b="1" dirty="0"/>
              <a:t> de </a:t>
            </a:r>
            <a:r>
              <a:rPr lang="en-US" b="1" dirty="0" err="1"/>
              <a:t>hachage</a:t>
            </a:r>
            <a:r>
              <a:rPr lang="en-US" b="1" dirty="0"/>
              <a:t> </a:t>
            </a:r>
            <a:r>
              <a:rPr lang="en-US" b="1" dirty="0" err="1"/>
              <a:t>cryptographique</a:t>
            </a:r>
            <a:endParaRPr lang="en-US" b="1" dirty="0"/>
          </a:p>
          <a:p>
            <a:pPr marL="514350" indent="-514350">
              <a:buAutoNum type="arabicPeriod" startAt="6"/>
            </a:pPr>
            <a:r>
              <a:rPr lang="en-US" b="1" dirty="0">
                <a:sym typeface="+mn-ea"/>
              </a:rPr>
              <a:t>Diff</a:t>
            </a:r>
            <a:r>
              <a:rPr lang="fr-FR" altLang="en-US" b="1" dirty="0">
                <a:sym typeface="+mn-ea"/>
              </a:rPr>
              <a:t>é</a:t>
            </a:r>
            <a:r>
              <a:rPr lang="en-US" b="1" dirty="0" err="1">
                <a:sym typeface="+mn-ea"/>
              </a:rPr>
              <a:t>rence</a:t>
            </a:r>
            <a:r>
              <a:rPr lang="en-US" b="1" dirty="0">
                <a:sym typeface="+mn-ea"/>
              </a:rPr>
              <a:t> entre les </a:t>
            </a:r>
            <a:r>
              <a:rPr lang="en-US" b="1" dirty="0" err="1">
                <a:sym typeface="+mn-ea"/>
              </a:rPr>
              <a:t>fonctions</a:t>
            </a:r>
            <a:r>
              <a:rPr lang="en-US" b="1" dirty="0">
                <a:sym typeface="+mn-ea"/>
              </a:rPr>
              <a:t> de </a:t>
            </a:r>
            <a:r>
              <a:rPr lang="en-US" b="1" dirty="0" err="1">
                <a:sym typeface="+mn-ea"/>
              </a:rPr>
              <a:t>hachage</a:t>
            </a:r>
            <a:r>
              <a:rPr lang="en-US" b="1" dirty="0">
                <a:sym typeface="+mn-ea"/>
              </a:rPr>
              <a:t> </a:t>
            </a:r>
          </a:p>
          <a:p>
            <a:pPr marL="514350" indent="-514350">
              <a:buAutoNum type="arabicPeriod" startAt="6"/>
            </a:pPr>
            <a:r>
              <a:rPr lang="en-US" b="1" dirty="0" err="1">
                <a:sym typeface="+mn-ea"/>
              </a:rPr>
              <a:t>Pourquoi</a:t>
            </a:r>
            <a:r>
              <a:rPr lang="en-US" b="1" dirty="0">
                <a:sym typeface="+mn-ea"/>
              </a:rPr>
              <a:t> SHA-1 ? </a:t>
            </a:r>
          </a:p>
          <a:p>
            <a:pPr marL="514350" indent="-514350">
              <a:buAutoNum type="arabicPeriod" startAt="6"/>
            </a:pPr>
            <a:r>
              <a:rPr lang="en-US" b="1" dirty="0" err="1">
                <a:sym typeface="+mn-ea"/>
              </a:rPr>
              <a:t>Définition</a:t>
            </a:r>
            <a:r>
              <a:rPr lang="en-US" b="1" dirty="0">
                <a:sym typeface="+mn-ea"/>
              </a:rPr>
              <a:t> de SHA-1 + </a:t>
            </a:r>
            <a:r>
              <a:rPr lang="en-US" b="1" dirty="0" err="1">
                <a:sym typeface="+mn-ea"/>
              </a:rPr>
              <a:t>Caractéristiques</a:t>
            </a:r>
            <a:endParaRPr lang="en-US" b="1" dirty="0">
              <a:sym typeface="+mn-ea"/>
            </a:endParaRPr>
          </a:p>
          <a:p>
            <a:pPr marL="514350" indent="-514350">
              <a:buAutoNum type="arabicPeriod" startAt="6"/>
            </a:pPr>
            <a:r>
              <a:rPr lang="en-US" b="1" dirty="0" err="1">
                <a:sym typeface="+mn-ea"/>
              </a:rPr>
              <a:t>Fonctionnement</a:t>
            </a:r>
            <a:r>
              <a:rPr lang="en-US" b="1" dirty="0">
                <a:sym typeface="+mn-ea"/>
              </a:rPr>
              <a:t> de SHA-1 + Construction Keccak</a:t>
            </a:r>
          </a:p>
          <a:p>
            <a:pPr marL="514350" indent="-514350">
              <a:buAutoNum type="arabicPeriod" startAt="6"/>
            </a:pPr>
            <a:r>
              <a:rPr lang="en-US" b="1" dirty="0"/>
              <a:t> </a:t>
            </a:r>
            <a:r>
              <a:rPr lang="en-US" b="1" dirty="0">
                <a:sym typeface="+mn-ea"/>
              </a:rPr>
              <a:t>Code de </a:t>
            </a:r>
            <a:r>
              <a:rPr lang="en-US" b="1" dirty="0" err="1">
                <a:sym typeface="+mn-ea"/>
              </a:rPr>
              <a:t>fonction</a:t>
            </a:r>
            <a:r>
              <a:rPr lang="en-US" b="1" dirty="0">
                <a:sym typeface="+mn-ea"/>
              </a:rPr>
              <a:t> Sha1 sur JavaScript</a:t>
            </a:r>
          </a:p>
          <a:p>
            <a:pPr marL="514350" indent="-514350">
              <a:buAutoNum type="arabicPeriod" startAt="6"/>
            </a:pPr>
            <a:r>
              <a:rPr lang="en-US" b="1" dirty="0">
                <a:sym typeface="+mn-ea"/>
              </a:rPr>
              <a:t>Conclusion</a:t>
            </a:r>
          </a:p>
          <a:p>
            <a:pPr marL="514350" indent="-514350">
              <a:buAutoNum type="arabicPeriod" startAt="6"/>
            </a:pPr>
            <a:r>
              <a:rPr lang="en-US" b="1" dirty="0" err="1"/>
              <a:t>Webographie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4) </a:t>
            </a:r>
            <a:r>
              <a:rPr lang="en-US" dirty="0" err="1"/>
              <a:t>concatenant</a:t>
            </a:r>
            <a:r>
              <a:rPr lang="en-US" dirty="0"/>
              <a:t> les elements du tableau et on </a:t>
            </a:r>
            <a:r>
              <a:rPr lang="en-US" dirty="0" err="1"/>
              <a:t>ajoute</a:t>
            </a:r>
            <a:r>
              <a:rPr lang="en-US" dirty="0"/>
              <a:t> 1 a droite  [010000010010000001010100011001010111001101110100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te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4980"/>
            <a:ext cx="10516235" cy="603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080" y="1149350"/>
            <a:ext cx="5181600" cy="45586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5)</a:t>
            </a:r>
            <a:r>
              <a:rPr lang="en-US" dirty="0" err="1"/>
              <a:t>concatenant</a:t>
            </a:r>
            <a:r>
              <a:rPr lang="en-US" dirty="0"/>
              <a:t> les element du tableau et on </a:t>
            </a:r>
            <a:r>
              <a:rPr lang="en-US" dirty="0" err="1"/>
              <a:t>ajoute</a:t>
            </a:r>
            <a:r>
              <a:rPr lang="en-US" dirty="0"/>
              <a:t> a </a:t>
            </a:r>
            <a:r>
              <a:rPr lang="en-US" dirty="0" err="1"/>
              <a:t>cela</a:t>
            </a:r>
            <a:r>
              <a:rPr lang="en-US" dirty="0"/>
              <a:t> des zeros </a:t>
            </a:r>
            <a:r>
              <a:rPr lang="en-US" dirty="0" err="1"/>
              <a:t>jusqu'a</a:t>
            </a:r>
            <a:r>
              <a:rPr lang="en-US" dirty="0"/>
              <a:t> obtention un </a:t>
            </a:r>
            <a:r>
              <a:rPr lang="en-US" dirty="0" err="1"/>
              <a:t>longeur</a:t>
            </a:r>
            <a:r>
              <a:rPr lang="en-US" dirty="0"/>
              <a:t> 448 bits</a:t>
            </a:r>
          </a:p>
          <a:p>
            <a:pPr marL="0" indent="0">
              <a:buNone/>
            </a:pPr>
            <a:r>
              <a:rPr lang="en-US" dirty="0"/>
              <a:t>[0100000100100000010101000110010101110011011101001] =&gt;</a:t>
            </a:r>
          </a:p>
          <a:p>
            <a:pPr marL="0" indent="0">
              <a:buNone/>
            </a:pPr>
            <a:r>
              <a:rPr lang="en-US" sz="1900" dirty="0">
                <a:sym typeface="+mn-ea"/>
              </a:rPr>
              <a:t>[0100000100100000010101000110010101110011011101001</a:t>
            </a:r>
            <a:r>
              <a:rPr lang="en-US" sz="1900" b="1" dirty="0">
                <a:solidFill>
                  <a:srgbClr val="FF0000"/>
                </a:solidFill>
                <a:sym typeface="+mn-ea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  <a:r>
              <a:rPr lang="en-US" sz="1900" dirty="0">
                <a:sym typeface="+mn-ea"/>
              </a:rPr>
              <a:t>]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step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0610" y="2732405"/>
            <a:ext cx="5182870" cy="9512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6)  </a:t>
            </a:r>
            <a:r>
              <a:rPr lang="en-US" dirty="0" err="1"/>
              <a:t>prenant</a:t>
            </a:r>
            <a:r>
              <a:rPr lang="en-US" dirty="0"/>
              <a:t> un code </a:t>
            </a:r>
            <a:r>
              <a:rPr lang="en-US" dirty="0" err="1"/>
              <a:t>binaire</a:t>
            </a:r>
            <a:r>
              <a:rPr lang="en-US" dirty="0"/>
              <a:t> de 8 bits ASCII de </a:t>
            </a:r>
            <a:r>
              <a:rPr lang="en-US" dirty="0" err="1"/>
              <a:t>l'etape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48 :  110000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7) on </a:t>
            </a:r>
            <a:r>
              <a:rPr lang="en-US" dirty="0" err="1"/>
              <a:t>ajout</a:t>
            </a:r>
            <a:r>
              <a:rPr lang="en-US" dirty="0"/>
              <a:t> des zeros </a:t>
            </a:r>
            <a:r>
              <a:rPr lang="en-US" dirty="0" err="1"/>
              <a:t>jusqu'a</a:t>
            </a:r>
            <a:r>
              <a:rPr lang="en-US" dirty="0"/>
              <a:t> obtention un </a:t>
            </a:r>
            <a:r>
              <a:rPr lang="en-US" dirty="0" err="1"/>
              <a:t>longeur</a:t>
            </a:r>
            <a:r>
              <a:rPr lang="en-US" dirty="0"/>
              <a:t> de 64 bits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  <a:sym typeface="+mn-ea"/>
              </a:rPr>
              <a:t>000000000000000000000000000000000000000000000000000000000</a:t>
            </a:r>
            <a:r>
              <a:rPr lang="en-US" sz="2500" dirty="0">
                <a:sym typeface="+mn-ea"/>
              </a:rPr>
              <a:t>110000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</p:txBody>
      </p:sp>
      <p:pic>
        <p:nvPicPr>
          <p:cNvPr id="5" name="Picture 4" descr="ste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85" y="1758950"/>
            <a:ext cx="6442710" cy="681355"/>
          </a:xfrm>
          <a:prstGeom prst="rect">
            <a:avLst/>
          </a:prstGeom>
        </p:spPr>
      </p:pic>
      <p:pic>
        <p:nvPicPr>
          <p:cNvPr id="6" name="Picture 5" descr="ste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45" y="3837857"/>
            <a:ext cx="6772910" cy="6972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8)  on </a:t>
            </a:r>
            <a:r>
              <a:rPr lang="en-US" dirty="0" err="1"/>
              <a:t>ajout</a:t>
            </a:r>
            <a:r>
              <a:rPr lang="en-US" dirty="0"/>
              <a:t> le code </a:t>
            </a:r>
            <a:r>
              <a:rPr lang="en-US" dirty="0" err="1"/>
              <a:t>binaire</a:t>
            </a:r>
            <a:r>
              <a:rPr lang="en-US" dirty="0"/>
              <a:t> la </a:t>
            </a:r>
            <a:r>
              <a:rPr lang="en-US" dirty="0" err="1"/>
              <a:t>derniere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a le code </a:t>
            </a:r>
            <a:r>
              <a:rPr lang="en-US" dirty="0" err="1"/>
              <a:t>qu'on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obtenu</a:t>
            </a:r>
            <a:r>
              <a:rPr lang="en-US" dirty="0"/>
              <a:t> dans </a:t>
            </a:r>
            <a:r>
              <a:rPr lang="en-US" dirty="0" err="1"/>
              <a:t>l'etape</a:t>
            </a:r>
            <a:r>
              <a:rPr lang="en-US" dirty="0"/>
              <a:t> 5.</a:t>
            </a: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[0100000100100000010101000110010101110011011101001</a:t>
            </a:r>
            <a:r>
              <a:rPr lang="en-US" sz="2000" b="1" dirty="0">
                <a:solidFill>
                  <a:srgbClr val="FF0000"/>
                </a:solidFill>
                <a:sym typeface="+mn-ea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000000000000000000000000000000000000000000000000000000000110000</a:t>
            </a:r>
            <a:r>
              <a:rPr lang="en-US" sz="2000" dirty="0">
                <a:sym typeface="+mn-ea"/>
              </a:rPr>
              <a:t>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ste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4318635"/>
            <a:ext cx="8006080" cy="8242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12534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9)  </a:t>
            </a:r>
            <a:r>
              <a:rPr lang="en-US" dirty="0" err="1"/>
              <a:t>décomposer</a:t>
            </a:r>
            <a:r>
              <a:rPr lang="en-US" dirty="0"/>
              <a:t> le message </a:t>
            </a:r>
            <a:r>
              <a:rPr lang="en-US" dirty="0" err="1"/>
              <a:t>en</a:t>
            </a:r>
            <a:r>
              <a:rPr lang="en-US" dirty="0"/>
              <a:t> un tableau de «morceaux» de 512 </a:t>
            </a:r>
            <a:r>
              <a:rPr lang="en-US" dirty="0" err="1"/>
              <a:t>caractères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[0100000100100000010101000110010101110011011101001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10000]</a:t>
            </a:r>
          </a:p>
        </p:txBody>
      </p:sp>
      <p:pic>
        <p:nvPicPr>
          <p:cNvPr id="4" name="Picture 3" descr="ste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02" y="5154179"/>
            <a:ext cx="6588125" cy="7353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480" y="12534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10)  </a:t>
            </a:r>
            <a:r>
              <a:rPr lang="en-US" dirty="0" err="1"/>
              <a:t>diviser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morceau </a:t>
            </a:r>
            <a:r>
              <a:rPr lang="en-US" dirty="0" err="1"/>
              <a:t>en</a:t>
            </a:r>
            <a:r>
              <a:rPr lang="en-US" dirty="0"/>
              <a:t> un sous-tableau de 16 'mots' de 32 bits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[01000001001000000101010001100101 , 01110011011101001000000000000000,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00000000000000000000000000000000 , 00000000000000000000000000000000,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00000000000000000000000000000000,00000000000000000000000000000000,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00000000000000000000000000000000,00000000000000000000000000000000,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00000000000000000000000000000000,00000000000000000000000000000000,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00000000000000000000000000000000,00000000000000000000000000000000,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00000000000000000000000000000000,00000000000000000000000000000000,</a:t>
            </a:r>
          </a:p>
          <a:p>
            <a:pPr marL="0" indent="0">
              <a:buNone/>
            </a:pPr>
            <a:r>
              <a:rPr lang="en-US" sz="2200" b="1" dirty="0">
                <a:sym typeface="+mn-ea"/>
              </a:rPr>
              <a:t>00000000000000000000000000000000,00000000000000000000000001100000]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tep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5372007"/>
            <a:ext cx="6664960" cy="662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30" y="810260"/>
            <a:ext cx="10542905" cy="128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11) faire </a:t>
            </a:r>
            <a:r>
              <a:rPr lang="en-US" dirty="0" err="1"/>
              <a:t>une</a:t>
            </a:r>
            <a:r>
              <a:rPr lang="en-US" dirty="0"/>
              <a:t> boucle à travers </a:t>
            </a:r>
            <a:r>
              <a:rPr lang="en-US" dirty="0" err="1"/>
              <a:t>chaque</a:t>
            </a:r>
            <a:r>
              <a:rPr lang="en-US" dirty="0"/>
              <a:t> «bloc» de seize «mots» de 32 bits et </a:t>
            </a:r>
            <a:r>
              <a:rPr lang="en-US" dirty="0" err="1"/>
              <a:t>étendre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tableau à 80 «mots»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des </a:t>
            </a:r>
            <a:r>
              <a:rPr lang="en-US" dirty="0" err="1"/>
              <a:t>opérations</a:t>
            </a:r>
            <a:r>
              <a:rPr lang="en-US" dirty="0"/>
              <a:t> XOR au </a:t>
            </a:r>
            <a:r>
              <a:rPr lang="en-US" dirty="0" err="1"/>
              <a:t>niveau</a:t>
            </a:r>
            <a:r>
              <a:rPr lang="en-US" dirty="0"/>
              <a:t> du bit</a:t>
            </a:r>
          </a:p>
        </p:txBody>
      </p:sp>
      <p:pic>
        <p:nvPicPr>
          <p:cNvPr id="4" name="Picture 3" descr="ste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" y="2091055"/>
            <a:ext cx="10373995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80word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070" y="629285"/>
            <a:ext cx="9067165" cy="55987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253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12) </a:t>
            </a:r>
            <a:r>
              <a:rPr lang="en-US" dirty="0" err="1"/>
              <a:t>initialiser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variables</a:t>
            </a:r>
          </a:p>
        </p:txBody>
      </p:sp>
      <p:pic>
        <p:nvPicPr>
          <p:cNvPr id="4" name="Picture 3" descr="ste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958340"/>
            <a:ext cx="608838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05"/>
            <a:ext cx="5203190" cy="4671695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dirty="0"/>
              <a:t>13)  boucle sur </a:t>
            </a:r>
            <a:r>
              <a:rPr lang="en-US" dirty="0" err="1"/>
              <a:t>chaque</a:t>
            </a:r>
            <a:r>
              <a:rPr lang="en-US" dirty="0"/>
              <a:t> morceau: </a:t>
            </a:r>
            <a:r>
              <a:rPr lang="en-US" dirty="0" err="1"/>
              <a:t>opérations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du bit et </a:t>
            </a:r>
            <a:r>
              <a:rPr lang="en-US" dirty="0" err="1"/>
              <a:t>réaffectation</a:t>
            </a:r>
            <a:r>
              <a:rPr lang="en-US" dirty="0"/>
              <a:t> des variables</a:t>
            </a:r>
          </a:p>
          <a:p>
            <a:pPr marL="0" indent="0">
              <a:buNone/>
            </a:pPr>
            <a:r>
              <a:rPr lang="en-US" b="1" dirty="0"/>
              <a:t>h0 = 01100111010001010010001100000001</a:t>
            </a:r>
          </a:p>
          <a:p>
            <a:pPr marL="0" indent="0">
              <a:buNone/>
            </a:pPr>
            <a:r>
              <a:rPr lang="en-US" b="1" dirty="0"/>
              <a:t>h1 = 11101111110011011010101110001001</a:t>
            </a:r>
          </a:p>
          <a:p>
            <a:pPr marL="0" indent="0">
              <a:buNone/>
            </a:pPr>
            <a:r>
              <a:rPr lang="en-US" b="1" dirty="0"/>
              <a:t>h2 = 10011000101110101101110011111110</a:t>
            </a:r>
          </a:p>
          <a:p>
            <a:pPr marL="0" indent="0">
              <a:buNone/>
            </a:pPr>
            <a:r>
              <a:rPr lang="en-US" b="1" dirty="0"/>
              <a:t>h3 = 00010000001100100101010001110110</a:t>
            </a:r>
          </a:p>
          <a:p>
            <a:pPr marL="0" indent="0">
              <a:buNone/>
            </a:pPr>
            <a:r>
              <a:rPr lang="en-US" b="1" dirty="0"/>
              <a:t>h4 = 11000011110100101110000111110000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h0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 10001111000011000000100001010101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h1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 10010001010101100011001111100100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h2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 10100111110111100001100101000110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h3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 10001011001110000111010011001000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h4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 10010000000111011111000001000011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tep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90" y="454660"/>
            <a:ext cx="5575935" cy="6075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5" y="245165"/>
            <a:ext cx="8772526" cy="1325563"/>
          </a:xfrm>
          <a:noFill/>
        </p:spPr>
        <p:txBody>
          <a:bodyPr/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Hachage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50" y="1745615"/>
            <a:ext cx="6916807" cy="4638620"/>
          </a:xfrm>
          <a:noFill/>
        </p:spPr>
        <p:txBody>
          <a:bodyPr>
            <a:normAutofit fontScale="95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 err="1"/>
              <a:t>Hachage</a:t>
            </a:r>
            <a:r>
              <a:rPr lang="en-US" sz="1900" dirty="0"/>
              <a:t> </a:t>
            </a:r>
            <a:r>
              <a:rPr lang="en-US" sz="1900" dirty="0" err="1"/>
              <a:t>est</a:t>
            </a:r>
            <a:r>
              <a:rPr lang="en-US" sz="1900" dirty="0"/>
              <a:t> un </a:t>
            </a:r>
            <a:r>
              <a:rPr lang="en-US" sz="1900" dirty="0" err="1"/>
              <a:t>traitement</a:t>
            </a:r>
            <a:r>
              <a:rPr lang="en-US" sz="1900" dirty="0"/>
              <a:t> </a:t>
            </a:r>
            <a:r>
              <a:rPr lang="en-US" sz="1900" dirty="0" err="1"/>
              <a:t>informatique</a:t>
            </a:r>
            <a:r>
              <a:rPr lang="en-US" sz="1900" dirty="0"/>
              <a:t> et </a:t>
            </a:r>
            <a:r>
              <a:rPr lang="en-US" sz="1900" dirty="0" err="1"/>
              <a:t>mathématique</a:t>
            </a:r>
            <a:r>
              <a:rPr lang="en-US" sz="1900" dirty="0"/>
              <a:t> qui </a:t>
            </a:r>
            <a:r>
              <a:rPr lang="en-US" sz="1900" dirty="0" err="1"/>
              <a:t>transforme</a:t>
            </a:r>
            <a:r>
              <a:rPr lang="en-US" sz="1900" dirty="0"/>
              <a:t> </a:t>
            </a:r>
            <a:r>
              <a:rPr lang="en-US" sz="1900" dirty="0" err="1"/>
              <a:t>une</a:t>
            </a:r>
            <a:r>
              <a:rPr lang="en-US" sz="1900" dirty="0"/>
              <a:t> </a:t>
            </a:r>
            <a:r>
              <a:rPr lang="en-US" sz="1900" dirty="0" err="1"/>
              <a:t>donnée</a:t>
            </a:r>
            <a:r>
              <a:rPr lang="en-US" sz="1900" dirty="0"/>
              <a:t> </a:t>
            </a:r>
            <a:r>
              <a:rPr lang="en-US" sz="1900" dirty="0" err="1"/>
              <a:t>quelconque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une</a:t>
            </a:r>
            <a:r>
              <a:rPr lang="en-US" sz="1900" dirty="0"/>
              <a:t> </a:t>
            </a:r>
            <a:r>
              <a:rPr lang="en-US" sz="1900" dirty="0" err="1"/>
              <a:t>donnée</a:t>
            </a:r>
            <a:r>
              <a:rPr lang="en-US" sz="1900" dirty="0"/>
              <a:t> de </a:t>
            </a:r>
            <a:r>
              <a:rPr lang="en-US" sz="1900" dirty="0" err="1"/>
              <a:t>taille</a:t>
            </a:r>
            <a:r>
              <a:rPr lang="en-US" sz="1900" dirty="0"/>
              <a:t> </a:t>
            </a:r>
            <a:r>
              <a:rPr lang="en-US" sz="1900" dirty="0" err="1"/>
              <a:t>fixée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 dirty="0" err="1"/>
              <a:t>Hachage</a:t>
            </a:r>
            <a:r>
              <a:rPr lang="en-US" sz="1900" dirty="0"/>
              <a:t> </a:t>
            </a:r>
            <a:r>
              <a:rPr lang="en-US" sz="1900" dirty="0" err="1"/>
              <a:t>est</a:t>
            </a:r>
            <a:r>
              <a:rPr lang="en-US" sz="1900" dirty="0"/>
              <a:t> </a:t>
            </a:r>
            <a:r>
              <a:rPr lang="en-US" sz="1900" dirty="0" err="1"/>
              <a:t>aussi</a:t>
            </a:r>
            <a:r>
              <a:rPr lang="en-US" sz="1900" dirty="0"/>
              <a:t> </a:t>
            </a:r>
            <a:r>
              <a:rPr lang="en-US" sz="1900" dirty="0" err="1"/>
              <a:t>appelée</a:t>
            </a:r>
            <a:r>
              <a:rPr lang="en-US" sz="1900" dirty="0"/>
              <a:t> </a:t>
            </a:r>
            <a:r>
              <a:rPr lang="en-US" sz="1900" dirty="0" err="1"/>
              <a:t>fonction</a:t>
            </a:r>
            <a:r>
              <a:rPr lang="en-US" sz="1900" dirty="0"/>
              <a:t> de </a:t>
            </a:r>
            <a:r>
              <a:rPr lang="en-US" sz="1900" dirty="0" err="1"/>
              <a:t>hachage</a:t>
            </a:r>
            <a:r>
              <a:rPr lang="en-US" sz="1900" dirty="0"/>
              <a:t> à </a:t>
            </a:r>
            <a:r>
              <a:rPr lang="en-US" sz="1900" dirty="0" err="1"/>
              <a:t>sens</a:t>
            </a:r>
            <a:r>
              <a:rPr lang="en-US" sz="1900" dirty="0"/>
              <a:t> unique </a:t>
            </a:r>
            <a:r>
              <a:rPr lang="en-US" sz="1900" dirty="0" err="1"/>
              <a:t>ou</a:t>
            </a:r>
            <a:r>
              <a:rPr lang="en-US" sz="1900" dirty="0"/>
              <a:t> "</a:t>
            </a:r>
            <a:r>
              <a:rPr lang="en-US" sz="1900" b="1" dirty="0">
                <a:solidFill>
                  <a:srgbClr val="FF0000"/>
                </a:solidFill>
              </a:rPr>
              <a:t>one-way hash function</a:t>
            </a:r>
            <a:r>
              <a:rPr lang="en-US" sz="1900" dirty="0"/>
              <a:t>"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anglais</a:t>
            </a:r>
            <a:r>
              <a:rPr lang="en-US" sz="1900" dirty="0"/>
              <a:t>. Ce type de </a:t>
            </a:r>
            <a:r>
              <a:rPr lang="en-US" sz="1900" dirty="0" err="1"/>
              <a:t>fonction</a:t>
            </a:r>
            <a:r>
              <a:rPr lang="en-US" sz="1900" dirty="0"/>
              <a:t> </a:t>
            </a:r>
            <a:r>
              <a:rPr lang="en-US" sz="1900" dirty="0" err="1"/>
              <a:t>est</a:t>
            </a:r>
            <a:r>
              <a:rPr lang="en-US" sz="1900" dirty="0"/>
              <a:t> </a:t>
            </a:r>
            <a:r>
              <a:rPr lang="en-US" sz="1900" dirty="0" err="1"/>
              <a:t>très</a:t>
            </a:r>
            <a:r>
              <a:rPr lang="en-US" sz="1900" dirty="0"/>
              <a:t> </a:t>
            </a:r>
            <a:r>
              <a:rPr lang="en-US" sz="1900" dirty="0" err="1"/>
              <a:t>utilisé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cryptographie</a:t>
            </a:r>
            <a:r>
              <a:rPr lang="en-US" sz="1900" dirty="0"/>
              <a:t>, </a:t>
            </a:r>
            <a:r>
              <a:rPr lang="en-US" sz="1900" dirty="0" err="1"/>
              <a:t>principalement</a:t>
            </a:r>
            <a:r>
              <a:rPr lang="en-US" sz="1900" dirty="0"/>
              <a:t> dans le but de </a:t>
            </a:r>
            <a:r>
              <a:rPr lang="en-US" sz="1900" dirty="0" err="1"/>
              <a:t>réduire</a:t>
            </a:r>
            <a:r>
              <a:rPr lang="en-US" sz="1900" dirty="0"/>
              <a:t> la </a:t>
            </a:r>
            <a:r>
              <a:rPr lang="en-US" sz="1900" dirty="0" err="1"/>
              <a:t>taille</a:t>
            </a:r>
            <a:r>
              <a:rPr lang="en-US" sz="1900" dirty="0"/>
              <a:t> des </a:t>
            </a:r>
            <a:r>
              <a:rPr lang="en-US" sz="1900" dirty="0" err="1"/>
              <a:t>données</a:t>
            </a:r>
            <a:r>
              <a:rPr lang="en-US" sz="1900" dirty="0"/>
              <a:t> à </a:t>
            </a:r>
            <a:r>
              <a:rPr lang="en-US" sz="1900" dirty="0" err="1"/>
              <a:t>traiter</a:t>
            </a:r>
            <a:r>
              <a:rPr lang="en-US" sz="1900" dirty="0"/>
              <a:t> par la </a:t>
            </a:r>
            <a:r>
              <a:rPr lang="en-US" sz="1900" dirty="0" err="1"/>
              <a:t>fonction</a:t>
            </a:r>
            <a:r>
              <a:rPr lang="en-US" sz="1900" dirty="0"/>
              <a:t> de </a:t>
            </a:r>
            <a:r>
              <a:rPr lang="en-US" sz="1900" dirty="0" err="1"/>
              <a:t>cryptage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effet</a:t>
            </a:r>
            <a:r>
              <a:rPr lang="en-US" sz="1900" dirty="0"/>
              <a:t>, la </a:t>
            </a:r>
            <a:r>
              <a:rPr lang="en-US" sz="1900" dirty="0" err="1"/>
              <a:t>caractéristique</a:t>
            </a:r>
            <a:r>
              <a:rPr lang="en-US" sz="1900" dirty="0"/>
              <a:t> </a:t>
            </a:r>
            <a:r>
              <a:rPr lang="en-US" sz="1900" dirty="0" err="1"/>
              <a:t>principale</a:t>
            </a:r>
            <a:r>
              <a:rPr lang="en-US" sz="1900" dirty="0"/>
              <a:t> </a:t>
            </a:r>
            <a:r>
              <a:rPr lang="en-US" sz="1900" dirty="0" err="1"/>
              <a:t>d'une</a:t>
            </a:r>
            <a:r>
              <a:rPr lang="en-US" sz="1900" dirty="0"/>
              <a:t> </a:t>
            </a:r>
            <a:r>
              <a:rPr lang="en-US" sz="1900" dirty="0" err="1"/>
              <a:t>fonction</a:t>
            </a:r>
            <a:r>
              <a:rPr lang="en-US" sz="1900" dirty="0"/>
              <a:t> de </a:t>
            </a:r>
            <a:r>
              <a:rPr lang="en-US" sz="1900" dirty="0" err="1"/>
              <a:t>hachage</a:t>
            </a:r>
            <a:r>
              <a:rPr lang="en-US" sz="1900" dirty="0"/>
              <a:t> </a:t>
            </a:r>
            <a:r>
              <a:rPr lang="en-US" sz="1900" dirty="0" err="1"/>
              <a:t>est</a:t>
            </a:r>
            <a:r>
              <a:rPr lang="en-US" sz="1900" dirty="0"/>
              <a:t> de </a:t>
            </a:r>
            <a:r>
              <a:rPr lang="en-US" sz="1900" dirty="0" err="1"/>
              <a:t>produire</a:t>
            </a:r>
            <a:r>
              <a:rPr lang="en-US" sz="1900" dirty="0"/>
              <a:t> un </a:t>
            </a:r>
            <a:r>
              <a:rPr lang="en-US" sz="1900" dirty="0" err="1"/>
              <a:t>haché</a:t>
            </a:r>
            <a:r>
              <a:rPr lang="en-US" sz="1900" dirty="0"/>
              <a:t> des </a:t>
            </a:r>
            <a:r>
              <a:rPr lang="en-US" sz="1900" dirty="0" err="1"/>
              <a:t>données</a:t>
            </a:r>
            <a:r>
              <a:rPr lang="en-US" sz="1900" dirty="0"/>
              <a:t>, </a:t>
            </a:r>
            <a:r>
              <a:rPr lang="en-US" sz="1900" dirty="0" err="1"/>
              <a:t>c'est</a:t>
            </a:r>
            <a:r>
              <a:rPr lang="en-US" sz="1900" dirty="0"/>
              <a:t>-à-dire un </a:t>
            </a:r>
            <a:r>
              <a:rPr lang="en-US" sz="1900" dirty="0" err="1"/>
              <a:t>condensé</a:t>
            </a:r>
            <a:r>
              <a:rPr lang="en-US" sz="1900" dirty="0"/>
              <a:t> de </a:t>
            </a:r>
            <a:r>
              <a:rPr lang="en-US" sz="1900" dirty="0" err="1"/>
              <a:t>ces</a:t>
            </a:r>
            <a:r>
              <a:rPr lang="en-US" sz="1900" dirty="0"/>
              <a:t> </a:t>
            </a:r>
            <a:r>
              <a:rPr lang="en-US" sz="1900" dirty="0" err="1"/>
              <a:t>données</a:t>
            </a:r>
            <a:r>
              <a:rPr lang="en-US" sz="1900" dirty="0"/>
              <a:t>. Ce </a:t>
            </a:r>
            <a:r>
              <a:rPr lang="en-US" sz="1900" dirty="0" err="1"/>
              <a:t>condensé</a:t>
            </a:r>
            <a:r>
              <a:rPr lang="en-US" sz="1900" dirty="0"/>
              <a:t> </a:t>
            </a:r>
            <a:r>
              <a:rPr lang="en-US" sz="1900" dirty="0" err="1"/>
              <a:t>est</a:t>
            </a:r>
            <a:r>
              <a:rPr lang="en-US" sz="1900" dirty="0"/>
              <a:t> de </a:t>
            </a:r>
            <a:r>
              <a:rPr lang="en-US" sz="1900" dirty="0" err="1"/>
              <a:t>taille</a:t>
            </a:r>
            <a:r>
              <a:rPr lang="en-US" sz="1900" dirty="0"/>
              <a:t> fixe, </a:t>
            </a:r>
            <a:r>
              <a:rPr lang="en-US" sz="1900" dirty="0" err="1"/>
              <a:t>dont</a:t>
            </a:r>
            <a:r>
              <a:rPr lang="en-US" sz="1900" dirty="0"/>
              <a:t> la </a:t>
            </a:r>
            <a:r>
              <a:rPr lang="en-US" sz="1900" dirty="0" err="1"/>
              <a:t>valeur</a:t>
            </a:r>
            <a:r>
              <a:rPr lang="en-US" sz="1900" dirty="0"/>
              <a:t> </a:t>
            </a:r>
            <a:r>
              <a:rPr lang="en-US" sz="1900" dirty="0" err="1"/>
              <a:t>diffère</a:t>
            </a:r>
            <a:r>
              <a:rPr lang="en-US" sz="1900" dirty="0"/>
              <a:t> </a:t>
            </a:r>
            <a:r>
              <a:rPr lang="en-US" sz="1900" dirty="0" err="1"/>
              <a:t>suivant</a:t>
            </a:r>
            <a:r>
              <a:rPr lang="en-US" sz="1900" dirty="0"/>
              <a:t> la </a:t>
            </a:r>
            <a:r>
              <a:rPr lang="en-US" sz="1900" dirty="0" err="1"/>
              <a:t>fonction</a:t>
            </a:r>
            <a:r>
              <a:rPr lang="en-US" sz="1900" dirty="0"/>
              <a:t> </a:t>
            </a:r>
            <a:r>
              <a:rPr lang="en-US" sz="1900" dirty="0" err="1"/>
              <a:t>utilisée</a:t>
            </a:r>
            <a:r>
              <a:rPr lang="en-US" sz="1900" dirty="0"/>
              <a:t> : nous </a:t>
            </a:r>
            <a:r>
              <a:rPr lang="en-US" sz="1900" dirty="0" err="1"/>
              <a:t>verrons</a:t>
            </a:r>
            <a:r>
              <a:rPr lang="en-US" sz="1900" dirty="0"/>
              <a:t> plus loin les </a:t>
            </a:r>
            <a:r>
              <a:rPr lang="en-US" sz="1900" dirty="0" err="1"/>
              <a:t>tailles</a:t>
            </a:r>
            <a:r>
              <a:rPr lang="en-US" sz="1900" dirty="0"/>
              <a:t> </a:t>
            </a:r>
            <a:r>
              <a:rPr lang="en-US" sz="1900" dirty="0" err="1"/>
              <a:t>habituelles</a:t>
            </a:r>
            <a:r>
              <a:rPr lang="en-US" sz="1900" dirty="0"/>
              <a:t> et </a:t>
            </a:r>
            <a:r>
              <a:rPr lang="en-US" sz="1900" dirty="0" err="1"/>
              <a:t>leur</a:t>
            </a:r>
            <a:r>
              <a:rPr lang="en-US" sz="1900" dirty="0"/>
              <a:t> importance au </a:t>
            </a:r>
            <a:r>
              <a:rPr lang="en-US" sz="1900" dirty="0" err="1"/>
              <a:t>niveau</a:t>
            </a:r>
            <a:r>
              <a:rPr lang="en-US" sz="1900" dirty="0"/>
              <a:t> de la </a:t>
            </a:r>
            <a:r>
              <a:rPr lang="en-US" sz="1900" dirty="0" err="1"/>
              <a:t>sécurité</a:t>
            </a:r>
            <a:r>
              <a:rPr lang="en-US" sz="1900" dirty="0"/>
              <a:t>. </a:t>
            </a:r>
          </a:p>
          <a:p>
            <a:pPr marL="0" indent="0">
              <a:buNone/>
            </a:pPr>
            <a:r>
              <a:rPr lang="en-US" sz="1900" dirty="0"/>
              <a:t>Les </a:t>
            </a:r>
            <a:r>
              <a:rPr lang="en-US" sz="1900" dirty="0" err="1"/>
              <a:t>fonctions</a:t>
            </a:r>
            <a:r>
              <a:rPr lang="en-US" sz="1900" dirty="0"/>
              <a:t> de </a:t>
            </a:r>
            <a:r>
              <a:rPr lang="en-US" sz="1900" dirty="0" err="1"/>
              <a:t>hachage</a:t>
            </a:r>
            <a:r>
              <a:rPr lang="en-US" sz="1900" dirty="0"/>
              <a:t> </a:t>
            </a:r>
            <a:r>
              <a:rPr lang="en-US" sz="1900" dirty="0" err="1"/>
              <a:t>cryptographiques</a:t>
            </a:r>
            <a:r>
              <a:rPr lang="en-US" sz="1900" dirty="0"/>
              <a:t> </a:t>
            </a:r>
            <a:r>
              <a:rPr lang="en-US" sz="1900" dirty="0" err="1"/>
              <a:t>sont</a:t>
            </a:r>
            <a:r>
              <a:rPr lang="en-US" sz="1900" dirty="0"/>
              <a:t> </a:t>
            </a:r>
            <a:r>
              <a:rPr lang="en-US" sz="1900" dirty="0" err="1"/>
              <a:t>employées</a:t>
            </a:r>
            <a:r>
              <a:rPr lang="en-US" sz="1900" dirty="0"/>
              <a:t> pour 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</a:rPr>
              <a:t>l'authentification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 les signatures 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</a:rPr>
              <a:t>numériques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et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 les codes </a:t>
            </a: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</a:rPr>
              <a:t>d'authentification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 de messages.</a:t>
            </a:r>
          </a:p>
        </p:txBody>
      </p:sp>
      <p:pic>
        <p:nvPicPr>
          <p:cNvPr id="5" name="Content Placeholder 4" descr="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0157" y="1703051"/>
            <a:ext cx="4865619" cy="40262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1252855"/>
            <a:ext cx="10515600" cy="473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14) 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chacune</a:t>
            </a:r>
            <a:r>
              <a:rPr lang="en-US" dirty="0"/>
              <a:t> des cinq variables </a:t>
            </a:r>
            <a:r>
              <a:rPr lang="en-US" dirty="0" err="1"/>
              <a:t>résultantes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hexadécimal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h0 = 10001111000011000000100001010101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h1 = 10010001010101100011001111100100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h2 = 10100111110111100001100101000110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h3 = 10001011001110000111010011001000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h4 = 10010000000111011111000001000011</a:t>
            </a:r>
            <a:endParaRPr lang="en-US" sz="1800" b="1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  <a:sym typeface="+mn-ea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 descr="step 14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5" y="1772920"/>
            <a:ext cx="8416925" cy="3403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746559" y="2306320"/>
            <a:ext cx="33591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h0 = 8F0C0855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h1 = 915633E4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h2 = a7de1946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h3 = 8B3874C8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h4 = 901DF043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290"/>
            <a:ext cx="10515600" cy="200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+mn-ea"/>
              </a:rPr>
              <a:t>15)  les </a:t>
            </a:r>
            <a:r>
              <a:rPr lang="en-US" dirty="0" err="1">
                <a:sym typeface="+mn-ea"/>
              </a:rPr>
              <a:t>rejoindre</a:t>
            </a:r>
            <a:r>
              <a:rPr lang="en-US" dirty="0">
                <a:sym typeface="+mn-ea"/>
              </a:rPr>
              <a:t> et le </a:t>
            </a:r>
            <a:r>
              <a:rPr lang="en-US" dirty="0" err="1">
                <a:sym typeface="+mn-ea"/>
              </a:rPr>
              <a:t>retourne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sym typeface="+mn-ea"/>
              </a:rPr>
              <a:t>H = 8F0C0855915633E4A7DE19468B3874C8901DF043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2290"/>
            <a:ext cx="10783957" cy="2640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err="1">
                <a:sym typeface="+mn-ea"/>
              </a:rPr>
              <a:t>L’importance</a:t>
            </a:r>
            <a:r>
              <a:rPr lang="en-US" sz="11200" dirty="0">
                <a:sym typeface="+mn-ea"/>
              </a:rPr>
              <a:t> des </a:t>
            </a:r>
            <a:r>
              <a:rPr lang="en-US" sz="11200" dirty="0" err="1">
                <a:sym typeface="+mn-ea"/>
              </a:rPr>
              <a:t>fonctions</a:t>
            </a:r>
            <a:r>
              <a:rPr lang="en-US" sz="11200" dirty="0">
                <a:sym typeface="+mn-ea"/>
              </a:rPr>
              <a:t> </a:t>
            </a:r>
            <a:r>
              <a:rPr lang="en-US" sz="11200" dirty="0" err="1">
                <a:sym typeface="+mn-ea"/>
              </a:rPr>
              <a:t>hachage</a:t>
            </a:r>
            <a:r>
              <a:rPr lang="en-US" sz="11200" dirty="0">
                <a:sym typeface="+mn-ea"/>
              </a:rPr>
              <a:t> </a:t>
            </a:r>
            <a:r>
              <a:rPr lang="en-US" sz="11200" dirty="0" err="1">
                <a:sym typeface="+mn-ea"/>
              </a:rPr>
              <a:t>cryptographiques</a:t>
            </a:r>
            <a:r>
              <a:rPr lang="en-US" sz="11200" dirty="0">
                <a:sym typeface="+mn-ea"/>
              </a:rPr>
              <a:t> dans le monde de </a:t>
            </a:r>
            <a:r>
              <a:rPr lang="en-US" sz="11200" dirty="0" err="1">
                <a:sym typeface="+mn-ea"/>
              </a:rPr>
              <a:t>l’informatique</a:t>
            </a:r>
            <a:r>
              <a:rPr lang="en-US" sz="11200" dirty="0">
                <a:sym typeface="+mn-ea"/>
              </a:rPr>
              <a:t> :</a:t>
            </a:r>
          </a:p>
          <a:p>
            <a:r>
              <a:rPr lang="fr-FR" sz="11200" dirty="0"/>
              <a:t>Comparaison des mots de passe.</a:t>
            </a:r>
          </a:p>
          <a:p>
            <a:r>
              <a:rPr lang="fr-FR" sz="11200" dirty="0"/>
              <a:t>Vérification des données téléchargées. </a:t>
            </a:r>
          </a:p>
          <a:p>
            <a:r>
              <a:rPr lang="fr-FR" sz="11200" dirty="0"/>
              <a:t>La signature électronique (ou signature numérique) des documents.</a:t>
            </a:r>
          </a:p>
          <a:p>
            <a:r>
              <a:rPr lang="fr-FR" sz="11200" dirty="0"/>
              <a:t>Pour l’utilisation de tables de hachage, utilisées en développement des logiciels. </a:t>
            </a:r>
          </a:p>
          <a:p>
            <a:r>
              <a:rPr lang="fr-FR" sz="11200" dirty="0"/>
              <a:t>Pour le stockage des données.</a:t>
            </a: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sym typeface="+mn-ea"/>
            </a:endParaRPr>
          </a:p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6CD2ACA-D7F1-4C22-BD01-F91FA812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57211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290"/>
            <a:ext cx="10515600" cy="200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+mn-ea"/>
                <a:hlinkClick r:id="rId2"/>
              </a:rPr>
              <a:t>https://fr.wikipedia.org/</a:t>
            </a:r>
          </a:p>
          <a:p>
            <a:pPr marL="0" indent="0">
              <a:buNone/>
            </a:pPr>
            <a:r>
              <a:rPr lang="en-US" dirty="0">
                <a:sym typeface="+mn-ea"/>
                <a:hlinkClick r:id="rId2"/>
              </a:rPr>
              <a:t>http://www.sha1-online.com/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  <a:hlinkClick r:id="rId3"/>
              </a:rPr>
              <a:t>https://www.youtube.com/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  <a:hlinkClick r:id="rId4"/>
              </a:rPr>
              <a:t>https://www.culture-informatique.net/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sym typeface="+mn-ea"/>
            </a:endParaRPr>
          </a:p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6CD2ACA-D7F1-4C22-BD01-F91FA812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Webographie :</a:t>
            </a:r>
          </a:p>
        </p:txBody>
      </p:sp>
    </p:spTree>
    <p:extLst>
      <p:ext uri="{BB962C8B-B14F-4D97-AF65-F5344CB8AC3E}">
        <p14:creationId xmlns:p14="http://schemas.microsoft.com/office/powerpoint/2010/main" val="195821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470" y="2581910"/>
            <a:ext cx="9900285" cy="13258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</a:t>
            </a:r>
            <a:r>
              <a:rPr lang="en-US" sz="7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</a:t>
            </a: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Qualités des fonctions hachages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Une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hachage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disposer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qualités</a:t>
            </a:r>
            <a:r>
              <a:rPr lang="en-US" dirty="0"/>
              <a:t> :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2500" b="1" dirty="0" err="1">
                <a:solidFill>
                  <a:srgbClr val="FF0000"/>
                </a:solidFill>
              </a:rPr>
              <a:t>Rapide</a:t>
            </a:r>
            <a:r>
              <a:rPr lang="en-US" sz="2500" b="1" dirty="0">
                <a:solidFill>
                  <a:srgbClr val="FF0000"/>
                </a:solidFill>
              </a:rPr>
              <a:t> à </a:t>
            </a:r>
            <a:r>
              <a:rPr lang="en-US" sz="2500" b="1" dirty="0" err="1">
                <a:solidFill>
                  <a:srgbClr val="FF0000"/>
                </a:solidFill>
              </a:rPr>
              <a:t>calculer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/>
              <a:t>parce</a:t>
            </a:r>
            <a:r>
              <a:rPr lang="en-US" dirty="0"/>
              <a:t> </a:t>
            </a:r>
            <a:r>
              <a:rPr lang="en-US" dirty="0" err="1"/>
              <a:t>qu’elle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fréquemment</a:t>
            </a:r>
            <a:r>
              <a:rPr lang="en-US" dirty="0"/>
              <a:t> </a:t>
            </a:r>
            <a:r>
              <a:rPr lang="en-US" dirty="0" err="1"/>
              <a:t>sollicitée</a:t>
            </a:r>
            <a:r>
              <a:rPr lang="en-US" dirty="0"/>
              <a:t>.</a:t>
            </a:r>
            <a:endParaRPr lang="fr-FR" dirty="0"/>
          </a:p>
          <a:p>
            <a:r>
              <a:rPr lang="en-US" sz="2500" b="1" dirty="0">
                <a:solidFill>
                  <a:srgbClr val="FF0000"/>
                </a:solidFill>
              </a:rPr>
              <a:t>Non </a:t>
            </a:r>
            <a:r>
              <a:rPr lang="en-US" sz="2500" b="1" dirty="0" err="1">
                <a:solidFill>
                  <a:srgbClr val="FF0000"/>
                </a:solidFill>
              </a:rPr>
              <a:t>réversible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condensé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provenir</a:t>
            </a:r>
            <a:r>
              <a:rPr lang="en-US" dirty="0"/>
              <a:t> d'un </a:t>
            </a:r>
            <a:r>
              <a:rPr lang="en-US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messages, et </a:t>
            </a:r>
            <a:r>
              <a:rPr lang="en-US" dirty="0" err="1"/>
              <a:t>seule</a:t>
            </a:r>
            <a:r>
              <a:rPr lang="en-US" dirty="0"/>
              <a:t> la force brute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générer</a:t>
            </a:r>
            <a:r>
              <a:rPr lang="en-US" dirty="0"/>
              <a:t> un message qui conduit à un </a:t>
            </a:r>
            <a:r>
              <a:rPr lang="en-US" dirty="0" err="1"/>
              <a:t>condensé</a:t>
            </a:r>
            <a:r>
              <a:rPr lang="en-US" dirty="0"/>
              <a:t> </a:t>
            </a:r>
            <a:r>
              <a:rPr lang="en-US" dirty="0" err="1"/>
              <a:t>donné</a:t>
            </a:r>
            <a:r>
              <a:rPr lang="en-US" dirty="0"/>
              <a:t>.</a:t>
            </a:r>
            <a:endParaRPr lang="fr-FR" dirty="0"/>
          </a:p>
          <a:p>
            <a:r>
              <a:rPr lang="en-US" sz="2500" b="1" dirty="0" err="1">
                <a:solidFill>
                  <a:srgbClr val="FF0000"/>
                </a:solidFill>
              </a:rPr>
              <a:t>Résistant</a:t>
            </a:r>
            <a:r>
              <a:rPr lang="en-US" sz="2500" b="1" dirty="0">
                <a:solidFill>
                  <a:srgbClr val="FF0000"/>
                </a:solidFill>
              </a:rPr>
              <a:t> à la falsification </a:t>
            </a:r>
            <a:r>
              <a:rPr lang="en-US" dirty="0"/>
              <a:t>: la </a:t>
            </a:r>
            <a:r>
              <a:rPr lang="en-US" dirty="0" err="1"/>
              <a:t>moindre</a:t>
            </a:r>
            <a:r>
              <a:rPr lang="en-US" dirty="0"/>
              <a:t> modification du message </a:t>
            </a:r>
            <a:r>
              <a:rPr lang="en-US" dirty="0" err="1"/>
              <a:t>aboutit</a:t>
            </a:r>
            <a:r>
              <a:rPr lang="en-US" dirty="0"/>
              <a:t> à un </a:t>
            </a:r>
            <a:r>
              <a:rPr lang="en-US" dirty="0" err="1"/>
              <a:t>condensé</a:t>
            </a:r>
            <a:r>
              <a:rPr lang="en-US" dirty="0"/>
              <a:t> different.</a:t>
            </a:r>
            <a:endParaRPr lang="fr-FR" dirty="0"/>
          </a:p>
          <a:p>
            <a:r>
              <a:rPr lang="en-US" sz="2500" b="1" dirty="0" err="1">
                <a:solidFill>
                  <a:srgbClr val="FF0000"/>
                </a:solidFill>
              </a:rPr>
              <a:t>Résistant</a:t>
            </a:r>
            <a:r>
              <a:rPr lang="en-US" sz="2500" b="1" dirty="0">
                <a:solidFill>
                  <a:srgbClr val="FF0000"/>
                </a:solidFill>
              </a:rPr>
              <a:t> aux collisions </a:t>
            </a:r>
            <a:r>
              <a:rPr lang="en-US" dirty="0"/>
              <a:t>: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impossible de </a:t>
            </a:r>
            <a:r>
              <a:rPr lang="en-US" dirty="0" err="1"/>
              <a:t>trouver</a:t>
            </a:r>
            <a:r>
              <a:rPr lang="en-US" dirty="0"/>
              <a:t> deux messages </a:t>
            </a:r>
            <a:r>
              <a:rPr lang="en-US" dirty="0" err="1"/>
              <a:t>différents</a:t>
            </a:r>
            <a:r>
              <a:rPr lang="en-US" dirty="0"/>
              <a:t> qui </a:t>
            </a:r>
            <a:r>
              <a:rPr lang="en-US" dirty="0" err="1"/>
              <a:t>produisent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condensé</a:t>
            </a:r>
            <a:r>
              <a:rPr lang="en-US" dirty="0"/>
              <a:t>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6" y="469138"/>
            <a:ext cx="11825288" cy="103886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Différence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le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hachage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le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cryptage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014539"/>
            <a:ext cx="10525125" cy="41627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cryptage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bidirectionnelle</a:t>
            </a:r>
            <a:r>
              <a:rPr lang="en-US" dirty="0"/>
              <a:t> qui </a:t>
            </a:r>
            <a:r>
              <a:rPr lang="en-US" dirty="0" err="1"/>
              <a:t>inclut</a:t>
            </a:r>
            <a:r>
              <a:rPr lang="en-US" dirty="0"/>
              <a:t> le </a:t>
            </a:r>
            <a:r>
              <a:rPr lang="en-US" dirty="0" err="1"/>
              <a:t>cryptage</a:t>
            </a:r>
            <a:r>
              <a:rPr lang="en-US" dirty="0"/>
              <a:t> et le </a:t>
            </a:r>
            <a:r>
              <a:rPr lang="en-US" dirty="0" err="1"/>
              <a:t>décryptage</a:t>
            </a:r>
            <a:r>
              <a:rPr lang="en-US" dirty="0"/>
              <a:t> </a:t>
            </a:r>
            <a:r>
              <a:rPr lang="en-US" dirty="0" err="1"/>
              <a:t>tandis</a:t>
            </a:r>
            <a:r>
              <a:rPr lang="en-US" dirty="0"/>
              <a:t> que le </a:t>
            </a:r>
            <a:r>
              <a:rPr lang="en-US" dirty="0" err="1"/>
              <a:t>hachage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unique </a:t>
            </a:r>
            <a:r>
              <a:rPr lang="en-US" dirty="0"/>
              <a:t>qui </a:t>
            </a:r>
            <a:r>
              <a:rPr lang="en-US" dirty="0" err="1"/>
              <a:t>transforme</a:t>
            </a:r>
            <a:r>
              <a:rPr lang="en-US" dirty="0"/>
              <a:t> un </a:t>
            </a:r>
            <a:r>
              <a:rPr lang="en-US" dirty="0" err="1"/>
              <a:t>texte</a:t>
            </a:r>
            <a:r>
              <a:rPr lang="en-US" dirty="0"/>
              <a:t> brut </a:t>
            </a:r>
            <a:r>
              <a:rPr lang="en-US" dirty="0" err="1"/>
              <a:t>en</a:t>
            </a:r>
            <a:r>
              <a:rPr lang="en-US" dirty="0"/>
              <a:t> un résumé unique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irréversible</a:t>
            </a:r>
            <a:r>
              <a:rPr lang="en-US" dirty="0"/>
              <a:t>.</a:t>
            </a:r>
          </a:p>
        </p:txBody>
      </p:sp>
      <p:pic>
        <p:nvPicPr>
          <p:cNvPr id="4" name="Content Placeholder 3" descr="Différence entre hachage et cryptage (1)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4760" y="3813810"/>
            <a:ext cx="4419230" cy="1536192"/>
          </a:xfrm>
          <a:prstGeom prst="rect">
            <a:avLst/>
          </a:prstGeom>
        </p:spPr>
      </p:pic>
      <p:pic>
        <p:nvPicPr>
          <p:cNvPr id="5" name="Picture 4" descr="Différence entre hachage et crypt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335" y="3840314"/>
            <a:ext cx="5118735" cy="1536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hachage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738485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Mauvais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</a:t>
            </a:r>
            <a:r>
              <a:rPr lang="en-US" dirty="0"/>
              <a:t> d'</a:t>
            </a:r>
            <a:r>
              <a:rPr lang="fr-FR" altLang="en-US" dirty="0" err="1"/>
              <a:t>enregiste</a:t>
            </a:r>
            <a:r>
              <a:rPr lang="en-US" altLang="en-US" dirty="0" err="1"/>
              <a:t>ment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ar-MA" altLang="en-US" dirty="0"/>
              <a:t>é</a:t>
            </a:r>
            <a:r>
              <a:rPr lang="fr-FR" altLang="en-US" dirty="0"/>
              <a:t>e</a:t>
            </a:r>
            <a:r>
              <a:rPr lang="en-US" dirty="0"/>
              <a:t>s (sans </a:t>
            </a:r>
            <a:r>
              <a:rPr lang="en-US" dirty="0" err="1"/>
              <a:t>hachage):</a:t>
            </a:r>
            <a:endParaRPr lang="en-US" dirty="0"/>
          </a:p>
        </p:txBody>
      </p:sp>
      <p:pic>
        <p:nvPicPr>
          <p:cNvPr id="4" name="Content Placeholder 3" descr="pas-hachag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3815" y="2183765"/>
            <a:ext cx="7024370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345"/>
            <a:ext cx="10515600" cy="12166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Fonctions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de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hachage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: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640"/>
            <a:ext cx="10515600" cy="44856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bon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exemple</a:t>
            </a:r>
            <a:r>
              <a:rPr lang="en-US" dirty="0">
                <a:sym typeface="+mn-ea"/>
              </a:rPr>
              <a:t> d'</a:t>
            </a:r>
            <a:r>
              <a:rPr lang="fr-FR" altLang="en-US" dirty="0" err="1">
                <a:sym typeface="+mn-ea"/>
              </a:rPr>
              <a:t>enregiste</a:t>
            </a:r>
            <a:r>
              <a:rPr lang="en-US" altLang="en-US" dirty="0" err="1">
                <a:sym typeface="+mn-ea"/>
              </a:rPr>
              <a:t>ment</a:t>
            </a:r>
            <a:r>
              <a:rPr lang="en-US" dirty="0">
                <a:sym typeface="+mn-ea"/>
              </a:rPr>
              <a:t> des </a:t>
            </a:r>
            <a:r>
              <a:rPr lang="en-US" dirty="0" err="1">
                <a:sym typeface="+mn-ea"/>
              </a:rPr>
              <a:t>donn</a:t>
            </a:r>
            <a:r>
              <a:rPr lang="ar-MA" altLang="en-US" dirty="0">
                <a:sym typeface="+mn-ea"/>
              </a:rPr>
              <a:t>é</a:t>
            </a:r>
            <a:r>
              <a:rPr lang="fr-FR" altLang="en-US" dirty="0">
                <a:sym typeface="+mn-ea"/>
              </a:rPr>
              <a:t>e</a:t>
            </a:r>
            <a:r>
              <a:rPr lang="en-US" dirty="0">
                <a:sym typeface="+mn-ea"/>
              </a:rPr>
              <a:t>s avec le </a:t>
            </a:r>
            <a:r>
              <a:rPr lang="en-US" dirty="0" err="1">
                <a:sym typeface="+mn-ea"/>
              </a:rPr>
              <a:t>hachage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avec-hachag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47925" y="2264410"/>
            <a:ext cx="7223760" cy="4398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764" y="118745"/>
            <a:ext cx="13287375" cy="13255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Historique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des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fonctions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de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hachage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cryptographique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: 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6257924" y="1576388"/>
          <a:ext cx="5781675" cy="507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52401" y="1576388"/>
            <a:ext cx="61055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Sha-1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cryptographique</a:t>
            </a:r>
            <a:r>
              <a:rPr lang="en-US" dirty="0"/>
              <a:t> qui </a:t>
            </a:r>
            <a:r>
              <a:rPr lang="en-US" dirty="0" err="1"/>
              <a:t>prend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entrée un message </a:t>
            </a:r>
            <a:r>
              <a:rPr lang="en-US" dirty="0" err="1"/>
              <a:t>d'une</a:t>
            </a:r>
            <a:r>
              <a:rPr lang="en-US" dirty="0"/>
              <a:t> longueur </a:t>
            </a:r>
            <a:r>
              <a:rPr lang="en-US" dirty="0" err="1"/>
              <a:t>maximale</a:t>
            </a:r>
            <a:r>
              <a:rPr lang="en-US" dirty="0"/>
              <a:t> de </a:t>
            </a:r>
            <a:r>
              <a:rPr lang="en-US" b="1" dirty="0">
                <a:solidFill>
                  <a:srgbClr val="FF0000"/>
                </a:solidFill>
              </a:rPr>
              <a:t>2 ^ 64 bits </a:t>
            </a:r>
            <a:r>
              <a:rPr lang="en-US" dirty="0"/>
              <a:t>et </a:t>
            </a:r>
            <a:r>
              <a:rPr lang="en-US" dirty="0" err="1"/>
              <a:t>génère</a:t>
            </a:r>
            <a:r>
              <a:rPr lang="en-US" dirty="0"/>
              <a:t> un </a:t>
            </a:r>
            <a:r>
              <a:rPr lang="en-US" dirty="0" err="1"/>
              <a:t>hachage</a:t>
            </a:r>
            <a:r>
              <a:rPr lang="en-US" dirty="0"/>
              <a:t> de </a:t>
            </a:r>
            <a:r>
              <a:rPr lang="en-US" b="1" dirty="0">
                <a:solidFill>
                  <a:srgbClr val="FF0000"/>
                </a:solidFill>
              </a:rPr>
              <a:t>160 bits</a:t>
            </a:r>
            <a:r>
              <a:rPr lang="en-US" dirty="0"/>
              <a:t>, </a:t>
            </a:r>
            <a:r>
              <a:rPr lang="en-US" dirty="0" err="1"/>
              <a:t>soit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40 </a:t>
            </a:r>
            <a:r>
              <a:rPr lang="en-US" b="1" dirty="0" err="1">
                <a:solidFill>
                  <a:srgbClr val="FF0000"/>
                </a:solidFill>
              </a:rPr>
              <a:t>caractères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070C0"/>
                </a:solidFill>
              </a:rPr>
              <a:t>Sha-1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amélioration</a:t>
            </a:r>
            <a:r>
              <a:rPr lang="en-US" dirty="0"/>
              <a:t> de </a:t>
            </a:r>
            <a:r>
              <a:rPr lang="en-US" b="1" dirty="0">
                <a:solidFill>
                  <a:srgbClr val="0070C0"/>
                </a:solidFill>
              </a:rPr>
              <a:t>Sha-0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créé</a:t>
            </a:r>
            <a:r>
              <a:rPr lang="en-US" dirty="0"/>
              <a:t> par la NSA et </a:t>
            </a:r>
            <a:r>
              <a:rPr lang="en-US" dirty="0" err="1"/>
              <a:t>améliore</a:t>
            </a:r>
            <a:r>
              <a:rPr lang="en-US" dirty="0"/>
              <a:t> la </a:t>
            </a:r>
            <a:r>
              <a:rPr lang="en-US" dirty="0" err="1"/>
              <a:t>sécurité</a:t>
            </a:r>
            <a:r>
              <a:rPr lang="en-US" dirty="0"/>
              <a:t> </a:t>
            </a:r>
            <a:r>
              <a:rPr lang="en-US" dirty="0" err="1"/>
              <a:t>cryptographique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augmentant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d'opérations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collision.</a:t>
            </a:r>
          </a:p>
          <a:p>
            <a:r>
              <a:rPr lang="en-US" dirty="0"/>
              <a:t> </a:t>
            </a:r>
            <a:r>
              <a:rPr lang="en-US" dirty="0" err="1"/>
              <a:t>Cependant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Sha-1</a:t>
            </a:r>
            <a:r>
              <a:rPr lang="en-US" dirty="0"/>
              <a:t> </a:t>
            </a:r>
            <a:r>
              <a:rPr lang="en-US" dirty="0" err="1"/>
              <a:t>n'est</a:t>
            </a:r>
            <a:r>
              <a:rPr lang="en-US" dirty="0"/>
              <a:t> pas </a:t>
            </a:r>
            <a:r>
              <a:rPr lang="en-US" dirty="0" err="1"/>
              <a:t>considéré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sécurisé</a:t>
            </a:r>
            <a:r>
              <a:rPr lang="en-US" dirty="0"/>
              <a:t> car          </a:t>
            </a:r>
            <a:r>
              <a:rPr lang="en-US" b="1" dirty="0">
                <a:solidFill>
                  <a:srgbClr val="FF0000"/>
                </a:solidFill>
              </a:rPr>
              <a:t>2 ^ 63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atteint</a:t>
            </a:r>
            <a:r>
              <a:rPr lang="en-US" dirty="0"/>
              <a:t> </a:t>
            </a:r>
            <a:r>
              <a:rPr lang="en-US" dirty="0" err="1"/>
              <a:t>assez</a:t>
            </a:r>
            <a:r>
              <a:rPr lang="en-US" dirty="0"/>
              <a:t> </a:t>
            </a:r>
            <a:r>
              <a:rPr lang="en-US" dirty="0" err="1"/>
              <a:t>facilement</a:t>
            </a:r>
            <a:r>
              <a:rPr lang="en-US" dirty="0"/>
              <a:t>. Il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remplacé</a:t>
            </a:r>
            <a:r>
              <a:rPr lang="en-US" dirty="0"/>
              <a:t> par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Sha-2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et plus </a:t>
            </a:r>
            <a:r>
              <a:rPr lang="en-US" dirty="0" err="1"/>
              <a:t>récemment</a:t>
            </a:r>
            <a:r>
              <a:rPr lang="en-US" dirty="0"/>
              <a:t> par </a:t>
            </a:r>
            <a:r>
              <a:rPr lang="en-US" b="1" dirty="0">
                <a:solidFill>
                  <a:srgbClr val="0070C0"/>
                </a:solidFill>
              </a:rPr>
              <a:t>Sha-3</a:t>
            </a:r>
            <a:r>
              <a:rPr lang="en-US" dirty="0"/>
              <a:t>.</a:t>
            </a: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concerne</a:t>
            </a:r>
            <a:r>
              <a:rPr lang="en-US" dirty="0"/>
              <a:t> la </a:t>
            </a:r>
            <a:r>
              <a:rPr lang="en-US" dirty="0" err="1"/>
              <a:t>sécurité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MD5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et </a:t>
            </a:r>
            <a:r>
              <a:rPr lang="en-US" b="1" dirty="0">
                <a:solidFill>
                  <a:srgbClr val="0070C0"/>
                </a:solidFill>
              </a:rPr>
              <a:t>Sha-0</a:t>
            </a:r>
            <a:r>
              <a:rPr lang="en-US" dirty="0"/>
              <a:t> </a:t>
            </a:r>
            <a:r>
              <a:rPr lang="en-US" dirty="0" err="1"/>
              <a:t>n'est</a:t>
            </a:r>
            <a:r>
              <a:rPr lang="en-US" dirty="0"/>
              <a:t> plus </a:t>
            </a:r>
            <a:r>
              <a:rPr lang="en-US" dirty="0" err="1"/>
              <a:t>considéré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un type de </a:t>
            </a:r>
            <a:r>
              <a:rPr lang="en-US" dirty="0" err="1"/>
              <a:t>hachage</a:t>
            </a:r>
            <a:r>
              <a:rPr lang="en-US" dirty="0"/>
              <a:t> </a:t>
            </a:r>
            <a:r>
              <a:rPr lang="en-US" dirty="0" err="1"/>
              <a:t>sécurisé</a:t>
            </a:r>
            <a:r>
              <a:rPr lang="en-US" dirty="0"/>
              <a:t>. Si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souhaitez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l'utiliser</a:t>
            </a:r>
            <a:r>
              <a:rPr lang="en-US" dirty="0"/>
              <a:t> ,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devriez</a:t>
            </a:r>
            <a:r>
              <a:rPr lang="en-US" dirty="0"/>
              <a:t> </a:t>
            </a:r>
            <a:r>
              <a:rPr lang="en-US" dirty="0" err="1"/>
              <a:t>envisager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un salt pour </a:t>
            </a:r>
            <a:r>
              <a:rPr lang="en-US" dirty="0" err="1"/>
              <a:t>rendre</a:t>
            </a:r>
            <a:r>
              <a:rPr lang="en-US" dirty="0"/>
              <a:t> la vie des pirates plus difficile. </a:t>
            </a:r>
          </a:p>
          <a:p>
            <a:r>
              <a:rPr lang="en-US" dirty="0"/>
              <a:t>Un salt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que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ajoutez</a:t>
            </a:r>
            <a:r>
              <a:rPr lang="en-US" dirty="0"/>
              <a:t> au mot de </a:t>
            </a:r>
            <a:r>
              <a:rPr lang="en-US" dirty="0" err="1"/>
              <a:t>passe</a:t>
            </a:r>
            <a:r>
              <a:rPr lang="en-US" dirty="0"/>
              <a:t> de </a:t>
            </a:r>
            <a:r>
              <a:rPr lang="en-US" dirty="0" err="1"/>
              <a:t>l'utilisateur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de le </a:t>
            </a:r>
            <a:r>
              <a:rPr lang="en-US" dirty="0" err="1"/>
              <a:t>hacher</a:t>
            </a:r>
            <a:r>
              <a:rPr lang="en-US" dirty="0"/>
              <a:t>.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séquence</a:t>
            </a:r>
            <a:r>
              <a:rPr lang="en-US" dirty="0"/>
              <a:t> </a:t>
            </a:r>
            <a:r>
              <a:rPr lang="en-US" dirty="0" err="1"/>
              <a:t>aléatoire</a:t>
            </a:r>
            <a:r>
              <a:rPr lang="en-US" dirty="0"/>
              <a:t>, un </a:t>
            </a:r>
            <a:r>
              <a:rPr lang="en-US" dirty="0" err="1"/>
              <a:t>horodatage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tout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en-US" dirty="0" err="1"/>
              <a:t>rendant</a:t>
            </a:r>
            <a:r>
              <a:rPr lang="en-US" dirty="0"/>
              <a:t> le mot de </a:t>
            </a:r>
            <a:r>
              <a:rPr lang="en-US" dirty="0" err="1"/>
              <a:t>passe</a:t>
            </a:r>
            <a:r>
              <a:rPr lang="en-US" dirty="0"/>
              <a:t> plus difficile à </a:t>
            </a:r>
            <a:r>
              <a:rPr lang="en-US" dirty="0" err="1"/>
              <a:t>trouver</a:t>
            </a:r>
            <a:r>
              <a:rPr lang="en-US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57" y="298521"/>
            <a:ext cx="11444286" cy="1325563"/>
          </a:xfrm>
        </p:spPr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collision et la différence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les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5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hachage</a:t>
            </a: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7" name="Content Placeholder 6" descr="comparaison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8360" y="1894840"/>
            <a:ext cx="5181600" cy="43078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38875" y="1847215"/>
            <a:ext cx="49364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L’attaque</a:t>
            </a:r>
            <a:r>
              <a:rPr lang="en-US" dirty="0"/>
              <a:t> des </a:t>
            </a:r>
            <a:r>
              <a:rPr lang="en-US" dirty="0" err="1"/>
              <a:t>anniversaires</a:t>
            </a:r>
            <a:r>
              <a:rPr lang="en-US" dirty="0"/>
              <a:t> (Les collision):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à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n bits</a:t>
            </a:r>
            <a:r>
              <a:rPr lang="en-US" dirty="0"/>
              <a:t> aura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en-US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valeurs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différentes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possibles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 la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hachage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définie</a:t>
            </a:r>
            <a:r>
              <a:rPr lang="en-US" dirty="0"/>
              <a:t> sur 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bits, on aura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très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probablement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collision</a:t>
            </a:r>
            <a:r>
              <a:rPr lang="en-US" dirty="0"/>
              <a:t> après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calculé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n/2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hachés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6238875" y="4654796"/>
          <a:ext cx="5181600" cy="154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6248400" imgH="1866900" progId="Paint.Picture">
                  <p:embed/>
                </p:oleObj>
              </mc:Choice>
              <mc:Fallback>
                <p:oleObj r:id="rId4" imgW="6248400" imgH="1866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8875" y="4654796"/>
                        <a:ext cx="5181600" cy="1547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2554</Words>
  <Application>Microsoft Office PowerPoint</Application>
  <PresentationFormat>Widescreen</PresentationFormat>
  <Paragraphs>179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Bitmap Image</vt:lpstr>
      <vt:lpstr>Fonctions de hachage cryptographique</vt:lpstr>
      <vt:lpstr>Plan du travail :</vt:lpstr>
      <vt:lpstr>Définition “Hachage” :</vt:lpstr>
      <vt:lpstr>Qualités des fonctions hachages : </vt:lpstr>
      <vt:lpstr>Différence entre le hachage et le cryptage :</vt:lpstr>
      <vt:lpstr>Fonctions de hachage :</vt:lpstr>
      <vt:lpstr>Fonctions de hachage :</vt:lpstr>
      <vt:lpstr>Historique des fonctions de hachage cryptographique : </vt:lpstr>
      <vt:lpstr>Les collision et la différence entre les fonctions de hachage :</vt:lpstr>
      <vt:lpstr>Les collision et la différence entre les fonctions de hachage :</vt:lpstr>
      <vt:lpstr>Les collision et la différence entre les fonctions de hachage :</vt:lpstr>
      <vt:lpstr>Pourquoi SHA-1 ?</vt:lpstr>
      <vt:lpstr>Définition SHA-1 : </vt:lpstr>
      <vt:lpstr> Caractéristiques de SHA-1 :</vt:lpstr>
      <vt:lpstr>Fonctionnement de SHA-1 :</vt:lpstr>
      <vt:lpstr>Fonctionnement de SHA-1 :</vt:lpstr>
      <vt:lpstr>Construction de Keccak: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Webographie :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Ayman Makhoukhi</cp:lastModifiedBy>
  <cp:revision>160</cp:revision>
  <dcterms:created xsi:type="dcterms:W3CDTF">2019-10-30T22:34:00Z</dcterms:created>
  <dcterms:modified xsi:type="dcterms:W3CDTF">2020-07-17T00:19:51Z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