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69" r:id="rId4"/>
    <p:sldMasterId id="2147483719" r:id="rId5"/>
  </p:sldMasterIdLst>
  <p:notesMasterIdLst>
    <p:notesMasterId r:id="rId10"/>
  </p:notesMasterIdLst>
  <p:handoutMasterIdLst>
    <p:handoutMasterId r:id="rId32"/>
  </p:handoutMasterIdLst>
  <p:sldIdLst>
    <p:sldId id="267" r:id="rId6"/>
    <p:sldId id="271" r:id="rId7"/>
    <p:sldId id="274" r:id="rId8"/>
    <p:sldId id="620" r:id="rId9"/>
    <p:sldId id="621" r:id="rId11"/>
    <p:sldId id="280" r:id="rId12"/>
    <p:sldId id="626" r:id="rId13"/>
    <p:sldId id="627" r:id="rId14"/>
    <p:sldId id="628" r:id="rId15"/>
    <p:sldId id="649" r:id="rId16"/>
    <p:sldId id="629" r:id="rId17"/>
    <p:sldId id="630" r:id="rId18"/>
    <p:sldId id="631" r:id="rId19"/>
    <p:sldId id="633" r:id="rId20"/>
    <p:sldId id="648" r:id="rId21"/>
    <p:sldId id="647" r:id="rId22"/>
    <p:sldId id="639" r:id="rId23"/>
    <p:sldId id="637" r:id="rId24"/>
    <p:sldId id="664" r:id="rId25"/>
    <p:sldId id="634" r:id="rId26"/>
    <p:sldId id="635" r:id="rId27"/>
    <p:sldId id="636" r:id="rId28"/>
    <p:sldId id="638" r:id="rId29"/>
    <p:sldId id="624" r:id="rId30"/>
    <p:sldId id="513" r:id="rId31"/>
  </p:sldIdLst>
  <p:sldSz cx="18286095" cy="10287000"/>
  <p:notesSz cx="6858000" cy="9144000"/>
  <p:defaultText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B4EA41-A867-458D-B43B-AE0FFC24AB63}">
          <p14:sldIdLst>
            <p14:sldId id="267"/>
            <p14:sldId id="274"/>
            <p14:sldId id="620"/>
            <p14:sldId id="621"/>
            <p14:sldId id="280"/>
            <p14:sldId id="626"/>
            <p14:sldId id="627"/>
            <p14:sldId id="628"/>
            <p14:sldId id="649"/>
            <p14:sldId id="629"/>
            <p14:sldId id="630"/>
            <p14:sldId id="631"/>
            <p14:sldId id="633"/>
            <p14:sldId id="648"/>
            <p14:sldId id="647"/>
            <p14:sldId id="639"/>
            <p14:sldId id="637"/>
            <p14:sldId id="664"/>
            <p14:sldId id="634"/>
            <p14:sldId id="635"/>
            <p14:sldId id="636"/>
            <p14:sldId id="638"/>
            <p14:sldId id="624"/>
            <p14:sldId id="513"/>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92380" autoAdjust="0"/>
  </p:normalViewPr>
  <p:slideViewPr>
    <p:cSldViewPr showGuides="1">
      <p:cViewPr varScale="1">
        <p:scale>
          <a:sx n="41" d="100"/>
          <a:sy n="41" d="100"/>
        </p:scale>
        <p:origin x="72" y="1038"/>
      </p:cViewPr>
      <p:guideLst>
        <p:guide orient="horz" pos="2248"/>
        <p:guide pos="5632"/>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12"/>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1632585" rtl="0" eaLnBrk="1" latinLnBrk="0" hangingPunct="1">
      <a:defRPr sz="2100" kern="1200">
        <a:solidFill>
          <a:schemeClr val="tx1"/>
        </a:solidFill>
        <a:latin typeface="+mn-lt"/>
        <a:ea typeface="+mn-ea"/>
        <a:cs typeface="+mn-cs"/>
      </a:defRPr>
    </a:lvl1pPr>
    <a:lvl2pPr marL="816610" algn="l" defTabSz="1632585" rtl="0" eaLnBrk="1" latinLnBrk="0" hangingPunct="1">
      <a:defRPr sz="2100" kern="1200">
        <a:solidFill>
          <a:schemeClr val="tx1"/>
        </a:solidFill>
        <a:latin typeface="+mn-lt"/>
        <a:ea typeface="+mn-ea"/>
        <a:cs typeface="+mn-cs"/>
      </a:defRPr>
    </a:lvl2pPr>
    <a:lvl3pPr marL="1632585" algn="l" defTabSz="1632585" rtl="0" eaLnBrk="1" latinLnBrk="0" hangingPunct="1">
      <a:defRPr sz="2100" kern="1200">
        <a:solidFill>
          <a:schemeClr val="tx1"/>
        </a:solidFill>
        <a:latin typeface="+mn-lt"/>
        <a:ea typeface="+mn-ea"/>
        <a:cs typeface="+mn-cs"/>
      </a:defRPr>
    </a:lvl3pPr>
    <a:lvl4pPr marL="2449195" algn="l" defTabSz="1632585" rtl="0" eaLnBrk="1" latinLnBrk="0" hangingPunct="1">
      <a:defRPr sz="2100" kern="1200">
        <a:solidFill>
          <a:schemeClr val="tx1"/>
        </a:solidFill>
        <a:latin typeface="+mn-lt"/>
        <a:ea typeface="+mn-ea"/>
        <a:cs typeface="+mn-cs"/>
      </a:defRPr>
    </a:lvl4pPr>
    <a:lvl5pPr marL="3265805" algn="l" defTabSz="1632585" rtl="0" eaLnBrk="1" latinLnBrk="0" hangingPunct="1">
      <a:defRPr sz="2100" kern="1200">
        <a:solidFill>
          <a:schemeClr val="tx1"/>
        </a:solidFill>
        <a:latin typeface="+mn-lt"/>
        <a:ea typeface="+mn-ea"/>
        <a:cs typeface="+mn-cs"/>
      </a:defRPr>
    </a:lvl5pPr>
    <a:lvl6pPr marL="4081780" algn="l" defTabSz="1632585" rtl="0" eaLnBrk="1" latinLnBrk="0" hangingPunct="1">
      <a:defRPr sz="2100" kern="1200">
        <a:solidFill>
          <a:schemeClr val="tx1"/>
        </a:solidFill>
        <a:latin typeface="+mn-lt"/>
        <a:ea typeface="+mn-ea"/>
        <a:cs typeface="+mn-cs"/>
      </a:defRPr>
    </a:lvl6pPr>
    <a:lvl7pPr marL="4898390" algn="l" defTabSz="1632585" rtl="0" eaLnBrk="1" latinLnBrk="0" hangingPunct="1">
      <a:defRPr sz="2100" kern="1200">
        <a:solidFill>
          <a:schemeClr val="tx1"/>
        </a:solidFill>
        <a:latin typeface="+mn-lt"/>
        <a:ea typeface="+mn-ea"/>
        <a:cs typeface="+mn-cs"/>
      </a:defRPr>
    </a:lvl7pPr>
    <a:lvl8pPr marL="5714365" algn="l" defTabSz="1632585" rtl="0" eaLnBrk="1" latinLnBrk="0" hangingPunct="1">
      <a:defRPr sz="2100" kern="1200">
        <a:solidFill>
          <a:schemeClr val="tx1"/>
        </a:solidFill>
        <a:latin typeface="+mn-lt"/>
        <a:ea typeface="+mn-ea"/>
        <a:cs typeface="+mn-cs"/>
      </a:defRPr>
    </a:lvl8pPr>
    <a:lvl9pPr marL="6530975" algn="l" defTabSz="1632585"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1780" indent="0" algn="ctr">
              <a:buNone/>
              <a:defRPr>
                <a:solidFill>
                  <a:schemeClr val="tx1">
                    <a:tint val="75000"/>
                  </a:schemeClr>
                </a:solidFill>
              </a:defRPr>
            </a:lvl6pPr>
            <a:lvl7pPr marL="4898390" indent="0" algn="ctr">
              <a:buNone/>
              <a:defRPr>
                <a:solidFill>
                  <a:schemeClr val="tx1">
                    <a:tint val="75000"/>
                  </a:schemeClr>
                </a:solidFill>
              </a:defRPr>
            </a:lvl7pPr>
            <a:lvl8pPr marL="5714365" indent="0" algn="ctr">
              <a:buNone/>
              <a:defRPr>
                <a:solidFill>
                  <a:schemeClr val="tx1">
                    <a:tint val="75000"/>
                  </a:schemeClr>
                </a:solidFill>
              </a:defRPr>
            </a:lvl8pPr>
            <a:lvl9pPr marL="6530975" indent="0" algn="ctr">
              <a:buNone/>
              <a:defRPr>
                <a:solidFill>
                  <a:schemeClr val="tx1">
                    <a:tint val="75000"/>
                  </a:schemeClr>
                </a:solidFill>
              </a:defRPr>
            </a:lvl9pPr>
          </a:lstStyle>
          <a:p>
            <a:r>
              <a:rPr lang="en-US" altLang="ja-JP" dirty="0"/>
              <a:t>SUB TITLE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49"/>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99"/>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99"/>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99"/>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0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17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2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27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0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45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2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57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2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0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75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lvl="0">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lvl="0">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lvl="0">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lvl="0">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lvl="0">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lvl="0">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lvl="0">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lvl="0">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lvl="0">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lvl="0">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899"/>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899"/>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399"/>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899"/>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399"/>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899"/>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399"/>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899"/>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399"/>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899"/>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399"/>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899"/>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399"/>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899"/>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399"/>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899"/>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399"/>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899"/>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399"/>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lvl="0">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lvl="0">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lvl="0">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lvl="0">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lvl="0">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lvl="0">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125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00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275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350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425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500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575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399"/>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lvl="0">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lvl="0">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lvl="0">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lvl="0">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lvl="0">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lvl="0">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lvl="0">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lvl="0">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lvl="0">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100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300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50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500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50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6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50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700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50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800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50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900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50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10149"/>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649"/>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lvl="0">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lvl="0">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lvl="0">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lvl="0">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lvl="0">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lvl="0">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lvl="0">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lvl="0">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lvl="0">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lvl="0">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lvl="0">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lvl="0">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lvl="0">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lvl="0">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lvl="0">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lvl="0">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lvl="0">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lvl="0">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lvl="0">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lvl="0">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lvl="0">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lvl="0">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lvl="0">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lvl="0">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lvl="0">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lvl="0">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lvl="0">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lvl="0">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lvl="0">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40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90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lvl="0">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lvl="0">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lvl="0">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lvl="0">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99"/>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799"/>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549"/>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549"/>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lvl="0">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315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65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lvl="0">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lvl="0">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lvl="0">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lvl="0">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lvl="0">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lvl="0">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lvl="0">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65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615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lvl="0">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lvl="0">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lvl="0">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lvl="0">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lvl="0">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lvl="0">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90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40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lvl="0">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399"/>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899"/>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399"/>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899"/>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399"/>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899"/>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399"/>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899"/>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399"/>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899"/>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399"/>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899"/>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399"/>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899"/>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lvl="0">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lvl="0">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lvl="0">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lvl="0">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lvl="0">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399"/>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899"/>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1800" indent="-431800" algn="l">
              <a:lnSpc>
                <a:spcPct val="120000"/>
              </a:lnSpc>
              <a:spcBef>
                <a:spcPts val="1200"/>
              </a:spcBef>
              <a:buFont typeface="Wingdings" panose="05000000000000000000" pitchFamily="2" charset="2"/>
              <a:buChar char="u"/>
              <a:defRPr sz="2400">
                <a:solidFill>
                  <a:schemeClr val="tx1"/>
                </a:solidFill>
                <a:latin typeface="+mn-lt"/>
              </a:defRPr>
            </a:lvl1pPr>
            <a:lvl2pPr marL="899795" indent="-4318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endParaRPr lang="en-US" altLang="ja-JP" dirty="0"/>
          </a:p>
          <a:p>
            <a:pPr lvl="1"/>
            <a:r>
              <a:rPr lang="en-US" dirty="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899"/>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399"/>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altLang="ja-JP"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399"/>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lvl="0">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altLang="ja-JP" dirty="0"/>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399"/>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899"/>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lvl="0">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endParaRPr lang="en-US" altLang="ja-JP" dirty="0"/>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endParaRPr lang="en-US" altLang="ja-JP" dirty="0"/>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endParaRPr lang="en-US" altLang="ja-JP" dirty="0"/>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endParaRPr lang="en-US" altLang="ja-JP" dirty="0"/>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5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2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lvl="0">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endParaRPr lang="en-US" altLang="ja-JP" dirty="0"/>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649"/>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lvl="0">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1780" indent="0" algn="ctr">
              <a:buNone/>
              <a:defRPr>
                <a:solidFill>
                  <a:schemeClr val="tx1">
                    <a:tint val="75000"/>
                  </a:schemeClr>
                </a:solidFill>
              </a:defRPr>
            </a:lvl6pPr>
            <a:lvl7pPr marL="4898390" indent="0" algn="ctr">
              <a:buNone/>
              <a:defRPr>
                <a:solidFill>
                  <a:schemeClr val="tx1">
                    <a:tint val="75000"/>
                  </a:schemeClr>
                </a:solidFill>
              </a:defRPr>
            </a:lvl7pPr>
            <a:lvl8pPr marL="5714365" indent="0" algn="ctr">
              <a:buNone/>
              <a:defRPr>
                <a:solidFill>
                  <a:schemeClr val="tx1">
                    <a:tint val="75000"/>
                  </a:schemeClr>
                </a:solidFill>
              </a:defRPr>
            </a:lvl8pPr>
            <a:lvl9pPr marL="6530975" indent="0" algn="ctr">
              <a:buNone/>
              <a:defRPr>
                <a:solidFill>
                  <a:schemeClr val="tx1">
                    <a:tint val="75000"/>
                  </a:schemeClr>
                </a:solidFill>
              </a:defRPr>
            </a:lvl9pPr>
          </a:lstStyle>
          <a:p>
            <a:r>
              <a:rPr lang="en-US" altLang="ja-JP" dirty="0"/>
              <a:t>SUB TITLE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49"/>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99"/>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99"/>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lvl="0">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lvl="0">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lvl="0">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lvl="0">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lvl="0">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lvl="0">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lvl="0">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lvl="0">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lvl="0">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50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00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50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600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lvl="0">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lvl="0">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lvl="0">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lvl="0">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lvl="0">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lvl="0">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lvl="0">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lvl="0">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lvl="0">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lvl="0">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lvl="0">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lvl="0">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lvl="0">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lvl="0">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lvl="0">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lvl="0">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lvl="0">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lvl="0">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lvl="0">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lvl="0">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lvl="0">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lvl="0">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lvl="0">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lvl="0">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lvl="0">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lvl="0">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lvl="0">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1780" indent="0" algn="ctr">
              <a:buNone/>
              <a:defRPr>
                <a:solidFill>
                  <a:schemeClr val="tx1">
                    <a:tint val="75000"/>
                  </a:schemeClr>
                </a:solidFill>
              </a:defRPr>
            </a:lvl6pPr>
            <a:lvl7pPr marL="4898390" indent="0" algn="ctr">
              <a:buNone/>
              <a:defRPr>
                <a:solidFill>
                  <a:schemeClr val="tx1">
                    <a:tint val="75000"/>
                  </a:schemeClr>
                </a:solidFill>
              </a:defRPr>
            </a:lvl7pPr>
            <a:lvl8pPr marL="5714365" indent="0" algn="ctr">
              <a:buNone/>
              <a:defRPr>
                <a:solidFill>
                  <a:schemeClr val="tx1">
                    <a:tint val="75000"/>
                  </a:schemeClr>
                </a:solidFill>
              </a:defRPr>
            </a:lvl8pPr>
            <a:lvl9pPr marL="6530975" indent="0" algn="ctr">
              <a:buNone/>
              <a:defRPr>
                <a:solidFill>
                  <a:schemeClr val="tx1">
                    <a:tint val="75000"/>
                  </a:schemeClr>
                </a:solidFill>
              </a:defRPr>
            </a:lvl9pPr>
          </a:lstStyle>
          <a:p>
            <a:r>
              <a:rPr lang="en-US" altLang="ja-JP" dirty="0"/>
              <a:t>SUB TITLE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49"/>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99"/>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lvl="0">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lvl="0">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lvl="0">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lvl="0">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lvl="0">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lvl="0">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lvl="0">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lvl="0">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lvl="0">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lvl="0">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lvl="0">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lvl="0">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lvl="0">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lvl="0">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lvl="0">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24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1845" indent="-396240">
              <a:buClr>
                <a:schemeClr val="accent1"/>
              </a:buClr>
              <a:buFont typeface="Wingdings" panose="05000000000000000000" pitchFamily="2" charset="2"/>
              <a:buChar char="l"/>
              <a:defRPr sz="2000" baseline="0"/>
            </a:lvl2pPr>
            <a:lvl3pPr marL="1080135" indent="-288290">
              <a:defRPr sz="1800" baseline="0">
                <a:solidFill>
                  <a:schemeClr val="tx2">
                    <a:lumMod val="60000"/>
                    <a:lumOff val="40000"/>
                  </a:schemeClr>
                </a:solidFill>
              </a:defRPr>
            </a:lvl3pPr>
          </a:lstStyle>
          <a:p>
            <a:pPr lvl="0"/>
            <a:r>
              <a:rPr lang="en-US" altLang="ja-JP" dirty="0"/>
              <a:t>Text Here</a:t>
            </a:r>
            <a:endParaRPr lang="en-US" altLang="ja-JP" dirty="0"/>
          </a:p>
          <a:p>
            <a:pPr lvl="1"/>
            <a:r>
              <a:rPr lang="en-US" dirty="0"/>
              <a:t>Level 2</a:t>
            </a:r>
            <a:endParaRPr lang="en-US" dirty="0"/>
          </a:p>
          <a:p>
            <a:pPr lvl="2"/>
            <a:r>
              <a:rPr lang="en-US" dirty="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24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1845" indent="-396240">
              <a:buClr>
                <a:schemeClr val="accent1"/>
              </a:buClr>
              <a:buFont typeface="Wingdings" panose="05000000000000000000" pitchFamily="2" charset="2"/>
              <a:buChar char="l"/>
              <a:defRPr sz="2000" baseline="0"/>
            </a:lvl2pPr>
            <a:lvl3pPr marL="1080135" indent="-288290">
              <a:defRPr sz="1800" baseline="0">
                <a:solidFill>
                  <a:schemeClr val="tx2">
                    <a:lumMod val="60000"/>
                    <a:lumOff val="40000"/>
                  </a:schemeClr>
                </a:solidFill>
              </a:defRPr>
            </a:lvl3pPr>
          </a:lstStyle>
          <a:p>
            <a:pPr lvl="0"/>
            <a:r>
              <a:rPr lang="en-US" altLang="ja-JP" dirty="0"/>
              <a:t>Text Here</a:t>
            </a:r>
            <a:endParaRPr lang="en-US" altLang="ja-JP" dirty="0"/>
          </a:p>
          <a:p>
            <a:pPr lvl="1"/>
            <a:r>
              <a:rPr lang="en-US" dirty="0"/>
              <a:t>Level 2</a:t>
            </a:r>
            <a:endParaRPr lang="en-US" dirty="0"/>
          </a:p>
          <a:p>
            <a:pPr lvl="2"/>
            <a:r>
              <a:rPr lang="en-US" dirty="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899"/>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399"/>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799"/>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lvl="0">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lvl="0">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lvl="0">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lvl="0">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lvl="0">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lvl="0">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lvl="0">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lvl="0">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lvl="0">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lvl="0">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lvl="0">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lvl="0">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lvl="0">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lvl="0">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lvl="0">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lvl="0">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lvl="0">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lvl="0">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lvl="0">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lvl="0">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lvl="0">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lvl="0">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lvl="0">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lvl="0">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0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00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4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500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lvl="0">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lvl="0">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lvl="0">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lvl="0">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lvl="0">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lvl="0">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lvl="0">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lvl="0">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lvl="0">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lvl="0">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lvl="0">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lvl="0">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lvl="0">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lvl="0">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lvl="0">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lvl="0">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lvl="0">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lvl="0">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lvl="0">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lvl="0">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lvl="0">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lvl="0">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lvl="0">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lvl="0">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45"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45"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45"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45"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50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1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200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27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lvl="0">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lvl="0">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lvl="0">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lvl="0">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1780" indent="0" algn="ctr">
              <a:buNone/>
              <a:defRPr>
                <a:solidFill>
                  <a:schemeClr val="tx1">
                    <a:tint val="75000"/>
                  </a:schemeClr>
                </a:solidFill>
              </a:defRPr>
            </a:lvl6pPr>
            <a:lvl7pPr marL="4898390" indent="0" algn="ctr">
              <a:buNone/>
              <a:defRPr>
                <a:solidFill>
                  <a:schemeClr val="tx1">
                    <a:tint val="75000"/>
                  </a:schemeClr>
                </a:solidFill>
              </a:defRPr>
            </a:lvl7pPr>
            <a:lvl8pPr marL="5714365" indent="0" algn="ctr">
              <a:buNone/>
              <a:defRPr>
                <a:solidFill>
                  <a:schemeClr val="tx1">
                    <a:tint val="75000"/>
                  </a:schemeClr>
                </a:solidFill>
              </a:defRPr>
            </a:lvl8pPr>
            <a:lvl9pPr marL="6530975" indent="0" algn="ctr">
              <a:buNone/>
              <a:defRPr>
                <a:solidFill>
                  <a:schemeClr val="tx1">
                    <a:tint val="75000"/>
                  </a:schemeClr>
                </a:solidFill>
              </a:defRPr>
            </a:lvl9pPr>
          </a:lstStyle>
          <a:p>
            <a:r>
              <a:rPr lang="en-US" altLang="ja-JP" dirty="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49"/>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lvl="0">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lvl="0">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lvl="0">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lvl="0">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lvl="0">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lvl="0">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lvl="0">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lvl="0">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lvl="0">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lvl="0">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lvl="0">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lvl="0">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lvl="0">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lvl="0">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lvl="0">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lvl="0">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lvl="0">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lvl="0">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lvl="0">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lvl="0">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lvl="0">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lvl="0">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lvl="0">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lvl="0">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5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2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2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2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lvl="0">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lvl="0">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lvl="0">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lvl="0">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lvl="0">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lvl="0">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lvl="0">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lvl="0">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lvl="0">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lvl="0">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lvl="0">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lvl="0">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lvl="0">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lvl="0">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lvl="0">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lvl="0">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lvl="0">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lvl="0">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build="p">
        <p:tmplLst>
          <p:tmpl lvl="0">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50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300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25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50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25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100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25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50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25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75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lvl="0">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lvl="0">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lvl="0">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lvl="0">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lvl="0">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lvl="0">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lvl="0">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lvl="0">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lvl="0">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lvl="0">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lvl="0">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lvl="0">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lvl="0">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lvl="0">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lvl="0">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lvl="0">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lvl="0">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lvl="0">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lvl="0">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lvl="0">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lvl="0">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lvl="0">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lvl="0">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lvl="0">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lvl="0">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lvl="0">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lvl="0">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lvl="0">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lvl="0">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lvl="0">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lvl="0">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lvl="0">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lvl="0">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lvl="0">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lvl="0">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lvl="0">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lvl="0">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lvl="0">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lvl="0">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build="p">
        <p:tmplLst>
          <p:tmpl lvl="0">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200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250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300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lvl="0">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lvl="0">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lvl="0">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lvl="0">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4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lvl="0">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lvl="0">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lvl="0">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lvl="0">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lvl="0">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lvl="0">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lvl="0">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lvl="0">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lvl="0">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lvl="0">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lvl="0">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lvl="0">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lvl="0">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lvl="0">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lvl="0">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200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lvl="0">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15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lvl="0">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lvl="0">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altLang="ja-JP" dirty="0"/>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399"/>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399"/>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899"/>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399"/>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4149"/>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899"/>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399"/>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899"/>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lvl="0">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649"/>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lvl="0">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899"/>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lvl="0">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lvl="0">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lvl="0">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lvl="0">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lvl="0">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lvl="0">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lvl="0">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lvl="0">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lvl="0">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lvl="0">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5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17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399"/>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399"/>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399"/>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399"/>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endParaRPr kumimoji="1"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uiExpand="1" build="allAtOnce">
        <p:tmplLst>
          <p:tmpl lvl="0">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uiExpand="1" build="allAtOnce">
        <p:tmplLst>
          <p:tmpl lvl="0">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899"/>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399"/>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2399"/>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899"/>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399"/>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4399"/>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5399"/>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lvl="0">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100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50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lvl="0">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100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50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a:p>
            <a:pPr lvl="0"/>
            <a:endParaRPr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5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5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5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5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lvl="0">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lvl="0">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lvl="0">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lvl="0">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lvl="0">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lvl="0">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lvl="0">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lvl="0">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lvl="0">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lvl="0">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lvl="0">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899"/>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399"/>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899"/>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399"/>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899"/>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399"/>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899"/>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899"/>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899"/>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lvl="0">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lvl="0">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lvl="0">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lvl="0">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lvl="0">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lvl="0">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lvl="0">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lvl="0">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altLang="ja-JP" dirty="0"/>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899"/>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399"/>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399"/>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899"/>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399"/>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899"/>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399"/>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899"/>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lvl="0">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lvl="0">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lvl="0">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lvl="0">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lvl="0">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lvl="0">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lvl="0">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lvl="0">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lvl="0">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90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899"/>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399"/>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899"/>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399"/>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899"/>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649"/>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4149"/>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649"/>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5149"/>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899"/>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399"/>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899"/>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399"/>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8149"/>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649"/>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9149"/>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649"/>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lvl="0">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lvl="0">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lvl="0">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lvl="0">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lvl="0">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lvl="0">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lvl="0">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lvl="0">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lvl="0">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endParaRPr lang="en-US" altLang="ja-JP" dirty="0"/>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lvl="0">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lvl="0">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lvl="0">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lvl="0">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build="p">
        <p:tmplLst>
          <p:tmpl lvl="0">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build="p">
        <p:tmplLst>
          <p:tmpl lvl="0">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build="p">
        <p:tmplLst>
          <p:tmpl lvl="0">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215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65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lvl="0">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lvl="0">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lvl="0">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lvl="0">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lvl="0">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lvl="0">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lvl="0">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lvl="0">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endParaRPr lang="en-US" altLang="ja-JP" dirty="0"/>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altLang="ja-JP" dirty="0"/>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399"/>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899"/>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649"/>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649"/>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lvl="0">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lvl="0">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lvl="0">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40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lvl="0">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40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lvl="0">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lvl="0">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lvl="0">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lvl="0">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90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lvl="0">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en-US" altLang="ja-JP" dirty="0"/>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lvl="0">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lvl="0">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6" Type="http://schemas.openxmlformats.org/officeDocument/2006/relationships/theme" Target="../theme/theme2.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0" Type="http://schemas.openxmlformats.org/officeDocument/2006/relationships/theme" Target="../theme/theme3.xml"/><Relationship Id="rId5" Type="http://schemas.openxmlformats.org/officeDocument/2006/relationships/slideLayout" Target="../slideLayouts/slideLayout24.xml"/><Relationship Id="rId49" Type="http://schemas.openxmlformats.org/officeDocument/2006/relationships/slideLayout" Target="../slideLayouts/slideLayout68.xml"/><Relationship Id="rId48" Type="http://schemas.openxmlformats.org/officeDocument/2006/relationships/slideLayout" Target="../slideLayouts/slideLayout67.xml"/><Relationship Id="rId47" Type="http://schemas.openxmlformats.org/officeDocument/2006/relationships/slideLayout" Target="../slideLayouts/slideLayout66.xml"/><Relationship Id="rId46" Type="http://schemas.openxmlformats.org/officeDocument/2006/relationships/slideLayout" Target="../slideLayouts/slideLayout65.xml"/><Relationship Id="rId45" Type="http://schemas.openxmlformats.org/officeDocument/2006/relationships/slideLayout" Target="../slideLayouts/slideLayout64.xml"/><Relationship Id="rId44" Type="http://schemas.openxmlformats.org/officeDocument/2006/relationships/slideLayout" Target="../slideLayouts/slideLayout63.xml"/><Relationship Id="rId43" Type="http://schemas.openxmlformats.org/officeDocument/2006/relationships/slideLayout" Target="../slideLayouts/slideLayout62.xml"/><Relationship Id="rId42" Type="http://schemas.openxmlformats.org/officeDocument/2006/relationships/slideLayout" Target="../slideLayouts/slideLayout61.xml"/><Relationship Id="rId41" Type="http://schemas.openxmlformats.org/officeDocument/2006/relationships/slideLayout" Target="../slideLayouts/slideLayout60.xml"/><Relationship Id="rId40" Type="http://schemas.openxmlformats.org/officeDocument/2006/relationships/slideLayout" Target="../slideLayouts/slideLayout59.xml"/><Relationship Id="rId4" Type="http://schemas.openxmlformats.org/officeDocument/2006/relationships/slideLayout" Target="../slideLayouts/slideLayout23.xml"/><Relationship Id="rId39" Type="http://schemas.openxmlformats.org/officeDocument/2006/relationships/slideLayout" Target="../slideLayouts/slideLayout58.xml"/><Relationship Id="rId38" Type="http://schemas.openxmlformats.org/officeDocument/2006/relationships/slideLayout" Target="../slideLayouts/slideLayout57.xml"/><Relationship Id="rId37" Type="http://schemas.openxmlformats.org/officeDocument/2006/relationships/slideLayout" Target="../slideLayouts/slideLayout56.xml"/><Relationship Id="rId36" Type="http://schemas.openxmlformats.org/officeDocument/2006/relationships/slideLayout" Target="../slideLayouts/slideLayout55.xml"/><Relationship Id="rId35" Type="http://schemas.openxmlformats.org/officeDocument/2006/relationships/slideLayout" Target="../slideLayouts/slideLayout54.xml"/><Relationship Id="rId34" Type="http://schemas.openxmlformats.org/officeDocument/2006/relationships/slideLayout" Target="../slideLayouts/slideLayout53.xml"/><Relationship Id="rId33" Type="http://schemas.openxmlformats.org/officeDocument/2006/relationships/slideLayout" Target="../slideLayouts/slideLayout52.xml"/><Relationship Id="rId32" Type="http://schemas.openxmlformats.org/officeDocument/2006/relationships/slideLayout" Target="../slideLayouts/slideLayout51.xml"/><Relationship Id="rId31" Type="http://schemas.openxmlformats.org/officeDocument/2006/relationships/slideLayout" Target="../slideLayouts/slideLayout50.xml"/><Relationship Id="rId30" Type="http://schemas.openxmlformats.org/officeDocument/2006/relationships/slideLayout" Target="../slideLayouts/slideLayout49.xml"/><Relationship Id="rId3" Type="http://schemas.openxmlformats.org/officeDocument/2006/relationships/slideLayout" Target="../slideLayouts/slideLayout22.xml"/><Relationship Id="rId29" Type="http://schemas.openxmlformats.org/officeDocument/2006/relationships/slideLayout" Target="../slideLayouts/slideLayout48.xml"/><Relationship Id="rId28" Type="http://schemas.openxmlformats.org/officeDocument/2006/relationships/slideLayout" Target="../slideLayouts/slideLayout47.xml"/><Relationship Id="rId27" Type="http://schemas.openxmlformats.org/officeDocument/2006/relationships/slideLayout" Target="../slideLayouts/slideLayout46.xml"/><Relationship Id="rId26" Type="http://schemas.openxmlformats.org/officeDocument/2006/relationships/slideLayout" Target="../slideLayouts/slideLayout45.xml"/><Relationship Id="rId25" Type="http://schemas.openxmlformats.org/officeDocument/2006/relationships/slideLayout" Target="../slideLayouts/slideLayout44.xml"/><Relationship Id="rId24" Type="http://schemas.openxmlformats.org/officeDocument/2006/relationships/slideLayout" Target="../slideLayouts/slideLayout43.xml"/><Relationship Id="rId23" Type="http://schemas.openxmlformats.org/officeDocument/2006/relationships/slideLayout" Target="../slideLayouts/slideLayout42.xml"/><Relationship Id="rId22" Type="http://schemas.openxmlformats.org/officeDocument/2006/relationships/slideLayout" Target="../slideLayouts/slideLayout41.xml"/><Relationship Id="rId21" Type="http://schemas.openxmlformats.org/officeDocument/2006/relationships/slideLayout" Target="../slideLayouts/slideLayout40.xml"/><Relationship Id="rId20" Type="http://schemas.openxmlformats.org/officeDocument/2006/relationships/slideLayout" Target="../slideLayouts/slideLayout39.xml"/><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9" Type="http://schemas.openxmlformats.org/officeDocument/2006/relationships/theme" Target="../theme/theme4.xml"/><Relationship Id="rId48" Type="http://schemas.openxmlformats.org/officeDocument/2006/relationships/slideLayout" Target="../slideLayouts/slideLayout116.xml"/><Relationship Id="rId47" Type="http://schemas.openxmlformats.org/officeDocument/2006/relationships/slideLayout" Target="../slideLayouts/slideLayout115.xml"/><Relationship Id="rId46" Type="http://schemas.openxmlformats.org/officeDocument/2006/relationships/slideLayout" Target="../slideLayouts/slideLayout114.xml"/><Relationship Id="rId45" Type="http://schemas.openxmlformats.org/officeDocument/2006/relationships/slideLayout" Target="../slideLayouts/slideLayout113.xml"/><Relationship Id="rId44" Type="http://schemas.openxmlformats.org/officeDocument/2006/relationships/slideLayout" Target="../slideLayouts/slideLayout112.xml"/><Relationship Id="rId43" Type="http://schemas.openxmlformats.org/officeDocument/2006/relationships/slideLayout" Target="../slideLayouts/slideLayout111.xml"/><Relationship Id="rId42" Type="http://schemas.openxmlformats.org/officeDocument/2006/relationships/slideLayout" Target="../slideLayouts/slideLayout110.xml"/><Relationship Id="rId41" Type="http://schemas.openxmlformats.org/officeDocument/2006/relationships/slideLayout" Target="../slideLayouts/slideLayout109.xml"/><Relationship Id="rId40" Type="http://schemas.openxmlformats.org/officeDocument/2006/relationships/slideLayout" Target="../slideLayouts/slideLayout108.xml"/><Relationship Id="rId4" Type="http://schemas.openxmlformats.org/officeDocument/2006/relationships/slideLayout" Target="../slideLayouts/slideLayout72.xml"/><Relationship Id="rId39" Type="http://schemas.openxmlformats.org/officeDocument/2006/relationships/slideLayout" Target="../slideLayouts/slideLayout107.xml"/><Relationship Id="rId38" Type="http://schemas.openxmlformats.org/officeDocument/2006/relationships/slideLayout" Target="../slideLayouts/slideLayout106.xml"/><Relationship Id="rId37" Type="http://schemas.openxmlformats.org/officeDocument/2006/relationships/slideLayout" Target="../slideLayouts/slideLayout105.xml"/><Relationship Id="rId36" Type="http://schemas.openxmlformats.org/officeDocument/2006/relationships/slideLayout" Target="../slideLayouts/slideLayout104.xml"/><Relationship Id="rId35" Type="http://schemas.openxmlformats.org/officeDocument/2006/relationships/slideLayout" Target="../slideLayouts/slideLayout103.xml"/><Relationship Id="rId34" Type="http://schemas.openxmlformats.org/officeDocument/2006/relationships/slideLayout" Target="../slideLayouts/slideLayout102.xml"/><Relationship Id="rId33" Type="http://schemas.openxmlformats.org/officeDocument/2006/relationships/slideLayout" Target="../slideLayouts/slideLayout101.xml"/><Relationship Id="rId32" Type="http://schemas.openxmlformats.org/officeDocument/2006/relationships/slideLayout" Target="../slideLayouts/slideLayout100.xml"/><Relationship Id="rId31" Type="http://schemas.openxmlformats.org/officeDocument/2006/relationships/slideLayout" Target="../slideLayouts/slideLayout99.xml"/><Relationship Id="rId30" Type="http://schemas.openxmlformats.org/officeDocument/2006/relationships/slideLayout" Target="../slideLayouts/slideLayout98.xml"/><Relationship Id="rId3" Type="http://schemas.openxmlformats.org/officeDocument/2006/relationships/slideLayout" Target="../slideLayouts/slideLayout71.xml"/><Relationship Id="rId29" Type="http://schemas.openxmlformats.org/officeDocument/2006/relationships/slideLayout" Target="../slideLayouts/slideLayout97.xml"/><Relationship Id="rId28" Type="http://schemas.openxmlformats.org/officeDocument/2006/relationships/slideLayout" Target="../slideLayouts/slideLayout96.xml"/><Relationship Id="rId27" Type="http://schemas.openxmlformats.org/officeDocument/2006/relationships/slideLayout" Target="../slideLayouts/slideLayout95.xml"/><Relationship Id="rId26" Type="http://schemas.openxmlformats.org/officeDocument/2006/relationships/slideLayout" Target="../slideLayouts/slideLayout94.xml"/><Relationship Id="rId25" Type="http://schemas.openxmlformats.org/officeDocument/2006/relationships/slideLayout" Target="../slideLayouts/slideLayout93.xml"/><Relationship Id="rId24" Type="http://schemas.openxmlformats.org/officeDocument/2006/relationships/slideLayout" Target="../slideLayouts/slideLayout92.xml"/><Relationship Id="rId23" Type="http://schemas.openxmlformats.org/officeDocument/2006/relationships/slideLayout" Target="../slideLayouts/slideLayout91.xml"/><Relationship Id="rId22" Type="http://schemas.openxmlformats.org/officeDocument/2006/relationships/slideLayout" Target="../slideLayouts/slideLayout90.xml"/><Relationship Id="rId21" Type="http://schemas.openxmlformats.org/officeDocument/2006/relationships/slideLayout" Target="../slideLayouts/slideLayout89.xml"/><Relationship Id="rId20" Type="http://schemas.openxmlformats.org/officeDocument/2006/relationships/slideLayout" Target="../slideLayouts/slideLayout88.xml"/><Relationship Id="rId2" Type="http://schemas.openxmlformats.org/officeDocument/2006/relationships/slideLayout" Target="../slideLayouts/slideLayout70.xml"/><Relationship Id="rId19" Type="http://schemas.openxmlformats.org/officeDocument/2006/relationships/slideLayout" Target="../slideLayouts/slideLayout87.xml"/><Relationship Id="rId18" Type="http://schemas.openxmlformats.org/officeDocument/2006/relationships/slideLayout" Target="../slideLayouts/slideLayout86.xml"/><Relationship Id="rId17" Type="http://schemas.openxmlformats.org/officeDocument/2006/relationships/slideLayout" Target="../slideLayouts/slideLayout85.xml"/><Relationship Id="rId16" Type="http://schemas.openxmlformats.org/officeDocument/2006/relationships/slideLayout" Target="../slideLayouts/slideLayout84.xml"/><Relationship Id="rId15" Type="http://schemas.openxmlformats.org/officeDocument/2006/relationships/slideLayout" Target="../slideLayouts/slideLayout83.xml"/><Relationship Id="rId14" Type="http://schemas.openxmlformats.org/officeDocument/2006/relationships/slideLayout" Target="../slideLayouts/slideLayout82.xml"/><Relationship Id="rId13" Type="http://schemas.openxmlformats.org/officeDocument/2006/relationships/slideLayout" Target="../slideLayouts/slideLayout81.xml"/><Relationship Id="rId12" Type="http://schemas.openxmlformats.org/officeDocument/2006/relationships/slideLayout" Target="../slideLayouts/slideLayout80.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585" rtl="0" eaLnBrk="1" latinLnBrk="0" hangingPunct="1">
        <a:spcBef>
          <a:spcPct val="0"/>
        </a:spcBef>
        <a:buNone/>
        <a:defRPr sz="7900" kern="1200">
          <a:solidFill>
            <a:schemeClr val="tx1"/>
          </a:solidFill>
          <a:latin typeface="+mj-lt"/>
          <a:ea typeface="+mj-ea"/>
          <a:cs typeface="+mj-cs"/>
        </a:defRPr>
      </a:lvl1pPr>
    </p:titleStyle>
    <p:bodyStyle>
      <a:lvl1pPr marL="0" indent="0" algn="l" defTabSz="1632585"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Lst>
  <p:hf hdr="0" dt="0"/>
  <p:txStyles>
    <p:titleStyle>
      <a:lvl1pPr algn="ctr" defTabSz="1632585" rtl="0" eaLnBrk="1" latinLnBrk="0" hangingPunct="1">
        <a:spcBef>
          <a:spcPct val="0"/>
        </a:spcBef>
        <a:buNone/>
        <a:defRPr sz="7900" kern="1200">
          <a:solidFill>
            <a:schemeClr val="tx1"/>
          </a:solidFill>
          <a:latin typeface="+mj-lt"/>
          <a:ea typeface="+mj-ea"/>
          <a:cs typeface="+mj-cs"/>
        </a:defRPr>
      </a:lvl1pPr>
    </p:titleStyle>
    <p:bodyStyle>
      <a:lvl1pPr marL="0" indent="0" algn="l" defTabSz="1632585"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09" r:id="rId40"/>
    <p:sldLayoutId id="2147483710" r:id="rId41"/>
    <p:sldLayoutId id="2147483711" r:id="rId42"/>
    <p:sldLayoutId id="2147483712" r:id="rId43"/>
    <p:sldLayoutId id="2147483713" r:id="rId44"/>
    <p:sldLayoutId id="2147483714" r:id="rId45"/>
    <p:sldLayoutId id="2147483715" r:id="rId46"/>
    <p:sldLayoutId id="2147483716" r:id="rId47"/>
    <p:sldLayoutId id="2147483717" r:id="rId48"/>
    <p:sldLayoutId id="2147483718"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585"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585"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 id="2147483765" r:id="rId46"/>
    <p:sldLayoutId id="2147483766" r:id="rId47"/>
    <p:sldLayoutId id="2147483767"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585"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585"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9.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a:xfrm>
            <a:off x="1226185" y="3388360"/>
            <a:ext cx="15995015" cy="1189990"/>
          </a:xfrm>
          <a:prstGeom prst="rect">
            <a:avLst/>
          </a:prstGeom>
        </p:spPr>
        <p:txBody>
          <a:bodyPr/>
          <a:lstStyle/>
          <a:p>
            <a:pPr algn="ctr"/>
            <a:br>
              <a:rPr kumimoji="1" lang="en-US" altLang="ja-JP" sz="5400" dirty="0">
                <a:solidFill>
                  <a:schemeClr val="accent1"/>
                </a:solidFill>
                <a:latin typeface="Montserrat" panose="00000800000000000000" charset="0"/>
                <a:cs typeface="Montserrat" panose="00000800000000000000" charset="0"/>
              </a:rPr>
            </a:br>
            <a:r>
              <a:rPr kumimoji="1" lang="en-US" altLang="ja-JP" sz="5400" dirty="0">
                <a:solidFill>
                  <a:schemeClr val="accent1"/>
                </a:solidFill>
                <a:latin typeface="Montserrat" panose="00000800000000000000" charset="0"/>
                <a:cs typeface="Montserrat" panose="00000800000000000000" charset="0"/>
              </a:rPr>
              <a:t>Projet de visualisation de données</a:t>
            </a:r>
            <a:endParaRPr kumimoji="1" lang="en-US" altLang="ja-JP" sz="5400" dirty="0">
              <a:solidFill>
                <a:schemeClr val="accent1"/>
              </a:solidFill>
              <a:latin typeface="Montserrat" panose="00000800000000000000" charset="0"/>
              <a:cs typeface="Montserrat" panose="00000800000000000000" charset="0"/>
            </a:endParaRPr>
          </a:p>
        </p:txBody>
      </p:sp>
      <p:sp>
        <p:nvSpPr>
          <p:cNvPr id="12" name="サブタイトル 11"/>
          <p:cNvSpPr>
            <a:spLocks noGrp="1"/>
          </p:cNvSpPr>
          <p:nvPr>
            <p:ph type="subTitle" idx="1"/>
          </p:nvPr>
        </p:nvSpPr>
        <p:spPr>
          <a:xfrm>
            <a:off x="2302510" y="5458460"/>
            <a:ext cx="13753465" cy="3888105"/>
          </a:xfrm>
        </p:spPr>
        <p:txBody>
          <a:bodyPr>
            <a:normAutofit fontScale="90000" lnSpcReduction="20000"/>
          </a:bodyPr>
          <a:lstStyle/>
          <a:p>
            <a:endParaRPr kumimoji="1" lang="en-US" altLang="ja-JP" dirty="0"/>
          </a:p>
          <a:p>
            <a:endParaRPr kumimoji="1" lang="en-US" altLang="ja-JP" dirty="0"/>
          </a:p>
          <a:p>
            <a:r>
              <a:rPr kumimoji="1" lang="en-US" altLang="ja-JP" dirty="0"/>
              <a:t>Site E-commerce de d</a:t>
            </a:r>
            <a:r>
              <a:rPr kumimoji="1" lang="fr-FR" altLang="ja-JP" dirty="0"/>
              <a:t>é</a:t>
            </a:r>
            <a:r>
              <a:rPr kumimoji="1" lang="en-US" altLang="fr-FR" dirty="0"/>
              <a:t>tail</a:t>
            </a:r>
            <a:r>
              <a:rPr kumimoji="1" lang="en-US" altLang="ja-JP" dirty="0"/>
              <a:t> New Chic</a:t>
            </a:r>
            <a:endParaRPr kumimoji="1" lang="en-US" altLang="ja-JP" dirty="0"/>
          </a:p>
          <a:p>
            <a:r>
              <a:rPr kumimoji="1" lang="en-US" altLang="ja-JP" dirty="0"/>
              <a:t> </a:t>
            </a:r>
            <a:endParaRPr kumimoji="1" lang="en-US" altLang="ja-JP" dirty="0"/>
          </a:p>
          <a:p>
            <a:endParaRPr kumimoji="1" lang="en-US" altLang="ja-JP" sz="2800" dirty="0">
              <a:sym typeface="+mn-ea"/>
            </a:endParaRPr>
          </a:p>
          <a:p>
            <a:endParaRPr kumimoji="1" lang="en-US" altLang="ja-JP" sz="2800" dirty="0">
              <a:sym typeface="+mn-ea"/>
            </a:endParaRPr>
          </a:p>
          <a:p>
            <a:endParaRPr kumimoji="1" lang="en-US" altLang="ja-JP" sz="2800" dirty="0">
              <a:sym typeface="+mn-ea"/>
            </a:endParaRPr>
          </a:p>
          <a:p>
            <a:r>
              <a:rPr kumimoji="1" lang="en-US" altLang="ja-JP" sz="2800" dirty="0">
                <a:sym typeface="+mn-ea"/>
              </a:rPr>
              <a:t>Présenté par:</a:t>
            </a:r>
            <a:endParaRPr kumimoji="1" lang="en-US" altLang="ja-JP" sz="2800" dirty="0">
              <a:sym typeface="+mn-ea"/>
            </a:endParaRPr>
          </a:p>
          <a:p>
            <a:endParaRPr kumimoji="1" lang="en-US" altLang="ja-JP" sz="2800" dirty="0">
              <a:solidFill>
                <a:schemeClr val="accent1"/>
              </a:solidFill>
              <a:effectLst>
                <a:outerShdw blurRad="38100" dist="25400" dir="5400000" algn="ctr" rotWithShape="0">
                  <a:srgbClr val="6E747A">
                    <a:alpha val="43000"/>
                  </a:srgbClr>
                </a:outerShdw>
              </a:effectLst>
              <a:sym typeface="+mn-ea"/>
            </a:endParaRPr>
          </a:p>
          <a:p>
            <a:r>
              <a:rPr kumimoji="1" lang="en-US" altLang="ja-JP" sz="2800" b="1" i="1" dirty="0">
                <a:solidFill>
                  <a:schemeClr val="accent1"/>
                </a:solidFill>
                <a:effectLst>
                  <a:outerShdw blurRad="38100" dist="25400" dir="5400000" algn="ctr" rotWithShape="0">
                    <a:srgbClr val="6E747A">
                      <a:alpha val="43000"/>
                    </a:srgbClr>
                  </a:outerShdw>
                </a:effectLst>
                <a:sym typeface="+mn-ea"/>
              </a:rPr>
              <a:t>Ayman MAKHOUKHI</a:t>
            </a:r>
            <a:endParaRPr kumimoji="1" lang="en-US" altLang="ja-JP" sz="2800" b="1" i="1" dirty="0">
              <a:solidFill>
                <a:schemeClr val="accent1"/>
              </a:solidFill>
              <a:effectLst>
                <a:outerShdw blurRad="38100" dist="25400" dir="5400000" algn="ctr" rotWithShape="0">
                  <a:srgbClr val="6E747A">
                    <a:alpha val="43000"/>
                  </a:srgbClr>
                </a:outerShdw>
              </a:effectLst>
            </a:endParaRPr>
          </a:p>
          <a:p>
            <a:r>
              <a:rPr kumimoji="1" lang="en-US" altLang="ja-JP" sz="2800" b="1" i="1" dirty="0">
                <a:solidFill>
                  <a:schemeClr val="accent1"/>
                </a:solidFill>
                <a:effectLst>
                  <a:outerShdw blurRad="38100" dist="25400" dir="5400000" algn="ctr" rotWithShape="0">
                    <a:srgbClr val="6E747A">
                      <a:alpha val="43000"/>
                    </a:srgbClr>
                  </a:outerShdw>
                </a:effectLst>
                <a:sym typeface="+mn-ea"/>
              </a:rPr>
              <a:t>Wail Amara</a:t>
            </a:r>
            <a:endParaRPr kumimoji="1" lang="en-US" altLang="ja-JP" sz="2800" b="1" i="1" dirty="0">
              <a:solidFill>
                <a:schemeClr val="accent1"/>
              </a:solidFill>
              <a:effectLst>
                <a:outerShdw blurRad="38100" dist="25400" dir="5400000" algn="ctr" rotWithShape="0">
                  <a:srgbClr val="6E747A">
                    <a:alpha val="43000"/>
                  </a:srgbClr>
                </a:outerShdw>
              </a:effectLst>
            </a:endParaRPr>
          </a:p>
          <a:p>
            <a:endParaRPr kumimoji="1" lang="en-US" altLang="ja-JP" sz="2800" dirty="0">
              <a:sym typeface="+mn-ea"/>
            </a:endParaRPr>
          </a:p>
          <a:p>
            <a:endParaRPr kumimoji="1" lang="en-US" altLang="ja-JP" sz="2800" dirty="0">
              <a:sym typeface="+mn-ea"/>
            </a:endParaRPr>
          </a:p>
          <a:p>
            <a:endParaRPr kumimoji="1" lang="en-US" altLang="ja-JP" sz="2800" dirty="0"/>
          </a:p>
          <a:p>
            <a:endParaRPr kumimoji="1" lang="en-US" altLang="ja-JP" sz="2800"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8" name="テキスト プレースホルダー 7"/>
          <p:cNvSpPr>
            <a:spLocks noGrp="1"/>
          </p:cNvSpPr>
          <p:nvPr>
            <p:ph type="body" sz="quarter" idx="15"/>
          </p:nvPr>
        </p:nvSpPr>
        <p:spPr>
          <a:xfrm>
            <a:off x="2301875" y="8878570"/>
            <a:ext cx="15765145" cy="720090"/>
          </a:xfrm>
        </p:spPr>
        <p:txBody>
          <a:bodyPr/>
          <a:lstStyle/>
          <a:p>
            <a:pPr algn="just"/>
            <a:endParaRPr kumimoji="1" lang="en-US" altLang="ja-JP" dirty="0"/>
          </a:p>
        </p:txBody>
      </p:sp>
      <p:pic>
        <p:nvPicPr>
          <p:cNvPr id="5" name="Picture 4" descr="dd"/>
          <p:cNvPicPr>
            <a:picLocks noChangeAspect="1"/>
          </p:cNvPicPr>
          <p:nvPr/>
        </p:nvPicPr>
        <p:blipFill>
          <a:blip r:embed="rId1"/>
          <a:stretch>
            <a:fillRect/>
          </a:stretch>
        </p:blipFill>
        <p:spPr>
          <a:xfrm>
            <a:off x="2707005" y="822960"/>
            <a:ext cx="12689840" cy="1039495"/>
          </a:xfrm>
          <a:prstGeom prst="rect">
            <a:avLst/>
          </a:prstGeom>
        </p:spPr>
      </p:pic>
      <p:pic>
        <p:nvPicPr>
          <p:cNvPr id="10" name="Picture 9" descr="d"/>
          <p:cNvPicPr>
            <a:picLocks noChangeAspect="1"/>
          </p:cNvPicPr>
          <p:nvPr/>
        </p:nvPicPr>
        <p:blipFill>
          <a:blip r:embed="rId2"/>
          <a:stretch>
            <a:fillRect/>
          </a:stretch>
        </p:blipFill>
        <p:spPr>
          <a:xfrm>
            <a:off x="2644140" y="2398395"/>
            <a:ext cx="12752705" cy="63131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7" name="テキスト プレースホルダー 6"/>
          <p:cNvSpPr>
            <a:spLocks noGrp="1"/>
          </p:cNvSpPr>
          <p:nvPr>
            <p:ph type="body" sz="quarter" idx="14"/>
          </p:nvPr>
        </p:nvSpPr>
        <p:spPr>
          <a:xfrm>
            <a:off x="997252" y="957935"/>
            <a:ext cx="16057782" cy="1763774"/>
          </a:xfrm>
        </p:spPr>
        <p:txBody>
          <a:bodyPr/>
          <a:lstStyle/>
          <a:p>
            <a:r>
              <a:rPr kumimoji="1" lang="en-US" altLang="ja-JP" sz="4800" dirty="0">
                <a:sym typeface="+mn-ea"/>
              </a:rPr>
              <a:t>STATISTISTIQUES DESCRIPTIVES BASIQUES</a:t>
            </a:r>
            <a:endParaRPr kumimoji="1" lang="ja-JP" altLang="en-US" sz="4800" dirty="0"/>
          </a:p>
        </p:txBody>
      </p:sp>
      <p:sp>
        <p:nvSpPr>
          <p:cNvPr id="8" name="テキスト プレースホルダー 7"/>
          <p:cNvSpPr>
            <a:spLocks noGrp="1"/>
          </p:cNvSpPr>
          <p:nvPr>
            <p:ph type="body" sz="quarter" idx="15"/>
          </p:nvPr>
        </p:nvSpPr>
        <p:spPr>
          <a:xfrm>
            <a:off x="1942465" y="6403340"/>
            <a:ext cx="14918690" cy="1887855"/>
          </a:xfrm>
        </p:spPr>
        <p:txBody>
          <a:bodyPr/>
          <a:lstStyle/>
          <a:p>
            <a:pPr algn="just"/>
            <a:endParaRPr kumimoji="1" lang="en-US" altLang="ja-JP" dirty="0"/>
          </a:p>
        </p:txBody>
      </p:sp>
      <p:pic>
        <p:nvPicPr>
          <p:cNvPr id="2" name="Picture 1" descr="STATDISCRI"/>
          <p:cNvPicPr>
            <a:picLocks noChangeAspect="1"/>
          </p:cNvPicPr>
          <p:nvPr/>
        </p:nvPicPr>
        <p:blipFill>
          <a:blip r:embed="rId1"/>
          <a:stretch>
            <a:fillRect/>
          </a:stretch>
        </p:blipFill>
        <p:spPr>
          <a:xfrm>
            <a:off x="2842260" y="4287520"/>
            <a:ext cx="12448540" cy="2032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7" name="テキスト プレースホルダー 6"/>
          <p:cNvSpPr>
            <a:spLocks noGrp="1"/>
          </p:cNvSpPr>
          <p:nvPr>
            <p:ph type="body" sz="quarter" idx="14"/>
          </p:nvPr>
        </p:nvSpPr>
        <p:spPr>
          <a:xfrm>
            <a:off x="1012825" y="687705"/>
            <a:ext cx="16057880" cy="1082040"/>
          </a:xfrm>
        </p:spPr>
        <p:txBody>
          <a:bodyPr/>
          <a:lstStyle/>
          <a:p>
            <a:r>
              <a:rPr kumimoji="1" lang="en-US" altLang="ja-JP" sz="4800" dirty="0">
                <a:sym typeface="+mn-ea"/>
              </a:rPr>
              <a:t>ECHANTIOLLONAGE</a:t>
            </a:r>
            <a:endParaRPr kumimoji="1" lang="ja-JP" altLang="en-US" sz="4800" dirty="0"/>
          </a:p>
        </p:txBody>
      </p:sp>
      <p:sp>
        <p:nvSpPr>
          <p:cNvPr id="8" name="テキスト プレースホルダー 7"/>
          <p:cNvSpPr>
            <a:spLocks noGrp="1"/>
          </p:cNvSpPr>
          <p:nvPr>
            <p:ph type="body" sz="quarter" idx="15"/>
          </p:nvPr>
        </p:nvSpPr>
        <p:spPr>
          <a:xfrm>
            <a:off x="1582420" y="2038350"/>
            <a:ext cx="14918689" cy="1887855"/>
          </a:xfrm>
        </p:spPr>
        <p:txBody>
          <a:bodyPr/>
          <a:lstStyle/>
          <a:p>
            <a:pPr algn="just"/>
            <a:r>
              <a:rPr kumimoji="1" lang="en-US" altLang="ja-JP" dirty="0"/>
              <a:t>Lorsque nous effectuons un échantillon à partir d'une population, nous voulons obtenir un ensemble de données plus petit qui conserve les mêmes informations statistiques sur la population:</a:t>
            </a:r>
            <a:endParaRPr kumimoji="1" lang="en-US" altLang="ja-JP" dirty="0"/>
          </a:p>
          <a:p>
            <a:pPr algn="just"/>
            <a:r>
              <a:rPr kumimoji="1" lang="en-US" altLang="ja-JP" dirty="0"/>
              <a:t>- Un échantillonnage probabiliste (En matière de marketing on utilise L'échantillonnage stratifié)</a:t>
            </a:r>
            <a:endParaRPr kumimoji="1" lang="en-US" altLang="ja-JP" dirty="0"/>
          </a:p>
        </p:txBody>
      </p:sp>
      <p:pic>
        <p:nvPicPr>
          <p:cNvPr id="3" name="Picture 2" descr="margin"/>
          <p:cNvPicPr>
            <a:picLocks noChangeAspect="1"/>
          </p:cNvPicPr>
          <p:nvPr/>
        </p:nvPicPr>
        <p:blipFill>
          <a:blip r:embed="rId1"/>
          <a:stretch>
            <a:fillRect/>
          </a:stretch>
        </p:blipFill>
        <p:spPr>
          <a:xfrm>
            <a:off x="1762125" y="3926205"/>
            <a:ext cx="7543800" cy="4191000"/>
          </a:xfrm>
          <a:prstGeom prst="rect">
            <a:avLst/>
          </a:prstGeom>
        </p:spPr>
      </p:pic>
      <p:pic>
        <p:nvPicPr>
          <p:cNvPr id="5" name="Picture 4" descr="sampleSize"/>
          <p:cNvPicPr>
            <a:picLocks noChangeAspect="1"/>
          </p:cNvPicPr>
          <p:nvPr/>
        </p:nvPicPr>
        <p:blipFill>
          <a:blip r:embed="rId2"/>
          <a:stretch>
            <a:fillRect/>
          </a:stretch>
        </p:blipFill>
        <p:spPr>
          <a:xfrm>
            <a:off x="9862820" y="3928110"/>
            <a:ext cx="6010275" cy="4044315"/>
          </a:xfrm>
          <a:prstGeom prst="rect">
            <a:avLst/>
          </a:prstGeom>
        </p:spPr>
      </p:pic>
      <p:sp>
        <p:nvSpPr>
          <p:cNvPr id="6" name="テキスト プレースホルダー 7"/>
          <p:cNvSpPr>
            <a:spLocks noGrp="1"/>
          </p:cNvSpPr>
          <p:nvPr/>
        </p:nvSpPr>
        <p:spPr>
          <a:xfrm>
            <a:off x="1582420" y="8251190"/>
            <a:ext cx="14918689" cy="1887855"/>
          </a:xfrm>
          <a:prstGeom prst="rect">
            <a:avLst/>
          </a:prstGeom>
        </p:spPr>
        <p:txBody>
          <a:bodyPr vert="horz" lIns="163275" tIns="81638" rIns="163275" bIns="81638" rtlCol="0" anchor="t">
            <a:noAutofit/>
          </a:bodyPr>
          <a:lstStyle>
            <a:lvl1pPr marL="0" indent="0" algn="ctr" defTabSz="1632585"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just"/>
            <a:r>
              <a:rPr kumimoji="1" lang="en-US" altLang="ja-JP" dirty="0"/>
              <a:t>Cela signifie que un echantiollon de 1186 ou plus sont nécessaires pour avoir un niveau de confiance de 95% que la valeur réelle est à ± 2,7% de la valeur mesurée / enquêtée.</a:t>
            </a:r>
            <a:endParaRPr kumimoji="1" lang="en-US" altLang="ja-JP"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7" name="テキスト プレースホルダー 6"/>
          <p:cNvSpPr>
            <a:spLocks noGrp="1"/>
          </p:cNvSpPr>
          <p:nvPr>
            <p:ph type="body" sz="quarter" idx="14"/>
          </p:nvPr>
        </p:nvSpPr>
        <p:spPr>
          <a:xfrm>
            <a:off x="967740" y="1633220"/>
            <a:ext cx="16057879" cy="1082040"/>
          </a:xfrm>
        </p:spPr>
        <p:txBody>
          <a:bodyPr/>
          <a:lstStyle/>
          <a:p>
            <a:r>
              <a:rPr kumimoji="1" lang="en-US" altLang="ja-JP" sz="4800" dirty="0">
                <a:sym typeface="+mn-ea"/>
              </a:rPr>
              <a:t>ECHANTIOLLONAGE</a:t>
            </a:r>
            <a:endParaRPr kumimoji="1" lang="ja-JP" altLang="en-US" sz="4800" dirty="0"/>
          </a:p>
        </p:txBody>
      </p:sp>
      <p:sp>
        <p:nvSpPr>
          <p:cNvPr id="8" name="テキスト プレースホルダー 7"/>
          <p:cNvSpPr>
            <a:spLocks noGrp="1"/>
          </p:cNvSpPr>
          <p:nvPr>
            <p:ph type="body" sz="quarter" idx="15"/>
          </p:nvPr>
        </p:nvSpPr>
        <p:spPr>
          <a:xfrm>
            <a:off x="1537335" y="2938145"/>
            <a:ext cx="14918688" cy="1887855"/>
          </a:xfrm>
        </p:spPr>
        <p:txBody>
          <a:bodyPr/>
          <a:lstStyle/>
          <a:p>
            <a:pPr algn="just"/>
            <a:r>
              <a:rPr kumimoji="1" lang="en-US" altLang="ja-JP" dirty="0">
                <a:sym typeface="+mn-ea"/>
              </a:rPr>
              <a:t>L'échantillonnage stratifié</a:t>
            </a:r>
            <a:endParaRPr kumimoji="1" lang="en-US" altLang="ja-JP" dirty="0"/>
          </a:p>
        </p:txBody>
      </p:sp>
      <p:pic>
        <p:nvPicPr>
          <p:cNvPr id="9" name="Picture 8" descr="echantiollon"/>
          <p:cNvPicPr>
            <a:picLocks noChangeAspect="1"/>
          </p:cNvPicPr>
          <p:nvPr/>
        </p:nvPicPr>
        <p:blipFill>
          <a:blip r:embed="rId1"/>
          <a:stretch>
            <a:fillRect/>
          </a:stretch>
        </p:blipFill>
        <p:spPr>
          <a:xfrm>
            <a:off x="1762760" y="3838575"/>
            <a:ext cx="15050135" cy="3333115"/>
          </a:xfrm>
          <a:prstGeom prst="rect">
            <a:avLst/>
          </a:prstGeom>
        </p:spPr>
      </p:pic>
      <p:pic>
        <p:nvPicPr>
          <p:cNvPr id="12" name="Picture 11" descr="STRAT"/>
          <p:cNvPicPr>
            <a:picLocks noChangeAspect="1"/>
          </p:cNvPicPr>
          <p:nvPr/>
        </p:nvPicPr>
        <p:blipFill>
          <a:blip r:embed="rId2"/>
          <a:stretch>
            <a:fillRect/>
          </a:stretch>
        </p:blipFill>
        <p:spPr>
          <a:xfrm>
            <a:off x="13036550" y="3838575"/>
            <a:ext cx="3783965" cy="3333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907415" y="913130"/>
            <a:ext cx="16445230" cy="2072005"/>
          </a:xfrm>
        </p:spPr>
        <p:txBody>
          <a:bodyPr/>
          <a:lstStyle/>
          <a:p>
            <a:pPr algn="l"/>
            <a:r>
              <a:rPr lang="fr-FR" dirty="0"/>
              <a:t>Un nuage de points fonctionne mieux lorsque </a:t>
            </a:r>
            <a:r>
              <a:rPr lang="en-US" altLang="fr-FR" dirty="0"/>
              <a:t>n</a:t>
            </a:r>
            <a:r>
              <a:rPr lang="fr-FR" dirty="0"/>
              <a:t>ous compar</a:t>
            </a:r>
            <a:r>
              <a:rPr lang="en-US" altLang="fr-FR" dirty="0"/>
              <a:t>ons</a:t>
            </a:r>
            <a:r>
              <a:rPr lang="fr-FR" dirty="0"/>
              <a:t> un grand nombre de points de données sans tenir compte du temps. C'est un type de graphique très puissant et bon lorsque </a:t>
            </a:r>
            <a:r>
              <a:rPr lang="en-US" altLang="fr-FR" dirty="0"/>
              <a:t>n</a:t>
            </a:r>
            <a:r>
              <a:rPr lang="fr-FR" dirty="0"/>
              <a:t>ous essay</a:t>
            </a:r>
            <a:r>
              <a:rPr lang="en-US" altLang="fr-FR" dirty="0"/>
              <a:t>ons</a:t>
            </a:r>
            <a:r>
              <a:rPr lang="fr-FR" dirty="0"/>
              <a:t> de montrer la relation entre deux variables</a:t>
            </a:r>
            <a:r>
              <a:rPr lang="en-US" altLang="fr-FR" dirty="0"/>
              <a:t> et déterminer si les deux variables sont liées, telles que: Lorsque nous essayons d'identifier les causes profondes potentielles des problèmes.</a:t>
            </a:r>
            <a:endParaRPr lang="en-US" altLang="fr-FR" dirty="0"/>
          </a:p>
        </p:txBody>
      </p:sp>
      <p:sp>
        <p:nvSpPr>
          <p:cNvPr id="6" name="TextBox 5"/>
          <p:cNvSpPr txBox="1"/>
          <p:nvPr/>
        </p:nvSpPr>
        <p:spPr>
          <a:xfrm>
            <a:off x="4507499" y="8923893"/>
            <a:ext cx="9295544" cy="1014730"/>
          </a:xfrm>
          <a:prstGeom prst="rect">
            <a:avLst/>
          </a:prstGeom>
          <a:noFill/>
        </p:spPr>
        <p:txBody>
          <a:bodyPr wrap="square" rtlCol="0">
            <a:spAutoFit/>
          </a:bodyPr>
          <a:lstStyle/>
          <a:p>
            <a:pPr algn="ctr"/>
            <a:r>
              <a:rPr lang="en-US" sz="2000" dirty="0">
                <a:sym typeface="+mn-ea"/>
              </a:rPr>
              <a:t>Ce </a:t>
            </a:r>
            <a:r>
              <a:rPr lang="en-US" sz="2000" dirty="0" err="1">
                <a:sym typeface="+mn-ea"/>
              </a:rPr>
              <a:t>diagramme</a:t>
            </a:r>
            <a:r>
              <a:rPr lang="en-US" sz="2000" dirty="0">
                <a:sym typeface="+mn-ea"/>
              </a:rPr>
              <a:t> </a:t>
            </a:r>
            <a:r>
              <a:rPr lang="en-US" sz="2000" dirty="0" err="1">
                <a:sym typeface="+mn-ea"/>
              </a:rPr>
              <a:t>represente</a:t>
            </a:r>
            <a:r>
              <a:rPr lang="en-US" sz="2000" dirty="0">
                <a:sym typeface="+mn-ea"/>
              </a:rPr>
              <a:t> les </a:t>
            </a:r>
            <a:r>
              <a:rPr lang="en-US" sz="2000" dirty="0" err="1">
                <a:sym typeface="+mn-ea"/>
              </a:rPr>
              <a:t>nombres</a:t>
            </a:r>
            <a:r>
              <a:rPr lang="en-US" sz="2000" dirty="0">
                <a:sym typeface="+mn-ea"/>
              </a:rPr>
              <a:t> d’</a:t>
            </a:r>
            <a:r>
              <a:rPr lang="en-US" sz="2000" dirty="0" err="1">
                <a:sym typeface="+mn-ea"/>
              </a:rPr>
              <a:t>achats de les sous categories de chaussures</a:t>
            </a:r>
            <a:r>
              <a:rPr lang="en-US" sz="2000" dirty="0">
                <a:sym typeface="+mn-ea"/>
              </a:rPr>
              <a:t> par rapport au prix  </a:t>
            </a:r>
            <a:endParaRPr lang="en-US" sz="2000" dirty="0"/>
          </a:p>
          <a:p>
            <a:endParaRPr lang="fr-FR" sz="2000" dirty="0"/>
          </a:p>
        </p:txBody>
      </p:sp>
      <p:pic>
        <p:nvPicPr>
          <p:cNvPr id="3" name="Picture 2" descr="newplot"/>
          <p:cNvPicPr>
            <a:picLocks noChangeAspect="1"/>
          </p:cNvPicPr>
          <p:nvPr/>
        </p:nvPicPr>
        <p:blipFill>
          <a:blip r:embed="rId1"/>
          <a:stretch>
            <a:fillRect/>
          </a:stretch>
        </p:blipFill>
        <p:spPr>
          <a:xfrm>
            <a:off x="3427730" y="3253105"/>
            <a:ext cx="11059160" cy="55060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951865" y="2488565"/>
            <a:ext cx="16445230" cy="786130"/>
          </a:xfrm>
        </p:spPr>
        <p:txBody>
          <a:bodyPr/>
          <a:lstStyle/>
          <a:p>
            <a:pPr algn="l"/>
            <a:r>
              <a:rPr dirty="0"/>
              <a:t>ggplot &amp; plotly pour la création de graphismes visuels agréables</a:t>
            </a:r>
            <a:endParaRPr dirty="0"/>
          </a:p>
        </p:txBody>
      </p:sp>
      <p:sp>
        <p:nvSpPr>
          <p:cNvPr id="6" name="TextBox 5"/>
          <p:cNvSpPr txBox="1"/>
          <p:nvPr/>
        </p:nvSpPr>
        <p:spPr>
          <a:xfrm>
            <a:off x="4372879" y="7394178"/>
            <a:ext cx="9295543" cy="398780"/>
          </a:xfrm>
          <a:prstGeom prst="rect">
            <a:avLst/>
          </a:prstGeom>
          <a:noFill/>
        </p:spPr>
        <p:txBody>
          <a:bodyPr wrap="square" rtlCol="0">
            <a:spAutoFit/>
          </a:bodyPr>
          <a:lstStyle/>
          <a:p>
            <a:pPr algn="ctr"/>
            <a:r>
              <a:rPr lang="en-US" sz="2000" dirty="0"/>
              <a:t>code R pour la creation de diagramme de</a:t>
            </a:r>
            <a:r>
              <a:rPr lang="fr-FR" sz="2000" dirty="0">
                <a:sym typeface="+mn-ea"/>
              </a:rPr>
              <a:t> nuage de points</a:t>
            </a:r>
            <a:r>
              <a:rPr lang="en-US" sz="2000" dirty="0"/>
              <a:t> </a:t>
            </a:r>
            <a:endParaRPr lang="fr-FR" sz="2000" dirty="0"/>
          </a:p>
        </p:txBody>
      </p:sp>
      <p:pic>
        <p:nvPicPr>
          <p:cNvPr id="3" name="Picture 2" descr="code"/>
          <p:cNvPicPr>
            <a:picLocks noChangeAspect="1"/>
          </p:cNvPicPr>
          <p:nvPr/>
        </p:nvPicPr>
        <p:blipFill>
          <a:blip r:embed="rId1"/>
          <a:stretch>
            <a:fillRect/>
          </a:stretch>
        </p:blipFill>
        <p:spPr>
          <a:xfrm>
            <a:off x="2842260" y="3658235"/>
            <a:ext cx="13248005" cy="3526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952018" y="1093045"/>
            <a:ext cx="16445048" cy="3240360"/>
          </a:xfrm>
        </p:spPr>
        <p:txBody>
          <a:bodyPr/>
          <a:lstStyle/>
          <a:p>
            <a:pPr algn="l"/>
            <a:r>
              <a:rPr lang="fr-FR" dirty="0"/>
              <a:t>Grâce à ce diagramme, nous pouvons clairement savoir que nous avons trois sous-catégories qui dominent les achats :</a:t>
            </a:r>
            <a:endParaRPr lang="fr-FR" dirty="0"/>
          </a:p>
          <a:p>
            <a:pPr algn="l"/>
            <a:r>
              <a:rPr lang="fr-FR" dirty="0"/>
              <a:t>- bottes &amp; bottines</a:t>
            </a:r>
            <a:endParaRPr lang="fr-FR" dirty="0"/>
          </a:p>
          <a:p>
            <a:pPr algn="l"/>
            <a:r>
              <a:rPr lang="fr-FR" dirty="0"/>
              <a:t>- sandales &amp; mules </a:t>
            </a:r>
            <a:endParaRPr lang="fr-FR" dirty="0"/>
          </a:p>
          <a:p>
            <a:pPr algn="l"/>
            <a:r>
              <a:rPr lang="fr-FR" dirty="0"/>
              <a:t>- derbies &amp; mocassins</a:t>
            </a:r>
            <a:endParaRPr lang="en-US" dirty="0"/>
          </a:p>
          <a:p>
            <a:pPr algn="l"/>
            <a:endParaRPr lang="en-US" dirty="0"/>
          </a:p>
        </p:txBody>
      </p:sp>
      <p:pic>
        <p:nvPicPr>
          <p:cNvPr id="18" name="Picture 17" descr="favshoesPlot"/>
          <p:cNvPicPr>
            <a:picLocks noChangeAspect="1"/>
          </p:cNvPicPr>
          <p:nvPr/>
        </p:nvPicPr>
        <p:blipFill>
          <a:blip r:embed="rId1"/>
          <a:stretch>
            <a:fillRect/>
          </a:stretch>
        </p:blipFill>
        <p:spPr>
          <a:xfrm>
            <a:off x="3472180" y="3433445"/>
            <a:ext cx="11155045" cy="5386070"/>
          </a:xfrm>
          <a:prstGeom prst="rect">
            <a:avLst/>
          </a:prstGeom>
        </p:spPr>
      </p:pic>
      <p:sp>
        <p:nvSpPr>
          <p:cNvPr id="6" name="TextBox 5"/>
          <p:cNvSpPr txBox="1"/>
          <p:nvPr/>
        </p:nvSpPr>
        <p:spPr>
          <a:xfrm>
            <a:off x="4327794" y="9124553"/>
            <a:ext cx="9295543" cy="1014730"/>
          </a:xfrm>
          <a:prstGeom prst="rect">
            <a:avLst/>
          </a:prstGeom>
          <a:noFill/>
        </p:spPr>
        <p:txBody>
          <a:bodyPr wrap="square" rtlCol="0">
            <a:spAutoFit/>
          </a:bodyPr>
          <a:lstStyle/>
          <a:p>
            <a:pPr algn="ctr"/>
            <a:r>
              <a:rPr lang="en-US" sz="2000" dirty="0"/>
              <a:t>Ce </a:t>
            </a:r>
            <a:r>
              <a:rPr lang="en-US" sz="2000" dirty="0" err="1"/>
              <a:t>diagramme</a:t>
            </a:r>
            <a:r>
              <a:rPr lang="en-US" sz="2000" dirty="0"/>
              <a:t> </a:t>
            </a:r>
            <a:r>
              <a:rPr lang="en-US" sz="2000" dirty="0" err="1"/>
              <a:t>represente</a:t>
            </a:r>
            <a:r>
              <a:rPr lang="en-US" sz="2000" dirty="0"/>
              <a:t> les </a:t>
            </a:r>
            <a:r>
              <a:rPr lang="en-US" sz="2000" dirty="0" err="1"/>
              <a:t>nombres</a:t>
            </a:r>
            <a:r>
              <a:rPr lang="en-US" sz="2000" dirty="0"/>
              <a:t> d’</a:t>
            </a:r>
            <a:r>
              <a:rPr lang="en-US" sz="2000" dirty="0" err="1"/>
              <a:t>achats de les trois meilleur sous categories de chaussures</a:t>
            </a:r>
            <a:r>
              <a:rPr lang="en-US" sz="2000" dirty="0"/>
              <a:t> par rapport au prix  </a:t>
            </a:r>
            <a:endParaRPr lang="en-US" sz="2000" dirty="0"/>
          </a:p>
          <a:p>
            <a:endParaRPr lang="fr-F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1767791" y="1408085"/>
            <a:ext cx="16057783" cy="3240360"/>
          </a:xfrm>
        </p:spPr>
        <p:txBody>
          <a:bodyPr/>
          <a:lstStyle/>
          <a:p>
            <a:pPr algn="l"/>
            <a:r>
              <a:rPr lang="fr-FR" dirty="0"/>
              <a:t>Ce tableau montre le nombre exact d'achats pour chaque sous-catégorie ce qui nous permet de savoir que nous avions une bonne sélection des 3 premières sous-catégories d'achats dans notre diagramme précédent.</a:t>
            </a:r>
            <a:endParaRPr lang="en-US" dirty="0"/>
          </a:p>
        </p:txBody>
      </p:sp>
      <p:pic>
        <p:nvPicPr>
          <p:cNvPr id="5" name="Picture 4" descr="Sans titre"/>
          <p:cNvPicPr>
            <a:picLocks noChangeAspect="1"/>
          </p:cNvPicPr>
          <p:nvPr/>
        </p:nvPicPr>
        <p:blipFill>
          <a:blip r:embed="rId1"/>
          <a:stretch>
            <a:fillRect/>
          </a:stretch>
        </p:blipFill>
        <p:spPr>
          <a:xfrm>
            <a:off x="7946293" y="2578215"/>
            <a:ext cx="3700780" cy="6880860"/>
          </a:xfrm>
          <a:prstGeom prst="rect">
            <a:avLst/>
          </a:prstGeom>
        </p:spPr>
      </p:pic>
      <p:sp>
        <p:nvSpPr>
          <p:cNvPr id="6" name="TextBox 5"/>
          <p:cNvSpPr txBox="1"/>
          <p:nvPr/>
        </p:nvSpPr>
        <p:spPr>
          <a:xfrm>
            <a:off x="5251178" y="9665156"/>
            <a:ext cx="9091010" cy="400110"/>
          </a:xfrm>
          <a:prstGeom prst="rect">
            <a:avLst/>
          </a:prstGeom>
          <a:noFill/>
        </p:spPr>
        <p:txBody>
          <a:bodyPr wrap="square" rtlCol="0">
            <a:spAutoFit/>
          </a:bodyPr>
          <a:lstStyle/>
          <a:p>
            <a:pPr algn="ctr"/>
            <a:r>
              <a:rPr lang="fr-FR" sz="2000" dirty="0"/>
              <a:t>Total des achats pour chaque </a:t>
            </a:r>
            <a:r>
              <a:rPr lang="fr-FR" sz="2000" dirty="0" err="1"/>
              <a:t>sous-categorie</a:t>
            </a:r>
            <a:endParaRPr lang="fr-F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1311606" y="688470"/>
            <a:ext cx="16057784" cy="3240360"/>
          </a:xfrm>
        </p:spPr>
        <p:txBody>
          <a:bodyPr/>
          <a:lstStyle/>
          <a:p>
            <a:pPr algn="l"/>
            <a:r>
              <a:rPr lang="fr-FR" dirty="0"/>
              <a:t>Les graphiques à barres sont utilisés pour comparer les choses entre différents groupe</a:t>
            </a:r>
            <a:r>
              <a:rPr lang="en-US" altLang="fr-FR" dirty="0"/>
              <a:t>s </a:t>
            </a:r>
            <a:r>
              <a:rPr lang="fr-FR" dirty="0"/>
              <a:t>exactement comme nous l'avons dans notre cas</a:t>
            </a:r>
            <a:r>
              <a:rPr lang="en-US" altLang="fr-FR" dirty="0"/>
              <a:t>. </a:t>
            </a:r>
            <a:r>
              <a:rPr lang="fr-FR" dirty="0"/>
              <a:t>En utilisant ce diagramme et le tableau précédent, nous voyons que la plupart des produits des 3 premières sous-catégories ont une bonne remise, cette remise peut atteindre 90%, c'est pourquoi ils ont eu ce grand nombre de acheteurs.</a:t>
            </a:r>
            <a:endParaRPr lang="en-US" dirty="0"/>
          </a:p>
        </p:txBody>
      </p:sp>
      <p:pic>
        <p:nvPicPr>
          <p:cNvPr id="5" name="Picture 4" descr="DiscountGraph"/>
          <p:cNvPicPr>
            <a:picLocks noChangeAspect="1"/>
          </p:cNvPicPr>
          <p:nvPr/>
        </p:nvPicPr>
        <p:blipFill>
          <a:blip r:embed="rId1"/>
          <a:stretch>
            <a:fillRect/>
          </a:stretch>
        </p:blipFill>
        <p:spPr>
          <a:xfrm>
            <a:off x="2833846" y="2892949"/>
            <a:ext cx="12618720" cy="6282055"/>
          </a:xfrm>
          <a:prstGeom prst="rect">
            <a:avLst/>
          </a:prstGeom>
        </p:spPr>
      </p:pic>
      <p:sp>
        <p:nvSpPr>
          <p:cNvPr id="6" name="TextBox 5"/>
          <p:cNvSpPr txBox="1"/>
          <p:nvPr/>
        </p:nvSpPr>
        <p:spPr>
          <a:xfrm>
            <a:off x="4012559" y="9373562"/>
            <a:ext cx="10887075" cy="398780"/>
          </a:xfrm>
          <a:prstGeom prst="rect">
            <a:avLst/>
          </a:prstGeom>
          <a:noFill/>
        </p:spPr>
        <p:txBody>
          <a:bodyPr wrap="none" rtlCol="0">
            <a:spAutoFit/>
          </a:bodyPr>
          <a:lstStyle/>
          <a:p>
            <a:r>
              <a:rPr lang="fr-FR" sz="2000" dirty="0"/>
              <a:t>Diagramme de réduction des trois meilleurs sous-catégorie</a:t>
            </a:r>
            <a:r>
              <a:rPr lang="en-US" altLang="fr-FR" sz="2000" dirty="0"/>
              <a:t> des chaussures</a:t>
            </a:r>
            <a:r>
              <a:rPr lang="fr-FR" sz="2000" dirty="0"/>
              <a:t> en termes d'achats</a:t>
            </a:r>
            <a:endParaRPr lang="fr-F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1222375" y="1723390"/>
            <a:ext cx="16057880" cy="1259205"/>
          </a:xfrm>
        </p:spPr>
        <p:txBody>
          <a:bodyPr/>
          <a:lstStyle/>
          <a:p>
            <a:pPr algn="l"/>
            <a:r>
              <a:rPr dirty="0"/>
              <a:t>en plus de cela, la r</a:t>
            </a:r>
            <a:r>
              <a:rPr lang="fr-FR" dirty="0"/>
              <a:t>é</a:t>
            </a:r>
            <a:r>
              <a:rPr lang="en-US" dirty="0"/>
              <a:t>duction</a:t>
            </a:r>
            <a:r>
              <a:rPr dirty="0"/>
              <a:t> n'est pas la seule raison pour laquelle les 3 meilleures</a:t>
            </a:r>
            <a:r>
              <a:rPr lang="en-US" dirty="0"/>
              <a:t> sous</a:t>
            </a:r>
            <a:r>
              <a:rPr dirty="0"/>
              <a:t> catégories sont les plus appréciées car nous pouvons voir que les </a:t>
            </a:r>
            <a:r>
              <a:rPr lang="en-US" dirty="0"/>
              <a:t>c</a:t>
            </a:r>
            <a:r>
              <a:rPr dirty="0"/>
              <a:t>laquette</a:t>
            </a:r>
            <a:r>
              <a:rPr lang="en-US" dirty="0"/>
              <a:t>s</a:t>
            </a:r>
            <a:r>
              <a:rPr dirty="0"/>
              <a:t> ont le même r</a:t>
            </a:r>
            <a:r>
              <a:rPr lang="fr-FR" dirty="0"/>
              <a:t>éduction</a:t>
            </a:r>
            <a:r>
              <a:rPr dirty="0"/>
              <a:t> mais encore</a:t>
            </a:r>
            <a:r>
              <a:rPr lang="fr-FR" dirty="0"/>
              <a:t> </a:t>
            </a:r>
            <a:r>
              <a:rPr dirty="0"/>
              <a:t>moins vend</a:t>
            </a:r>
            <a:endParaRPr dirty="0"/>
          </a:p>
        </p:txBody>
      </p:sp>
      <p:sp>
        <p:nvSpPr>
          <p:cNvPr id="6" name="TextBox 5"/>
          <p:cNvSpPr txBox="1"/>
          <p:nvPr/>
        </p:nvSpPr>
        <p:spPr>
          <a:xfrm>
            <a:off x="4957439" y="7348547"/>
            <a:ext cx="8692515" cy="398780"/>
          </a:xfrm>
          <a:prstGeom prst="rect">
            <a:avLst/>
          </a:prstGeom>
          <a:noFill/>
        </p:spPr>
        <p:txBody>
          <a:bodyPr wrap="none" rtlCol="0">
            <a:spAutoFit/>
          </a:bodyPr>
          <a:lstStyle/>
          <a:p>
            <a:pPr algn="l"/>
            <a:r>
              <a:rPr sz="2000" dirty="0"/>
              <a:t>Prouve que les plats, les claquettes et pinces sont des produits indésirables</a:t>
            </a:r>
            <a:endParaRPr sz="2000" dirty="0"/>
          </a:p>
        </p:txBody>
      </p:sp>
      <p:pic>
        <p:nvPicPr>
          <p:cNvPr id="3" name="Picture 2" descr="Sans titre"/>
          <p:cNvPicPr>
            <a:picLocks noChangeAspect="1"/>
          </p:cNvPicPr>
          <p:nvPr/>
        </p:nvPicPr>
        <p:blipFill>
          <a:blip r:embed="rId1"/>
          <a:stretch>
            <a:fillRect/>
          </a:stretch>
        </p:blipFill>
        <p:spPr>
          <a:xfrm>
            <a:off x="2350135" y="3748405"/>
            <a:ext cx="14212570" cy="3291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latin typeface="Montserrat" panose="00000800000000000000" charset="0"/>
                <a:cs typeface="Montserrat" panose="00000800000000000000" charset="0"/>
              </a:rPr>
              <a:t>PLAN</a:t>
            </a:r>
            <a:endParaRPr kumimoji="1" lang="ja-JP" altLang="en-US" dirty="0">
              <a:latin typeface="Montserrat" panose="00000800000000000000" charset="0"/>
              <a:cs typeface="Montserrat" panose="00000800000000000000" charset="0"/>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4"/>
          <p:cNvSpPr>
            <a:spLocks noGrp="1"/>
          </p:cNvSpPr>
          <p:nvPr>
            <p:ph type="body" sz="quarter" idx="15"/>
          </p:nvPr>
        </p:nvSpPr>
        <p:spPr/>
        <p:txBody>
          <a:bodyPr/>
          <a:lstStyle/>
          <a:p>
            <a:r>
              <a:rPr kumimoji="1" lang="en-US" altLang="ja-JP" sz="3600" dirty="0"/>
              <a:t>1</a:t>
            </a:r>
            <a:endParaRPr kumimoji="1" lang="en-US" altLang="ja-JP" sz="3600" dirty="0"/>
          </a:p>
        </p:txBody>
      </p:sp>
      <p:sp>
        <p:nvSpPr>
          <p:cNvPr id="7" name="テキスト プレースホルダー 6"/>
          <p:cNvSpPr>
            <a:spLocks noGrp="1"/>
          </p:cNvSpPr>
          <p:nvPr>
            <p:ph type="body" sz="quarter" idx="22"/>
          </p:nvPr>
        </p:nvSpPr>
        <p:spPr>
          <a:xfrm>
            <a:off x="2347790" y="2757604"/>
            <a:ext cx="5625625" cy="720080"/>
          </a:xfrm>
        </p:spPr>
        <p:txBody>
          <a:bodyPr/>
          <a:lstStyle/>
          <a:p>
            <a:r>
              <a:rPr kumimoji="1" lang="en-US" altLang="ja-JP" dirty="0"/>
              <a:t>INTRODUCTION</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sz="3600" dirty="0"/>
              <a:t>2</a:t>
            </a:r>
            <a:endParaRPr kumimoji="1" lang="en-US" altLang="ja-JP" sz="3600" dirty="0"/>
          </a:p>
        </p:txBody>
      </p:sp>
      <p:sp>
        <p:nvSpPr>
          <p:cNvPr id="10" name="テキスト プレースホルダー 9"/>
          <p:cNvSpPr>
            <a:spLocks noGrp="1"/>
          </p:cNvSpPr>
          <p:nvPr>
            <p:ph type="body" sz="quarter" idx="25"/>
          </p:nvPr>
        </p:nvSpPr>
        <p:spPr>
          <a:xfrm>
            <a:off x="2437130" y="5255895"/>
            <a:ext cx="6520815" cy="720090"/>
          </a:xfrm>
        </p:spPr>
        <p:txBody>
          <a:bodyPr/>
          <a:lstStyle/>
          <a:p>
            <a:r>
              <a:rPr kumimoji="1" lang="en-US" altLang="ja-JP" dirty="0">
                <a:sym typeface="+mn-ea"/>
              </a:rPr>
              <a:t>LA NATURE DU PROBLEME</a:t>
            </a:r>
            <a:endParaRPr kumimoji="1" lang="en-US" altLang="ja-JP" dirty="0"/>
          </a:p>
        </p:txBody>
      </p:sp>
      <p:sp>
        <p:nvSpPr>
          <p:cNvPr id="11" name="テキスト プレースホルダー 10"/>
          <p:cNvSpPr>
            <a:spLocks noGrp="1"/>
          </p:cNvSpPr>
          <p:nvPr>
            <p:ph type="body" sz="quarter" idx="26"/>
          </p:nvPr>
        </p:nvSpPr>
        <p:spPr/>
        <p:txBody>
          <a:bodyPr/>
          <a:lstStyle/>
          <a:p>
            <a:r>
              <a:rPr kumimoji="1" lang="en-US" altLang="ja-JP" sz="3600" dirty="0"/>
              <a:t>3</a:t>
            </a:r>
            <a:endParaRPr kumimoji="1" lang="en-US" altLang="ja-JP" sz="3600" dirty="0"/>
          </a:p>
        </p:txBody>
      </p:sp>
      <p:sp>
        <p:nvSpPr>
          <p:cNvPr id="13" name="テキスト プレースホルダー 12"/>
          <p:cNvSpPr>
            <a:spLocks noGrp="1"/>
          </p:cNvSpPr>
          <p:nvPr>
            <p:ph type="body" sz="quarter" idx="28"/>
          </p:nvPr>
        </p:nvSpPr>
        <p:spPr>
          <a:xfrm>
            <a:off x="2482215" y="7708900"/>
            <a:ext cx="6125845" cy="720090"/>
          </a:xfrm>
        </p:spPr>
        <p:txBody>
          <a:bodyPr/>
          <a:lstStyle/>
          <a:p>
            <a:r>
              <a:rPr kumimoji="1" lang="en-US" altLang="ja-JP" dirty="0"/>
              <a:t>EXPLORATION DES DONNEES</a:t>
            </a:r>
            <a:endParaRPr kumimoji="1" lang="en-US" altLang="ja-JP" dirty="0"/>
          </a:p>
        </p:txBody>
      </p:sp>
      <p:sp>
        <p:nvSpPr>
          <p:cNvPr id="14" name="テキスト プレースホルダー 13"/>
          <p:cNvSpPr>
            <a:spLocks noGrp="1"/>
          </p:cNvSpPr>
          <p:nvPr>
            <p:ph type="body" sz="quarter" idx="29"/>
          </p:nvPr>
        </p:nvSpPr>
        <p:spPr/>
        <p:txBody>
          <a:bodyPr/>
          <a:lstStyle/>
          <a:p>
            <a:r>
              <a:rPr kumimoji="1" lang="en-US" altLang="ja-JP" sz="3600" dirty="0"/>
              <a:t>4</a:t>
            </a:r>
            <a:endParaRPr kumimoji="1" lang="en-US" altLang="ja-JP" sz="3600" dirty="0"/>
          </a:p>
        </p:txBody>
      </p:sp>
      <p:sp>
        <p:nvSpPr>
          <p:cNvPr id="16" name="テキスト プレースホルダー 15"/>
          <p:cNvSpPr>
            <a:spLocks noGrp="1"/>
          </p:cNvSpPr>
          <p:nvPr>
            <p:ph type="body" sz="quarter" idx="31"/>
          </p:nvPr>
        </p:nvSpPr>
        <p:spPr>
          <a:xfrm>
            <a:off x="11259420" y="2802689"/>
            <a:ext cx="5625625" cy="720080"/>
          </a:xfrm>
        </p:spPr>
        <p:txBody>
          <a:bodyPr/>
          <a:lstStyle/>
          <a:p>
            <a:r>
              <a:rPr kumimoji="1" lang="en-US" altLang="ja-JP" dirty="0"/>
              <a:t>DATA VISUALIZATION</a:t>
            </a:r>
            <a:endParaRPr kumimoji="1" lang="en-US" altLang="ja-JP" dirty="0"/>
          </a:p>
        </p:txBody>
      </p:sp>
      <p:sp>
        <p:nvSpPr>
          <p:cNvPr id="17" name="テキスト プレースホルダー 16"/>
          <p:cNvSpPr>
            <a:spLocks noGrp="1"/>
          </p:cNvSpPr>
          <p:nvPr>
            <p:ph type="body" sz="quarter" idx="32"/>
          </p:nvPr>
        </p:nvSpPr>
        <p:spPr/>
        <p:txBody>
          <a:bodyPr/>
          <a:lstStyle/>
          <a:p>
            <a:r>
              <a:rPr kumimoji="1" lang="en-US" altLang="ja-JP" sz="3600" dirty="0"/>
              <a:t>5</a:t>
            </a:r>
            <a:endParaRPr kumimoji="1" lang="en-US" altLang="ja-JP" sz="3600" dirty="0"/>
          </a:p>
        </p:txBody>
      </p:sp>
      <p:sp>
        <p:nvSpPr>
          <p:cNvPr id="19" name="テキスト プレースホルダー 18"/>
          <p:cNvSpPr>
            <a:spLocks noGrp="1"/>
          </p:cNvSpPr>
          <p:nvPr>
            <p:ph type="body" sz="quarter" idx="34"/>
          </p:nvPr>
        </p:nvSpPr>
        <p:spPr>
          <a:xfrm>
            <a:off x="11259420" y="5188448"/>
            <a:ext cx="5625625" cy="720080"/>
          </a:xfrm>
        </p:spPr>
        <p:txBody>
          <a:bodyPr/>
          <a:lstStyle/>
          <a:p>
            <a:r>
              <a:rPr kumimoji="1" lang="en-US" altLang="ja-JP" dirty="0"/>
              <a:t>LA PRISE DE DECISION</a:t>
            </a:r>
            <a:endParaRPr kumimoji="1" lang="en-US" altLang="ja-JP" dirty="0"/>
          </a:p>
        </p:txBody>
      </p:sp>
      <p:sp>
        <p:nvSpPr>
          <p:cNvPr id="3" name="Text Placeholder 2"/>
          <p:cNvSpPr/>
          <p:nvPr>
            <p:ph type="body" sz="quarter" idx="37"/>
          </p:nvPr>
        </p:nvSpPr>
        <p:spPr/>
        <p:txBody>
          <a:bodyPr/>
          <a:p>
            <a:endParaRPr lang="en-US"/>
          </a:p>
        </p:txBody>
      </p:sp>
      <p:sp>
        <p:nvSpPr>
          <p:cNvPr id="6" name="Text Placeholder 5"/>
          <p:cNvSpPr/>
          <p:nvPr>
            <p:ph type="body" sz="quarter" idx="35"/>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10" advClick="0">
        <p:sndAc>
          <p:endSnd/>
        </p:sndAc>
      </p:transition>
    </mc:Choice>
    <mc:Fallback>
      <p:transition advClick="0">
        <p:sndAc>
          <p:end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1087120" y="2172970"/>
            <a:ext cx="6816090" cy="6233795"/>
          </a:xfrm>
        </p:spPr>
        <p:txBody>
          <a:bodyPr/>
          <a:lstStyle/>
          <a:p>
            <a:pPr algn="l"/>
            <a:r>
              <a:rPr lang="fr-FR" dirty="0"/>
              <a:t>Il est préférable d'utiliser les graphiques à secteurs lorsque nous essayons de comparer des parties d'un tout. Ils n'indiquent pas les changements au fil du temps et peuvent facilement afficher les valeurs basses et élevées des ensembles de données.</a:t>
            </a:r>
            <a:endParaRPr lang="fr-FR" dirty="0"/>
          </a:p>
          <a:p>
            <a:pPr algn="l"/>
            <a:r>
              <a:rPr lang="fr-FR" dirty="0"/>
              <a:t>Ce diagramme représente la quantité actuelle de toutes les sous-catégories sous forme de pourcentages. Nous pouvons également voir que nos 3 principales sous-catégories ont un très petit pourcentage par rapport aux autres sous-catégories.</a:t>
            </a:r>
            <a:endParaRPr lang="en-US" dirty="0"/>
          </a:p>
        </p:txBody>
      </p:sp>
      <p:pic>
        <p:nvPicPr>
          <p:cNvPr id="5" name="Picture 4" descr="subcategories"/>
          <p:cNvPicPr>
            <a:picLocks noChangeAspect="1"/>
          </p:cNvPicPr>
          <p:nvPr/>
        </p:nvPicPr>
        <p:blipFill>
          <a:blip r:embed="rId1"/>
          <a:stretch>
            <a:fillRect/>
          </a:stretch>
        </p:blipFill>
        <p:spPr>
          <a:xfrm>
            <a:off x="7747635" y="2308225"/>
            <a:ext cx="9345930" cy="5049520"/>
          </a:xfrm>
          <a:prstGeom prst="rect">
            <a:avLst/>
          </a:prstGeom>
        </p:spPr>
      </p:pic>
      <p:sp>
        <p:nvSpPr>
          <p:cNvPr id="6" name="TextBox 5"/>
          <p:cNvSpPr txBox="1"/>
          <p:nvPr/>
        </p:nvSpPr>
        <p:spPr>
          <a:xfrm>
            <a:off x="8349634" y="7358042"/>
            <a:ext cx="8930005" cy="1014730"/>
          </a:xfrm>
          <a:prstGeom prst="rect">
            <a:avLst/>
          </a:prstGeom>
          <a:noFill/>
        </p:spPr>
        <p:txBody>
          <a:bodyPr wrap="none" rtlCol="0">
            <a:spAutoFit/>
          </a:bodyPr>
          <a:lstStyle/>
          <a:p>
            <a:pPr algn="ctr"/>
            <a:endParaRPr sz="2000" dirty="0"/>
          </a:p>
          <a:p>
            <a:pPr algn="ctr"/>
            <a:r>
              <a:rPr sz="2000" dirty="0"/>
              <a:t>diagramme circulaire</a:t>
            </a:r>
            <a:r>
              <a:rPr lang="en-US" sz="2000" dirty="0"/>
              <a:t> </a:t>
            </a:r>
            <a:r>
              <a:rPr sz="2000" dirty="0"/>
              <a:t>des sous-catégories de chaussures</a:t>
            </a:r>
            <a:r>
              <a:rPr lang="en-US" sz="2000" dirty="0"/>
              <a:t> et leur</a:t>
            </a:r>
            <a:r>
              <a:rPr sz="2000" dirty="0"/>
              <a:t> pourcentage </a:t>
            </a:r>
            <a:endParaRPr sz="2000" dirty="0"/>
          </a:p>
          <a:p>
            <a:pPr algn="ctr"/>
            <a:r>
              <a:rPr sz="2000" dirty="0"/>
              <a:t>d</a:t>
            </a:r>
            <a:r>
              <a:rPr lang="en-US" sz="2000" dirty="0"/>
              <a:t>ans</a:t>
            </a:r>
            <a:r>
              <a:rPr sz="2000" dirty="0"/>
              <a:t> la population</a:t>
            </a:r>
            <a:endParaRP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1114314" y="1543100"/>
            <a:ext cx="16057784" cy="3240360"/>
          </a:xfrm>
        </p:spPr>
        <p:txBody>
          <a:bodyPr/>
          <a:lstStyle/>
          <a:p>
            <a:pPr algn="l"/>
            <a:r>
              <a:rPr lang="fr-FR" dirty="0"/>
              <a:t>Ce diagramme a été créé pour faire une comparaison entre nos trois premières sous-catégories. cette comparaison nous donne l'information que la somme de la quantité des deux premières sous-catégories est de 0,2% de la quantité des trois.</a:t>
            </a:r>
            <a:endParaRPr lang="en-US" dirty="0"/>
          </a:p>
        </p:txBody>
      </p:sp>
      <p:pic>
        <p:nvPicPr>
          <p:cNvPr id="7" name="Picture 6" descr="top3Comparaison"/>
          <p:cNvPicPr>
            <a:picLocks noChangeAspect="1"/>
          </p:cNvPicPr>
          <p:nvPr/>
        </p:nvPicPr>
        <p:blipFill>
          <a:blip r:embed="rId1"/>
          <a:stretch>
            <a:fillRect/>
          </a:stretch>
        </p:blipFill>
        <p:spPr>
          <a:xfrm>
            <a:off x="4114006" y="3309570"/>
            <a:ext cx="10058400" cy="54343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1114314" y="1453090"/>
            <a:ext cx="16257616" cy="3240360"/>
          </a:xfrm>
        </p:spPr>
        <p:txBody>
          <a:bodyPr/>
          <a:lstStyle/>
          <a:p>
            <a:pPr algn="l"/>
            <a:r>
              <a:rPr lang="fr-FR" dirty="0"/>
              <a:t>Ce diagramme a également été créé pour faire une comparaison entre les deux </a:t>
            </a:r>
            <a:r>
              <a:rPr lang="en-US" altLang="fr-FR" dirty="0"/>
              <a:t>meilleurs</a:t>
            </a:r>
            <a:r>
              <a:rPr lang="fr-FR" dirty="0"/>
              <a:t> et la sous-catégorie</a:t>
            </a:r>
            <a:r>
              <a:rPr lang="en-US" altLang="fr-FR" dirty="0"/>
              <a:t> la moins appreciée</a:t>
            </a:r>
            <a:r>
              <a:rPr lang="fr-FR" dirty="0"/>
              <a:t>. cette comparaison nous donne l'information que la somme de la quantité des deux </a:t>
            </a:r>
            <a:r>
              <a:rPr lang="en-US" altLang="fr-FR" dirty="0"/>
              <a:t>meilleurs</a:t>
            </a:r>
            <a:r>
              <a:rPr lang="fr-FR" dirty="0"/>
              <a:t> sous-catégories est de 0,4% </a:t>
            </a:r>
            <a:r>
              <a:rPr lang="en-US" altLang="fr-FR" dirty="0"/>
              <a:t>de la quantit</a:t>
            </a:r>
            <a:r>
              <a:rPr lang="fr-FR" altLang="fr-FR" dirty="0"/>
              <a:t>é</a:t>
            </a:r>
            <a:r>
              <a:rPr lang="" altLang="fr-FR" dirty="0"/>
              <a:t> </a:t>
            </a:r>
            <a:r>
              <a:rPr lang="en-US" altLang="fr-FR" dirty="0"/>
              <a:t>des tr</a:t>
            </a:r>
            <a:r>
              <a:rPr lang="fr-FR" altLang="fr-FR" dirty="0"/>
              <a:t>ois</a:t>
            </a:r>
            <a:endParaRPr lang="fr-FR" altLang="fr-FR" dirty="0">
              <a:sym typeface="+mn-ea"/>
            </a:endParaRPr>
          </a:p>
        </p:txBody>
      </p:sp>
      <p:pic>
        <p:nvPicPr>
          <p:cNvPr id="5" name="Picture 4" descr="unwantedvsWanted"/>
          <p:cNvPicPr>
            <a:picLocks noChangeAspect="1"/>
          </p:cNvPicPr>
          <p:nvPr/>
        </p:nvPicPr>
        <p:blipFill>
          <a:blip r:embed="rId1"/>
          <a:stretch>
            <a:fillRect/>
          </a:stretch>
        </p:blipFill>
        <p:spPr>
          <a:xfrm>
            <a:off x="4114006" y="3073270"/>
            <a:ext cx="10058400" cy="54343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 name="Text Placeholder 1"/>
          <p:cNvSpPr>
            <a:spLocks noGrp="1"/>
          </p:cNvSpPr>
          <p:nvPr>
            <p:ph type="body" sz="quarter" idx="15"/>
          </p:nvPr>
        </p:nvSpPr>
        <p:spPr>
          <a:xfrm>
            <a:off x="1087311" y="1273070"/>
            <a:ext cx="16489832" cy="3240360"/>
          </a:xfrm>
        </p:spPr>
        <p:txBody>
          <a:bodyPr/>
          <a:lstStyle/>
          <a:p>
            <a:pPr algn="l"/>
            <a:r>
              <a:rPr lang="fr-FR" dirty="0"/>
              <a:t>Ce graphique représente les couleurs les plus désirables, ces couleurs sont (Noir-Rouge-blanc) pour les trois </a:t>
            </a:r>
            <a:r>
              <a:rPr lang="fr-FR" dirty="0" err="1"/>
              <a:t>sous-categories</a:t>
            </a:r>
            <a:r>
              <a:rPr lang="fr-FR" dirty="0"/>
              <a:t>.</a:t>
            </a:r>
            <a:endParaRPr lang="en-US" dirty="0"/>
          </a:p>
        </p:txBody>
      </p:sp>
      <p:pic>
        <p:nvPicPr>
          <p:cNvPr id="7" name="Picture 6" descr="colorsGraph"/>
          <p:cNvPicPr>
            <a:picLocks noChangeAspect="1"/>
          </p:cNvPicPr>
          <p:nvPr/>
        </p:nvPicPr>
        <p:blipFill>
          <a:blip r:embed="rId1"/>
          <a:stretch>
            <a:fillRect/>
          </a:stretch>
        </p:blipFill>
        <p:spPr>
          <a:xfrm>
            <a:off x="4114006" y="3388305"/>
            <a:ext cx="10058400" cy="50076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7" name="テキスト プレースホルダー 6"/>
          <p:cNvSpPr>
            <a:spLocks noGrp="1"/>
          </p:cNvSpPr>
          <p:nvPr>
            <p:ph type="body" sz="quarter" idx="14"/>
          </p:nvPr>
        </p:nvSpPr>
        <p:spPr>
          <a:xfrm>
            <a:off x="1087422" y="1407515"/>
            <a:ext cx="16057784" cy="1763774"/>
          </a:xfrm>
        </p:spPr>
        <p:txBody>
          <a:bodyPr/>
          <a:lstStyle/>
          <a:p>
            <a:pPr algn="just"/>
            <a:r>
              <a:rPr kumimoji="1" lang="en-US" altLang="ja-JP" dirty="0">
                <a:sym typeface="+mn-ea"/>
              </a:rPr>
              <a:t>LA PRISE DE DECISION</a:t>
            </a:r>
            <a:endParaRPr kumimoji="1" lang="ja-JP" altLang="en-US" dirty="0"/>
          </a:p>
        </p:txBody>
      </p:sp>
      <p:sp>
        <p:nvSpPr>
          <p:cNvPr id="8" name="テキスト プレースホルダー 7"/>
          <p:cNvSpPr>
            <a:spLocks noGrp="1"/>
          </p:cNvSpPr>
          <p:nvPr>
            <p:ph type="body" sz="quarter" idx="15"/>
          </p:nvPr>
        </p:nvSpPr>
        <p:spPr>
          <a:xfrm>
            <a:off x="1042035" y="3478530"/>
            <a:ext cx="16057880" cy="4452620"/>
          </a:xfrm>
        </p:spPr>
        <p:txBody>
          <a:bodyPr/>
          <a:lstStyle/>
          <a:p>
            <a:pPr algn="just"/>
            <a:r>
              <a:rPr kumimoji="1" lang="en-US" altLang="ja-JP" dirty="0">
                <a:sym typeface="+mn-ea"/>
              </a:rPr>
              <a:t>Pour conclure ce que nous avons vu au cours de cette analyse graphique, nous avons constaté que  les </a:t>
            </a:r>
            <a:r>
              <a:rPr kumimoji="1" lang="en-US" altLang="ja-JP" dirty="0" err="1">
                <a:sym typeface="+mn-ea"/>
              </a:rPr>
              <a:t>meilleures</a:t>
            </a:r>
            <a:r>
              <a:rPr kumimoji="1" lang="en-US" altLang="ja-JP" dirty="0">
                <a:sym typeface="+mn-ea"/>
              </a:rPr>
              <a:t> </a:t>
            </a:r>
            <a:r>
              <a:rPr kumimoji="1" lang="en-US" altLang="ja-JP" dirty="0" err="1">
                <a:sym typeface="+mn-ea"/>
              </a:rPr>
              <a:t>décisions</a:t>
            </a:r>
            <a:r>
              <a:rPr kumimoji="1" lang="en-US" altLang="ja-JP" dirty="0">
                <a:sym typeface="+mn-ea"/>
              </a:rPr>
              <a:t> à prendre dans cette situation Pour Maximisé le Profait de cette site d’ E-commerce :</a:t>
            </a:r>
            <a:endParaRPr kumimoji="1" lang="en-US" altLang="ja-JP" dirty="0">
              <a:sym typeface="+mn-ea"/>
            </a:endParaRPr>
          </a:p>
          <a:p>
            <a:pPr marL="342900" indent="-342900" algn="just">
              <a:buFontTx/>
              <a:buChar char="-"/>
            </a:pPr>
            <a:r>
              <a:rPr kumimoji="1" lang="en-US" altLang="ja-JP" dirty="0" err="1"/>
              <a:t>Augmenté</a:t>
            </a:r>
            <a:r>
              <a:rPr kumimoji="1" lang="en-US" altLang="ja-JP" dirty="0"/>
              <a:t> les </a:t>
            </a:r>
            <a:r>
              <a:rPr kumimoji="1" lang="en-US" altLang="ja-JP" dirty="0" err="1"/>
              <a:t>quantité</a:t>
            </a:r>
            <a:r>
              <a:rPr kumimoji="1" lang="en-US" altLang="ja-JP" dirty="0"/>
              <a:t> de (Derbies &amp; </a:t>
            </a:r>
            <a:r>
              <a:rPr kumimoji="1" lang="en-US" altLang="ja-JP" dirty="0" err="1"/>
              <a:t>mocassins</a:t>
            </a:r>
            <a:r>
              <a:rPr kumimoji="1" lang="en-US" altLang="ja-JP" dirty="0"/>
              <a:t>) et (Bottes &amp; Bottines).</a:t>
            </a:r>
            <a:endParaRPr kumimoji="1" lang="en-US" altLang="ja-JP" dirty="0"/>
          </a:p>
          <a:p>
            <a:pPr marL="342900" indent="-342900" algn="just">
              <a:buFontTx/>
              <a:buChar char="-"/>
            </a:pPr>
            <a:r>
              <a:rPr kumimoji="1" lang="en-US" altLang="ja-JP" dirty="0" err="1"/>
              <a:t>Diminuer</a:t>
            </a:r>
            <a:r>
              <a:rPr kumimoji="1" lang="en-US" altLang="ja-JP" dirty="0"/>
              <a:t> les </a:t>
            </a:r>
            <a:r>
              <a:rPr kumimoji="1" lang="en-US" altLang="ja-JP" dirty="0" err="1"/>
              <a:t>quantité</a:t>
            </a:r>
            <a:r>
              <a:rPr kumimoji="1" lang="en-US" altLang="ja-JP" dirty="0"/>
              <a:t> des </a:t>
            </a:r>
            <a:r>
              <a:rPr kumimoji="1" lang="en-US" altLang="ja-JP" dirty="0" err="1"/>
              <a:t>produits</a:t>
            </a:r>
            <a:r>
              <a:rPr kumimoji="1" lang="en-US" altLang="ja-JP" dirty="0"/>
              <a:t> des sous-categories qui </a:t>
            </a:r>
            <a:r>
              <a:rPr kumimoji="1" lang="en-US" altLang="ja-JP" dirty="0" err="1"/>
              <a:t>ont</a:t>
            </a:r>
            <a:r>
              <a:rPr kumimoji="1" lang="en-US" altLang="ja-JP" dirty="0"/>
              <a:t> des </a:t>
            </a:r>
            <a:r>
              <a:rPr kumimoji="1" lang="en-US" altLang="ja-JP" dirty="0" err="1"/>
              <a:t>nombres</a:t>
            </a:r>
            <a:r>
              <a:rPr kumimoji="1" lang="en-US" altLang="ja-JP" dirty="0"/>
              <a:t> de </a:t>
            </a:r>
            <a:r>
              <a:rPr kumimoji="1" lang="en-US" altLang="ja-JP" dirty="0" err="1"/>
              <a:t>ventre</a:t>
            </a:r>
            <a:r>
              <a:rPr kumimoji="1" lang="en-US" altLang="ja-JP" dirty="0"/>
              <a:t> </a:t>
            </a:r>
            <a:r>
              <a:rPr kumimoji="1" lang="en-US" altLang="ja-JP" dirty="0" err="1"/>
              <a:t>trés</a:t>
            </a:r>
            <a:r>
              <a:rPr kumimoji="1" lang="en-US" altLang="ja-JP" dirty="0"/>
              <a:t> </a:t>
            </a:r>
            <a:r>
              <a:rPr kumimoji="1" lang="en-US" altLang="ja-JP" dirty="0" err="1"/>
              <a:t>faible</a:t>
            </a:r>
            <a:r>
              <a:rPr kumimoji="1" lang="en-US" altLang="ja-JP" dirty="0"/>
              <a:t>.</a:t>
            </a:r>
            <a:endParaRPr kumimoji="1" lang="en-US" altLang="ja-JP" dirty="0"/>
          </a:p>
          <a:p>
            <a:pPr marL="342900" indent="-342900" algn="just">
              <a:buFontTx/>
              <a:buChar char="-"/>
            </a:pPr>
            <a:r>
              <a:rPr kumimoji="1" lang="fr-FR" altLang="ja-JP" dirty="0"/>
              <a:t>Concentre</a:t>
            </a:r>
            <a:r>
              <a:rPr kumimoji="1" lang="en-US" altLang="fr-FR" dirty="0"/>
              <a:t>r</a:t>
            </a:r>
            <a:r>
              <a:rPr kumimoji="1" lang="fr-FR" altLang="ja-JP" dirty="0"/>
              <a:t> sur la fourniture des produits avec les couleurs les plus désirables.</a:t>
            </a:r>
            <a:endParaRPr kumimoji="1" lang="fr-FR" altLang="ja-JP" dirty="0"/>
          </a:p>
          <a:p>
            <a:pPr marL="342900" indent="-342900" algn="just">
              <a:buFontTx/>
              <a:buChar char="-"/>
            </a:pPr>
            <a:r>
              <a:rPr kumimoji="1" lang="fr-FR" altLang="ja-JP" dirty="0"/>
              <a:t>Faire </a:t>
            </a:r>
            <a:r>
              <a:rPr kumimoji="1" lang="en-US" altLang="fr-FR" dirty="0"/>
              <a:t>des r</a:t>
            </a:r>
            <a:r>
              <a:rPr kumimoji="1" lang="fr-FR" altLang="fr-FR" dirty="0"/>
              <a:t>éduction</a:t>
            </a:r>
            <a:r>
              <a:rPr kumimoji="1" lang="fr-FR" altLang="ja-JP" dirty="0"/>
              <a:t> qui aident à vendre beaucoup de produits.</a:t>
            </a:r>
            <a:endParaRPr kumimoji="1" lang="fr-FR" altLang="ja-JP" dirty="0"/>
          </a:p>
          <a:p>
            <a:pPr marL="342900" indent="-342900" algn="just">
              <a:buFontTx/>
              <a:buChar char="-"/>
            </a:pPr>
            <a:endParaRPr kumimoji="1" lang="fr-FR" altLang="ja-JP" dirty="0"/>
          </a:p>
          <a:p>
            <a:pPr marL="342900" indent="-342900" algn="just">
              <a:buFontTx/>
              <a:buChar char="-"/>
            </a:pPr>
            <a:endParaRPr kumimoji="1" lang="en-US" altLang="ja-JP"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a:xfrm>
            <a:off x="2257425" y="2938145"/>
            <a:ext cx="13906499" cy="3230245"/>
          </a:xfrm>
        </p:spPr>
        <p:txBody>
          <a:bodyPr/>
          <a:lstStyle/>
          <a:p>
            <a:r>
              <a:rPr kumimoji="1" lang="en-US" altLang="ja-JP" dirty="0">
                <a:solidFill>
                  <a:schemeClr val="accent1"/>
                </a:solidFill>
              </a:rPr>
              <a:t>M</a:t>
            </a:r>
            <a:r>
              <a:rPr kumimoji="1" lang="en-US" altLang="ja-JP" dirty="0"/>
              <a:t>ERCI </a:t>
            </a:r>
            <a:r>
              <a:rPr kumimoji="1" lang="en-US" altLang="ja-JP" dirty="0">
                <a:solidFill>
                  <a:schemeClr val="accent1"/>
                </a:solidFill>
              </a:rPr>
              <a:t>P</a:t>
            </a:r>
            <a:r>
              <a:rPr kumimoji="1" lang="en-US" altLang="ja-JP" dirty="0"/>
              <a:t>OUR</a:t>
            </a:r>
            <a:r>
              <a:rPr kumimoji="1" lang="en-US" altLang="ja-JP" dirty="0">
                <a:solidFill>
                  <a:schemeClr val="accent1"/>
                </a:solidFill>
              </a:rPr>
              <a:t> V</a:t>
            </a:r>
            <a:r>
              <a:rPr kumimoji="1" lang="en-US" altLang="ja-JP" dirty="0"/>
              <a:t>OTRE</a:t>
            </a:r>
            <a:r>
              <a:rPr kumimoji="1" lang="en-US" altLang="ja-JP" dirty="0">
                <a:solidFill>
                  <a:schemeClr val="accent1"/>
                </a:solidFill>
              </a:rPr>
              <a:t> A</a:t>
            </a:r>
            <a:r>
              <a:rPr kumimoji="1" lang="en-US" altLang="ja-JP" dirty="0"/>
              <a:t>TTENTION</a:t>
            </a:r>
            <a:endParaRPr kumimoji="1" lang="en-US" altLang="ja-JP" dirty="0"/>
          </a:p>
        </p:txBody>
      </p:sp>
      <p:sp>
        <p:nvSpPr>
          <p:cNvPr id="6" name="テキスト プレースホルダー 5"/>
          <p:cNvSpPr>
            <a:spLocks noGrp="1"/>
          </p:cNvSpPr>
          <p:nvPr>
            <p:ph type="body" sz="quarter" idx="16"/>
          </p:nvPr>
        </p:nvSpPr>
        <p:spPr>
          <a:xfrm>
            <a:off x="2077720" y="6448425"/>
            <a:ext cx="13906499" cy="1149350"/>
          </a:xfrm>
        </p:spPr>
        <p:txBody>
          <a:bodyPr/>
          <a:lstStyle/>
          <a:p>
            <a:r>
              <a:rPr kumimoji="1" lang="en-US" altLang="ja-JP" dirty="0"/>
              <a:t>DES QUESTIONS?</a:t>
            </a:r>
            <a:endParaRPr kumimoji="1" lang="ja-JP" alt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INTRODUCTION</a:t>
            </a:r>
            <a:endParaRPr kumimoji="1" lang="en-US" altLang="ja-JP" dirty="0"/>
          </a:p>
        </p:txBody>
      </p:sp>
      <p:sp>
        <p:nvSpPr>
          <p:cNvPr id="12" name="テキスト プレースホルダー 11"/>
          <p:cNvSpPr>
            <a:spLocks noGrp="1"/>
          </p:cNvSpPr>
          <p:nvPr>
            <p:ph type="body" sz="quarter" idx="14"/>
          </p:nvPr>
        </p:nvSpPr>
        <p:spPr/>
        <p:txBody>
          <a:bodyPr/>
          <a:lstStyle/>
          <a:p>
            <a:r>
              <a:rPr kumimoji="1" lang="en-US" altLang="ja-JP" dirty="0"/>
              <a:t>C’est quoi la data visualisation ? </a:t>
            </a:r>
            <a:endParaRPr kumimoji="1" lang="en-US" altLang="ja-JP" dirty="0"/>
          </a:p>
        </p:txBody>
      </p:sp>
      <p:sp>
        <p:nvSpPr>
          <p:cNvPr id="13" name="テキスト プレースホルダー 12"/>
          <p:cNvSpPr>
            <a:spLocks noGrp="1"/>
          </p:cNvSpPr>
          <p:nvPr>
            <p:ph type="body" sz="quarter" idx="15"/>
          </p:nvPr>
        </p:nvSpPr>
        <p:spPr/>
        <p:txBody>
          <a:bodyPr/>
          <a:lstStyle/>
          <a:p>
            <a:r>
              <a:rPr kumimoji="1" lang="en-US" altLang="ja-JP" dirty="0"/>
              <a:t>La visualisation des données est la représentation graphique des informations et des données pour les rendre plus claires et lisibles. En utilisant des éléments visuels tels que des graphiques et des cartes, les outils de visualisation de données offrent un moyen accessible de voir et de comprendre les tendances, les valeurs aberrantes et les modèles dans les données. Elle est largement utilisée par les médias et les entreprises pour optimiser leur communication, interne ou externe.</a:t>
            </a:r>
            <a:endParaRPr kumimoji="1" lang="en-US" altLang="ja-JP"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2824480" y="3862070"/>
            <a:ext cx="12835890" cy="965835"/>
          </a:xfrm>
        </p:spPr>
        <p:txBody>
          <a:bodyPr/>
          <a:lstStyle/>
          <a:p>
            <a:pPr algn="just"/>
            <a:r>
              <a:rPr kumimoji="1" lang="en-US" altLang="ja-JP" sz="4000" spc="0" dirty="0">
                <a:solidFill>
                  <a:schemeClr val="tx1"/>
                </a:solidFill>
                <a:latin typeface="+mn-lt"/>
                <a:ea typeface="+mn-ea"/>
                <a:cs typeface="+mn-cs"/>
              </a:rPr>
              <a:t>Les different methodes de la visualisation des donnees?</a:t>
            </a:r>
            <a:r>
              <a:rPr kumimoji="1" lang="en-US" altLang="ja-JP" sz="5400" dirty="0"/>
              <a:t> </a:t>
            </a:r>
            <a:endParaRPr kumimoji="1" lang="en-US" altLang="ja-JP" sz="5400" dirty="0"/>
          </a:p>
        </p:txBody>
      </p:sp>
      <p:sp>
        <p:nvSpPr>
          <p:cNvPr id="13" name="テキスト プレースホルダー 12"/>
          <p:cNvSpPr>
            <a:spLocks noGrp="1"/>
          </p:cNvSpPr>
          <p:nvPr>
            <p:ph type="body" sz="quarter" idx="15"/>
          </p:nvPr>
        </p:nvSpPr>
        <p:spPr>
          <a:xfrm>
            <a:off x="2347629" y="5953905"/>
            <a:ext cx="14077564" cy="2475275"/>
          </a:xfrm>
        </p:spPr>
        <p:txBody>
          <a:bodyPr/>
          <a:lstStyle/>
          <a:p>
            <a:pPr algn="just"/>
            <a:r>
              <a:rPr kumimoji="1" lang="en-US" altLang="ja-JP" i="1" dirty="0"/>
              <a:t>Types généraux courants de visualisation de données:</a:t>
            </a:r>
            <a:endParaRPr kumimoji="1" lang="en-US" altLang="ja-JP" i="1" dirty="0"/>
          </a:p>
          <a:p>
            <a:pPr algn="just"/>
            <a:r>
              <a:rPr kumimoji="1" lang="en-US" altLang="ja-JP" dirty="0"/>
              <a:t>- Graphiques, les tables, Plans, Infographies, Tableaux de bord.</a:t>
            </a:r>
            <a:endParaRPr kumimoji="1" lang="en-US" altLang="ja-JP" dirty="0"/>
          </a:p>
          <a:p>
            <a:pPr algn="just"/>
            <a:r>
              <a:rPr kumimoji="1" lang="en-US" altLang="ja-JP" i="1" dirty="0"/>
              <a:t>Exemples plus spécifiques de méthodes pour visualiser les données:</a:t>
            </a:r>
            <a:endParaRPr kumimoji="1" lang="en-US" altLang="ja-JP" i="1" dirty="0"/>
          </a:p>
          <a:p>
            <a:pPr algn="just"/>
            <a:r>
              <a:rPr kumimoji="1" lang="en-US" altLang="ja-JP" dirty="0"/>
              <a:t>- Histogrammes, Graphiques à barres / lignes, Boîte à moustaches, Nuages de points...</a:t>
            </a:r>
            <a:endParaRPr kumimoji="1" lang="en-US" altLang="ja-JP"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a:xfrm>
            <a:off x="637540" y="193040"/>
            <a:ext cx="17559020" cy="1125220"/>
          </a:xfrm>
        </p:spPr>
        <p:txBody>
          <a:bodyPr/>
          <a:lstStyle/>
          <a:p>
            <a:r>
              <a:rPr kumimoji="1" lang="en-US" altLang="ja-JP" dirty="0"/>
              <a:t>Formulation du problème/solution</a:t>
            </a:r>
            <a:endParaRPr kumimoji="1" lang="en-US" altLang="ja-JP"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5" name="テキスト プレースホルダー 14"/>
          <p:cNvSpPr>
            <a:spLocks noGrp="1"/>
          </p:cNvSpPr>
          <p:nvPr>
            <p:ph type="body" sz="quarter" idx="14"/>
          </p:nvPr>
        </p:nvSpPr>
        <p:spPr/>
        <p:txBody>
          <a:bodyPr/>
          <a:lstStyle/>
          <a:p>
            <a:r>
              <a:rPr kumimoji="1" lang="en-US" altLang="ja-JP" dirty="0">
                <a:sym typeface="+mn-ea"/>
              </a:rPr>
              <a:t>LA NATURE DU PROBLEME</a:t>
            </a:r>
            <a:endParaRPr kumimoji="1" lang="ja-JP" altLang="en-US" dirty="0"/>
          </a:p>
        </p:txBody>
      </p:sp>
      <p:sp>
        <p:nvSpPr>
          <p:cNvPr id="16" name="テキスト プレースホルダー 15"/>
          <p:cNvSpPr>
            <a:spLocks noGrp="1"/>
          </p:cNvSpPr>
          <p:nvPr>
            <p:ph type="body" sz="quarter" idx="15"/>
          </p:nvPr>
        </p:nvSpPr>
        <p:spPr/>
        <p:txBody>
          <a:bodyPr/>
          <a:lstStyle/>
          <a:p>
            <a:pPr marL="0" indent="0">
              <a:buNone/>
            </a:pPr>
            <a:r>
              <a:rPr kumimoji="1" lang="en-US" altLang="ja-JP" dirty="0">
                <a:sym typeface="+mn-ea"/>
              </a:rPr>
              <a:t>New chic nous a embauchés en tant que data scientists où notre mission sera de les aider à visualiser leurs données afin de faire évoluer leur entreprise en sachant quelle catégorie de chaussures est la plus et la moins appréciée par leurs clients afin que nous puissions nous concentrer sur les besoins de leurs clients et se débarrasse des autres sous-catégories de chaussures qui ne génèrent pas d'énormes revenus.</a:t>
            </a:r>
            <a:endParaRPr kumimoji="1" lang="en-US" altLang="ja-JP" dirty="0">
              <a:sym typeface="+mn-ea"/>
            </a:endParaRPr>
          </a:p>
        </p:txBody>
      </p:sp>
      <p:sp>
        <p:nvSpPr>
          <p:cNvPr id="17" name="テキスト プレースホルダー 16"/>
          <p:cNvSpPr>
            <a:spLocks noGrp="1"/>
          </p:cNvSpPr>
          <p:nvPr>
            <p:ph type="body" sz="quarter" idx="16"/>
          </p:nvPr>
        </p:nvSpPr>
        <p:spPr/>
        <p:txBody>
          <a:bodyPr/>
          <a:lstStyle/>
          <a:p>
            <a:pPr algn="just"/>
            <a:r>
              <a:rPr kumimoji="1" lang="en-US" altLang="ja-JP" dirty="0"/>
              <a:t>OBJECTIF</a:t>
            </a:r>
            <a:endParaRPr kumimoji="1" lang="en-US" altLang="ja-JP" dirty="0"/>
          </a:p>
        </p:txBody>
      </p:sp>
      <p:sp>
        <p:nvSpPr>
          <p:cNvPr id="18" name="テキスト プレースホルダー 17"/>
          <p:cNvSpPr>
            <a:spLocks noGrp="1"/>
          </p:cNvSpPr>
          <p:nvPr>
            <p:ph type="body" sz="quarter" idx="17"/>
          </p:nvPr>
        </p:nvSpPr>
        <p:spPr/>
        <p:txBody>
          <a:bodyPr/>
          <a:lstStyle/>
          <a:p>
            <a:pPr marL="0" indent="0">
              <a:buNone/>
            </a:pPr>
            <a:r>
              <a:rPr kumimoji="1" lang="en-US" altLang="ja-JP" dirty="0"/>
              <a:t>En ce qui concerne les stratégies de marketing du eommerce, la visualisation des données est importante car elle permet à notre équipe de conceptualiser et de saisir de grandes quantités d'informations. nous pouvons extraire des analyses complexes de notre site Web et ainsi que les sites des concurents et les transformer en graphiques faciles à lire. Ces diagrammes sont non seulement importants pour aider notre équipe à comprendre où se trouvent les points forts de notre stratégie, mais également où il y a place d’amélioration.</a:t>
            </a:r>
            <a:endParaRPr kumimoji="1" lang="en-US" altLang="ja-JP"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プレースホルダー 33"/>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t="32455" b="32455"/>
          <a:stretch>
            <a:fillRect/>
          </a:stretch>
        </p:blipFill>
        <p:spPr>
          <a:xfrm>
            <a:off x="862330" y="2802890"/>
            <a:ext cx="2426970" cy="560070"/>
          </a:xfrm>
        </p:spPr>
      </p:pic>
      <p:sp>
        <p:nvSpPr>
          <p:cNvPr id="3" name="スライド番号プレースホルダー 2"/>
          <p:cNvSpPr>
            <a:spLocks noGrp="1"/>
          </p:cNvSpPr>
          <p:nvPr>
            <p:ph type="sldNum" sz="quarter" idx="11"/>
          </p:nvPr>
        </p:nvSpPr>
        <p:spPr/>
        <p:txBody>
          <a:bodyPr/>
          <a:lstStyle/>
          <a:p>
            <a:fld id="{387164BF-D67A-46C0-81D2-5BAF67C00C80}" type="slidenum">
              <a:rPr lang="en-US" smtClean="0"/>
            </a:fld>
            <a:endParaRPr lang="en-US" dirty="0"/>
          </a:p>
        </p:txBody>
      </p:sp>
      <p:sp>
        <p:nvSpPr>
          <p:cNvPr id="9" name="テキスト プレースホルダー 8"/>
          <p:cNvSpPr>
            <a:spLocks noGrp="1"/>
          </p:cNvSpPr>
          <p:nvPr>
            <p:ph type="body" sz="quarter" idx="15"/>
          </p:nvPr>
        </p:nvSpPr>
        <p:spPr>
          <a:xfrm>
            <a:off x="1087120" y="2802890"/>
            <a:ext cx="1642110" cy="539750"/>
          </a:xfrm>
        </p:spPr>
        <p:txBody>
          <a:bodyPr/>
          <a:lstStyle/>
          <a:p>
            <a:r>
              <a:rPr kumimoji="1" lang="en-US" altLang="ja-JP" dirty="0"/>
              <a:t>01</a:t>
            </a:r>
            <a:endParaRPr kumimoji="1" lang="ja-JP" altLang="en-US" dirty="0"/>
          </a:p>
        </p:txBody>
      </p:sp>
      <p:sp>
        <p:nvSpPr>
          <p:cNvPr id="8" name="テキスト プレースホルダー 7"/>
          <p:cNvSpPr>
            <a:spLocks noGrp="1"/>
          </p:cNvSpPr>
          <p:nvPr>
            <p:ph type="body" sz="quarter" idx="14"/>
          </p:nvPr>
        </p:nvSpPr>
        <p:spPr>
          <a:xfrm>
            <a:off x="3247390" y="2757805"/>
            <a:ext cx="10468610" cy="683895"/>
          </a:xfrm>
        </p:spPr>
        <p:txBody>
          <a:bodyPr/>
          <a:lstStyle/>
          <a:p>
            <a:r>
              <a:rPr kumimoji="1" lang="en-US" altLang="ja-JP" dirty="0"/>
              <a:t>L'ACCÈS À LE REST API</a:t>
            </a:r>
            <a:endParaRPr kumimoji="1" lang="en-US" altLang="ja-JP" dirty="0"/>
          </a:p>
        </p:txBody>
      </p:sp>
      <p:pic>
        <p:nvPicPr>
          <p:cNvPr id="35" name="図プレースホルダー 34"/>
          <p:cNvPicPr>
            <a:picLocks noGrp="1" noChangeAspect="1"/>
          </p:cNvPicPr>
          <p:nvPr>
            <p:ph type="pic" sz="quarter" idx="18"/>
          </p:nvPr>
        </p:nvPicPr>
        <p:blipFill>
          <a:blip r:embed="rId1" cstate="print">
            <a:extLst>
              <a:ext uri="{28A0092B-C50C-407E-A947-70E740481C1C}">
                <a14:useLocalDpi xmlns:a14="http://schemas.microsoft.com/office/drawing/2010/main" val="0"/>
              </a:ext>
            </a:extLst>
          </a:blip>
          <a:srcRect t="32455" b="32455"/>
          <a:stretch>
            <a:fillRect/>
          </a:stretch>
        </p:blipFill>
        <p:spPr>
          <a:xfrm>
            <a:off x="1222375" y="4243070"/>
            <a:ext cx="2426970" cy="560070"/>
          </a:xfrm>
        </p:spPr>
      </p:pic>
      <p:sp>
        <p:nvSpPr>
          <p:cNvPr id="12" name="テキスト プレースホルダー 11"/>
          <p:cNvSpPr>
            <a:spLocks noGrp="1"/>
          </p:cNvSpPr>
          <p:nvPr>
            <p:ph type="body" sz="quarter" idx="19"/>
          </p:nvPr>
        </p:nvSpPr>
        <p:spPr>
          <a:xfrm>
            <a:off x="1447165" y="4243070"/>
            <a:ext cx="1642110" cy="539750"/>
          </a:xfrm>
        </p:spPr>
        <p:txBody>
          <a:bodyPr/>
          <a:lstStyle/>
          <a:p>
            <a:r>
              <a:rPr kumimoji="1" lang="en-US" altLang="ja-JP" dirty="0"/>
              <a:t>02</a:t>
            </a:r>
            <a:endParaRPr kumimoji="1" lang="ja-JP" altLang="en-US" dirty="0"/>
          </a:p>
        </p:txBody>
      </p:sp>
      <p:sp>
        <p:nvSpPr>
          <p:cNvPr id="13" name="テキスト プレースホルダー 12"/>
          <p:cNvSpPr>
            <a:spLocks noGrp="1"/>
          </p:cNvSpPr>
          <p:nvPr>
            <p:ph type="body" sz="quarter" idx="20"/>
          </p:nvPr>
        </p:nvSpPr>
        <p:spPr>
          <a:xfrm>
            <a:off x="3649345" y="4170680"/>
            <a:ext cx="13627100" cy="683895"/>
          </a:xfrm>
        </p:spPr>
        <p:txBody>
          <a:bodyPr/>
          <a:lstStyle/>
          <a:p>
            <a:r>
              <a:rPr kumimoji="1" lang="en-US" altLang="ja-JP" dirty="0"/>
              <a:t>RECUPERATION ET EXPLORATION DES DONNEES SUR R</a:t>
            </a:r>
            <a:endParaRPr kumimoji="1" lang="en-US" altLang="ja-JP" dirty="0"/>
          </a:p>
        </p:txBody>
      </p:sp>
      <p:pic>
        <p:nvPicPr>
          <p:cNvPr id="36" name="図プレースホルダー 35"/>
          <p:cNvPicPr>
            <a:picLocks noGrp="1" noChangeAspect="1"/>
          </p:cNvPicPr>
          <p:nvPr>
            <p:ph type="pic" sz="quarter" idx="23"/>
          </p:nvPr>
        </p:nvPicPr>
        <p:blipFill>
          <a:blip r:embed="rId1" cstate="print">
            <a:extLst>
              <a:ext uri="{28A0092B-C50C-407E-A947-70E740481C1C}">
                <a14:useLocalDpi xmlns:a14="http://schemas.microsoft.com/office/drawing/2010/main" val="0"/>
              </a:ext>
            </a:extLst>
          </a:blip>
          <a:srcRect t="32438" b="32438"/>
          <a:stretch>
            <a:fillRect/>
          </a:stretch>
        </p:blipFill>
        <p:spPr>
          <a:xfrm>
            <a:off x="1582420" y="5683250"/>
            <a:ext cx="2426970" cy="560070"/>
          </a:xfrm>
        </p:spPr>
      </p:pic>
      <p:sp>
        <p:nvSpPr>
          <p:cNvPr id="16" name="テキスト プレースホルダー 15"/>
          <p:cNvSpPr>
            <a:spLocks noGrp="1"/>
          </p:cNvSpPr>
          <p:nvPr>
            <p:ph type="body" sz="quarter" idx="24"/>
          </p:nvPr>
        </p:nvSpPr>
        <p:spPr>
          <a:xfrm>
            <a:off x="1807210" y="5683250"/>
            <a:ext cx="1642110" cy="539750"/>
          </a:xfrm>
        </p:spPr>
        <p:txBody>
          <a:bodyPr/>
          <a:lstStyle/>
          <a:p>
            <a:r>
              <a:rPr kumimoji="1" lang="en-US" altLang="ja-JP" dirty="0"/>
              <a:t>03</a:t>
            </a:r>
            <a:endParaRPr kumimoji="1" lang="ja-JP" altLang="en-US" dirty="0"/>
          </a:p>
        </p:txBody>
      </p:sp>
      <p:sp>
        <p:nvSpPr>
          <p:cNvPr id="17" name="テキスト プレースホルダー 16"/>
          <p:cNvSpPr>
            <a:spLocks noGrp="1"/>
          </p:cNvSpPr>
          <p:nvPr>
            <p:ph type="body" sz="quarter" idx="25"/>
          </p:nvPr>
        </p:nvSpPr>
        <p:spPr>
          <a:xfrm>
            <a:off x="4057650" y="5610860"/>
            <a:ext cx="10468610" cy="683895"/>
          </a:xfrm>
        </p:spPr>
        <p:txBody>
          <a:bodyPr/>
          <a:lstStyle/>
          <a:p>
            <a:r>
              <a:rPr kumimoji="1" lang="en-US" altLang="ja-JP" dirty="0"/>
              <a:t>STATISTISTIQUES DESCRIPTIVES BASIQUES</a:t>
            </a:r>
            <a:endParaRPr kumimoji="1" lang="en-US" altLang="ja-JP" dirty="0"/>
          </a:p>
        </p:txBody>
      </p:sp>
      <p:pic>
        <p:nvPicPr>
          <p:cNvPr id="37" name="図プレースホルダー 36"/>
          <p:cNvPicPr>
            <a:picLocks noGrp="1" noChangeAspect="1"/>
          </p:cNvPicPr>
          <p:nvPr>
            <p:ph type="pic" sz="quarter" idx="27"/>
          </p:nvPr>
        </p:nvPicPr>
        <p:blipFill>
          <a:blip r:embed="rId1" cstate="print">
            <a:extLst>
              <a:ext uri="{28A0092B-C50C-407E-A947-70E740481C1C}">
                <a14:useLocalDpi xmlns:a14="http://schemas.microsoft.com/office/drawing/2010/main" val="0"/>
              </a:ext>
            </a:extLst>
          </a:blip>
          <a:srcRect t="32505" b="32505"/>
          <a:stretch>
            <a:fillRect/>
          </a:stretch>
        </p:blipFill>
        <p:spPr>
          <a:xfrm>
            <a:off x="1942465" y="7123430"/>
            <a:ext cx="2426970" cy="560070"/>
          </a:xfrm>
        </p:spPr>
      </p:pic>
      <p:sp>
        <p:nvSpPr>
          <p:cNvPr id="20" name="テキスト プレースホルダー 19"/>
          <p:cNvSpPr>
            <a:spLocks noGrp="1"/>
          </p:cNvSpPr>
          <p:nvPr>
            <p:ph type="body" sz="quarter" idx="28"/>
          </p:nvPr>
        </p:nvSpPr>
        <p:spPr>
          <a:xfrm>
            <a:off x="2167255" y="7123430"/>
            <a:ext cx="1642110" cy="539750"/>
          </a:xfrm>
        </p:spPr>
        <p:txBody>
          <a:bodyPr/>
          <a:lstStyle/>
          <a:p>
            <a:r>
              <a:rPr kumimoji="1" lang="en-US" altLang="ja-JP" dirty="0"/>
              <a:t>04</a:t>
            </a:r>
            <a:endParaRPr kumimoji="1" lang="ja-JP" altLang="en-US" dirty="0"/>
          </a:p>
        </p:txBody>
      </p:sp>
      <p:sp>
        <p:nvSpPr>
          <p:cNvPr id="21" name="テキスト プレースホルダー 20"/>
          <p:cNvSpPr>
            <a:spLocks noGrp="1"/>
          </p:cNvSpPr>
          <p:nvPr>
            <p:ph type="body" sz="quarter" idx="29"/>
          </p:nvPr>
        </p:nvSpPr>
        <p:spPr>
          <a:xfrm>
            <a:off x="4507865" y="7051040"/>
            <a:ext cx="13809345" cy="683895"/>
          </a:xfrm>
        </p:spPr>
        <p:txBody>
          <a:bodyPr/>
          <a:lstStyle/>
          <a:p>
            <a:r>
              <a:rPr kumimoji="1" lang="en-US" altLang="ja-JP" dirty="0"/>
              <a:t>ECHANTIOLLONAGE.</a:t>
            </a:r>
            <a:endParaRPr kumimoji="1" lang="en-US" altLang="ja-JP" dirty="0"/>
          </a:p>
        </p:txBody>
      </p:sp>
      <p:sp>
        <p:nvSpPr>
          <p:cNvPr id="23" name="テキスト プレースホルダー 22"/>
          <p:cNvSpPr>
            <a:spLocks noGrp="1"/>
          </p:cNvSpPr>
          <p:nvPr>
            <p:ph type="body" sz="quarter" idx="31"/>
          </p:nvPr>
        </p:nvSpPr>
        <p:spPr>
          <a:xfrm>
            <a:off x="727075" y="417830"/>
            <a:ext cx="16549370" cy="1106170"/>
          </a:xfrm>
        </p:spPr>
        <p:txBody>
          <a:bodyPr/>
          <a:lstStyle/>
          <a:p>
            <a:r>
              <a:rPr kumimoji="1" lang="en-US" altLang="ja-JP" dirty="0"/>
              <a:t>EXPLORATION DES DONNEES :</a:t>
            </a:r>
            <a:endParaRPr kumimoji="1" lang="en-US" altLang="ja-JP" dirty="0"/>
          </a:p>
        </p:txBody>
      </p:sp>
      <p:sp>
        <p:nvSpPr>
          <p:cNvPr id="33" name="テキスト プレースホルダー 32"/>
          <p:cNvSpPr>
            <a:spLocks noGrp="1"/>
          </p:cNvSpPr>
          <p:nvPr>
            <p:ph type="body" sz="quarter" idx="32"/>
          </p:nvPr>
        </p:nvSpPr>
        <p:spPr>
          <a:xfrm>
            <a:off x="771525" y="1524000"/>
            <a:ext cx="13478510" cy="1550035"/>
          </a:xfrm>
        </p:spPr>
        <p:txBody>
          <a:bodyPr/>
          <a:lstStyle/>
          <a:p>
            <a:pPr algn="just"/>
            <a:endParaRPr kumimoji="1" lang="en-US" altLang="ja-JP"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7" name="テキスト プレースホルダー 6"/>
          <p:cNvSpPr>
            <a:spLocks noGrp="1"/>
          </p:cNvSpPr>
          <p:nvPr>
            <p:ph type="body" sz="quarter" idx="14"/>
          </p:nvPr>
        </p:nvSpPr>
        <p:spPr/>
        <p:txBody>
          <a:bodyPr/>
          <a:lstStyle/>
          <a:p>
            <a:r>
              <a:rPr kumimoji="1" lang="en-US" altLang="ja-JP" dirty="0">
                <a:sym typeface="+mn-ea"/>
              </a:rPr>
              <a:t>LE REST API DATA WORLD</a:t>
            </a:r>
            <a:endParaRPr kumimoji="1" lang="ja-JP" altLang="en-US" dirty="0"/>
          </a:p>
        </p:txBody>
      </p:sp>
      <p:sp>
        <p:nvSpPr>
          <p:cNvPr id="8" name="テキスト プレースホルダー 7"/>
          <p:cNvSpPr>
            <a:spLocks noGrp="1"/>
          </p:cNvSpPr>
          <p:nvPr>
            <p:ph type="body" sz="quarter" idx="15"/>
          </p:nvPr>
        </p:nvSpPr>
        <p:spPr/>
        <p:txBody>
          <a:bodyPr/>
          <a:lstStyle/>
          <a:p>
            <a:pPr algn="just"/>
            <a:r>
              <a:rPr kumimoji="1" lang="en-US" altLang="ja-JP" dirty="0"/>
              <a:t>Il est très important d'explorer les données avant de commencer à créer un modèle prédictif. Il donne une idée de la structure de l'ensemble de données comme le nombre de variables continues ou catégorielles et le nombre d'observations (lignes).</a:t>
            </a:r>
            <a:endParaRPr kumimoji="1" lang="en-US" altLang="ja-JP" dirty="0"/>
          </a:p>
          <a:p>
            <a:pPr algn="just"/>
            <a:endParaRPr kumimoji="1" lang="en-US" altLang="ja-JP" dirty="0"/>
          </a:p>
          <a:p>
            <a:pPr algn="just"/>
            <a:r>
              <a:rPr kumimoji="1" lang="en-US" altLang="ja-JP" dirty="0"/>
              <a:t>On a utilise Data.world qu’est la plus grande communauté de données collaboratives au monde. Il nous fournit une clé d’un REST API qui nous aide à télécharger les résultats de la requête “data world” datasets sous forme de data frame a l'aide des SDK et connecteurs d'analyse qui aident à explorer nos données avec d'autres plates-formes dans notre cas, nous avons utilisé R studio pour le faire.</a:t>
            </a:r>
            <a:endParaRPr kumimoji="1" lang="en-US" altLang="ja-JP"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7" name="テキスト プレースホルダー 6"/>
          <p:cNvSpPr>
            <a:spLocks noGrp="1"/>
          </p:cNvSpPr>
          <p:nvPr>
            <p:ph type="body" sz="quarter" idx="14"/>
          </p:nvPr>
        </p:nvSpPr>
        <p:spPr>
          <a:xfrm>
            <a:off x="952802" y="57505"/>
            <a:ext cx="16057784" cy="1763774"/>
          </a:xfrm>
        </p:spPr>
        <p:txBody>
          <a:bodyPr/>
          <a:lstStyle/>
          <a:p>
            <a:r>
              <a:rPr kumimoji="1" lang="en-US" altLang="ja-JP" dirty="0">
                <a:sym typeface="+mn-ea"/>
              </a:rPr>
              <a:t>Configuration de REST API</a:t>
            </a:r>
            <a:endParaRPr kumimoji="1" lang="ja-JP" altLang="en-US" dirty="0"/>
          </a:p>
        </p:txBody>
      </p:sp>
      <p:sp>
        <p:nvSpPr>
          <p:cNvPr id="8" name="テキスト プレースホルダー 7"/>
          <p:cNvSpPr>
            <a:spLocks noGrp="1"/>
          </p:cNvSpPr>
          <p:nvPr>
            <p:ph type="body" sz="quarter" idx="15"/>
          </p:nvPr>
        </p:nvSpPr>
        <p:spPr>
          <a:xfrm>
            <a:off x="1643380" y="4513580"/>
            <a:ext cx="14999335" cy="4678680"/>
          </a:xfrm>
        </p:spPr>
        <p:txBody>
          <a:bodyPr/>
          <a:lstStyle/>
          <a:p>
            <a:pPr algn="just"/>
            <a:r>
              <a:rPr kumimoji="1" lang="en-US" altLang="ja-JP" dirty="0"/>
              <a:t>Pour notre sécurité, n'incluons pas notre jeton d'authentification API dans le code qui</a:t>
            </a:r>
            <a:endParaRPr kumimoji="1" lang="en-US" altLang="ja-JP" dirty="0"/>
          </a:p>
          <a:p>
            <a:pPr algn="just"/>
            <a:r>
              <a:rPr kumimoji="1" lang="en-US" altLang="ja-JP" dirty="0"/>
              <a:t>est destiné à être partagé avec les autres.</a:t>
            </a:r>
            <a:endParaRPr kumimoji="1" lang="en-US" altLang="ja-JP" dirty="0"/>
          </a:p>
          <a:p>
            <a:pPr algn="just"/>
            <a:r>
              <a:rPr kumimoji="1" lang="en-US" altLang="ja-JP" dirty="0"/>
              <a:t>La configuration peut être fournie sous 3 formes:</a:t>
            </a:r>
            <a:endParaRPr kumimoji="1" lang="en-US" altLang="ja-JP" dirty="0"/>
          </a:p>
          <a:p>
            <a:pPr algn="just"/>
            <a:r>
              <a:rPr kumimoji="1" lang="en-US" altLang="ja-JP" dirty="0"/>
              <a:t>Via le fichier de configuration</a:t>
            </a:r>
            <a:endParaRPr kumimoji="1" lang="en-US" altLang="ja-JP" dirty="0"/>
          </a:p>
          <a:p>
            <a:pPr algn="just"/>
            <a:r>
              <a:rPr kumimoji="1" lang="en-US" altLang="ja-JP" dirty="0"/>
              <a:t>Via des variables d'environnement </a:t>
            </a:r>
            <a:endParaRPr kumimoji="1" lang="en-US" altLang="ja-JP" dirty="0"/>
          </a:p>
          <a:p>
            <a:pPr algn="just"/>
            <a:r>
              <a:rPr kumimoji="1" lang="en-US" altLang="ja-JP" dirty="0"/>
              <a:t>À l'exécution</a:t>
            </a:r>
            <a:endParaRPr kumimoji="1" lang="en-US" altLang="ja-JP" dirty="0"/>
          </a:p>
          <a:p>
            <a:pPr algn="just"/>
            <a:r>
              <a:rPr kumimoji="1" lang="en-US" altLang="ja-JP" dirty="0"/>
              <a:t>Les fichiers de configuration sont la méthode de configuration la plus pratique. Une fois sauvé</a:t>
            </a:r>
            <a:endParaRPr kumimoji="1" lang="en-US" altLang="ja-JP" dirty="0"/>
          </a:p>
          <a:p>
            <a:pPr algn="just"/>
            <a:r>
              <a:rPr kumimoji="1" lang="en-US" altLang="ja-JP" dirty="0"/>
              <a:t>La configuration sera automatiquement restaurée lors du chargement de data.world.</a:t>
            </a:r>
            <a:endParaRPr kumimoji="1" lang="en-US" altLang="ja-JP" dirty="0"/>
          </a:p>
          <a:p>
            <a:pPr algn="just"/>
            <a:endParaRPr kumimoji="1" lang="en-US" altLang="ja-JP" dirty="0"/>
          </a:p>
        </p:txBody>
      </p:sp>
      <p:pic>
        <p:nvPicPr>
          <p:cNvPr id="2" name="Picture 1" descr="RESTAPI"/>
          <p:cNvPicPr>
            <a:picLocks noChangeAspect="1"/>
          </p:cNvPicPr>
          <p:nvPr/>
        </p:nvPicPr>
        <p:blipFill>
          <a:blip r:embed="rId1"/>
          <a:stretch>
            <a:fillRect/>
          </a:stretch>
        </p:blipFill>
        <p:spPr>
          <a:xfrm>
            <a:off x="1671955" y="2218055"/>
            <a:ext cx="14999970" cy="2019300"/>
          </a:xfrm>
          <a:prstGeom prst="rect">
            <a:avLst/>
          </a:prstGeom>
        </p:spPr>
      </p:pic>
      <p:pic>
        <p:nvPicPr>
          <p:cNvPr id="5" name="Picture 4" descr="Sans titre"/>
          <p:cNvPicPr>
            <a:picLocks noChangeAspect="1"/>
          </p:cNvPicPr>
          <p:nvPr/>
        </p:nvPicPr>
        <p:blipFill>
          <a:blip r:embed="rId2"/>
          <a:stretch>
            <a:fillRect/>
          </a:stretch>
        </p:blipFill>
        <p:spPr>
          <a:xfrm>
            <a:off x="8859520" y="5323840"/>
            <a:ext cx="7628255" cy="2016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7" name="テキスト プレースホルダー 6"/>
          <p:cNvSpPr>
            <a:spLocks noGrp="1"/>
          </p:cNvSpPr>
          <p:nvPr>
            <p:ph type="body" sz="quarter" idx="14"/>
          </p:nvPr>
        </p:nvSpPr>
        <p:spPr>
          <a:xfrm>
            <a:off x="997252" y="957935"/>
            <a:ext cx="16057783" cy="1763774"/>
          </a:xfrm>
        </p:spPr>
        <p:txBody>
          <a:bodyPr/>
          <a:lstStyle/>
          <a:p>
            <a:r>
              <a:rPr kumimoji="1" lang="en-US" altLang="ja-JP" sz="4800" dirty="0">
                <a:sym typeface="+mn-ea"/>
              </a:rPr>
              <a:t>RECUPERATION ET EXPLORATION DES DONNEES SUR R</a:t>
            </a:r>
            <a:endParaRPr kumimoji="1" lang="ja-JP" altLang="en-US" sz="4800" dirty="0"/>
          </a:p>
        </p:txBody>
      </p:sp>
      <p:sp>
        <p:nvSpPr>
          <p:cNvPr id="8" name="テキスト プレースホルダー 7"/>
          <p:cNvSpPr>
            <a:spLocks noGrp="1"/>
          </p:cNvSpPr>
          <p:nvPr>
            <p:ph type="body" sz="quarter" idx="15"/>
          </p:nvPr>
        </p:nvSpPr>
        <p:spPr>
          <a:xfrm>
            <a:off x="9323070" y="3073400"/>
            <a:ext cx="7959725" cy="6396990"/>
          </a:xfrm>
        </p:spPr>
        <p:txBody>
          <a:bodyPr/>
          <a:lstStyle/>
          <a:p>
            <a:pPr algn="just"/>
            <a:r>
              <a:rPr kumimoji="1" lang="en-US" altLang="ja-JP" dirty="0">
                <a:sym typeface="+mn-ea"/>
              </a:rPr>
              <a:t>L'exploration des données est une approche similaire à l'analyse initiale des données, dans laquelle un analyste de données utilise l'exploration visuelle pour comprendre le contenu d'un ensemble de données et les caractéristiques des données.</a:t>
            </a:r>
            <a:endParaRPr kumimoji="1" lang="en-US" altLang="ja-JP" dirty="0">
              <a:sym typeface="+mn-ea"/>
            </a:endParaRPr>
          </a:p>
          <a:p>
            <a:pPr algn="just"/>
            <a:r>
              <a:rPr kumimoji="1" lang="en-US" altLang="ja-JP" dirty="0"/>
              <a:t>Le premier chunk représente le code dans lequel nous avons utilisé sql et l'api du data.world pour obtenir le dataset du site web new chic.</a:t>
            </a:r>
            <a:endParaRPr kumimoji="1" lang="en-US" altLang="ja-JP" dirty="0"/>
          </a:p>
          <a:p>
            <a:pPr algn="just"/>
            <a:r>
              <a:rPr kumimoji="1" lang="en-US" altLang="ja-JP" dirty="0"/>
              <a:t>le deuxième chunk représente le code R que nous avons utilisé pour afficher certaines des données de nos ensembles de données  et les colonnes qui contiennent la valeur NA et les colonnes qui ne la contiennent pas </a:t>
            </a:r>
            <a:endParaRPr kumimoji="1" lang="en-US" altLang="ja-JP" dirty="0"/>
          </a:p>
          <a:p>
            <a:pPr algn="just"/>
            <a:r>
              <a:rPr kumimoji="1" lang="en-US" altLang="ja-JP" dirty="0"/>
              <a:t>ce qui va nous aider à filtrer nos données et à les rendre propres</a:t>
            </a:r>
            <a:endParaRPr kumimoji="1" lang="en-US" altLang="ja-JP" dirty="0"/>
          </a:p>
        </p:txBody>
      </p:sp>
      <p:pic>
        <p:nvPicPr>
          <p:cNvPr id="6" name="Picture 5" descr="Exploration"/>
          <p:cNvPicPr>
            <a:picLocks noChangeAspect="1"/>
          </p:cNvPicPr>
          <p:nvPr/>
        </p:nvPicPr>
        <p:blipFill>
          <a:blip r:embed="rId1"/>
          <a:stretch>
            <a:fillRect/>
          </a:stretch>
        </p:blipFill>
        <p:spPr>
          <a:xfrm>
            <a:off x="1222375" y="3203575"/>
            <a:ext cx="7875905" cy="6136640"/>
          </a:xfrm>
          <a:prstGeom prst="rect">
            <a:avLst/>
          </a:prstGeom>
        </p:spPr>
      </p:pic>
    </p:spTree>
  </p:cSld>
  <p:clrMapOvr>
    <a:masterClrMapping/>
  </p:clrMapOvr>
</p:sld>
</file>

<file path=ppt/theme/theme1.xml><?xml version="1.0" encoding="utf-8"?>
<a:theme xmlns:a="http://schemas.openxmlformats.org/drawingml/2006/main" name="Title">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8320</Words>
  <Application>WPS Presentation</Application>
  <PresentationFormat>Custom</PresentationFormat>
  <Paragraphs>220</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25</vt:i4>
      </vt:variant>
    </vt:vector>
  </HeadingPairs>
  <TitlesOfParts>
    <vt:vector size="42" baseType="lpstr">
      <vt:lpstr>Arial</vt:lpstr>
      <vt:lpstr>SimSun</vt:lpstr>
      <vt:lpstr>Wingdings</vt:lpstr>
      <vt:lpstr>Montserrat</vt:lpstr>
      <vt:lpstr>Roboto Light</vt:lpstr>
      <vt:lpstr>Roboto</vt:lpstr>
      <vt:lpstr>Roboto Condensed Light</vt:lpstr>
      <vt:lpstr>Microsoft YaHei</vt:lpstr>
      <vt:lpstr>Arial Unicode MS</vt:lpstr>
      <vt:lpstr>Calibri</vt:lpstr>
      <vt:lpstr>Spica Neue Light</vt:lpstr>
      <vt:lpstr>A bite</vt:lpstr>
      <vt:lpstr>18 Khebrat Musamim</vt:lpstr>
      <vt:lpstr>Title</vt:lpstr>
      <vt:lpstr>No Decoration</vt:lpstr>
      <vt:lpstr>Contents</vt:lpstr>
      <vt:lpstr>1_Contents</vt:lpstr>
      <vt:lpstr>Data Visualization Project</vt:lpstr>
      <vt:lpstr>PLAN</vt:lpstr>
      <vt:lpstr>INTRODUCTION</vt:lpstr>
      <vt:lpstr>Les different methodes de la visualisation des donnees? </vt:lpstr>
      <vt:lpstr>Formulation du problème/solution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Ayman</cp:lastModifiedBy>
  <cp:revision>812</cp:revision>
  <dcterms:created xsi:type="dcterms:W3CDTF">2015-01-09T17:56:00Z</dcterms:created>
  <dcterms:modified xsi:type="dcterms:W3CDTF">2021-05-11T13:28:02Z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