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15" r:id="rId3"/>
    <p:sldId id="424" r:id="rId4"/>
    <p:sldId id="425" r:id="rId5"/>
    <p:sldId id="416" r:id="rId6"/>
    <p:sldId id="436" r:id="rId7"/>
    <p:sldId id="434" r:id="rId8"/>
    <p:sldId id="417" r:id="rId9"/>
    <p:sldId id="419" r:id="rId10"/>
    <p:sldId id="418" r:id="rId11"/>
    <p:sldId id="420" r:id="rId12"/>
    <p:sldId id="421" r:id="rId13"/>
    <p:sldId id="422" r:id="rId14"/>
    <p:sldId id="432" r:id="rId15"/>
    <p:sldId id="390" r:id="rId16"/>
    <p:sldId id="42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E1E3"/>
    <a:srgbClr val="30C7FF"/>
    <a:srgbClr val="17D6FF"/>
    <a:srgbClr val="0AECFF"/>
    <a:srgbClr val="3CFAFF"/>
    <a:srgbClr val="17A700"/>
    <a:srgbClr val="48FF34"/>
    <a:srgbClr val="EF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5" autoAdjust="0"/>
    <p:restoredTop sz="99830" autoAdjust="0"/>
  </p:normalViewPr>
  <p:slideViewPr>
    <p:cSldViewPr snapToGrid="0" snapToObjects="1">
      <p:cViewPr>
        <p:scale>
          <a:sx n="95" d="100"/>
          <a:sy n="95" d="100"/>
        </p:scale>
        <p:origin x="-2088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1881-5F12-B948-B3BC-488351BB2C2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838B-B453-3A43-8963-A0BFD0C4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0.494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838B-B453-3A43-8963-A0BFD0C45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838B-B453-3A43-8963-A0BFD0C45C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0.494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838B-B453-3A43-8963-A0BFD0C45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742F-C4B5-1344-8B09-65F869CB5BDD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A956-B4CB-C145-B082-44A78D32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stanford.edu/~hastie/local.ftp/Springer/OLD/ESLII_print4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991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617568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"Some </a:t>
            </a:r>
            <a:r>
              <a:rPr lang="en-US" sz="800" dirty="0" smtClean="0"/>
              <a:t>figures </a:t>
            </a:r>
            <a:r>
              <a:rPr lang="en-US" sz="800" dirty="0"/>
              <a:t>in this presentation are taken from </a:t>
            </a:r>
            <a:r>
              <a:rPr lang="en-US" sz="800" dirty="0" smtClean="0"/>
              <a:t>”The Elements of Statistical Learning"  (Springer, 2009) with permission from the authors:  Hastie, T; </a:t>
            </a:r>
            <a:r>
              <a:rPr lang="en-US" sz="800" dirty="0" err="1" smtClean="0"/>
              <a:t>Tibshirani</a:t>
            </a:r>
            <a:r>
              <a:rPr lang="en-US" sz="800" dirty="0" smtClean="0"/>
              <a:t>, R. &amp; Friedman, J. "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302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Discrete </a:t>
            </a:r>
            <a:r>
              <a:rPr lang="en-US" dirty="0" err="1" smtClean="0">
                <a:latin typeface="Calibri"/>
                <a:cs typeface="Calibri"/>
              </a:rPr>
              <a:t>AdaBoost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3" descr="Screen Shot 2015-01-29 at 3.4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5" y="1443170"/>
            <a:ext cx="7917741" cy="43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9 at 3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4" y="309286"/>
            <a:ext cx="6862614" cy="380263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22094" y="692728"/>
            <a:ext cx="98136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30585" y="3477492"/>
            <a:ext cx="3472873" cy="0"/>
          </a:xfrm>
          <a:prstGeom prst="line">
            <a:avLst/>
          </a:prstGeom>
          <a:ln>
            <a:solidFill>
              <a:srgbClr val="3CFAF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33258" y="3110346"/>
            <a:ext cx="2697018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1659" y="4294918"/>
            <a:ext cx="88715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For first weak classifier, G</a:t>
            </a:r>
            <a:r>
              <a:rPr lang="en-US" sz="1300" dirty="0" smtClean="0"/>
              <a:t>1</a:t>
            </a:r>
            <a:r>
              <a:rPr lang="en-US" sz="2000" dirty="0" smtClean="0"/>
              <a:t>(x), </a:t>
            </a:r>
            <a:r>
              <a:rPr lang="en-US" sz="2000" dirty="0" smtClean="0">
                <a:solidFill>
                  <a:srgbClr val="FF0000"/>
                </a:solidFill>
              </a:rPr>
              <a:t>just use training data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3CFAFF"/>
                </a:solidFill>
              </a:rPr>
              <a:t> </a:t>
            </a:r>
            <a:r>
              <a:rPr lang="en-US" sz="2000" dirty="0" smtClean="0"/>
              <a:t>For subsequent weak classifier, same classification algorithm but modify weights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solidFill>
                  <a:srgbClr val="0AECFF"/>
                </a:solidFill>
              </a:rPr>
              <a:t>If previously misclassified</a:t>
            </a:r>
            <a:r>
              <a:rPr lang="en-US" sz="2000" dirty="0" smtClean="0"/>
              <a:t>, scale by e^(α</a:t>
            </a:r>
            <a:r>
              <a:rPr lang="en-US" sz="1200" dirty="0" smtClean="0"/>
              <a:t>m</a:t>
            </a:r>
            <a:r>
              <a:rPr lang="en-US" sz="2000" dirty="0" smtClean="0"/>
              <a:t>)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else, </a:t>
            </a:r>
            <a:r>
              <a:rPr lang="en-US" sz="2000" dirty="0" err="1" smtClean="0"/>
              <a:t>w</a:t>
            </a:r>
            <a:r>
              <a:rPr lang="en-US" sz="1200" dirty="0" err="1" smtClean="0"/>
              <a:t>i</a:t>
            </a:r>
            <a:r>
              <a:rPr lang="en-US" sz="2000" dirty="0" smtClean="0"/>
              <a:t> same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Final strong classifier G(x) determined by weighted majority votes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α</a:t>
            </a:r>
            <a:r>
              <a:rPr lang="en-US" sz="1200" dirty="0" smtClean="0"/>
              <a:t>1</a:t>
            </a:r>
            <a:r>
              <a:rPr lang="en-US" sz="2000" dirty="0" smtClean="0"/>
              <a:t>, … α</a:t>
            </a:r>
            <a:r>
              <a:rPr lang="en-US" sz="1200" dirty="0" smtClean="0"/>
              <a:t>M</a:t>
            </a:r>
            <a:r>
              <a:rPr lang="en-US" sz="2000" dirty="0" smtClean="0"/>
              <a:t> as weight of votes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FF"/>
                </a:solidFill>
              </a:rPr>
              <a:t>smaller the error of the weak classifier, the greater the weight</a:t>
            </a:r>
            <a:endParaRPr lang="en-US" sz="2000" dirty="0">
              <a:solidFill>
                <a:srgbClr val="0000FF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r>
              <a:rPr lang="en-US" sz="2000" dirty="0"/>
              <a:t>      </a:t>
            </a: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0368" y="272208"/>
            <a:ext cx="7816261" cy="38026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18716" y="3996332"/>
            <a:ext cx="284011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Observe that…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2" y="1417643"/>
            <a:ext cx="8509011" cy="49509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smtClean="0"/>
              <a:t>α</a:t>
            </a:r>
            <a:r>
              <a:rPr lang="en-US" sz="1400" dirty="0" smtClean="0"/>
              <a:t>1</a:t>
            </a:r>
            <a:r>
              <a:rPr lang="en-US" sz="2400" dirty="0" smtClean="0"/>
              <a:t>, …, α</a:t>
            </a:r>
            <a:r>
              <a:rPr lang="en-US" sz="1400" dirty="0" smtClean="0"/>
              <a:t>M</a:t>
            </a:r>
            <a:r>
              <a:rPr lang="en-US" sz="2400" dirty="0" smtClean="0"/>
              <a:t> give higher influence to more accurate classifiers</a:t>
            </a:r>
          </a:p>
          <a:p>
            <a:endParaRPr lang="en-US" sz="1000" dirty="0" smtClean="0"/>
          </a:p>
          <a:p>
            <a:r>
              <a:rPr lang="en-US" sz="2400" dirty="0" smtClean="0"/>
              <a:t>At each step m, observations previously misclassified by G</a:t>
            </a:r>
            <a:r>
              <a:rPr lang="en-US" sz="1400" dirty="0" smtClean="0"/>
              <a:t>m-1</a:t>
            </a:r>
            <a:r>
              <a:rPr lang="en-US" sz="2400" dirty="0" smtClean="0"/>
              <a:t>(x) have their weights increased  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/>
              </a:rPr>
              <a:t> </a:t>
            </a:r>
            <a:r>
              <a:rPr lang="en-US" sz="2000" dirty="0">
                <a:sym typeface="Wingdings"/>
              </a:rPr>
              <a:t>E</a:t>
            </a:r>
            <a:r>
              <a:rPr lang="en-US" sz="2000" dirty="0" smtClean="0">
                <a:sym typeface="Wingdings"/>
              </a:rPr>
              <a:t>ach successive classifier forced to </a:t>
            </a:r>
            <a:r>
              <a:rPr lang="en-US" sz="2000" dirty="0" smtClean="0">
                <a:solidFill>
                  <a:srgbClr val="3366FF"/>
                </a:solidFill>
                <a:sym typeface="Wingdings"/>
              </a:rPr>
              <a:t>concentrate on training observations     previously missed</a:t>
            </a:r>
            <a:endParaRPr lang="en-US" sz="600" dirty="0">
              <a:solidFill>
                <a:srgbClr val="3366FF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1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83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Appendix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1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115"/>
            <a:ext cx="8229600" cy="575452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589" y="102158"/>
            <a:ext cx="88823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Boosting Algorithm for Regression Trees</a:t>
            </a:r>
            <a:endParaRPr lang="en-US" dirty="0"/>
          </a:p>
        </p:txBody>
      </p:sp>
      <p:pic>
        <p:nvPicPr>
          <p:cNvPr id="4" name="Picture 3" descr="Screen Shot 2014-12-08 at 6.2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1" y="1121114"/>
            <a:ext cx="8019557" cy="5552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60862" y="1604250"/>
            <a:ext cx="718471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27548" y="3583031"/>
            <a:ext cx="102569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32476" y="4739336"/>
            <a:ext cx="1165967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19714" y="2382762"/>
            <a:ext cx="266096" cy="25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48FF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079"/>
            <a:ext cx="8229600" cy="1143000"/>
          </a:xfrm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 not black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9" y="507511"/>
            <a:ext cx="8328891" cy="572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But there is quite a bit of math and underpinning concepts to go through to really understand it.  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://web.stanford.edu/~hastie/local.ftp/Springer/OLD/ESLII_print4.</a:t>
            </a:r>
            <a:r>
              <a:rPr lang="en-US" sz="1200" dirty="0" smtClean="0">
                <a:hlinkClick r:id="rId2"/>
              </a:rPr>
              <a:t>pdf</a:t>
            </a:r>
            <a:r>
              <a:rPr lang="en-US" sz="1200" dirty="0" smtClean="0"/>
              <a:t> - Page 341-346</a:t>
            </a:r>
            <a:endParaRPr lang="en-US" sz="1200" dirty="0"/>
          </a:p>
          <a:p>
            <a:pPr lvl="2"/>
            <a:endParaRPr lang="en-US" sz="1000" u="sng" dirty="0" smtClean="0"/>
          </a:p>
          <a:p>
            <a:pPr marL="0" indent="0">
              <a:buNone/>
            </a:pPr>
            <a:r>
              <a:rPr lang="en-US" sz="2000" u="sng" dirty="0" smtClean="0"/>
              <a:t>Very very very roughly, </a:t>
            </a:r>
          </a:p>
          <a:p>
            <a:r>
              <a:rPr lang="en-US" sz="2000" dirty="0" smtClean="0"/>
              <a:t>It is a version of </a:t>
            </a:r>
            <a:r>
              <a:rPr lang="en-US" sz="2000" dirty="0" smtClean="0">
                <a:solidFill>
                  <a:srgbClr val="3366FF"/>
                </a:solidFill>
              </a:rPr>
              <a:t>Forward </a:t>
            </a:r>
            <a:r>
              <a:rPr lang="en-US" sz="2000" dirty="0" err="1" smtClean="0">
                <a:solidFill>
                  <a:srgbClr val="3366FF"/>
                </a:solidFill>
              </a:rPr>
              <a:t>Stagewise</a:t>
            </a:r>
            <a:r>
              <a:rPr lang="en-US" sz="2000" dirty="0" smtClean="0">
                <a:solidFill>
                  <a:srgbClr val="3366FF"/>
                </a:solidFill>
              </a:rPr>
              <a:t> Additive Modeling</a:t>
            </a:r>
            <a:r>
              <a:rPr lang="en-US" sz="2000" dirty="0" smtClean="0"/>
              <a:t>, which adds new basis functions without adjusting previous parameters and coefficients.  </a:t>
            </a:r>
            <a:endParaRPr lang="en-US" sz="2000" dirty="0"/>
          </a:p>
          <a:p>
            <a:pPr lvl="1"/>
            <a:r>
              <a:rPr lang="en-US" sz="1800" dirty="0" smtClean="0"/>
              <a:t>In the squared loss regime, forward </a:t>
            </a:r>
            <a:r>
              <a:rPr lang="en-US" sz="1800" dirty="0" err="1" smtClean="0"/>
              <a:t>stagewise</a:t>
            </a:r>
            <a:r>
              <a:rPr lang="en-US" sz="1800" dirty="0" smtClean="0"/>
              <a:t> </a:t>
            </a:r>
            <a:r>
              <a:rPr lang="en-US" sz="1800" dirty="0" smtClean="0"/>
              <a:t>additive modeling fits to the current residual at each step. </a:t>
            </a:r>
          </a:p>
          <a:p>
            <a:pPr lvl="1"/>
            <a:r>
              <a:rPr lang="en-US" sz="1800" dirty="0" smtClean="0"/>
              <a:t>Similar idea, but </a:t>
            </a:r>
            <a:r>
              <a:rPr lang="en-US" sz="1800" dirty="0" err="1" smtClean="0"/>
              <a:t>AdaBoost</a:t>
            </a:r>
            <a:r>
              <a:rPr lang="en-US" sz="1800" dirty="0" smtClean="0"/>
              <a:t> uses </a:t>
            </a:r>
            <a:r>
              <a:rPr lang="en-US" sz="1800" dirty="0" smtClean="0">
                <a:solidFill>
                  <a:srgbClr val="3366FF"/>
                </a:solidFill>
              </a:rPr>
              <a:t>Exponential Loss </a:t>
            </a:r>
            <a:r>
              <a:rPr lang="en-US" sz="1800" dirty="0" smtClean="0"/>
              <a:t>instead.  </a:t>
            </a:r>
          </a:p>
          <a:p>
            <a:pPr lvl="2"/>
            <a:r>
              <a:rPr lang="en-US" sz="1600" dirty="0" smtClean="0"/>
              <a:t>It can be shown that to minimize loss, at each iteration, we can reweight our observations </a:t>
            </a:r>
            <a:endParaRPr lang="en-US" sz="1000" dirty="0"/>
          </a:p>
          <a:p>
            <a:r>
              <a:rPr lang="en-US" sz="2000" dirty="0" smtClean="0"/>
              <a:t>Use exponential loss principally because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3366FF"/>
                </a:solidFill>
              </a:rPr>
              <a:t>computational </a:t>
            </a:r>
            <a:r>
              <a:rPr lang="en-US" sz="2000" dirty="0" smtClean="0">
                <a:solidFill>
                  <a:srgbClr val="3366FF"/>
                </a:solidFill>
              </a:rPr>
              <a:t>advantage</a:t>
            </a:r>
            <a:r>
              <a:rPr lang="en-US" sz="2000" dirty="0" smtClean="0"/>
              <a:t>;</a:t>
            </a:r>
            <a:r>
              <a:rPr lang="en-US" sz="2000" dirty="0" smtClean="0"/>
              <a:t> could consider others.  </a:t>
            </a:r>
          </a:p>
          <a:p>
            <a:r>
              <a:rPr lang="en-US" sz="2000" dirty="0" smtClean="0"/>
              <a:t>Can be shown that the additive expansion in </a:t>
            </a:r>
            <a:r>
              <a:rPr lang="en-US" sz="2000" dirty="0" err="1" smtClean="0"/>
              <a:t>Adaboost</a:t>
            </a:r>
            <a:r>
              <a:rPr lang="en-US" sz="2000" dirty="0" smtClean="0"/>
              <a:t> is estimating</a:t>
            </a:r>
          </a:p>
          <a:p>
            <a:pPr marL="0" indent="0">
              <a:buNone/>
            </a:pPr>
            <a:r>
              <a:rPr lang="en-US" sz="2000" dirty="0" smtClean="0"/>
              <a:t>									which justifies taking the sign as 									classification rule.</a:t>
            </a:r>
            <a:endParaRPr lang="en-US" sz="2000" dirty="0"/>
          </a:p>
          <a:p>
            <a:endParaRPr lang="en-US" sz="24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5" name="Picture 4" descr="Screen Shot 2015-01-29 at 6.02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3" y="3755809"/>
            <a:ext cx="2064327" cy="320925"/>
          </a:xfrm>
          <a:prstGeom prst="rect">
            <a:avLst/>
          </a:prstGeom>
        </p:spPr>
      </p:pic>
      <p:pic>
        <p:nvPicPr>
          <p:cNvPr id="6" name="Picture 5" descr="Screen Shot 2015-01-29 at 6.07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38" y="4361662"/>
            <a:ext cx="2717798" cy="292322"/>
          </a:xfrm>
          <a:prstGeom prst="rect">
            <a:avLst/>
          </a:prstGeom>
        </p:spPr>
      </p:pic>
      <p:pic>
        <p:nvPicPr>
          <p:cNvPr id="7" name="Picture 6" descr="Screen Shot 2015-01-29 at 6.26.5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9" y="5720501"/>
            <a:ext cx="3798454" cy="5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5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1"/>
            <a:ext cx="8229600" cy="1143000"/>
          </a:xfrm>
        </p:spPr>
        <p:txBody>
          <a:bodyPr/>
          <a:lstStyle/>
          <a:p>
            <a:r>
              <a:rPr lang="en-US" dirty="0" smtClean="0"/>
              <a:t>Comparison of Loss Functions</a:t>
            </a:r>
            <a:endParaRPr lang="en-US" dirty="0"/>
          </a:p>
        </p:txBody>
      </p:sp>
      <p:pic>
        <p:nvPicPr>
          <p:cNvPr id="7" name="Picture 6" descr="Screen Shot 2015-01-29 at 6.2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1" y="1001641"/>
            <a:ext cx="7098145" cy="554001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564908" y="1524001"/>
            <a:ext cx="1928091" cy="2655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Overview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45" y="1267554"/>
            <a:ext cx="8229600" cy="49509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alibri"/>
              </a:rPr>
              <a:t>Review of Decision Tree – Regression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boosting</a:t>
            </a:r>
            <a:r>
              <a:rPr lang="en-US" dirty="0" smtClean="0">
                <a:cs typeface="Calibri"/>
              </a:rPr>
              <a:t>?</a:t>
            </a:r>
          </a:p>
          <a:p>
            <a:r>
              <a:rPr lang="en-US" dirty="0" smtClean="0">
                <a:cs typeface="Calibri"/>
              </a:rPr>
              <a:t>Gradient Boosted Regression Trees</a:t>
            </a:r>
          </a:p>
          <a:p>
            <a:pPr lvl="1"/>
            <a:r>
              <a:rPr lang="en-US" dirty="0" smtClean="0">
                <a:cs typeface="Calibri"/>
              </a:rPr>
              <a:t>How to tune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____________________________________</a:t>
            </a:r>
          </a:p>
          <a:p>
            <a:pPr marL="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Discrete </a:t>
            </a:r>
            <a:r>
              <a:rPr lang="en-US" dirty="0" err="1" smtClean="0">
                <a:latin typeface="Calibri"/>
                <a:cs typeface="Calibri"/>
              </a:rPr>
              <a:t>AdaBoost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2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58"/>
            <a:ext cx="8229600" cy="1143000"/>
          </a:xfrm>
        </p:spPr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Trees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874"/>
            <a:ext cx="8229600" cy="56447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4-12-08 at 5.3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9" y="1708202"/>
            <a:ext cx="5049257" cy="3702787"/>
          </a:xfrm>
          <a:prstGeom prst="rect">
            <a:avLst/>
          </a:prstGeom>
        </p:spPr>
      </p:pic>
      <p:pic>
        <p:nvPicPr>
          <p:cNvPr id="6" name="Picture 5" descr="Screen Shot 2014-12-08 at 5.3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93" y="1708201"/>
            <a:ext cx="3762786" cy="37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58"/>
            <a:ext cx="8229600" cy="1143000"/>
          </a:xfrm>
        </p:spPr>
        <p:txBody>
          <a:bodyPr/>
          <a:lstStyle/>
          <a:p>
            <a:r>
              <a:rPr lang="en-US" dirty="0" smtClean="0"/>
              <a:t>Decision Trees –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874"/>
            <a:ext cx="8229600" cy="56447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Screen Shot 2014-12-08 at 5.3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6" y="1140701"/>
            <a:ext cx="3774602" cy="3268824"/>
          </a:xfrm>
          <a:prstGeom prst="rect">
            <a:avLst/>
          </a:prstGeom>
        </p:spPr>
      </p:pic>
      <p:pic>
        <p:nvPicPr>
          <p:cNvPr id="8" name="Picture 7" descr="Screen Shot 2014-12-08 at 5.5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0" y="4468315"/>
            <a:ext cx="7338201" cy="21750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067582" y="5632199"/>
            <a:ext cx="11758" cy="3880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What is </a:t>
            </a:r>
            <a:r>
              <a:rPr lang="en-US" dirty="0" smtClean="0">
                <a:latin typeface="Calibri"/>
                <a:cs typeface="Calibri"/>
              </a:rPr>
              <a:t>Boosting</a:t>
            </a:r>
            <a:r>
              <a:rPr lang="en-US" dirty="0" smtClean="0">
                <a:latin typeface="Calibri"/>
                <a:cs typeface="Calibri"/>
              </a:rPr>
              <a:t>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8" y="1284563"/>
            <a:ext cx="8728373" cy="54674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alibri"/>
              </a:rPr>
              <a:t>Bagging </a:t>
            </a:r>
            <a:r>
              <a:rPr lang="en-US" sz="2400" dirty="0">
                <a:cs typeface="Calibri"/>
              </a:rPr>
              <a:t>– Bootstrap </a:t>
            </a:r>
            <a:r>
              <a:rPr lang="en-US" sz="2400" dirty="0" smtClean="0">
                <a:cs typeface="Calibri"/>
              </a:rPr>
              <a:t>many trees</a:t>
            </a:r>
            <a:r>
              <a:rPr lang="en-US" sz="2400" dirty="0">
                <a:cs typeface="Calibri"/>
              </a:rPr>
              <a:t>, each tree independently grown, in an effort to decrease variance through </a:t>
            </a:r>
            <a:r>
              <a:rPr lang="en-US" sz="2400" dirty="0" smtClean="0">
                <a:cs typeface="Calibri"/>
              </a:rPr>
              <a:t>averaging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Random Forest – Similar idea, but take random subset of possible features at each split to “</a:t>
            </a:r>
            <a:r>
              <a:rPr lang="en-US" sz="2400" dirty="0" err="1">
                <a:cs typeface="Calibri"/>
              </a:rPr>
              <a:t>decorrelate</a:t>
            </a:r>
            <a:r>
              <a:rPr lang="en-US" sz="2400" dirty="0">
                <a:cs typeface="Calibri"/>
              </a:rPr>
              <a:t> the trees”.  </a:t>
            </a:r>
            <a:endParaRPr lang="en-US" sz="2000" dirty="0" smtClean="0"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Calibri"/>
                <a:cs typeface="Calibri"/>
              </a:rPr>
              <a:t>What is Boosting?   </a:t>
            </a:r>
            <a:r>
              <a:rPr lang="en-US" sz="2400" u="sng" dirty="0">
                <a:latin typeface="Calibri"/>
                <a:cs typeface="Calibri"/>
              </a:rPr>
              <a:t>N</a:t>
            </a:r>
            <a:r>
              <a:rPr lang="en-US" sz="2400" u="sng" dirty="0" smtClean="0">
                <a:latin typeface="Calibri"/>
                <a:cs typeface="Calibri"/>
              </a:rPr>
              <a:t>ot at all like Bagging or Random Forest!</a:t>
            </a:r>
          </a:p>
          <a:p>
            <a:r>
              <a:rPr lang="en-US" sz="2400" dirty="0" smtClean="0">
                <a:latin typeface="Calibri"/>
                <a:cs typeface="Calibri"/>
              </a:rPr>
              <a:t>Idea:  Combine </a:t>
            </a:r>
            <a:r>
              <a:rPr lang="en-US" sz="2400" dirty="0" smtClean="0">
                <a:latin typeface="Calibri"/>
                <a:cs typeface="Calibri"/>
              </a:rPr>
              <a:t>set of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“weak” learners to form strong learner 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“</a:t>
            </a:r>
            <a:r>
              <a:rPr lang="en-US" sz="2000" dirty="0" smtClean="0">
                <a:latin typeface="Calibri"/>
                <a:cs typeface="Calibri"/>
              </a:rPr>
              <a:t>weak” </a:t>
            </a:r>
            <a:r>
              <a:rPr lang="en-US" sz="2000" dirty="0" smtClean="0">
                <a:latin typeface="Calibri"/>
                <a:cs typeface="Calibri"/>
              </a:rPr>
              <a:t>in that </a:t>
            </a:r>
            <a:r>
              <a:rPr lang="en-US" sz="2000" dirty="0" smtClean="0">
                <a:latin typeface="Calibri"/>
                <a:cs typeface="Calibri"/>
              </a:rPr>
              <a:t>error rate only slightly better than random </a:t>
            </a:r>
            <a:r>
              <a:rPr lang="en-US" sz="2000" dirty="0" smtClean="0">
                <a:latin typeface="Calibri"/>
                <a:cs typeface="Calibri"/>
              </a:rPr>
              <a:t>guessing</a:t>
            </a:r>
          </a:p>
          <a:p>
            <a:pPr lvl="1"/>
            <a:endParaRPr lang="en-US" sz="10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How: 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Sequentially </a:t>
            </a:r>
            <a:r>
              <a:rPr lang="en-US" sz="2400" dirty="0" smtClean="0">
                <a:latin typeface="Calibri"/>
                <a:cs typeface="Calibri"/>
              </a:rPr>
              <a:t>apply weak classification algorithm to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modified versions of the data</a:t>
            </a:r>
            <a:r>
              <a:rPr lang="en-US" sz="2400" dirty="0">
                <a:latin typeface="Calibri"/>
                <a:cs typeface="Calibri"/>
              </a:rPr>
              <a:t>  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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sequence of weak classifiers 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Each tree is grown using information from last tree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60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Boosting – the heart of it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8" y="1284563"/>
            <a:ext cx="8728373" cy="546746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cs typeface="Calibri"/>
              </a:rPr>
              <a:t>Learns slowly</a:t>
            </a:r>
          </a:p>
          <a:p>
            <a:pPr lvl="1"/>
            <a:r>
              <a:rPr lang="en-US" sz="2000" dirty="0">
                <a:cs typeface="Calibri"/>
              </a:rPr>
              <a:t>A</a:t>
            </a:r>
            <a:r>
              <a:rPr lang="en-US" sz="2000" dirty="0" smtClean="0">
                <a:cs typeface="Calibri"/>
              </a:rPr>
              <a:t>s opposed to fitting the data hard (like in Bagging and RF)</a:t>
            </a:r>
          </a:p>
          <a:p>
            <a:r>
              <a:rPr lang="en-US" sz="2400" dirty="0" smtClean="0">
                <a:cs typeface="Calibri"/>
              </a:rPr>
              <a:t>Each tree might be rather small, with just a few terminal nodes</a:t>
            </a:r>
          </a:p>
          <a:p>
            <a:pPr lvl="1"/>
            <a:r>
              <a:rPr lang="en-US" sz="2000" dirty="0" smtClean="0">
                <a:cs typeface="Calibri"/>
              </a:rPr>
              <a:t>As opposed to growing the trees really large and averaging away variance</a:t>
            </a:r>
            <a:endParaRPr lang="en-US" sz="2000" dirty="0">
              <a:cs typeface="Calibri"/>
            </a:endParaRPr>
          </a:p>
          <a:p>
            <a:r>
              <a:rPr lang="en-US" sz="2400" dirty="0" smtClean="0">
                <a:cs typeface="Calibri"/>
              </a:rPr>
              <a:t>Focuses on areas of weakness</a:t>
            </a:r>
          </a:p>
          <a:p>
            <a:pPr lvl="1"/>
            <a:r>
              <a:rPr lang="en-US" sz="2000" dirty="0" smtClean="0">
                <a:cs typeface="Calibri"/>
              </a:rPr>
              <a:t>By fitting small trees to residuals bit by bit, different shaped trees can be used to attack residuals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>
                <a:cs typeface="Calibri"/>
              </a:rPr>
              <a:t>Lots of tuning</a:t>
            </a:r>
          </a:p>
          <a:p>
            <a:pPr lvl="1"/>
            <a:r>
              <a:rPr lang="en-US" sz="2000" dirty="0" smtClean="0">
                <a:cs typeface="Calibri"/>
              </a:rPr>
              <a:t>Number of trees  - can </a:t>
            </a:r>
            <a:r>
              <a:rPr lang="en-US" sz="2000" dirty="0" err="1" smtClean="0">
                <a:cs typeface="Calibri"/>
              </a:rPr>
              <a:t>overfit</a:t>
            </a:r>
            <a:r>
              <a:rPr lang="en-US" sz="2000" dirty="0" smtClean="0">
                <a:cs typeface="Calibri"/>
              </a:rPr>
              <a:t> if too large</a:t>
            </a:r>
          </a:p>
          <a:p>
            <a:pPr lvl="1"/>
            <a:r>
              <a:rPr lang="en-US" sz="2000" dirty="0" smtClean="0">
                <a:cs typeface="Calibri"/>
              </a:rPr>
              <a:t>Learning rate </a:t>
            </a:r>
          </a:p>
          <a:p>
            <a:pPr lvl="1"/>
            <a:r>
              <a:rPr lang="en-US" sz="2000" dirty="0" smtClean="0">
                <a:cs typeface="Calibri"/>
              </a:rPr>
              <a:t>Depth of tree</a:t>
            </a:r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 smtClean="0"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Calibri"/>
                <a:cs typeface="Calibri"/>
              </a:rPr>
              <a:t>What is Boosting?   </a:t>
            </a:r>
            <a:r>
              <a:rPr lang="en-US" sz="2400" u="sng" dirty="0">
                <a:latin typeface="Calibri"/>
                <a:cs typeface="Calibri"/>
              </a:rPr>
              <a:t>N</a:t>
            </a:r>
            <a:r>
              <a:rPr lang="en-US" sz="2400" u="sng" dirty="0" smtClean="0">
                <a:latin typeface="Calibri"/>
                <a:cs typeface="Calibri"/>
              </a:rPr>
              <a:t>ot at all like Bagging or Random Forest!</a:t>
            </a:r>
          </a:p>
          <a:p>
            <a:r>
              <a:rPr lang="en-US" sz="2400" dirty="0" smtClean="0">
                <a:latin typeface="Calibri"/>
                <a:cs typeface="Calibri"/>
              </a:rPr>
              <a:t>Idea:  Combine </a:t>
            </a:r>
            <a:r>
              <a:rPr lang="en-US" sz="2400" dirty="0" smtClean="0">
                <a:latin typeface="Calibri"/>
                <a:cs typeface="Calibri"/>
              </a:rPr>
              <a:t>set of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“weak” learners to form strong learner 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“</a:t>
            </a:r>
            <a:r>
              <a:rPr lang="en-US" sz="2000" dirty="0" smtClean="0">
                <a:latin typeface="Calibri"/>
                <a:cs typeface="Calibri"/>
              </a:rPr>
              <a:t>weak” </a:t>
            </a:r>
            <a:r>
              <a:rPr lang="en-US" sz="2000" dirty="0" smtClean="0">
                <a:latin typeface="Calibri"/>
                <a:cs typeface="Calibri"/>
              </a:rPr>
              <a:t>in that </a:t>
            </a:r>
            <a:r>
              <a:rPr lang="en-US" sz="2000" dirty="0" smtClean="0">
                <a:latin typeface="Calibri"/>
                <a:cs typeface="Calibri"/>
              </a:rPr>
              <a:t>error rate only slightly better than random </a:t>
            </a:r>
            <a:r>
              <a:rPr lang="en-US" sz="2000" dirty="0" smtClean="0">
                <a:latin typeface="Calibri"/>
                <a:cs typeface="Calibri"/>
              </a:rPr>
              <a:t>guessing</a:t>
            </a:r>
          </a:p>
          <a:p>
            <a:pPr lvl="1"/>
            <a:endParaRPr lang="en-US" sz="10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How: 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Sequentially </a:t>
            </a:r>
            <a:r>
              <a:rPr lang="en-US" sz="2400" dirty="0" smtClean="0">
                <a:latin typeface="Calibri"/>
                <a:cs typeface="Calibri"/>
              </a:rPr>
              <a:t>apply weak classification algorithm to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modified versions of the data</a:t>
            </a:r>
            <a:r>
              <a:rPr lang="en-US" sz="2400" dirty="0">
                <a:latin typeface="Calibri"/>
                <a:cs typeface="Calibri"/>
              </a:rPr>
              <a:t>  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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sequence of weak classifiers 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Each tree is grown using information from last tree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115"/>
            <a:ext cx="8229600" cy="575452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2158"/>
            <a:ext cx="8229600" cy="1143000"/>
          </a:xfrm>
        </p:spPr>
        <p:txBody>
          <a:bodyPr/>
          <a:lstStyle/>
          <a:p>
            <a:r>
              <a:rPr lang="en-US" dirty="0" smtClean="0"/>
              <a:t>Boosting –</a:t>
            </a:r>
            <a:r>
              <a:rPr lang="en-US" dirty="0"/>
              <a:t> </a:t>
            </a:r>
            <a:r>
              <a:rPr lang="en-US" dirty="0" smtClean="0"/>
              <a:t> way more tuning</a:t>
            </a:r>
            <a:endParaRPr lang="en-US" dirty="0"/>
          </a:p>
        </p:txBody>
      </p:sp>
      <p:pic>
        <p:nvPicPr>
          <p:cNvPr id="4" name="Picture 3" descr="Screen Shot 2014-12-08 at 6.28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6" y="1107323"/>
            <a:ext cx="7607996" cy="55723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16477" y="1130253"/>
            <a:ext cx="411238" cy="3816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0115" y="2516367"/>
            <a:ext cx="411238" cy="3816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64857" y="4229048"/>
            <a:ext cx="411238" cy="3816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Discrete </a:t>
            </a:r>
            <a:r>
              <a:rPr lang="en-US" dirty="0" err="1" smtClean="0">
                <a:latin typeface="Calibri"/>
                <a:cs typeface="Calibri"/>
              </a:rPr>
              <a:t>AdaBoost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62" y="1267554"/>
            <a:ext cx="8509011" cy="49509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One of the most popular boosting algorithms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dirty="0" smtClean="0">
                <a:latin typeface="Calibri"/>
                <a:cs typeface="Calibri"/>
              </a:rPr>
              <a:t>lso known as AdaBoost.M1,Freund &amp; </a:t>
            </a:r>
            <a:r>
              <a:rPr lang="en-US" sz="2000" dirty="0" err="1" smtClean="0">
                <a:latin typeface="Calibri"/>
                <a:cs typeface="Calibri"/>
              </a:rPr>
              <a:t>Schapire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(1997)</a:t>
            </a:r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   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Y</a:t>
            </a:r>
            <a:r>
              <a:rPr lang="en-US" sz="2400" dirty="0" smtClean="0">
                <a:latin typeface="Calibri"/>
                <a:cs typeface="Calibri"/>
              </a:rPr>
              <a:t>:  {-1, 1}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     G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(X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:  </a:t>
            </a:r>
            <a:r>
              <a:rPr lang="en-US" sz="2400" dirty="0" smtClean="0">
                <a:latin typeface="Calibri"/>
                <a:cs typeface="Calibri"/>
              </a:rPr>
              <a:t>classifier </a:t>
            </a:r>
            <a:r>
              <a:rPr lang="en-US" sz="2400" dirty="0" smtClean="0">
                <a:latin typeface="Calibri"/>
                <a:cs typeface="Calibri"/>
              </a:rPr>
              <a:t>producing </a:t>
            </a:r>
            <a:r>
              <a:rPr lang="en-US" sz="2400" dirty="0" smtClean="0">
                <a:latin typeface="Calibri"/>
                <a:cs typeface="Calibri"/>
              </a:rPr>
              <a:t>predictions taking two values {-1, 1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12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</a:t>
            </a:r>
            <a:r>
              <a:rPr lang="en-US" sz="2400" dirty="0" smtClean="0">
                <a:latin typeface="Calibri"/>
                <a:cs typeface="Calibri"/>
              </a:rPr>
              <a:t>Error </a:t>
            </a:r>
            <a:r>
              <a:rPr lang="en-US" sz="2400" dirty="0" smtClean="0">
                <a:latin typeface="Calibri"/>
                <a:cs typeface="Calibri"/>
              </a:rPr>
              <a:t>rate on the training </a:t>
            </a:r>
            <a:r>
              <a:rPr lang="en-US" sz="2400" dirty="0" smtClean="0">
                <a:latin typeface="Calibri"/>
                <a:cs typeface="Calibri"/>
              </a:rPr>
              <a:t>set:  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" name="Picture 3" descr="Screen Shot 2015-01-29 at 3.0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72" y="4278746"/>
            <a:ext cx="2933700" cy="863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74817" y="4156365"/>
            <a:ext cx="3302000" cy="12122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1-29 at 3.2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6" y="1004459"/>
            <a:ext cx="4455502" cy="49150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1722" y="2366810"/>
            <a:ext cx="3833102" cy="562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Calibri"/>
                <a:cs typeface="Calibri"/>
              </a:rPr>
              <a:t>Discrete </a:t>
            </a:r>
            <a:r>
              <a:rPr lang="en-US" sz="2400" u="sng" dirty="0" err="1" smtClean="0">
                <a:latin typeface="Calibri"/>
                <a:cs typeface="Calibri"/>
              </a:rPr>
              <a:t>AdaBoost</a:t>
            </a:r>
            <a:endParaRPr lang="en-US" sz="2400" u="sng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"/>
                <a:cs typeface="Calibri"/>
              </a:rPr>
              <a:t>G</a:t>
            </a:r>
            <a:r>
              <a:rPr lang="en-US" sz="1400" dirty="0" err="1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(x) weak classifiers</a:t>
            </a:r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G(x) strong learner</a:t>
            </a:r>
          </a:p>
          <a:p>
            <a:pPr marL="0" indent="0">
              <a:buNone/>
            </a:pPr>
            <a:r>
              <a:rPr lang="en-US" sz="2400" dirty="0" smtClean="0">
                <a:cs typeface="Calibri"/>
              </a:rPr>
              <a:t>Note only G</a:t>
            </a:r>
            <a:r>
              <a:rPr lang="en-US" sz="1400" dirty="0" smtClean="0">
                <a:cs typeface="Calibri"/>
              </a:rPr>
              <a:t>1</a:t>
            </a:r>
            <a:r>
              <a:rPr lang="en-US" sz="2400" dirty="0">
                <a:cs typeface="Calibri"/>
              </a:rPr>
              <a:t>(x) fit on training</a:t>
            </a: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1637" y="2216720"/>
            <a:ext cx="4052450" cy="21705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85546" y="1743363"/>
            <a:ext cx="288637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27641</TotalTime>
  <Words>706</Words>
  <Application>Microsoft Macintosh PowerPoint</Application>
  <PresentationFormat>On-screen Show (4:3)</PresentationFormat>
  <Paragraphs>123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Boosting</vt:lpstr>
      <vt:lpstr>Overview</vt:lpstr>
      <vt:lpstr>Decision Trees - Regression</vt:lpstr>
      <vt:lpstr>Decision Trees – Regression</vt:lpstr>
      <vt:lpstr>What is Boosting?</vt:lpstr>
      <vt:lpstr>Boosting – the heart of it</vt:lpstr>
      <vt:lpstr>Boosting –  way more tuning</vt:lpstr>
      <vt:lpstr>Discrete AdaBoost</vt:lpstr>
      <vt:lpstr>PowerPoint Presentation</vt:lpstr>
      <vt:lpstr>Discrete AdaBoost</vt:lpstr>
      <vt:lpstr>PowerPoint Presentation</vt:lpstr>
      <vt:lpstr>Observe that…</vt:lpstr>
      <vt:lpstr>Appendix</vt:lpstr>
      <vt:lpstr>Boosting Algorithm for Regression Trees</vt:lpstr>
      <vt:lpstr>Adaboost is not black magic</vt:lpstr>
      <vt:lpstr>Comparison of Loss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Zipfian Review Session</dc:title>
  <dc:creator>Tammy</dc:creator>
  <cp:lastModifiedBy>Tammy</cp:lastModifiedBy>
  <cp:revision>750</cp:revision>
  <cp:lastPrinted>2015-01-28T22:03:09Z</cp:lastPrinted>
  <dcterms:created xsi:type="dcterms:W3CDTF">2014-12-08T19:49:01Z</dcterms:created>
  <dcterms:modified xsi:type="dcterms:W3CDTF">2015-01-29T15:49:54Z</dcterms:modified>
</cp:coreProperties>
</file>