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38" d="100"/>
          <a:sy n="38" d="100"/>
        </p:scale>
        <p:origin x="5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lde Carril" userId="1b5b9a74-27f1-4d67-a851-2982aa651d77" providerId="ADAL" clId="{2460CA04-7CD2-49A3-B22C-9FDBA0BF2BE5}"/>
    <pc:docChg chg="custSel modSld">
      <pc:chgData name="Mathilde Carril" userId="1b5b9a74-27f1-4d67-a851-2982aa651d77" providerId="ADAL" clId="{2460CA04-7CD2-49A3-B22C-9FDBA0BF2BE5}" dt="2024-04-13T22:47:51.275" v="318" actId="20577"/>
      <pc:docMkLst>
        <pc:docMk/>
      </pc:docMkLst>
      <pc:sldChg chg="modSp mod">
        <pc:chgData name="Mathilde Carril" userId="1b5b9a74-27f1-4d67-a851-2982aa651d77" providerId="ADAL" clId="{2460CA04-7CD2-49A3-B22C-9FDBA0BF2BE5}" dt="2024-04-13T22:47:51.275" v="318" actId="20577"/>
        <pc:sldMkLst>
          <pc:docMk/>
          <pc:sldMk cId="959396057" sldId="262"/>
        </pc:sldMkLst>
        <pc:spChg chg="mod">
          <ac:chgData name="Mathilde Carril" userId="1b5b9a74-27f1-4d67-a851-2982aa651d77" providerId="ADAL" clId="{2460CA04-7CD2-49A3-B22C-9FDBA0BF2BE5}" dt="2024-04-13T22:47:51.275" v="318" actId="20577"/>
          <ac:spMkLst>
            <pc:docMk/>
            <pc:sldMk cId="959396057" sldId="262"/>
            <ac:spMk id="4" creationId="{66CEB092-DA8E-5EA6-CFD2-9A74F3C5FE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23A11-CEF9-6F2F-AE13-1E6DF01B756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A1C4088-9CE3-3039-70ED-2A4FFDB5E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84E6F11-C441-2D19-33E4-23114247CBD2}"/>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739AED20-7686-84DB-FE91-D92C304C67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1C9CB1-77A7-77DA-0ABA-3D9D2D943DF4}"/>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183909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E4162-B479-C909-8708-DCE63701202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461BCF7-7DF3-AD19-DB6F-08EF3C340B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DE404B-E6FE-529A-0327-034D52AEB955}"/>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EB1833DA-AA6C-AA36-849E-D6A903A48B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F2AB0B-D8DB-8413-EE1F-027E5D69F738}"/>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93114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233030-7128-F45F-5427-8FB3D5D6B4B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3A9EAA9-2050-1ECB-5174-EF3C5124434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465F5A4-B47D-59A9-353F-6425A24E5247}"/>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F31C8869-ED4F-63A2-9C25-CFA65ABB31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3458BC-6E3D-CEDA-2712-01850477AEDA}"/>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15319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D8AAF-467B-4D72-FB73-B2974C9EA5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954727-82C6-816A-0FF7-9E3AC8E74C7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067612-55A4-E534-DA59-63FCF84FF19E}"/>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5A56A5F0-A336-A365-C0FB-1E4F0C45C3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B0A336-EA4C-BF20-5685-EB9E7E755AC3}"/>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7787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DCB97-5CCC-9425-A5B0-BEC3A2C862D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7E9D1F-FBCE-FA74-9ECC-B16A1092E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B079522-DF35-EF43-D0FE-A755BE3B79A9}"/>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48E219D3-5655-B20E-A07C-6A27576B01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D6D733-C914-4D16-EC7E-93459EE3EB19}"/>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258979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9E7C7-35EC-FBDA-6361-201724AD31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9C5DC5-0246-D622-88BE-5DD1A538A8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3E6BE24-5D6A-FA33-03FA-1440023BC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C68CE8-5D72-ECCC-B84D-A89ECA23B8E6}"/>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6" name="Espace réservé du pied de page 5">
            <a:extLst>
              <a:ext uri="{FF2B5EF4-FFF2-40B4-BE49-F238E27FC236}">
                <a16:creationId xmlns:a16="http://schemas.microsoft.com/office/drawing/2014/main" id="{996A27F5-C8FB-5A6F-E22C-78CCA4FA78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554C0A-D204-0DB5-5798-46BD614599E7}"/>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169287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80197-2B2C-1EB2-41FE-742EF6DB40D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95123B-32FA-5D17-2BFB-39C5414B4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29F124C-FD58-4713-C403-6FF2A3195C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9A6697-AA78-FCA6-A7A8-66128993A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F566C01-E2F2-7C72-B0D0-B33135AD9CE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EBFAA53-1492-FBE8-EB17-16EAF7AFF7B2}"/>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8" name="Espace réservé du pied de page 7">
            <a:extLst>
              <a:ext uri="{FF2B5EF4-FFF2-40B4-BE49-F238E27FC236}">
                <a16:creationId xmlns:a16="http://schemas.microsoft.com/office/drawing/2014/main" id="{695EE386-7648-125A-2BE3-9A11B753164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7E72DBE-42EC-CDF0-B654-13568522A442}"/>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87187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DA922-B01C-E883-207A-3CA3E24B4B1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8F9A5F-4846-DD60-92D9-926AB328B58B}"/>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4" name="Espace réservé du pied de page 3">
            <a:extLst>
              <a:ext uri="{FF2B5EF4-FFF2-40B4-BE49-F238E27FC236}">
                <a16:creationId xmlns:a16="http://schemas.microsoft.com/office/drawing/2014/main" id="{A69C7C63-42F5-84DC-7811-5E2A15F486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C939BB6-17B6-D394-8175-92ED45161AFE}"/>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14203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644B9E3-EF4F-1973-9099-AB1F5F6573FF}"/>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3" name="Espace réservé du pied de page 2">
            <a:extLst>
              <a:ext uri="{FF2B5EF4-FFF2-40B4-BE49-F238E27FC236}">
                <a16:creationId xmlns:a16="http://schemas.microsoft.com/office/drawing/2014/main" id="{0F0B8D24-BE45-EC3E-50BA-AB1108157EF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458D9C0-31E4-51E8-B95E-6A95236F3608}"/>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76730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6BD9E-66E9-A048-B852-37D93B8C8D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3F833F8-24A1-AF17-4200-5B060AA51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5A186C-ABCF-532D-8BBD-C4CDB534B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90D472-85E1-9689-CCEA-9F4F2D9990C1}"/>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6" name="Espace réservé du pied de page 5">
            <a:extLst>
              <a:ext uri="{FF2B5EF4-FFF2-40B4-BE49-F238E27FC236}">
                <a16:creationId xmlns:a16="http://schemas.microsoft.com/office/drawing/2014/main" id="{A1D5323A-81CC-70AC-242C-87BD773729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28D5F6-C6FA-6468-67D2-528FCDD4F80A}"/>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18083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FBCC0-D21C-5ED7-5A1C-D97442E70C9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66EC3A1-C4D0-C537-E01A-5560CD6B1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A73930-7609-A5B6-7359-D36E9FBD4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259C44-7758-9258-F3AE-26ABC70BEA4E}"/>
              </a:ext>
            </a:extLst>
          </p:cNvPr>
          <p:cNvSpPr>
            <a:spLocks noGrp="1"/>
          </p:cNvSpPr>
          <p:nvPr>
            <p:ph type="dt" sz="half" idx="10"/>
          </p:nvPr>
        </p:nvSpPr>
        <p:spPr/>
        <p:txBody>
          <a:bodyPr/>
          <a:lstStyle/>
          <a:p>
            <a:fld id="{62192E72-0CAE-4FB2-B3A0-BCBC0CDBB99B}" type="datetimeFigureOut">
              <a:rPr lang="fr-FR" smtClean="0"/>
              <a:t>14/04/2024</a:t>
            </a:fld>
            <a:endParaRPr lang="fr-FR"/>
          </a:p>
        </p:txBody>
      </p:sp>
      <p:sp>
        <p:nvSpPr>
          <p:cNvPr id="6" name="Espace réservé du pied de page 5">
            <a:extLst>
              <a:ext uri="{FF2B5EF4-FFF2-40B4-BE49-F238E27FC236}">
                <a16:creationId xmlns:a16="http://schemas.microsoft.com/office/drawing/2014/main" id="{AAE80AFB-C468-CAF2-8582-A1672A3842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D5FC3E-747D-20E4-8CC2-2B5287423418}"/>
              </a:ext>
            </a:extLst>
          </p:cNvPr>
          <p:cNvSpPr>
            <a:spLocks noGrp="1"/>
          </p:cNvSpPr>
          <p:nvPr>
            <p:ph type="sldNum" sz="quarter" idx="12"/>
          </p:nvPr>
        </p:nvSpPr>
        <p:spPr/>
        <p:txBody>
          <a:bodyPr/>
          <a:lstStyle/>
          <a:p>
            <a:fld id="{DC93CE04-A8CF-4B69-8A83-500C43F01AC2}" type="slidenum">
              <a:rPr lang="fr-FR" smtClean="0"/>
              <a:t>‹N°›</a:t>
            </a:fld>
            <a:endParaRPr lang="fr-FR"/>
          </a:p>
        </p:txBody>
      </p:sp>
    </p:spTree>
    <p:extLst>
      <p:ext uri="{BB962C8B-B14F-4D97-AF65-F5344CB8AC3E}">
        <p14:creationId xmlns:p14="http://schemas.microsoft.com/office/powerpoint/2010/main" val="281697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4D18417-31A1-10B0-D359-8647F7AD9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C308E84-C1CD-EDAA-D8C2-61AC19123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451EC0-0B19-C3CD-EC64-D6B4CE46E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192E72-0CAE-4FB2-B3A0-BCBC0CDBB99B}" type="datetimeFigureOut">
              <a:rPr lang="fr-FR" smtClean="0"/>
              <a:t>14/04/2024</a:t>
            </a:fld>
            <a:endParaRPr lang="fr-FR"/>
          </a:p>
        </p:txBody>
      </p:sp>
      <p:sp>
        <p:nvSpPr>
          <p:cNvPr id="5" name="Espace réservé du pied de page 4">
            <a:extLst>
              <a:ext uri="{FF2B5EF4-FFF2-40B4-BE49-F238E27FC236}">
                <a16:creationId xmlns:a16="http://schemas.microsoft.com/office/drawing/2014/main" id="{7535A732-142A-D316-E3ED-58DFC6449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864B2BA-D474-F82A-0F0F-BE2FF559B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93CE04-A8CF-4B69-8A83-500C43F01AC2}" type="slidenum">
              <a:rPr lang="fr-FR" smtClean="0"/>
              <a:t>‹N°›</a:t>
            </a:fld>
            <a:endParaRPr lang="fr-FR"/>
          </a:p>
        </p:txBody>
      </p:sp>
    </p:spTree>
    <p:extLst>
      <p:ext uri="{BB962C8B-B14F-4D97-AF65-F5344CB8AC3E}">
        <p14:creationId xmlns:p14="http://schemas.microsoft.com/office/powerpoint/2010/main" val="310393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66AA2CB-0C62-8791-DF7B-C051EEE63C90}"/>
              </a:ext>
            </a:extLst>
          </p:cNvPr>
          <p:cNvSpPr>
            <a:spLocks noGrp="1"/>
          </p:cNvSpPr>
          <p:nvPr>
            <p:ph type="ctrTitle"/>
          </p:nvPr>
        </p:nvSpPr>
        <p:spPr>
          <a:xfrm>
            <a:off x="4162567" y="818984"/>
            <a:ext cx="6714699" cy="3178689"/>
          </a:xfrm>
        </p:spPr>
        <p:txBody>
          <a:bodyPr>
            <a:normAutofit/>
          </a:bodyPr>
          <a:lstStyle/>
          <a:p>
            <a:pPr algn="l"/>
            <a:r>
              <a:rPr lang="fr-FR" sz="4800" dirty="0">
                <a:solidFill>
                  <a:srgbClr val="FFFFFF"/>
                </a:solidFill>
              </a:rPr>
              <a:t>M272 - C# - 2023/2024</a:t>
            </a:r>
            <a:br>
              <a:rPr lang="fr-FR" sz="4800" dirty="0">
                <a:solidFill>
                  <a:srgbClr val="FFFFFF"/>
                </a:solidFill>
              </a:rPr>
            </a:br>
            <a:r>
              <a:rPr lang="fr-FR" sz="4800" dirty="0">
                <a:solidFill>
                  <a:srgbClr val="FFFFFF"/>
                </a:solidFill>
              </a:rPr>
              <a:t>Projet final</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7C5FB31F-13D6-C7DA-47AD-44C67CEABB58}"/>
              </a:ext>
            </a:extLst>
          </p:cNvPr>
          <p:cNvSpPr>
            <a:spLocks noGrp="1"/>
          </p:cNvSpPr>
          <p:nvPr>
            <p:ph type="subTitle" idx="1"/>
          </p:nvPr>
        </p:nvSpPr>
        <p:spPr>
          <a:xfrm>
            <a:off x="4285397" y="4960961"/>
            <a:ext cx="7055893" cy="1078054"/>
          </a:xfrm>
        </p:spPr>
        <p:txBody>
          <a:bodyPr>
            <a:normAutofit/>
          </a:bodyPr>
          <a:lstStyle/>
          <a:p>
            <a:pPr algn="l"/>
            <a:r>
              <a:rPr lang="fr-FR">
                <a:solidFill>
                  <a:srgbClr val="FFFFFF"/>
                </a:solidFill>
              </a:rPr>
              <a:t>Mathilde Carril, Ayman Othmane, Jihane Sabri</a:t>
            </a:r>
          </a:p>
        </p:txBody>
      </p:sp>
    </p:spTree>
    <p:extLst>
      <p:ext uri="{BB962C8B-B14F-4D97-AF65-F5344CB8AC3E}">
        <p14:creationId xmlns:p14="http://schemas.microsoft.com/office/powerpoint/2010/main" val="42587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8630650-8FF3-768D-19CE-9A12AB6BE98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SCENARIO</a:t>
            </a:r>
          </a:p>
        </p:txBody>
      </p:sp>
      <p:sp>
        <p:nvSpPr>
          <p:cNvPr id="4" name="Espace réservé du contenu 2">
            <a:extLst>
              <a:ext uri="{FF2B5EF4-FFF2-40B4-BE49-F238E27FC236}">
                <a16:creationId xmlns:a16="http://schemas.microsoft.com/office/drawing/2014/main" id="{221FFFBC-4394-1597-C61D-D4165498CC30}"/>
              </a:ext>
            </a:extLst>
          </p:cNvPr>
          <p:cNvSpPr txBox="1">
            <a:spLocks/>
          </p:cNvSpPr>
          <p:nvPr/>
        </p:nvSpPr>
        <p:spPr>
          <a:xfrm>
            <a:off x="5926620" y="649480"/>
            <a:ext cx="5438986" cy="5546047"/>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400" dirty="0">
                <a:latin typeface="Helvetica" panose="020B0604020202020204" pitchFamily="34" charset="0"/>
                <a:cs typeface="Helvetica" panose="020B0604020202020204" pitchFamily="34" charset="0"/>
              </a:rPr>
              <a:t>Nous sommes une équipe de structureurs spécialistes du marché français. Nous ne commercialisons que des produits construits autour de valeurs du CAC40. Notre manager souhaite atteindre son objectif afin de toucher son bonus de fin d’année. Etant assez éloigné de son objectif, il ne souhaite plus négocier les marges que nous touchons sur chaque produit commercialisé. </a:t>
            </a:r>
          </a:p>
          <a:p>
            <a:pPr marL="0" indent="0" algn="just">
              <a:buNone/>
            </a:pPr>
            <a:r>
              <a:rPr lang="fr-FR" sz="1400" dirty="0">
                <a:latin typeface="Helvetica" panose="020B0604020202020204" pitchFamily="34" charset="0"/>
                <a:cs typeface="Helvetica" panose="020B0604020202020204" pitchFamily="34" charset="0"/>
              </a:rPr>
              <a:t>Ayant peu de souplesse pour l’émission de nouveaux produits, nous devons développer un outil qui nous permettrai de concilier le cahier des charges de nos clients avec nos attentes de rémunération.</a:t>
            </a:r>
          </a:p>
          <a:p>
            <a:pPr marL="0" algn="just"/>
            <a:endParaRPr lang="fr-FR" sz="1400" dirty="0">
              <a:latin typeface="Helvetica" panose="020B0604020202020204" pitchFamily="34" charset="0"/>
              <a:cs typeface="Helvetica" panose="020B0604020202020204" pitchFamily="34" charset="0"/>
            </a:endParaRPr>
          </a:p>
          <a:p>
            <a:pPr marL="0" indent="0" algn="just">
              <a:buNone/>
            </a:pPr>
            <a:r>
              <a:rPr lang="fr-FR" sz="1400" dirty="0">
                <a:latin typeface="Helvetica" panose="020B0604020202020204" pitchFamily="34" charset="0"/>
                <a:cs typeface="Helvetica" panose="020B0604020202020204" pitchFamily="34" charset="0"/>
              </a:rPr>
              <a:t>Notre outil sert à juger si oui ou non le produit souhaité par le client est commercialisable chez nous.</a:t>
            </a:r>
          </a:p>
          <a:p>
            <a:pPr marL="0" indent="0" algn="just">
              <a:buNone/>
            </a:pPr>
            <a:r>
              <a:rPr lang="fr-FR" sz="1400" dirty="0">
                <a:latin typeface="Helvetica" panose="020B0604020202020204" pitchFamily="34" charset="0"/>
                <a:cs typeface="Helvetica" panose="020B0604020202020204" pitchFamily="34" charset="0"/>
              </a:rPr>
              <a:t>L’output du programme est forcément </a:t>
            </a:r>
            <a:r>
              <a:rPr lang="fr-FR" sz="1400">
                <a:latin typeface="Helvetica" panose="020B0604020202020204" pitchFamily="34" charset="0"/>
                <a:cs typeface="Helvetica" panose="020B0604020202020204" pitchFamily="34" charset="0"/>
              </a:rPr>
              <a:t>l’un des </a:t>
            </a:r>
            <a:r>
              <a:rPr lang="fr-FR" sz="1400" dirty="0">
                <a:latin typeface="Helvetica" panose="020B0604020202020204" pitchFamily="34" charset="0"/>
                <a:cs typeface="Helvetica" panose="020B0604020202020204" pitchFamily="34" charset="0"/>
              </a:rPr>
              <a:t>suivants :</a:t>
            </a:r>
          </a:p>
          <a:p>
            <a:pPr marL="0" algn="just"/>
            <a:r>
              <a:rPr lang="fr-FR" sz="1400" u="sng" dirty="0">
                <a:latin typeface="Helvetica" panose="020B0604020202020204" pitchFamily="34" charset="0"/>
                <a:cs typeface="Helvetica" panose="020B0604020202020204" pitchFamily="34" charset="0"/>
              </a:rPr>
              <a:t>Non</a:t>
            </a:r>
            <a:r>
              <a:rPr lang="fr-FR" sz="1400" dirty="0">
                <a:latin typeface="Helvetica" panose="020B0604020202020204" pitchFamily="34" charset="0"/>
                <a:cs typeface="Helvetica" panose="020B0604020202020204" pitchFamily="34" charset="0"/>
              </a:rPr>
              <a:t> : « Le cahier des charges du client est trop éloigné du notre, le produit ne pourra pas être commercialisé. »</a:t>
            </a:r>
          </a:p>
          <a:p>
            <a:pPr marL="0" algn="just"/>
            <a:r>
              <a:rPr lang="fr-FR" sz="1400" u="sng" dirty="0">
                <a:latin typeface="Helvetica" panose="020B0604020202020204" pitchFamily="34" charset="0"/>
                <a:cs typeface="Helvetica" panose="020B0604020202020204" pitchFamily="34" charset="0"/>
              </a:rPr>
              <a:t>Oui</a:t>
            </a:r>
            <a:r>
              <a:rPr lang="fr-FR" sz="1400" dirty="0">
                <a:latin typeface="Helvetica" panose="020B0604020202020204" pitchFamily="34" charset="0"/>
                <a:cs typeface="Helvetica" panose="020B0604020202020204" pitchFamily="34" charset="0"/>
              </a:rPr>
              <a:t> : « Nous pouvons commercialisé le produit dans les conditions demandées, à savoir : &lt;liste des caractéristiques du produit&gt; » .</a:t>
            </a:r>
          </a:p>
        </p:txBody>
      </p:sp>
    </p:spTree>
    <p:extLst>
      <p:ext uri="{BB962C8B-B14F-4D97-AF65-F5344CB8AC3E}">
        <p14:creationId xmlns:p14="http://schemas.microsoft.com/office/powerpoint/2010/main" val="205881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DB88DD-EF07-9BB1-F7DB-C84BA38D0907}"/>
              </a:ext>
            </a:extLst>
          </p:cNvPr>
          <p:cNvSpPr>
            <a:spLocks noGrp="1"/>
          </p:cNvSpPr>
          <p:nvPr>
            <p:ph type="title"/>
          </p:nvPr>
        </p:nvSpPr>
        <p:spPr>
          <a:xfrm>
            <a:off x="616352" y="948243"/>
            <a:ext cx="3284621" cy="3387497"/>
          </a:xfrm>
        </p:spPr>
        <p:txBody>
          <a:bodyPr anchor="b">
            <a:normAutofit/>
          </a:bodyPr>
          <a:lstStyle/>
          <a:p>
            <a:pPr algn="r"/>
            <a:r>
              <a:rPr lang="en-US" sz="4000" b="1" kern="1200" dirty="0">
                <a:solidFill>
                  <a:srgbClr val="FFFFFF"/>
                </a:solidFill>
                <a:latin typeface="+mj-lt"/>
                <a:ea typeface="+mj-ea"/>
                <a:cs typeface="+mj-cs"/>
              </a:rPr>
              <a:t>FONCTION-NEMENT DE L’OUTIL PROPOSE</a:t>
            </a:r>
            <a:endParaRPr lang="fr-FR" sz="4000" dirty="0">
              <a:solidFill>
                <a:srgbClr val="FFFFFF"/>
              </a:solidFill>
            </a:endParaRPr>
          </a:p>
        </p:txBody>
      </p:sp>
      <p:graphicFrame>
        <p:nvGraphicFramePr>
          <p:cNvPr id="4" name="Objet 3">
            <a:extLst>
              <a:ext uri="{FF2B5EF4-FFF2-40B4-BE49-F238E27FC236}">
                <a16:creationId xmlns:a16="http://schemas.microsoft.com/office/drawing/2014/main" id="{5480D1B8-2975-0E66-BA2F-AE6F92A3D06F}"/>
              </a:ext>
            </a:extLst>
          </p:cNvPr>
          <p:cNvGraphicFramePr>
            <a:graphicFrameLocks noChangeAspect="1"/>
          </p:cNvGraphicFramePr>
          <p:nvPr>
            <p:extLst>
              <p:ext uri="{D42A27DB-BD31-4B8C-83A1-F6EECF244321}">
                <p14:modId xmlns:p14="http://schemas.microsoft.com/office/powerpoint/2010/main" val="630709362"/>
              </p:ext>
            </p:extLst>
          </p:nvPr>
        </p:nvGraphicFramePr>
        <p:xfrm>
          <a:off x="4157811" y="1183104"/>
          <a:ext cx="7911147" cy="1353121"/>
        </p:xfrm>
        <a:graphic>
          <a:graphicData uri="http://schemas.openxmlformats.org/presentationml/2006/ole">
            <mc:AlternateContent xmlns:mc="http://schemas.openxmlformats.org/markup-compatibility/2006">
              <mc:Choice xmlns:v="urn:schemas-microsoft-com:vml" Requires="v">
                <p:oleObj name="Worksheet" r:id="rId2" imgW="6533965" imgH="1117775" progId="Excel.Sheet.12">
                  <p:embed/>
                </p:oleObj>
              </mc:Choice>
              <mc:Fallback>
                <p:oleObj name="Worksheet" r:id="rId2" imgW="6533965" imgH="1117775" progId="Excel.Sheet.12">
                  <p:embed/>
                  <p:pic>
                    <p:nvPicPr>
                      <p:cNvPr id="4" name="Objet 3">
                        <a:extLst>
                          <a:ext uri="{FF2B5EF4-FFF2-40B4-BE49-F238E27FC236}">
                            <a16:creationId xmlns:a16="http://schemas.microsoft.com/office/drawing/2014/main" id="{5480D1B8-2975-0E66-BA2F-AE6F92A3D06F}"/>
                          </a:ext>
                        </a:extLst>
                      </p:cNvPr>
                      <p:cNvPicPr/>
                      <p:nvPr/>
                    </p:nvPicPr>
                    <p:blipFill>
                      <a:blip r:embed="rId3"/>
                      <a:stretch>
                        <a:fillRect/>
                      </a:stretch>
                    </p:blipFill>
                    <p:spPr>
                      <a:xfrm>
                        <a:off x="4157811" y="1183104"/>
                        <a:ext cx="7911147" cy="1353121"/>
                      </a:xfrm>
                      <a:prstGeom prst="rect">
                        <a:avLst/>
                      </a:prstGeom>
                    </p:spPr>
                  </p:pic>
                </p:oleObj>
              </mc:Fallback>
            </mc:AlternateContent>
          </a:graphicData>
        </a:graphic>
      </p:graphicFrame>
      <p:sp>
        <p:nvSpPr>
          <p:cNvPr id="5" name="ZoneTexte 4">
            <a:extLst>
              <a:ext uri="{FF2B5EF4-FFF2-40B4-BE49-F238E27FC236}">
                <a16:creationId xmlns:a16="http://schemas.microsoft.com/office/drawing/2014/main" id="{8C7C61BF-B469-2DD0-CA0E-2978C7E1552D}"/>
              </a:ext>
            </a:extLst>
          </p:cNvPr>
          <p:cNvSpPr txBox="1"/>
          <p:nvPr/>
        </p:nvSpPr>
        <p:spPr>
          <a:xfrm>
            <a:off x="5510463" y="616897"/>
            <a:ext cx="4775666" cy="369332"/>
          </a:xfrm>
          <a:prstGeom prst="rect">
            <a:avLst/>
          </a:prstGeom>
          <a:noFill/>
        </p:spPr>
        <p:txBody>
          <a:bodyPr wrap="none" rtlCol="0">
            <a:spAutoFit/>
          </a:bodyPr>
          <a:lstStyle/>
          <a:p>
            <a:r>
              <a:rPr lang="fr-FR" u="sng" dirty="0">
                <a:latin typeface="Helvetica" panose="020B0604020202020204" pitchFamily="34" charset="0"/>
                <a:cs typeface="Helvetica" panose="020B0604020202020204" pitchFamily="34" charset="0"/>
              </a:rPr>
              <a:t>Proposition d’interface Excel pour l’utilisateur</a:t>
            </a:r>
          </a:p>
        </p:txBody>
      </p:sp>
      <p:sp>
        <p:nvSpPr>
          <p:cNvPr id="6" name="ZoneTexte 5">
            <a:extLst>
              <a:ext uri="{FF2B5EF4-FFF2-40B4-BE49-F238E27FC236}">
                <a16:creationId xmlns:a16="http://schemas.microsoft.com/office/drawing/2014/main" id="{7E4501D7-9A53-2946-5358-DD13F8AF1835}"/>
              </a:ext>
            </a:extLst>
          </p:cNvPr>
          <p:cNvSpPr txBox="1"/>
          <p:nvPr/>
        </p:nvSpPr>
        <p:spPr>
          <a:xfrm>
            <a:off x="4617820" y="3078743"/>
            <a:ext cx="7072693" cy="2062103"/>
          </a:xfrm>
          <a:prstGeom prst="rect">
            <a:avLst/>
          </a:prstGeom>
          <a:noFill/>
        </p:spPr>
        <p:txBody>
          <a:bodyPr wrap="square" rtlCol="0">
            <a:spAutoFit/>
          </a:bodyPr>
          <a:lstStyle/>
          <a:p>
            <a:pPr algn="just"/>
            <a:r>
              <a:rPr lang="fr-FR" sz="1600" dirty="0">
                <a:latin typeface="Helvetica" panose="020B0604020202020204" pitchFamily="34" charset="0"/>
                <a:cs typeface="Helvetica" panose="020B0604020202020204" pitchFamily="34" charset="0"/>
              </a:rPr>
              <a:t>Le structureur complète les tableaux suivants. Les cellules « Fréquence », « </a:t>
            </a:r>
            <a:r>
              <a:rPr lang="fr-FR" sz="1600" dirty="0" err="1">
                <a:latin typeface="Helvetica" panose="020B0604020202020204" pitchFamily="34" charset="0"/>
                <a:cs typeface="Helvetica" panose="020B0604020202020204" pitchFamily="34" charset="0"/>
              </a:rPr>
              <a:t>Autocallable</a:t>
            </a:r>
            <a:r>
              <a:rPr lang="fr-FR" sz="1600" dirty="0">
                <a:latin typeface="Helvetica" panose="020B0604020202020204" pitchFamily="34" charset="0"/>
                <a:cs typeface="Helvetica" panose="020B0604020202020204" pitchFamily="34" charset="0"/>
              </a:rPr>
              <a:t> », « Single ou Basket » ainsi que toutes les cellules relatives au choix du sous-jacent sont des listes déroulantes. Cela nous permet de limiter l’univers d’investissement.</a:t>
            </a:r>
          </a:p>
          <a:p>
            <a:pPr algn="just"/>
            <a:endParaRPr lang="fr-FR" sz="1600" dirty="0">
              <a:latin typeface="Helvetica" panose="020B0604020202020204" pitchFamily="34" charset="0"/>
              <a:cs typeface="Helvetica" panose="020B0604020202020204" pitchFamily="34" charset="0"/>
            </a:endParaRPr>
          </a:p>
          <a:p>
            <a:pPr algn="just"/>
            <a:r>
              <a:rPr lang="fr-FR" sz="1600" dirty="0">
                <a:latin typeface="Helvetica" panose="020B0604020202020204" pitchFamily="34" charset="0"/>
                <a:cs typeface="Helvetica" panose="020B0604020202020204" pitchFamily="34" charset="0"/>
              </a:rPr>
              <a:t>Il peut ensuite fermer le fichier Excel et se rendre sur le code C# appelé Program, qui exécutera le travail de vérification de l’adéquation. </a:t>
            </a:r>
          </a:p>
          <a:p>
            <a:pPr algn="just"/>
            <a:endParaRPr lang="fr-FR"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1067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6AA2E7-B2FE-4F50-4286-33ED557294F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dirty="0">
                <a:solidFill>
                  <a:srgbClr val="FFFFFF"/>
                </a:solidFill>
              </a:rPr>
              <a:t>MISE EN PLACE DE LA SOLUTION</a:t>
            </a:r>
          </a:p>
        </p:txBody>
      </p:sp>
      <p:sp>
        <p:nvSpPr>
          <p:cNvPr id="4" name="ZoneTexte 3">
            <a:extLst>
              <a:ext uri="{FF2B5EF4-FFF2-40B4-BE49-F238E27FC236}">
                <a16:creationId xmlns:a16="http://schemas.microsoft.com/office/drawing/2014/main" id="{890A970A-9CE4-A33F-5EE2-036A9268AECC}"/>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fr-FR" sz="1400">
              <a:effectLst/>
            </a:endParaRPr>
          </a:p>
          <a:p>
            <a:pPr>
              <a:lnSpc>
                <a:spcPct val="90000"/>
              </a:lnSpc>
              <a:spcAft>
                <a:spcPts val="600"/>
              </a:spcAft>
            </a:pPr>
            <a:r>
              <a:rPr lang="fr-FR" sz="1400" dirty="0">
                <a:effectLst/>
              </a:rPr>
              <a:t>1°    Simuler les trajectoires du sous-jacent par simulations de Monte-Carlo.</a:t>
            </a:r>
          </a:p>
          <a:p>
            <a:pPr indent="-228600">
              <a:lnSpc>
                <a:spcPct val="90000"/>
              </a:lnSpc>
              <a:spcAft>
                <a:spcPts val="600"/>
              </a:spcAft>
              <a:buFont typeface="Arial" panose="020B0604020202020204" pitchFamily="34" charset="0"/>
              <a:buChar char="•"/>
            </a:pPr>
            <a:endParaRPr lang="fr-FR" sz="1400" dirty="0">
              <a:effectLst/>
            </a:endParaRPr>
          </a:p>
          <a:p>
            <a:pPr>
              <a:lnSpc>
                <a:spcPct val="90000"/>
              </a:lnSpc>
              <a:spcAft>
                <a:spcPts val="600"/>
              </a:spcAft>
            </a:pPr>
            <a:r>
              <a:rPr lang="fr-FR" sz="1400" dirty="0">
                <a:effectLst/>
              </a:rPr>
              <a:t>2°     Pricing de l’option à l’aide des trajectoires simulées. </a:t>
            </a:r>
          </a:p>
          <a:p>
            <a:pPr>
              <a:lnSpc>
                <a:spcPct val="90000"/>
              </a:lnSpc>
              <a:spcAft>
                <a:spcPts val="600"/>
              </a:spcAft>
            </a:pPr>
            <a:endParaRPr lang="fr-FR" sz="1400" dirty="0">
              <a:effectLst/>
            </a:endParaRPr>
          </a:p>
          <a:p>
            <a:pPr>
              <a:lnSpc>
                <a:spcPct val="90000"/>
              </a:lnSpc>
              <a:spcAft>
                <a:spcPts val="600"/>
              </a:spcAft>
            </a:pPr>
            <a:r>
              <a:rPr lang="fr-FR" sz="1400" dirty="0"/>
              <a:t>3</a:t>
            </a:r>
            <a:r>
              <a:rPr lang="fr-FR" sz="1400" dirty="0">
                <a:effectLst/>
              </a:rPr>
              <a:t>°    Calcul de probabilité de rappel anticipé du produit, a prendre en compte dans notre espérance de gain sur le produit.</a:t>
            </a:r>
          </a:p>
          <a:p>
            <a:pPr indent="-228600">
              <a:lnSpc>
                <a:spcPct val="90000"/>
              </a:lnSpc>
              <a:spcAft>
                <a:spcPts val="600"/>
              </a:spcAft>
              <a:buFont typeface="Arial" panose="020B0604020202020204" pitchFamily="34" charset="0"/>
              <a:buChar char="•"/>
            </a:pPr>
            <a:endParaRPr lang="fr-FR" sz="1400" dirty="0">
              <a:effectLst/>
            </a:endParaRPr>
          </a:p>
          <a:p>
            <a:pPr>
              <a:lnSpc>
                <a:spcPct val="90000"/>
              </a:lnSpc>
              <a:spcAft>
                <a:spcPts val="600"/>
              </a:spcAft>
            </a:pPr>
            <a:r>
              <a:rPr lang="fr-FR" sz="1400" dirty="0">
                <a:effectLst/>
              </a:rPr>
              <a:t>4°   Back-test de l’efficacité de notre produit. Notre scénario idéal est que le produit soit rappelé juste avant l’échéance.</a:t>
            </a:r>
          </a:p>
          <a:p>
            <a:pPr indent="-228600">
              <a:lnSpc>
                <a:spcPct val="90000"/>
              </a:lnSpc>
              <a:spcAft>
                <a:spcPts val="600"/>
              </a:spcAft>
              <a:buFont typeface="Arial" panose="020B0604020202020204" pitchFamily="34" charset="0"/>
              <a:buChar char="•"/>
            </a:pPr>
            <a:endParaRPr lang="fr-FR" sz="1400" dirty="0">
              <a:effectLst/>
            </a:endParaRPr>
          </a:p>
          <a:p>
            <a:pPr>
              <a:lnSpc>
                <a:spcPct val="90000"/>
              </a:lnSpc>
              <a:spcAft>
                <a:spcPts val="600"/>
              </a:spcAft>
            </a:pPr>
            <a:r>
              <a:rPr lang="fr-FR" sz="1400" dirty="0"/>
              <a:t>5</a:t>
            </a:r>
            <a:r>
              <a:rPr lang="fr-FR" sz="1400" dirty="0">
                <a:effectLst/>
              </a:rPr>
              <a:t>°    Calcul des grecs et évaluation de la sensibilité du produit aux différents facteurs pris en compte. (ex : si a un trimestre prêt le produit correspond à nos attentes, alors on peut suggérer cette modification au client).</a:t>
            </a:r>
          </a:p>
          <a:p>
            <a:pPr indent="-228600">
              <a:lnSpc>
                <a:spcPct val="90000"/>
              </a:lnSpc>
              <a:spcAft>
                <a:spcPts val="600"/>
              </a:spcAft>
              <a:buFont typeface="Arial" panose="020B0604020202020204" pitchFamily="34" charset="0"/>
              <a:buChar char="•"/>
            </a:pPr>
            <a:endParaRPr lang="fr-FR" sz="1400" dirty="0">
              <a:effectLst/>
            </a:endParaRPr>
          </a:p>
          <a:p>
            <a:pPr>
              <a:lnSpc>
                <a:spcPct val="90000"/>
              </a:lnSpc>
              <a:spcAft>
                <a:spcPts val="600"/>
              </a:spcAft>
            </a:pPr>
            <a:r>
              <a:rPr lang="fr-FR" sz="1400" dirty="0"/>
              <a:t>6</a:t>
            </a:r>
            <a:r>
              <a:rPr lang="fr-FR" sz="1400" dirty="0">
                <a:effectLst/>
              </a:rPr>
              <a:t>°     Conclusion : Affichage des conclusions du pricing.</a:t>
            </a:r>
          </a:p>
          <a:p>
            <a:pPr indent="-228600">
              <a:lnSpc>
                <a:spcPct val="90000"/>
              </a:lnSpc>
              <a:spcAft>
                <a:spcPts val="600"/>
              </a:spcAft>
              <a:buFont typeface="Arial" panose="020B0604020202020204" pitchFamily="34" charset="0"/>
              <a:buChar char="•"/>
            </a:pPr>
            <a:endParaRPr lang="fr-FR" sz="1400" dirty="0"/>
          </a:p>
        </p:txBody>
      </p:sp>
    </p:spTree>
    <p:extLst>
      <p:ext uri="{BB962C8B-B14F-4D97-AF65-F5344CB8AC3E}">
        <p14:creationId xmlns:p14="http://schemas.microsoft.com/office/powerpoint/2010/main" val="50693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0B93D6-99D8-F4E8-1438-6EED01E457D4}"/>
              </a:ext>
            </a:extLst>
          </p:cNvPr>
          <p:cNvSpPr>
            <a:spLocks noGrp="1"/>
          </p:cNvSpPr>
          <p:nvPr>
            <p:ph type="title"/>
          </p:nvPr>
        </p:nvSpPr>
        <p:spPr>
          <a:xfrm>
            <a:off x="444501" y="586855"/>
            <a:ext cx="3456472" cy="3387497"/>
          </a:xfrm>
        </p:spPr>
        <p:txBody>
          <a:bodyPr anchor="b">
            <a:normAutofit/>
          </a:bodyPr>
          <a:lstStyle/>
          <a:p>
            <a:pPr algn="r"/>
            <a:r>
              <a:rPr lang="fr-FR" sz="4000" b="1" dirty="0">
                <a:solidFill>
                  <a:srgbClr val="FFFFFF"/>
                </a:solidFill>
              </a:rPr>
              <a:t>EXEMPLE D’UTILISATION</a:t>
            </a:r>
          </a:p>
        </p:txBody>
      </p:sp>
      <p:sp>
        <p:nvSpPr>
          <p:cNvPr id="4" name="ZoneTexte 3">
            <a:extLst>
              <a:ext uri="{FF2B5EF4-FFF2-40B4-BE49-F238E27FC236}">
                <a16:creationId xmlns:a16="http://schemas.microsoft.com/office/drawing/2014/main" id="{66CEB092-DA8E-5EA6-CFD2-9A74F3C5FEB0}"/>
              </a:ext>
            </a:extLst>
          </p:cNvPr>
          <p:cNvSpPr txBox="1"/>
          <p:nvPr/>
        </p:nvSpPr>
        <p:spPr>
          <a:xfrm>
            <a:off x="4343946" y="586855"/>
            <a:ext cx="7265172" cy="3139321"/>
          </a:xfrm>
          <a:prstGeom prst="rect">
            <a:avLst/>
          </a:prstGeom>
          <a:noFill/>
        </p:spPr>
        <p:txBody>
          <a:bodyPr wrap="square" rtlCol="0">
            <a:spAutoFit/>
          </a:bodyPr>
          <a:lstStyle/>
          <a:p>
            <a:r>
              <a:rPr lang="fr-FR" dirty="0"/>
              <a:t>Considérons le scénario suivant:</a:t>
            </a:r>
          </a:p>
          <a:p>
            <a:r>
              <a:rPr lang="fr-FR" dirty="0"/>
              <a:t>Le client souhaite, pour un nominal de 10 millions d’euros, obtenir un coupon de 5% sur les cinq prochaines années (échéance au 16 avril 2029).</a:t>
            </a:r>
          </a:p>
          <a:p>
            <a:r>
              <a:rPr lang="fr-FR" dirty="0"/>
              <a:t>Il souhaite que la constatation faite soit trimestrielle et que le strike soit en date du 16 avril. </a:t>
            </a:r>
          </a:p>
          <a:p>
            <a:endParaRPr lang="fr-FR" dirty="0"/>
          </a:p>
          <a:p>
            <a:r>
              <a:rPr lang="fr-FR" dirty="0"/>
              <a:t>Il souhaite que le produit soit un Athena </a:t>
            </a:r>
            <a:r>
              <a:rPr lang="fr-FR"/>
              <a:t>de sous-jacent </a:t>
            </a:r>
            <a:r>
              <a:rPr lang="fr-FR" dirty="0"/>
              <a:t>Air-France KLM :</a:t>
            </a:r>
          </a:p>
          <a:p>
            <a:endParaRPr lang="fr-FR" dirty="0"/>
          </a:p>
          <a:p>
            <a:r>
              <a:rPr lang="fr-FR" dirty="0"/>
              <a:t>Le pricer renvoie 4,12. Il nous est donc impossible de commercialiser ce produit.</a:t>
            </a:r>
          </a:p>
        </p:txBody>
      </p:sp>
    </p:spTree>
    <p:extLst>
      <p:ext uri="{BB962C8B-B14F-4D97-AF65-F5344CB8AC3E}">
        <p14:creationId xmlns:p14="http://schemas.microsoft.com/office/powerpoint/2010/main" val="9593960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Grand écran</PresentationFormat>
  <Paragraphs>36</Paragraphs>
  <Slides>5</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5</vt:i4>
      </vt:variant>
    </vt:vector>
  </HeadingPairs>
  <TitlesOfParts>
    <vt:vector size="11" baseType="lpstr">
      <vt:lpstr>Aptos</vt:lpstr>
      <vt:lpstr>Aptos Display</vt:lpstr>
      <vt:lpstr>Arial</vt:lpstr>
      <vt:lpstr>Helvetica</vt:lpstr>
      <vt:lpstr>Thème Office</vt:lpstr>
      <vt:lpstr>Worksheet</vt:lpstr>
      <vt:lpstr>M272 - C# - 2023/2024 Projet final</vt:lpstr>
      <vt:lpstr>SCENARIO</vt:lpstr>
      <vt:lpstr>FONCTION-NEMENT DE L’OUTIL PROPOSE</vt:lpstr>
      <vt:lpstr>MISE EN PLACE DE LA SOLUTION</vt:lpstr>
      <vt:lpstr>EXEMPLE D’UTILISATION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M2 IEF</dc:title>
  <dc:creator>Mathilde Carril</dc:creator>
  <cp:lastModifiedBy>Mathilde Carril</cp:lastModifiedBy>
  <cp:revision>2</cp:revision>
  <dcterms:created xsi:type="dcterms:W3CDTF">2024-04-13T14:10:09Z</dcterms:created>
  <dcterms:modified xsi:type="dcterms:W3CDTF">2024-04-13T22:47:52Z</dcterms:modified>
</cp:coreProperties>
</file>