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88" r:id="rId1"/>
  </p:sldMasterIdLst>
  <p:notesMasterIdLst>
    <p:notesMasterId r:id="rId39"/>
  </p:notesMasterIdLst>
  <p:sldIdLst>
    <p:sldId id="256" r:id="rId2"/>
    <p:sldId id="259" r:id="rId3"/>
    <p:sldId id="292" r:id="rId4"/>
    <p:sldId id="261" r:id="rId5"/>
    <p:sldId id="260" r:id="rId6"/>
    <p:sldId id="264" r:id="rId7"/>
    <p:sldId id="265" r:id="rId8"/>
    <p:sldId id="267" r:id="rId9"/>
    <p:sldId id="274" r:id="rId10"/>
    <p:sldId id="272" r:id="rId11"/>
    <p:sldId id="271" r:id="rId12"/>
    <p:sldId id="276" r:id="rId13"/>
    <p:sldId id="277" r:id="rId14"/>
    <p:sldId id="278" r:id="rId15"/>
    <p:sldId id="279" r:id="rId16"/>
    <p:sldId id="280" r:id="rId17"/>
    <p:sldId id="281" r:id="rId18"/>
    <p:sldId id="289" r:id="rId19"/>
    <p:sldId id="283" r:id="rId20"/>
    <p:sldId id="304" r:id="rId21"/>
    <p:sldId id="303" r:id="rId22"/>
    <p:sldId id="293" r:id="rId23"/>
    <p:sldId id="282" r:id="rId24"/>
    <p:sldId id="294" r:id="rId25"/>
    <p:sldId id="295" r:id="rId26"/>
    <p:sldId id="284" r:id="rId27"/>
    <p:sldId id="285" r:id="rId28"/>
    <p:sldId id="286" r:id="rId29"/>
    <p:sldId id="296" r:id="rId30"/>
    <p:sldId id="301" r:id="rId31"/>
    <p:sldId id="302" r:id="rId32"/>
    <p:sldId id="297" r:id="rId33"/>
    <p:sldId id="290" r:id="rId34"/>
    <p:sldId id="258" r:id="rId35"/>
    <p:sldId id="298" r:id="rId36"/>
    <p:sldId id="300" r:id="rId37"/>
    <p:sldId id="299"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5000" autoAdjust="0"/>
    <p:restoredTop sz="94660"/>
  </p:normalViewPr>
  <p:slideViewPr>
    <p:cSldViewPr snapToGrid="0">
      <p:cViewPr varScale="1">
        <p:scale>
          <a:sx n="54" d="100"/>
          <a:sy n="54" d="100"/>
        </p:scale>
        <p:origin x="-778"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45F25-E0AD-4768-A30A-35ACA6DB2695}" type="datetimeFigureOut">
              <a:rPr lang="en-US" smtClean="0"/>
              <a:pPr/>
              <a:t>12/9/2015</a:t>
            </a:fld>
            <a:endParaRPr lang="en-US"/>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5794B8-FDD5-470E-9E36-A84ED6AEB1DD}" type="slidenum">
              <a:rPr lang="en-US" smtClean="0"/>
              <a:pPr/>
              <a:t>‹N°›</a:t>
            </a:fld>
            <a:endParaRPr lang="en-US"/>
          </a:p>
        </p:txBody>
      </p:sp>
    </p:spTree>
    <p:extLst>
      <p:ext uri="{BB962C8B-B14F-4D97-AF65-F5344CB8AC3E}">
        <p14:creationId xmlns:p14="http://schemas.microsoft.com/office/powerpoint/2010/main" val="561856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75794B8-FDD5-470E-9E36-A84ED6AEB1DD}" type="slidenum">
              <a:rPr lang="en-US" smtClean="0"/>
              <a:pPr/>
              <a:t>1</a:t>
            </a:fld>
            <a:endParaRPr lang="en-US"/>
          </a:p>
        </p:txBody>
      </p:sp>
    </p:spTree>
    <p:extLst>
      <p:ext uri="{BB962C8B-B14F-4D97-AF65-F5344CB8AC3E}">
        <p14:creationId xmlns:p14="http://schemas.microsoft.com/office/powerpoint/2010/main" val="1537111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75794B8-FDD5-470E-9E36-A84ED6AEB1DD}" type="slidenum">
              <a:rPr lang="en-US" smtClean="0"/>
              <a:pPr/>
              <a:t>37</a:t>
            </a:fld>
            <a:endParaRPr lang="en-US"/>
          </a:p>
        </p:txBody>
      </p:sp>
    </p:spTree>
    <p:extLst>
      <p:ext uri="{BB962C8B-B14F-4D97-AF65-F5344CB8AC3E}">
        <p14:creationId xmlns:p14="http://schemas.microsoft.com/office/powerpoint/2010/main" val="1537111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373DC800-06FD-4D49-B34E-30F5EF0E99C4}" type="datetime1">
              <a:rPr lang="en-US" smtClean="0"/>
              <a:pPr/>
              <a:t>12/9/2015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174572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33637B9-6296-4A5B-BD57-9049B3D85AD1}" type="datetime1">
              <a:rPr lang="en-US" smtClean="0"/>
              <a:pPr/>
              <a:t>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3663541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384F309C-E1A8-4A58-BFFA-ED82D911EC51}" type="datetime1">
              <a:rPr lang="en-US" smtClean="0"/>
              <a:pPr/>
              <a:t>12/9/2015</a:t>
            </a:fld>
            <a:endParaRPr lang="en-US" dirty="0"/>
          </a:p>
        </p:txBody>
      </p:sp>
      <p:sp>
        <p:nvSpPr>
          <p:cNvPr id="5" name="Footer Placeholder 4"/>
          <p:cNvSpPr>
            <a:spLocks noGrp="1"/>
          </p:cNvSpPr>
          <p:nvPr>
            <p:ph type="ftr" sz="quarter" idx="11"/>
          </p:nvPr>
        </p:nvSpPr>
        <p:spPr>
          <a:xfrm>
            <a:off x="581192" y="5951810"/>
            <a:ext cx="5922209" cy="365125"/>
          </a:xfrm>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1015083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54ACCD0-3A14-47B5-B388-2486E1AB62A8}" type="datetime1">
              <a:rPr lang="en-US" smtClean="0"/>
              <a:pPr/>
              <a:t>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2939890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26C6679-53E2-48D9-AEB8-8B6416ACFEEF}" type="datetime1">
              <a:rPr lang="en-US" smtClean="0"/>
              <a:pPr/>
              <a:t>12/9/2015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2969545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1936477-F24F-4E35-BE03-F7303B630E2F}" type="datetime1">
              <a:rPr lang="en-US" smtClean="0"/>
              <a:pPr/>
              <a:t>12/9/2015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4132513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FE58726-19D0-457A-BA57-1E274C7D67E2}" type="datetime1">
              <a:rPr lang="en-US" smtClean="0"/>
              <a:pPr/>
              <a:t>12/9/2015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3338673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CFFA1B8-1A66-4FBB-B093-824C3836B336}" type="datetime1">
              <a:rPr lang="en-US" smtClean="0"/>
              <a:pPr/>
              <a:t>12/9/2015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4233185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30B74B-F138-42ED-A292-ED2F7A39E37E}" type="datetime1">
              <a:rPr lang="en-US" smtClean="0"/>
              <a:pPr/>
              <a:t>12/9/2015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1609325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fr-FR" smtClean="0"/>
              <a:t>Modifiez le style du titre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6740EE7-96CD-4FD4-B5DD-CE7B8FFE7928}" type="datetime1">
              <a:rPr lang="en-US" smtClean="0"/>
              <a:pPr/>
              <a:t>12/9/2015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430260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F9B558F-A71D-4355-8470-36BD54F34B2F}" type="datetime1">
              <a:rPr lang="en-US" smtClean="0"/>
              <a:pPr/>
              <a:t>12/9/2015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1375318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B9B183AD-5F35-4272-B953-89C1AF933430}" type="datetime1">
              <a:rPr lang="en-US" smtClean="0"/>
              <a:pPr/>
              <a:t>12/9/2015</a:t>
            </a:fld>
            <a:endParaRPr lang="en-US" dirty="0"/>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4FAB73BC-B049-4115-A692-8D63A059BFB8}" type="slidenum">
              <a:rPr lang="en-US" smtClean="0"/>
              <a:pPr/>
              <a:t>‹N°›</a:t>
            </a:fld>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20758681"/>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txBox="1">
            <a:spLocks/>
          </p:cNvSpPr>
          <p:nvPr/>
        </p:nvSpPr>
        <p:spPr>
          <a:xfrm>
            <a:off x="550710" y="3572717"/>
            <a:ext cx="7989752" cy="2357819"/>
          </a:xfrm>
          <a:prstGeom prst="rect">
            <a:avLst/>
          </a:prstGeom>
          <a:effectLst/>
        </p:spPr>
        <p:txBody>
          <a:bodyPr vert="horz" lIns="91440" tIns="45720" rIns="91440" bIns="45720" rtlCol="0" anchor="b">
            <a:normAutofit fontScale="92500" lnSpcReduction="10000"/>
          </a:bodyPr>
          <a:lstStyle/>
          <a:p>
            <a:pPr lvl="0" algn="ctr">
              <a:spcBef>
                <a:spcPct val="0"/>
              </a:spcBef>
            </a:pPr>
            <a:r>
              <a:rPr lang="fr-FR" sz="2800" dirty="0" smtClean="0">
                <a:solidFill>
                  <a:schemeClr val="bg1"/>
                </a:solidFill>
              </a:rPr>
              <a:t>La mise en place d’une solution de dématérialisation des processus de suivi de l'investissement, d’audit et contrôle des établissements d’hébergement et des restaurants touristiques, de collecte des statistiques sur l’activité touristique et la mise en place d’un SI décisionnel relatif à la filière hébergement </a:t>
            </a:r>
            <a:endParaRPr kumimoji="0" lang="en-US" sz="2800" b="0" i="0" u="none" strike="noStrike" kern="1200" cap="all" spc="0" normalizeH="0" baseline="0" noProof="0" dirty="0">
              <a:ln>
                <a:noFill/>
              </a:ln>
              <a:solidFill>
                <a:schemeClr val="bg1"/>
              </a:solidFill>
              <a:effectLst/>
              <a:uLnTx/>
              <a:uFillTx/>
              <a:latin typeface="+mj-lt"/>
              <a:ea typeface="+mj-ea"/>
              <a:cs typeface="+mj-cs"/>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3703" y="744583"/>
            <a:ext cx="4010297" cy="2155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6" name="AutoShape 2" descr="نتيجة بحث الصور عن ‪Royaume du Maroc Ministère du Tourisme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36868" name="AutoShape 4" descr="نتيجة بحث الصور عن ‪Royaume du Maroc Ministère du Tourisme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36870" name="Picture 6" descr="نتيجة بحث الصور عن ‪ministère du tourisme logo‬‏"/>
          <p:cNvPicPr>
            <a:picLocks noChangeAspect="1" noChangeArrowheads="1"/>
          </p:cNvPicPr>
          <p:nvPr/>
        </p:nvPicPr>
        <p:blipFill>
          <a:blip r:embed="rId4"/>
          <a:srcRect/>
          <a:stretch>
            <a:fillRect/>
          </a:stretch>
        </p:blipFill>
        <p:spPr bwMode="auto">
          <a:xfrm>
            <a:off x="834845" y="966332"/>
            <a:ext cx="1895475" cy="1524001"/>
          </a:xfrm>
          <a:prstGeom prst="rect">
            <a:avLst/>
          </a:prstGeom>
          <a:noFill/>
        </p:spPr>
      </p:pic>
    </p:spTree>
    <p:extLst>
      <p:ext uri="{BB962C8B-B14F-4D97-AF65-F5344CB8AC3E}">
        <p14:creationId xmlns:p14="http://schemas.microsoft.com/office/powerpoint/2010/main" val="2861030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Macro-</a:t>
            </a:r>
            <a:r>
              <a:rPr lang="en-US" dirty="0" err="1" smtClean="0"/>
              <a:t>exigences</a:t>
            </a:r>
            <a:endParaRPr lang="en-US" dirty="0"/>
          </a:p>
        </p:txBody>
      </p:sp>
      <p:sp>
        <p:nvSpPr>
          <p:cNvPr id="4" name="Espace réservé du numéro de diapositive 3"/>
          <p:cNvSpPr>
            <a:spLocks noGrp="1"/>
          </p:cNvSpPr>
          <p:nvPr>
            <p:ph type="sldNum" sz="quarter" idx="12"/>
          </p:nvPr>
        </p:nvSpPr>
        <p:spPr/>
        <p:txBody>
          <a:bodyPr/>
          <a:lstStyle/>
          <a:p>
            <a:fld id="{4FAB73BC-B049-4115-A692-8D63A059BFB8}" type="slidenum">
              <a:rPr lang="en-US" smtClean="0"/>
              <a:pPr/>
              <a:t>10</a:t>
            </a:fld>
            <a:endParaRPr lang="en-US" dirty="0"/>
          </a:p>
        </p:txBody>
      </p:sp>
    </p:spTree>
    <p:extLst>
      <p:ext uri="{BB962C8B-B14F-4D97-AF65-F5344CB8AC3E}">
        <p14:creationId xmlns:p14="http://schemas.microsoft.com/office/powerpoint/2010/main" val="218456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Macro-</a:t>
            </a:r>
            <a:r>
              <a:rPr lang="en-US" dirty="0" err="1" smtClean="0"/>
              <a:t>exigences</a:t>
            </a:r>
            <a:r>
              <a:rPr lang="en-US" dirty="0" smtClean="0"/>
              <a:t>/lots</a:t>
            </a:r>
            <a:endParaRPr lang="en-US" dirty="0"/>
          </a:p>
        </p:txBody>
      </p:sp>
      <p:sp>
        <p:nvSpPr>
          <p:cNvPr id="4" name="Espace réservé du numéro de diapositive 3"/>
          <p:cNvSpPr>
            <a:spLocks noGrp="1"/>
          </p:cNvSpPr>
          <p:nvPr>
            <p:ph type="sldNum" sz="quarter" idx="12"/>
          </p:nvPr>
        </p:nvSpPr>
        <p:spPr/>
        <p:txBody>
          <a:bodyPr/>
          <a:lstStyle/>
          <a:p>
            <a:fld id="{4FAB73BC-B049-4115-A692-8D63A059BFB8}" type="slidenum">
              <a:rPr lang="en-US" smtClean="0"/>
              <a:pPr/>
              <a:t>11</a:t>
            </a:fld>
            <a:endParaRPr lang="en-US" dirty="0"/>
          </a:p>
        </p:txBody>
      </p:sp>
      <p:sp>
        <p:nvSpPr>
          <p:cNvPr id="9" name="Rectangle 8"/>
          <p:cNvSpPr/>
          <p:nvPr/>
        </p:nvSpPr>
        <p:spPr>
          <a:xfrm>
            <a:off x="1" y="3202463"/>
            <a:ext cx="2769326" cy="1323439"/>
          </a:xfrm>
          <a:prstGeom prst="rect">
            <a:avLst/>
          </a:prstGeom>
        </p:spPr>
        <p:txBody>
          <a:bodyPr wrap="square">
            <a:spAutoFit/>
          </a:bodyPr>
          <a:lstStyle/>
          <a:p>
            <a:r>
              <a:rPr lang="fr-FR" sz="1600" dirty="0" smtClean="0">
                <a:solidFill>
                  <a:schemeClr val="tx2"/>
                </a:solidFill>
              </a:rPr>
              <a:t>La solution cible doit inclure des modules BackOffice, FrontOffice, ainsi que des interfaces comme décrit </a:t>
            </a:r>
            <a:r>
              <a:rPr lang="fr-FR" sz="1600" dirty="0" err="1" smtClean="0">
                <a:solidFill>
                  <a:schemeClr val="tx2"/>
                </a:solidFill>
              </a:rPr>
              <a:t>ciaprès</a:t>
            </a:r>
            <a:r>
              <a:rPr lang="fr-FR" sz="1600" dirty="0" smtClean="0">
                <a:solidFill>
                  <a:schemeClr val="tx2"/>
                </a:solidFill>
              </a:rPr>
              <a:t>.</a:t>
            </a:r>
          </a:p>
        </p:txBody>
      </p:sp>
      <p:pic>
        <p:nvPicPr>
          <p:cNvPr id="10" name="Espace réservé du contenu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79915" y="1999012"/>
            <a:ext cx="6315891" cy="4545479"/>
          </a:xfrm>
          <a:prstGeom prst="rect">
            <a:avLst/>
          </a:prstGeom>
        </p:spPr>
      </p:pic>
    </p:spTree>
    <p:extLst>
      <p:ext uri="{BB962C8B-B14F-4D97-AF65-F5344CB8AC3E}">
        <p14:creationId xmlns:p14="http://schemas.microsoft.com/office/powerpoint/2010/main" val="317790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28941" y="3376211"/>
            <a:ext cx="7989751" cy="1504844"/>
          </a:xfrm>
        </p:spPr>
        <p:txBody>
          <a:bodyPr/>
          <a:lstStyle/>
          <a:p>
            <a:r>
              <a:rPr lang="en-US" dirty="0" err="1" smtClean="0"/>
              <a:t>Référentiel</a:t>
            </a:r>
            <a:r>
              <a:rPr lang="en-US" dirty="0" smtClean="0"/>
              <a:t> des </a:t>
            </a:r>
            <a:r>
              <a:rPr lang="en-US" dirty="0" err="1" smtClean="0"/>
              <a:t>exigences</a:t>
            </a:r>
            <a:endParaRPr lang="en-US" dirty="0"/>
          </a:p>
        </p:txBody>
      </p:sp>
      <p:sp>
        <p:nvSpPr>
          <p:cNvPr id="4" name="Espace réservé du numéro de diapositive 3"/>
          <p:cNvSpPr>
            <a:spLocks noGrp="1"/>
          </p:cNvSpPr>
          <p:nvPr>
            <p:ph type="sldNum" sz="quarter" idx="12"/>
          </p:nvPr>
        </p:nvSpPr>
        <p:spPr/>
        <p:txBody>
          <a:bodyPr/>
          <a:lstStyle/>
          <a:p>
            <a:fld id="{4FAB73BC-B049-4115-A692-8D63A059BFB8}" type="slidenum">
              <a:rPr lang="en-US" smtClean="0"/>
              <a:pPr/>
              <a:t>12</a:t>
            </a:fld>
            <a:endParaRPr lang="en-US" dirty="0"/>
          </a:p>
        </p:txBody>
      </p:sp>
    </p:spTree>
    <p:extLst>
      <p:ext uri="{BB962C8B-B14F-4D97-AF65-F5344CB8AC3E}">
        <p14:creationId xmlns:p14="http://schemas.microsoft.com/office/powerpoint/2010/main" val="2488745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Réf</a:t>
            </a:r>
            <a:r>
              <a:rPr lang="en-US" dirty="0" smtClean="0"/>
              <a:t>. Des </a:t>
            </a:r>
            <a:r>
              <a:rPr lang="en-US" dirty="0" err="1" smtClean="0"/>
              <a:t>exigences</a:t>
            </a:r>
            <a:r>
              <a:rPr lang="en-US" dirty="0" smtClean="0"/>
              <a:t>/ </a:t>
            </a:r>
            <a:r>
              <a:rPr lang="en-US" dirty="0" err="1" smtClean="0"/>
              <a:t>découpage</a:t>
            </a:r>
            <a:endParaRPr lang="en-US" dirty="0"/>
          </a:p>
        </p:txBody>
      </p:sp>
      <p:sp>
        <p:nvSpPr>
          <p:cNvPr id="4" name="Espace réservé du numéro de diapositive 3"/>
          <p:cNvSpPr>
            <a:spLocks noGrp="1"/>
          </p:cNvSpPr>
          <p:nvPr>
            <p:ph type="sldNum" sz="quarter" idx="12"/>
          </p:nvPr>
        </p:nvSpPr>
        <p:spPr/>
        <p:txBody>
          <a:bodyPr/>
          <a:lstStyle/>
          <a:p>
            <a:fld id="{4FAB73BC-B049-4115-A692-8D63A059BFB8}" type="slidenum">
              <a:rPr lang="en-US" smtClean="0"/>
              <a:pPr/>
              <a:t>13</a:t>
            </a:fld>
            <a:endParaRPr lang="en-US" dirty="0"/>
          </a:p>
        </p:txBody>
      </p:sp>
      <p:sp>
        <p:nvSpPr>
          <p:cNvPr id="7" name="Rectangle 6"/>
          <p:cNvSpPr/>
          <p:nvPr/>
        </p:nvSpPr>
        <p:spPr>
          <a:xfrm>
            <a:off x="809896" y="2596384"/>
            <a:ext cx="6871063" cy="615553"/>
          </a:xfrm>
          <a:prstGeom prst="rect">
            <a:avLst/>
          </a:prstGeom>
        </p:spPr>
        <p:txBody>
          <a:bodyPr wrap="square">
            <a:spAutoFit/>
          </a:bodyPr>
          <a:lstStyle/>
          <a:p>
            <a:pPr>
              <a:buClr>
                <a:srgbClr val="FF0000"/>
              </a:buClr>
              <a:buSzPct val="150000"/>
              <a:buFont typeface="Wingdings" pitchFamily="2" charset="2"/>
              <a:buChar char="§"/>
            </a:pPr>
            <a:r>
              <a:rPr lang="fr-FR" sz="1700" dirty="0" smtClean="0">
                <a:solidFill>
                  <a:schemeClr val="tx2"/>
                </a:solidFill>
              </a:rPr>
              <a:t> Le présent appel d’offre contient plusieurs exigences qui ont été l’objectif de notre étude.</a:t>
            </a:r>
          </a:p>
        </p:txBody>
      </p:sp>
      <p:sp>
        <p:nvSpPr>
          <p:cNvPr id="8" name="Rectangle 7"/>
          <p:cNvSpPr/>
          <p:nvPr/>
        </p:nvSpPr>
        <p:spPr>
          <a:xfrm>
            <a:off x="844729" y="3467249"/>
            <a:ext cx="6871063" cy="2446824"/>
          </a:xfrm>
          <a:prstGeom prst="rect">
            <a:avLst/>
          </a:prstGeom>
        </p:spPr>
        <p:txBody>
          <a:bodyPr wrap="square">
            <a:spAutoFit/>
          </a:bodyPr>
          <a:lstStyle/>
          <a:p>
            <a:pPr>
              <a:buClr>
                <a:srgbClr val="FF0000"/>
              </a:buClr>
              <a:buSzPct val="150000"/>
              <a:buFont typeface="Wingdings" pitchFamily="2" charset="2"/>
              <a:buChar char="§"/>
            </a:pPr>
            <a:r>
              <a:rPr lang="fr-FR" sz="1700" dirty="0" smtClean="0">
                <a:solidFill>
                  <a:schemeClr val="tx2"/>
                </a:solidFill>
              </a:rPr>
              <a:t> Ces exigences ont été regroupées en 4 grands LOTS que sont:</a:t>
            </a:r>
          </a:p>
          <a:p>
            <a:pPr marL="342900" indent="-342900">
              <a:buClr>
                <a:srgbClr val="FF0000"/>
              </a:buClr>
              <a:buSzPct val="150000"/>
              <a:buFont typeface="+mj-lt"/>
              <a:buAutoNum type="arabicPeriod"/>
            </a:pPr>
            <a:endParaRPr lang="fr-FR" sz="1700" dirty="0" smtClean="0">
              <a:solidFill>
                <a:schemeClr val="tx2"/>
              </a:solidFill>
            </a:endParaRPr>
          </a:p>
          <a:p>
            <a:pPr marL="342900" indent="-342900">
              <a:buClr>
                <a:srgbClr val="FF0000"/>
              </a:buClr>
              <a:buSzPct val="150000"/>
              <a:buFont typeface="+mj-lt"/>
              <a:buAutoNum type="arabicPeriod"/>
            </a:pPr>
            <a:r>
              <a:rPr lang="fr-FR" sz="1700" dirty="0" smtClean="0">
                <a:solidFill>
                  <a:schemeClr val="tx2"/>
                </a:solidFill>
              </a:rPr>
              <a:t>BACKOFFICE</a:t>
            </a:r>
          </a:p>
          <a:p>
            <a:pPr marL="342900" indent="-342900">
              <a:buClr>
                <a:srgbClr val="FF0000"/>
              </a:buClr>
              <a:buSzPct val="150000"/>
              <a:buFont typeface="+mj-lt"/>
              <a:buAutoNum type="arabicPeriod"/>
            </a:pPr>
            <a:r>
              <a:rPr lang="fr-FR" sz="1700" dirty="0" smtClean="0">
                <a:solidFill>
                  <a:schemeClr val="tx2"/>
                </a:solidFill>
              </a:rPr>
              <a:t>FRENTEND</a:t>
            </a:r>
          </a:p>
          <a:p>
            <a:pPr marL="342900" indent="-342900">
              <a:buClr>
                <a:srgbClr val="FF0000"/>
              </a:buClr>
              <a:buSzPct val="150000"/>
              <a:buFont typeface="+mj-lt"/>
              <a:buAutoNum type="arabicPeriod"/>
            </a:pPr>
            <a:r>
              <a:rPr lang="fr-FR" sz="1700" dirty="0" smtClean="0">
                <a:solidFill>
                  <a:schemeClr val="tx2"/>
                </a:solidFill>
              </a:rPr>
              <a:t>INTERFACES</a:t>
            </a:r>
          </a:p>
          <a:p>
            <a:pPr marL="342900" indent="-342900">
              <a:buClr>
                <a:srgbClr val="FF0000"/>
              </a:buClr>
              <a:buSzPct val="150000"/>
              <a:buFont typeface="+mj-lt"/>
              <a:buAutoNum type="arabicPeriod"/>
            </a:pPr>
            <a:r>
              <a:rPr lang="fr-FR" sz="1700" dirty="0" smtClean="0">
                <a:solidFill>
                  <a:schemeClr val="tx2"/>
                </a:solidFill>
              </a:rPr>
              <a:t>AUTRES</a:t>
            </a:r>
          </a:p>
          <a:p>
            <a:pPr marL="342900" indent="-342900">
              <a:buClr>
                <a:srgbClr val="FF0000"/>
              </a:buClr>
              <a:buSzPct val="150000"/>
              <a:buFont typeface="+mj-lt"/>
              <a:buAutoNum type="arabicPeriod"/>
            </a:pPr>
            <a:endParaRPr lang="fr-FR" sz="1700" dirty="0" smtClean="0">
              <a:solidFill>
                <a:schemeClr val="tx2"/>
              </a:solidFill>
            </a:endParaRPr>
          </a:p>
          <a:p>
            <a:pPr marL="342900" indent="-342900">
              <a:buClr>
                <a:srgbClr val="FF0000"/>
              </a:buClr>
              <a:buSzPct val="150000"/>
            </a:pPr>
            <a:endParaRPr lang="fr-FR" sz="1700" dirty="0" smtClean="0">
              <a:solidFill>
                <a:schemeClr val="tx2"/>
              </a:solidFill>
            </a:endParaRPr>
          </a:p>
          <a:p>
            <a:pPr>
              <a:buClr>
                <a:srgbClr val="FF0000"/>
              </a:buClr>
              <a:buSzPct val="150000"/>
            </a:pPr>
            <a:endParaRPr lang="fr-FR" sz="1700" dirty="0" smtClean="0">
              <a:solidFill>
                <a:schemeClr val="tx2"/>
              </a:solidFill>
            </a:endParaRPr>
          </a:p>
        </p:txBody>
      </p:sp>
      <p:sp>
        <p:nvSpPr>
          <p:cNvPr id="9" name="Rectangle 8"/>
          <p:cNvSpPr/>
          <p:nvPr/>
        </p:nvSpPr>
        <p:spPr>
          <a:xfrm>
            <a:off x="896981" y="5400573"/>
            <a:ext cx="6871063" cy="353943"/>
          </a:xfrm>
          <a:prstGeom prst="rect">
            <a:avLst/>
          </a:prstGeom>
        </p:spPr>
        <p:txBody>
          <a:bodyPr wrap="square">
            <a:spAutoFit/>
          </a:bodyPr>
          <a:lstStyle/>
          <a:p>
            <a:pPr>
              <a:buClr>
                <a:srgbClr val="FF0000"/>
              </a:buClr>
              <a:buSzPct val="150000"/>
              <a:buFont typeface="Wingdings" pitchFamily="2" charset="2"/>
              <a:buChar char="§"/>
            </a:pPr>
            <a:r>
              <a:rPr lang="fr-FR" sz="1700" dirty="0" smtClean="0">
                <a:solidFill>
                  <a:schemeClr val="tx2"/>
                </a:solidFill>
              </a:rPr>
              <a:t> Chaque lot est découpé en des macro-exigences</a:t>
            </a:r>
          </a:p>
        </p:txBody>
      </p:sp>
    </p:spTree>
    <p:extLst>
      <p:ext uri="{BB962C8B-B14F-4D97-AF65-F5344CB8AC3E}">
        <p14:creationId xmlns:p14="http://schemas.microsoft.com/office/powerpoint/2010/main" val="901310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Aperçu</a:t>
            </a:r>
            <a:r>
              <a:rPr lang="en-US" dirty="0" smtClean="0"/>
              <a:t> du </a:t>
            </a:r>
            <a:r>
              <a:rPr lang="en-US" dirty="0" err="1" smtClean="0"/>
              <a:t>réf</a:t>
            </a:r>
            <a:r>
              <a:rPr lang="en-US" dirty="0" smtClean="0"/>
              <a:t>.</a:t>
            </a:r>
            <a:endParaRPr lang="en-US" dirty="0"/>
          </a:p>
        </p:txBody>
      </p:sp>
      <p:sp>
        <p:nvSpPr>
          <p:cNvPr id="4" name="Espace réservé du numéro de diapositive 3"/>
          <p:cNvSpPr>
            <a:spLocks noGrp="1"/>
          </p:cNvSpPr>
          <p:nvPr>
            <p:ph type="sldNum" sz="quarter" idx="12"/>
          </p:nvPr>
        </p:nvSpPr>
        <p:spPr/>
        <p:txBody>
          <a:bodyPr/>
          <a:lstStyle/>
          <a:p>
            <a:fld id="{4FAB73BC-B049-4115-A692-8D63A059BFB8}" type="slidenum">
              <a:rPr lang="en-US" smtClean="0"/>
              <a:pPr/>
              <a:t>14</a:t>
            </a:fld>
            <a:endParaRPr lang="en-US" dirty="0"/>
          </a:p>
        </p:txBody>
      </p:sp>
      <p:pic>
        <p:nvPicPr>
          <p:cNvPr id="16385" name="Picture 1"/>
          <p:cNvPicPr>
            <a:picLocks noChangeAspect="1" noChangeArrowheads="1"/>
          </p:cNvPicPr>
          <p:nvPr/>
        </p:nvPicPr>
        <p:blipFill>
          <a:blip r:embed="rId2"/>
          <a:srcRect/>
          <a:stretch>
            <a:fillRect/>
          </a:stretch>
        </p:blipFill>
        <p:spPr bwMode="auto">
          <a:xfrm>
            <a:off x="268941" y="2081492"/>
            <a:ext cx="8471647" cy="4588249"/>
          </a:xfrm>
          <a:prstGeom prst="rect">
            <a:avLst/>
          </a:prstGeom>
          <a:noFill/>
          <a:ln w="9525">
            <a:noFill/>
            <a:miter lim="800000"/>
            <a:headEnd/>
            <a:tailEnd/>
          </a:ln>
          <a:effectLst/>
        </p:spPr>
      </p:pic>
      <p:pic>
        <p:nvPicPr>
          <p:cNvPr id="8" name="Picture 1"/>
          <p:cNvPicPr>
            <a:picLocks noChangeAspect="1" noChangeArrowheads="1"/>
          </p:cNvPicPr>
          <p:nvPr/>
        </p:nvPicPr>
        <p:blipFill>
          <a:blip r:embed="rId2"/>
          <a:srcRect/>
          <a:stretch>
            <a:fillRect/>
          </a:stretch>
        </p:blipFill>
        <p:spPr bwMode="auto">
          <a:xfrm>
            <a:off x="0" y="35859"/>
            <a:ext cx="9143999" cy="6822141"/>
          </a:xfrm>
          <a:prstGeom prst="rect">
            <a:avLst/>
          </a:prstGeom>
          <a:noFill/>
          <a:ln w="9525">
            <a:noFill/>
            <a:miter lim="800000"/>
            <a:headEnd/>
            <a:tailEnd/>
          </a:ln>
          <a:effectLst/>
        </p:spPr>
      </p:pic>
    </p:spTree>
    <p:extLst>
      <p:ext uri="{BB962C8B-B14F-4D97-AF65-F5344CB8AC3E}">
        <p14:creationId xmlns:p14="http://schemas.microsoft.com/office/powerpoint/2010/main" val="1957375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Aperçu</a:t>
            </a:r>
            <a:r>
              <a:rPr lang="en-US" dirty="0" smtClean="0"/>
              <a:t> du ref. (suite)</a:t>
            </a:r>
            <a:endParaRPr lang="en-US" dirty="0"/>
          </a:p>
        </p:txBody>
      </p:sp>
      <p:sp>
        <p:nvSpPr>
          <p:cNvPr id="4" name="Espace réservé du numéro de diapositive 3"/>
          <p:cNvSpPr>
            <a:spLocks noGrp="1"/>
          </p:cNvSpPr>
          <p:nvPr>
            <p:ph type="sldNum" sz="quarter" idx="12"/>
          </p:nvPr>
        </p:nvSpPr>
        <p:spPr/>
        <p:txBody>
          <a:bodyPr/>
          <a:lstStyle/>
          <a:p>
            <a:fld id="{4FAB73BC-B049-4115-A692-8D63A059BFB8}" type="slidenum">
              <a:rPr lang="en-US" smtClean="0"/>
              <a:pPr/>
              <a:t>15</a:t>
            </a:fld>
            <a:endParaRPr lang="en-US" dirty="0"/>
          </a:p>
        </p:txBody>
      </p:sp>
      <p:pic>
        <p:nvPicPr>
          <p:cNvPr id="15361" name="Picture 1"/>
          <p:cNvPicPr>
            <a:picLocks noChangeAspect="1" noChangeArrowheads="1"/>
          </p:cNvPicPr>
          <p:nvPr/>
        </p:nvPicPr>
        <p:blipFill>
          <a:blip r:embed="rId2"/>
          <a:srcRect/>
          <a:stretch>
            <a:fillRect/>
          </a:stretch>
        </p:blipFill>
        <p:spPr bwMode="auto">
          <a:xfrm>
            <a:off x="591672" y="1963271"/>
            <a:ext cx="7691718" cy="4693023"/>
          </a:xfrm>
          <a:prstGeom prst="rect">
            <a:avLst/>
          </a:prstGeom>
          <a:noFill/>
          <a:ln w="9525">
            <a:noFill/>
            <a:miter lim="800000"/>
            <a:headEnd/>
            <a:tailEnd/>
          </a:ln>
          <a:effectLst/>
        </p:spPr>
      </p:pic>
      <p:pic>
        <p:nvPicPr>
          <p:cNvPr id="8" name="Picture 1"/>
          <p:cNvPicPr>
            <a:picLocks noChangeAspect="1" noChangeArrowheads="1"/>
          </p:cNvPicPr>
          <p:nvPr/>
        </p:nvPicPr>
        <p:blipFill>
          <a:blip r:embed="rId2"/>
          <a:srcRect/>
          <a:stretch>
            <a:fillRect/>
          </a:stretch>
        </p:blipFill>
        <p:spPr bwMode="auto">
          <a:xfrm>
            <a:off x="0" y="1"/>
            <a:ext cx="9144000" cy="6808694"/>
          </a:xfrm>
          <a:prstGeom prst="rect">
            <a:avLst/>
          </a:prstGeom>
          <a:noFill/>
          <a:ln w="9525">
            <a:noFill/>
            <a:miter lim="800000"/>
            <a:headEnd/>
            <a:tailEnd/>
          </a:ln>
          <a:effectLst/>
        </p:spPr>
      </p:pic>
    </p:spTree>
    <p:extLst>
      <p:ext uri="{BB962C8B-B14F-4D97-AF65-F5344CB8AC3E}">
        <p14:creationId xmlns:p14="http://schemas.microsoft.com/office/powerpoint/2010/main" val="2258924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Solution </a:t>
            </a:r>
            <a:r>
              <a:rPr lang="en-US" dirty="0" err="1" smtClean="0"/>
              <a:t>proposée</a:t>
            </a:r>
            <a:endParaRPr lang="en-US" dirty="0"/>
          </a:p>
        </p:txBody>
      </p:sp>
      <p:sp>
        <p:nvSpPr>
          <p:cNvPr id="4" name="Espace réservé du numéro de diapositive 3"/>
          <p:cNvSpPr>
            <a:spLocks noGrp="1"/>
          </p:cNvSpPr>
          <p:nvPr>
            <p:ph type="sldNum" sz="quarter" idx="12"/>
          </p:nvPr>
        </p:nvSpPr>
        <p:spPr/>
        <p:txBody>
          <a:bodyPr/>
          <a:lstStyle/>
          <a:p>
            <a:fld id="{4FAB73BC-B049-4115-A692-8D63A059BFB8}" type="slidenum">
              <a:rPr lang="en-US" smtClean="0"/>
              <a:pPr/>
              <a:t>16</a:t>
            </a:fld>
            <a:endParaRPr lang="en-US" dirty="0"/>
          </a:p>
        </p:txBody>
      </p:sp>
    </p:spTree>
    <p:extLst>
      <p:ext uri="{BB962C8B-B14F-4D97-AF65-F5344CB8AC3E}">
        <p14:creationId xmlns:p14="http://schemas.microsoft.com/office/powerpoint/2010/main" val="154566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Contraintes</a:t>
            </a:r>
            <a:r>
              <a:rPr lang="en-US" dirty="0" smtClean="0"/>
              <a:t> et </a:t>
            </a:r>
            <a:r>
              <a:rPr lang="en-US" dirty="0" err="1" smtClean="0"/>
              <a:t>exigences</a:t>
            </a:r>
            <a:endParaRPr lang="en-US" dirty="0"/>
          </a:p>
        </p:txBody>
      </p:sp>
      <p:sp>
        <p:nvSpPr>
          <p:cNvPr id="3" name="Espace réservé du contenu 2"/>
          <p:cNvSpPr>
            <a:spLocks noGrp="1"/>
          </p:cNvSpPr>
          <p:nvPr>
            <p:ph idx="1"/>
          </p:nvPr>
        </p:nvSpPr>
        <p:spPr>
          <a:xfrm>
            <a:off x="881641" y="2319445"/>
            <a:ext cx="7989752" cy="3630795"/>
          </a:xfrm>
        </p:spPr>
        <p:txBody>
          <a:bodyPr>
            <a:normAutofit/>
          </a:bodyPr>
          <a:lstStyle/>
          <a:p>
            <a:pPr>
              <a:buSzPct val="200000"/>
              <a:buFont typeface="Wingdings" pitchFamily="2" charset="2"/>
              <a:buChar char="§"/>
            </a:pPr>
            <a:r>
              <a:rPr lang="fr-FR" dirty="0" smtClean="0"/>
              <a:t> Plateforme informatique centrale de Ministère : </a:t>
            </a:r>
            <a:r>
              <a:rPr lang="fr-FR" dirty="0" err="1" smtClean="0"/>
              <a:t>MicroSoft</a:t>
            </a:r>
            <a:endParaRPr lang="fr-FR" dirty="0" smtClean="0"/>
          </a:p>
          <a:p>
            <a:pPr>
              <a:buSzPct val="200000"/>
              <a:buFont typeface="Wingdings" pitchFamily="2" charset="2"/>
              <a:buChar char="§"/>
            </a:pPr>
            <a:endParaRPr lang="fr-FR" dirty="0" smtClean="0"/>
          </a:p>
          <a:p>
            <a:pPr>
              <a:buSzPct val="200000"/>
              <a:buFont typeface="Wingdings" pitchFamily="2" charset="2"/>
              <a:buChar char="§"/>
            </a:pPr>
            <a:r>
              <a:rPr lang="fr-FR" dirty="0" smtClean="0"/>
              <a:t>Nombre petit d’utilisateurs: Pour la GED , 50 utilisateurs.</a:t>
            </a:r>
          </a:p>
          <a:p>
            <a:pPr>
              <a:buSzPct val="200000"/>
              <a:buFont typeface="Wingdings" pitchFamily="2" charset="2"/>
              <a:buChar char="§"/>
            </a:pPr>
            <a:endParaRPr lang="fr-FR" dirty="0" smtClean="0"/>
          </a:p>
          <a:p>
            <a:pPr>
              <a:buSzPct val="200000"/>
              <a:buFont typeface="Wingdings" pitchFamily="2" charset="2"/>
              <a:buChar char="§"/>
            </a:pPr>
            <a:r>
              <a:rPr lang="fr-FR" dirty="0" smtClean="0"/>
              <a:t>Pour le BI, 10 utilisateurs.</a:t>
            </a:r>
          </a:p>
          <a:p>
            <a:pPr marL="0" indent="0">
              <a:buSzPct val="200000"/>
              <a:buFont typeface="Wingdings" pitchFamily="2" charset="2"/>
              <a:buChar char="§"/>
            </a:pPr>
            <a:endParaRPr lang="fr-FR" dirty="0" smtClean="0"/>
          </a:p>
          <a:p>
            <a:pPr marL="0" indent="0">
              <a:buSzPct val="200000"/>
              <a:buFont typeface="Wingdings" pitchFamily="2" charset="2"/>
              <a:buChar char="§"/>
            </a:pPr>
            <a:r>
              <a:rPr lang="fr-FR" dirty="0" smtClean="0"/>
              <a:t> Base de données &lt; 4Go</a:t>
            </a:r>
          </a:p>
          <a:p>
            <a:pPr marL="0" indent="0">
              <a:buNone/>
            </a:pPr>
            <a:r>
              <a:rPr lang="fr-FR" dirty="0" smtClean="0"/>
              <a:t>				</a:t>
            </a:r>
            <a:endParaRPr lang="en-US" sz="1800" dirty="0"/>
          </a:p>
        </p:txBody>
      </p:sp>
      <p:sp>
        <p:nvSpPr>
          <p:cNvPr id="4" name="Espace réservé du numéro de diapositive 3"/>
          <p:cNvSpPr>
            <a:spLocks noGrp="1"/>
          </p:cNvSpPr>
          <p:nvPr>
            <p:ph type="sldNum" sz="quarter" idx="12"/>
          </p:nvPr>
        </p:nvSpPr>
        <p:spPr/>
        <p:txBody>
          <a:bodyPr/>
          <a:lstStyle/>
          <a:p>
            <a:fld id="{4FAB73BC-B049-4115-A692-8D63A059BFB8}" type="slidenum">
              <a:rPr lang="en-US" smtClean="0"/>
              <a:pPr/>
              <a:t>17</a:t>
            </a:fld>
            <a:endParaRPr lang="en-US" dirty="0"/>
          </a:p>
        </p:txBody>
      </p:sp>
    </p:spTree>
    <p:extLst>
      <p:ext uri="{BB962C8B-B14F-4D97-AF65-F5344CB8AC3E}">
        <p14:creationId xmlns:p14="http://schemas.microsoft.com/office/powerpoint/2010/main" val="1070690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Choix</a:t>
            </a:r>
            <a:r>
              <a:rPr lang="en-US" dirty="0" smtClean="0"/>
              <a:t> de la solution</a:t>
            </a:r>
            <a:endParaRPr lang="en-US" dirty="0"/>
          </a:p>
        </p:txBody>
      </p:sp>
      <p:sp>
        <p:nvSpPr>
          <p:cNvPr id="4" name="Espace réservé du numéro de diapositive 3"/>
          <p:cNvSpPr>
            <a:spLocks noGrp="1"/>
          </p:cNvSpPr>
          <p:nvPr>
            <p:ph type="sldNum" sz="quarter" idx="12"/>
          </p:nvPr>
        </p:nvSpPr>
        <p:spPr/>
        <p:txBody>
          <a:bodyPr/>
          <a:lstStyle/>
          <a:p>
            <a:fld id="{4FAB73BC-B049-4115-A692-8D63A059BFB8}" type="slidenum">
              <a:rPr lang="en-US" smtClean="0"/>
              <a:pPr/>
              <a:t>18</a:t>
            </a:fld>
            <a:endParaRPr lang="en-US" dirty="0"/>
          </a:p>
        </p:txBody>
      </p:sp>
      <p:sp>
        <p:nvSpPr>
          <p:cNvPr id="7" name="Rectangle 6"/>
          <p:cNvSpPr/>
          <p:nvPr/>
        </p:nvSpPr>
        <p:spPr>
          <a:xfrm>
            <a:off x="927464" y="2700882"/>
            <a:ext cx="7001691" cy="646331"/>
          </a:xfrm>
          <a:prstGeom prst="rect">
            <a:avLst/>
          </a:prstGeom>
        </p:spPr>
        <p:txBody>
          <a:bodyPr wrap="square">
            <a:spAutoFit/>
          </a:bodyPr>
          <a:lstStyle/>
          <a:p>
            <a:r>
              <a:rPr lang="fr-FR" dirty="0" smtClean="0"/>
              <a:t> </a:t>
            </a:r>
            <a:r>
              <a:rPr lang="fr-FR" dirty="0" smtClean="0">
                <a:solidFill>
                  <a:schemeClr val="tx2"/>
                </a:solidFill>
              </a:rPr>
              <a:t>Microsoft Business Intelligence se structure autour de 3 composants majeurs :</a:t>
            </a:r>
          </a:p>
        </p:txBody>
      </p:sp>
      <p:pic>
        <p:nvPicPr>
          <p:cNvPr id="8" name="Image 7"/>
          <p:cNvPicPr>
            <a:picLocks noChangeAspect="1"/>
          </p:cNvPicPr>
          <p:nvPr/>
        </p:nvPicPr>
        <p:blipFill>
          <a:blip r:embed="rId2"/>
          <a:stretch>
            <a:fillRect/>
          </a:stretch>
        </p:blipFill>
        <p:spPr>
          <a:xfrm>
            <a:off x="287383" y="3485968"/>
            <a:ext cx="8556171" cy="3048000"/>
          </a:xfrm>
          <a:prstGeom prst="rect">
            <a:avLst/>
          </a:prstGeom>
        </p:spPr>
      </p:pic>
      <p:sp>
        <p:nvSpPr>
          <p:cNvPr id="12290" name="AutoShape 2" descr="نتيجة بحث الصور عن ‪microsoft BI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2292" name="AutoShape 4" descr="نتيجة بحث الصور عن ‪microsoft BI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2294" name="AutoShape 6" descr="نتيجة بحث الصور عن ‪microsoft BI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2296" name="AutoShape 8" descr="نتيجة بحث الصور عن ‪microsoft BI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12298" name="Picture 10" descr="https://encrypted-tbn1.gstatic.com/images?q=tbn:ANd9GcRsKb_mislm2RB1I77QfYJIK3MokXWnpQkA-yRJ3f53lJbiTKpJ"/>
          <p:cNvPicPr>
            <a:picLocks noChangeAspect="1" noChangeArrowheads="1"/>
          </p:cNvPicPr>
          <p:nvPr/>
        </p:nvPicPr>
        <p:blipFill>
          <a:blip r:embed="rId3"/>
          <a:srcRect/>
          <a:stretch>
            <a:fillRect/>
          </a:stretch>
        </p:blipFill>
        <p:spPr bwMode="auto">
          <a:xfrm>
            <a:off x="6575480" y="623350"/>
            <a:ext cx="2095500" cy="1219201"/>
          </a:xfrm>
          <a:prstGeom prst="rect">
            <a:avLst/>
          </a:prstGeom>
          <a:noFill/>
        </p:spPr>
      </p:pic>
    </p:spTree>
    <p:extLst>
      <p:ext uri="{BB962C8B-B14F-4D97-AF65-F5344CB8AC3E}">
        <p14:creationId xmlns:p14="http://schemas.microsoft.com/office/powerpoint/2010/main" val="384081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Choix</a:t>
            </a:r>
            <a:r>
              <a:rPr lang="en-US" dirty="0" smtClean="0"/>
              <a:t> de la solution</a:t>
            </a:r>
            <a:endParaRPr lang="en-US" dirty="0"/>
          </a:p>
        </p:txBody>
      </p:sp>
      <p:sp>
        <p:nvSpPr>
          <p:cNvPr id="4" name="Espace réservé du numéro de diapositive 3"/>
          <p:cNvSpPr>
            <a:spLocks noGrp="1"/>
          </p:cNvSpPr>
          <p:nvPr>
            <p:ph type="sldNum" sz="quarter" idx="12"/>
          </p:nvPr>
        </p:nvSpPr>
        <p:spPr/>
        <p:txBody>
          <a:bodyPr/>
          <a:lstStyle/>
          <a:p>
            <a:fld id="{4FAB73BC-B049-4115-A692-8D63A059BFB8}" type="slidenum">
              <a:rPr lang="en-US" smtClean="0"/>
              <a:pPr/>
              <a:t>19</a:t>
            </a:fld>
            <a:endParaRPr lang="en-US" dirty="0"/>
          </a:p>
        </p:txBody>
      </p:sp>
      <p:sp>
        <p:nvSpPr>
          <p:cNvPr id="7" name="Rectangle 6"/>
          <p:cNvSpPr/>
          <p:nvPr/>
        </p:nvSpPr>
        <p:spPr>
          <a:xfrm>
            <a:off x="718457" y="2441971"/>
            <a:ext cx="7289074" cy="3693319"/>
          </a:xfrm>
          <a:prstGeom prst="rect">
            <a:avLst/>
          </a:prstGeom>
        </p:spPr>
        <p:txBody>
          <a:bodyPr wrap="square">
            <a:spAutoFit/>
          </a:bodyPr>
          <a:lstStyle/>
          <a:p>
            <a:endParaRPr lang="fr-FR" dirty="0" smtClean="0">
              <a:solidFill>
                <a:schemeClr val="tx2"/>
              </a:solidFill>
            </a:endParaRPr>
          </a:p>
          <a:p>
            <a:pPr>
              <a:buFont typeface="Wingdings" panose="05000000000000000000" pitchFamily="2" charset="2"/>
              <a:buChar char="Ø"/>
            </a:pPr>
            <a:endParaRPr lang="fr-FR" dirty="0" smtClean="0">
              <a:solidFill>
                <a:schemeClr val="tx2"/>
              </a:solidFill>
            </a:endParaRPr>
          </a:p>
          <a:p>
            <a:pPr>
              <a:buClr>
                <a:srgbClr val="FF0000"/>
              </a:buClr>
              <a:buSzPct val="200000"/>
              <a:buFont typeface="Wingdings" pitchFamily="2" charset="2"/>
              <a:buChar char="§"/>
            </a:pPr>
            <a:r>
              <a:rPr lang="fr-FR" dirty="0" smtClean="0">
                <a:solidFill>
                  <a:schemeClr val="tx2"/>
                </a:solidFill>
              </a:rPr>
              <a:t>SSIS: l’outil ETL de Microsoft, c’est une plateforme d’intégration de données pour alimenter des entrepôts de données (data </a:t>
            </a:r>
            <a:r>
              <a:rPr lang="fr-FR" dirty="0" err="1" smtClean="0">
                <a:solidFill>
                  <a:schemeClr val="tx2"/>
                </a:solidFill>
              </a:rPr>
              <a:t>warehouse</a:t>
            </a:r>
            <a:r>
              <a:rPr lang="fr-FR" dirty="0" smtClean="0">
                <a:solidFill>
                  <a:schemeClr val="tx2"/>
                </a:solidFill>
              </a:rPr>
              <a:t>)</a:t>
            </a:r>
          </a:p>
          <a:p>
            <a:pPr>
              <a:buClr>
                <a:srgbClr val="FF0000"/>
              </a:buClr>
              <a:buSzPct val="200000"/>
              <a:buFont typeface="Wingdings" pitchFamily="2" charset="2"/>
              <a:buChar char="§"/>
            </a:pPr>
            <a:endParaRPr lang="fr-FR" dirty="0" smtClean="0">
              <a:solidFill>
                <a:schemeClr val="tx2"/>
              </a:solidFill>
            </a:endParaRPr>
          </a:p>
          <a:p>
            <a:pPr>
              <a:buClr>
                <a:srgbClr val="FF0000"/>
              </a:buClr>
              <a:buSzPct val="200000"/>
              <a:buFont typeface="Wingdings" pitchFamily="2" charset="2"/>
              <a:buChar char="§"/>
            </a:pPr>
            <a:endParaRPr lang="fr-FR" dirty="0" smtClean="0">
              <a:solidFill>
                <a:schemeClr val="tx2"/>
              </a:solidFill>
            </a:endParaRPr>
          </a:p>
          <a:p>
            <a:pPr>
              <a:buClr>
                <a:srgbClr val="FF0000"/>
              </a:buClr>
              <a:buSzPct val="200000"/>
              <a:buFont typeface="Wingdings" pitchFamily="2" charset="2"/>
              <a:buChar char="§"/>
            </a:pPr>
            <a:r>
              <a:rPr lang="fr-FR" dirty="0" smtClean="0">
                <a:solidFill>
                  <a:schemeClr val="tx2"/>
                </a:solidFill>
              </a:rPr>
              <a:t>SSAS: Outil OLAP incluant un moteur de stockage pour les cubes, des algorithmes de data </a:t>
            </a:r>
            <a:r>
              <a:rPr lang="fr-FR" dirty="0" err="1" smtClean="0">
                <a:solidFill>
                  <a:schemeClr val="tx2"/>
                </a:solidFill>
              </a:rPr>
              <a:t>mining</a:t>
            </a:r>
            <a:r>
              <a:rPr lang="fr-FR" dirty="0" smtClean="0">
                <a:solidFill>
                  <a:schemeClr val="tx2"/>
                </a:solidFill>
              </a:rPr>
              <a:t> et de nombreux outils de BI.</a:t>
            </a:r>
          </a:p>
          <a:p>
            <a:pPr>
              <a:buClr>
                <a:srgbClr val="FF0000"/>
              </a:buClr>
              <a:buSzPct val="200000"/>
              <a:buFont typeface="Wingdings" pitchFamily="2" charset="2"/>
              <a:buChar char="§"/>
            </a:pPr>
            <a:endParaRPr lang="fr-FR" dirty="0" smtClean="0">
              <a:solidFill>
                <a:schemeClr val="tx2"/>
              </a:solidFill>
            </a:endParaRPr>
          </a:p>
          <a:p>
            <a:pPr>
              <a:buClr>
                <a:srgbClr val="FF0000"/>
              </a:buClr>
              <a:buSzPct val="200000"/>
              <a:buFont typeface="Wingdings" pitchFamily="2" charset="2"/>
              <a:buChar char="§"/>
            </a:pPr>
            <a:endParaRPr lang="fr-FR" dirty="0" smtClean="0">
              <a:solidFill>
                <a:schemeClr val="tx2"/>
              </a:solidFill>
            </a:endParaRPr>
          </a:p>
          <a:p>
            <a:pPr>
              <a:buClr>
                <a:srgbClr val="FF0000"/>
              </a:buClr>
              <a:buSzPct val="200000"/>
              <a:buFont typeface="Wingdings" pitchFamily="2" charset="2"/>
              <a:buChar char="§"/>
            </a:pPr>
            <a:endParaRPr lang="fr-FR" dirty="0" smtClean="0">
              <a:solidFill>
                <a:schemeClr val="tx2"/>
              </a:solidFill>
            </a:endParaRPr>
          </a:p>
          <a:p>
            <a:pPr>
              <a:buClr>
                <a:srgbClr val="FF0000"/>
              </a:buClr>
              <a:buSzPct val="200000"/>
              <a:buFont typeface="Wingdings" pitchFamily="2" charset="2"/>
              <a:buChar char="§"/>
            </a:pPr>
            <a:r>
              <a:rPr lang="fr-FR" dirty="0" smtClean="0">
                <a:solidFill>
                  <a:schemeClr val="tx2"/>
                </a:solidFill>
              </a:rPr>
              <a:t>SSRS: Outil qui produit des rapports sous différentes formes en exploitant les ressources du moteur décisionnel .</a:t>
            </a:r>
          </a:p>
        </p:txBody>
      </p:sp>
      <p:pic>
        <p:nvPicPr>
          <p:cNvPr id="8" name="Picture 10" descr="https://encrypted-tbn1.gstatic.com/images?q=tbn:ANd9GcRsKb_mislm2RB1I77QfYJIK3MokXWnpQkA-yRJ3f53lJbiTKpJ"/>
          <p:cNvPicPr>
            <a:picLocks noChangeAspect="1" noChangeArrowheads="1"/>
          </p:cNvPicPr>
          <p:nvPr/>
        </p:nvPicPr>
        <p:blipFill>
          <a:blip r:embed="rId2"/>
          <a:srcRect/>
          <a:stretch>
            <a:fillRect/>
          </a:stretch>
        </p:blipFill>
        <p:spPr bwMode="auto">
          <a:xfrm>
            <a:off x="6573471" y="623351"/>
            <a:ext cx="2095500" cy="1219201"/>
          </a:xfrm>
          <a:prstGeom prst="rect">
            <a:avLst/>
          </a:prstGeom>
          <a:noFill/>
        </p:spPr>
      </p:pic>
    </p:spTree>
    <p:extLst>
      <p:ext uri="{BB962C8B-B14F-4D97-AF65-F5344CB8AC3E}">
        <p14:creationId xmlns:p14="http://schemas.microsoft.com/office/powerpoint/2010/main" val="1584558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heckerboard(across)">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PLAN</a:t>
            </a:r>
            <a:endParaRPr lang="en-US" dirty="0"/>
          </a:p>
        </p:txBody>
      </p:sp>
      <p:sp>
        <p:nvSpPr>
          <p:cNvPr id="3" name="Espace réservé du contenu 2"/>
          <p:cNvSpPr>
            <a:spLocks noGrp="1"/>
          </p:cNvSpPr>
          <p:nvPr>
            <p:ph idx="1"/>
          </p:nvPr>
        </p:nvSpPr>
        <p:spPr>
          <a:xfrm>
            <a:off x="2305508" y="2541512"/>
            <a:ext cx="7989752" cy="3630795"/>
          </a:xfrm>
        </p:spPr>
        <p:txBody>
          <a:bodyPr>
            <a:normAutofit fontScale="92500" lnSpcReduction="10000"/>
          </a:bodyPr>
          <a:lstStyle/>
          <a:p>
            <a:r>
              <a:rPr lang="en-US" sz="2400" dirty="0" err="1" smtClean="0"/>
              <a:t>Contexte</a:t>
            </a:r>
            <a:r>
              <a:rPr lang="en-US" sz="2400" dirty="0" smtClean="0"/>
              <a:t> </a:t>
            </a:r>
            <a:r>
              <a:rPr lang="en-US" sz="2400" dirty="0" err="1" smtClean="0"/>
              <a:t>général</a:t>
            </a:r>
            <a:r>
              <a:rPr lang="en-US" sz="2400" dirty="0" smtClean="0"/>
              <a:t> du </a:t>
            </a:r>
            <a:r>
              <a:rPr lang="en-US" sz="2400" dirty="0" err="1" smtClean="0"/>
              <a:t>projet</a:t>
            </a:r>
            <a:endParaRPr lang="en-US" sz="2400" dirty="0" smtClean="0"/>
          </a:p>
          <a:p>
            <a:r>
              <a:rPr lang="en-US" sz="2400" dirty="0" smtClean="0"/>
              <a:t>Macro-</a:t>
            </a:r>
            <a:r>
              <a:rPr lang="en-US" sz="2400" dirty="0" err="1" smtClean="0"/>
              <a:t>fonctionnalités</a:t>
            </a:r>
            <a:endParaRPr lang="en-US" sz="2400" dirty="0" smtClean="0"/>
          </a:p>
          <a:p>
            <a:r>
              <a:rPr lang="en-US" sz="2400" dirty="0" err="1" smtClean="0"/>
              <a:t>Référentiel</a:t>
            </a:r>
            <a:r>
              <a:rPr lang="en-US" sz="2400" dirty="0" smtClean="0"/>
              <a:t> des </a:t>
            </a:r>
            <a:r>
              <a:rPr lang="en-US" sz="2400" dirty="0" err="1" smtClean="0"/>
              <a:t>éxigences</a:t>
            </a:r>
            <a:endParaRPr lang="en-US" sz="2400" dirty="0" smtClean="0"/>
          </a:p>
          <a:p>
            <a:r>
              <a:rPr lang="en-US" sz="2400" dirty="0" smtClean="0"/>
              <a:t>Solution </a:t>
            </a:r>
            <a:r>
              <a:rPr lang="en-US" sz="2400" dirty="0" err="1" smtClean="0"/>
              <a:t>proposée</a:t>
            </a:r>
            <a:endParaRPr lang="en-US" sz="2400" dirty="0" smtClean="0"/>
          </a:p>
          <a:p>
            <a:r>
              <a:rPr lang="en-US" sz="2400" dirty="0" smtClean="0"/>
              <a:t>Estimation des charges</a:t>
            </a:r>
          </a:p>
          <a:p>
            <a:r>
              <a:rPr lang="en-US" sz="2400" dirty="0" smtClean="0"/>
              <a:t>Planning du </a:t>
            </a:r>
            <a:r>
              <a:rPr lang="en-US" sz="2400" dirty="0" err="1" smtClean="0"/>
              <a:t>projet</a:t>
            </a:r>
            <a:endParaRPr lang="en-US" sz="2400" dirty="0" smtClean="0"/>
          </a:p>
          <a:p>
            <a:r>
              <a:rPr lang="en-US" sz="2400" dirty="0" err="1" smtClean="0"/>
              <a:t>Equipe</a:t>
            </a:r>
            <a:r>
              <a:rPr lang="en-US" sz="2400" dirty="0" smtClean="0"/>
              <a:t> du </a:t>
            </a:r>
            <a:r>
              <a:rPr lang="en-US" sz="2400" dirty="0" err="1" smtClean="0"/>
              <a:t>projet</a:t>
            </a:r>
            <a:endParaRPr lang="en-US" sz="2400" dirty="0" smtClean="0"/>
          </a:p>
          <a:p>
            <a:r>
              <a:rPr lang="en-US" sz="2400" dirty="0" smtClean="0"/>
              <a:t>Budget</a:t>
            </a:r>
            <a:endParaRPr lang="en-US" sz="2400" dirty="0"/>
          </a:p>
          <a:p>
            <a:endParaRPr lang="en-US" sz="2400" dirty="0"/>
          </a:p>
        </p:txBody>
      </p:sp>
      <p:sp>
        <p:nvSpPr>
          <p:cNvPr id="4" name="Espace réservé du numéro de diapositive 3"/>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3287100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Choix</a:t>
            </a:r>
            <a:r>
              <a:rPr lang="en-US" dirty="0" smtClean="0"/>
              <a:t> de la solution</a:t>
            </a:r>
            <a:endParaRPr lang="en-US" dirty="0"/>
          </a:p>
        </p:txBody>
      </p:sp>
      <p:sp>
        <p:nvSpPr>
          <p:cNvPr id="4" name="Espace réservé du numéro de diapositive 3"/>
          <p:cNvSpPr>
            <a:spLocks noGrp="1"/>
          </p:cNvSpPr>
          <p:nvPr>
            <p:ph type="sldNum" sz="quarter" idx="12"/>
          </p:nvPr>
        </p:nvSpPr>
        <p:spPr/>
        <p:txBody>
          <a:bodyPr/>
          <a:lstStyle/>
          <a:p>
            <a:fld id="{4FAB73BC-B049-4115-A692-8D63A059BFB8}" type="slidenum">
              <a:rPr lang="en-US" smtClean="0"/>
              <a:pPr/>
              <a:t>20</a:t>
            </a:fld>
            <a:endParaRPr lang="en-US" dirty="0"/>
          </a:p>
        </p:txBody>
      </p:sp>
      <p:sp>
        <p:nvSpPr>
          <p:cNvPr id="7" name="Rectangle 6"/>
          <p:cNvSpPr/>
          <p:nvPr/>
        </p:nvSpPr>
        <p:spPr>
          <a:xfrm>
            <a:off x="718457" y="2441971"/>
            <a:ext cx="7289074" cy="3693319"/>
          </a:xfrm>
          <a:prstGeom prst="rect">
            <a:avLst/>
          </a:prstGeom>
        </p:spPr>
        <p:txBody>
          <a:bodyPr wrap="square">
            <a:spAutoFit/>
          </a:bodyPr>
          <a:lstStyle/>
          <a:p>
            <a:endParaRPr lang="fr-FR" dirty="0" smtClean="0">
              <a:solidFill>
                <a:schemeClr val="tx2"/>
              </a:solidFill>
            </a:endParaRPr>
          </a:p>
          <a:p>
            <a:pPr>
              <a:buFont typeface="Wingdings" panose="05000000000000000000" pitchFamily="2" charset="2"/>
              <a:buChar char="Ø"/>
            </a:pPr>
            <a:endParaRPr lang="fr-FR" dirty="0" smtClean="0">
              <a:solidFill>
                <a:schemeClr val="tx2"/>
              </a:solidFill>
            </a:endParaRPr>
          </a:p>
          <a:p>
            <a:pPr>
              <a:buClr>
                <a:srgbClr val="FF0000"/>
              </a:buClr>
              <a:buSzPct val="200000"/>
              <a:buFont typeface="Wingdings" pitchFamily="2" charset="2"/>
              <a:buChar char="§"/>
            </a:pPr>
            <a:r>
              <a:rPr lang="fr-FR" dirty="0" smtClean="0">
                <a:solidFill>
                  <a:schemeClr val="tx2"/>
                </a:solidFill>
              </a:rPr>
              <a:t>SSIS: l’outil ETL de Microsoft, c’est une plateforme d’intégration de données pour alimenter des entrepôts de données (data </a:t>
            </a:r>
            <a:r>
              <a:rPr lang="fr-FR" dirty="0" err="1" smtClean="0">
                <a:solidFill>
                  <a:schemeClr val="tx2"/>
                </a:solidFill>
              </a:rPr>
              <a:t>warehouse</a:t>
            </a:r>
            <a:r>
              <a:rPr lang="fr-FR" dirty="0" smtClean="0">
                <a:solidFill>
                  <a:schemeClr val="tx2"/>
                </a:solidFill>
              </a:rPr>
              <a:t>)</a:t>
            </a:r>
          </a:p>
          <a:p>
            <a:pPr>
              <a:buClr>
                <a:srgbClr val="FF0000"/>
              </a:buClr>
              <a:buSzPct val="200000"/>
              <a:buFont typeface="Wingdings" pitchFamily="2" charset="2"/>
              <a:buChar char="§"/>
            </a:pPr>
            <a:endParaRPr lang="fr-FR" dirty="0" smtClean="0">
              <a:solidFill>
                <a:schemeClr val="tx2"/>
              </a:solidFill>
            </a:endParaRPr>
          </a:p>
          <a:p>
            <a:pPr>
              <a:buClr>
                <a:srgbClr val="FF0000"/>
              </a:buClr>
              <a:buSzPct val="200000"/>
              <a:buFont typeface="Wingdings" pitchFamily="2" charset="2"/>
              <a:buChar char="§"/>
            </a:pPr>
            <a:endParaRPr lang="fr-FR" dirty="0" smtClean="0">
              <a:solidFill>
                <a:schemeClr val="tx2"/>
              </a:solidFill>
            </a:endParaRPr>
          </a:p>
          <a:p>
            <a:pPr>
              <a:buClr>
                <a:srgbClr val="FF0000"/>
              </a:buClr>
              <a:buSzPct val="200000"/>
              <a:buFont typeface="Wingdings" pitchFamily="2" charset="2"/>
              <a:buChar char="§"/>
            </a:pPr>
            <a:r>
              <a:rPr lang="fr-FR" dirty="0" smtClean="0">
                <a:solidFill>
                  <a:schemeClr val="tx2"/>
                </a:solidFill>
              </a:rPr>
              <a:t>SSAS: Outil OLAP incluant un moteur de stockage pour les cubes, des algorithmes de data </a:t>
            </a:r>
            <a:r>
              <a:rPr lang="fr-FR" dirty="0" err="1" smtClean="0">
                <a:solidFill>
                  <a:schemeClr val="tx2"/>
                </a:solidFill>
              </a:rPr>
              <a:t>mining</a:t>
            </a:r>
            <a:r>
              <a:rPr lang="fr-FR" dirty="0" smtClean="0">
                <a:solidFill>
                  <a:schemeClr val="tx2"/>
                </a:solidFill>
              </a:rPr>
              <a:t> et de nombreux outils de BI.</a:t>
            </a:r>
          </a:p>
          <a:p>
            <a:pPr>
              <a:buClr>
                <a:srgbClr val="FF0000"/>
              </a:buClr>
              <a:buSzPct val="200000"/>
              <a:buFont typeface="Wingdings" pitchFamily="2" charset="2"/>
              <a:buChar char="§"/>
            </a:pPr>
            <a:endParaRPr lang="fr-FR" dirty="0" smtClean="0">
              <a:solidFill>
                <a:schemeClr val="tx2"/>
              </a:solidFill>
            </a:endParaRPr>
          </a:p>
          <a:p>
            <a:pPr>
              <a:buClr>
                <a:srgbClr val="FF0000"/>
              </a:buClr>
              <a:buSzPct val="200000"/>
              <a:buFont typeface="Wingdings" pitchFamily="2" charset="2"/>
              <a:buChar char="§"/>
            </a:pPr>
            <a:endParaRPr lang="fr-FR" dirty="0" smtClean="0">
              <a:solidFill>
                <a:schemeClr val="tx2"/>
              </a:solidFill>
            </a:endParaRPr>
          </a:p>
          <a:p>
            <a:pPr>
              <a:buClr>
                <a:srgbClr val="FF0000"/>
              </a:buClr>
              <a:buSzPct val="200000"/>
              <a:buFont typeface="Wingdings" pitchFamily="2" charset="2"/>
              <a:buChar char="§"/>
            </a:pPr>
            <a:endParaRPr lang="fr-FR" dirty="0" smtClean="0">
              <a:solidFill>
                <a:schemeClr val="tx2"/>
              </a:solidFill>
            </a:endParaRPr>
          </a:p>
          <a:p>
            <a:pPr>
              <a:buClr>
                <a:srgbClr val="FF0000"/>
              </a:buClr>
              <a:buSzPct val="200000"/>
              <a:buFont typeface="Wingdings" pitchFamily="2" charset="2"/>
              <a:buChar char="§"/>
            </a:pPr>
            <a:r>
              <a:rPr lang="fr-FR" dirty="0" smtClean="0">
                <a:solidFill>
                  <a:schemeClr val="tx2"/>
                </a:solidFill>
              </a:rPr>
              <a:t>SSRS: Outil qui produit des rapports sous différentes formes en exploitant les ressources du moteur décisionnel .</a:t>
            </a:r>
          </a:p>
        </p:txBody>
      </p:sp>
      <p:pic>
        <p:nvPicPr>
          <p:cNvPr id="8" name="Picture 10" descr="https://encrypted-tbn1.gstatic.com/images?q=tbn:ANd9GcRsKb_mislm2RB1I77QfYJIK3MokXWnpQkA-yRJ3f53lJbiTKpJ"/>
          <p:cNvPicPr>
            <a:picLocks noChangeAspect="1" noChangeArrowheads="1"/>
          </p:cNvPicPr>
          <p:nvPr/>
        </p:nvPicPr>
        <p:blipFill>
          <a:blip r:embed="rId2"/>
          <a:srcRect/>
          <a:stretch>
            <a:fillRect/>
          </a:stretch>
        </p:blipFill>
        <p:spPr bwMode="auto">
          <a:xfrm>
            <a:off x="6573471" y="623351"/>
            <a:ext cx="2095500" cy="1219201"/>
          </a:xfrm>
          <a:prstGeom prst="rect">
            <a:avLst/>
          </a:prstGeom>
          <a:noFill/>
        </p:spPr>
      </p:pic>
    </p:spTree>
    <p:extLst>
      <p:ext uri="{BB962C8B-B14F-4D97-AF65-F5344CB8AC3E}">
        <p14:creationId xmlns:p14="http://schemas.microsoft.com/office/powerpoint/2010/main" val="2135865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heckerboard(across)">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Choix</a:t>
            </a:r>
            <a:r>
              <a:rPr lang="en-US" dirty="0"/>
              <a:t> de la solution</a:t>
            </a:r>
          </a:p>
        </p:txBody>
      </p:sp>
      <p:sp>
        <p:nvSpPr>
          <p:cNvPr id="3" name="Espace réservé du contenu 2"/>
          <p:cNvSpPr>
            <a:spLocks noGrp="1"/>
          </p:cNvSpPr>
          <p:nvPr>
            <p:ph idx="1"/>
          </p:nvPr>
        </p:nvSpPr>
        <p:spPr/>
        <p:txBody>
          <a:bodyPr>
            <a:normAutofit/>
          </a:bodyPr>
          <a:lstStyle/>
          <a:p>
            <a:r>
              <a:rPr lang="fr-FR" dirty="0" err="1"/>
              <a:t>Activiti</a:t>
            </a:r>
            <a:r>
              <a:rPr lang="fr-FR" dirty="0"/>
              <a:t> est un </a:t>
            </a:r>
            <a:r>
              <a:rPr lang="fr-FR" dirty="0"/>
              <a:t>Business </a:t>
            </a:r>
            <a:r>
              <a:rPr lang="fr-FR" dirty="0" err="1"/>
              <a:t>Process</a:t>
            </a:r>
            <a:r>
              <a:rPr lang="fr-FR" dirty="0"/>
              <a:t> </a:t>
            </a:r>
            <a:r>
              <a:rPr lang="fr-FR" dirty="0"/>
              <a:t>Manager </a:t>
            </a:r>
            <a:r>
              <a:rPr lang="fr-FR" dirty="0"/>
              <a:t>(BPM) Plate-forme destinée aux gens d'affaires, les développeurs et les administrateurs système. Son noyau est un moteur ultra-rapide et solide comme le roc processus BPMN 2 pour Java. </a:t>
            </a:r>
            <a:r>
              <a:rPr lang="fr-FR" dirty="0"/>
              <a:t>Il est open-source et distribué sous la licence Apache. </a:t>
            </a:r>
            <a:endParaRPr lang="fr-FR" dirty="0" smtClean="0"/>
          </a:p>
          <a:p>
            <a:r>
              <a:rPr lang="fr-FR" dirty="0" err="1" smtClean="0"/>
              <a:t>Activiti</a:t>
            </a:r>
            <a:r>
              <a:rPr lang="fr-FR" dirty="0" smtClean="0"/>
              <a:t> </a:t>
            </a:r>
            <a:r>
              <a:rPr lang="fr-FR" dirty="0"/>
              <a:t>fonctionne dans toute application Java sur un serveur, sur un cluster ou dans le nuage. </a:t>
            </a:r>
            <a:r>
              <a:rPr lang="fr-FR" dirty="0"/>
              <a:t>Il intègre parfaitement avec le printemps, il est extrêmement léger et basé sur des concepts simples.</a:t>
            </a:r>
            <a:endParaRPr lang="en-US" dirty="0"/>
          </a:p>
        </p:txBody>
      </p:sp>
      <p:sp>
        <p:nvSpPr>
          <p:cNvPr id="4" name="Espace réservé du numéro de diapositive 3"/>
          <p:cNvSpPr>
            <a:spLocks noGrp="1"/>
          </p:cNvSpPr>
          <p:nvPr>
            <p:ph type="sldNum" sz="quarter" idx="12"/>
          </p:nvPr>
        </p:nvSpPr>
        <p:spPr/>
        <p:txBody>
          <a:bodyPr/>
          <a:lstStyle/>
          <a:p>
            <a:fld id="{4FAB73BC-B049-4115-A692-8D63A059BFB8}" type="slidenum">
              <a:rPr lang="en-US" smtClean="0"/>
              <a:pPr/>
              <a:t>21</a:t>
            </a:fld>
            <a:endParaRPr lang="en-US" dirty="0"/>
          </a:p>
        </p:txBody>
      </p:sp>
      <p:pic>
        <p:nvPicPr>
          <p:cNvPr id="1028" name="Picture 4" descr="http://www.conet.de/C1257822003AF551/vwContentByKey/W28GXMLV609CCHEEN/$FILE/WEB-Partnerlogo-Activiti-150x1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8061" y="580291"/>
            <a:ext cx="2076788" cy="138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3040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Estimation des charges</a:t>
            </a:r>
            <a:endParaRPr lang="en-US" dirty="0"/>
          </a:p>
        </p:txBody>
      </p:sp>
      <p:sp>
        <p:nvSpPr>
          <p:cNvPr id="4" name="Espace réservé du numéro de diapositive 3"/>
          <p:cNvSpPr>
            <a:spLocks noGrp="1"/>
          </p:cNvSpPr>
          <p:nvPr>
            <p:ph type="sldNum" sz="quarter" idx="12"/>
          </p:nvPr>
        </p:nvSpPr>
        <p:spPr/>
        <p:txBody>
          <a:bodyPr/>
          <a:lstStyle/>
          <a:p>
            <a:fld id="{4FAB73BC-B049-4115-A692-8D63A059BFB8}" type="slidenum">
              <a:rPr lang="en-US" smtClean="0"/>
              <a:pPr/>
              <a:t>22</a:t>
            </a:fld>
            <a:endParaRPr lang="en-US" dirty="0"/>
          </a:p>
        </p:txBody>
      </p:sp>
    </p:spTree>
    <p:extLst>
      <p:ext uri="{BB962C8B-B14F-4D97-AF65-F5344CB8AC3E}">
        <p14:creationId xmlns:p14="http://schemas.microsoft.com/office/powerpoint/2010/main" val="154566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Méthode</a:t>
            </a:r>
            <a:r>
              <a:rPr lang="en-US" dirty="0" smtClean="0"/>
              <a:t> </a:t>
            </a:r>
            <a:r>
              <a:rPr lang="en-US" dirty="0" err="1" smtClean="0"/>
              <a:t>d’estimation</a:t>
            </a:r>
            <a:r>
              <a:rPr lang="en-US" dirty="0" smtClean="0"/>
              <a:t> des charges</a:t>
            </a:r>
            <a:endParaRPr lang="en-US" dirty="0"/>
          </a:p>
        </p:txBody>
      </p:sp>
      <p:sp>
        <p:nvSpPr>
          <p:cNvPr id="4" name="Espace réservé du numéro de diapositive 3"/>
          <p:cNvSpPr>
            <a:spLocks noGrp="1"/>
          </p:cNvSpPr>
          <p:nvPr>
            <p:ph type="sldNum" sz="quarter" idx="12"/>
          </p:nvPr>
        </p:nvSpPr>
        <p:spPr/>
        <p:txBody>
          <a:bodyPr/>
          <a:lstStyle/>
          <a:p>
            <a:fld id="{4FAB73BC-B049-4115-A692-8D63A059BFB8}" type="slidenum">
              <a:rPr lang="en-US" smtClean="0"/>
              <a:pPr/>
              <a:t>23</a:t>
            </a:fld>
            <a:endParaRPr lang="en-US" dirty="0"/>
          </a:p>
        </p:txBody>
      </p:sp>
      <p:sp>
        <p:nvSpPr>
          <p:cNvPr id="7" name="Espace réservé du contenu 2"/>
          <p:cNvSpPr>
            <a:spLocks noGrp="1"/>
          </p:cNvSpPr>
          <p:nvPr>
            <p:ph idx="1"/>
          </p:nvPr>
        </p:nvSpPr>
        <p:spPr>
          <a:xfrm>
            <a:off x="679269" y="2521132"/>
            <a:ext cx="8244375" cy="3559737"/>
          </a:xfrm>
        </p:spPr>
        <p:txBody>
          <a:bodyPr>
            <a:normAutofit fontScale="85000" lnSpcReduction="20000"/>
          </a:bodyPr>
          <a:lstStyle/>
          <a:p>
            <a:pPr marL="0" indent="0">
              <a:buNone/>
            </a:pPr>
            <a:r>
              <a:rPr lang="fr-FR" dirty="0" smtClean="0"/>
              <a:t>Nous avions le choix entre plusieurs méthodes comme:</a:t>
            </a:r>
          </a:p>
          <a:p>
            <a:pPr marL="0" indent="0">
              <a:buFont typeface="Wingdings" pitchFamily="2" charset="2"/>
              <a:buChar char="§"/>
            </a:pPr>
            <a:r>
              <a:rPr lang="fr-FR" dirty="0" smtClean="0"/>
              <a:t> </a:t>
            </a:r>
            <a:r>
              <a:rPr lang="fr-FR" b="1" dirty="0" smtClean="0"/>
              <a:t>Méthode analytique </a:t>
            </a:r>
            <a:r>
              <a:rPr lang="fr-FR" dirty="0" smtClean="0"/>
              <a:t>:</a:t>
            </a:r>
            <a:r>
              <a:rPr lang="fr-FR" sz="1400" dirty="0" smtClean="0"/>
              <a:t>cette méthode permet d’évaluer la charge de réalisation comprenant la charge de développement et de tests unitaires. Pour cela, le projet est décomposé en programmes. Ces derniers sont ensuite pondérés à partir d’abaques et en fonction de leur nature (transaction ou traitement par lots) et de leur degré de difficulté.</a:t>
            </a:r>
          </a:p>
          <a:p>
            <a:pPr marL="0" indent="0">
              <a:buFont typeface="Wingdings" pitchFamily="2" charset="2"/>
              <a:buChar char="§"/>
            </a:pPr>
            <a:endParaRPr lang="fr-FR" sz="1400" dirty="0" smtClean="0"/>
          </a:p>
          <a:p>
            <a:pPr marL="0" indent="0">
              <a:buFont typeface="Wingdings" pitchFamily="2" charset="2"/>
              <a:buChar char="§"/>
            </a:pPr>
            <a:r>
              <a:rPr lang="fr-FR" dirty="0" smtClean="0"/>
              <a:t> </a:t>
            </a:r>
            <a:r>
              <a:rPr lang="fr-FR" b="1" dirty="0" smtClean="0"/>
              <a:t>Méthode jugements d’experts :</a:t>
            </a:r>
            <a:r>
              <a:rPr lang="fr-FR" sz="1400" dirty="0" smtClean="0"/>
              <a:t>il s’agit de confronter les estimations individuelles de plusieurs experts pour arriver à converger vers une estimation collective unique des charges associées aux tâches à réaliser dans le projet	</a:t>
            </a:r>
          </a:p>
          <a:p>
            <a:pPr marL="0" indent="0">
              <a:buFont typeface="Wingdings" pitchFamily="2" charset="2"/>
              <a:buChar char="§"/>
            </a:pPr>
            <a:endParaRPr lang="fr-FR" sz="1400" dirty="0" smtClean="0"/>
          </a:p>
          <a:p>
            <a:pPr marL="0" indent="0">
              <a:buFont typeface="Wingdings" pitchFamily="2" charset="2"/>
              <a:buChar char="§"/>
            </a:pPr>
            <a:r>
              <a:rPr lang="fr-FR" sz="1400" dirty="0" smtClean="0"/>
              <a:t> </a:t>
            </a:r>
            <a:r>
              <a:rPr lang="fr-FR" b="1" dirty="0" smtClean="0"/>
              <a:t>Méthode proportionnelle</a:t>
            </a:r>
            <a:r>
              <a:rPr lang="fr-FR" dirty="0" smtClean="0"/>
              <a:t> : </a:t>
            </a:r>
            <a:r>
              <a:rPr lang="fr-FR" sz="1500" dirty="0" smtClean="0"/>
              <a:t>elle permet d’estimer la charge totale d’un projet à partir d’un « référentiel de répartition de l’effort » à consacrer sur chaque phase d’un projet de cycle de développement. Pour rappel, le phasage de ce projet est le suivant : étude préalable, étude détaillée, étude technique, réalisation, mise en œuvre.</a:t>
            </a:r>
          </a:p>
          <a:p>
            <a:pPr marL="0" indent="0">
              <a:buFont typeface="Wingdings" pitchFamily="2" charset="2"/>
              <a:buChar char="§"/>
            </a:pPr>
            <a:endParaRPr lang="fr-FR" sz="1500" dirty="0" smtClean="0"/>
          </a:p>
          <a:p>
            <a:pPr marL="0" indent="0">
              <a:buFont typeface="Wingdings" pitchFamily="2" charset="2"/>
              <a:buChar char="§"/>
            </a:pPr>
            <a:r>
              <a:rPr lang="fr-FR" dirty="0" smtClean="0"/>
              <a:t> </a:t>
            </a:r>
            <a:r>
              <a:rPr lang="fr-FR" b="1" dirty="0" smtClean="0"/>
              <a:t>Méthode des points de fonction</a:t>
            </a:r>
            <a:r>
              <a:rPr lang="fr-FR" dirty="0" smtClean="0"/>
              <a:t> : elle consiste à faire une estimation de l’effort à partir d’une mesure de la taille « fonctionnelle » du logiciel du point de vue de ses utilisateurs.</a:t>
            </a:r>
          </a:p>
          <a:p>
            <a:pPr marL="0" indent="0">
              <a:buNone/>
            </a:pPr>
            <a:r>
              <a:rPr lang="fr-FR" dirty="0" smtClean="0"/>
              <a:t>		</a:t>
            </a:r>
            <a:endParaRPr lang="en-US" sz="1800" dirty="0"/>
          </a:p>
        </p:txBody>
      </p:sp>
      <p:sp>
        <p:nvSpPr>
          <p:cNvPr id="8" name="Rectangle à coins arrondis 7"/>
          <p:cNvSpPr/>
          <p:nvPr/>
        </p:nvSpPr>
        <p:spPr>
          <a:xfrm>
            <a:off x="744582" y="2795451"/>
            <a:ext cx="8112035" cy="78377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7224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Méthode</a:t>
            </a:r>
            <a:r>
              <a:rPr lang="en-US" dirty="0" smtClean="0"/>
              <a:t> </a:t>
            </a:r>
            <a:r>
              <a:rPr lang="en-US" dirty="0" err="1" smtClean="0"/>
              <a:t>analytique</a:t>
            </a:r>
            <a:endParaRPr lang="en-US" dirty="0"/>
          </a:p>
        </p:txBody>
      </p:sp>
      <p:sp>
        <p:nvSpPr>
          <p:cNvPr id="4" name="Espace réservé du numéro de diapositive 3"/>
          <p:cNvSpPr>
            <a:spLocks noGrp="1"/>
          </p:cNvSpPr>
          <p:nvPr>
            <p:ph type="sldNum" sz="quarter" idx="12"/>
          </p:nvPr>
        </p:nvSpPr>
        <p:spPr/>
        <p:txBody>
          <a:bodyPr/>
          <a:lstStyle/>
          <a:p>
            <a:fld id="{4FAB73BC-B049-4115-A692-8D63A059BFB8}" type="slidenum">
              <a:rPr lang="en-US" smtClean="0"/>
              <a:pPr/>
              <a:t>24</a:t>
            </a:fld>
            <a:endParaRPr lang="en-US" dirty="0"/>
          </a:p>
        </p:txBody>
      </p:sp>
      <p:sp>
        <p:nvSpPr>
          <p:cNvPr id="5" name="Rectangle 4"/>
          <p:cNvSpPr/>
          <p:nvPr/>
        </p:nvSpPr>
        <p:spPr>
          <a:xfrm>
            <a:off x="1332420" y="2240842"/>
            <a:ext cx="6296298" cy="3693319"/>
          </a:xfrm>
          <a:prstGeom prst="rect">
            <a:avLst/>
          </a:prstGeom>
        </p:spPr>
        <p:txBody>
          <a:bodyPr wrap="square">
            <a:spAutoFit/>
          </a:bodyPr>
          <a:lstStyle/>
          <a:p>
            <a:r>
              <a:rPr lang="fr-FR" dirty="0" smtClean="0">
                <a:solidFill>
                  <a:schemeClr val="tx2"/>
                </a:solidFill>
              </a:rPr>
              <a:t>L’estimation des charges doit suivre la démarche suivante:</a:t>
            </a:r>
          </a:p>
          <a:p>
            <a:pPr marL="457200" indent="-457200">
              <a:buAutoNum type="arabicPeriod"/>
            </a:pPr>
            <a:endParaRPr lang="fr-FR" dirty="0" smtClean="0">
              <a:solidFill>
                <a:schemeClr val="tx2"/>
              </a:solidFill>
            </a:endParaRPr>
          </a:p>
          <a:p>
            <a:pPr marL="457200" indent="-457200">
              <a:buAutoNum type="arabicPeriod"/>
            </a:pPr>
            <a:r>
              <a:rPr lang="fr-FR" dirty="0" smtClean="0">
                <a:solidFill>
                  <a:schemeClr val="tx2"/>
                </a:solidFill>
              </a:rPr>
              <a:t>Détermination des besoins</a:t>
            </a:r>
          </a:p>
          <a:p>
            <a:pPr marL="457200" indent="-457200">
              <a:buAutoNum type="arabicPeriod"/>
            </a:pPr>
            <a:endParaRPr lang="fr-FR" dirty="0" smtClean="0">
              <a:solidFill>
                <a:schemeClr val="tx2"/>
              </a:solidFill>
            </a:endParaRPr>
          </a:p>
          <a:p>
            <a:pPr marL="457200" indent="-457200">
              <a:buAutoNum type="arabicPeriod"/>
            </a:pPr>
            <a:r>
              <a:rPr lang="fr-FR" dirty="0" smtClean="0">
                <a:solidFill>
                  <a:schemeClr val="tx2"/>
                </a:solidFill>
              </a:rPr>
              <a:t>Détermination de l’équipe de projet</a:t>
            </a:r>
          </a:p>
          <a:p>
            <a:pPr marL="457200" indent="-457200">
              <a:buAutoNum type="arabicPeriod"/>
            </a:pPr>
            <a:endParaRPr lang="fr-FR" dirty="0" smtClean="0">
              <a:solidFill>
                <a:schemeClr val="tx2"/>
              </a:solidFill>
            </a:endParaRPr>
          </a:p>
          <a:p>
            <a:pPr marL="457200" indent="-457200">
              <a:buAutoNum type="arabicPeriod"/>
            </a:pPr>
            <a:r>
              <a:rPr lang="fr-FR" dirty="0" smtClean="0">
                <a:solidFill>
                  <a:schemeClr val="tx2"/>
                </a:solidFill>
              </a:rPr>
              <a:t>Etude </a:t>
            </a:r>
            <a:r>
              <a:rPr lang="fr-FR" dirty="0" err="1" smtClean="0">
                <a:solidFill>
                  <a:schemeClr val="tx2"/>
                </a:solidFill>
              </a:rPr>
              <a:t>benshmarking</a:t>
            </a:r>
            <a:r>
              <a:rPr lang="fr-FR" dirty="0" smtClean="0">
                <a:solidFill>
                  <a:schemeClr val="tx2"/>
                </a:solidFill>
              </a:rPr>
              <a:t> pour le choix de la solution</a:t>
            </a:r>
          </a:p>
          <a:p>
            <a:pPr marL="457200" indent="-457200">
              <a:buAutoNum type="arabicPeriod"/>
            </a:pPr>
            <a:endParaRPr lang="fr-FR" dirty="0" smtClean="0">
              <a:solidFill>
                <a:schemeClr val="tx2"/>
              </a:solidFill>
            </a:endParaRPr>
          </a:p>
          <a:p>
            <a:pPr marL="457200" indent="-457200">
              <a:buAutoNum type="arabicPeriod"/>
            </a:pPr>
            <a:r>
              <a:rPr lang="fr-FR" dirty="0" smtClean="0">
                <a:solidFill>
                  <a:schemeClr val="tx2"/>
                </a:solidFill>
              </a:rPr>
              <a:t>Découpage en besoins unitaires</a:t>
            </a:r>
          </a:p>
          <a:p>
            <a:pPr marL="457200" indent="-457200">
              <a:buAutoNum type="arabicPeriod"/>
            </a:pPr>
            <a:endParaRPr lang="fr-FR" dirty="0" smtClean="0">
              <a:solidFill>
                <a:schemeClr val="tx2"/>
              </a:solidFill>
            </a:endParaRPr>
          </a:p>
          <a:p>
            <a:pPr marL="457200" indent="-457200">
              <a:buAutoNum type="arabicPeriod"/>
            </a:pPr>
            <a:r>
              <a:rPr lang="fr-FR" dirty="0" smtClean="0">
                <a:solidFill>
                  <a:schemeClr val="tx2"/>
                </a:solidFill>
              </a:rPr>
              <a:t>Evaluation unitaire</a:t>
            </a:r>
          </a:p>
          <a:p>
            <a:pPr marL="457200" indent="-457200">
              <a:buAutoNum type="arabicPeriod"/>
            </a:pPr>
            <a:endParaRPr lang="fr-FR" dirty="0" smtClean="0">
              <a:solidFill>
                <a:schemeClr val="tx2"/>
              </a:solidFill>
            </a:endParaRPr>
          </a:p>
          <a:p>
            <a:pPr marL="457200" indent="-457200">
              <a:buAutoNum type="arabicPeriod"/>
            </a:pPr>
            <a:r>
              <a:rPr lang="fr-FR" dirty="0" smtClean="0">
                <a:solidFill>
                  <a:schemeClr val="tx2"/>
                </a:solidFill>
              </a:rPr>
              <a:t>Répartition des charges</a:t>
            </a:r>
          </a:p>
        </p:txBody>
      </p:sp>
    </p:spTree>
    <p:extLst>
      <p:ext uri="{BB962C8B-B14F-4D97-AF65-F5344CB8AC3E}">
        <p14:creationId xmlns:p14="http://schemas.microsoft.com/office/powerpoint/2010/main" val="217224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Découpage</a:t>
            </a:r>
            <a:r>
              <a:rPr lang="en-US" dirty="0" smtClean="0"/>
              <a:t> en </a:t>
            </a:r>
            <a:r>
              <a:rPr lang="en-US" dirty="0" err="1" smtClean="0"/>
              <a:t>besoins</a:t>
            </a:r>
            <a:r>
              <a:rPr lang="en-US" dirty="0" smtClean="0"/>
              <a:t> </a:t>
            </a:r>
            <a:r>
              <a:rPr lang="en-US" dirty="0" err="1" smtClean="0"/>
              <a:t>unitaires</a:t>
            </a:r>
            <a:endParaRPr lang="en-US" dirty="0"/>
          </a:p>
        </p:txBody>
      </p:sp>
      <p:sp>
        <p:nvSpPr>
          <p:cNvPr id="4" name="Espace réservé du numéro de diapositive 3"/>
          <p:cNvSpPr>
            <a:spLocks noGrp="1"/>
          </p:cNvSpPr>
          <p:nvPr>
            <p:ph type="sldNum" sz="quarter" idx="12"/>
          </p:nvPr>
        </p:nvSpPr>
        <p:spPr/>
        <p:txBody>
          <a:bodyPr/>
          <a:lstStyle/>
          <a:p>
            <a:fld id="{4FAB73BC-B049-4115-A692-8D63A059BFB8}" type="slidenum">
              <a:rPr lang="en-US" smtClean="0"/>
              <a:pPr/>
              <a:t>25</a:t>
            </a:fld>
            <a:endParaRPr lang="en-US" dirty="0"/>
          </a:p>
        </p:txBody>
      </p:sp>
      <p:sp>
        <p:nvSpPr>
          <p:cNvPr id="5" name="Rectangle 4"/>
          <p:cNvSpPr/>
          <p:nvPr/>
        </p:nvSpPr>
        <p:spPr>
          <a:xfrm>
            <a:off x="2286000" y="2274838"/>
            <a:ext cx="4572000" cy="4247317"/>
          </a:xfrm>
          <a:prstGeom prst="rect">
            <a:avLst/>
          </a:prstGeom>
        </p:spPr>
        <p:txBody>
          <a:bodyPr>
            <a:spAutoFit/>
          </a:bodyPr>
          <a:lstStyle/>
          <a:p>
            <a:pPr>
              <a:buClr>
                <a:srgbClr val="FF0000"/>
              </a:buClr>
              <a:buFont typeface="Wingdings" pitchFamily="2" charset="2"/>
              <a:buChar char="§"/>
            </a:pPr>
            <a:r>
              <a:rPr lang="fr-FR" dirty="0" smtClean="0">
                <a:solidFill>
                  <a:schemeClr val="tx2"/>
                </a:solidFill>
              </a:rPr>
              <a:t>Extraction</a:t>
            </a:r>
          </a:p>
          <a:p>
            <a:pPr>
              <a:buClr>
                <a:srgbClr val="FF0000"/>
              </a:buClr>
            </a:pPr>
            <a:endParaRPr lang="fr-FR" dirty="0" smtClean="0">
              <a:solidFill>
                <a:schemeClr val="tx2"/>
              </a:solidFill>
            </a:endParaRPr>
          </a:p>
          <a:p>
            <a:pPr>
              <a:buClr>
                <a:srgbClr val="FF0000"/>
              </a:buClr>
              <a:buFont typeface="Wingdings" pitchFamily="2" charset="2"/>
              <a:buChar char="§"/>
            </a:pPr>
            <a:r>
              <a:rPr lang="fr-FR" dirty="0" smtClean="0">
                <a:solidFill>
                  <a:schemeClr val="tx2"/>
                </a:solidFill>
              </a:rPr>
              <a:t>Installation de solution</a:t>
            </a:r>
          </a:p>
          <a:p>
            <a:pPr>
              <a:buClr>
                <a:srgbClr val="FF0000"/>
              </a:buClr>
              <a:buFont typeface="Wingdings" pitchFamily="2" charset="2"/>
              <a:buChar char="§"/>
            </a:pPr>
            <a:endParaRPr lang="fr-FR" dirty="0" smtClean="0">
              <a:solidFill>
                <a:schemeClr val="tx2"/>
              </a:solidFill>
            </a:endParaRPr>
          </a:p>
          <a:p>
            <a:pPr>
              <a:buClr>
                <a:srgbClr val="FF0000"/>
              </a:buClr>
              <a:buFont typeface="Wingdings" pitchFamily="2" charset="2"/>
              <a:buChar char="§"/>
            </a:pPr>
            <a:r>
              <a:rPr lang="fr-FR" dirty="0" smtClean="0">
                <a:solidFill>
                  <a:schemeClr val="tx2"/>
                </a:solidFill>
              </a:rPr>
              <a:t>Création de TB</a:t>
            </a:r>
          </a:p>
          <a:p>
            <a:pPr>
              <a:buClr>
                <a:srgbClr val="FF0000"/>
              </a:buClr>
            </a:pPr>
            <a:endParaRPr lang="fr-FR" dirty="0" smtClean="0">
              <a:solidFill>
                <a:schemeClr val="tx2"/>
              </a:solidFill>
            </a:endParaRPr>
          </a:p>
          <a:p>
            <a:pPr>
              <a:buClr>
                <a:srgbClr val="FF0000"/>
              </a:buClr>
              <a:buFont typeface="Wingdings" pitchFamily="2" charset="2"/>
              <a:buChar char="§"/>
            </a:pPr>
            <a:r>
              <a:rPr lang="fr-FR" dirty="0" smtClean="0">
                <a:solidFill>
                  <a:schemeClr val="tx2"/>
                </a:solidFill>
              </a:rPr>
              <a:t>Test et validation</a:t>
            </a:r>
          </a:p>
          <a:p>
            <a:pPr>
              <a:buClr>
                <a:srgbClr val="FF0000"/>
              </a:buClr>
              <a:buFont typeface="Wingdings" pitchFamily="2" charset="2"/>
              <a:buChar char="§"/>
            </a:pPr>
            <a:endParaRPr lang="fr-FR" dirty="0" smtClean="0">
              <a:solidFill>
                <a:schemeClr val="tx2"/>
              </a:solidFill>
            </a:endParaRPr>
          </a:p>
          <a:p>
            <a:pPr>
              <a:buClr>
                <a:srgbClr val="FF0000"/>
              </a:buClr>
              <a:buFont typeface="Wingdings" pitchFamily="2" charset="2"/>
              <a:buChar char="§"/>
            </a:pPr>
            <a:r>
              <a:rPr lang="fr-FR" dirty="0" smtClean="0">
                <a:solidFill>
                  <a:schemeClr val="tx2"/>
                </a:solidFill>
              </a:rPr>
              <a:t>Livraison</a:t>
            </a:r>
          </a:p>
          <a:p>
            <a:pPr>
              <a:buClr>
                <a:srgbClr val="FF0000"/>
              </a:buClr>
              <a:buFont typeface="Wingdings" pitchFamily="2" charset="2"/>
              <a:buChar char="§"/>
            </a:pPr>
            <a:endParaRPr lang="fr-FR" dirty="0" smtClean="0">
              <a:solidFill>
                <a:schemeClr val="tx2"/>
              </a:solidFill>
            </a:endParaRPr>
          </a:p>
          <a:p>
            <a:pPr>
              <a:buClr>
                <a:srgbClr val="FF0000"/>
              </a:buClr>
              <a:buFont typeface="Wingdings" pitchFamily="2" charset="2"/>
              <a:buChar char="§"/>
            </a:pPr>
            <a:r>
              <a:rPr lang="fr-FR" dirty="0" smtClean="0">
                <a:solidFill>
                  <a:schemeClr val="tx2"/>
                </a:solidFill>
              </a:rPr>
              <a:t>Mise en production</a:t>
            </a:r>
          </a:p>
          <a:p>
            <a:pPr>
              <a:buClr>
                <a:srgbClr val="FF0000"/>
              </a:buClr>
              <a:buFont typeface="Wingdings" pitchFamily="2" charset="2"/>
              <a:buChar char="§"/>
            </a:pPr>
            <a:endParaRPr lang="fr-FR" dirty="0" smtClean="0">
              <a:solidFill>
                <a:schemeClr val="tx2"/>
              </a:solidFill>
            </a:endParaRPr>
          </a:p>
          <a:p>
            <a:pPr>
              <a:buClr>
                <a:srgbClr val="FF0000"/>
              </a:buClr>
              <a:buFont typeface="Wingdings" pitchFamily="2" charset="2"/>
              <a:buChar char="§"/>
            </a:pPr>
            <a:r>
              <a:rPr lang="fr-FR" dirty="0" smtClean="0">
                <a:solidFill>
                  <a:schemeClr val="tx2"/>
                </a:solidFill>
              </a:rPr>
              <a:t>Gestion des journaux</a:t>
            </a:r>
          </a:p>
          <a:p>
            <a:pPr>
              <a:buClr>
                <a:srgbClr val="FF0000"/>
              </a:buClr>
              <a:buFont typeface="Wingdings" pitchFamily="2" charset="2"/>
              <a:buChar char="§"/>
            </a:pPr>
            <a:endParaRPr lang="fr-FR" dirty="0" smtClean="0">
              <a:solidFill>
                <a:schemeClr val="tx2"/>
              </a:solidFill>
            </a:endParaRPr>
          </a:p>
          <a:p>
            <a:pPr>
              <a:buClr>
                <a:srgbClr val="FF0000"/>
              </a:buClr>
              <a:buFont typeface="Wingdings" pitchFamily="2" charset="2"/>
              <a:buChar char="§"/>
            </a:pPr>
            <a:r>
              <a:rPr lang="fr-FR" dirty="0" smtClean="0">
                <a:solidFill>
                  <a:schemeClr val="tx2"/>
                </a:solidFill>
              </a:rPr>
              <a:t>Rédaction des rapports…</a:t>
            </a:r>
          </a:p>
        </p:txBody>
      </p:sp>
    </p:spTree>
    <p:extLst>
      <p:ext uri="{BB962C8B-B14F-4D97-AF65-F5344CB8AC3E}">
        <p14:creationId xmlns:p14="http://schemas.microsoft.com/office/powerpoint/2010/main" val="217224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Evaluation </a:t>
            </a:r>
            <a:r>
              <a:rPr lang="en-US" dirty="0" err="1" smtClean="0"/>
              <a:t>unitaire</a:t>
            </a:r>
            <a:r>
              <a:rPr lang="en-US" dirty="0" smtClean="0"/>
              <a:t>(par lot)</a:t>
            </a:r>
            <a:endParaRPr lang="en-US" dirty="0"/>
          </a:p>
        </p:txBody>
      </p:sp>
      <p:sp>
        <p:nvSpPr>
          <p:cNvPr id="4" name="Espace réservé du numéro de diapositive 3"/>
          <p:cNvSpPr>
            <a:spLocks noGrp="1"/>
          </p:cNvSpPr>
          <p:nvPr>
            <p:ph type="sldNum" sz="quarter" idx="12"/>
          </p:nvPr>
        </p:nvSpPr>
        <p:spPr/>
        <p:txBody>
          <a:bodyPr/>
          <a:lstStyle/>
          <a:p>
            <a:fld id="{4FAB73BC-B049-4115-A692-8D63A059BFB8}" type="slidenum">
              <a:rPr lang="en-US" smtClean="0"/>
              <a:pPr/>
              <a:t>26</a:t>
            </a:fld>
            <a:endParaRPr lang="en-US" dirty="0"/>
          </a:p>
        </p:txBody>
      </p:sp>
      <p:sp>
        <p:nvSpPr>
          <p:cNvPr id="7" name="Rectangle 6"/>
          <p:cNvSpPr/>
          <p:nvPr/>
        </p:nvSpPr>
        <p:spPr>
          <a:xfrm>
            <a:off x="548640" y="2312126"/>
            <a:ext cx="7733211" cy="646331"/>
          </a:xfrm>
          <a:prstGeom prst="rect">
            <a:avLst/>
          </a:prstGeom>
        </p:spPr>
        <p:txBody>
          <a:bodyPr wrap="square">
            <a:spAutoFit/>
          </a:bodyPr>
          <a:lstStyle/>
          <a:p>
            <a:pPr>
              <a:buClr>
                <a:srgbClr val="FF0000"/>
              </a:buClr>
              <a:buFont typeface="Wingdings" pitchFamily="2" charset="2"/>
              <a:buChar char="§"/>
            </a:pPr>
            <a:r>
              <a:rPr lang="fr-FR" dirty="0" smtClean="0">
                <a:solidFill>
                  <a:schemeClr val="tx2"/>
                </a:solidFill>
              </a:rPr>
              <a:t>Chaque lot est découpé en fonctionnalités avec un degré de complexité associé</a:t>
            </a:r>
          </a:p>
          <a:p>
            <a:pPr>
              <a:buClr>
                <a:srgbClr val="FF0000"/>
              </a:buClr>
              <a:buFont typeface="Wingdings" pitchFamily="2" charset="2"/>
              <a:buChar char="§"/>
            </a:pPr>
            <a:r>
              <a:rPr lang="fr-FR" dirty="0" smtClean="0">
                <a:solidFill>
                  <a:schemeClr val="tx2"/>
                </a:solidFill>
              </a:rPr>
              <a:t>Pour chaque complexité on associe un nombre de jour moyen de réalisation</a:t>
            </a:r>
          </a:p>
        </p:txBody>
      </p:sp>
      <p:pic>
        <p:nvPicPr>
          <p:cNvPr id="9217" name="Picture 1"/>
          <p:cNvPicPr>
            <a:picLocks noChangeAspect="1" noChangeArrowheads="1"/>
          </p:cNvPicPr>
          <p:nvPr/>
        </p:nvPicPr>
        <p:blipFill>
          <a:blip r:embed="rId2"/>
          <a:srcRect/>
          <a:stretch>
            <a:fillRect/>
          </a:stretch>
        </p:blipFill>
        <p:spPr bwMode="auto">
          <a:xfrm>
            <a:off x="508500" y="3342595"/>
            <a:ext cx="2562225" cy="1007337"/>
          </a:xfrm>
          <a:prstGeom prst="rect">
            <a:avLst/>
          </a:prstGeom>
          <a:noFill/>
          <a:ln w="9525">
            <a:noFill/>
            <a:miter lim="800000"/>
            <a:headEnd/>
            <a:tailEnd/>
          </a:ln>
          <a:effectLst/>
        </p:spPr>
      </p:pic>
      <p:pic>
        <p:nvPicPr>
          <p:cNvPr id="9218" name="Picture 2"/>
          <p:cNvPicPr>
            <a:picLocks noChangeAspect="1" noChangeArrowheads="1"/>
          </p:cNvPicPr>
          <p:nvPr/>
        </p:nvPicPr>
        <p:blipFill>
          <a:blip r:embed="rId3"/>
          <a:srcRect/>
          <a:stretch>
            <a:fillRect/>
          </a:stretch>
        </p:blipFill>
        <p:spPr bwMode="auto">
          <a:xfrm>
            <a:off x="527550" y="4891087"/>
            <a:ext cx="2524125" cy="961072"/>
          </a:xfrm>
          <a:prstGeom prst="rect">
            <a:avLst/>
          </a:prstGeom>
          <a:noFill/>
          <a:ln w="9525">
            <a:noFill/>
            <a:miter lim="800000"/>
            <a:headEnd/>
            <a:tailEnd/>
          </a:ln>
          <a:effectLst/>
        </p:spPr>
      </p:pic>
      <p:pic>
        <p:nvPicPr>
          <p:cNvPr id="9219" name="Picture 3"/>
          <p:cNvPicPr>
            <a:picLocks noChangeAspect="1" noChangeArrowheads="1"/>
          </p:cNvPicPr>
          <p:nvPr/>
        </p:nvPicPr>
        <p:blipFill>
          <a:blip r:embed="rId4"/>
          <a:srcRect/>
          <a:stretch>
            <a:fillRect/>
          </a:stretch>
        </p:blipFill>
        <p:spPr bwMode="auto">
          <a:xfrm>
            <a:off x="3466693" y="3292522"/>
            <a:ext cx="2524125" cy="965969"/>
          </a:xfrm>
          <a:prstGeom prst="rect">
            <a:avLst/>
          </a:prstGeom>
          <a:noFill/>
          <a:ln w="9525">
            <a:noFill/>
            <a:miter lim="800000"/>
            <a:headEnd/>
            <a:tailEnd/>
          </a:ln>
          <a:effectLst/>
        </p:spPr>
      </p:pic>
      <p:pic>
        <p:nvPicPr>
          <p:cNvPr id="9220" name="Picture 4"/>
          <p:cNvPicPr>
            <a:picLocks noChangeAspect="1" noChangeArrowheads="1"/>
          </p:cNvPicPr>
          <p:nvPr/>
        </p:nvPicPr>
        <p:blipFill>
          <a:blip r:embed="rId5"/>
          <a:srcRect/>
          <a:stretch>
            <a:fillRect/>
          </a:stretch>
        </p:blipFill>
        <p:spPr bwMode="auto">
          <a:xfrm>
            <a:off x="3597321" y="4794069"/>
            <a:ext cx="2524125" cy="1045027"/>
          </a:xfrm>
          <a:prstGeom prst="rect">
            <a:avLst/>
          </a:prstGeom>
          <a:noFill/>
          <a:ln w="9525">
            <a:noFill/>
            <a:miter lim="800000"/>
            <a:headEnd/>
            <a:tailEnd/>
          </a:ln>
          <a:effectLst/>
        </p:spPr>
      </p:pic>
      <p:pic>
        <p:nvPicPr>
          <p:cNvPr id="9221" name="Picture 5"/>
          <p:cNvPicPr>
            <a:picLocks noChangeAspect="1" noChangeArrowheads="1"/>
          </p:cNvPicPr>
          <p:nvPr/>
        </p:nvPicPr>
        <p:blipFill>
          <a:blip r:embed="rId6"/>
          <a:srcRect/>
          <a:stretch>
            <a:fillRect/>
          </a:stretch>
        </p:blipFill>
        <p:spPr bwMode="auto">
          <a:xfrm>
            <a:off x="6435771" y="3698014"/>
            <a:ext cx="2708229" cy="1592443"/>
          </a:xfrm>
          <a:prstGeom prst="rect">
            <a:avLst/>
          </a:prstGeom>
          <a:noFill/>
          <a:ln w="9525">
            <a:noFill/>
            <a:miter lim="800000"/>
            <a:headEnd/>
            <a:tailEnd/>
          </a:ln>
          <a:effectLst/>
        </p:spPr>
      </p:pic>
    </p:spTree>
    <p:extLst>
      <p:ext uri="{BB962C8B-B14F-4D97-AF65-F5344CB8AC3E}">
        <p14:creationId xmlns:p14="http://schemas.microsoft.com/office/powerpoint/2010/main" val="2317789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Aperçu</a:t>
            </a:r>
            <a:r>
              <a:rPr lang="en-US" dirty="0" smtClean="0"/>
              <a:t> des estimations</a:t>
            </a:r>
            <a:endParaRPr lang="en-US" dirty="0"/>
          </a:p>
        </p:txBody>
      </p:sp>
      <p:sp>
        <p:nvSpPr>
          <p:cNvPr id="4" name="Espace réservé du numéro de diapositive 3"/>
          <p:cNvSpPr>
            <a:spLocks noGrp="1"/>
          </p:cNvSpPr>
          <p:nvPr>
            <p:ph type="sldNum" sz="quarter" idx="12"/>
          </p:nvPr>
        </p:nvSpPr>
        <p:spPr/>
        <p:txBody>
          <a:bodyPr/>
          <a:lstStyle/>
          <a:p>
            <a:fld id="{4FAB73BC-B049-4115-A692-8D63A059BFB8}" type="slidenum">
              <a:rPr lang="en-US" smtClean="0"/>
              <a:pPr/>
              <a:t>27</a:t>
            </a:fld>
            <a:endParaRPr lang="en-US" dirty="0"/>
          </a:p>
        </p:txBody>
      </p:sp>
      <p:pic>
        <p:nvPicPr>
          <p:cNvPr id="8193" name="Picture 1"/>
          <p:cNvPicPr>
            <a:picLocks noChangeAspect="1" noChangeArrowheads="1"/>
          </p:cNvPicPr>
          <p:nvPr/>
        </p:nvPicPr>
        <p:blipFill>
          <a:blip r:embed="rId2"/>
          <a:srcRect/>
          <a:stretch>
            <a:fillRect/>
          </a:stretch>
        </p:blipFill>
        <p:spPr bwMode="auto">
          <a:xfrm>
            <a:off x="1763499" y="1857375"/>
            <a:ext cx="5930153" cy="5000625"/>
          </a:xfrm>
          <a:prstGeom prst="rect">
            <a:avLst/>
          </a:prstGeom>
          <a:noFill/>
          <a:ln w="9525">
            <a:noFill/>
            <a:miter lim="800000"/>
            <a:headEnd/>
            <a:tailEnd/>
          </a:ln>
          <a:effectLst/>
        </p:spPr>
      </p:pic>
      <p:pic>
        <p:nvPicPr>
          <p:cNvPr id="8197" name="Picture 5"/>
          <p:cNvPicPr>
            <a:picLocks noChangeAspect="1" noChangeArrowheads="1"/>
          </p:cNvPicPr>
          <p:nvPr/>
        </p:nvPicPr>
        <p:blipFill>
          <a:blip r:embed="rId3"/>
          <a:srcRect/>
          <a:stretch>
            <a:fillRect/>
          </a:stretch>
        </p:blipFill>
        <p:spPr bwMode="auto">
          <a:xfrm>
            <a:off x="-921315" y="0"/>
            <a:ext cx="10933611" cy="6858000"/>
          </a:xfrm>
          <a:prstGeom prst="rect">
            <a:avLst/>
          </a:prstGeom>
          <a:noFill/>
          <a:ln w="9525">
            <a:noFill/>
            <a:miter lim="800000"/>
            <a:headEnd/>
            <a:tailEnd/>
          </a:ln>
          <a:effectLst/>
        </p:spPr>
      </p:pic>
    </p:spTree>
    <p:extLst>
      <p:ext uri="{BB962C8B-B14F-4D97-AF65-F5344CB8AC3E}">
        <p14:creationId xmlns:p14="http://schemas.microsoft.com/office/powerpoint/2010/main" val="1060828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4FAB73BC-B049-4115-A692-8D63A059BFB8}" type="slidenum">
              <a:rPr lang="en-US" smtClean="0"/>
              <a:pPr/>
              <a:t>28</a:t>
            </a:fld>
            <a:endParaRPr lang="en-US" dirty="0"/>
          </a:p>
        </p:txBody>
      </p:sp>
      <p:sp>
        <p:nvSpPr>
          <p:cNvPr id="7" name="Titre 6"/>
          <p:cNvSpPr>
            <a:spLocks noGrp="1"/>
          </p:cNvSpPr>
          <p:nvPr>
            <p:ph type="title"/>
          </p:nvPr>
        </p:nvSpPr>
        <p:spPr/>
        <p:txBody>
          <a:bodyPr/>
          <a:lstStyle/>
          <a:p>
            <a:endParaRPr lang="fr-FR"/>
          </a:p>
        </p:txBody>
      </p:sp>
      <p:pic>
        <p:nvPicPr>
          <p:cNvPr id="7170" name="Picture 2"/>
          <p:cNvPicPr>
            <a:picLocks noChangeAspect="1" noChangeArrowheads="1"/>
          </p:cNvPicPr>
          <p:nvPr/>
        </p:nvPicPr>
        <p:blipFill>
          <a:blip r:embed="rId2"/>
          <a:srcRect/>
          <a:stretch>
            <a:fillRect/>
          </a:stretch>
        </p:blipFill>
        <p:spPr bwMode="auto">
          <a:xfrm>
            <a:off x="-440064" y="-201321"/>
            <a:ext cx="9584064" cy="7059321"/>
          </a:xfrm>
          <a:prstGeom prst="rect">
            <a:avLst/>
          </a:prstGeom>
          <a:noFill/>
          <a:ln w="9525">
            <a:noFill/>
            <a:miter lim="800000"/>
            <a:headEnd/>
            <a:tailEnd/>
          </a:ln>
          <a:effectLst/>
        </p:spPr>
      </p:pic>
    </p:spTree>
    <p:extLst>
      <p:ext uri="{BB962C8B-B14F-4D97-AF65-F5344CB8AC3E}">
        <p14:creationId xmlns:p14="http://schemas.microsoft.com/office/powerpoint/2010/main" val="3458352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Planning du </a:t>
            </a:r>
            <a:r>
              <a:rPr lang="en-US" dirty="0" err="1" smtClean="0"/>
              <a:t>projet</a:t>
            </a:r>
            <a:endParaRPr lang="en-US" dirty="0"/>
          </a:p>
        </p:txBody>
      </p:sp>
      <p:sp>
        <p:nvSpPr>
          <p:cNvPr id="4" name="Espace réservé du numéro de diapositive 3"/>
          <p:cNvSpPr>
            <a:spLocks noGrp="1"/>
          </p:cNvSpPr>
          <p:nvPr>
            <p:ph type="sldNum" sz="quarter" idx="12"/>
          </p:nvPr>
        </p:nvSpPr>
        <p:spPr/>
        <p:txBody>
          <a:bodyPr/>
          <a:lstStyle/>
          <a:p>
            <a:fld id="{4FAB73BC-B049-4115-A692-8D63A059BFB8}" type="slidenum">
              <a:rPr lang="en-US" smtClean="0"/>
              <a:pPr/>
              <a:t>29</a:t>
            </a:fld>
            <a:endParaRPr lang="en-US" dirty="0"/>
          </a:p>
        </p:txBody>
      </p:sp>
    </p:spTree>
    <p:extLst>
      <p:ext uri="{BB962C8B-B14F-4D97-AF65-F5344CB8AC3E}">
        <p14:creationId xmlns:p14="http://schemas.microsoft.com/office/powerpoint/2010/main" val="154566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Qui </a:t>
            </a:r>
            <a:r>
              <a:rPr lang="en-US" dirty="0" err="1" smtClean="0"/>
              <a:t>sommes</a:t>
            </a:r>
            <a:r>
              <a:rPr lang="en-US" dirty="0" smtClean="0"/>
              <a:t> nous ? </a:t>
            </a:r>
            <a:endParaRPr lang="en-US" dirty="0"/>
          </a:p>
        </p:txBody>
      </p:sp>
      <p:sp>
        <p:nvSpPr>
          <p:cNvPr id="4" name="Espace réservé du numéro de diapositive 3"/>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287486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planning</a:t>
            </a:r>
            <a:endParaRPr lang="en-US" dirty="0"/>
          </a:p>
        </p:txBody>
      </p:sp>
      <p:sp>
        <p:nvSpPr>
          <p:cNvPr id="4" name="Espace réservé du numéro de diapositive 3"/>
          <p:cNvSpPr>
            <a:spLocks noGrp="1"/>
          </p:cNvSpPr>
          <p:nvPr>
            <p:ph type="sldNum" sz="quarter" idx="12"/>
          </p:nvPr>
        </p:nvSpPr>
        <p:spPr/>
        <p:txBody>
          <a:bodyPr/>
          <a:lstStyle/>
          <a:p>
            <a:fld id="{4FAB73BC-B049-4115-A692-8D63A059BFB8}" type="slidenum">
              <a:rPr lang="en-US" smtClean="0"/>
              <a:pPr/>
              <a:t>30</a:t>
            </a:fld>
            <a:endParaRPr lang="en-US" dirty="0"/>
          </a:p>
        </p:txBody>
      </p:sp>
      <p:pic>
        <p:nvPicPr>
          <p:cNvPr id="1026" name="Picture 2"/>
          <p:cNvPicPr>
            <a:picLocks noChangeAspect="1" noChangeArrowheads="1"/>
          </p:cNvPicPr>
          <p:nvPr/>
        </p:nvPicPr>
        <p:blipFill>
          <a:blip r:embed="rId2"/>
          <a:srcRect/>
          <a:stretch>
            <a:fillRect/>
          </a:stretch>
        </p:blipFill>
        <p:spPr bwMode="auto">
          <a:xfrm>
            <a:off x="273913" y="1972491"/>
            <a:ext cx="8543925" cy="4885509"/>
          </a:xfrm>
          <a:prstGeom prst="rect">
            <a:avLst/>
          </a:prstGeom>
          <a:noFill/>
          <a:ln w="9525">
            <a:noFill/>
            <a:miter lim="800000"/>
            <a:headEnd/>
            <a:tailEnd/>
          </a:ln>
          <a:effectLst/>
        </p:spPr>
      </p:pic>
    </p:spTree>
    <p:extLst>
      <p:ext uri="{BB962C8B-B14F-4D97-AF65-F5344CB8AC3E}">
        <p14:creationId xmlns:p14="http://schemas.microsoft.com/office/powerpoint/2010/main" val="328669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planning</a:t>
            </a:r>
            <a:endParaRPr lang="en-US" dirty="0"/>
          </a:p>
        </p:txBody>
      </p:sp>
      <p:sp>
        <p:nvSpPr>
          <p:cNvPr id="4" name="Espace réservé du numéro de diapositive 3"/>
          <p:cNvSpPr>
            <a:spLocks noGrp="1"/>
          </p:cNvSpPr>
          <p:nvPr>
            <p:ph type="sldNum" sz="quarter" idx="12"/>
          </p:nvPr>
        </p:nvSpPr>
        <p:spPr/>
        <p:txBody>
          <a:bodyPr/>
          <a:lstStyle/>
          <a:p>
            <a:fld id="{4FAB73BC-B049-4115-A692-8D63A059BFB8}" type="slidenum">
              <a:rPr lang="en-US" smtClean="0"/>
              <a:pPr/>
              <a:t>31</a:t>
            </a:fld>
            <a:endParaRPr lang="en-US" dirty="0"/>
          </a:p>
        </p:txBody>
      </p:sp>
      <p:pic>
        <p:nvPicPr>
          <p:cNvPr id="2051" name="Picture 3"/>
          <p:cNvPicPr>
            <a:picLocks noChangeAspect="1" noChangeArrowheads="1"/>
          </p:cNvPicPr>
          <p:nvPr/>
        </p:nvPicPr>
        <p:blipFill>
          <a:blip r:embed="rId2"/>
          <a:srcRect/>
          <a:stretch>
            <a:fillRect/>
          </a:stretch>
        </p:blipFill>
        <p:spPr bwMode="auto">
          <a:xfrm>
            <a:off x="376238" y="1933575"/>
            <a:ext cx="8391525" cy="4924425"/>
          </a:xfrm>
          <a:prstGeom prst="rect">
            <a:avLst/>
          </a:prstGeom>
          <a:noFill/>
          <a:ln w="9525">
            <a:noFill/>
            <a:miter lim="800000"/>
            <a:headEnd/>
            <a:tailEnd/>
          </a:ln>
          <a:effectLst/>
        </p:spPr>
      </p:pic>
    </p:spTree>
    <p:extLst>
      <p:ext uri="{BB962C8B-B14F-4D97-AF65-F5344CB8AC3E}">
        <p14:creationId xmlns:p14="http://schemas.microsoft.com/office/powerpoint/2010/main" val="210305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Equipe</a:t>
            </a:r>
            <a:r>
              <a:rPr lang="en-US" dirty="0" smtClean="0"/>
              <a:t> du </a:t>
            </a:r>
            <a:r>
              <a:rPr lang="en-US" dirty="0" err="1" smtClean="0"/>
              <a:t>projet</a:t>
            </a:r>
            <a:endParaRPr lang="en-US" dirty="0"/>
          </a:p>
        </p:txBody>
      </p:sp>
      <p:sp>
        <p:nvSpPr>
          <p:cNvPr id="4" name="Espace réservé du numéro de diapositive 3"/>
          <p:cNvSpPr>
            <a:spLocks noGrp="1"/>
          </p:cNvSpPr>
          <p:nvPr>
            <p:ph type="sldNum" sz="quarter" idx="12"/>
          </p:nvPr>
        </p:nvSpPr>
        <p:spPr/>
        <p:txBody>
          <a:bodyPr/>
          <a:lstStyle/>
          <a:p>
            <a:fld id="{4FAB73BC-B049-4115-A692-8D63A059BFB8}" type="slidenum">
              <a:rPr lang="en-US" smtClean="0"/>
              <a:pPr/>
              <a:t>32</a:t>
            </a:fld>
            <a:endParaRPr lang="en-US" dirty="0"/>
          </a:p>
        </p:txBody>
      </p:sp>
    </p:spTree>
    <p:extLst>
      <p:ext uri="{BB962C8B-B14F-4D97-AF65-F5344CB8AC3E}">
        <p14:creationId xmlns:p14="http://schemas.microsoft.com/office/powerpoint/2010/main" val="154566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equipe</a:t>
            </a:r>
            <a:endParaRPr lang="en-US" dirty="0"/>
          </a:p>
        </p:txBody>
      </p:sp>
      <p:sp>
        <p:nvSpPr>
          <p:cNvPr id="3" name="Espace réservé du contenu 2"/>
          <p:cNvSpPr>
            <a:spLocks noGrp="1"/>
          </p:cNvSpPr>
          <p:nvPr>
            <p:ph idx="1"/>
          </p:nvPr>
        </p:nvSpPr>
        <p:spPr>
          <a:xfrm>
            <a:off x="1678484" y="2254129"/>
            <a:ext cx="7989752" cy="3630795"/>
          </a:xfrm>
        </p:spPr>
        <p:txBody>
          <a:bodyPr/>
          <a:lstStyle/>
          <a:p>
            <a:r>
              <a:rPr lang="en-US" dirty="0" smtClean="0"/>
              <a:t>Chef de </a:t>
            </a:r>
            <a:r>
              <a:rPr lang="en-US" dirty="0" err="1" smtClean="0"/>
              <a:t>projet</a:t>
            </a:r>
            <a:r>
              <a:rPr lang="en-US" dirty="0" smtClean="0"/>
              <a:t>:  </a:t>
            </a:r>
            <a:r>
              <a:rPr lang="en-US" dirty="0" err="1" smtClean="0"/>
              <a:t>Aymane</a:t>
            </a:r>
            <a:r>
              <a:rPr lang="en-US" dirty="0" smtClean="0"/>
              <a:t> YACHAOUI</a:t>
            </a:r>
          </a:p>
          <a:p>
            <a:pPr lvl="1"/>
            <a:endParaRPr lang="en-US" dirty="0"/>
          </a:p>
          <a:p>
            <a:r>
              <a:rPr lang="en-US" dirty="0" err="1" smtClean="0"/>
              <a:t>Concepteur</a:t>
            </a:r>
            <a:r>
              <a:rPr lang="en-US" dirty="0" smtClean="0"/>
              <a:t> :  </a:t>
            </a:r>
            <a:r>
              <a:rPr lang="en-US" dirty="0" err="1" smtClean="0"/>
              <a:t>Soukaina</a:t>
            </a:r>
            <a:r>
              <a:rPr lang="en-US" dirty="0" smtClean="0"/>
              <a:t> ALAOUI MRANI</a:t>
            </a:r>
          </a:p>
          <a:p>
            <a:endParaRPr lang="en-US" dirty="0" smtClean="0"/>
          </a:p>
          <a:p>
            <a:r>
              <a:rPr lang="en-US" dirty="0" err="1" smtClean="0"/>
              <a:t>Developpeurs</a:t>
            </a:r>
            <a:r>
              <a:rPr lang="en-US" dirty="0" smtClean="0"/>
              <a:t> : </a:t>
            </a:r>
            <a:r>
              <a:rPr lang="en-US" dirty="0" err="1" smtClean="0"/>
              <a:t>Soukaina</a:t>
            </a:r>
            <a:r>
              <a:rPr lang="en-US" dirty="0" smtClean="0"/>
              <a:t> HAJOULI</a:t>
            </a:r>
          </a:p>
          <a:p>
            <a:pPr>
              <a:buNone/>
            </a:pPr>
            <a:r>
              <a:rPr lang="en-US" dirty="0" smtClean="0"/>
              <a:t>                            </a:t>
            </a:r>
            <a:r>
              <a:rPr lang="en-US" dirty="0" err="1" smtClean="0"/>
              <a:t>Siham</a:t>
            </a:r>
            <a:r>
              <a:rPr lang="en-US" dirty="0" smtClean="0"/>
              <a:t> TERHZAZ</a:t>
            </a:r>
          </a:p>
        </p:txBody>
      </p:sp>
      <p:sp>
        <p:nvSpPr>
          <p:cNvPr id="4" name="Espace réservé du numéro de diapositive 3"/>
          <p:cNvSpPr>
            <a:spLocks noGrp="1"/>
          </p:cNvSpPr>
          <p:nvPr>
            <p:ph type="sldNum" sz="quarter" idx="12"/>
          </p:nvPr>
        </p:nvSpPr>
        <p:spPr/>
        <p:txBody>
          <a:bodyPr/>
          <a:lstStyle/>
          <a:p>
            <a:fld id="{4FAB73BC-B049-4115-A692-8D63A059BFB8}" type="slidenum">
              <a:rPr lang="en-US" smtClean="0"/>
              <a:pPr/>
              <a:t>33</a:t>
            </a:fld>
            <a:endParaRPr lang="en-US" dirty="0"/>
          </a:p>
        </p:txBody>
      </p:sp>
    </p:spTree>
    <p:extLst>
      <p:ext uri="{BB962C8B-B14F-4D97-AF65-F5344CB8AC3E}">
        <p14:creationId xmlns:p14="http://schemas.microsoft.com/office/powerpoint/2010/main" val="1134156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heckerboard(across)">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heckerboard(across)">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4FAB73BC-B049-4115-A692-8D63A059BFB8}" type="slidenum">
              <a:rPr lang="en-US" smtClean="0"/>
              <a:pPr/>
              <a:t>34</a:t>
            </a:fld>
            <a:endParaRPr lang="en-US" dirty="0"/>
          </a:p>
        </p:txBody>
      </p:sp>
      <p:sp>
        <p:nvSpPr>
          <p:cNvPr id="5" name="Titre 4"/>
          <p:cNvSpPr>
            <a:spLocks noGrp="1"/>
          </p:cNvSpPr>
          <p:nvPr>
            <p:ph type="title"/>
          </p:nvPr>
        </p:nvSpPr>
        <p:spPr/>
        <p:txBody>
          <a:bodyPr/>
          <a:lstStyle/>
          <a:p>
            <a:r>
              <a:rPr lang="fr-FR" dirty="0" smtClean="0"/>
              <a:t>BUDGET</a:t>
            </a:r>
            <a:endParaRPr lang="fr-FR" dirty="0"/>
          </a:p>
        </p:txBody>
      </p:sp>
    </p:spTree>
    <p:extLst>
      <p:ext uri="{BB962C8B-B14F-4D97-AF65-F5344CB8AC3E}">
        <p14:creationId xmlns:p14="http://schemas.microsoft.com/office/powerpoint/2010/main" val="1864982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BUDGET</a:t>
            </a:r>
            <a:endParaRPr lang="en-US" dirty="0"/>
          </a:p>
        </p:txBody>
      </p:sp>
      <p:sp>
        <p:nvSpPr>
          <p:cNvPr id="3" name="Espace réservé du contenu 2"/>
          <p:cNvSpPr>
            <a:spLocks noGrp="1"/>
          </p:cNvSpPr>
          <p:nvPr>
            <p:ph idx="1"/>
          </p:nvPr>
        </p:nvSpPr>
        <p:spPr>
          <a:xfrm>
            <a:off x="1678484" y="2254130"/>
            <a:ext cx="7989752" cy="2762008"/>
          </a:xfrm>
        </p:spPr>
        <p:txBody>
          <a:bodyPr/>
          <a:lstStyle/>
          <a:p>
            <a:r>
              <a:rPr lang="en-US" dirty="0" err="1" smtClean="0"/>
              <a:t>Coût</a:t>
            </a:r>
            <a:r>
              <a:rPr lang="en-US" dirty="0" smtClean="0"/>
              <a:t> des charges : </a:t>
            </a:r>
            <a:r>
              <a:rPr lang="fr-FR" b="1" dirty="0" smtClean="0"/>
              <a:t>1182000</a:t>
            </a:r>
            <a:r>
              <a:rPr lang="fr-FR" dirty="0" smtClean="0"/>
              <a:t>  DH</a:t>
            </a:r>
          </a:p>
          <a:p>
            <a:r>
              <a:rPr lang="fr-FR" dirty="0" smtClean="0"/>
              <a:t>Coût des licences :</a:t>
            </a:r>
            <a:r>
              <a:rPr lang="fr-FR" b="1" dirty="0" smtClean="0"/>
              <a:t>104 911 </a:t>
            </a:r>
            <a:r>
              <a:rPr lang="fr-FR" dirty="0" smtClean="0"/>
              <a:t>DH</a:t>
            </a:r>
          </a:p>
          <a:p>
            <a:r>
              <a:rPr lang="fr-FR" dirty="0" smtClean="0"/>
              <a:t>Coût de </a:t>
            </a:r>
            <a:r>
              <a:rPr lang="fr-FR" dirty="0" err="1" smtClean="0"/>
              <a:t>plannification</a:t>
            </a:r>
            <a:r>
              <a:rPr lang="fr-FR" dirty="0" smtClean="0"/>
              <a:t>, tests et autres… : </a:t>
            </a:r>
            <a:r>
              <a:rPr lang="fr-FR" b="1" dirty="0"/>
              <a:t>9</a:t>
            </a:r>
            <a:r>
              <a:rPr lang="fr-FR" b="1" dirty="0" smtClean="0"/>
              <a:t>18 000 </a:t>
            </a:r>
            <a:r>
              <a:rPr lang="fr-FR" dirty="0" smtClean="0"/>
              <a:t>DH</a:t>
            </a:r>
          </a:p>
          <a:p>
            <a:pPr>
              <a:buNone/>
            </a:pPr>
            <a:endParaRPr lang="fr-FR" dirty="0" smtClean="0"/>
          </a:p>
        </p:txBody>
      </p:sp>
      <p:sp>
        <p:nvSpPr>
          <p:cNvPr id="4" name="Espace réservé du numéro de diapositive 3"/>
          <p:cNvSpPr>
            <a:spLocks noGrp="1"/>
          </p:cNvSpPr>
          <p:nvPr>
            <p:ph type="sldNum" sz="quarter" idx="12"/>
          </p:nvPr>
        </p:nvSpPr>
        <p:spPr/>
        <p:txBody>
          <a:bodyPr/>
          <a:lstStyle/>
          <a:p>
            <a:fld id="{4FAB73BC-B049-4115-A692-8D63A059BFB8}" type="slidenum">
              <a:rPr lang="en-US" smtClean="0"/>
              <a:pPr/>
              <a:t>35</a:t>
            </a:fld>
            <a:endParaRPr lang="en-US" dirty="0"/>
          </a:p>
        </p:txBody>
      </p:sp>
      <p:sp>
        <p:nvSpPr>
          <p:cNvPr id="5" name="Espace réservé du contenu 2"/>
          <p:cNvSpPr txBox="1">
            <a:spLocks/>
          </p:cNvSpPr>
          <p:nvPr/>
        </p:nvSpPr>
        <p:spPr>
          <a:xfrm>
            <a:off x="890348" y="5120640"/>
            <a:ext cx="7989752" cy="929747"/>
          </a:xfrm>
          <a:prstGeom prst="rect">
            <a:avLst/>
          </a:prstGeom>
        </p:spPr>
        <p:txBody>
          <a:bodyPr vert="horz" lIns="91440" tIns="45720" rIns="91440" bIns="45720" rtlCol="0" anchor="ctr">
            <a:normAutofit/>
          </a:bodyPr>
          <a:lstStyle/>
          <a:p>
            <a:pPr marL="306000" marR="0" lvl="0" indent="-306000" algn="l" defTabSz="457200" rtl="0" eaLnBrk="1" fontAlgn="auto" latinLnBrk="0" hangingPunct="1">
              <a:lnSpc>
                <a:spcPct val="100000"/>
              </a:lnSpc>
              <a:spcBef>
                <a:spcPct val="20000"/>
              </a:spcBef>
              <a:spcAft>
                <a:spcPts val="600"/>
              </a:spcAft>
              <a:buClr>
                <a:schemeClr val="accent2"/>
              </a:buClr>
              <a:buSzPct val="92000"/>
              <a:tabLst/>
              <a:defRPr/>
            </a:pPr>
            <a:r>
              <a:rPr lang="en-US" sz="3200" dirty="0" smtClean="0">
                <a:solidFill>
                  <a:schemeClr val="tx2"/>
                </a:solidFill>
              </a:rPr>
              <a:t>BUDGET  TOTAL  </a:t>
            </a:r>
            <a:r>
              <a:rPr lang="en-US" dirty="0" smtClean="0">
                <a:solidFill>
                  <a:schemeClr val="tx2"/>
                </a:solidFill>
              </a:rPr>
              <a:t>:   </a:t>
            </a:r>
            <a:r>
              <a:rPr lang="en-US" sz="3200" b="1" dirty="0">
                <a:solidFill>
                  <a:srgbClr val="FF0000"/>
                </a:solidFill>
              </a:rPr>
              <a:t>2</a:t>
            </a:r>
            <a:r>
              <a:rPr lang="en-US" sz="3200" b="1" dirty="0" smtClean="0">
                <a:solidFill>
                  <a:srgbClr val="FF0000"/>
                </a:solidFill>
              </a:rPr>
              <a:t> </a:t>
            </a:r>
            <a:r>
              <a:rPr lang="en-US" sz="3200" b="1" dirty="0">
                <a:solidFill>
                  <a:srgbClr val="FF0000"/>
                </a:solidFill>
              </a:rPr>
              <a:t>2</a:t>
            </a:r>
            <a:r>
              <a:rPr lang="en-US" sz="3200" b="1" dirty="0" smtClean="0">
                <a:solidFill>
                  <a:srgbClr val="FF0000"/>
                </a:solidFill>
              </a:rPr>
              <a:t>04 911 DH</a:t>
            </a:r>
            <a:endParaRPr kumimoji="0" lang="fr-FR" sz="3200" b="1" i="0" u="none" strike="noStrike" kern="1200" cap="none" spc="0" normalizeH="0" baseline="0" noProof="0" dirty="0" smtClean="0">
              <a:ln>
                <a:noFill/>
              </a:ln>
              <a:solidFill>
                <a:schemeClr val="tx2"/>
              </a:solidFill>
              <a:effectLst/>
              <a:uLnTx/>
              <a:uFillTx/>
              <a:latin typeface="+mn-lt"/>
              <a:ea typeface="+mn-ea"/>
              <a:cs typeface="+mn-cs"/>
            </a:endParaRPr>
          </a:p>
          <a:p>
            <a:pPr marL="306000" marR="0" lvl="0" indent="-306000" algn="l" defTabSz="457200" rtl="0" eaLnBrk="1" fontAlgn="auto" latinLnBrk="0" hangingPunct="1">
              <a:lnSpc>
                <a:spcPct val="100000"/>
              </a:lnSpc>
              <a:spcBef>
                <a:spcPct val="20000"/>
              </a:spcBef>
              <a:spcAft>
                <a:spcPts val="600"/>
              </a:spcAft>
              <a:buClr>
                <a:schemeClr val="accent2"/>
              </a:buClr>
              <a:buSzPct val="92000"/>
              <a:buFont typeface="Wingdings 2" charset="2"/>
              <a:buNone/>
              <a:tabLst/>
              <a:defRPr/>
            </a:pPr>
            <a:endParaRPr kumimoji="0" lang="fr-FR" sz="1800" b="0" i="0" u="none" strike="noStrike" kern="1200" cap="none" spc="0" normalizeH="0" baseline="0" noProof="0" dirty="0" smtClean="0">
              <a:ln>
                <a:noFill/>
              </a:ln>
              <a:solidFill>
                <a:schemeClr val="tx2"/>
              </a:solidFill>
              <a:effectLst/>
              <a:uLnTx/>
              <a:uFillTx/>
              <a:latin typeface="+mn-lt"/>
              <a:ea typeface="+mn-ea"/>
              <a:cs typeface="+mn-cs"/>
            </a:endParaRPr>
          </a:p>
        </p:txBody>
      </p:sp>
    </p:spTree>
    <p:extLst>
      <p:ext uri="{BB962C8B-B14F-4D97-AF65-F5344CB8AC3E}">
        <p14:creationId xmlns:p14="http://schemas.microsoft.com/office/powerpoint/2010/main" val="1134156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4FAB73BC-B049-4115-A692-8D63A059BFB8}" type="slidenum">
              <a:rPr lang="en-US" smtClean="0"/>
              <a:pPr/>
              <a:t>36</a:t>
            </a:fld>
            <a:endParaRPr lang="en-US" dirty="0"/>
          </a:p>
        </p:txBody>
      </p:sp>
      <p:sp>
        <p:nvSpPr>
          <p:cNvPr id="5" name="Titre 4"/>
          <p:cNvSpPr>
            <a:spLocks noGrp="1"/>
          </p:cNvSpPr>
          <p:nvPr>
            <p:ph type="title"/>
          </p:nvPr>
        </p:nvSpPr>
        <p:spPr/>
        <p:txBody>
          <a:bodyPr/>
          <a:lstStyle/>
          <a:p>
            <a:r>
              <a:rPr lang="fr-FR" dirty="0" smtClean="0"/>
              <a:t>MERCI pour votre attention</a:t>
            </a:r>
            <a:endParaRPr lang="fr-FR" dirty="0"/>
          </a:p>
        </p:txBody>
      </p:sp>
    </p:spTree>
    <p:extLst>
      <p:ext uri="{BB962C8B-B14F-4D97-AF65-F5344CB8AC3E}">
        <p14:creationId xmlns:p14="http://schemas.microsoft.com/office/powerpoint/2010/main" val="1864982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txBox="1">
            <a:spLocks/>
          </p:cNvSpPr>
          <p:nvPr/>
        </p:nvSpPr>
        <p:spPr>
          <a:xfrm>
            <a:off x="550710" y="3572717"/>
            <a:ext cx="7989752" cy="2357819"/>
          </a:xfrm>
          <a:prstGeom prst="rect">
            <a:avLst/>
          </a:prstGeom>
          <a:effectLst/>
        </p:spPr>
        <p:txBody>
          <a:bodyPr vert="horz" lIns="91440" tIns="45720" rIns="91440" bIns="45720" rtlCol="0" anchor="b">
            <a:normAutofit fontScale="92500" lnSpcReduction="10000"/>
          </a:bodyPr>
          <a:lstStyle/>
          <a:p>
            <a:pPr lvl="0" algn="ctr">
              <a:spcBef>
                <a:spcPct val="0"/>
              </a:spcBef>
            </a:pPr>
            <a:r>
              <a:rPr lang="fr-FR" sz="2800" dirty="0" smtClean="0">
                <a:solidFill>
                  <a:schemeClr val="bg1"/>
                </a:solidFill>
              </a:rPr>
              <a:t>La mise en place d’une solution de dématérialisation des processus de suivi de l'investissement, d’audit et contrôle des établissements d’hébergement et des restaurants touristiques, de collecte des statistiques sur l’activité touristique et la mise en place d’un SI décisionnel relatif à la filière hébergement </a:t>
            </a:r>
            <a:endParaRPr kumimoji="0" lang="en-US" sz="2800" b="0" i="0" u="none" strike="noStrike" kern="1200" cap="all" spc="0" normalizeH="0" baseline="0" noProof="0" dirty="0">
              <a:ln>
                <a:noFill/>
              </a:ln>
              <a:solidFill>
                <a:schemeClr val="bg1"/>
              </a:solidFill>
              <a:effectLst/>
              <a:uLnTx/>
              <a:uFillTx/>
              <a:latin typeface="+mj-lt"/>
              <a:ea typeface="+mj-ea"/>
              <a:cs typeface="+mj-cs"/>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3703" y="744583"/>
            <a:ext cx="4010297" cy="2155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6" name="AutoShape 2" descr="نتيجة بحث الصور عن ‪Royaume du Maroc Ministère du Tourisme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36868" name="AutoShape 4" descr="نتيجة بحث الصور عن ‪Royaume du Maroc Ministère du Tourisme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36870" name="Picture 6" descr="نتيجة بحث الصور عن ‪ministère du tourisme logo‬‏"/>
          <p:cNvPicPr>
            <a:picLocks noChangeAspect="1" noChangeArrowheads="1"/>
          </p:cNvPicPr>
          <p:nvPr/>
        </p:nvPicPr>
        <p:blipFill>
          <a:blip r:embed="rId4"/>
          <a:srcRect/>
          <a:stretch>
            <a:fillRect/>
          </a:stretch>
        </p:blipFill>
        <p:spPr bwMode="auto">
          <a:xfrm>
            <a:off x="834845" y="966332"/>
            <a:ext cx="1895475" cy="1524001"/>
          </a:xfrm>
          <a:prstGeom prst="rect">
            <a:avLst/>
          </a:prstGeom>
          <a:noFill/>
        </p:spPr>
      </p:pic>
    </p:spTree>
    <p:extLst>
      <p:ext uri="{BB962C8B-B14F-4D97-AF65-F5344CB8AC3E}">
        <p14:creationId xmlns:p14="http://schemas.microsoft.com/office/powerpoint/2010/main" val="2861030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Présentation</a:t>
            </a:r>
            <a:r>
              <a:rPr lang="en-US" dirty="0" smtClean="0"/>
              <a:t> de </a:t>
            </a:r>
            <a:r>
              <a:rPr lang="en-US" i="1" dirty="0" err="1" smtClean="0">
                <a:solidFill>
                  <a:srgbClr val="00B0F0"/>
                </a:solidFill>
              </a:rPr>
              <a:t>SoftSolutions</a:t>
            </a:r>
            <a:endParaRPr lang="en-US" i="1" dirty="0">
              <a:solidFill>
                <a:srgbClr val="00B0F0"/>
              </a:solidFill>
            </a:endParaRPr>
          </a:p>
        </p:txBody>
      </p:sp>
      <p:sp>
        <p:nvSpPr>
          <p:cNvPr id="3" name="Espace réservé du contenu 2"/>
          <p:cNvSpPr>
            <a:spLocks noGrp="1"/>
          </p:cNvSpPr>
          <p:nvPr>
            <p:ph idx="1"/>
          </p:nvPr>
        </p:nvSpPr>
        <p:spPr>
          <a:xfrm>
            <a:off x="581192" y="2364380"/>
            <a:ext cx="7989752" cy="4976953"/>
          </a:xfrm>
        </p:spPr>
        <p:txBody>
          <a:bodyPr>
            <a:normAutofit fontScale="92500" lnSpcReduction="10000"/>
          </a:bodyPr>
          <a:lstStyle/>
          <a:p>
            <a:pPr algn="just">
              <a:lnSpc>
                <a:spcPct val="150000"/>
              </a:lnSpc>
            </a:pPr>
            <a:r>
              <a:rPr lang="fr-FR" sz="2000" i="1" dirty="0" err="1" smtClean="0"/>
              <a:t>SoftSolutions</a:t>
            </a:r>
            <a:r>
              <a:rPr lang="fr-FR" sz="2000" i="1" dirty="0" smtClean="0"/>
              <a:t> </a:t>
            </a:r>
            <a:r>
              <a:rPr lang="fr-FR" sz="2000" dirty="0" smtClean="0"/>
              <a:t>créée en </a:t>
            </a:r>
            <a:r>
              <a:rPr lang="fr-FR" sz="2000" dirty="0" smtClean="0"/>
              <a:t>2010, </a:t>
            </a:r>
            <a:r>
              <a:rPr lang="fr-FR" sz="2000" dirty="0" smtClean="0"/>
              <a:t>spécialisée dans les nouvelles technologies de l’information </a:t>
            </a:r>
            <a:r>
              <a:rPr lang="en-US" sz="2000" dirty="0" smtClean="0"/>
              <a:t>et </a:t>
            </a:r>
            <a:r>
              <a:rPr lang="fr-FR" sz="2000" dirty="0" smtClean="0"/>
              <a:t>l’intégration des solutions BI.</a:t>
            </a:r>
            <a:endParaRPr lang="en-US" sz="2000" dirty="0" smtClean="0"/>
          </a:p>
          <a:p>
            <a:pPr algn="just">
              <a:lnSpc>
                <a:spcPct val="150000"/>
              </a:lnSpc>
            </a:pPr>
            <a:r>
              <a:rPr lang="en-US" altLang="fr-FR" sz="2000" dirty="0" err="1" smtClean="0"/>
              <a:t>Compte</a:t>
            </a:r>
            <a:r>
              <a:rPr lang="en-US" altLang="fr-FR" sz="2000" dirty="0" smtClean="0"/>
              <a:t> </a:t>
            </a:r>
            <a:r>
              <a:rPr lang="en-US" altLang="fr-FR" sz="2000" dirty="0" err="1" smtClean="0"/>
              <a:t>parmi</a:t>
            </a:r>
            <a:r>
              <a:rPr lang="en-US" altLang="fr-FR" sz="2000" dirty="0" smtClean="0"/>
              <a:t> </a:t>
            </a:r>
            <a:r>
              <a:rPr lang="en-US" altLang="fr-FR" sz="2000" dirty="0" err="1" smtClean="0"/>
              <a:t>ses</a:t>
            </a:r>
            <a:r>
              <a:rPr lang="en-US" altLang="fr-FR" sz="2000" dirty="0" smtClean="0"/>
              <a:t> clients: </a:t>
            </a:r>
            <a:r>
              <a:rPr lang="en-US" altLang="fr-FR" sz="2000" dirty="0" err="1" smtClean="0"/>
              <a:t>Maroc</a:t>
            </a:r>
            <a:r>
              <a:rPr lang="en-US" altLang="fr-FR" sz="2000" dirty="0" smtClean="0"/>
              <a:t> Telecom, </a:t>
            </a:r>
            <a:r>
              <a:rPr lang="en-US" altLang="fr-FR" sz="2000" dirty="0" err="1" smtClean="0"/>
              <a:t>Radeema</a:t>
            </a:r>
            <a:r>
              <a:rPr lang="en-US" altLang="fr-FR" sz="2000" dirty="0" smtClean="0"/>
              <a:t>, </a:t>
            </a:r>
            <a:r>
              <a:rPr lang="en-US" altLang="fr-FR" sz="2000" dirty="0" err="1" smtClean="0"/>
              <a:t>Ministère</a:t>
            </a:r>
            <a:r>
              <a:rPr lang="en-US" altLang="fr-FR" sz="2000" dirty="0" smtClean="0"/>
              <a:t> de la finance, BMCI Bank…</a:t>
            </a:r>
          </a:p>
          <a:p>
            <a:pPr algn="just">
              <a:lnSpc>
                <a:spcPct val="150000"/>
              </a:lnSpc>
            </a:pPr>
            <a:r>
              <a:rPr lang="en-US" sz="2000" dirty="0" smtClean="0"/>
              <a:t>Un </a:t>
            </a:r>
            <a:r>
              <a:rPr lang="en-US" sz="2000" dirty="0" err="1" smtClean="0"/>
              <a:t>chiffre</a:t>
            </a:r>
            <a:r>
              <a:rPr lang="en-US" sz="2000" dirty="0" smtClean="0"/>
              <a:t> </a:t>
            </a:r>
            <a:r>
              <a:rPr lang="en-US" sz="2000" dirty="0" err="1" smtClean="0"/>
              <a:t>d’affaire</a:t>
            </a:r>
            <a:r>
              <a:rPr lang="en-US" sz="2000" dirty="0" smtClean="0"/>
              <a:t> de : 50 millions </a:t>
            </a:r>
            <a:r>
              <a:rPr lang="en-US" sz="2000" dirty="0" err="1" smtClean="0"/>
              <a:t>Dirhams</a:t>
            </a:r>
            <a:r>
              <a:rPr lang="en-US" sz="2000" dirty="0" smtClean="0"/>
              <a:t>.</a:t>
            </a:r>
          </a:p>
          <a:p>
            <a:pPr algn="just">
              <a:lnSpc>
                <a:spcPct val="150000"/>
              </a:lnSpc>
            </a:pPr>
            <a:r>
              <a:rPr lang="en-US" sz="2000" dirty="0" smtClean="0"/>
              <a:t>75 </a:t>
            </a:r>
            <a:r>
              <a:rPr lang="en-US" sz="2000" dirty="0" err="1" smtClean="0"/>
              <a:t>employés</a:t>
            </a:r>
            <a:r>
              <a:rPr lang="en-US" sz="2000" dirty="0" smtClean="0"/>
              <a:t> (2015).</a:t>
            </a:r>
          </a:p>
          <a:p>
            <a:pPr algn="just">
              <a:lnSpc>
                <a:spcPct val="150000"/>
              </a:lnSpc>
            </a:pPr>
            <a:r>
              <a:rPr lang="en-US" sz="2000" dirty="0" smtClean="0"/>
              <a:t>Devise: BIEN N’EST PAS SUFFISANT, Nous </a:t>
            </a:r>
            <a:r>
              <a:rPr lang="en-US" sz="2000" dirty="0" err="1" smtClean="0"/>
              <a:t>visons</a:t>
            </a:r>
            <a:r>
              <a:rPr lang="en-US" sz="2000" dirty="0" smtClean="0"/>
              <a:t> le PARFAIT.</a:t>
            </a:r>
          </a:p>
          <a:p>
            <a:pPr algn="just">
              <a:lnSpc>
                <a:spcPct val="150000"/>
              </a:lnSpc>
            </a:pPr>
            <a:r>
              <a:rPr lang="en-US" sz="2000" dirty="0" err="1" smtClean="0"/>
              <a:t>Objectif</a:t>
            </a:r>
            <a:r>
              <a:rPr lang="en-US" sz="2000" dirty="0" smtClean="0"/>
              <a:t>: </a:t>
            </a:r>
            <a:r>
              <a:rPr lang="fr-FR" sz="2000" dirty="0" smtClean="0"/>
              <a:t>toujours fournir des produits et des services de qualité irréprochable qui apportent de la valeur dans le long terme.</a:t>
            </a:r>
            <a:br>
              <a:rPr lang="fr-FR" sz="2000" dirty="0" smtClean="0"/>
            </a:br>
            <a:r>
              <a:rPr lang="fr-FR" sz="2000" dirty="0" smtClean="0"/>
              <a:t>Nous ouvrons une voie infinie, d’efficience, d’amélioration et d’innovation.</a:t>
            </a:r>
            <a:endParaRPr lang="en-US" sz="2000" dirty="0" smtClean="0"/>
          </a:p>
          <a:p>
            <a:pPr algn="just">
              <a:lnSpc>
                <a:spcPct val="150000"/>
              </a:lnSpc>
              <a:buNone/>
            </a:pPr>
            <a:endParaRPr lang="en-US" sz="2000" dirty="0" smtClean="0"/>
          </a:p>
          <a:p>
            <a:pPr algn="just">
              <a:lnSpc>
                <a:spcPct val="150000"/>
              </a:lnSpc>
            </a:pPr>
            <a:endParaRPr lang="en-US" sz="2000" dirty="0"/>
          </a:p>
        </p:txBody>
      </p:sp>
      <p:sp>
        <p:nvSpPr>
          <p:cNvPr id="4" name="Espace réservé du numéro de diapositive 3"/>
          <p:cNvSpPr>
            <a:spLocks noGrp="1"/>
          </p:cNvSpPr>
          <p:nvPr>
            <p:ph type="sldNum" sz="quarter" idx="12"/>
          </p:nvPr>
        </p:nvSpPr>
        <p:spPr/>
        <p:txBody>
          <a:bodyPr/>
          <a:lstStyle/>
          <a:p>
            <a:fld id="{4FAB73BC-B049-4115-A692-8D63A059BFB8}" type="slidenum">
              <a:rPr lang="en-US" smtClean="0"/>
              <a:pPr/>
              <a:t>4</a:t>
            </a:fld>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2240" y="535577"/>
            <a:ext cx="2181497" cy="135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589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Contexte</a:t>
            </a:r>
            <a:r>
              <a:rPr lang="en-US" dirty="0" smtClean="0"/>
              <a:t> </a:t>
            </a:r>
            <a:r>
              <a:rPr lang="en-US" dirty="0" err="1" smtClean="0"/>
              <a:t>général</a:t>
            </a:r>
            <a:r>
              <a:rPr lang="en-US" dirty="0" smtClean="0"/>
              <a:t> du </a:t>
            </a:r>
            <a:r>
              <a:rPr lang="en-US" dirty="0" err="1" smtClean="0"/>
              <a:t>projet</a:t>
            </a:r>
            <a:endParaRPr lang="en-US" dirty="0"/>
          </a:p>
        </p:txBody>
      </p:sp>
      <p:sp>
        <p:nvSpPr>
          <p:cNvPr id="4" name="Espace réservé du numéro de diapositive 3"/>
          <p:cNvSpPr>
            <a:spLocks noGrp="1"/>
          </p:cNvSpPr>
          <p:nvPr>
            <p:ph type="sldNum" sz="quarter" idx="12"/>
          </p:nvPr>
        </p:nvSpPr>
        <p:spPr/>
        <p:txBody>
          <a:bodyPr/>
          <a:lstStyle/>
          <a:p>
            <a:fld id="{4FAB73BC-B049-4115-A692-8D63A059BFB8}" type="slidenum">
              <a:rPr lang="en-US" smtClean="0"/>
              <a:pPr/>
              <a:t>5</a:t>
            </a:fld>
            <a:endParaRPr lang="en-US" dirty="0"/>
          </a:p>
        </p:txBody>
      </p:sp>
    </p:spTree>
    <p:extLst>
      <p:ext uri="{BB962C8B-B14F-4D97-AF65-F5344CB8AC3E}">
        <p14:creationId xmlns:p14="http://schemas.microsoft.com/office/powerpoint/2010/main" val="287486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Presentation du </a:t>
            </a:r>
            <a:r>
              <a:rPr lang="en-US" dirty="0" err="1" smtClean="0"/>
              <a:t>projet</a:t>
            </a:r>
            <a:endParaRPr lang="en-US" dirty="0"/>
          </a:p>
        </p:txBody>
      </p:sp>
      <p:sp>
        <p:nvSpPr>
          <p:cNvPr id="3" name="Espace réservé du contenu 2"/>
          <p:cNvSpPr>
            <a:spLocks noGrp="1"/>
          </p:cNvSpPr>
          <p:nvPr>
            <p:ph idx="1"/>
          </p:nvPr>
        </p:nvSpPr>
        <p:spPr>
          <a:xfrm>
            <a:off x="607318" y="2123499"/>
            <a:ext cx="7989752" cy="880955"/>
          </a:xfrm>
        </p:spPr>
        <p:txBody>
          <a:bodyPr>
            <a:normAutofit fontScale="85000" lnSpcReduction="20000"/>
          </a:bodyPr>
          <a:lstStyle/>
          <a:p>
            <a:pPr algn="just">
              <a:lnSpc>
                <a:spcPct val="150000"/>
              </a:lnSpc>
            </a:pPr>
            <a:r>
              <a:rPr lang="fr-FR" sz="2000" dirty="0" smtClean="0"/>
              <a:t>Le Maroc a lancé une nouvelle vision stratégique à l’horizon 2020 visant à le placer parmi les 20 plus grandes destinations mondiales. </a:t>
            </a:r>
          </a:p>
          <a:p>
            <a:pPr algn="just">
              <a:lnSpc>
                <a:spcPct val="150000"/>
              </a:lnSpc>
            </a:pPr>
            <a:endParaRPr lang="en-US" sz="2000" dirty="0"/>
          </a:p>
        </p:txBody>
      </p:sp>
      <p:sp>
        <p:nvSpPr>
          <p:cNvPr id="4" name="Espace réservé du numéro de diapositive 3"/>
          <p:cNvSpPr>
            <a:spLocks noGrp="1"/>
          </p:cNvSpPr>
          <p:nvPr>
            <p:ph type="sldNum" sz="quarter" idx="12"/>
          </p:nvPr>
        </p:nvSpPr>
        <p:spPr/>
        <p:txBody>
          <a:bodyPr/>
          <a:lstStyle/>
          <a:p>
            <a:fld id="{4FAB73BC-B049-4115-A692-8D63A059BFB8}" type="slidenum">
              <a:rPr lang="en-US" smtClean="0"/>
              <a:pPr/>
              <a:t>6</a:t>
            </a:fld>
            <a:endParaRPr lang="en-US" dirty="0"/>
          </a:p>
        </p:txBody>
      </p:sp>
      <p:sp>
        <p:nvSpPr>
          <p:cNvPr id="5" name="Espace réservé du contenu 2"/>
          <p:cNvSpPr txBox="1">
            <a:spLocks/>
          </p:cNvSpPr>
          <p:nvPr/>
        </p:nvSpPr>
        <p:spPr>
          <a:xfrm>
            <a:off x="616025" y="2772293"/>
            <a:ext cx="7989752" cy="880955"/>
          </a:xfrm>
          <a:prstGeom prst="rect">
            <a:avLst/>
          </a:prstGeom>
        </p:spPr>
        <p:txBody>
          <a:bodyPr vert="horz" lIns="91440" tIns="45720" rIns="91440" bIns="45720" rtlCol="0" anchor="ctr">
            <a:normAutofit/>
          </a:bodyPr>
          <a:lstStyle/>
          <a:p>
            <a:pPr marL="306000" lvl="0" indent="-306000" algn="just">
              <a:lnSpc>
                <a:spcPct val="150000"/>
              </a:lnSpc>
              <a:spcBef>
                <a:spcPct val="20000"/>
              </a:spcBef>
              <a:spcAft>
                <a:spcPts val="600"/>
              </a:spcAft>
              <a:buClr>
                <a:schemeClr val="accent2"/>
              </a:buClr>
              <a:buSzPct val="92000"/>
              <a:buFont typeface="Wingdings 2" charset="2"/>
              <a:buChar char=""/>
            </a:pPr>
            <a:r>
              <a:rPr lang="fr-FR" sz="1700" dirty="0" smtClean="0">
                <a:solidFill>
                  <a:schemeClr val="tx2"/>
                </a:solidFill>
              </a:rPr>
              <a:t>Au terme de l’année 2014, le Maroc a accueilli plus de 10,3 millions de touristes, générant environ 62 milliards MAD de recettes en devises</a:t>
            </a:r>
            <a:endParaRPr lang="en-US" sz="1700" dirty="0">
              <a:solidFill>
                <a:schemeClr val="tx2"/>
              </a:solidFill>
            </a:endParaRPr>
          </a:p>
        </p:txBody>
      </p:sp>
      <p:sp>
        <p:nvSpPr>
          <p:cNvPr id="6" name="Espace réservé du contenu 2"/>
          <p:cNvSpPr txBox="1">
            <a:spLocks/>
          </p:cNvSpPr>
          <p:nvPr/>
        </p:nvSpPr>
        <p:spPr>
          <a:xfrm>
            <a:off x="598606" y="3826040"/>
            <a:ext cx="7989752" cy="880955"/>
          </a:xfrm>
          <a:prstGeom prst="rect">
            <a:avLst/>
          </a:prstGeom>
        </p:spPr>
        <p:txBody>
          <a:bodyPr vert="horz" lIns="91440" tIns="45720" rIns="91440" bIns="45720" rtlCol="0" anchor="ctr">
            <a:noAutofit/>
          </a:bodyPr>
          <a:lstStyle/>
          <a:p>
            <a:pPr marL="306000" lvl="0" indent="-306000" algn="just">
              <a:lnSpc>
                <a:spcPct val="150000"/>
              </a:lnSpc>
              <a:spcBef>
                <a:spcPct val="20000"/>
              </a:spcBef>
              <a:spcAft>
                <a:spcPts val="600"/>
              </a:spcAft>
              <a:buClr>
                <a:schemeClr val="accent2"/>
              </a:buClr>
              <a:buSzPct val="92000"/>
              <a:buFont typeface="Wingdings 2" charset="2"/>
              <a:buChar char=""/>
            </a:pPr>
            <a:r>
              <a:rPr lang="fr-FR" sz="1700" dirty="0" smtClean="0">
                <a:solidFill>
                  <a:schemeClr val="tx2"/>
                </a:solidFill>
              </a:rPr>
              <a:t>Le Maroc est en cours de positionner ses destinations traditionnelles en tant que pôles touristiques phares du bassin méditerranéen et à créer de nouvelles stations balnéaires telles </a:t>
            </a:r>
            <a:r>
              <a:rPr lang="fr-FR" sz="1700" dirty="0" err="1" smtClean="0">
                <a:solidFill>
                  <a:schemeClr val="tx2"/>
                </a:solidFill>
              </a:rPr>
              <a:t>Mediterrania</a:t>
            </a:r>
            <a:r>
              <a:rPr lang="fr-FR" sz="1700" dirty="0" smtClean="0">
                <a:solidFill>
                  <a:schemeClr val="tx2"/>
                </a:solidFill>
              </a:rPr>
              <a:t> </a:t>
            </a:r>
            <a:r>
              <a:rPr lang="fr-FR" sz="1700" dirty="0" err="1" smtClean="0">
                <a:solidFill>
                  <a:schemeClr val="tx2"/>
                </a:solidFill>
              </a:rPr>
              <a:t>Saïdia</a:t>
            </a:r>
            <a:r>
              <a:rPr lang="fr-FR" sz="1700" dirty="0" smtClean="0">
                <a:solidFill>
                  <a:schemeClr val="tx2"/>
                </a:solidFill>
              </a:rPr>
              <a:t>, El Jadida Mazagan, Essaouira Mogador…</a:t>
            </a:r>
            <a:endParaRPr lang="en-US" sz="1700" dirty="0" smtClean="0">
              <a:solidFill>
                <a:schemeClr val="tx2"/>
              </a:solidFill>
            </a:endParaRPr>
          </a:p>
        </p:txBody>
      </p:sp>
      <p:sp>
        <p:nvSpPr>
          <p:cNvPr id="7" name="Flèche vers le bas 6"/>
          <p:cNvSpPr/>
          <p:nvPr/>
        </p:nvSpPr>
        <p:spPr>
          <a:xfrm>
            <a:off x="4428307" y="4976949"/>
            <a:ext cx="484632" cy="6400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u contenu 2"/>
          <p:cNvSpPr txBox="1">
            <a:spLocks/>
          </p:cNvSpPr>
          <p:nvPr/>
        </p:nvSpPr>
        <p:spPr>
          <a:xfrm>
            <a:off x="585543" y="5680985"/>
            <a:ext cx="7989752" cy="880955"/>
          </a:xfrm>
          <a:prstGeom prst="rect">
            <a:avLst/>
          </a:prstGeom>
        </p:spPr>
        <p:txBody>
          <a:bodyPr vert="horz" lIns="91440" tIns="45720" rIns="91440" bIns="45720" rtlCol="0" anchor="ctr">
            <a:normAutofit fontScale="85000" lnSpcReduction="10000"/>
          </a:bodyPr>
          <a:lstStyle/>
          <a:p>
            <a:pPr marL="306000" lvl="0" indent="-306000" algn="just">
              <a:lnSpc>
                <a:spcPct val="150000"/>
              </a:lnSpc>
              <a:spcBef>
                <a:spcPct val="20000"/>
              </a:spcBef>
              <a:spcAft>
                <a:spcPts val="600"/>
              </a:spcAft>
              <a:buClr>
                <a:schemeClr val="accent2"/>
              </a:buClr>
              <a:buSzPct val="92000"/>
            </a:pPr>
            <a:r>
              <a:rPr lang="fr-FR" sz="1700" b="1" dirty="0" smtClean="0">
                <a:solidFill>
                  <a:srgbClr val="FF0000"/>
                </a:solidFill>
              </a:rPr>
              <a:t>L’intégration des nouvelles tendances de consommation touristiques et de consommation des médias, avec un intérêt particulier pour les nouvelles technologies.</a:t>
            </a:r>
            <a:endParaRPr lang="en-US" sz="1700" b="1" dirty="0" smtClean="0">
              <a:solidFill>
                <a:srgbClr val="FF0000"/>
              </a:solidFill>
            </a:endParaRPr>
          </a:p>
        </p:txBody>
      </p:sp>
    </p:spTree>
    <p:extLst>
      <p:ext uri="{BB962C8B-B14F-4D97-AF65-F5344CB8AC3E}">
        <p14:creationId xmlns:p14="http://schemas.microsoft.com/office/powerpoint/2010/main" val="2631237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6" grpId="1"/>
      <p:bldP spid="7"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Etude de </a:t>
            </a:r>
            <a:r>
              <a:rPr lang="en-US" dirty="0" err="1" smtClean="0"/>
              <a:t>l’existant</a:t>
            </a:r>
            <a:r>
              <a:rPr lang="en-US" dirty="0" smtClean="0"/>
              <a:t>: </a:t>
            </a:r>
            <a:r>
              <a:rPr lang="en-US" dirty="0" err="1" smtClean="0"/>
              <a:t>Processus</a:t>
            </a:r>
            <a:endParaRPr lang="en-US" dirty="0"/>
          </a:p>
        </p:txBody>
      </p:sp>
      <p:sp>
        <p:nvSpPr>
          <p:cNvPr id="4" name="Espace réservé du numéro de diapositive 3"/>
          <p:cNvSpPr>
            <a:spLocks noGrp="1"/>
          </p:cNvSpPr>
          <p:nvPr>
            <p:ph type="sldNum" sz="quarter" idx="12"/>
          </p:nvPr>
        </p:nvSpPr>
        <p:spPr/>
        <p:txBody>
          <a:bodyPr/>
          <a:lstStyle/>
          <a:p>
            <a:fld id="{4FAB73BC-B049-4115-A692-8D63A059BFB8}" type="slidenum">
              <a:rPr lang="en-US" smtClean="0"/>
              <a:pPr/>
              <a:t>7</a:t>
            </a:fld>
            <a:endParaRPr lang="en-US" dirty="0"/>
          </a:p>
        </p:txBody>
      </p:sp>
      <p:sp>
        <p:nvSpPr>
          <p:cNvPr id="5" name="Espace réservé du contenu 2"/>
          <p:cNvSpPr txBox="1">
            <a:spLocks/>
          </p:cNvSpPr>
          <p:nvPr/>
        </p:nvSpPr>
        <p:spPr>
          <a:xfrm>
            <a:off x="955663" y="2586445"/>
            <a:ext cx="7989752" cy="3187337"/>
          </a:xfrm>
          <a:prstGeom prst="rect">
            <a:avLst/>
          </a:prstGeom>
        </p:spPr>
        <p:txBody>
          <a:bodyPr vert="horz" lIns="91440" tIns="45720" rIns="91440" bIns="45720" rtlCol="0" anchor="ctr">
            <a:noAutofit/>
          </a:bodyPr>
          <a:lstStyle/>
          <a:p>
            <a:pPr marL="306000" lvl="0" indent="-306000" algn="just">
              <a:lnSpc>
                <a:spcPct val="150000"/>
              </a:lnSpc>
              <a:spcBef>
                <a:spcPct val="20000"/>
              </a:spcBef>
              <a:spcAft>
                <a:spcPts val="600"/>
              </a:spcAft>
              <a:buClr>
                <a:schemeClr val="accent2"/>
              </a:buClr>
              <a:buSzPct val="92000"/>
              <a:buFont typeface="Wingdings 2" charset="2"/>
              <a:buChar char=""/>
            </a:pPr>
            <a:r>
              <a:rPr lang="fr-FR" sz="1600" dirty="0" smtClean="0">
                <a:solidFill>
                  <a:schemeClr val="tx2"/>
                </a:solidFill>
              </a:rPr>
              <a:t>Le cycle de vie d’un établissement d’hébergement se constitue de quatre étapes majeures:  Etape 1 – Investissement </a:t>
            </a:r>
          </a:p>
          <a:p>
            <a:pPr marL="306000" lvl="0" indent="-306000" algn="just">
              <a:lnSpc>
                <a:spcPct val="150000"/>
              </a:lnSpc>
              <a:spcBef>
                <a:spcPct val="20000"/>
              </a:spcBef>
              <a:spcAft>
                <a:spcPts val="600"/>
              </a:spcAft>
              <a:buClr>
                <a:schemeClr val="accent2"/>
              </a:buClr>
              <a:buSzPct val="92000"/>
            </a:pPr>
            <a:r>
              <a:rPr lang="fr-FR" sz="1600" dirty="0" smtClean="0">
                <a:solidFill>
                  <a:schemeClr val="tx2"/>
                </a:solidFill>
              </a:rPr>
              <a:t>       Etape 2 : Autorisation d’exploitation </a:t>
            </a:r>
          </a:p>
          <a:p>
            <a:pPr marL="306000" lvl="0" indent="-306000" algn="just">
              <a:lnSpc>
                <a:spcPct val="150000"/>
              </a:lnSpc>
              <a:spcBef>
                <a:spcPct val="20000"/>
              </a:spcBef>
              <a:spcAft>
                <a:spcPts val="600"/>
              </a:spcAft>
              <a:buClr>
                <a:schemeClr val="accent2"/>
              </a:buClr>
              <a:buSzPct val="92000"/>
            </a:pPr>
            <a:r>
              <a:rPr lang="fr-FR" sz="1600" dirty="0" smtClean="0">
                <a:solidFill>
                  <a:schemeClr val="tx2"/>
                </a:solidFill>
              </a:rPr>
              <a:t>       Etape 3 : Classement d ‘exploitation </a:t>
            </a:r>
          </a:p>
          <a:p>
            <a:pPr marL="306000" lvl="0" indent="-306000" algn="just">
              <a:lnSpc>
                <a:spcPct val="150000"/>
              </a:lnSpc>
              <a:spcBef>
                <a:spcPct val="20000"/>
              </a:spcBef>
              <a:spcAft>
                <a:spcPts val="600"/>
              </a:spcAft>
              <a:buClr>
                <a:schemeClr val="accent2"/>
              </a:buClr>
              <a:buSzPct val="92000"/>
            </a:pPr>
            <a:r>
              <a:rPr lang="fr-FR" sz="1600" dirty="0" smtClean="0">
                <a:solidFill>
                  <a:schemeClr val="tx2"/>
                </a:solidFill>
              </a:rPr>
              <a:t>       Etape 4 : Exploitation</a:t>
            </a:r>
            <a:endParaRPr lang="en-US" sz="1600" dirty="0">
              <a:solidFill>
                <a:schemeClr val="tx2"/>
              </a:solidFill>
            </a:endParaRPr>
          </a:p>
        </p:txBody>
      </p:sp>
      <p:sp>
        <p:nvSpPr>
          <p:cNvPr id="6" name="Espace réservé du contenu 5"/>
          <p:cNvSpPr>
            <a:spLocks noGrp="1"/>
          </p:cNvSpPr>
          <p:nvPr>
            <p:ph idx="1"/>
          </p:nvPr>
        </p:nvSpPr>
        <p:spPr>
          <a:xfrm>
            <a:off x="581192" y="2228004"/>
            <a:ext cx="7989752" cy="711140"/>
          </a:xfrm>
        </p:spPr>
        <p:txBody>
          <a:bodyPr/>
          <a:lstStyle/>
          <a:p>
            <a:pPr>
              <a:buNone/>
            </a:pPr>
            <a:endParaRPr lang="fr-FR" dirty="0" smtClean="0"/>
          </a:p>
          <a:p>
            <a:pPr>
              <a:buNone/>
            </a:pPr>
            <a:endParaRPr lang="fr-FR" dirty="0"/>
          </a:p>
        </p:txBody>
      </p:sp>
    </p:spTree>
    <p:extLst>
      <p:ext uri="{BB962C8B-B14F-4D97-AF65-F5344CB8AC3E}">
        <p14:creationId xmlns:p14="http://schemas.microsoft.com/office/powerpoint/2010/main" val="3426078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4FAB73BC-B049-4115-A692-8D63A059BFB8}" type="slidenum">
              <a:rPr lang="en-US" smtClean="0"/>
              <a:pPr/>
              <a:t>8</a:t>
            </a:fld>
            <a:endParaRPr lang="en-US" dirty="0"/>
          </a:p>
        </p:txBody>
      </p:sp>
      <p:pic>
        <p:nvPicPr>
          <p:cNvPr id="27649" name="Picture 1"/>
          <p:cNvPicPr>
            <a:picLocks noChangeAspect="1" noChangeArrowheads="1"/>
          </p:cNvPicPr>
          <p:nvPr/>
        </p:nvPicPr>
        <p:blipFill>
          <a:blip r:embed="rId2"/>
          <a:srcRect/>
          <a:stretch>
            <a:fillRect/>
          </a:stretch>
        </p:blipFill>
        <p:spPr bwMode="auto">
          <a:xfrm>
            <a:off x="600892" y="2390503"/>
            <a:ext cx="7903028" cy="4100241"/>
          </a:xfrm>
          <a:prstGeom prst="rect">
            <a:avLst/>
          </a:prstGeom>
          <a:noFill/>
          <a:ln w="9525">
            <a:noFill/>
            <a:miter lim="800000"/>
            <a:headEnd/>
            <a:tailEnd/>
          </a:ln>
          <a:effectLst/>
        </p:spPr>
      </p:pic>
      <p:sp>
        <p:nvSpPr>
          <p:cNvPr id="10" name="Titre 1"/>
          <p:cNvSpPr txBox="1">
            <a:spLocks/>
          </p:cNvSpPr>
          <p:nvPr/>
        </p:nvSpPr>
        <p:spPr>
          <a:xfrm>
            <a:off x="733592" y="683118"/>
            <a:ext cx="7989752" cy="108332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0" i="0" u="none" strike="noStrike" kern="1200" cap="all" spc="0" normalizeH="0" baseline="0" noProof="0" dirty="0" smtClean="0">
                <a:ln>
                  <a:noFill/>
                </a:ln>
                <a:solidFill>
                  <a:schemeClr val="bg1"/>
                </a:solidFill>
                <a:effectLst/>
                <a:uLnTx/>
                <a:uFillTx/>
                <a:latin typeface="+mj-lt"/>
                <a:ea typeface="+mj-ea"/>
                <a:cs typeface="+mj-cs"/>
              </a:rPr>
              <a:t>Etude de </a:t>
            </a:r>
            <a:r>
              <a:rPr kumimoji="0" lang="en-US" sz="2800" b="0" i="0" u="none" strike="noStrike" kern="1200" cap="all" spc="0" normalizeH="0" baseline="0" noProof="0" dirty="0" err="1" smtClean="0">
                <a:ln>
                  <a:noFill/>
                </a:ln>
                <a:solidFill>
                  <a:schemeClr val="bg1"/>
                </a:solidFill>
                <a:effectLst/>
                <a:uLnTx/>
                <a:uFillTx/>
                <a:latin typeface="+mj-lt"/>
                <a:ea typeface="+mj-ea"/>
                <a:cs typeface="+mj-cs"/>
              </a:rPr>
              <a:t>l’existant</a:t>
            </a:r>
            <a:r>
              <a:rPr kumimoji="0" lang="en-US" sz="2800" b="0" i="0" u="none" strike="noStrike" kern="1200" cap="all" spc="0" normalizeH="0" baseline="0" noProof="0" dirty="0" smtClean="0">
                <a:ln>
                  <a:noFill/>
                </a:ln>
                <a:solidFill>
                  <a:schemeClr val="bg1"/>
                </a:solidFill>
                <a:effectLst/>
                <a:uLnTx/>
                <a:uFillTx/>
                <a:latin typeface="+mj-lt"/>
                <a:ea typeface="+mj-ea"/>
                <a:cs typeface="+mj-cs"/>
              </a:rPr>
              <a:t>: </a:t>
            </a:r>
            <a:r>
              <a:rPr kumimoji="0" lang="en-US" sz="2800" b="0" i="0" u="none" strike="noStrike" kern="1200" cap="all" spc="0" normalizeH="0" baseline="0" noProof="0" dirty="0" err="1" smtClean="0">
                <a:ln>
                  <a:noFill/>
                </a:ln>
                <a:solidFill>
                  <a:schemeClr val="bg1"/>
                </a:solidFill>
                <a:effectLst/>
                <a:uLnTx/>
                <a:uFillTx/>
                <a:latin typeface="+mj-lt"/>
                <a:ea typeface="+mj-ea"/>
                <a:cs typeface="+mj-cs"/>
              </a:rPr>
              <a:t>Processus</a:t>
            </a:r>
            <a:endParaRPr kumimoji="0" lang="en-US" sz="2800" b="0" i="0" u="none" strike="noStrike" kern="1200" cap="all"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1131602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Objectifs</a:t>
            </a:r>
            <a:endParaRPr lang="en-US" dirty="0"/>
          </a:p>
        </p:txBody>
      </p:sp>
      <p:sp>
        <p:nvSpPr>
          <p:cNvPr id="4" name="Espace réservé du numéro de diapositive 3"/>
          <p:cNvSpPr>
            <a:spLocks noGrp="1"/>
          </p:cNvSpPr>
          <p:nvPr>
            <p:ph type="sldNum" sz="quarter" idx="12"/>
          </p:nvPr>
        </p:nvSpPr>
        <p:spPr/>
        <p:txBody>
          <a:bodyPr/>
          <a:lstStyle/>
          <a:p>
            <a:fld id="{4FAB73BC-B049-4115-A692-8D63A059BFB8}" type="slidenum">
              <a:rPr lang="en-US" smtClean="0"/>
              <a:pPr/>
              <a:t>9</a:t>
            </a:fld>
            <a:endParaRPr lang="en-US" dirty="0"/>
          </a:p>
        </p:txBody>
      </p:sp>
      <p:sp>
        <p:nvSpPr>
          <p:cNvPr id="7" name="Rectangle 6"/>
          <p:cNvSpPr/>
          <p:nvPr/>
        </p:nvSpPr>
        <p:spPr>
          <a:xfrm>
            <a:off x="862147" y="2381689"/>
            <a:ext cx="7537269" cy="3293209"/>
          </a:xfrm>
          <a:prstGeom prst="rect">
            <a:avLst/>
          </a:prstGeom>
        </p:spPr>
        <p:txBody>
          <a:bodyPr wrap="square">
            <a:spAutoFit/>
          </a:bodyPr>
          <a:lstStyle/>
          <a:p>
            <a:r>
              <a:rPr lang="fr-FR" sz="1600" dirty="0" smtClean="0">
                <a:solidFill>
                  <a:schemeClr val="tx2"/>
                </a:solidFill>
              </a:rPr>
              <a:t>Le projet a pour objectif de mettre en place une solution BI qui permet de:</a:t>
            </a:r>
          </a:p>
          <a:p>
            <a:endParaRPr lang="fr-FR" sz="1600" dirty="0" smtClean="0">
              <a:solidFill>
                <a:schemeClr val="tx2"/>
              </a:solidFill>
            </a:endParaRPr>
          </a:p>
          <a:p>
            <a:pPr>
              <a:buClr>
                <a:srgbClr val="FF0000"/>
              </a:buClr>
              <a:buFont typeface="Wingdings" pitchFamily="2" charset="2"/>
              <a:buChar char="q"/>
            </a:pPr>
            <a:r>
              <a:rPr lang="fr-FR" sz="1600" dirty="0" smtClean="0">
                <a:solidFill>
                  <a:schemeClr val="tx2"/>
                </a:solidFill>
              </a:rPr>
              <a:t>Disposer d’informations pertinentes et actualisées sur les projets touristiques, et suivre leur état d’avancement.</a:t>
            </a:r>
          </a:p>
          <a:p>
            <a:pPr>
              <a:buClr>
                <a:srgbClr val="FF0000"/>
              </a:buClr>
              <a:buFont typeface="Wingdings" pitchFamily="2" charset="2"/>
              <a:buChar char="q"/>
            </a:pPr>
            <a:endParaRPr lang="fr-FR" sz="1600" dirty="0" smtClean="0">
              <a:solidFill>
                <a:schemeClr val="tx2"/>
              </a:solidFill>
            </a:endParaRPr>
          </a:p>
          <a:p>
            <a:pPr>
              <a:buClr>
                <a:srgbClr val="FF0000"/>
              </a:buClr>
              <a:buFont typeface="Wingdings" pitchFamily="2" charset="2"/>
              <a:buChar char="q"/>
            </a:pPr>
            <a:r>
              <a:rPr lang="fr-FR" sz="1600" dirty="0" smtClean="0">
                <a:solidFill>
                  <a:schemeClr val="tx2"/>
                </a:solidFill>
              </a:rPr>
              <a:t>Améliorer les aptitudes d’audit et contrôle des établissements d’hébergement et restaurants touristiques en vue de garantir un meilleur service aux consommateurs</a:t>
            </a:r>
          </a:p>
          <a:p>
            <a:pPr>
              <a:buClr>
                <a:srgbClr val="FF0000"/>
              </a:buClr>
              <a:buFont typeface="Wingdings" pitchFamily="2" charset="2"/>
              <a:buChar char="q"/>
            </a:pPr>
            <a:endParaRPr lang="fr-FR" sz="1600" dirty="0" smtClean="0">
              <a:solidFill>
                <a:schemeClr val="tx2"/>
              </a:solidFill>
            </a:endParaRPr>
          </a:p>
          <a:p>
            <a:pPr>
              <a:buClr>
                <a:srgbClr val="FF0000"/>
              </a:buClr>
              <a:buFont typeface="Wingdings" pitchFamily="2" charset="2"/>
              <a:buChar char="q"/>
            </a:pPr>
            <a:r>
              <a:rPr lang="fr-FR" sz="1600" dirty="0" smtClean="0">
                <a:solidFill>
                  <a:schemeClr val="tx2"/>
                </a:solidFill>
              </a:rPr>
              <a:t>Moderniser les procédures administratives du Ministère relatives au suivi des dossiers d’investissement.</a:t>
            </a:r>
          </a:p>
          <a:p>
            <a:pPr>
              <a:buClr>
                <a:srgbClr val="FF0000"/>
              </a:buClr>
              <a:buFont typeface="Wingdings" pitchFamily="2" charset="2"/>
              <a:buChar char="q"/>
            </a:pPr>
            <a:endParaRPr lang="fr-FR" sz="1600" dirty="0" smtClean="0">
              <a:solidFill>
                <a:schemeClr val="tx2"/>
              </a:solidFill>
            </a:endParaRPr>
          </a:p>
          <a:p>
            <a:pPr>
              <a:buClr>
                <a:srgbClr val="FF0000"/>
              </a:buClr>
              <a:buFont typeface="Wingdings" pitchFamily="2" charset="2"/>
              <a:buChar char="q"/>
            </a:pPr>
            <a:r>
              <a:rPr lang="fr-FR" sz="1600" dirty="0" smtClean="0">
                <a:solidFill>
                  <a:schemeClr val="tx2"/>
                </a:solidFill>
              </a:rPr>
              <a:t>Permettre de remonter les données et d’effectuer des analyses et statistiques à tous les niveaux.</a:t>
            </a:r>
          </a:p>
        </p:txBody>
      </p:sp>
    </p:spTree>
    <p:extLst>
      <p:ext uri="{BB962C8B-B14F-4D97-AF65-F5344CB8AC3E}">
        <p14:creationId xmlns:p14="http://schemas.microsoft.com/office/powerpoint/2010/main" val="402356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Dividende">
  <a:themeElements>
    <a:clrScheme name="Personnalisé 1">
      <a:dk1>
        <a:sysClr val="windowText" lastClr="000000"/>
      </a:dk1>
      <a:lt1>
        <a:sysClr val="window" lastClr="FFFFFF"/>
      </a:lt1>
      <a:dk2>
        <a:srgbClr val="3D3D3D"/>
      </a:dk2>
      <a:lt2>
        <a:srgbClr val="EBEBEB"/>
      </a:lt2>
      <a:accent1>
        <a:srgbClr val="465359"/>
      </a:accent1>
      <a:accent2>
        <a:srgbClr val="FF0000"/>
      </a:accent2>
      <a:accent3>
        <a:srgbClr val="E6C46D"/>
      </a:accent3>
      <a:accent4>
        <a:srgbClr val="969FA7"/>
      </a:accent4>
      <a:accent5>
        <a:srgbClr val="A9C37C"/>
      </a:accent5>
      <a:accent6>
        <a:srgbClr val="5A8071"/>
      </a:accent6>
      <a:hlink>
        <a:srgbClr val="828282"/>
      </a:hlink>
      <a:folHlink>
        <a:srgbClr val="A5A5A5"/>
      </a:folHlink>
    </a:clrScheme>
    <a:fontScheme name="Dividend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e">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Dividende</Template>
  <TotalTime>1056</TotalTime>
  <Words>1031</Words>
  <Application>Microsoft Office PowerPoint</Application>
  <PresentationFormat>Affichage à l'écran (4:3)</PresentationFormat>
  <Paragraphs>194</Paragraphs>
  <Slides>37</Slides>
  <Notes>2</Notes>
  <HiddenSlides>0</HiddenSlides>
  <MMClips>0</MMClips>
  <ScaleCrop>false</ScaleCrop>
  <HeadingPairs>
    <vt:vector size="4" baseType="variant">
      <vt:variant>
        <vt:lpstr>Thème</vt:lpstr>
      </vt:variant>
      <vt:variant>
        <vt:i4>1</vt:i4>
      </vt:variant>
      <vt:variant>
        <vt:lpstr>Titres des diapositives</vt:lpstr>
      </vt:variant>
      <vt:variant>
        <vt:i4>37</vt:i4>
      </vt:variant>
    </vt:vector>
  </HeadingPairs>
  <TitlesOfParts>
    <vt:vector size="38" baseType="lpstr">
      <vt:lpstr>Dividende</vt:lpstr>
      <vt:lpstr>Présentation PowerPoint</vt:lpstr>
      <vt:lpstr>PLAN</vt:lpstr>
      <vt:lpstr>Qui sommes nous ? </vt:lpstr>
      <vt:lpstr>Présentation de SoftSolutions</vt:lpstr>
      <vt:lpstr>Contexte général du projet</vt:lpstr>
      <vt:lpstr>Presentation du projet</vt:lpstr>
      <vt:lpstr>Etude de l’existant: Processus</vt:lpstr>
      <vt:lpstr>Présentation PowerPoint</vt:lpstr>
      <vt:lpstr>Objectifs</vt:lpstr>
      <vt:lpstr>Macro-exigences</vt:lpstr>
      <vt:lpstr>Macro-exigences/lots</vt:lpstr>
      <vt:lpstr>Référentiel des exigences</vt:lpstr>
      <vt:lpstr>Réf. Des exigences/ découpage</vt:lpstr>
      <vt:lpstr>Aperçu du réf.</vt:lpstr>
      <vt:lpstr>Aperçu du ref. (suite)</vt:lpstr>
      <vt:lpstr>Solution proposée</vt:lpstr>
      <vt:lpstr>Contraintes et exigences</vt:lpstr>
      <vt:lpstr>Choix de la solution</vt:lpstr>
      <vt:lpstr>Choix de la solution</vt:lpstr>
      <vt:lpstr>Choix de la solution</vt:lpstr>
      <vt:lpstr>Choix de la solution</vt:lpstr>
      <vt:lpstr>Estimation des charges</vt:lpstr>
      <vt:lpstr>Méthode d’estimation des charges</vt:lpstr>
      <vt:lpstr>Méthode analytique</vt:lpstr>
      <vt:lpstr>Découpage en besoins unitaires</vt:lpstr>
      <vt:lpstr>Evaluation unitaire(par lot)</vt:lpstr>
      <vt:lpstr>Aperçu des estimations</vt:lpstr>
      <vt:lpstr>Présentation PowerPoint</vt:lpstr>
      <vt:lpstr>Planning du projet</vt:lpstr>
      <vt:lpstr>planning</vt:lpstr>
      <vt:lpstr>planning</vt:lpstr>
      <vt:lpstr>Equipe du projet</vt:lpstr>
      <vt:lpstr>equipe</vt:lpstr>
      <vt:lpstr>BUDGET</vt:lpstr>
      <vt:lpstr>BUDGET</vt:lpstr>
      <vt:lpstr>MERCI pour votre attention</vt:lpstr>
      <vt:lpstr>Présentation PowerPoint</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Mohammed Firdaoussi</dc:creator>
  <cp:lastModifiedBy>Ayman</cp:lastModifiedBy>
  <cp:revision>41</cp:revision>
  <dcterms:created xsi:type="dcterms:W3CDTF">2014-11-18T10:36:27Z</dcterms:created>
  <dcterms:modified xsi:type="dcterms:W3CDTF">2015-12-09T15:46:17Z</dcterms:modified>
</cp:coreProperties>
</file>