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2331" y="300608"/>
            <a:ext cx="15023337" cy="102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rgbClr val="F9FBF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9FBF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6927" y="194348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50292" y="0"/>
                </a:moveTo>
                <a:lnTo>
                  <a:pt x="0" y="0"/>
                </a:lnTo>
                <a:lnTo>
                  <a:pt x="0" y="15240"/>
                </a:lnTo>
                <a:lnTo>
                  <a:pt x="50292" y="15240"/>
                </a:lnTo>
                <a:lnTo>
                  <a:pt x="5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9FBF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F9FBF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6927" y="1831848"/>
            <a:ext cx="7706995" cy="6623684"/>
          </a:xfrm>
          <a:custGeom>
            <a:avLst/>
            <a:gdLst/>
            <a:ahLst/>
            <a:cxnLst/>
            <a:rect l="l" t="t" r="r" b="b"/>
            <a:pathLst>
              <a:path w="7706995" h="6623684">
                <a:moveTo>
                  <a:pt x="5780151" y="0"/>
                </a:moveTo>
                <a:lnTo>
                  <a:pt x="1926716" y="0"/>
                </a:lnTo>
                <a:lnTo>
                  <a:pt x="0" y="3311652"/>
                </a:lnTo>
                <a:lnTo>
                  <a:pt x="1926716" y="6623304"/>
                </a:lnTo>
                <a:lnTo>
                  <a:pt x="5780151" y="6623304"/>
                </a:lnTo>
                <a:lnTo>
                  <a:pt x="7706868" y="3311652"/>
                </a:lnTo>
                <a:lnTo>
                  <a:pt x="5780151" y="0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66800" y="2220468"/>
            <a:ext cx="6708775" cy="5846445"/>
          </a:xfrm>
          <a:custGeom>
            <a:avLst/>
            <a:gdLst/>
            <a:ahLst/>
            <a:cxnLst/>
            <a:rect l="l" t="t" r="r" b="b"/>
            <a:pathLst>
              <a:path w="6708775" h="5846445">
                <a:moveTo>
                  <a:pt x="5031486" y="0"/>
                </a:moveTo>
                <a:lnTo>
                  <a:pt x="1677162" y="0"/>
                </a:lnTo>
                <a:lnTo>
                  <a:pt x="0" y="2923031"/>
                </a:lnTo>
                <a:lnTo>
                  <a:pt x="1677162" y="5846063"/>
                </a:lnTo>
                <a:lnTo>
                  <a:pt x="5031486" y="5846063"/>
                </a:lnTo>
                <a:lnTo>
                  <a:pt x="5122354" y="5687695"/>
                </a:lnTo>
                <a:lnTo>
                  <a:pt x="1768348" y="5687695"/>
                </a:lnTo>
                <a:lnTo>
                  <a:pt x="182473" y="2923031"/>
                </a:lnTo>
                <a:lnTo>
                  <a:pt x="1768348" y="158368"/>
                </a:lnTo>
                <a:lnTo>
                  <a:pt x="5122354" y="158368"/>
                </a:lnTo>
                <a:lnTo>
                  <a:pt x="5031486" y="0"/>
                </a:lnTo>
                <a:close/>
              </a:path>
              <a:path w="6708775" h="5846445">
                <a:moveTo>
                  <a:pt x="5122354" y="158368"/>
                </a:moveTo>
                <a:lnTo>
                  <a:pt x="4940300" y="158368"/>
                </a:lnTo>
                <a:lnTo>
                  <a:pt x="6526149" y="2923031"/>
                </a:lnTo>
                <a:lnTo>
                  <a:pt x="4940300" y="5687695"/>
                </a:lnTo>
                <a:lnTo>
                  <a:pt x="5122354" y="5687695"/>
                </a:lnTo>
                <a:lnTo>
                  <a:pt x="6708648" y="2923031"/>
                </a:lnTo>
                <a:lnTo>
                  <a:pt x="5122354" y="158368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3541" y="4123385"/>
            <a:ext cx="16580916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rgbClr val="F9FBF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0121" y="2229688"/>
            <a:ext cx="1041019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016740" y="114300"/>
            <a:ext cx="6116320" cy="1217930"/>
            <a:chOff x="12016740" y="114300"/>
            <a:chExt cx="6116320" cy="1217930"/>
          </a:xfrm>
        </p:grpSpPr>
        <p:sp>
          <p:nvSpPr>
            <p:cNvPr id="4" name="object 4" descr=""/>
            <p:cNvSpPr/>
            <p:nvPr/>
          </p:nvSpPr>
          <p:spPr>
            <a:xfrm>
              <a:off x="12016740" y="114300"/>
              <a:ext cx="4394200" cy="840105"/>
            </a:xfrm>
            <a:custGeom>
              <a:avLst/>
              <a:gdLst/>
              <a:ahLst/>
              <a:cxnLst/>
              <a:rect l="l" t="t" r="r" b="b"/>
              <a:pathLst>
                <a:path w="4394200" h="840105">
                  <a:moveTo>
                    <a:pt x="4393692" y="0"/>
                  </a:moveTo>
                  <a:lnTo>
                    <a:pt x="771525" y="0"/>
                  </a:lnTo>
                  <a:lnTo>
                    <a:pt x="0" y="839724"/>
                  </a:lnTo>
                  <a:lnTo>
                    <a:pt x="3622167" y="839724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082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468600" y="114300"/>
              <a:ext cx="2664460" cy="1217930"/>
            </a:xfrm>
            <a:custGeom>
              <a:avLst/>
              <a:gdLst/>
              <a:ahLst/>
              <a:cxnLst/>
              <a:rect l="l" t="t" r="r" b="b"/>
              <a:pathLst>
                <a:path w="2664459" h="1217930">
                  <a:moveTo>
                    <a:pt x="2663952" y="0"/>
                  </a:moveTo>
                  <a:lnTo>
                    <a:pt x="1119759" y="0"/>
                  </a:lnTo>
                  <a:lnTo>
                    <a:pt x="0" y="1217676"/>
                  </a:lnTo>
                  <a:lnTo>
                    <a:pt x="1544192" y="1217676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5A85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94550" y="9431528"/>
            <a:ext cx="38874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 i="1">
                <a:solidFill>
                  <a:srgbClr val="4F81BC"/>
                </a:solidFill>
                <a:latin typeface="Verdana"/>
                <a:cs typeface="Verdana"/>
              </a:rPr>
              <a:t>PRESENTED</a:t>
            </a:r>
            <a:r>
              <a:rPr dirty="0" sz="2100" spc="-25" b="1" i="1">
                <a:solidFill>
                  <a:srgbClr val="4F81BC"/>
                </a:solidFill>
                <a:latin typeface="Verdana"/>
                <a:cs typeface="Verdana"/>
              </a:rPr>
              <a:t> </a:t>
            </a:r>
            <a:r>
              <a:rPr dirty="0" sz="2100" spc="-254" b="1" i="1">
                <a:solidFill>
                  <a:srgbClr val="4F81BC"/>
                </a:solidFill>
                <a:latin typeface="Verdana"/>
                <a:cs typeface="Verdana"/>
              </a:rPr>
              <a:t>IN</a:t>
            </a:r>
            <a:r>
              <a:rPr dirty="0" sz="2100" spc="30" b="1" i="1">
                <a:solidFill>
                  <a:srgbClr val="4F81BC"/>
                </a:solidFill>
                <a:latin typeface="Verdana"/>
                <a:cs typeface="Verdana"/>
              </a:rPr>
              <a:t> </a:t>
            </a:r>
            <a:r>
              <a:rPr dirty="0" sz="2100" spc="-220" b="1" i="1">
                <a:solidFill>
                  <a:srgbClr val="4F81BC"/>
                </a:solidFill>
                <a:latin typeface="Verdana"/>
                <a:cs typeface="Verdana"/>
              </a:rPr>
              <a:t>19/06/2024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88171" y="2408681"/>
            <a:ext cx="12934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>
                <a:solidFill>
                  <a:srgbClr val="4F81BC"/>
                </a:solidFill>
                <a:latin typeface="Verdana"/>
                <a:cs typeface="Verdana"/>
              </a:rPr>
              <a:t>PFE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74107" y="3095858"/>
            <a:ext cx="7938134" cy="5723255"/>
          </a:xfrm>
          <a:prstGeom prst="rect">
            <a:avLst/>
          </a:prstGeom>
        </p:spPr>
        <p:txBody>
          <a:bodyPr wrap="square" lIns="0" tIns="28892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2275"/>
              </a:spcBef>
            </a:pPr>
            <a:r>
              <a:rPr dirty="0" sz="4800" b="1">
                <a:solidFill>
                  <a:srgbClr val="17375E"/>
                </a:solidFill>
                <a:latin typeface="Tahoma"/>
                <a:cs typeface="Tahoma"/>
              </a:rPr>
              <a:t>PROJET</a:t>
            </a:r>
            <a:r>
              <a:rPr dirty="0" sz="4800" spc="-229" b="1">
                <a:solidFill>
                  <a:srgbClr val="17375E"/>
                </a:solidFill>
                <a:latin typeface="Tahoma"/>
                <a:cs typeface="Tahoma"/>
              </a:rPr>
              <a:t> </a:t>
            </a:r>
            <a:r>
              <a:rPr dirty="0" sz="4800" spc="-20" b="1">
                <a:solidFill>
                  <a:srgbClr val="17375E"/>
                </a:solidFill>
                <a:latin typeface="Tahoma"/>
                <a:cs typeface="Tahoma"/>
              </a:rPr>
              <a:t>DE</a:t>
            </a:r>
            <a:r>
              <a:rPr dirty="0" sz="4800" spc="-180" b="1">
                <a:solidFill>
                  <a:srgbClr val="17375E"/>
                </a:solidFill>
                <a:latin typeface="Tahoma"/>
                <a:cs typeface="Tahoma"/>
              </a:rPr>
              <a:t> </a:t>
            </a:r>
            <a:r>
              <a:rPr dirty="0" sz="4800" spc="-229" b="1">
                <a:solidFill>
                  <a:srgbClr val="17375E"/>
                </a:solidFill>
                <a:latin typeface="Tahoma"/>
                <a:cs typeface="Tahoma"/>
              </a:rPr>
              <a:t>FIN</a:t>
            </a:r>
            <a:r>
              <a:rPr dirty="0" sz="4800" spc="-120" b="1">
                <a:solidFill>
                  <a:srgbClr val="17375E"/>
                </a:solidFill>
                <a:latin typeface="Tahoma"/>
                <a:cs typeface="Tahoma"/>
              </a:rPr>
              <a:t> </a:t>
            </a:r>
            <a:r>
              <a:rPr dirty="0" sz="4800" spc="-10" b="1">
                <a:solidFill>
                  <a:srgbClr val="17375E"/>
                </a:solidFill>
                <a:latin typeface="Tahoma"/>
                <a:cs typeface="Tahoma"/>
              </a:rPr>
              <a:t>D’ETUDE</a:t>
            </a:r>
            <a:endParaRPr sz="4800">
              <a:latin typeface="Tahoma"/>
              <a:cs typeface="Tahoma"/>
            </a:endParaRPr>
          </a:p>
          <a:p>
            <a:pPr algn="ctr" marR="249554">
              <a:lnSpc>
                <a:spcPct val="100000"/>
              </a:lnSpc>
              <a:spcBef>
                <a:spcPts val="1330"/>
              </a:spcBef>
            </a:pPr>
            <a:r>
              <a:rPr dirty="0" sz="2950" b="1">
                <a:solidFill>
                  <a:srgbClr val="4F81BC"/>
                </a:solidFill>
                <a:latin typeface="Tahoma"/>
                <a:cs typeface="Tahoma"/>
              </a:rPr>
              <a:t>2023</a:t>
            </a:r>
            <a:r>
              <a:rPr dirty="0" sz="2950" spc="45" b="1">
                <a:solidFill>
                  <a:srgbClr val="4F81BC"/>
                </a:solidFill>
                <a:latin typeface="Tahoma"/>
                <a:cs typeface="Tahoma"/>
              </a:rPr>
              <a:t> </a:t>
            </a:r>
            <a:r>
              <a:rPr dirty="0" sz="2950" b="1">
                <a:solidFill>
                  <a:srgbClr val="4F81BC"/>
                </a:solidFill>
                <a:latin typeface="Tahoma"/>
                <a:cs typeface="Tahoma"/>
              </a:rPr>
              <a:t>-</a:t>
            </a:r>
            <a:r>
              <a:rPr dirty="0" sz="2950" spc="85" b="1">
                <a:solidFill>
                  <a:srgbClr val="4F81BC"/>
                </a:solidFill>
                <a:latin typeface="Tahoma"/>
                <a:cs typeface="Tahoma"/>
              </a:rPr>
              <a:t> </a:t>
            </a:r>
            <a:r>
              <a:rPr dirty="0" sz="2950" spc="35" b="1">
                <a:solidFill>
                  <a:srgbClr val="4F81BC"/>
                </a:solidFill>
                <a:latin typeface="Tahoma"/>
                <a:cs typeface="Tahoma"/>
              </a:rPr>
              <a:t>2024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endParaRPr sz="2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828164" algn="l"/>
              </a:tabLst>
            </a:pPr>
            <a:r>
              <a:rPr dirty="0" sz="3800" spc="-415" b="1" i="1">
                <a:solidFill>
                  <a:srgbClr val="4F81BC"/>
                </a:solidFill>
                <a:latin typeface="Verdana"/>
                <a:cs typeface="Verdana"/>
              </a:rPr>
              <a:t>Theme</a:t>
            </a:r>
            <a:r>
              <a:rPr dirty="0" sz="3800" b="1" i="1">
                <a:solidFill>
                  <a:srgbClr val="4F81BC"/>
                </a:solidFill>
                <a:latin typeface="Verdana"/>
                <a:cs typeface="Verdana"/>
              </a:rPr>
              <a:t>	</a:t>
            </a:r>
            <a:r>
              <a:rPr dirty="0" sz="3600" spc="55" b="1">
                <a:solidFill>
                  <a:srgbClr val="1E2D66"/>
                </a:solidFill>
                <a:latin typeface="Tahoma"/>
                <a:cs typeface="Tahoma"/>
              </a:rPr>
              <a:t>Gestion</a:t>
            </a:r>
            <a:r>
              <a:rPr dirty="0" sz="3600" spc="-10" b="1">
                <a:solidFill>
                  <a:srgbClr val="1E2D66"/>
                </a:solidFill>
                <a:latin typeface="Tahoma"/>
                <a:cs typeface="Tahoma"/>
              </a:rPr>
              <a:t> </a:t>
            </a:r>
            <a:r>
              <a:rPr dirty="0" sz="3600" spc="110" b="1">
                <a:solidFill>
                  <a:srgbClr val="1E2D66"/>
                </a:solidFill>
                <a:latin typeface="Tahoma"/>
                <a:cs typeface="Tahoma"/>
              </a:rPr>
              <a:t>de</a:t>
            </a:r>
            <a:r>
              <a:rPr dirty="0" sz="3600" spc="-10" b="1">
                <a:solidFill>
                  <a:srgbClr val="1E2D66"/>
                </a:solidFill>
                <a:latin typeface="Tahoma"/>
                <a:cs typeface="Tahoma"/>
              </a:rPr>
              <a:t> </a:t>
            </a:r>
            <a:r>
              <a:rPr dirty="0" sz="3600" b="1">
                <a:solidFill>
                  <a:srgbClr val="1E2D66"/>
                </a:solidFill>
                <a:latin typeface="Tahoma"/>
                <a:cs typeface="Tahoma"/>
              </a:rPr>
              <a:t>Stock</a:t>
            </a:r>
            <a:r>
              <a:rPr dirty="0" sz="3600" spc="-15" b="1">
                <a:solidFill>
                  <a:srgbClr val="1E2D66"/>
                </a:solidFill>
                <a:latin typeface="Tahoma"/>
                <a:cs typeface="Tahoma"/>
              </a:rPr>
              <a:t> </a:t>
            </a:r>
            <a:r>
              <a:rPr dirty="0" sz="3600" spc="35" b="1">
                <a:solidFill>
                  <a:srgbClr val="1E2D66"/>
                </a:solidFill>
                <a:latin typeface="Tahoma"/>
                <a:cs typeface="Tahoma"/>
              </a:rPr>
              <a:t>Systeme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360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2800" spc="35" b="1">
                <a:solidFill>
                  <a:srgbClr val="4F81BC"/>
                </a:solidFill>
                <a:latin typeface="Tahoma"/>
                <a:cs typeface="Tahoma"/>
              </a:rPr>
              <a:t>TEAM</a:t>
            </a:r>
            <a:endParaRPr sz="2800">
              <a:latin typeface="Tahoma"/>
              <a:cs typeface="Tahoma"/>
            </a:endParaRPr>
          </a:p>
          <a:p>
            <a:pPr algn="ctr" marL="3810">
              <a:lnSpc>
                <a:spcPct val="100000"/>
              </a:lnSpc>
              <a:spcBef>
                <a:spcPts val="730"/>
              </a:spcBef>
            </a:pPr>
            <a:r>
              <a:rPr dirty="0" sz="3200" spc="-95">
                <a:solidFill>
                  <a:srgbClr val="1E2D66"/>
                </a:solidFill>
                <a:latin typeface="Lucida Sans Unicode"/>
                <a:cs typeface="Lucida Sans Unicode"/>
              </a:rPr>
              <a:t>AYMANE</a:t>
            </a:r>
            <a:r>
              <a:rPr dirty="0" sz="3200" spc="-200">
                <a:solidFill>
                  <a:srgbClr val="1E2D6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0">
                <a:solidFill>
                  <a:srgbClr val="1E2D66"/>
                </a:solidFill>
                <a:latin typeface="Lucida Sans Unicode"/>
                <a:cs typeface="Lucida Sans Unicode"/>
              </a:rPr>
              <a:t>CHAOUKI</a:t>
            </a:r>
            <a:endParaRPr sz="3200">
              <a:latin typeface="Lucida Sans Unicode"/>
              <a:cs typeface="Lucida Sans Unicode"/>
            </a:endParaRPr>
          </a:p>
          <a:p>
            <a:pPr marL="2218690" marR="2207895" indent="1605915">
              <a:lnSpc>
                <a:spcPct val="100000"/>
              </a:lnSpc>
            </a:pPr>
            <a:r>
              <a:rPr dirty="0" sz="3200" spc="-50">
                <a:solidFill>
                  <a:srgbClr val="1E2D66"/>
                </a:solidFill>
                <a:latin typeface="Lucida Sans Unicode"/>
                <a:cs typeface="Lucida Sans Unicode"/>
              </a:rPr>
              <a:t>&amp; </a:t>
            </a:r>
            <a:r>
              <a:rPr dirty="0" sz="3200" spc="-150">
                <a:solidFill>
                  <a:srgbClr val="1E2D66"/>
                </a:solidFill>
                <a:latin typeface="Lucida Sans Unicode"/>
                <a:cs typeface="Lucida Sans Unicode"/>
              </a:rPr>
              <a:t>MOHAMED</a:t>
            </a:r>
            <a:r>
              <a:rPr dirty="0" sz="3200" spc="-200">
                <a:solidFill>
                  <a:srgbClr val="1E2D6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20">
                <a:solidFill>
                  <a:srgbClr val="1E2D66"/>
                </a:solidFill>
                <a:latin typeface="Lucida Sans Unicode"/>
                <a:cs typeface="Lucida Sans Unicode"/>
              </a:rPr>
              <a:t>CHAABI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38800" y="6355079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638800" y="5219700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155447"/>
            <a:ext cx="2170176" cy="2173224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34112" y="8955023"/>
            <a:ext cx="6038215" cy="1217930"/>
            <a:chOff x="134112" y="8955023"/>
            <a:chExt cx="6038215" cy="1217930"/>
          </a:xfrm>
        </p:grpSpPr>
        <p:sp>
          <p:nvSpPr>
            <p:cNvPr id="13" name="object 13" descr=""/>
            <p:cNvSpPr/>
            <p:nvPr/>
          </p:nvSpPr>
          <p:spPr>
            <a:xfrm>
              <a:off x="2086356" y="9328403"/>
              <a:ext cx="4086225" cy="838200"/>
            </a:xfrm>
            <a:custGeom>
              <a:avLst/>
              <a:gdLst/>
              <a:ahLst/>
              <a:cxnLst/>
              <a:rect l="l" t="t" r="r" b="b"/>
              <a:pathLst>
                <a:path w="4086225" h="838200">
                  <a:moveTo>
                    <a:pt x="3368294" y="0"/>
                  </a:moveTo>
                  <a:lnTo>
                    <a:pt x="0" y="0"/>
                  </a:lnTo>
                  <a:lnTo>
                    <a:pt x="717550" y="838200"/>
                  </a:lnTo>
                  <a:lnTo>
                    <a:pt x="4085844" y="838200"/>
                  </a:lnTo>
                  <a:lnTo>
                    <a:pt x="3368294" y="0"/>
                  </a:lnTo>
                  <a:close/>
                </a:path>
              </a:pathLst>
            </a:custGeom>
            <a:solidFill>
              <a:srgbClr val="082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4112" y="8955023"/>
              <a:ext cx="2476500" cy="1217930"/>
            </a:xfrm>
            <a:custGeom>
              <a:avLst/>
              <a:gdLst/>
              <a:ahLst/>
              <a:cxnLst/>
              <a:rect l="l" t="t" r="r" b="b"/>
              <a:pathLst>
                <a:path w="2476500" h="1217929">
                  <a:moveTo>
                    <a:pt x="1435608" y="0"/>
                  </a:moveTo>
                  <a:lnTo>
                    <a:pt x="0" y="0"/>
                  </a:lnTo>
                  <a:lnTo>
                    <a:pt x="1040917" y="1217674"/>
                  </a:lnTo>
                  <a:lnTo>
                    <a:pt x="2476500" y="1217674"/>
                  </a:lnTo>
                  <a:lnTo>
                    <a:pt x="1435608" y="0"/>
                  </a:lnTo>
                  <a:close/>
                </a:path>
              </a:pathLst>
            </a:custGeom>
            <a:solidFill>
              <a:srgbClr val="5A85C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39" y="1127886"/>
            <a:ext cx="7917180" cy="907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Epic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Management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produits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User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Stories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12700" marR="141605" indent="34353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Calibri"/>
                <a:cs typeface="Calibri"/>
              </a:rPr>
              <a:t>En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tant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Développeur,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veux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connecter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à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base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données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existante </a:t>
            </a:r>
            <a:r>
              <a:rPr dirty="0" sz="1800" b="1">
                <a:latin typeface="Calibri"/>
                <a:cs typeface="Calibri"/>
              </a:rPr>
              <a:t>pour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extraire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informations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produits.</a:t>
            </a:r>
            <a:endParaRPr sz="1800">
              <a:latin typeface="Calibri"/>
              <a:cs typeface="Calibri"/>
            </a:endParaRPr>
          </a:p>
          <a:p>
            <a:pPr lvl="2" marL="91440" indent="-88900">
              <a:lnSpc>
                <a:spcPts val="215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Valeur: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>
                <a:latin typeface="Segoe UI Symbol"/>
                <a:cs typeface="Segoe UI Symbol"/>
              </a:rPr>
              <a:t>★★★★☆</a:t>
            </a:r>
            <a:endParaRPr sz="1800">
              <a:latin typeface="Segoe UI Symbol"/>
              <a:cs typeface="Segoe UI Symbol"/>
            </a:endParaRPr>
          </a:p>
          <a:p>
            <a:pPr lvl="2" marL="91440" indent="-88900">
              <a:lnSpc>
                <a:spcPts val="215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 b="1">
                <a:latin typeface="Calibri"/>
                <a:cs typeface="Calibri"/>
              </a:rPr>
              <a:t>Taille: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lvl="2" marL="12700" marR="655955" indent="-1016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Prérequis: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Accès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aux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identifiants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données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documentation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du </a:t>
            </a:r>
            <a:r>
              <a:rPr dirty="0" sz="1800" spc="-10">
                <a:latin typeface="Calibri"/>
                <a:cs typeface="Calibri"/>
              </a:rPr>
              <a:t>schéma.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1.2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Développeur,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veux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mapper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champs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base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données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aux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attributs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produits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avec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précision.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5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Valeur: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>
                <a:latin typeface="Segoe UI Symbol"/>
                <a:cs typeface="Segoe UI Symbol"/>
              </a:rPr>
              <a:t>★★★★☆</a:t>
            </a:r>
            <a:endParaRPr sz="1800">
              <a:latin typeface="Segoe UI Symbol"/>
              <a:cs typeface="Segoe UI Symbol"/>
            </a:endParaRPr>
          </a:p>
          <a:p>
            <a:pPr marL="91440" indent="-88900">
              <a:lnSpc>
                <a:spcPts val="215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 b="1">
                <a:latin typeface="Calibri"/>
                <a:cs typeface="Calibri"/>
              </a:rPr>
              <a:t>Taille: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Prérequis: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 Story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complétée.</a:t>
            </a:r>
            <a:endParaRPr sz="1800">
              <a:latin typeface="Calibri"/>
              <a:cs typeface="Calibri"/>
            </a:endParaRPr>
          </a:p>
          <a:p>
            <a:pPr marL="12700" marR="416559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1.3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que</a:t>
            </a:r>
            <a:r>
              <a:rPr dirty="0" sz="1800" spc="-20" b="1">
                <a:latin typeface="Calibri"/>
                <a:cs typeface="Calibri"/>
              </a:rPr>
              <a:t> Développeur,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veux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implémenter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module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validation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des </a:t>
            </a:r>
            <a:r>
              <a:rPr dirty="0" sz="1800" b="1">
                <a:latin typeface="Calibri"/>
                <a:cs typeface="Calibri"/>
              </a:rPr>
              <a:t>données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pour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assurer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cohérence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données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produit.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5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Valeur: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>
                <a:latin typeface="Segoe UI Symbol"/>
                <a:cs typeface="Segoe UI Symbol"/>
              </a:rPr>
              <a:t>★★★☆☆</a:t>
            </a:r>
            <a:endParaRPr sz="1800">
              <a:latin typeface="Segoe UI Symbol"/>
              <a:cs typeface="Segoe UI Symbol"/>
            </a:endParaRPr>
          </a:p>
          <a:p>
            <a:pPr marL="91440" indent="-88900">
              <a:lnSpc>
                <a:spcPts val="215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 b="1">
                <a:latin typeface="Calibri"/>
                <a:cs typeface="Calibri"/>
              </a:rPr>
              <a:t>Taille: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Prérequis: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 Story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1.2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complétée.</a:t>
            </a:r>
            <a:endParaRPr sz="1800">
              <a:latin typeface="Calibri"/>
              <a:cs typeface="Calibri"/>
            </a:endParaRPr>
          </a:p>
          <a:p>
            <a:pPr marL="12700" marR="435609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1.4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tant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qu'Admin,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veux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ajouter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nouveaux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produits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à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l'inventaire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via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le </a:t>
            </a:r>
            <a:r>
              <a:rPr dirty="0" sz="1800" b="1">
                <a:latin typeface="Calibri"/>
                <a:cs typeface="Calibri"/>
              </a:rPr>
              <a:t>panneau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d'administration.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5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Valeur: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>
                <a:latin typeface="Segoe UI Symbol"/>
                <a:cs typeface="Segoe UI Symbol"/>
              </a:rPr>
              <a:t>★★★★☆</a:t>
            </a:r>
            <a:endParaRPr sz="1800">
              <a:latin typeface="Segoe UI Symbol"/>
              <a:cs typeface="Segoe UI Symbol"/>
            </a:endParaRPr>
          </a:p>
          <a:p>
            <a:pPr marL="91440" indent="-88900">
              <a:lnSpc>
                <a:spcPts val="215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 b="1">
                <a:latin typeface="Calibri"/>
                <a:cs typeface="Calibri"/>
              </a:rPr>
              <a:t>Taille: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Prérequis: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 Story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1.3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complétée.</a:t>
            </a:r>
            <a:endParaRPr sz="1800">
              <a:latin typeface="Calibri"/>
              <a:cs typeface="Calibri"/>
            </a:endParaRPr>
          </a:p>
          <a:p>
            <a:pPr marL="12700" marR="648335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1.5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tant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qu'Admin,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veux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modifier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détails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produits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existants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pour </a:t>
            </a:r>
            <a:r>
              <a:rPr dirty="0" sz="1800" b="1">
                <a:latin typeface="Calibri"/>
                <a:cs typeface="Calibri"/>
              </a:rPr>
              <a:t>maintenir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l'inventaire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à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jour.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5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Valeur: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>
                <a:latin typeface="Segoe UI Symbol"/>
                <a:cs typeface="Segoe UI Symbol"/>
              </a:rPr>
              <a:t>★★★★☆</a:t>
            </a:r>
            <a:endParaRPr sz="1800">
              <a:latin typeface="Segoe UI Symbol"/>
              <a:cs typeface="Segoe UI Symbol"/>
            </a:endParaRPr>
          </a:p>
          <a:p>
            <a:pPr marL="91440" indent="-88900">
              <a:lnSpc>
                <a:spcPts val="215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 b="1">
                <a:latin typeface="Calibri"/>
                <a:cs typeface="Calibri"/>
              </a:rPr>
              <a:t>Taille: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 b="1">
                <a:latin typeface="Calibri"/>
                <a:cs typeface="Calibri"/>
              </a:rPr>
              <a:t>Prérequis: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 Story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1.4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complétée.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4975" y="275666"/>
            <a:ext cx="2820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32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Backlog</a:t>
            </a:r>
            <a:r>
              <a:rPr dirty="0" sz="32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18575" y="1616201"/>
            <a:ext cx="3225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Épic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2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Gestion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Catégories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8575" y="2225801"/>
            <a:ext cx="9118600" cy="703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User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Stories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394335" indent="-381635">
              <a:lnSpc>
                <a:spcPct val="100000"/>
              </a:lnSpc>
              <a:buAutoNum type="arabicPeriod"/>
              <a:tabLst>
                <a:tab pos="394335" algn="l"/>
              </a:tabLst>
            </a:pPr>
            <a:r>
              <a:rPr dirty="0" sz="2000" b="1">
                <a:latin typeface="Calibri"/>
                <a:cs typeface="Calibri"/>
              </a:rPr>
              <a:t>En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tant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Développeur,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je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veux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créer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module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pour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gérer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les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catégories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Calibri"/>
                <a:cs typeface="Calibri"/>
              </a:rPr>
              <a:t>produits.</a:t>
            </a:r>
            <a:endParaRPr sz="2000">
              <a:latin typeface="Calibri"/>
              <a:cs typeface="Calibri"/>
            </a:endParaRPr>
          </a:p>
          <a:p>
            <a:pPr lvl="2" marL="100330" indent="-97155">
              <a:lnSpc>
                <a:spcPts val="2395"/>
              </a:lnSpc>
              <a:spcBef>
                <a:spcPts val="10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10" b="1">
                <a:latin typeface="Calibri"/>
                <a:cs typeface="Calibri"/>
              </a:rPr>
              <a:t>Valeur: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>
                <a:latin typeface="Segoe UI Symbol"/>
                <a:cs typeface="Segoe UI Symbol"/>
              </a:rPr>
              <a:t>★★★★☆</a:t>
            </a:r>
            <a:endParaRPr sz="2000">
              <a:latin typeface="Segoe UI Symbol"/>
              <a:cs typeface="Segoe UI Symbol"/>
            </a:endParaRPr>
          </a:p>
          <a:p>
            <a:pPr lvl="2" marL="100330" indent="-97155">
              <a:lnSpc>
                <a:spcPts val="2395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20" b="1">
                <a:latin typeface="Calibri"/>
                <a:cs typeface="Calibri"/>
              </a:rPr>
              <a:t>Taille: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lvl="2"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Prérequis: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Accès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identifiants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données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documentation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schéma.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 b="1">
                <a:latin typeface="Calibri"/>
                <a:cs typeface="Calibri"/>
              </a:rPr>
              <a:t>2.2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tant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qu'Admin,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je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veux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ajouter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nouvelles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catégories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pour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mieux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organiser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les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produits.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ts val="2395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10" b="1">
                <a:latin typeface="Calibri"/>
                <a:cs typeface="Calibri"/>
              </a:rPr>
              <a:t>Valeur: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>
                <a:latin typeface="Segoe UI Symbol"/>
                <a:cs typeface="Segoe UI Symbol"/>
              </a:rPr>
              <a:t>★★★★☆</a:t>
            </a:r>
            <a:endParaRPr sz="2000">
              <a:latin typeface="Segoe UI Symbol"/>
              <a:cs typeface="Segoe UI Symbol"/>
            </a:endParaRPr>
          </a:p>
          <a:p>
            <a:pPr marL="100330" indent="-97155">
              <a:lnSpc>
                <a:spcPts val="2395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20" b="1">
                <a:latin typeface="Calibri"/>
                <a:cs typeface="Calibri"/>
              </a:rPr>
              <a:t>Taille: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6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Prérequis: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2.1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complétée.</a:t>
            </a:r>
            <a:endParaRPr sz="2000">
              <a:latin typeface="Calibri"/>
              <a:cs typeface="Calibri"/>
            </a:endParaRPr>
          </a:p>
          <a:p>
            <a:pPr marL="12700" marR="695325">
              <a:lnSpc>
                <a:spcPct val="100000"/>
              </a:lnSpc>
              <a:spcBef>
                <a:spcPts val="2400"/>
              </a:spcBef>
            </a:pPr>
            <a:r>
              <a:rPr dirty="0" sz="2000" b="1">
                <a:latin typeface="Calibri"/>
                <a:cs typeface="Calibri"/>
              </a:rPr>
              <a:t>2.3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tant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qu'Admin,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je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veux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modifier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les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catégories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existantes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pour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refléter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les </a:t>
            </a:r>
            <a:r>
              <a:rPr dirty="0" sz="2000" b="1">
                <a:latin typeface="Calibri"/>
                <a:cs typeface="Calibri"/>
              </a:rPr>
              <a:t>changements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dans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la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gamme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produits.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ts val="2395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20" b="1">
                <a:latin typeface="Calibri"/>
                <a:cs typeface="Calibri"/>
              </a:rPr>
              <a:t>Valeur: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20">
                <a:latin typeface="Segoe UI Symbol"/>
                <a:cs typeface="Segoe UI Symbol"/>
              </a:rPr>
              <a:t>★★★★☆</a:t>
            </a:r>
            <a:endParaRPr sz="2000">
              <a:latin typeface="Segoe UI Symbol"/>
              <a:cs typeface="Segoe UI Symbol"/>
            </a:endParaRPr>
          </a:p>
          <a:p>
            <a:pPr marL="100330" indent="-97155">
              <a:lnSpc>
                <a:spcPts val="2395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20" b="1">
                <a:latin typeface="Calibri"/>
                <a:cs typeface="Calibri"/>
              </a:rPr>
              <a:t>Taille: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6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Prérequis: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2.2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complétée.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2.4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tant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qu'Admin,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je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veux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supprimer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les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catégories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qui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sont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plus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pertinentes.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ts val="2395"/>
              </a:lnSpc>
              <a:spcBef>
                <a:spcPts val="10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10" b="1">
                <a:latin typeface="Calibri"/>
                <a:cs typeface="Calibri"/>
              </a:rPr>
              <a:t>Valeur: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>
                <a:latin typeface="Segoe UI Symbol"/>
                <a:cs typeface="Segoe UI Symbol"/>
              </a:rPr>
              <a:t>★★★☆☆</a:t>
            </a:r>
            <a:endParaRPr sz="2000">
              <a:latin typeface="Segoe UI Symbol"/>
              <a:cs typeface="Segoe UI Symbol"/>
            </a:endParaRPr>
          </a:p>
          <a:p>
            <a:pPr marL="100330" indent="-97155">
              <a:lnSpc>
                <a:spcPts val="2395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20" b="1">
                <a:latin typeface="Calibri"/>
                <a:cs typeface="Calibri"/>
              </a:rPr>
              <a:t>Taille: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6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Prérequis: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2.3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complétée.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412220" y="1168900"/>
            <a:ext cx="88900" cy="9043670"/>
            <a:chOff x="8412220" y="1168900"/>
            <a:chExt cx="88900" cy="904367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0" y="1168900"/>
              <a:ext cx="88847" cy="90434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458961" y="1181861"/>
              <a:ext cx="0" cy="8987155"/>
            </a:xfrm>
            <a:custGeom>
              <a:avLst/>
              <a:gdLst/>
              <a:ahLst/>
              <a:cxnLst/>
              <a:rect l="l" t="t" r="r" b="b"/>
              <a:pathLst>
                <a:path w="0" h="8987155">
                  <a:moveTo>
                    <a:pt x="0" y="0"/>
                  </a:moveTo>
                  <a:lnTo>
                    <a:pt x="0" y="89870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473" y="457581"/>
            <a:ext cx="1502219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dirty="0" sz="4800" spc="-25"/>
              <a:t>Pl</a:t>
            </a:r>
            <a:r>
              <a:rPr dirty="0" sz="4800"/>
              <a:t>	</a:t>
            </a:r>
            <a:r>
              <a:rPr dirty="0" sz="4800" spc="55" b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4800" spc="9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60" b="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  <a:r>
              <a:rPr dirty="0" sz="4800" spc="1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00" b="0">
                <a:solidFill>
                  <a:srgbClr val="000000"/>
                </a:solidFill>
                <a:latin typeface="Tahoma"/>
                <a:cs typeface="Tahoma"/>
              </a:rPr>
              <a:t>Methods</a:t>
            </a:r>
            <a:r>
              <a:rPr dirty="0" sz="4800" spc="100"/>
              <a:t>annification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55394" y="1947418"/>
            <a:ext cx="27298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Jira</a:t>
            </a:r>
            <a:r>
              <a:rPr dirty="0" sz="3600" spc="-10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Utilisation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5400" y="21717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0"/>
                </a:lnTo>
                <a:lnTo>
                  <a:pt x="0" y="228600"/>
                </a:lnTo>
                <a:lnTo>
                  <a:pt x="3048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78939" y="3942715"/>
            <a:ext cx="2738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Backlog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sng" sz="2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1943100"/>
            <a:ext cx="12702634" cy="67893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473" y="457581"/>
            <a:ext cx="1502219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dirty="0" sz="4800" spc="-25"/>
              <a:t>Pl</a:t>
            </a:r>
            <a:r>
              <a:rPr dirty="0" sz="4800"/>
              <a:t>	</a:t>
            </a:r>
            <a:r>
              <a:rPr dirty="0" sz="4800" spc="55" b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4800" spc="9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60" b="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  <a:r>
              <a:rPr dirty="0" sz="4800" spc="1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00" b="0">
                <a:solidFill>
                  <a:srgbClr val="000000"/>
                </a:solidFill>
                <a:latin typeface="Tahoma"/>
                <a:cs typeface="Tahoma"/>
              </a:rPr>
              <a:t>Methods</a:t>
            </a:r>
            <a:r>
              <a:rPr dirty="0" sz="4800" spc="100"/>
              <a:t>annification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55394" y="1947418"/>
            <a:ext cx="27298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Jira</a:t>
            </a:r>
            <a:r>
              <a:rPr dirty="0" sz="3600" spc="-10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Utilisation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5400" y="21717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0"/>
                </a:lnTo>
                <a:lnTo>
                  <a:pt x="0" y="228600"/>
                </a:lnTo>
                <a:lnTo>
                  <a:pt x="3048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17141" y="3598926"/>
            <a:ext cx="3232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Task</a:t>
            </a:r>
            <a:r>
              <a:rPr dirty="0" u="sng" sz="28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Board</a:t>
            </a:r>
            <a:r>
              <a:rPr dirty="0" u="sng" sz="28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sng" sz="28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943100"/>
            <a:ext cx="11670792" cy="67861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438900"/>
            <a:ext cx="18288000" cy="3848100"/>
          </a:xfrm>
          <a:custGeom>
            <a:avLst/>
            <a:gdLst/>
            <a:ahLst/>
            <a:cxnLst/>
            <a:rect l="l" t="t" r="r" b="b"/>
            <a:pathLst>
              <a:path w="18288000" h="3848100">
                <a:moveTo>
                  <a:pt x="0" y="3848099"/>
                </a:moveTo>
                <a:lnTo>
                  <a:pt x="18288000" y="3848099"/>
                </a:lnTo>
                <a:lnTo>
                  <a:pt x="18288000" y="0"/>
                </a:lnTo>
                <a:lnTo>
                  <a:pt x="0" y="0"/>
                </a:lnTo>
                <a:lnTo>
                  <a:pt x="0" y="3848099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6438900"/>
            <a:chOff x="0" y="0"/>
            <a:chExt cx="18288000" cy="64389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288000" cy="3755390"/>
            </a:xfrm>
            <a:custGeom>
              <a:avLst/>
              <a:gdLst/>
              <a:ahLst/>
              <a:cxnLst/>
              <a:rect l="l" t="t" r="r" b="b"/>
              <a:pathLst>
                <a:path w="18288000" h="3755390">
                  <a:moveTo>
                    <a:pt x="0" y="3755136"/>
                  </a:moveTo>
                  <a:lnTo>
                    <a:pt x="18288000" y="3755136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755136"/>
                  </a:lnTo>
                  <a:close/>
                </a:path>
              </a:pathLst>
            </a:custGeom>
            <a:solidFill>
              <a:srgbClr val="F9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755135"/>
              <a:ext cx="18288000" cy="2684145"/>
            </a:xfrm>
            <a:custGeom>
              <a:avLst/>
              <a:gdLst/>
              <a:ahLst/>
              <a:cxnLst/>
              <a:rect l="l" t="t" r="r" b="b"/>
              <a:pathLst>
                <a:path w="18288000" h="2684145">
                  <a:moveTo>
                    <a:pt x="18288000" y="0"/>
                  </a:moveTo>
                  <a:lnTo>
                    <a:pt x="0" y="0"/>
                  </a:lnTo>
                  <a:lnTo>
                    <a:pt x="0" y="2683763"/>
                  </a:lnTo>
                  <a:lnTo>
                    <a:pt x="18288000" y="268376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823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686" rIns="0" bIns="0" rtlCol="0" vert="horz">
            <a:spAutoFit/>
          </a:bodyPr>
          <a:lstStyle/>
          <a:p>
            <a:pPr marL="5195570">
              <a:lnSpc>
                <a:spcPct val="100000"/>
              </a:lnSpc>
              <a:spcBef>
                <a:spcPts val="105"/>
              </a:spcBef>
            </a:pPr>
            <a:r>
              <a:rPr dirty="0" spc="130"/>
              <a:t>Conception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92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Arial MT"/>
                <a:cs typeface="Arial MT"/>
              </a:rPr>
              <a:t>Class </a:t>
            </a:r>
            <a:r>
              <a:rPr dirty="0" sz="3200" spc="-10" b="0">
                <a:solidFill>
                  <a:srgbClr val="000000"/>
                </a:solidFill>
                <a:latin typeface="Arial MT"/>
                <a:cs typeface="Arial MT"/>
              </a:rPr>
              <a:t>Diagram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512276"/>
            <a:ext cx="12801600" cy="96086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62170"/>
            <a:ext cx="34569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Arial MT"/>
                <a:cs typeface="Arial MT"/>
              </a:rPr>
              <a:t>Use</a:t>
            </a:r>
            <a:r>
              <a:rPr dirty="0" sz="3200" spc="-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3200" b="0">
                <a:solidFill>
                  <a:srgbClr val="000000"/>
                </a:solidFill>
                <a:latin typeface="Arial MT"/>
                <a:cs typeface="Arial MT"/>
              </a:rPr>
              <a:t>Case</a:t>
            </a:r>
            <a:r>
              <a:rPr dirty="0" sz="32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3200" spc="-10" b="0">
                <a:solidFill>
                  <a:srgbClr val="000000"/>
                </a:solidFill>
                <a:latin typeface="Arial MT"/>
                <a:cs typeface="Arial MT"/>
              </a:rPr>
              <a:t>Diagram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0"/>
            <a:ext cx="14554200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2731" y="2168050"/>
            <a:ext cx="11234164" cy="70446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732789"/>
            <a:ext cx="61868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65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  <a:r>
              <a:rPr dirty="0" sz="32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95">
                <a:solidFill>
                  <a:srgbClr val="000000"/>
                </a:solidFill>
                <a:latin typeface="Arial"/>
                <a:cs typeface="Arial"/>
              </a:rPr>
              <a:t>Sequence</a:t>
            </a:r>
            <a:r>
              <a:rPr dirty="0" sz="32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000000"/>
                </a:solidFill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32789"/>
            <a:ext cx="45859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>
                <a:solidFill>
                  <a:srgbClr val="000000"/>
                </a:solidFill>
                <a:latin typeface="Arial"/>
                <a:cs typeface="Arial"/>
              </a:rPr>
              <a:t>Carts</a:t>
            </a:r>
            <a:r>
              <a:rPr dirty="0" sz="320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95">
                <a:solidFill>
                  <a:srgbClr val="000000"/>
                </a:solidFill>
                <a:latin typeface="Arial"/>
                <a:cs typeface="Arial"/>
              </a:rPr>
              <a:t>Sequence</a:t>
            </a:r>
            <a:r>
              <a:rPr dirty="0" sz="320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75">
                <a:solidFill>
                  <a:srgbClr val="000000"/>
                </a:solidFill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2898" y="1119818"/>
            <a:ext cx="10755516" cy="82146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682497"/>
            <a:ext cx="5159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0">
                <a:solidFill>
                  <a:srgbClr val="000000"/>
                </a:solidFill>
                <a:latin typeface="Arial"/>
                <a:cs typeface="Arial"/>
              </a:rPr>
              <a:t>Carts</a:t>
            </a:r>
            <a:r>
              <a:rPr dirty="0" sz="3600" spc="-105">
                <a:solidFill>
                  <a:srgbClr val="000000"/>
                </a:solidFill>
                <a:latin typeface="Arial"/>
                <a:cs typeface="Arial"/>
              </a:rPr>
              <a:t> Sequence</a:t>
            </a:r>
            <a:r>
              <a:rPr dirty="0" sz="3600" spc="-1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600" spc="-80">
                <a:solidFill>
                  <a:srgbClr val="000000"/>
                </a:solidFill>
                <a:latin typeface="Arial"/>
                <a:cs typeface="Arial"/>
              </a:rPr>
              <a:t>Diagram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023" y="316991"/>
            <a:ext cx="9911715" cy="96530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628" y="2173223"/>
            <a:ext cx="12501372" cy="634593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5520055" cy="10287000"/>
          </a:xfrm>
          <a:custGeom>
            <a:avLst/>
            <a:gdLst/>
            <a:ahLst/>
            <a:cxnLst/>
            <a:rect l="l" t="t" r="r" b="b"/>
            <a:pathLst>
              <a:path w="5520055" h="10287000">
                <a:moveTo>
                  <a:pt x="3191209" y="0"/>
                </a:moveTo>
                <a:lnTo>
                  <a:pt x="0" y="0"/>
                </a:lnTo>
                <a:lnTo>
                  <a:pt x="0" y="10287000"/>
                </a:lnTo>
                <a:lnTo>
                  <a:pt x="3191209" y="10287000"/>
                </a:lnTo>
                <a:lnTo>
                  <a:pt x="5519928" y="5143500"/>
                </a:lnTo>
                <a:lnTo>
                  <a:pt x="3191209" y="0"/>
                </a:lnTo>
                <a:close/>
              </a:path>
            </a:pathLst>
          </a:custGeom>
          <a:solidFill>
            <a:srgbClr val="A3B4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21081" rIns="0" bIns="0" rtlCol="0" vert="horz">
            <a:spAutoFit/>
          </a:bodyPr>
          <a:lstStyle/>
          <a:p>
            <a:pPr marL="5070475">
              <a:lnSpc>
                <a:spcPct val="100000"/>
              </a:lnSpc>
              <a:spcBef>
                <a:spcPts val="100"/>
              </a:spcBef>
            </a:pPr>
            <a:r>
              <a:rPr dirty="0" sz="3200" spc="-17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dirty="0" sz="3200" spc="-1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14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14245" y="4719649"/>
            <a:ext cx="1899285" cy="9315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950" spc="415" b="1">
                <a:solidFill>
                  <a:srgbClr val="08237D"/>
                </a:solidFill>
                <a:latin typeface="Tahoma"/>
                <a:cs typeface="Tahoma"/>
              </a:rPr>
              <a:t>MVC</a:t>
            </a:r>
            <a:endParaRPr sz="5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34689" y="4332858"/>
            <a:ext cx="237109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155" b="1">
                <a:solidFill>
                  <a:srgbClr val="F9FBFB"/>
                </a:solidFill>
                <a:latin typeface="Tahoma"/>
                <a:cs typeface="Tahoma"/>
              </a:rPr>
              <a:t>Plan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51211" y="9200184"/>
            <a:ext cx="245618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0" b="1">
                <a:solidFill>
                  <a:srgbClr val="1E2D66"/>
                </a:solidFill>
                <a:latin typeface="Tahoma"/>
                <a:cs typeface="Tahoma"/>
              </a:rPr>
              <a:t>Conclusion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3813" y="665263"/>
            <a:ext cx="4897120" cy="8253095"/>
          </a:xfrm>
          <a:prstGeom prst="rect">
            <a:avLst/>
          </a:prstGeom>
        </p:spPr>
        <p:txBody>
          <a:bodyPr wrap="square" lIns="0" tIns="31178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2455"/>
              </a:spcBef>
            </a:pPr>
            <a:r>
              <a:rPr dirty="0" sz="3400" spc="114" b="1">
                <a:solidFill>
                  <a:srgbClr val="1E2D66"/>
                </a:solidFill>
                <a:latin typeface="Tahoma"/>
                <a:cs typeface="Tahoma"/>
              </a:rPr>
              <a:t>General</a:t>
            </a:r>
            <a:r>
              <a:rPr dirty="0" sz="3400" spc="-300" b="1">
                <a:solidFill>
                  <a:srgbClr val="1E2D66"/>
                </a:solidFill>
                <a:latin typeface="Tahoma"/>
                <a:cs typeface="Tahoma"/>
              </a:rPr>
              <a:t> </a:t>
            </a:r>
            <a:r>
              <a:rPr dirty="0" sz="3400" spc="65" b="1">
                <a:solidFill>
                  <a:srgbClr val="1E2D66"/>
                </a:solidFill>
                <a:latin typeface="Tahoma"/>
                <a:cs typeface="Tahoma"/>
              </a:rPr>
              <a:t>Context</a:t>
            </a:r>
            <a:endParaRPr sz="3400">
              <a:latin typeface="Tahoma"/>
              <a:cs typeface="Tahoma"/>
            </a:endParaRPr>
          </a:p>
          <a:p>
            <a:pPr marL="923925" indent="-227329">
              <a:lnSpc>
                <a:spcPct val="100000"/>
              </a:lnSpc>
              <a:spcBef>
                <a:spcPts val="1460"/>
              </a:spcBef>
              <a:buChar char="•"/>
              <a:tabLst>
                <a:tab pos="923925" algn="l"/>
              </a:tabLst>
            </a:pPr>
            <a:r>
              <a:rPr dirty="0" sz="2100" spc="-10">
                <a:latin typeface="Arial MT"/>
                <a:cs typeface="Arial MT"/>
              </a:rPr>
              <a:t>Problematique</a:t>
            </a:r>
            <a:endParaRPr sz="2100">
              <a:latin typeface="Arial MT"/>
              <a:cs typeface="Arial MT"/>
            </a:endParaRPr>
          </a:p>
          <a:p>
            <a:pPr marL="923925" indent="-227329">
              <a:lnSpc>
                <a:spcPct val="100000"/>
              </a:lnSpc>
              <a:spcBef>
                <a:spcPts val="685"/>
              </a:spcBef>
              <a:buChar char="•"/>
              <a:tabLst>
                <a:tab pos="923925" algn="l"/>
              </a:tabLst>
            </a:pPr>
            <a:r>
              <a:rPr dirty="0" sz="2100">
                <a:latin typeface="Arial MT"/>
                <a:cs typeface="Arial MT"/>
              </a:rPr>
              <a:t>Gavilia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(Solution)</a:t>
            </a:r>
            <a:endParaRPr sz="21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605"/>
              </a:spcBef>
            </a:pPr>
            <a:r>
              <a:rPr dirty="0" sz="3400" spc="-10" b="1">
                <a:solidFill>
                  <a:srgbClr val="1E2D66"/>
                </a:solidFill>
                <a:latin typeface="Tahoma"/>
                <a:cs typeface="Tahoma"/>
              </a:rPr>
              <a:t>Specification</a:t>
            </a:r>
            <a:endParaRPr sz="3400">
              <a:latin typeface="Tahoma"/>
              <a:cs typeface="Tahoma"/>
            </a:endParaRPr>
          </a:p>
          <a:p>
            <a:pPr marL="931544" indent="-226695">
              <a:lnSpc>
                <a:spcPct val="100000"/>
              </a:lnSpc>
              <a:spcBef>
                <a:spcPts val="1460"/>
              </a:spcBef>
              <a:buChar char="•"/>
              <a:tabLst>
                <a:tab pos="931544" algn="l"/>
              </a:tabLst>
            </a:pPr>
            <a:r>
              <a:rPr dirty="0" sz="2100">
                <a:latin typeface="Arial MT"/>
                <a:cs typeface="Arial MT"/>
              </a:rPr>
              <a:t>Fonctionnelle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Exigences</a:t>
            </a:r>
            <a:endParaRPr sz="2100">
              <a:latin typeface="Arial MT"/>
              <a:cs typeface="Arial MT"/>
            </a:endParaRPr>
          </a:p>
          <a:p>
            <a:pPr marL="931544" indent="-226695">
              <a:lnSpc>
                <a:spcPct val="100000"/>
              </a:lnSpc>
              <a:spcBef>
                <a:spcPts val="685"/>
              </a:spcBef>
              <a:buChar char="•"/>
              <a:tabLst>
                <a:tab pos="931544" algn="l"/>
              </a:tabLst>
            </a:pPr>
            <a:r>
              <a:rPr dirty="0" sz="2100">
                <a:latin typeface="Arial MT"/>
                <a:cs typeface="Arial MT"/>
              </a:rPr>
              <a:t>Non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fonctionnelle</a:t>
            </a:r>
            <a:r>
              <a:rPr dirty="0" sz="2100" spc="-6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Exigences</a:t>
            </a:r>
            <a:endParaRPr sz="2100">
              <a:latin typeface="Arial MT"/>
              <a:cs typeface="Arial MT"/>
            </a:endParaRPr>
          </a:p>
          <a:p>
            <a:pPr marL="931544" indent="-226695">
              <a:lnSpc>
                <a:spcPct val="100000"/>
              </a:lnSpc>
              <a:spcBef>
                <a:spcPts val="675"/>
              </a:spcBef>
              <a:buChar char="•"/>
              <a:tabLst>
                <a:tab pos="931544" algn="l"/>
              </a:tabLst>
            </a:pPr>
            <a:r>
              <a:rPr dirty="0" sz="2100" spc="-10">
                <a:latin typeface="Arial MT"/>
                <a:cs typeface="Arial MT"/>
              </a:rPr>
              <a:t>Acteurs</a:t>
            </a:r>
            <a:endParaRPr sz="2100">
              <a:latin typeface="Arial MT"/>
              <a:cs typeface="Arial MT"/>
            </a:endParaRPr>
          </a:p>
          <a:p>
            <a:pPr marL="49530">
              <a:lnSpc>
                <a:spcPct val="100000"/>
              </a:lnSpc>
              <a:spcBef>
                <a:spcPts val="944"/>
              </a:spcBef>
            </a:pPr>
            <a:r>
              <a:rPr dirty="0" sz="3400" spc="55" b="1">
                <a:solidFill>
                  <a:srgbClr val="1E2D66"/>
                </a:solidFill>
                <a:latin typeface="Tahoma"/>
                <a:cs typeface="Tahoma"/>
              </a:rPr>
              <a:t>Conception</a:t>
            </a:r>
            <a:r>
              <a:rPr dirty="0" sz="3400" spc="-245" b="1">
                <a:solidFill>
                  <a:srgbClr val="1E2D66"/>
                </a:solidFill>
                <a:latin typeface="Tahoma"/>
                <a:cs typeface="Tahoma"/>
              </a:rPr>
              <a:t> </a:t>
            </a:r>
            <a:r>
              <a:rPr dirty="0" sz="3400" spc="40" b="1">
                <a:solidFill>
                  <a:srgbClr val="1E2D66"/>
                </a:solidFill>
                <a:latin typeface="Tahoma"/>
                <a:cs typeface="Tahoma"/>
              </a:rPr>
              <a:t>design</a:t>
            </a:r>
            <a:endParaRPr sz="3400">
              <a:latin typeface="Tahoma"/>
              <a:cs typeface="Tahoma"/>
            </a:endParaRPr>
          </a:p>
          <a:p>
            <a:pPr marL="960755" indent="-226695">
              <a:lnSpc>
                <a:spcPct val="100000"/>
              </a:lnSpc>
              <a:spcBef>
                <a:spcPts val="1460"/>
              </a:spcBef>
              <a:buChar char="•"/>
              <a:tabLst>
                <a:tab pos="960755" algn="l"/>
              </a:tabLst>
            </a:pPr>
            <a:r>
              <a:rPr dirty="0" sz="2100">
                <a:latin typeface="Arial MT"/>
                <a:cs typeface="Arial MT"/>
              </a:rPr>
              <a:t>Project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Management</a:t>
            </a:r>
            <a:r>
              <a:rPr dirty="0" sz="2100" spc="-5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tools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(JIRA)</a:t>
            </a:r>
            <a:endParaRPr sz="2100">
              <a:latin typeface="Arial MT"/>
              <a:cs typeface="Arial MT"/>
            </a:endParaRPr>
          </a:p>
          <a:p>
            <a:pPr marL="960755" indent="-226695">
              <a:lnSpc>
                <a:spcPct val="100000"/>
              </a:lnSpc>
              <a:spcBef>
                <a:spcPts val="680"/>
              </a:spcBef>
              <a:buChar char="•"/>
              <a:tabLst>
                <a:tab pos="960755" algn="l"/>
              </a:tabLst>
            </a:pPr>
            <a:r>
              <a:rPr dirty="0" sz="2100">
                <a:latin typeface="Arial MT"/>
                <a:cs typeface="Arial MT"/>
              </a:rPr>
              <a:t>UML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Diagrams</a:t>
            </a:r>
            <a:endParaRPr sz="2100">
              <a:latin typeface="Arial MT"/>
              <a:cs typeface="Arial MT"/>
            </a:endParaRPr>
          </a:p>
          <a:p>
            <a:pPr marL="960755" indent="-226695">
              <a:lnSpc>
                <a:spcPct val="100000"/>
              </a:lnSpc>
              <a:spcBef>
                <a:spcPts val="675"/>
              </a:spcBef>
              <a:buChar char="•"/>
              <a:tabLst>
                <a:tab pos="960755" algn="l"/>
              </a:tabLst>
            </a:pPr>
            <a:r>
              <a:rPr dirty="0" sz="2100" spc="-10">
                <a:latin typeface="Arial MT"/>
                <a:cs typeface="Arial MT"/>
              </a:rPr>
              <a:t>Application</a:t>
            </a:r>
            <a:r>
              <a:rPr dirty="0" sz="2100" spc="-9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Architecture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3940"/>
              </a:lnSpc>
              <a:spcBef>
                <a:spcPts val="635"/>
              </a:spcBef>
            </a:pPr>
            <a:r>
              <a:rPr dirty="0" sz="3400" spc="-10" b="1">
                <a:solidFill>
                  <a:srgbClr val="1E2D66"/>
                </a:solidFill>
                <a:latin typeface="Tahoma"/>
                <a:cs typeface="Tahoma"/>
              </a:rPr>
              <a:t>Development</a:t>
            </a:r>
            <a:endParaRPr sz="3400">
              <a:latin typeface="Tahoma"/>
              <a:cs typeface="Tahoma"/>
            </a:endParaRPr>
          </a:p>
          <a:p>
            <a:pPr marL="931544" indent="-226695">
              <a:lnSpc>
                <a:spcPts val="2380"/>
              </a:lnSpc>
              <a:buChar char="•"/>
              <a:tabLst>
                <a:tab pos="931544" algn="l"/>
              </a:tabLst>
            </a:pPr>
            <a:r>
              <a:rPr dirty="0" sz="2100" spc="-10">
                <a:latin typeface="Arial MT"/>
                <a:cs typeface="Arial MT"/>
              </a:rPr>
              <a:t>Tools</a:t>
            </a:r>
            <a:endParaRPr sz="2100">
              <a:latin typeface="Arial MT"/>
              <a:cs typeface="Arial MT"/>
            </a:endParaRPr>
          </a:p>
          <a:p>
            <a:pPr marL="931544" indent="-226695">
              <a:lnSpc>
                <a:spcPct val="100000"/>
              </a:lnSpc>
              <a:spcBef>
                <a:spcPts val="685"/>
              </a:spcBef>
              <a:buChar char="•"/>
              <a:tabLst>
                <a:tab pos="931544" algn="l"/>
              </a:tabLst>
            </a:pPr>
            <a:r>
              <a:rPr dirty="0" sz="2100" spc="-10">
                <a:latin typeface="Arial MT"/>
                <a:cs typeface="Arial MT"/>
              </a:rPr>
              <a:t>Technologies</a:t>
            </a:r>
            <a:endParaRPr sz="21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475"/>
              </a:spcBef>
            </a:pPr>
            <a:r>
              <a:rPr dirty="0" sz="3400" spc="60" b="1">
                <a:solidFill>
                  <a:srgbClr val="1E2D66"/>
                </a:solidFill>
                <a:latin typeface="Tahoma"/>
                <a:cs typeface="Tahoma"/>
              </a:rPr>
              <a:t>Application</a:t>
            </a:r>
            <a:endParaRPr sz="3400">
              <a:latin typeface="Tahoma"/>
              <a:cs typeface="Tahoma"/>
            </a:endParaRPr>
          </a:p>
          <a:p>
            <a:pPr marL="931544" indent="-226695">
              <a:lnSpc>
                <a:spcPct val="100000"/>
              </a:lnSpc>
              <a:spcBef>
                <a:spcPts val="1460"/>
              </a:spcBef>
              <a:buChar char="•"/>
              <a:tabLst>
                <a:tab pos="931544" algn="l"/>
              </a:tabLst>
            </a:pPr>
            <a:r>
              <a:rPr dirty="0" sz="2100">
                <a:latin typeface="Arial MT"/>
                <a:cs typeface="Arial MT"/>
              </a:rPr>
              <a:t>Live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review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application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602735"/>
            <a:ext cx="18288000" cy="2684145"/>
          </a:xfrm>
          <a:custGeom>
            <a:avLst/>
            <a:gdLst/>
            <a:ahLst/>
            <a:cxnLst/>
            <a:rect l="l" t="t" r="r" b="b"/>
            <a:pathLst>
              <a:path w="18288000" h="2684145">
                <a:moveTo>
                  <a:pt x="18288000" y="0"/>
                </a:moveTo>
                <a:lnTo>
                  <a:pt x="0" y="0"/>
                </a:lnTo>
                <a:lnTo>
                  <a:pt x="0" y="2683763"/>
                </a:lnTo>
                <a:lnTo>
                  <a:pt x="18288000" y="268376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559" rIns="0" bIns="0" rtlCol="0" vert="horz">
            <a:spAutoFit/>
          </a:bodyPr>
          <a:lstStyle/>
          <a:p>
            <a:pPr marL="467614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Development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773014" y="8776207"/>
            <a:ext cx="33274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50" spc="-50" b="1">
                <a:solidFill>
                  <a:srgbClr val="1E2D66"/>
                </a:solidFill>
                <a:latin typeface="Tahoma"/>
                <a:cs typeface="Tahoma"/>
              </a:rPr>
              <a:t>9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800725" cy="10287000"/>
          </a:xfrm>
          <a:custGeom>
            <a:avLst/>
            <a:gdLst/>
            <a:ahLst/>
            <a:cxnLst/>
            <a:rect l="l" t="t" r="r" b="b"/>
            <a:pathLst>
              <a:path w="5800725" h="10287000">
                <a:moveTo>
                  <a:pt x="3459205" y="0"/>
                </a:moveTo>
                <a:lnTo>
                  <a:pt x="0" y="0"/>
                </a:lnTo>
                <a:lnTo>
                  <a:pt x="0" y="10287000"/>
                </a:lnTo>
                <a:lnTo>
                  <a:pt x="3484044" y="10287000"/>
                </a:lnTo>
                <a:lnTo>
                  <a:pt x="5800344" y="5170932"/>
                </a:lnTo>
                <a:lnTo>
                  <a:pt x="3459205" y="0"/>
                </a:lnTo>
                <a:close/>
              </a:path>
            </a:pathLst>
          </a:custGeom>
          <a:solidFill>
            <a:srgbClr val="A3B4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295" y="4289247"/>
            <a:ext cx="4114800" cy="15074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ts val="5910"/>
              </a:lnSpc>
              <a:spcBef>
                <a:spcPts val="45"/>
              </a:spcBef>
            </a:pPr>
            <a:r>
              <a:rPr dirty="0" sz="4800" b="1">
                <a:solidFill>
                  <a:srgbClr val="08237D"/>
                </a:solidFill>
                <a:latin typeface="Tahoma"/>
                <a:cs typeface="Tahoma"/>
              </a:rPr>
              <a:t>Tools</a:t>
            </a:r>
            <a:r>
              <a:rPr dirty="0" sz="4800" spc="5" b="1">
                <a:solidFill>
                  <a:srgbClr val="08237D"/>
                </a:solidFill>
                <a:latin typeface="Tahoma"/>
                <a:cs typeface="Tahoma"/>
              </a:rPr>
              <a:t> </a:t>
            </a:r>
            <a:r>
              <a:rPr dirty="0" sz="4800" spc="175" b="1">
                <a:solidFill>
                  <a:srgbClr val="08237D"/>
                </a:solidFill>
                <a:latin typeface="Tahoma"/>
                <a:cs typeface="Tahoma"/>
              </a:rPr>
              <a:t>&amp; </a:t>
            </a:r>
            <a:r>
              <a:rPr dirty="0" sz="4800" spc="-10" b="1">
                <a:solidFill>
                  <a:srgbClr val="08237D"/>
                </a:solidFill>
                <a:latin typeface="Tahoma"/>
                <a:cs typeface="Tahoma"/>
              </a:rPr>
              <a:t>Technologies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9923" y="8485631"/>
            <a:ext cx="4170502" cy="7124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4080" y="6984492"/>
            <a:ext cx="1066800" cy="101498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574917" y="507618"/>
            <a:ext cx="19970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ahoma"/>
                <a:cs typeface="Tahoma"/>
              </a:rPr>
              <a:t>Front-</a:t>
            </a:r>
            <a:r>
              <a:rPr dirty="0" sz="3000" spc="45" b="1">
                <a:latin typeface="Tahoma"/>
                <a:cs typeface="Tahoma"/>
              </a:rPr>
              <a:t>end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02722" y="4081017"/>
            <a:ext cx="18865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ahoma"/>
                <a:cs typeface="Tahoma"/>
              </a:rPr>
              <a:t>Back-</a:t>
            </a:r>
            <a:r>
              <a:rPr dirty="0" sz="3000" spc="45" b="1">
                <a:latin typeface="Tahoma"/>
                <a:cs typeface="Tahoma"/>
              </a:rPr>
              <a:t>end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648814" y="5992190"/>
            <a:ext cx="105664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Tahoma"/>
                <a:cs typeface="Tahoma"/>
              </a:rPr>
              <a:t>Tools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388864" y="1078991"/>
            <a:ext cx="4470400" cy="3512820"/>
            <a:chOff x="5388864" y="1078991"/>
            <a:chExt cx="4470400" cy="35128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4" y="1220723"/>
              <a:ext cx="1744980" cy="174497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9692" y="2578608"/>
              <a:ext cx="1818131" cy="20132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4008" y="1078991"/>
              <a:ext cx="2174748" cy="1886711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06343" y="6928104"/>
            <a:ext cx="1066800" cy="1126236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8677656" y="3899915"/>
            <a:ext cx="4110990" cy="2996565"/>
            <a:chOff x="8677656" y="3899915"/>
            <a:chExt cx="4110990" cy="2996565"/>
          </a:xfrm>
        </p:grpSpPr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1931" y="4921755"/>
              <a:ext cx="1226615" cy="123750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7656" y="3899915"/>
              <a:ext cx="2683763" cy="288493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58756" y="6071615"/>
              <a:ext cx="2363724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602735"/>
            <a:ext cx="18288000" cy="2684145"/>
          </a:xfrm>
          <a:custGeom>
            <a:avLst/>
            <a:gdLst/>
            <a:ahLst/>
            <a:cxnLst/>
            <a:rect l="l" t="t" r="r" b="b"/>
            <a:pathLst>
              <a:path w="18288000" h="2684145">
                <a:moveTo>
                  <a:pt x="18288000" y="0"/>
                </a:moveTo>
                <a:lnTo>
                  <a:pt x="0" y="0"/>
                </a:lnTo>
                <a:lnTo>
                  <a:pt x="0" y="2683763"/>
                </a:lnTo>
                <a:lnTo>
                  <a:pt x="18288000" y="268376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559" rIns="0" bIns="0" rtlCol="0" vert="horz">
            <a:spAutoFit/>
          </a:bodyPr>
          <a:lstStyle/>
          <a:p>
            <a:pPr marL="632333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Testing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773014" y="8776207"/>
            <a:ext cx="33274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50" spc="-50" b="1">
                <a:solidFill>
                  <a:srgbClr val="1E2D66"/>
                </a:solidFill>
                <a:latin typeface="Tahoma"/>
                <a:cs typeface="Tahoma"/>
              </a:rPr>
              <a:t>9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93563" y="453008"/>
            <a:ext cx="6115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 b="1">
                <a:solidFill>
                  <a:srgbClr val="F9FBFB"/>
                </a:solidFill>
                <a:latin typeface="Tahoma"/>
                <a:cs typeface="Tahoma"/>
              </a:rPr>
              <a:t>Pl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7017" y="300608"/>
            <a:ext cx="47599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90">
                <a:latin typeface="Tahoma"/>
                <a:cs typeface="Tahoma"/>
              </a:rPr>
              <a:t>T</a:t>
            </a:r>
            <a:r>
              <a:rPr dirty="0" sz="4800" spc="90">
                <a:latin typeface="Tahoma"/>
                <a:cs typeface="Tahoma"/>
              </a:rPr>
              <a:t>estes</a:t>
            </a:r>
            <a:r>
              <a:rPr dirty="0" sz="4800" spc="90" b="1">
                <a:solidFill>
                  <a:srgbClr val="F9FBFB"/>
                </a:solidFill>
                <a:latin typeface="Tahoma"/>
                <a:cs typeface="Tahoma"/>
              </a:rPr>
              <a:t>afication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5394" y="1947418"/>
            <a:ext cx="2153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Calibri"/>
                <a:cs typeface="Calibri"/>
              </a:rPr>
              <a:t>SonarQube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95400" y="21717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0"/>
                </a:lnTo>
                <a:lnTo>
                  <a:pt x="0" y="228600"/>
                </a:lnTo>
                <a:lnTo>
                  <a:pt x="3048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89" y="4597630"/>
            <a:ext cx="2868073" cy="81880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884" y="1632204"/>
            <a:ext cx="12473576" cy="8343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963400" y="0"/>
            <a:ext cx="6324600" cy="10287000"/>
          </a:xfrm>
          <a:custGeom>
            <a:avLst/>
            <a:gdLst/>
            <a:ahLst/>
            <a:cxnLst/>
            <a:rect l="l" t="t" r="r" b="b"/>
            <a:pathLst>
              <a:path w="6324600" h="10287000">
                <a:moveTo>
                  <a:pt x="6324600" y="0"/>
                </a:moveTo>
                <a:lnTo>
                  <a:pt x="2385665" y="0"/>
                </a:lnTo>
                <a:lnTo>
                  <a:pt x="0" y="5268468"/>
                </a:lnTo>
                <a:lnTo>
                  <a:pt x="2272488" y="10286996"/>
                </a:lnTo>
                <a:lnTo>
                  <a:pt x="6324600" y="10286996"/>
                </a:lnTo>
                <a:lnTo>
                  <a:pt x="6324600" y="0"/>
                </a:lnTo>
                <a:close/>
              </a:path>
            </a:pathLst>
          </a:custGeom>
          <a:solidFill>
            <a:srgbClr val="A3B4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7352" y="4540377"/>
            <a:ext cx="45567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30">
                <a:solidFill>
                  <a:srgbClr val="001C50"/>
                </a:solidFill>
              </a:rPr>
              <a:t>Application</a:t>
            </a:r>
            <a:endParaRPr sz="6000"/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1620011"/>
            <a:ext cx="12801600" cy="6800215"/>
            <a:chOff x="0" y="1620011"/>
            <a:chExt cx="12801600" cy="68002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20011"/>
              <a:ext cx="12801599" cy="680008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943099"/>
              <a:ext cx="10116312" cy="548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602735"/>
            <a:ext cx="18288000" cy="2684145"/>
          </a:xfrm>
          <a:custGeom>
            <a:avLst/>
            <a:gdLst/>
            <a:ahLst/>
            <a:cxnLst/>
            <a:rect l="l" t="t" r="r" b="b"/>
            <a:pathLst>
              <a:path w="18288000" h="2684145">
                <a:moveTo>
                  <a:pt x="18288000" y="0"/>
                </a:moveTo>
                <a:lnTo>
                  <a:pt x="0" y="0"/>
                </a:lnTo>
                <a:lnTo>
                  <a:pt x="0" y="2683763"/>
                </a:lnTo>
                <a:lnTo>
                  <a:pt x="18288000" y="268376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559" rIns="0" bIns="0" rtlCol="0" vert="horz">
            <a:spAutoFit/>
          </a:bodyPr>
          <a:lstStyle/>
          <a:p>
            <a:pPr marL="5320665">
              <a:lnSpc>
                <a:spcPct val="100000"/>
              </a:lnSpc>
              <a:spcBef>
                <a:spcPts val="105"/>
              </a:spcBef>
            </a:pPr>
            <a:r>
              <a:rPr dirty="0" spc="125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81000" y="495490"/>
            <a:ext cx="6623684" cy="8316595"/>
            <a:chOff x="381000" y="495490"/>
            <a:chExt cx="6623684" cy="8316595"/>
          </a:xfrm>
        </p:grpSpPr>
        <p:sp>
          <p:nvSpPr>
            <p:cNvPr id="4" name="object 4" descr=""/>
            <p:cNvSpPr/>
            <p:nvPr/>
          </p:nvSpPr>
          <p:spPr>
            <a:xfrm>
              <a:off x="381000" y="1104900"/>
              <a:ext cx="6623684" cy="7706995"/>
            </a:xfrm>
            <a:custGeom>
              <a:avLst/>
              <a:gdLst/>
              <a:ahLst/>
              <a:cxnLst/>
              <a:rect l="l" t="t" r="r" b="b"/>
              <a:pathLst>
                <a:path w="6623684" h="7706995">
                  <a:moveTo>
                    <a:pt x="3311652" y="0"/>
                  </a:moveTo>
                  <a:lnTo>
                    <a:pt x="0" y="1926717"/>
                  </a:lnTo>
                  <a:lnTo>
                    <a:pt x="0" y="5780151"/>
                  </a:lnTo>
                  <a:lnTo>
                    <a:pt x="3311652" y="7706868"/>
                  </a:lnTo>
                  <a:lnTo>
                    <a:pt x="6623304" y="5780151"/>
                  </a:lnTo>
                  <a:lnTo>
                    <a:pt x="6623304" y="1926717"/>
                  </a:lnTo>
                  <a:lnTo>
                    <a:pt x="3311652" y="0"/>
                  </a:lnTo>
                  <a:close/>
                </a:path>
              </a:pathLst>
            </a:custGeom>
            <a:solidFill>
              <a:srgbClr val="082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9620" y="1603247"/>
              <a:ext cx="5846445" cy="6710680"/>
            </a:xfrm>
            <a:custGeom>
              <a:avLst/>
              <a:gdLst/>
              <a:ahLst/>
              <a:cxnLst/>
              <a:rect l="l" t="t" r="r" b="b"/>
              <a:pathLst>
                <a:path w="5846445" h="6710680">
                  <a:moveTo>
                    <a:pt x="2923032" y="0"/>
                  </a:moveTo>
                  <a:lnTo>
                    <a:pt x="0" y="1677543"/>
                  </a:lnTo>
                  <a:lnTo>
                    <a:pt x="0" y="5032629"/>
                  </a:lnTo>
                  <a:lnTo>
                    <a:pt x="2923032" y="6710172"/>
                  </a:lnTo>
                  <a:lnTo>
                    <a:pt x="3241027" y="6527673"/>
                  </a:lnTo>
                  <a:lnTo>
                    <a:pt x="2923032" y="6527673"/>
                  </a:lnTo>
                  <a:lnTo>
                    <a:pt x="158368" y="4941316"/>
                  </a:lnTo>
                  <a:lnTo>
                    <a:pt x="158368" y="1768855"/>
                  </a:lnTo>
                  <a:lnTo>
                    <a:pt x="2923032" y="182499"/>
                  </a:lnTo>
                  <a:lnTo>
                    <a:pt x="3241027" y="182499"/>
                  </a:lnTo>
                  <a:lnTo>
                    <a:pt x="2923032" y="0"/>
                  </a:lnTo>
                  <a:close/>
                </a:path>
                <a:path w="5846445" h="6710680">
                  <a:moveTo>
                    <a:pt x="3241027" y="182499"/>
                  </a:moveTo>
                  <a:lnTo>
                    <a:pt x="2923032" y="182499"/>
                  </a:lnTo>
                  <a:lnTo>
                    <a:pt x="5687695" y="1768855"/>
                  </a:lnTo>
                  <a:lnTo>
                    <a:pt x="5687695" y="4941316"/>
                  </a:lnTo>
                  <a:lnTo>
                    <a:pt x="2923032" y="6527673"/>
                  </a:lnTo>
                  <a:lnTo>
                    <a:pt x="3241027" y="6527673"/>
                  </a:lnTo>
                  <a:lnTo>
                    <a:pt x="5846063" y="5032629"/>
                  </a:lnTo>
                  <a:lnTo>
                    <a:pt x="5846063" y="1677543"/>
                  </a:lnTo>
                  <a:lnTo>
                    <a:pt x="3241027" y="182499"/>
                  </a:lnTo>
                  <a:close/>
                </a:path>
              </a:pathLst>
            </a:custGeom>
            <a:solidFill>
              <a:srgbClr val="F9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3907" y="538352"/>
              <a:ext cx="5712460" cy="1649730"/>
            </a:xfrm>
            <a:custGeom>
              <a:avLst/>
              <a:gdLst/>
              <a:ahLst/>
              <a:cxnLst/>
              <a:rect l="l" t="t" r="r" b="b"/>
              <a:pathLst>
                <a:path w="5712459" h="1649730">
                  <a:moveTo>
                    <a:pt x="2833725" y="0"/>
                  </a:moveTo>
                  <a:lnTo>
                    <a:pt x="5712180" y="1649602"/>
                  </a:lnTo>
                </a:path>
                <a:path w="5712459" h="1649730">
                  <a:moveTo>
                    <a:pt x="2894812" y="126"/>
                  </a:moveTo>
                  <a:lnTo>
                    <a:pt x="0" y="1620901"/>
                  </a:lnTo>
                </a:path>
              </a:pathLst>
            </a:custGeom>
            <a:ln w="85725">
              <a:solidFill>
                <a:srgbClr val="F9FB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5080" y="4382516"/>
            <a:ext cx="4817745" cy="943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0" spc="120">
                <a:solidFill>
                  <a:srgbClr val="FFFFFF"/>
                </a:solidFill>
              </a:rPr>
              <a:t>Problematic</a:t>
            </a:r>
            <a:endParaRPr sz="6000"/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Comment</a:t>
            </a:r>
            <a:r>
              <a:rPr dirty="0" spc="-90"/>
              <a:t> </a:t>
            </a:r>
            <a:r>
              <a:rPr dirty="0"/>
              <a:t>créer</a:t>
            </a:r>
            <a:r>
              <a:rPr dirty="0" spc="-105"/>
              <a:t> </a:t>
            </a:r>
            <a:r>
              <a:rPr dirty="0"/>
              <a:t>un</a:t>
            </a:r>
            <a:r>
              <a:rPr dirty="0" spc="-85"/>
              <a:t> </a:t>
            </a:r>
            <a:r>
              <a:rPr dirty="0" spc="-10"/>
              <a:t>système</a:t>
            </a:r>
            <a:r>
              <a:rPr dirty="0" spc="-95"/>
              <a:t> </a:t>
            </a:r>
            <a:r>
              <a:rPr dirty="0"/>
              <a:t>de</a:t>
            </a:r>
            <a:r>
              <a:rPr dirty="0" spc="-90"/>
              <a:t> </a:t>
            </a:r>
            <a:r>
              <a:rPr dirty="0"/>
              <a:t>gestion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/>
              <a:t>stock</a:t>
            </a:r>
            <a:r>
              <a:rPr dirty="0" spc="-85"/>
              <a:t> </a:t>
            </a:r>
            <a:r>
              <a:rPr dirty="0" spc="-10"/>
              <a:t>intuitif </a:t>
            </a:r>
            <a:r>
              <a:rPr dirty="0"/>
              <a:t>et</a:t>
            </a:r>
            <a:r>
              <a:rPr dirty="0" spc="-75"/>
              <a:t> </a:t>
            </a:r>
            <a:r>
              <a:rPr dirty="0"/>
              <a:t>efficace</a:t>
            </a:r>
            <a:r>
              <a:rPr dirty="0" spc="-80"/>
              <a:t> </a:t>
            </a:r>
            <a:r>
              <a:rPr dirty="0"/>
              <a:t>qui</a:t>
            </a:r>
            <a:r>
              <a:rPr dirty="0" spc="-65"/>
              <a:t> </a:t>
            </a:r>
            <a:r>
              <a:rPr dirty="0"/>
              <a:t>permet</a:t>
            </a:r>
            <a:r>
              <a:rPr dirty="0" spc="-85"/>
              <a:t> </a:t>
            </a:r>
            <a:r>
              <a:rPr dirty="0"/>
              <a:t>aux</a:t>
            </a:r>
            <a:r>
              <a:rPr dirty="0" spc="-75"/>
              <a:t> </a:t>
            </a:r>
            <a:r>
              <a:rPr dirty="0" spc="-10"/>
              <a:t>entreprises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/>
              <a:t>suivre</a:t>
            </a:r>
            <a:r>
              <a:rPr dirty="0" spc="-95"/>
              <a:t> </a:t>
            </a:r>
            <a:r>
              <a:rPr dirty="0"/>
              <a:t>et</a:t>
            </a:r>
            <a:r>
              <a:rPr dirty="0" spc="-75"/>
              <a:t> </a:t>
            </a:r>
            <a:r>
              <a:rPr dirty="0" spc="-25"/>
              <a:t>de </a:t>
            </a:r>
            <a:r>
              <a:rPr dirty="0"/>
              <a:t>gérer</a:t>
            </a:r>
            <a:r>
              <a:rPr dirty="0" spc="-165"/>
              <a:t> </a:t>
            </a:r>
            <a:r>
              <a:rPr dirty="0"/>
              <a:t>leurs</a:t>
            </a:r>
            <a:r>
              <a:rPr dirty="0" spc="-145"/>
              <a:t> </a:t>
            </a:r>
            <a:r>
              <a:rPr dirty="0"/>
              <a:t>produits,</a:t>
            </a:r>
            <a:r>
              <a:rPr dirty="0" spc="-145"/>
              <a:t> </a:t>
            </a:r>
            <a:r>
              <a:rPr dirty="0" spc="-10"/>
              <a:t>catégories,</a:t>
            </a:r>
            <a:r>
              <a:rPr dirty="0" spc="-135"/>
              <a:t> </a:t>
            </a:r>
            <a:r>
              <a:rPr dirty="0"/>
              <a:t>commandes</a:t>
            </a:r>
            <a:r>
              <a:rPr dirty="0" spc="-145"/>
              <a:t> </a:t>
            </a:r>
            <a:r>
              <a:rPr dirty="0" spc="-25"/>
              <a:t>et </a:t>
            </a:r>
            <a:r>
              <a:rPr dirty="0" spc="-10"/>
              <a:t>utilisateurs</a:t>
            </a:r>
            <a:r>
              <a:rPr dirty="0" spc="-105"/>
              <a:t> </a:t>
            </a:r>
            <a:r>
              <a:rPr dirty="0"/>
              <a:t>de</a:t>
            </a:r>
            <a:r>
              <a:rPr dirty="0" spc="-110"/>
              <a:t> </a:t>
            </a:r>
            <a:r>
              <a:rPr dirty="0"/>
              <a:t>manière</a:t>
            </a:r>
            <a:r>
              <a:rPr dirty="0" spc="-130"/>
              <a:t> </a:t>
            </a:r>
            <a:r>
              <a:rPr dirty="0" spc="-10"/>
              <a:t>centralisée,</a:t>
            </a:r>
            <a:r>
              <a:rPr dirty="0" spc="-100"/>
              <a:t> </a:t>
            </a:r>
            <a:r>
              <a:rPr dirty="0"/>
              <a:t>tout</a:t>
            </a:r>
            <a:r>
              <a:rPr dirty="0" spc="-110"/>
              <a:t> </a:t>
            </a:r>
            <a:r>
              <a:rPr dirty="0"/>
              <a:t>en</a:t>
            </a:r>
            <a:r>
              <a:rPr dirty="0" spc="-110"/>
              <a:t> </a:t>
            </a:r>
            <a:r>
              <a:rPr dirty="0"/>
              <a:t>offrant</a:t>
            </a:r>
            <a:r>
              <a:rPr dirty="0" spc="-110"/>
              <a:t> </a:t>
            </a:r>
            <a:r>
              <a:rPr dirty="0" spc="-25"/>
              <a:t>une </a:t>
            </a:r>
            <a:r>
              <a:rPr dirty="0"/>
              <a:t>visibilité</a:t>
            </a:r>
            <a:r>
              <a:rPr dirty="0" spc="-80"/>
              <a:t> </a:t>
            </a:r>
            <a:r>
              <a:rPr dirty="0"/>
              <a:t>en</a:t>
            </a:r>
            <a:r>
              <a:rPr dirty="0" spc="-75"/>
              <a:t> </a:t>
            </a:r>
            <a:r>
              <a:rPr dirty="0"/>
              <a:t>temps</a:t>
            </a:r>
            <a:r>
              <a:rPr dirty="0" spc="-70"/>
              <a:t> </a:t>
            </a:r>
            <a:r>
              <a:rPr dirty="0"/>
              <a:t>réel</a:t>
            </a:r>
            <a:r>
              <a:rPr dirty="0" spc="-75"/>
              <a:t> </a:t>
            </a:r>
            <a:r>
              <a:rPr dirty="0"/>
              <a:t>et</a:t>
            </a:r>
            <a:r>
              <a:rPr dirty="0" spc="-85"/>
              <a:t> </a:t>
            </a:r>
            <a:r>
              <a:rPr dirty="0"/>
              <a:t>en</a:t>
            </a:r>
            <a:r>
              <a:rPr dirty="0" spc="-65"/>
              <a:t> </a:t>
            </a:r>
            <a:r>
              <a:rPr dirty="0" spc="-10"/>
              <a:t>minimisant</a:t>
            </a:r>
            <a:r>
              <a:rPr dirty="0" spc="-75"/>
              <a:t> </a:t>
            </a:r>
            <a:r>
              <a:rPr dirty="0"/>
              <a:t>les</a:t>
            </a:r>
            <a:r>
              <a:rPr dirty="0" spc="-75"/>
              <a:t> </a:t>
            </a:r>
            <a:r>
              <a:rPr dirty="0" spc="-10"/>
              <a:t>erreurs </a:t>
            </a:r>
            <a:r>
              <a:rPr dirty="0"/>
              <a:t>manuelles</a:t>
            </a:r>
            <a:r>
              <a:rPr dirty="0" spc="-155"/>
              <a:t> </a:t>
            </a:r>
            <a:r>
              <a:rPr dirty="0" spc="-50"/>
              <a:t>?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580121" y="6071108"/>
            <a:ext cx="971867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dirty="0" sz="3600" spc="-13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système</a:t>
            </a:r>
            <a:r>
              <a:rPr dirty="0" sz="3600" spc="-13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devrait</a:t>
            </a:r>
            <a:r>
              <a:rPr dirty="0" sz="3600" spc="-12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également</a:t>
            </a:r>
            <a:r>
              <a:rPr dirty="0" sz="3600" spc="-12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permettre</a:t>
            </a:r>
            <a:r>
              <a:rPr dirty="0" sz="3600" spc="-15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001F5F"/>
                </a:solidFill>
                <a:latin typeface="Calibri"/>
                <a:cs typeface="Calibri"/>
              </a:rPr>
              <a:t>aux </a:t>
            </a:r>
            <a:r>
              <a:rPr dirty="0" sz="3600" spc="-20" b="1">
                <a:solidFill>
                  <a:srgbClr val="001F5F"/>
                </a:solidFill>
                <a:latin typeface="Calibri"/>
                <a:cs typeface="Calibri"/>
              </a:rPr>
              <a:t>administrateurs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mieux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planifier</a:t>
            </a:r>
            <a:r>
              <a:rPr dirty="0" sz="3600" spc="-9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leurs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besoins</a:t>
            </a:r>
            <a:r>
              <a:rPr dirty="0" sz="3600" spc="-9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001F5F"/>
                </a:solidFill>
                <a:latin typeface="Calibri"/>
                <a:cs typeface="Calibri"/>
              </a:rPr>
              <a:t>en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stock,</a:t>
            </a:r>
            <a:r>
              <a:rPr dirty="0" sz="36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3600" spc="-1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suivre</a:t>
            </a:r>
            <a:r>
              <a:rPr dirty="0" sz="3600" spc="-12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les</a:t>
            </a:r>
            <a:r>
              <a:rPr dirty="0" sz="3600" spc="-10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performances</a:t>
            </a:r>
            <a:r>
              <a:rPr dirty="0" sz="36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des</a:t>
            </a:r>
            <a:r>
              <a:rPr dirty="0" sz="36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ventes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et</a:t>
            </a:r>
            <a:r>
              <a:rPr dirty="0" sz="3600" spc="-10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prendre</a:t>
            </a:r>
            <a:r>
              <a:rPr dirty="0" sz="3600" spc="-1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des</a:t>
            </a:r>
            <a:r>
              <a:rPr dirty="0" sz="36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décisions</a:t>
            </a:r>
            <a:r>
              <a:rPr dirty="0" sz="360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informées</a:t>
            </a:r>
            <a:r>
              <a:rPr dirty="0" sz="3600" spc="-10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pour</a:t>
            </a:r>
            <a:r>
              <a:rPr dirty="0" sz="3600" spc="-1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optimiser </a:t>
            </a:r>
            <a:r>
              <a:rPr dirty="0" sz="3600" spc="-20" b="1">
                <a:solidFill>
                  <a:srgbClr val="001F5F"/>
                </a:solidFill>
                <a:latin typeface="Calibri"/>
                <a:cs typeface="Calibri"/>
              </a:rPr>
              <a:t>l'inventaire</a:t>
            </a:r>
            <a:r>
              <a:rPr dirty="0" sz="3600" spc="-8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et</a:t>
            </a:r>
            <a:r>
              <a:rPr dirty="0" sz="3600" spc="-7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améliorer</a:t>
            </a:r>
            <a:r>
              <a:rPr dirty="0" sz="3600" spc="-9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dirty="0" sz="3600" spc="-7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satisfaction</a:t>
            </a:r>
            <a:r>
              <a:rPr dirty="0" sz="3600" spc="-7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1F5F"/>
                </a:solidFill>
                <a:latin typeface="Calibri"/>
                <a:cs typeface="Calibri"/>
              </a:rPr>
              <a:t>client.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562600" y="680656"/>
            <a:ext cx="6623684" cy="8315959"/>
            <a:chOff x="5562600" y="680656"/>
            <a:chExt cx="6623684" cy="8315959"/>
          </a:xfrm>
        </p:grpSpPr>
        <p:sp>
          <p:nvSpPr>
            <p:cNvPr id="4" name="object 4" descr=""/>
            <p:cNvSpPr/>
            <p:nvPr/>
          </p:nvSpPr>
          <p:spPr>
            <a:xfrm>
              <a:off x="5562600" y="1290827"/>
              <a:ext cx="6623684" cy="7705725"/>
            </a:xfrm>
            <a:custGeom>
              <a:avLst/>
              <a:gdLst/>
              <a:ahLst/>
              <a:cxnLst/>
              <a:rect l="l" t="t" r="r" b="b"/>
              <a:pathLst>
                <a:path w="6623684" h="7705725">
                  <a:moveTo>
                    <a:pt x="3311652" y="0"/>
                  </a:moveTo>
                  <a:lnTo>
                    <a:pt x="0" y="1926336"/>
                  </a:lnTo>
                  <a:lnTo>
                    <a:pt x="0" y="5779008"/>
                  </a:lnTo>
                  <a:lnTo>
                    <a:pt x="3311652" y="7705344"/>
                  </a:lnTo>
                  <a:lnTo>
                    <a:pt x="6623304" y="5779008"/>
                  </a:lnTo>
                  <a:lnTo>
                    <a:pt x="6623304" y="1926336"/>
                  </a:lnTo>
                  <a:lnTo>
                    <a:pt x="3311652" y="0"/>
                  </a:lnTo>
                  <a:close/>
                </a:path>
              </a:pathLst>
            </a:custGeom>
            <a:solidFill>
              <a:srgbClr val="082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51220" y="1789176"/>
              <a:ext cx="5846445" cy="6708775"/>
            </a:xfrm>
            <a:custGeom>
              <a:avLst/>
              <a:gdLst/>
              <a:ahLst/>
              <a:cxnLst/>
              <a:rect l="l" t="t" r="r" b="b"/>
              <a:pathLst>
                <a:path w="5846445" h="6708775">
                  <a:moveTo>
                    <a:pt x="2923031" y="0"/>
                  </a:moveTo>
                  <a:lnTo>
                    <a:pt x="0" y="1677162"/>
                  </a:lnTo>
                  <a:lnTo>
                    <a:pt x="0" y="5031486"/>
                  </a:lnTo>
                  <a:lnTo>
                    <a:pt x="2923031" y="6708648"/>
                  </a:lnTo>
                  <a:lnTo>
                    <a:pt x="3241099" y="6526149"/>
                  </a:lnTo>
                  <a:lnTo>
                    <a:pt x="2923031" y="6526149"/>
                  </a:lnTo>
                  <a:lnTo>
                    <a:pt x="158368" y="4940300"/>
                  </a:lnTo>
                  <a:lnTo>
                    <a:pt x="158368" y="1768348"/>
                  </a:lnTo>
                  <a:lnTo>
                    <a:pt x="2923031" y="182499"/>
                  </a:lnTo>
                  <a:lnTo>
                    <a:pt x="3241099" y="182499"/>
                  </a:lnTo>
                  <a:lnTo>
                    <a:pt x="2923031" y="0"/>
                  </a:lnTo>
                  <a:close/>
                </a:path>
                <a:path w="5846445" h="6708775">
                  <a:moveTo>
                    <a:pt x="3241099" y="182499"/>
                  </a:moveTo>
                  <a:lnTo>
                    <a:pt x="2923031" y="182499"/>
                  </a:lnTo>
                  <a:lnTo>
                    <a:pt x="5687695" y="1768348"/>
                  </a:lnTo>
                  <a:lnTo>
                    <a:pt x="5687695" y="4940300"/>
                  </a:lnTo>
                  <a:lnTo>
                    <a:pt x="2923031" y="6526149"/>
                  </a:lnTo>
                  <a:lnTo>
                    <a:pt x="3241099" y="6526149"/>
                  </a:lnTo>
                  <a:lnTo>
                    <a:pt x="5846063" y="5031486"/>
                  </a:lnTo>
                  <a:lnTo>
                    <a:pt x="5846063" y="1677162"/>
                  </a:lnTo>
                  <a:lnTo>
                    <a:pt x="3241099" y="182499"/>
                  </a:lnTo>
                  <a:close/>
                </a:path>
              </a:pathLst>
            </a:custGeom>
            <a:solidFill>
              <a:srgbClr val="F9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15481" y="723519"/>
              <a:ext cx="5712460" cy="1649730"/>
            </a:xfrm>
            <a:custGeom>
              <a:avLst/>
              <a:gdLst/>
              <a:ahLst/>
              <a:cxnLst/>
              <a:rect l="l" t="t" r="r" b="b"/>
              <a:pathLst>
                <a:path w="5712459" h="1649730">
                  <a:moveTo>
                    <a:pt x="2833750" y="0"/>
                  </a:moveTo>
                  <a:lnTo>
                    <a:pt x="5712206" y="1649602"/>
                  </a:lnTo>
                </a:path>
                <a:path w="5712459" h="1649730">
                  <a:moveTo>
                    <a:pt x="2894838" y="253"/>
                  </a:moveTo>
                  <a:lnTo>
                    <a:pt x="0" y="1620901"/>
                  </a:lnTo>
                </a:path>
              </a:pathLst>
            </a:custGeom>
            <a:ln w="85725">
              <a:solidFill>
                <a:srgbClr val="F9FB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0299" rIns="0" bIns="0" rtlCol="0" vert="horz">
            <a:spAutoFit/>
          </a:bodyPr>
          <a:lstStyle/>
          <a:p>
            <a:pPr marL="6530340">
              <a:lnSpc>
                <a:spcPct val="100000"/>
              </a:lnSpc>
              <a:spcBef>
                <a:spcPts val="125"/>
              </a:spcBef>
            </a:pPr>
            <a:r>
              <a:rPr dirty="0" sz="6000" spc="250">
                <a:solidFill>
                  <a:srgbClr val="FFFFFF"/>
                </a:solidFill>
              </a:rPr>
              <a:t>Gavilia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678935"/>
            <a:ext cx="18288000" cy="2684145"/>
          </a:xfrm>
          <a:custGeom>
            <a:avLst/>
            <a:gdLst/>
            <a:ahLst/>
            <a:cxnLst/>
            <a:rect l="l" t="t" r="r" b="b"/>
            <a:pathLst>
              <a:path w="18288000" h="2684145">
                <a:moveTo>
                  <a:pt x="0" y="2683763"/>
                </a:moveTo>
                <a:lnTo>
                  <a:pt x="18288000" y="2683763"/>
                </a:lnTo>
                <a:lnTo>
                  <a:pt x="18288000" y="0"/>
                </a:lnTo>
                <a:lnTo>
                  <a:pt x="0" y="0"/>
                </a:lnTo>
                <a:lnTo>
                  <a:pt x="0" y="2683763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98245">
              <a:lnSpc>
                <a:spcPct val="100000"/>
              </a:lnSpc>
              <a:spcBef>
                <a:spcPts val="95"/>
              </a:spcBef>
            </a:pPr>
            <a:r>
              <a:rPr dirty="0" sz="10000">
                <a:solidFill>
                  <a:srgbClr val="FFFFFF"/>
                </a:solidFill>
                <a:latin typeface="Calibri"/>
                <a:cs typeface="Calibri"/>
              </a:rPr>
              <a:t>Spécification</a:t>
            </a:r>
            <a:r>
              <a:rPr dirty="0" sz="100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dirty="0" sz="10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0" spc="-10">
                <a:solidFill>
                  <a:srgbClr val="FFFFFF"/>
                </a:solidFill>
                <a:latin typeface="Calibri"/>
                <a:cs typeface="Calibri"/>
              </a:rPr>
              <a:t>Exigences</a:t>
            </a:r>
            <a:endParaRPr sz="10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869917" y="761"/>
            <a:ext cx="0" cy="9216390"/>
          </a:xfrm>
          <a:custGeom>
            <a:avLst/>
            <a:gdLst/>
            <a:ahLst/>
            <a:cxnLst/>
            <a:rect l="l" t="t" r="r" b="b"/>
            <a:pathLst>
              <a:path w="0" h="9216390">
                <a:moveTo>
                  <a:pt x="0" y="0"/>
                </a:moveTo>
                <a:lnTo>
                  <a:pt x="0" y="9215996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525395" y="2244978"/>
            <a:ext cx="40544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80" b="1">
                <a:solidFill>
                  <a:srgbClr val="17375E"/>
                </a:solidFill>
                <a:latin typeface="Tahoma"/>
                <a:cs typeface="Tahoma"/>
              </a:rPr>
              <a:t>Administrateur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829561" y="1809750"/>
            <a:ext cx="0" cy="1710689"/>
          </a:xfrm>
          <a:custGeom>
            <a:avLst/>
            <a:gdLst/>
            <a:ahLst/>
            <a:cxnLst/>
            <a:rect l="l" t="t" r="r" b="b"/>
            <a:pathLst>
              <a:path w="0" h="1710689">
                <a:moveTo>
                  <a:pt x="0" y="0"/>
                </a:moveTo>
                <a:lnTo>
                  <a:pt x="0" y="1710563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27595" y="2326512"/>
            <a:ext cx="509905" cy="652780"/>
          </a:xfrm>
          <a:custGeom>
            <a:avLst/>
            <a:gdLst/>
            <a:ahLst/>
            <a:cxnLst/>
            <a:rect l="l" t="t" r="r" b="b"/>
            <a:pathLst>
              <a:path w="509905" h="652780">
                <a:moveTo>
                  <a:pt x="204089" y="217678"/>
                </a:moveTo>
                <a:lnTo>
                  <a:pt x="199923" y="213995"/>
                </a:lnTo>
                <a:lnTo>
                  <a:pt x="194335" y="213995"/>
                </a:lnTo>
                <a:lnTo>
                  <a:pt x="189395" y="213995"/>
                </a:lnTo>
                <a:lnTo>
                  <a:pt x="185928" y="219202"/>
                </a:lnTo>
                <a:lnTo>
                  <a:pt x="185928" y="239141"/>
                </a:lnTo>
                <a:lnTo>
                  <a:pt x="190093" y="242951"/>
                </a:lnTo>
                <a:lnTo>
                  <a:pt x="199212" y="242951"/>
                </a:lnTo>
                <a:lnTo>
                  <a:pt x="203441" y="238506"/>
                </a:lnTo>
                <a:lnTo>
                  <a:pt x="203441" y="223647"/>
                </a:lnTo>
                <a:lnTo>
                  <a:pt x="204089" y="217678"/>
                </a:lnTo>
                <a:close/>
              </a:path>
              <a:path w="509905" h="652780">
                <a:moveTo>
                  <a:pt x="214757" y="187960"/>
                </a:moveTo>
                <a:lnTo>
                  <a:pt x="211061" y="183515"/>
                </a:lnTo>
                <a:lnTo>
                  <a:pt x="184912" y="183515"/>
                </a:lnTo>
                <a:lnTo>
                  <a:pt x="178955" y="183515"/>
                </a:lnTo>
                <a:lnTo>
                  <a:pt x="175196" y="187960"/>
                </a:lnTo>
                <a:lnTo>
                  <a:pt x="175196" y="197358"/>
                </a:lnTo>
                <a:lnTo>
                  <a:pt x="179705" y="201803"/>
                </a:lnTo>
                <a:lnTo>
                  <a:pt x="210312" y="201803"/>
                </a:lnTo>
                <a:lnTo>
                  <a:pt x="214757" y="197358"/>
                </a:lnTo>
                <a:lnTo>
                  <a:pt x="214757" y="187960"/>
                </a:lnTo>
                <a:close/>
              </a:path>
              <a:path w="509905" h="652780">
                <a:moveTo>
                  <a:pt x="298640" y="292227"/>
                </a:moveTo>
                <a:lnTo>
                  <a:pt x="292950" y="286639"/>
                </a:lnTo>
                <a:lnTo>
                  <a:pt x="290449" y="285623"/>
                </a:lnTo>
                <a:lnTo>
                  <a:pt x="285521" y="285623"/>
                </a:lnTo>
                <a:lnTo>
                  <a:pt x="283032" y="286639"/>
                </a:lnTo>
                <a:lnTo>
                  <a:pt x="277329" y="292227"/>
                </a:lnTo>
                <a:lnTo>
                  <a:pt x="268947" y="295910"/>
                </a:lnTo>
                <a:lnTo>
                  <a:pt x="246037" y="295910"/>
                </a:lnTo>
                <a:lnTo>
                  <a:pt x="236181" y="292227"/>
                </a:lnTo>
                <a:lnTo>
                  <a:pt x="233883" y="288417"/>
                </a:lnTo>
                <a:lnTo>
                  <a:pt x="231571" y="286639"/>
                </a:lnTo>
                <a:lnTo>
                  <a:pt x="229082" y="285623"/>
                </a:lnTo>
                <a:lnTo>
                  <a:pt x="226707" y="285623"/>
                </a:lnTo>
                <a:lnTo>
                  <a:pt x="224345" y="285623"/>
                </a:lnTo>
                <a:lnTo>
                  <a:pt x="222034" y="286639"/>
                </a:lnTo>
                <a:lnTo>
                  <a:pt x="216344" y="292227"/>
                </a:lnTo>
                <a:lnTo>
                  <a:pt x="216344" y="298069"/>
                </a:lnTo>
                <a:lnTo>
                  <a:pt x="258254" y="314579"/>
                </a:lnTo>
                <a:lnTo>
                  <a:pt x="269455" y="313766"/>
                </a:lnTo>
                <a:lnTo>
                  <a:pt x="279869" y="311327"/>
                </a:lnTo>
                <a:lnTo>
                  <a:pt x="288988" y="307352"/>
                </a:lnTo>
                <a:lnTo>
                  <a:pt x="296341" y="301879"/>
                </a:lnTo>
                <a:lnTo>
                  <a:pt x="298640" y="298069"/>
                </a:lnTo>
                <a:lnTo>
                  <a:pt x="298640" y="292227"/>
                </a:lnTo>
                <a:close/>
              </a:path>
              <a:path w="509905" h="652780">
                <a:moveTo>
                  <a:pt x="326009" y="217678"/>
                </a:moveTo>
                <a:lnTo>
                  <a:pt x="322402" y="213995"/>
                </a:lnTo>
                <a:lnTo>
                  <a:pt x="317258" y="213995"/>
                </a:lnTo>
                <a:lnTo>
                  <a:pt x="311454" y="213995"/>
                </a:lnTo>
                <a:lnTo>
                  <a:pt x="307848" y="219202"/>
                </a:lnTo>
                <a:lnTo>
                  <a:pt x="307848" y="239141"/>
                </a:lnTo>
                <a:lnTo>
                  <a:pt x="312928" y="242951"/>
                </a:lnTo>
                <a:lnTo>
                  <a:pt x="321665" y="242951"/>
                </a:lnTo>
                <a:lnTo>
                  <a:pt x="326009" y="238506"/>
                </a:lnTo>
                <a:lnTo>
                  <a:pt x="326009" y="217678"/>
                </a:lnTo>
                <a:close/>
              </a:path>
              <a:path w="509905" h="652780">
                <a:moveTo>
                  <a:pt x="336740" y="187960"/>
                </a:moveTo>
                <a:lnTo>
                  <a:pt x="332905" y="183515"/>
                </a:lnTo>
                <a:lnTo>
                  <a:pt x="306324" y="183515"/>
                </a:lnTo>
                <a:lnTo>
                  <a:pt x="300951" y="183515"/>
                </a:lnTo>
                <a:lnTo>
                  <a:pt x="297180" y="187960"/>
                </a:lnTo>
                <a:lnTo>
                  <a:pt x="297180" y="197358"/>
                </a:lnTo>
                <a:lnTo>
                  <a:pt x="301713" y="201803"/>
                </a:lnTo>
                <a:lnTo>
                  <a:pt x="332905" y="201803"/>
                </a:lnTo>
                <a:lnTo>
                  <a:pt x="336740" y="197358"/>
                </a:lnTo>
                <a:lnTo>
                  <a:pt x="336740" y="187960"/>
                </a:lnTo>
                <a:close/>
              </a:path>
              <a:path w="509905" h="652780">
                <a:moveTo>
                  <a:pt x="509714" y="535940"/>
                </a:moveTo>
                <a:lnTo>
                  <a:pt x="496328" y="494030"/>
                </a:lnTo>
                <a:lnTo>
                  <a:pt x="459803" y="467360"/>
                </a:lnTo>
                <a:lnTo>
                  <a:pt x="446811" y="463550"/>
                </a:lnTo>
                <a:lnTo>
                  <a:pt x="405295" y="451370"/>
                </a:lnTo>
                <a:lnTo>
                  <a:pt x="405295" y="469900"/>
                </a:lnTo>
                <a:lnTo>
                  <a:pt x="395630" y="492760"/>
                </a:lnTo>
                <a:lnTo>
                  <a:pt x="368617" y="532130"/>
                </a:lnTo>
                <a:lnTo>
                  <a:pt x="329044" y="563880"/>
                </a:lnTo>
                <a:lnTo>
                  <a:pt x="280581" y="581660"/>
                </a:lnTo>
                <a:lnTo>
                  <a:pt x="254063" y="582930"/>
                </a:lnTo>
                <a:lnTo>
                  <a:pt x="227901" y="581660"/>
                </a:lnTo>
                <a:lnTo>
                  <a:pt x="179527" y="563880"/>
                </a:lnTo>
                <a:lnTo>
                  <a:pt x="140614" y="533400"/>
                </a:lnTo>
                <a:lnTo>
                  <a:pt x="114312" y="494030"/>
                </a:lnTo>
                <a:lnTo>
                  <a:pt x="105879" y="471182"/>
                </a:lnTo>
                <a:lnTo>
                  <a:pt x="127025" y="466090"/>
                </a:lnTo>
                <a:lnTo>
                  <a:pt x="133756" y="483882"/>
                </a:lnTo>
                <a:lnTo>
                  <a:pt x="143471" y="500380"/>
                </a:lnTo>
                <a:lnTo>
                  <a:pt x="170154" y="530860"/>
                </a:lnTo>
                <a:lnTo>
                  <a:pt x="209270" y="552450"/>
                </a:lnTo>
                <a:lnTo>
                  <a:pt x="254063" y="560082"/>
                </a:lnTo>
                <a:lnTo>
                  <a:pt x="271894" y="560082"/>
                </a:lnTo>
                <a:lnTo>
                  <a:pt x="320624" y="542290"/>
                </a:lnTo>
                <a:lnTo>
                  <a:pt x="325894" y="534682"/>
                </a:lnTo>
                <a:lnTo>
                  <a:pt x="324434" y="529590"/>
                </a:lnTo>
                <a:lnTo>
                  <a:pt x="322402" y="525780"/>
                </a:lnTo>
                <a:lnTo>
                  <a:pt x="319481" y="524510"/>
                </a:lnTo>
                <a:lnTo>
                  <a:pt x="312623" y="524510"/>
                </a:lnTo>
                <a:lnTo>
                  <a:pt x="310781" y="525780"/>
                </a:lnTo>
                <a:lnTo>
                  <a:pt x="297662" y="532130"/>
                </a:lnTo>
                <a:lnTo>
                  <a:pt x="283565" y="537210"/>
                </a:lnTo>
                <a:lnTo>
                  <a:pt x="268884" y="539750"/>
                </a:lnTo>
                <a:lnTo>
                  <a:pt x="254063" y="541032"/>
                </a:lnTo>
                <a:lnTo>
                  <a:pt x="218020" y="534682"/>
                </a:lnTo>
                <a:lnTo>
                  <a:pt x="186385" y="518160"/>
                </a:lnTo>
                <a:lnTo>
                  <a:pt x="161556" y="491490"/>
                </a:lnTo>
                <a:lnTo>
                  <a:pt x="149555" y="466090"/>
                </a:lnTo>
                <a:lnTo>
                  <a:pt x="145961" y="458482"/>
                </a:lnTo>
                <a:lnTo>
                  <a:pt x="164820" y="452132"/>
                </a:lnTo>
                <a:lnTo>
                  <a:pt x="176339" y="447040"/>
                </a:lnTo>
                <a:lnTo>
                  <a:pt x="185445" y="438150"/>
                </a:lnTo>
                <a:lnTo>
                  <a:pt x="191439" y="426732"/>
                </a:lnTo>
                <a:lnTo>
                  <a:pt x="193598" y="414032"/>
                </a:lnTo>
                <a:lnTo>
                  <a:pt x="193598" y="381000"/>
                </a:lnTo>
                <a:lnTo>
                  <a:pt x="208165" y="387350"/>
                </a:lnTo>
                <a:lnTo>
                  <a:pt x="223545" y="392430"/>
                </a:lnTo>
                <a:lnTo>
                  <a:pt x="239623" y="394982"/>
                </a:lnTo>
                <a:lnTo>
                  <a:pt x="272935" y="394982"/>
                </a:lnTo>
                <a:lnTo>
                  <a:pt x="288772" y="392430"/>
                </a:lnTo>
                <a:lnTo>
                  <a:pt x="303872" y="387350"/>
                </a:lnTo>
                <a:lnTo>
                  <a:pt x="318338" y="381000"/>
                </a:lnTo>
                <a:lnTo>
                  <a:pt x="318338" y="414032"/>
                </a:lnTo>
                <a:lnTo>
                  <a:pt x="347878" y="452132"/>
                </a:lnTo>
                <a:lnTo>
                  <a:pt x="364515" y="458482"/>
                </a:lnTo>
                <a:lnTo>
                  <a:pt x="360400" y="469900"/>
                </a:lnTo>
                <a:lnTo>
                  <a:pt x="355028" y="481330"/>
                </a:lnTo>
                <a:lnTo>
                  <a:pt x="348513" y="491490"/>
                </a:lnTo>
                <a:lnTo>
                  <a:pt x="341020" y="500380"/>
                </a:lnTo>
                <a:lnTo>
                  <a:pt x="337273" y="504190"/>
                </a:lnTo>
                <a:lnTo>
                  <a:pt x="338035" y="511810"/>
                </a:lnTo>
                <a:lnTo>
                  <a:pt x="341782" y="514350"/>
                </a:lnTo>
                <a:lnTo>
                  <a:pt x="344068" y="515632"/>
                </a:lnTo>
                <a:lnTo>
                  <a:pt x="345592" y="516890"/>
                </a:lnTo>
                <a:lnTo>
                  <a:pt x="351624" y="516890"/>
                </a:lnTo>
                <a:lnTo>
                  <a:pt x="354672" y="515632"/>
                </a:lnTo>
                <a:lnTo>
                  <a:pt x="379780" y="477532"/>
                </a:lnTo>
                <a:lnTo>
                  <a:pt x="384911" y="463550"/>
                </a:lnTo>
                <a:lnTo>
                  <a:pt x="405295" y="469900"/>
                </a:lnTo>
                <a:lnTo>
                  <a:pt x="405295" y="451370"/>
                </a:lnTo>
                <a:lnTo>
                  <a:pt x="351624" y="435610"/>
                </a:lnTo>
                <a:lnTo>
                  <a:pt x="343306" y="433082"/>
                </a:lnTo>
                <a:lnTo>
                  <a:pt x="336511" y="424180"/>
                </a:lnTo>
                <a:lnTo>
                  <a:pt x="336511" y="381000"/>
                </a:lnTo>
                <a:lnTo>
                  <a:pt x="336511" y="378460"/>
                </a:lnTo>
                <a:lnTo>
                  <a:pt x="336511" y="372110"/>
                </a:lnTo>
                <a:lnTo>
                  <a:pt x="358914" y="353060"/>
                </a:lnTo>
                <a:lnTo>
                  <a:pt x="376872" y="330200"/>
                </a:lnTo>
                <a:lnTo>
                  <a:pt x="389572" y="303530"/>
                </a:lnTo>
                <a:lnTo>
                  <a:pt x="396278" y="274332"/>
                </a:lnTo>
                <a:lnTo>
                  <a:pt x="401548" y="274332"/>
                </a:lnTo>
                <a:lnTo>
                  <a:pt x="414997" y="271780"/>
                </a:lnTo>
                <a:lnTo>
                  <a:pt x="426326" y="265430"/>
                </a:lnTo>
                <a:lnTo>
                  <a:pt x="433489" y="256540"/>
                </a:lnTo>
                <a:lnTo>
                  <a:pt x="434517" y="255282"/>
                </a:lnTo>
                <a:lnTo>
                  <a:pt x="438581" y="243840"/>
                </a:lnTo>
                <a:lnTo>
                  <a:pt x="438454" y="236232"/>
                </a:lnTo>
                <a:lnTo>
                  <a:pt x="436981" y="228600"/>
                </a:lnTo>
                <a:lnTo>
                  <a:pt x="434225" y="222250"/>
                </a:lnTo>
                <a:lnTo>
                  <a:pt x="430250" y="215900"/>
                </a:lnTo>
                <a:lnTo>
                  <a:pt x="424218" y="210832"/>
                </a:lnTo>
                <a:lnTo>
                  <a:pt x="422694" y="209816"/>
                </a:lnTo>
                <a:lnTo>
                  <a:pt x="422694" y="237490"/>
                </a:lnTo>
                <a:lnTo>
                  <a:pt x="421233" y="242582"/>
                </a:lnTo>
                <a:lnTo>
                  <a:pt x="420471" y="250190"/>
                </a:lnTo>
                <a:lnTo>
                  <a:pt x="412915" y="256540"/>
                </a:lnTo>
                <a:lnTo>
                  <a:pt x="400024" y="256540"/>
                </a:lnTo>
                <a:lnTo>
                  <a:pt x="400024" y="250190"/>
                </a:lnTo>
                <a:lnTo>
                  <a:pt x="394754" y="246380"/>
                </a:lnTo>
                <a:lnTo>
                  <a:pt x="384911" y="246380"/>
                </a:lnTo>
                <a:lnTo>
                  <a:pt x="381088" y="251460"/>
                </a:lnTo>
                <a:lnTo>
                  <a:pt x="381088" y="255282"/>
                </a:lnTo>
                <a:lnTo>
                  <a:pt x="371271" y="303530"/>
                </a:lnTo>
                <a:lnTo>
                  <a:pt x="344601" y="342900"/>
                </a:lnTo>
                <a:lnTo>
                  <a:pt x="305168" y="369582"/>
                </a:lnTo>
                <a:lnTo>
                  <a:pt x="257111" y="378460"/>
                </a:lnTo>
                <a:lnTo>
                  <a:pt x="208241" y="368300"/>
                </a:lnTo>
                <a:lnTo>
                  <a:pt x="168605" y="342900"/>
                </a:lnTo>
                <a:lnTo>
                  <a:pt x="142011" y="303530"/>
                </a:lnTo>
                <a:lnTo>
                  <a:pt x="132308" y="255282"/>
                </a:lnTo>
                <a:lnTo>
                  <a:pt x="132308" y="248932"/>
                </a:lnTo>
                <a:lnTo>
                  <a:pt x="127800" y="245110"/>
                </a:lnTo>
                <a:lnTo>
                  <a:pt x="117944" y="245110"/>
                </a:lnTo>
                <a:lnTo>
                  <a:pt x="113436" y="250190"/>
                </a:lnTo>
                <a:lnTo>
                  <a:pt x="113436" y="255282"/>
                </a:lnTo>
                <a:lnTo>
                  <a:pt x="102831" y="255282"/>
                </a:lnTo>
                <a:lnTo>
                  <a:pt x="99021" y="254000"/>
                </a:lnTo>
                <a:lnTo>
                  <a:pt x="95275" y="250190"/>
                </a:lnTo>
                <a:lnTo>
                  <a:pt x="90703" y="242582"/>
                </a:lnTo>
                <a:lnTo>
                  <a:pt x="91465" y="237490"/>
                </a:lnTo>
                <a:lnTo>
                  <a:pt x="92989" y="229882"/>
                </a:lnTo>
                <a:lnTo>
                  <a:pt x="100545" y="223532"/>
                </a:lnTo>
                <a:lnTo>
                  <a:pt x="123215" y="223532"/>
                </a:lnTo>
                <a:lnTo>
                  <a:pt x="134962" y="222250"/>
                </a:lnTo>
                <a:lnTo>
                  <a:pt x="144602" y="214630"/>
                </a:lnTo>
                <a:lnTo>
                  <a:pt x="151117" y="205740"/>
                </a:lnTo>
                <a:lnTo>
                  <a:pt x="151384" y="204482"/>
                </a:lnTo>
                <a:lnTo>
                  <a:pt x="153517" y="194310"/>
                </a:lnTo>
                <a:lnTo>
                  <a:pt x="153517" y="148590"/>
                </a:lnTo>
                <a:lnTo>
                  <a:pt x="155905" y="137160"/>
                </a:lnTo>
                <a:lnTo>
                  <a:pt x="162483" y="127000"/>
                </a:lnTo>
                <a:lnTo>
                  <a:pt x="172326" y="120650"/>
                </a:lnTo>
                <a:lnTo>
                  <a:pt x="184518" y="118110"/>
                </a:lnTo>
                <a:lnTo>
                  <a:pt x="229857" y="118110"/>
                </a:lnTo>
                <a:lnTo>
                  <a:pt x="233680" y="113030"/>
                </a:lnTo>
                <a:lnTo>
                  <a:pt x="233680" y="102882"/>
                </a:lnTo>
                <a:lnTo>
                  <a:pt x="229095" y="99060"/>
                </a:lnTo>
                <a:lnTo>
                  <a:pt x="184518" y="99060"/>
                </a:lnTo>
                <a:lnTo>
                  <a:pt x="165214" y="102882"/>
                </a:lnTo>
                <a:lnTo>
                  <a:pt x="149326" y="114300"/>
                </a:lnTo>
                <a:lnTo>
                  <a:pt x="138557" y="129540"/>
                </a:lnTo>
                <a:lnTo>
                  <a:pt x="134594" y="148590"/>
                </a:lnTo>
                <a:lnTo>
                  <a:pt x="134594" y="199390"/>
                </a:lnTo>
                <a:lnTo>
                  <a:pt x="129324" y="204482"/>
                </a:lnTo>
                <a:lnTo>
                  <a:pt x="120992" y="204482"/>
                </a:lnTo>
                <a:lnTo>
                  <a:pt x="110388" y="99060"/>
                </a:lnTo>
                <a:lnTo>
                  <a:pt x="120053" y="55880"/>
                </a:lnTo>
                <a:lnTo>
                  <a:pt x="152844" y="26682"/>
                </a:lnTo>
                <a:lnTo>
                  <a:pt x="182232" y="20332"/>
                </a:lnTo>
                <a:lnTo>
                  <a:pt x="367499" y="20332"/>
                </a:lnTo>
                <a:lnTo>
                  <a:pt x="387794" y="24130"/>
                </a:lnTo>
                <a:lnTo>
                  <a:pt x="404393" y="35560"/>
                </a:lnTo>
                <a:lnTo>
                  <a:pt x="415594" y="52082"/>
                </a:lnTo>
                <a:lnTo>
                  <a:pt x="419709" y="71132"/>
                </a:lnTo>
                <a:lnTo>
                  <a:pt x="415594" y="91440"/>
                </a:lnTo>
                <a:lnTo>
                  <a:pt x="404393" y="107950"/>
                </a:lnTo>
                <a:lnTo>
                  <a:pt x="395516" y="114071"/>
                </a:lnTo>
                <a:lnTo>
                  <a:pt x="395516" y="137160"/>
                </a:lnTo>
                <a:lnTo>
                  <a:pt x="389420" y="204482"/>
                </a:lnTo>
                <a:lnTo>
                  <a:pt x="382612" y="204482"/>
                </a:lnTo>
                <a:lnTo>
                  <a:pt x="377342" y="199390"/>
                </a:lnTo>
                <a:lnTo>
                  <a:pt x="377342" y="140982"/>
                </a:lnTo>
                <a:lnTo>
                  <a:pt x="384149" y="140982"/>
                </a:lnTo>
                <a:lnTo>
                  <a:pt x="389420" y="138430"/>
                </a:lnTo>
                <a:lnTo>
                  <a:pt x="395516" y="137160"/>
                </a:lnTo>
                <a:lnTo>
                  <a:pt x="395516" y="114071"/>
                </a:lnTo>
                <a:lnTo>
                  <a:pt x="387794" y="119380"/>
                </a:lnTo>
                <a:lnTo>
                  <a:pt x="367499" y="123190"/>
                </a:lnTo>
                <a:lnTo>
                  <a:pt x="330733" y="107950"/>
                </a:lnTo>
                <a:lnTo>
                  <a:pt x="320560" y="93980"/>
                </a:lnTo>
                <a:lnTo>
                  <a:pt x="317258" y="91440"/>
                </a:lnTo>
                <a:lnTo>
                  <a:pt x="312305" y="91440"/>
                </a:lnTo>
                <a:lnTo>
                  <a:pt x="310718" y="92710"/>
                </a:lnTo>
                <a:lnTo>
                  <a:pt x="309257" y="92710"/>
                </a:lnTo>
                <a:lnTo>
                  <a:pt x="304749" y="96532"/>
                </a:lnTo>
                <a:lnTo>
                  <a:pt x="302463" y="101600"/>
                </a:lnTo>
                <a:lnTo>
                  <a:pt x="307035" y="109232"/>
                </a:lnTo>
                <a:lnTo>
                  <a:pt x="303225" y="111760"/>
                </a:lnTo>
                <a:lnTo>
                  <a:pt x="299478" y="113030"/>
                </a:lnTo>
                <a:lnTo>
                  <a:pt x="295668" y="113030"/>
                </a:lnTo>
                <a:lnTo>
                  <a:pt x="287680" y="111760"/>
                </a:lnTo>
                <a:lnTo>
                  <a:pt x="281203" y="106680"/>
                </a:lnTo>
                <a:lnTo>
                  <a:pt x="276860" y="100330"/>
                </a:lnTo>
                <a:lnTo>
                  <a:pt x="275272" y="92710"/>
                </a:lnTo>
                <a:lnTo>
                  <a:pt x="275272" y="86360"/>
                </a:lnTo>
                <a:lnTo>
                  <a:pt x="270700" y="82550"/>
                </a:lnTo>
                <a:lnTo>
                  <a:pt x="260858" y="82550"/>
                </a:lnTo>
                <a:lnTo>
                  <a:pt x="256349" y="87630"/>
                </a:lnTo>
                <a:lnTo>
                  <a:pt x="256349" y="92710"/>
                </a:lnTo>
                <a:lnTo>
                  <a:pt x="259537" y="107950"/>
                </a:lnTo>
                <a:lnTo>
                  <a:pt x="268262" y="120650"/>
                </a:lnTo>
                <a:lnTo>
                  <a:pt x="281241" y="129540"/>
                </a:lnTo>
                <a:lnTo>
                  <a:pt x="297192" y="133350"/>
                </a:lnTo>
                <a:lnTo>
                  <a:pt x="303415" y="133350"/>
                </a:lnTo>
                <a:lnTo>
                  <a:pt x="315582" y="128282"/>
                </a:lnTo>
                <a:lnTo>
                  <a:pt x="321386" y="124460"/>
                </a:lnTo>
                <a:lnTo>
                  <a:pt x="329857" y="130810"/>
                </a:lnTo>
                <a:lnTo>
                  <a:pt x="339255" y="135890"/>
                </a:lnTo>
                <a:lnTo>
                  <a:pt x="349351" y="140982"/>
                </a:lnTo>
                <a:lnTo>
                  <a:pt x="359943" y="142240"/>
                </a:lnTo>
                <a:lnTo>
                  <a:pt x="359943" y="194310"/>
                </a:lnTo>
                <a:lnTo>
                  <a:pt x="362318" y="205740"/>
                </a:lnTo>
                <a:lnTo>
                  <a:pt x="368808" y="215900"/>
                </a:lnTo>
                <a:lnTo>
                  <a:pt x="378421" y="222250"/>
                </a:lnTo>
                <a:lnTo>
                  <a:pt x="390182" y="224790"/>
                </a:lnTo>
                <a:lnTo>
                  <a:pt x="409867" y="224790"/>
                </a:lnTo>
                <a:lnTo>
                  <a:pt x="413613" y="226060"/>
                </a:lnTo>
                <a:lnTo>
                  <a:pt x="417423" y="229882"/>
                </a:lnTo>
                <a:lnTo>
                  <a:pt x="420471" y="233680"/>
                </a:lnTo>
                <a:lnTo>
                  <a:pt x="422694" y="237490"/>
                </a:lnTo>
                <a:lnTo>
                  <a:pt x="422694" y="209816"/>
                </a:lnTo>
                <a:lnTo>
                  <a:pt x="416661" y="205740"/>
                </a:lnTo>
                <a:lnTo>
                  <a:pt x="409105" y="204482"/>
                </a:lnTo>
                <a:lnTo>
                  <a:pt x="414731" y="137160"/>
                </a:lnTo>
                <a:lnTo>
                  <a:pt x="415785" y="124460"/>
                </a:lnTo>
                <a:lnTo>
                  <a:pt x="415899" y="123190"/>
                </a:lnTo>
                <a:lnTo>
                  <a:pt x="425488" y="111760"/>
                </a:lnTo>
                <a:lnTo>
                  <a:pt x="432612" y="99060"/>
                </a:lnTo>
                <a:lnTo>
                  <a:pt x="437045" y="86360"/>
                </a:lnTo>
                <a:lnTo>
                  <a:pt x="438581" y="71132"/>
                </a:lnTo>
                <a:lnTo>
                  <a:pt x="432892" y="43180"/>
                </a:lnTo>
                <a:lnTo>
                  <a:pt x="417499" y="20332"/>
                </a:lnTo>
                <a:lnTo>
                  <a:pt x="394868" y="5080"/>
                </a:lnTo>
                <a:lnTo>
                  <a:pt x="367499" y="0"/>
                </a:lnTo>
                <a:lnTo>
                  <a:pt x="182232" y="0"/>
                </a:lnTo>
                <a:lnTo>
                  <a:pt x="128955" y="17780"/>
                </a:lnTo>
                <a:lnTo>
                  <a:pt x="95656" y="62230"/>
                </a:lnTo>
                <a:lnTo>
                  <a:pt x="90703" y="100330"/>
                </a:lnTo>
                <a:lnTo>
                  <a:pt x="101307" y="205740"/>
                </a:lnTo>
                <a:lnTo>
                  <a:pt x="90424" y="209550"/>
                </a:lnTo>
                <a:lnTo>
                  <a:pt x="81178" y="215900"/>
                </a:lnTo>
                <a:lnTo>
                  <a:pt x="74625" y="226060"/>
                </a:lnTo>
                <a:lnTo>
                  <a:pt x="71831" y="236232"/>
                </a:lnTo>
                <a:lnTo>
                  <a:pt x="71958" y="243840"/>
                </a:lnTo>
                <a:lnTo>
                  <a:pt x="106641" y="275590"/>
                </a:lnTo>
                <a:lnTo>
                  <a:pt x="114198" y="275590"/>
                </a:lnTo>
                <a:lnTo>
                  <a:pt x="121704" y="304800"/>
                </a:lnTo>
                <a:lnTo>
                  <a:pt x="134683" y="330200"/>
                </a:lnTo>
                <a:lnTo>
                  <a:pt x="152336" y="353060"/>
                </a:lnTo>
                <a:lnTo>
                  <a:pt x="173901" y="372110"/>
                </a:lnTo>
                <a:lnTo>
                  <a:pt x="173901" y="426732"/>
                </a:lnTo>
                <a:lnTo>
                  <a:pt x="167106" y="435610"/>
                </a:lnTo>
                <a:lnTo>
                  <a:pt x="158788" y="436880"/>
                </a:lnTo>
                <a:lnTo>
                  <a:pt x="51384" y="468630"/>
                </a:lnTo>
                <a:lnTo>
                  <a:pt x="30276" y="478790"/>
                </a:lnTo>
                <a:lnTo>
                  <a:pt x="14058" y="494030"/>
                </a:lnTo>
                <a:lnTo>
                  <a:pt x="3657" y="514350"/>
                </a:lnTo>
                <a:lnTo>
                  <a:pt x="0" y="537210"/>
                </a:lnTo>
                <a:lnTo>
                  <a:pt x="0" y="650240"/>
                </a:lnTo>
                <a:lnTo>
                  <a:pt x="4495" y="652780"/>
                </a:lnTo>
                <a:lnTo>
                  <a:pt x="14351" y="652780"/>
                </a:lnTo>
                <a:lnTo>
                  <a:pt x="18859" y="648982"/>
                </a:lnTo>
                <a:lnTo>
                  <a:pt x="18859" y="535940"/>
                </a:lnTo>
                <a:lnTo>
                  <a:pt x="21564" y="520700"/>
                </a:lnTo>
                <a:lnTo>
                  <a:pt x="29184" y="505460"/>
                </a:lnTo>
                <a:lnTo>
                  <a:pt x="40906" y="494030"/>
                </a:lnTo>
                <a:lnTo>
                  <a:pt x="55956" y="486410"/>
                </a:lnTo>
                <a:lnTo>
                  <a:pt x="86956" y="477532"/>
                </a:lnTo>
                <a:lnTo>
                  <a:pt x="95935" y="502932"/>
                </a:lnTo>
                <a:lnTo>
                  <a:pt x="108877" y="525780"/>
                </a:lnTo>
                <a:lnTo>
                  <a:pt x="144437" y="563880"/>
                </a:lnTo>
                <a:lnTo>
                  <a:pt x="195173" y="591832"/>
                </a:lnTo>
                <a:lnTo>
                  <a:pt x="253301" y="601980"/>
                </a:lnTo>
                <a:lnTo>
                  <a:pt x="282435" y="599440"/>
                </a:lnTo>
                <a:lnTo>
                  <a:pt x="310591" y="591832"/>
                </a:lnTo>
                <a:lnTo>
                  <a:pt x="331393" y="582930"/>
                </a:lnTo>
                <a:lnTo>
                  <a:pt x="337337" y="580390"/>
                </a:lnTo>
                <a:lnTo>
                  <a:pt x="381622" y="546100"/>
                </a:lnTo>
                <a:lnTo>
                  <a:pt x="410819" y="502932"/>
                </a:lnTo>
                <a:lnTo>
                  <a:pt x="420471" y="477532"/>
                </a:lnTo>
                <a:lnTo>
                  <a:pt x="453707" y="486410"/>
                </a:lnTo>
                <a:lnTo>
                  <a:pt x="468769" y="494030"/>
                </a:lnTo>
                <a:lnTo>
                  <a:pt x="480479" y="505460"/>
                </a:lnTo>
                <a:lnTo>
                  <a:pt x="488086" y="519430"/>
                </a:lnTo>
                <a:lnTo>
                  <a:pt x="490791" y="535940"/>
                </a:lnTo>
                <a:lnTo>
                  <a:pt x="490791" y="650240"/>
                </a:lnTo>
                <a:lnTo>
                  <a:pt x="495236" y="652780"/>
                </a:lnTo>
                <a:lnTo>
                  <a:pt x="505904" y="652780"/>
                </a:lnTo>
                <a:lnTo>
                  <a:pt x="509714" y="648982"/>
                </a:lnTo>
                <a:lnTo>
                  <a:pt x="509714" y="535940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44979" y="5663184"/>
            <a:ext cx="2976880" cy="1272540"/>
          </a:xfrm>
          <a:custGeom>
            <a:avLst/>
            <a:gdLst/>
            <a:ahLst/>
            <a:cxnLst/>
            <a:rect l="l" t="t" r="r" b="b"/>
            <a:pathLst>
              <a:path w="2976879" h="1272540">
                <a:moveTo>
                  <a:pt x="0" y="212089"/>
                </a:moveTo>
                <a:lnTo>
                  <a:pt x="5603" y="163472"/>
                </a:lnTo>
                <a:lnTo>
                  <a:pt x="21564" y="118835"/>
                </a:lnTo>
                <a:lnTo>
                  <a:pt x="46606" y="79455"/>
                </a:lnTo>
                <a:lnTo>
                  <a:pt x="79455" y="46606"/>
                </a:lnTo>
                <a:lnTo>
                  <a:pt x="118835" y="21564"/>
                </a:lnTo>
                <a:lnTo>
                  <a:pt x="163472" y="5603"/>
                </a:lnTo>
                <a:lnTo>
                  <a:pt x="212089" y="0"/>
                </a:lnTo>
                <a:lnTo>
                  <a:pt x="2764282" y="0"/>
                </a:lnTo>
                <a:lnTo>
                  <a:pt x="2812899" y="5603"/>
                </a:lnTo>
                <a:lnTo>
                  <a:pt x="2857536" y="21564"/>
                </a:lnTo>
                <a:lnTo>
                  <a:pt x="2896916" y="46606"/>
                </a:lnTo>
                <a:lnTo>
                  <a:pt x="2929765" y="79455"/>
                </a:lnTo>
                <a:lnTo>
                  <a:pt x="2954807" y="118835"/>
                </a:lnTo>
                <a:lnTo>
                  <a:pt x="2970768" y="163472"/>
                </a:lnTo>
                <a:lnTo>
                  <a:pt x="2976372" y="212089"/>
                </a:lnTo>
                <a:lnTo>
                  <a:pt x="2976372" y="1060450"/>
                </a:lnTo>
                <a:lnTo>
                  <a:pt x="2970768" y="1109067"/>
                </a:lnTo>
                <a:lnTo>
                  <a:pt x="2954807" y="1153704"/>
                </a:lnTo>
                <a:lnTo>
                  <a:pt x="2929765" y="1193084"/>
                </a:lnTo>
                <a:lnTo>
                  <a:pt x="2896916" y="1225933"/>
                </a:lnTo>
                <a:lnTo>
                  <a:pt x="2857536" y="1250975"/>
                </a:lnTo>
                <a:lnTo>
                  <a:pt x="2812899" y="1266936"/>
                </a:lnTo>
                <a:lnTo>
                  <a:pt x="2764282" y="1272539"/>
                </a:lnTo>
                <a:lnTo>
                  <a:pt x="212089" y="1272539"/>
                </a:lnTo>
                <a:lnTo>
                  <a:pt x="163472" y="1266936"/>
                </a:lnTo>
                <a:lnTo>
                  <a:pt x="118835" y="1250975"/>
                </a:lnTo>
                <a:lnTo>
                  <a:pt x="79455" y="1225933"/>
                </a:lnTo>
                <a:lnTo>
                  <a:pt x="46606" y="1193084"/>
                </a:lnTo>
                <a:lnTo>
                  <a:pt x="21564" y="1153704"/>
                </a:lnTo>
                <a:lnTo>
                  <a:pt x="5603" y="1109067"/>
                </a:lnTo>
                <a:lnTo>
                  <a:pt x="0" y="1060450"/>
                </a:lnTo>
                <a:lnTo>
                  <a:pt x="0" y="212089"/>
                </a:lnTo>
                <a:close/>
              </a:path>
            </a:pathLst>
          </a:custGeom>
          <a:ln w="12700">
            <a:solidFill>
              <a:srgbClr val="2A42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612898" y="6027166"/>
            <a:ext cx="1238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 b="1">
                <a:solidFill>
                  <a:srgbClr val="17375E"/>
                </a:solidFill>
                <a:latin typeface="Tahoma"/>
                <a:cs typeface="Tahoma"/>
              </a:rPr>
              <a:t>Admin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4430" y="4783645"/>
            <a:ext cx="12044680" cy="2189480"/>
            <a:chOff x="3194430" y="4783645"/>
            <a:chExt cx="12044680" cy="2189480"/>
          </a:xfrm>
        </p:grpSpPr>
        <p:sp>
          <p:nvSpPr>
            <p:cNvPr id="9" name="object 9" descr=""/>
            <p:cNvSpPr/>
            <p:nvPr/>
          </p:nvSpPr>
          <p:spPr>
            <a:xfrm>
              <a:off x="3194431" y="4811140"/>
              <a:ext cx="10801985" cy="920750"/>
            </a:xfrm>
            <a:custGeom>
              <a:avLst/>
              <a:gdLst/>
              <a:ahLst/>
              <a:cxnLst/>
              <a:rect l="l" t="t" r="r" b="b"/>
              <a:pathLst>
                <a:path w="10801985" h="920750">
                  <a:moveTo>
                    <a:pt x="76187" y="851154"/>
                  </a:moveTo>
                  <a:lnTo>
                    <a:pt x="72783" y="836396"/>
                  </a:lnTo>
                  <a:lnTo>
                    <a:pt x="64300" y="824522"/>
                  </a:lnTo>
                  <a:lnTo>
                    <a:pt x="51993" y="816686"/>
                  </a:lnTo>
                  <a:lnTo>
                    <a:pt x="43522" y="815200"/>
                  </a:lnTo>
                  <a:lnTo>
                    <a:pt x="43484" y="814070"/>
                  </a:lnTo>
                  <a:lnTo>
                    <a:pt x="22987" y="0"/>
                  </a:lnTo>
                  <a:lnTo>
                    <a:pt x="10287" y="254"/>
                  </a:lnTo>
                  <a:lnTo>
                    <a:pt x="30822" y="815505"/>
                  </a:lnTo>
                  <a:lnTo>
                    <a:pt x="22377" y="817435"/>
                  </a:lnTo>
                  <a:lnTo>
                    <a:pt x="10490" y="825906"/>
                  </a:lnTo>
                  <a:lnTo>
                    <a:pt x="2628" y="838200"/>
                  </a:lnTo>
                  <a:lnTo>
                    <a:pt x="0" y="853059"/>
                  </a:lnTo>
                  <a:lnTo>
                    <a:pt x="3352" y="867841"/>
                  </a:lnTo>
                  <a:lnTo>
                    <a:pt x="11823" y="879767"/>
                  </a:lnTo>
                  <a:lnTo>
                    <a:pt x="24117" y="887641"/>
                  </a:lnTo>
                  <a:lnTo>
                    <a:pt x="38989" y="890270"/>
                  </a:lnTo>
                  <a:lnTo>
                    <a:pt x="53759" y="886866"/>
                  </a:lnTo>
                  <a:lnTo>
                    <a:pt x="65684" y="878382"/>
                  </a:lnTo>
                  <a:lnTo>
                    <a:pt x="73558" y="866076"/>
                  </a:lnTo>
                  <a:lnTo>
                    <a:pt x="75996" y="852297"/>
                  </a:lnTo>
                  <a:lnTo>
                    <a:pt x="76187" y="851154"/>
                  </a:lnTo>
                  <a:close/>
                </a:path>
                <a:path w="10801985" h="920750">
                  <a:moveTo>
                    <a:pt x="10801985" y="882650"/>
                  </a:moveTo>
                  <a:lnTo>
                    <a:pt x="10798988" y="867803"/>
                  </a:lnTo>
                  <a:lnTo>
                    <a:pt x="10790834" y="855700"/>
                  </a:lnTo>
                  <a:lnTo>
                    <a:pt x="10778731" y="847547"/>
                  </a:lnTo>
                  <a:lnTo>
                    <a:pt x="10770235" y="845832"/>
                  </a:lnTo>
                  <a:lnTo>
                    <a:pt x="10770235" y="844550"/>
                  </a:lnTo>
                  <a:lnTo>
                    <a:pt x="10770235" y="7747"/>
                  </a:lnTo>
                  <a:lnTo>
                    <a:pt x="10757535" y="7747"/>
                  </a:lnTo>
                  <a:lnTo>
                    <a:pt x="10757535" y="845832"/>
                  </a:lnTo>
                  <a:lnTo>
                    <a:pt x="10749026" y="847547"/>
                  </a:lnTo>
                  <a:lnTo>
                    <a:pt x="10736923" y="855700"/>
                  </a:lnTo>
                  <a:lnTo>
                    <a:pt x="10728770" y="867803"/>
                  </a:lnTo>
                  <a:lnTo>
                    <a:pt x="10725785" y="882650"/>
                  </a:lnTo>
                  <a:lnTo>
                    <a:pt x="10728770" y="897509"/>
                  </a:lnTo>
                  <a:lnTo>
                    <a:pt x="10736923" y="909612"/>
                  </a:lnTo>
                  <a:lnTo>
                    <a:pt x="10749026" y="917765"/>
                  </a:lnTo>
                  <a:lnTo>
                    <a:pt x="10763885" y="920750"/>
                  </a:lnTo>
                  <a:lnTo>
                    <a:pt x="10778731" y="917765"/>
                  </a:lnTo>
                  <a:lnTo>
                    <a:pt x="10790834" y="909612"/>
                  </a:lnTo>
                  <a:lnTo>
                    <a:pt x="10798988" y="897509"/>
                  </a:lnTo>
                  <a:lnTo>
                    <a:pt x="10801985" y="882650"/>
                  </a:lnTo>
                  <a:close/>
                </a:path>
              </a:pathLst>
            </a:custGeom>
            <a:solidFill>
              <a:srgbClr val="2A42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11067" y="4788408"/>
              <a:ext cx="10747375" cy="22860"/>
            </a:xfrm>
            <a:custGeom>
              <a:avLst/>
              <a:gdLst/>
              <a:ahLst/>
              <a:cxnLst/>
              <a:rect l="l" t="t" r="r" b="b"/>
              <a:pathLst>
                <a:path w="10747375" h="22860">
                  <a:moveTo>
                    <a:pt x="0" y="22859"/>
                  </a:moveTo>
                  <a:lnTo>
                    <a:pt x="10746993" y="0"/>
                  </a:lnTo>
                </a:path>
              </a:pathLst>
            </a:custGeom>
            <a:ln w="9525">
              <a:solidFill>
                <a:srgbClr val="2A42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684251" y="5693664"/>
              <a:ext cx="2548255" cy="1272540"/>
            </a:xfrm>
            <a:custGeom>
              <a:avLst/>
              <a:gdLst/>
              <a:ahLst/>
              <a:cxnLst/>
              <a:rect l="l" t="t" r="r" b="b"/>
              <a:pathLst>
                <a:path w="2548255" h="1272540">
                  <a:moveTo>
                    <a:pt x="0" y="212089"/>
                  </a:moveTo>
                  <a:lnTo>
                    <a:pt x="5603" y="163472"/>
                  </a:lnTo>
                  <a:lnTo>
                    <a:pt x="21564" y="118835"/>
                  </a:lnTo>
                  <a:lnTo>
                    <a:pt x="46606" y="79455"/>
                  </a:lnTo>
                  <a:lnTo>
                    <a:pt x="79455" y="46606"/>
                  </a:lnTo>
                  <a:lnTo>
                    <a:pt x="118835" y="21564"/>
                  </a:lnTo>
                  <a:lnTo>
                    <a:pt x="163472" y="5603"/>
                  </a:lnTo>
                  <a:lnTo>
                    <a:pt x="212090" y="0"/>
                  </a:lnTo>
                  <a:lnTo>
                    <a:pt x="2336038" y="0"/>
                  </a:lnTo>
                  <a:lnTo>
                    <a:pt x="2384655" y="5603"/>
                  </a:lnTo>
                  <a:lnTo>
                    <a:pt x="2429292" y="21564"/>
                  </a:lnTo>
                  <a:lnTo>
                    <a:pt x="2468672" y="46606"/>
                  </a:lnTo>
                  <a:lnTo>
                    <a:pt x="2501521" y="79455"/>
                  </a:lnTo>
                  <a:lnTo>
                    <a:pt x="2526563" y="118835"/>
                  </a:lnTo>
                  <a:lnTo>
                    <a:pt x="2542524" y="163472"/>
                  </a:lnTo>
                  <a:lnTo>
                    <a:pt x="2548128" y="212089"/>
                  </a:lnTo>
                  <a:lnTo>
                    <a:pt x="2548128" y="1060450"/>
                  </a:lnTo>
                  <a:lnTo>
                    <a:pt x="2542524" y="1109067"/>
                  </a:lnTo>
                  <a:lnTo>
                    <a:pt x="2526563" y="1153704"/>
                  </a:lnTo>
                  <a:lnTo>
                    <a:pt x="2501521" y="1193084"/>
                  </a:lnTo>
                  <a:lnTo>
                    <a:pt x="2468672" y="1225933"/>
                  </a:lnTo>
                  <a:lnTo>
                    <a:pt x="2429292" y="1250975"/>
                  </a:lnTo>
                  <a:lnTo>
                    <a:pt x="2384655" y="1266936"/>
                  </a:lnTo>
                  <a:lnTo>
                    <a:pt x="2336038" y="1272539"/>
                  </a:lnTo>
                  <a:lnTo>
                    <a:pt x="212090" y="1272539"/>
                  </a:lnTo>
                  <a:lnTo>
                    <a:pt x="163472" y="1266936"/>
                  </a:lnTo>
                  <a:lnTo>
                    <a:pt x="118835" y="1250975"/>
                  </a:lnTo>
                  <a:lnTo>
                    <a:pt x="79455" y="1225933"/>
                  </a:lnTo>
                  <a:lnTo>
                    <a:pt x="46606" y="1193084"/>
                  </a:lnTo>
                  <a:lnTo>
                    <a:pt x="21564" y="1153704"/>
                  </a:lnTo>
                  <a:lnTo>
                    <a:pt x="5603" y="1109067"/>
                  </a:lnTo>
                  <a:lnTo>
                    <a:pt x="0" y="1060450"/>
                  </a:lnTo>
                  <a:lnTo>
                    <a:pt x="0" y="212089"/>
                  </a:lnTo>
                  <a:close/>
                </a:path>
              </a:pathLst>
            </a:custGeom>
            <a:ln w="12700">
              <a:solidFill>
                <a:srgbClr val="2A42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953238" y="6057646"/>
            <a:ext cx="2012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 b="1">
                <a:solidFill>
                  <a:srgbClr val="17375E"/>
                </a:solidFill>
                <a:latin typeface="Tahoma"/>
                <a:cs typeface="Tahoma"/>
              </a:rPr>
              <a:t>Employeur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37105" y="7355585"/>
            <a:ext cx="2259330" cy="2057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855"/>
              </a:spcBef>
              <a:buChar char="•"/>
              <a:tabLst>
                <a:tab pos="304800" algn="l"/>
              </a:tabLst>
            </a:pPr>
            <a:r>
              <a:rPr dirty="0" sz="2700" spc="-10">
                <a:latin typeface="Arial MT"/>
                <a:cs typeface="Arial MT"/>
              </a:rPr>
              <a:t>Utilisateurs</a:t>
            </a:r>
            <a:endParaRPr sz="2700">
              <a:latin typeface="Arial MT"/>
              <a:cs typeface="Arial MT"/>
            </a:endParaRPr>
          </a:p>
          <a:p>
            <a:pPr marL="304800" indent="-292100">
              <a:lnSpc>
                <a:spcPct val="100000"/>
              </a:lnSpc>
              <a:spcBef>
                <a:spcPts val="755"/>
              </a:spcBef>
              <a:buChar char="•"/>
              <a:tabLst>
                <a:tab pos="304800" algn="l"/>
              </a:tabLst>
            </a:pPr>
            <a:r>
              <a:rPr dirty="0" sz="2700" spc="-10">
                <a:latin typeface="Arial MT"/>
                <a:cs typeface="Arial MT"/>
              </a:rPr>
              <a:t>Produits</a:t>
            </a:r>
            <a:endParaRPr sz="2700">
              <a:latin typeface="Arial MT"/>
              <a:cs typeface="Arial MT"/>
            </a:endParaRPr>
          </a:p>
          <a:p>
            <a:pPr marL="304800" indent="-292100">
              <a:lnSpc>
                <a:spcPct val="100000"/>
              </a:lnSpc>
              <a:spcBef>
                <a:spcPts val="770"/>
              </a:spcBef>
              <a:buChar char="•"/>
              <a:tabLst>
                <a:tab pos="304800" algn="l"/>
              </a:tabLst>
            </a:pPr>
            <a:r>
              <a:rPr dirty="0" sz="2700" spc="-10">
                <a:latin typeface="Arial MT"/>
                <a:cs typeface="Arial MT"/>
              </a:rPr>
              <a:t>Commandes</a:t>
            </a:r>
            <a:endParaRPr sz="2700">
              <a:latin typeface="Arial MT"/>
              <a:cs typeface="Arial MT"/>
            </a:endParaRPr>
          </a:p>
          <a:p>
            <a:pPr marL="304800" indent="-292100">
              <a:lnSpc>
                <a:spcPct val="100000"/>
              </a:lnSpc>
              <a:spcBef>
                <a:spcPts val="755"/>
              </a:spcBef>
              <a:buChar char="•"/>
              <a:tabLst>
                <a:tab pos="304800" algn="l"/>
              </a:tabLst>
            </a:pPr>
            <a:r>
              <a:rPr dirty="0" sz="2700" spc="-10">
                <a:latin typeface="Arial MT"/>
                <a:cs typeface="Arial MT"/>
              </a:rPr>
              <a:t>Categories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615164" y="7245858"/>
            <a:ext cx="2449830" cy="2057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55"/>
              </a:spcBef>
              <a:buChar char="•"/>
              <a:tabLst>
                <a:tab pos="469265" algn="l"/>
              </a:tabLst>
            </a:pPr>
            <a:r>
              <a:rPr dirty="0" sz="2700" spc="-10">
                <a:latin typeface="Arial MT"/>
                <a:cs typeface="Arial MT"/>
              </a:rPr>
              <a:t>Produits</a:t>
            </a:r>
            <a:endParaRPr sz="27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55"/>
              </a:spcBef>
              <a:buChar char="•"/>
              <a:tabLst>
                <a:tab pos="469265" algn="l"/>
              </a:tabLst>
            </a:pPr>
            <a:r>
              <a:rPr dirty="0" sz="2700" spc="-10">
                <a:latin typeface="Arial MT"/>
                <a:cs typeface="Arial MT"/>
              </a:rPr>
              <a:t>Clients</a:t>
            </a:r>
            <a:endParaRPr sz="2700">
              <a:latin typeface="Arial MT"/>
              <a:cs typeface="Arial MT"/>
            </a:endParaRPr>
          </a:p>
          <a:p>
            <a:pPr marL="495300" indent="-482600">
              <a:lnSpc>
                <a:spcPct val="100000"/>
              </a:lnSpc>
              <a:spcBef>
                <a:spcPts val="770"/>
              </a:spcBef>
              <a:buChar char="•"/>
              <a:tabLst>
                <a:tab pos="495300" algn="l"/>
              </a:tabLst>
            </a:pPr>
            <a:r>
              <a:rPr dirty="0" sz="2700" spc="-10">
                <a:latin typeface="Arial MT"/>
                <a:cs typeface="Arial MT"/>
              </a:rPr>
              <a:t>Commandes</a:t>
            </a:r>
            <a:endParaRPr sz="2700">
              <a:latin typeface="Arial MT"/>
              <a:cs typeface="Arial MT"/>
            </a:endParaRPr>
          </a:p>
          <a:p>
            <a:pPr marL="495300" indent="-482600">
              <a:lnSpc>
                <a:spcPct val="100000"/>
              </a:lnSpc>
              <a:spcBef>
                <a:spcPts val="755"/>
              </a:spcBef>
              <a:buChar char="•"/>
              <a:tabLst>
                <a:tab pos="495300" algn="l"/>
              </a:tabLst>
            </a:pPr>
            <a:r>
              <a:rPr dirty="0" sz="2700" spc="-10">
                <a:latin typeface="Arial MT"/>
                <a:cs typeface="Arial MT"/>
              </a:rPr>
              <a:t>Categories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237846" y="2229992"/>
            <a:ext cx="28657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85" b="1">
                <a:solidFill>
                  <a:srgbClr val="17375E"/>
                </a:solidFill>
                <a:latin typeface="Tahoma"/>
                <a:cs typeface="Tahoma"/>
              </a:rPr>
              <a:t>Employeur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125961" y="1809750"/>
            <a:ext cx="0" cy="1710689"/>
          </a:xfrm>
          <a:custGeom>
            <a:avLst/>
            <a:gdLst/>
            <a:ahLst/>
            <a:cxnLst/>
            <a:rect l="l" t="t" r="r" b="b"/>
            <a:pathLst>
              <a:path w="0" h="1710689">
                <a:moveTo>
                  <a:pt x="0" y="0"/>
                </a:moveTo>
                <a:lnTo>
                  <a:pt x="0" y="1710563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062972" y="2307348"/>
            <a:ext cx="509905" cy="632460"/>
          </a:xfrm>
          <a:custGeom>
            <a:avLst/>
            <a:gdLst/>
            <a:ahLst/>
            <a:cxnLst/>
            <a:rect l="l" t="t" r="r" b="b"/>
            <a:pathLst>
              <a:path w="509904" h="632460">
                <a:moveTo>
                  <a:pt x="204089" y="210934"/>
                </a:moveTo>
                <a:lnTo>
                  <a:pt x="199644" y="207251"/>
                </a:lnTo>
                <a:lnTo>
                  <a:pt x="193548" y="207251"/>
                </a:lnTo>
                <a:lnTo>
                  <a:pt x="188214" y="207251"/>
                </a:lnTo>
                <a:lnTo>
                  <a:pt x="184404" y="212458"/>
                </a:lnTo>
                <a:lnTo>
                  <a:pt x="184404" y="232397"/>
                </a:lnTo>
                <a:lnTo>
                  <a:pt x="188976" y="236207"/>
                </a:lnTo>
                <a:lnTo>
                  <a:pt x="198882" y="236207"/>
                </a:lnTo>
                <a:lnTo>
                  <a:pt x="203454" y="231762"/>
                </a:lnTo>
                <a:lnTo>
                  <a:pt x="203454" y="216903"/>
                </a:lnTo>
                <a:lnTo>
                  <a:pt x="204089" y="210934"/>
                </a:lnTo>
                <a:close/>
              </a:path>
              <a:path w="509904" h="632460">
                <a:moveTo>
                  <a:pt x="213360" y="182740"/>
                </a:moveTo>
                <a:lnTo>
                  <a:pt x="209550" y="178295"/>
                </a:lnTo>
                <a:lnTo>
                  <a:pt x="183515" y="178295"/>
                </a:lnTo>
                <a:lnTo>
                  <a:pt x="177546" y="178295"/>
                </a:lnTo>
                <a:lnTo>
                  <a:pt x="173736" y="182740"/>
                </a:lnTo>
                <a:lnTo>
                  <a:pt x="173736" y="192138"/>
                </a:lnTo>
                <a:lnTo>
                  <a:pt x="178308" y="196583"/>
                </a:lnTo>
                <a:lnTo>
                  <a:pt x="208788" y="196583"/>
                </a:lnTo>
                <a:lnTo>
                  <a:pt x="213360" y="192138"/>
                </a:lnTo>
                <a:lnTo>
                  <a:pt x="213360" y="182740"/>
                </a:lnTo>
                <a:close/>
              </a:path>
              <a:path w="509904" h="632460">
                <a:moveTo>
                  <a:pt x="297180" y="283959"/>
                </a:moveTo>
                <a:lnTo>
                  <a:pt x="291465" y="278371"/>
                </a:lnTo>
                <a:lnTo>
                  <a:pt x="288925" y="277355"/>
                </a:lnTo>
                <a:lnTo>
                  <a:pt x="284099" y="277355"/>
                </a:lnTo>
                <a:lnTo>
                  <a:pt x="281559" y="278371"/>
                </a:lnTo>
                <a:lnTo>
                  <a:pt x="275844" y="283959"/>
                </a:lnTo>
                <a:lnTo>
                  <a:pt x="267462" y="287642"/>
                </a:lnTo>
                <a:lnTo>
                  <a:pt x="244602" y="287642"/>
                </a:lnTo>
                <a:lnTo>
                  <a:pt x="234696" y="283959"/>
                </a:lnTo>
                <a:lnTo>
                  <a:pt x="232410" y="280149"/>
                </a:lnTo>
                <a:lnTo>
                  <a:pt x="230124" y="278371"/>
                </a:lnTo>
                <a:lnTo>
                  <a:pt x="227584" y="277355"/>
                </a:lnTo>
                <a:lnTo>
                  <a:pt x="225298" y="277355"/>
                </a:lnTo>
                <a:lnTo>
                  <a:pt x="222885" y="277355"/>
                </a:lnTo>
                <a:lnTo>
                  <a:pt x="220599" y="278371"/>
                </a:lnTo>
                <a:lnTo>
                  <a:pt x="214884" y="283959"/>
                </a:lnTo>
                <a:lnTo>
                  <a:pt x="214884" y="289801"/>
                </a:lnTo>
                <a:lnTo>
                  <a:pt x="256794" y="306311"/>
                </a:lnTo>
                <a:lnTo>
                  <a:pt x="267995" y="305498"/>
                </a:lnTo>
                <a:lnTo>
                  <a:pt x="278409" y="303060"/>
                </a:lnTo>
                <a:lnTo>
                  <a:pt x="287540" y="299085"/>
                </a:lnTo>
                <a:lnTo>
                  <a:pt x="294894" y="293611"/>
                </a:lnTo>
                <a:lnTo>
                  <a:pt x="297180" y="289801"/>
                </a:lnTo>
                <a:lnTo>
                  <a:pt x="297180" y="283959"/>
                </a:lnTo>
                <a:close/>
              </a:path>
              <a:path w="509904" h="632460">
                <a:moveTo>
                  <a:pt x="324612" y="210934"/>
                </a:moveTo>
                <a:lnTo>
                  <a:pt x="320929" y="207251"/>
                </a:lnTo>
                <a:lnTo>
                  <a:pt x="315849" y="207251"/>
                </a:lnTo>
                <a:lnTo>
                  <a:pt x="310007" y="207251"/>
                </a:lnTo>
                <a:lnTo>
                  <a:pt x="306324" y="212458"/>
                </a:lnTo>
                <a:lnTo>
                  <a:pt x="306324" y="232397"/>
                </a:lnTo>
                <a:lnTo>
                  <a:pt x="311404" y="236207"/>
                </a:lnTo>
                <a:lnTo>
                  <a:pt x="320167" y="236207"/>
                </a:lnTo>
                <a:lnTo>
                  <a:pt x="324612" y="231762"/>
                </a:lnTo>
                <a:lnTo>
                  <a:pt x="324612" y="210934"/>
                </a:lnTo>
                <a:close/>
              </a:path>
              <a:path w="509904" h="632460">
                <a:moveTo>
                  <a:pt x="335280" y="182740"/>
                </a:moveTo>
                <a:lnTo>
                  <a:pt x="331597" y="178295"/>
                </a:lnTo>
                <a:lnTo>
                  <a:pt x="306070" y="178295"/>
                </a:lnTo>
                <a:lnTo>
                  <a:pt x="300863" y="178295"/>
                </a:lnTo>
                <a:lnTo>
                  <a:pt x="297180" y="182740"/>
                </a:lnTo>
                <a:lnTo>
                  <a:pt x="297180" y="192138"/>
                </a:lnTo>
                <a:lnTo>
                  <a:pt x="301625" y="196583"/>
                </a:lnTo>
                <a:lnTo>
                  <a:pt x="331597" y="196583"/>
                </a:lnTo>
                <a:lnTo>
                  <a:pt x="335280" y="192138"/>
                </a:lnTo>
                <a:lnTo>
                  <a:pt x="335280" y="182740"/>
                </a:lnTo>
                <a:close/>
              </a:path>
              <a:path w="509904" h="632460">
                <a:moveTo>
                  <a:pt x="509778" y="519417"/>
                </a:moveTo>
                <a:lnTo>
                  <a:pt x="496392" y="478777"/>
                </a:lnTo>
                <a:lnTo>
                  <a:pt x="459867" y="453377"/>
                </a:lnTo>
                <a:lnTo>
                  <a:pt x="405384" y="438035"/>
                </a:lnTo>
                <a:lnTo>
                  <a:pt x="405384" y="455917"/>
                </a:lnTo>
                <a:lnTo>
                  <a:pt x="395719" y="477507"/>
                </a:lnTo>
                <a:lnTo>
                  <a:pt x="368693" y="515607"/>
                </a:lnTo>
                <a:lnTo>
                  <a:pt x="329095" y="546100"/>
                </a:lnTo>
                <a:lnTo>
                  <a:pt x="280631" y="562597"/>
                </a:lnTo>
                <a:lnTo>
                  <a:pt x="254127" y="565150"/>
                </a:lnTo>
                <a:lnTo>
                  <a:pt x="227939" y="562597"/>
                </a:lnTo>
                <a:lnTo>
                  <a:pt x="179578" y="546100"/>
                </a:lnTo>
                <a:lnTo>
                  <a:pt x="140665" y="516877"/>
                </a:lnTo>
                <a:lnTo>
                  <a:pt x="114350" y="478777"/>
                </a:lnTo>
                <a:lnTo>
                  <a:pt x="105918" y="457200"/>
                </a:lnTo>
                <a:lnTo>
                  <a:pt x="127127" y="450850"/>
                </a:lnTo>
                <a:lnTo>
                  <a:pt x="133807" y="468617"/>
                </a:lnTo>
                <a:lnTo>
                  <a:pt x="143510" y="485127"/>
                </a:lnTo>
                <a:lnTo>
                  <a:pt x="170180" y="514350"/>
                </a:lnTo>
                <a:lnTo>
                  <a:pt x="209334" y="535927"/>
                </a:lnTo>
                <a:lnTo>
                  <a:pt x="254127" y="543547"/>
                </a:lnTo>
                <a:lnTo>
                  <a:pt x="271983" y="542277"/>
                </a:lnTo>
                <a:lnTo>
                  <a:pt x="289115" y="538467"/>
                </a:lnTo>
                <a:lnTo>
                  <a:pt x="305371" y="533400"/>
                </a:lnTo>
                <a:lnTo>
                  <a:pt x="320675" y="525767"/>
                </a:lnTo>
                <a:lnTo>
                  <a:pt x="322961" y="524497"/>
                </a:lnTo>
                <a:lnTo>
                  <a:pt x="325247" y="523227"/>
                </a:lnTo>
                <a:lnTo>
                  <a:pt x="326009" y="518147"/>
                </a:lnTo>
                <a:lnTo>
                  <a:pt x="324485" y="513067"/>
                </a:lnTo>
                <a:lnTo>
                  <a:pt x="322453" y="509257"/>
                </a:lnTo>
                <a:lnTo>
                  <a:pt x="319532" y="508000"/>
                </a:lnTo>
                <a:lnTo>
                  <a:pt x="314579" y="508000"/>
                </a:lnTo>
                <a:lnTo>
                  <a:pt x="312674" y="509257"/>
                </a:lnTo>
                <a:lnTo>
                  <a:pt x="310896" y="509257"/>
                </a:lnTo>
                <a:lnTo>
                  <a:pt x="297764" y="515607"/>
                </a:lnTo>
                <a:lnTo>
                  <a:pt x="283641" y="520700"/>
                </a:lnTo>
                <a:lnTo>
                  <a:pt x="268960" y="523227"/>
                </a:lnTo>
                <a:lnTo>
                  <a:pt x="254127" y="524497"/>
                </a:lnTo>
                <a:lnTo>
                  <a:pt x="218084" y="518147"/>
                </a:lnTo>
                <a:lnTo>
                  <a:pt x="186461" y="501650"/>
                </a:lnTo>
                <a:lnTo>
                  <a:pt x="161645" y="476250"/>
                </a:lnTo>
                <a:lnTo>
                  <a:pt x="149161" y="450850"/>
                </a:lnTo>
                <a:lnTo>
                  <a:pt x="146050" y="444500"/>
                </a:lnTo>
                <a:lnTo>
                  <a:pt x="164846" y="438150"/>
                </a:lnTo>
                <a:lnTo>
                  <a:pt x="176364" y="433057"/>
                </a:lnTo>
                <a:lnTo>
                  <a:pt x="185496" y="425450"/>
                </a:lnTo>
                <a:lnTo>
                  <a:pt x="191503" y="414007"/>
                </a:lnTo>
                <a:lnTo>
                  <a:pt x="193675" y="401307"/>
                </a:lnTo>
                <a:lnTo>
                  <a:pt x="193675" y="369557"/>
                </a:lnTo>
                <a:lnTo>
                  <a:pt x="208203" y="375907"/>
                </a:lnTo>
                <a:lnTo>
                  <a:pt x="223558" y="379717"/>
                </a:lnTo>
                <a:lnTo>
                  <a:pt x="239661" y="382257"/>
                </a:lnTo>
                <a:lnTo>
                  <a:pt x="256413" y="383527"/>
                </a:lnTo>
                <a:lnTo>
                  <a:pt x="273037" y="382257"/>
                </a:lnTo>
                <a:lnTo>
                  <a:pt x="288874" y="379717"/>
                </a:lnTo>
                <a:lnTo>
                  <a:pt x="303961" y="375907"/>
                </a:lnTo>
                <a:lnTo>
                  <a:pt x="318389" y="369557"/>
                </a:lnTo>
                <a:lnTo>
                  <a:pt x="318389" y="401307"/>
                </a:lnTo>
                <a:lnTo>
                  <a:pt x="347980" y="438150"/>
                </a:lnTo>
                <a:lnTo>
                  <a:pt x="364617" y="444500"/>
                </a:lnTo>
                <a:lnTo>
                  <a:pt x="360489" y="454647"/>
                </a:lnTo>
                <a:lnTo>
                  <a:pt x="355104" y="466077"/>
                </a:lnTo>
                <a:lnTo>
                  <a:pt x="348589" y="476250"/>
                </a:lnTo>
                <a:lnTo>
                  <a:pt x="341122" y="485127"/>
                </a:lnTo>
                <a:lnTo>
                  <a:pt x="337312" y="488950"/>
                </a:lnTo>
                <a:lnTo>
                  <a:pt x="338074" y="495300"/>
                </a:lnTo>
                <a:lnTo>
                  <a:pt x="341884" y="499097"/>
                </a:lnTo>
                <a:lnTo>
                  <a:pt x="344170" y="500367"/>
                </a:lnTo>
                <a:lnTo>
                  <a:pt x="354711" y="500367"/>
                </a:lnTo>
                <a:lnTo>
                  <a:pt x="379844" y="462267"/>
                </a:lnTo>
                <a:lnTo>
                  <a:pt x="384937" y="449567"/>
                </a:lnTo>
                <a:lnTo>
                  <a:pt x="405384" y="455917"/>
                </a:lnTo>
                <a:lnTo>
                  <a:pt x="405384" y="438035"/>
                </a:lnTo>
                <a:lnTo>
                  <a:pt x="351663" y="422897"/>
                </a:lnTo>
                <a:lnTo>
                  <a:pt x="343408" y="420357"/>
                </a:lnTo>
                <a:lnTo>
                  <a:pt x="336550" y="411467"/>
                </a:lnTo>
                <a:lnTo>
                  <a:pt x="336550" y="369557"/>
                </a:lnTo>
                <a:lnTo>
                  <a:pt x="336550" y="367017"/>
                </a:lnTo>
                <a:lnTo>
                  <a:pt x="336550" y="360667"/>
                </a:lnTo>
                <a:lnTo>
                  <a:pt x="358965" y="342900"/>
                </a:lnTo>
                <a:lnTo>
                  <a:pt x="376936" y="320027"/>
                </a:lnTo>
                <a:lnTo>
                  <a:pt x="389661" y="294627"/>
                </a:lnTo>
                <a:lnTo>
                  <a:pt x="396367" y="266700"/>
                </a:lnTo>
                <a:lnTo>
                  <a:pt x="401574" y="266700"/>
                </a:lnTo>
                <a:lnTo>
                  <a:pt x="415023" y="264147"/>
                </a:lnTo>
                <a:lnTo>
                  <a:pt x="426351" y="257797"/>
                </a:lnTo>
                <a:lnTo>
                  <a:pt x="433527" y="248907"/>
                </a:lnTo>
                <a:lnTo>
                  <a:pt x="434555" y="247650"/>
                </a:lnTo>
                <a:lnTo>
                  <a:pt x="438658" y="236207"/>
                </a:lnTo>
                <a:lnTo>
                  <a:pt x="438518" y="229857"/>
                </a:lnTo>
                <a:lnTo>
                  <a:pt x="437032" y="222250"/>
                </a:lnTo>
                <a:lnTo>
                  <a:pt x="434263" y="215900"/>
                </a:lnTo>
                <a:lnTo>
                  <a:pt x="430276" y="209550"/>
                </a:lnTo>
                <a:lnTo>
                  <a:pt x="424307" y="204457"/>
                </a:lnTo>
                <a:lnTo>
                  <a:pt x="422783" y="203441"/>
                </a:lnTo>
                <a:lnTo>
                  <a:pt x="422783" y="231127"/>
                </a:lnTo>
                <a:lnTo>
                  <a:pt x="421259" y="236207"/>
                </a:lnTo>
                <a:lnTo>
                  <a:pt x="420497" y="242557"/>
                </a:lnTo>
                <a:lnTo>
                  <a:pt x="413004" y="248907"/>
                </a:lnTo>
                <a:lnTo>
                  <a:pt x="400050" y="248907"/>
                </a:lnTo>
                <a:lnTo>
                  <a:pt x="400050" y="242557"/>
                </a:lnTo>
                <a:lnTo>
                  <a:pt x="394843" y="240017"/>
                </a:lnTo>
                <a:lnTo>
                  <a:pt x="384937" y="240017"/>
                </a:lnTo>
                <a:lnTo>
                  <a:pt x="381127" y="243827"/>
                </a:lnTo>
                <a:lnTo>
                  <a:pt x="381127" y="247650"/>
                </a:lnTo>
                <a:lnTo>
                  <a:pt x="371322" y="294627"/>
                </a:lnTo>
                <a:lnTo>
                  <a:pt x="344678" y="332727"/>
                </a:lnTo>
                <a:lnTo>
                  <a:pt x="305257" y="358127"/>
                </a:lnTo>
                <a:lnTo>
                  <a:pt x="257175" y="367017"/>
                </a:lnTo>
                <a:lnTo>
                  <a:pt x="208305" y="358127"/>
                </a:lnTo>
                <a:lnTo>
                  <a:pt x="168656" y="331457"/>
                </a:lnTo>
                <a:lnTo>
                  <a:pt x="142049" y="293357"/>
                </a:lnTo>
                <a:lnTo>
                  <a:pt x="132334" y="247650"/>
                </a:lnTo>
                <a:lnTo>
                  <a:pt x="132334" y="241300"/>
                </a:lnTo>
                <a:lnTo>
                  <a:pt x="127889" y="237477"/>
                </a:lnTo>
                <a:lnTo>
                  <a:pt x="117983" y="237477"/>
                </a:lnTo>
                <a:lnTo>
                  <a:pt x="113538" y="242557"/>
                </a:lnTo>
                <a:lnTo>
                  <a:pt x="113538" y="247650"/>
                </a:lnTo>
                <a:lnTo>
                  <a:pt x="102870" y="247650"/>
                </a:lnTo>
                <a:lnTo>
                  <a:pt x="99060" y="246367"/>
                </a:lnTo>
                <a:lnTo>
                  <a:pt x="95377" y="242557"/>
                </a:lnTo>
                <a:lnTo>
                  <a:pt x="93091" y="240017"/>
                </a:lnTo>
                <a:lnTo>
                  <a:pt x="90805" y="236207"/>
                </a:lnTo>
                <a:lnTo>
                  <a:pt x="91567" y="231127"/>
                </a:lnTo>
                <a:lnTo>
                  <a:pt x="93091" y="223507"/>
                </a:lnTo>
                <a:lnTo>
                  <a:pt x="100584" y="217157"/>
                </a:lnTo>
                <a:lnTo>
                  <a:pt x="123317" y="217157"/>
                </a:lnTo>
                <a:lnTo>
                  <a:pt x="135051" y="214617"/>
                </a:lnTo>
                <a:lnTo>
                  <a:pt x="144665" y="209550"/>
                </a:lnTo>
                <a:lnTo>
                  <a:pt x="151155" y="199377"/>
                </a:lnTo>
                <a:lnTo>
                  <a:pt x="153543" y="187947"/>
                </a:lnTo>
                <a:lnTo>
                  <a:pt x="153543" y="144767"/>
                </a:lnTo>
                <a:lnTo>
                  <a:pt x="155930" y="133350"/>
                </a:lnTo>
                <a:lnTo>
                  <a:pt x="162509" y="124447"/>
                </a:lnTo>
                <a:lnTo>
                  <a:pt x="172339" y="118097"/>
                </a:lnTo>
                <a:lnTo>
                  <a:pt x="184531" y="115557"/>
                </a:lnTo>
                <a:lnTo>
                  <a:pt x="229870" y="115557"/>
                </a:lnTo>
                <a:lnTo>
                  <a:pt x="233680" y="110477"/>
                </a:lnTo>
                <a:lnTo>
                  <a:pt x="233680" y="100317"/>
                </a:lnTo>
                <a:lnTo>
                  <a:pt x="229108" y="96507"/>
                </a:lnTo>
                <a:lnTo>
                  <a:pt x="184531" y="96507"/>
                </a:lnTo>
                <a:lnTo>
                  <a:pt x="165265" y="100317"/>
                </a:lnTo>
                <a:lnTo>
                  <a:pt x="149377" y="111747"/>
                </a:lnTo>
                <a:lnTo>
                  <a:pt x="138595" y="127000"/>
                </a:lnTo>
                <a:lnTo>
                  <a:pt x="134620" y="144767"/>
                </a:lnTo>
                <a:lnTo>
                  <a:pt x="134620" y="193027"/>
                </a:lnTo>
                <a:lnTo>
                  <a:pt x="129413" y="199377"/>
                </a:lnTo>
                <a:lnTo>
                  <a:pt x="121031" y="199377"/>
                </a:lnTo>
                <a:lnTo>
                  <a:pt x="110490" y="96507"/>
                </a:lnTo>
                <a:lnTo>
                  <a:pt x="120129" y="54597"/>
                </a:lnTo>
                <a:lnTo>
                  <a:pt x="152920" y="26657"/>
                </a:lnTo>
                <a:lnTo>
                  <a:pt x="182245" y="20307"/>
                </a:lnTo>
                <a:lnTo>
                  <a:pt x="367538" y="20307"/>
                </a:lnTo>
                <a:lnTo>
                  <a:pt x="387845" y="24117"/>
                </a:lnTo>
                <a:lnTo>
                  <a:pt x="404444" y="35547"/>
                </a:lnTo>
                <a:lnTo>
                  <a:pt x="415632" y="50800"/>
                </a:lnTo>
                <a:lnTo>
                  <a:pt x="419735" y="69850"/>
                </a:lnTo>
                <a:lnTo>
                  <a:pt x="415632" y="90157"/>
                </a:lnTo>
                <a:lnTo>
                  <a:pt x="404444" y="105397"/>
                </a:lnTo>
                <a:lnTo>
                  <a:pt x="395605" y="111493"/>
                </a:lnTo>
                <a:lnTo>
                  <a:pt x="395605" y="133350"/>
                </a:lnTo>
                <a:lnTo>
                  <a:pt x="389509" y="199377"/>
                </a:lnTo>
                <a:lnTo>
                  <a:pt x="382651" y="199377"/>
                </a:lnTo>
                <a:lnTo>
                  <a:pt x="377444" y="194297"/>
                </a:lnTo>
                <a:lnTo>
                  <a:pt x="377444" y="137147"/>
                </a:lnTo>
                <a:lnTo>
                  <a:pt x="384175" y="137147"/>
                </a:lnTo>
                <a:lnTo>
                  <a:pt x="389509" y="134607"/>
                </a:lnTo>
                <a:lnTo>
                  <a:pt x="395605" y="133350"/>
                </a:lnTo>
                <a:lnTo>
                  <a:pt x="395605" y="111493"/>
                </a:lnTo>
                <a:lnTo>
                  <a:pt x="387845" y="116827"/>
                </a:lnTo>
                <a:lnTo>
                  <a:pt x="367538" y="120650"/>
                </a:lnTo>
                <a:lnTo>
                  <a:pt x="353910" y="118097"/>
                </a:lnTo>
                <a:lnTo>
                  <a:pt x="341528" y="113017"/>
                </a:lnTo>
                <a:lnTo>
                  <a:pt x="337959" y="110477"/>
                </a:lnTo>
                <a:lnTo>
                  <a:pt x="330809" y="105397"/>
                </a:lnTo>
                <a:lnTo>
                  <a:pt x="322199" y="95250"/>
                </a:lnTo>
                <a:lnTo>
                  <a:pt x="320675" y="91427"/>
                </a:lnTo>
                <a:lnTo>
                  <a:pt x="317373" y="90157"/>
                </a:lnTo>
                <a:lnTo>
                  <a:pt x="310769" y="90157"/>
                </a:lnTo>
                <a:lnTo>
                  <a:pt x="304800" y="93967"/>
                </a:lnTo>
                <a:lnTo>
                  <a:pt x="302514" y="99047"/>
                </a:lnTo>
                <a:lnTo>
                  <a:pt x="307086" y="106667"/>
                </a:lnTo>
                <a:lnTo>
                  <a:pt x="303276" y="109207"/>
                </a:lnTo>
                <a:lnTo>
                  <a:pt x="299593" y="110477"/>
                </a:lnTo>
                <a:lnTo>
                  <a:pt x="295783" y="110477"/>
                </a:lnTo>
                <a:lnTo>
                  <a:pt x="287756" y="109207"/>
                </a:lnTo>
                <a:lnTo>
                  <a:pt x="281266" y="104127"/>
                </a:lnTo>
                <a:lnTo>
                  <a:pt x="276923" y="97777"/>
                </a:lnTo>
                <a:lnTo>
                  <a:pt x="275336" y="90157"/>
                </a:lnTo>
                <a:lnTo>
                  <a:pt x="275336" y="85077"/>
                </a:lnTo>
                <a:lnTo>
                  <a:pt x="270764" y="81267"/>
                </a:lnTo>
                <a:lnTo>
                  <a:pt x="260985" y="81267"/>
                </a:lnTo>
                <a:lnTo>
                  <a:pt x="256413" y="86347"/>
                </a:lnTo>
                <a:lnTo>
                  <a:pt x="256413" y="90157"/>
                </a:lnTo>
                <a:lnTo>
                  <a:pt x="259600" y="105397"/>
                </a:lnTo>
                <a:lnTo>
                  <a:pt x="268325" y="118097"/>
                </a:lnTo>
                <a:lnTo>
                  <a:pt x="281317" y="127000"/>
                </a:lnTo>
                <a:lnTo>
                  <a:pt x="297307" y="129527"/>
                </a:lnTo>
                <a:lnTo>
                  <a:pt x="303504" y="129527"/>
                </a:lnTo>
                <a:lnTo>
                  <a:pt x="309651" y="128257"/>
                </a:lnTo>
                <a:lnTo>
                  <a:pt x="315658" y="124447"/>
                </a:lnTo>
                <a:lnTo>
                  <a:pt x="321437" y="120650"/>
                </a:lnTo>
                <a:lnTo>
                  <a:pt x="329946" y="128257"/>
                </a:lnTo>
                <a:lnTo>
                  <a:pt x="339356" y="133350"/>
                </a:lnTo>
                <a:lnTo>
                  <a:pt x="349453" y="137147"/>
                </a:lnTo>
                <a:lnTo>
                  <a:pt x="360045" y="138417"/>
                </a:lnTo>
                <a:lnTo>
                  <a:pt x="360045" y="189217"/>
                </a:lnTo>
                <a:lnTo>
                  <a:pt x="362419" y="200647"/>
                </a:lnTo>
                <a:lnTo>
                  <a:pt x="368909" y="209550"/>
                </a:lnTo>
                <a:lnTo>
                  <a:pt x="378523" y="215900"/>
                </a:lnTo>
                <a:lnTo>
                  <a:pt x="390271" y="218427"/>
                </a:lnTo>
                <a:lnTo>
                  <a:pt x="409956" y="218427"/>
                </a:lnTo>
                <a:lnTo>
                  <a:pt x="413639" y="219697"/>
                </a:lnTo>
                <a:lnTo>
                  <a:pt x="417449" y="223507"/>
                </a:lnTo>
                <a:lnTo>
                  <a:pt x="420497" y="227317"/>
                </a:lnTo>
                <a:lnTo>
                  <a:pt x="422783" y="231127"/>
                </a:lnTo>
                <a:lnTo>
                  <a:pt x="422783" y="203441"/>
                </a:lnTo>
                <a:lnTo>
                  <a:pt x="416687" y="199377"/>
                </a:lnTo>
                <a:lnTo>
                  <a:pt x="409194" y="199377"/>
                </a:lnTo>
                <a:lnTo>
                  <a:pt x="414743" y="133350"/>
                </a:lnTo>
                <a:lnTo>
                  <a:pt x="415925" y="119367"/>
                </a:lnTo>
                <a:lnTo>
                  <a:pt x="425526" y="109207"/>
                </a:lnTo>
                <a:lnTo>
                  <a:pt x="432663" y="97777"/>
                </a:lnTo>
                <a:lnTo>
                  <a:pt x="437121" y="83807"/>
                </a:lnTo>
                <a:lnTo>
                  <a:pt x="438658" y="69850"/>
                </a:lnTo>
                <a:lnTo>
                  <a:pt x="432968" y="43167"/>
                </a:lnTo>
                <a:lnTo>
                  <a:pt x="417576" y="21577"/>
                </a:lnTo>
                <a:lnTo>
                  <a:pt x="415683" y="20307"/>
                </a:lnTo>
                <a:lnTo>
                  <a:pt x="394931" y="6350"/>
                </a:lnTo>
                <a:lnTo>
                  <a:pt x="367538" y="0"/>
                </a:lnTo>
                <a:lnTo>
                  <a:pt x="182245" y="0"/>
                </a:lnTo>
                <a:lnTo>
                  <a:pt x="129019" y="17767"/>
                </a:lnTo>
                <a:lnTo>
                  <a:pt x="95732" y="60947"/>
                </a:lnTo>
                <a:lnTo>
                  <a:pt x="90805" y="99047"/>
                </a:lnTo>
                <a:lnTo>
                  <a:pt x="101346" y="199377"/>
                </a:lnTo>
                <a:lnTo>
                  <a:pt x="90462" y="203200"/>
                </a:lnTo>
                <a:lnTo>
                  <a:pt x="81229" y="210807"/>
                </a:lnTo>
                <a:lnTo>
                  <a:pt x="74676" y="219697"/>
                </a:lnTo>
                <a:lnTo>
                  <a:pt x="71882" y="229857"/>
                </a:lnTo>
                <a:lnTo>
                  <a:pt x="72009" y="237477"/>
                </a:lnTo>
                <a:lnTo>
                  <a:pt x="99364" y="266700"/>
                </a:lnTo>
                <a:lnTo>
                  <a:pt x="114300" y="266700"/>
                </a:lnTo>
                <a:lnTo>
                  <a:pt x="121780" y="295897"/>
                </a:lnTo>
                <a:lnTo>
                  <a:pt x="134759" y="321297"/>
                </a:lnTo>
                <a:lnTo>
                  <a:pt x="152425" y="342900"/>
                </a:lnTo>
                <a:lnTo>
                  <a:pt x="173990" y="361950"/>
                </a:lnTo>
                <a:lnTo>
                  <a:pt x="173990" y="412750"/>
                </a:lnTo>
                <a:lnTo>
                  <a:pt x="167132" y="421627"/>
                </a:lnTo>
                <a:lnTo>
                  <a:pt x="158877" y="422897"/>
                </a:lnTo>
                <a:lnTo>
                  <a:pt x="51435" y="454647"/>
                </a:lnTo>
                <a:lnTo>
                  <a:pt x="30314" y="464807"/>
                </a:lnTo>
                <a:lnTo>
                  <a:pt x="14097" y="478777"/>
                </a:lnTo>
                <a:lnTo>
                  <a:pt x="3670" y="499097"/>
                </a:lnTo>
                <a:lnTo>
                  <a:pt x="0" y="520700"/>
                </a:lnTo>
                <a:lnTo>
                  <a:pt x="0" y="629907"/>
                </a:lnTo>
                <a:lnTo>
                  <a:pt x="4572" y="632447"/>
                </a:lnTo>
                <a:lnTo>
                  <a:pt x="14478" y="632447"/>
                </a:lnTo>
                <a:lnTo>
                  <a:pt x="18923" y="628650"/>
                </a:lnTo>
                <a:lnTo>
                  <a:pt x="18923" y="519417"/>
                </a:lnTo>
                <a:lnTo>
                  <a:pt x="21640" y="504177"/>
                </a:lnTo>
                <a:lnTo>
                  <a:pt x="29273" y="490207"/>
                </a:lnTo>
                <a:lnTo>
                  <a:pt x="40995" y="478777"/>
                </a:lnTo>
                <a:lnTo>
                  <a:pt x="56007" y="471157"/>
                </a:lnTo>
                <a:lnTo>
                  <a:pt x="86995" y="463550"/>
                </a:lnTo>
                <a:lnTo>
                  <a:pt x="95999" y="486397"/>
                </a:lnTo>
                <a:lnTo>
                  <a:pt x="108940" y="509257"/>
                </a:lnTo>
                <a:lnTo>
                  <a:pt x="144526" y="547357"/>
                </a:lnTo>
                <a:lnTo>
                  <a:pt x="195224" y="574027"/>
                </a:lnTo>
                <a:lnTo>
                  <a:pt x="253365" y="582917"/>
                </a:lnTo>
                <a:lnTo>
                  <a:pt x="282524" y="580377"/>
                </a:lnTo>
                <a:lnTo>
                  <a:pt x="331495" y="565150"/>
                </a:lnTo>
                <a:lnTo>
                  <a:pt x="381723" y="529577"/>
                </a:lnTo>
                <a:lnTo>
                  <a:pt x="410883" y="486397"/>
                </a:lnTo>
                <a:lnTo>
                  <a:pt x="420497" y="463550"/>
                </a:lnTo>
                <a:lnTo>
                  <a:pt x="453771" y="471157"/>
                </a:lnTo>
                <a:lnTo>
                  <a:pt x="468833" y="478777"/>
                </a:lnTo>
                <a:lnTo>
                  <a:pt x="480542" y="490207"/>
                </a:lnTo>
                <a:lnTo>
                  <a:pt x="488149" y="504177"/>
                </a:lnTo>
                <a:lnTo>
                  <a:pt x="490855" y="519417"/>
                </a:lnTo>
                <a:lnTo>
                  <a:pt x="490855" y="629907"/>
                </a:lnTo>
                <a:lnTo>
                  <a:pt x="495300" y="632447"/>
                </a:lnTo>
                <a:lnTo>
                  <a:pt x="505968" y="632447"/>
                </a:lnTo>
                <a:lnTo>
                  <a:pt x="509778" y="628650"/>
                </a:lnTo>
                <a:lnTo>
                  <a:pt x="509778" y="519417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13421" y="490855"/>
            <a:ext cx="2979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80">
                <a:solidFill>
                  <a:srgbClr val="4F81BC"/>
                </a:solidFill>
              </a:rPr>
              <a:t>ACTEURS</a:t>
            </a:r>
            <a:endParaRPr sz="4800"/>
          </a:p>
        </p:txBody>
      </p:sp>
      <p:sp>
        <p:nvSpPr>
          <p:cNvPr id="19" name="object 19" descr=""/>
          <p:cNvSpPr txBox="1"/>
          <p:nvPr/>
        </p:nvSpPr>
        <p:spPr>
          <a:xfrm>
            <a:off x="5031104" y="3668014"/>
            <a:ext cx="77254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0" b="1">
                <a:solidFill>
                  <a:srgbClr val="4F81BC"/>
                </a:solidFill>
                <a:latin typeface="Tahoma"/>
                <a:cs typeface="Tahoma"/>
              </a:rPr>
              <a:t>Functional</a:t>
            </a:r>
            <a:r>
              <a:rPr dirty="0" sz="4800" spc="-70" b="1">
                <a:solidFill>
                  <a:srgbClr val="4F81BC"/>
                </a:solidFill>
                <a:latin typeface="Tahoma"/>
                <a:cs typeface="Tahoma"/>
              </a:rPr>
              <a:t> </a:t>
            </a:r>
            <a:r>
              <a:rPr dirty="0" sz="4800" spc="70" b="1">
                <a:solidFill>
                  <a:srgbClr val="4F81BC"/>
                </a:solidFill>
                <a:latin typeface="Tahoma"/>
                <a:cs typeface="Tahoma"/>
              </a:rPr>
              <a:t>requirements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27225" y="589026"/>
            <a:ext cx="15436215" cy="0"/>
          </a:xfrm>
          <a:custGeom>
            <a:avLst/>
            <a:gdLst/>
            <a:ahLst/>
            <a:cxnLst/>
            <a:rect l="l" t="t" r="r" b="b"/>
            <a:pathLst>
              <a:path w="15436215" h="0">
                <a:moveTo>
                  <a:pt x="0" y="0"/>
                </a:moveTo>
                <a:lnTo>
                  <a:pt x="15435706" y="0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7225" y="9731502"/>
            <a:ext cx="15436215" cy="0"/>
          </a:xfrm>
          <a:custGeom>
            <a:avLst/>
            <a:gdLst/>
            <a:ahLst/>
            <a:cxnLst/>
            <a:rect l="l" t="t" r="r" b="b"/>
            <a:pathLst>
              <a:path w="15436215" h="0">
                <a:moveTo>
                  <a:pt x="0" y="0"/>
                </a:moveTo>
                <a:lnTo>
                  <a:pt x="15435706" y="0"/>
                </a:lnTo>
              </a:path>
            </a:pathLst>
          </a:custGeom>
          <a:ln w="19050">
            <a:solidFill>
              <a:srgbClr val="1F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647433" y="4489525"/>
            <a:ext cx="5268595" cy="1457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 indent="1045210">
              <a:lnSpc>
                <a:spcPts val="5400"/>
              </a:lnSpc>
              <a:spcBef>
                <a:spcPts val="675"/>
              </a:spcBef>
            </a:pPr>
            <a:r>
              <a:rPr dirty="0" sz="4900" spc="-10" b="1">
                <a:solidFill>
                  <a:srgbClr val="4F81BC"/>
                </a:solidFill>
                <a:latin typeface="Tahoma"/>
                <a:cs typeface="Tahoma"/>
              </a:rPr>
              <a:t>Exigences </a:t>
            </a:r>
            <a:r>
              <a:rPr dirty="0" sz="4900" spc="165" b="1">
                <a:solidFill>
                  <a:srgbClr val="4F81BC"/>
                </a:solidFill>
                <a:latin typeface="Tahoma"/>
                <a:cs typeface="Tahoma"/>
              </a:rPr>
              <a:t>Non</a:t>
            </a:r>
            <a:r>
              <a:rPr dirty="0" sz="4900" spc="-85" b="1">
                <a:solidFill>
                  <a:srgbClr val="4F81BC"/>
                </a:solidFill>
                <a:latin typeface="Tahoma"/>
                <a:cs typeface="Tahoma"/>
              </a:rPr>
              <a:t> </a:t>
            </a:r>
            <a:r>
              <a:rPr dirty="0" sz="4900" spc="-10" b="1">
                <a:solidFill>
                  <a:srgbClr val="4F81BC"/>
                </a:solidFill>
                <a:latin typeface="Tahoma"/>
                <a:cs typeface="Tahoma"/>
              </a:rPr>
              <a:t>fonctionelle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95625" y="4888229"/>
            <a:ext cx="22047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 MT"/>
                <a:cs typeface="Arial MT"/>
              </a:rPr>
              <a:t>Performance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1361" y="2856738"/>
            <a:ext cx="1779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000000"/>
                </a:solidFill>
                <a:latin typeface="Arial MT"/>
                <a:cs typeface="Arial MT"/>
              </a:rPr>
              <a:t>Evolutivit</a:t>
            </a:r>
            <a:r>
              <a:rPr dirty="0" sz="3600" spc="-10" b="0">
                <a:solidFill>
                  <a:srgbClr val="000000"/>
                </a:solidFill>
                <a:latin typeface="Calibri"/>
                <a:cs typeface="Calibri"/>
              </a:rPr>
              <a:t>é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94746" y="2856738"/>
            <a:ext cx="21386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 MT"/>
                <a:cs typeface="Arial MT"/>
              </a:rPr>
              <a:t>Accessibilit</a:t>
            </a:r>
            <a:r>
              <a:rPr dirty="0" sz="3600" spc="-10">
                <a:latin typeface="Calibri"/>
                <a:cs typeface="Calibri"/>
              </a:rPr>
              <a:t>é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999466" y="4850129"/>
            <a:ext cx="2390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 MT"/>
                <a:cs typeface="Arial MT"/>
              </a:rPr>
              <a:t>Maintenabilit</a:t>
            </a:r>
            <a:r>
              <a:rPr dirty="0" sz="3600" spc="-10">
                <a:latin typeface="Calibri"/>
                <a:cs typeface="Calibri"/>
              </a:rPr>
              <a:t>é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867" y="6943725"/>
            <a:ext cx="1402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 MT"/>
                <a:cs typeface="Arial MT"/>
              </a:rPr>
              <a:t>Security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01045" y="6867525"/>
            <a:ext cx="16725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 MT"/>
                <a:cs typeface="Arial MT"/>
              </a:rPr>
              <a:t>Simplicit</a:t>
            </a:r>
            <a:r>
              <a:rPr dirty="0" sz="3600" spc="-10">
                <a:latin typeface="Calibri"/>
                <a:cs typeface="Calibri"/>
              </a:rPr>
              <a:t>é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755135"/>
            <a:ext cx="18288000" cy="2684145"/>
          </a:xfrm>
          <a:custGeom>
            <a:avLst/>
            <a:gdLst/>
            <a:ahLst/>
            <a:cxnLst/>
            <a:rect l="l" t="t" r="r" b="b"/>
            <a:pathLst>
              <a:path w="18288000" h="2684145">
                <a:moveTo>
                  <a:pt x="18288000" y="0"/>
                </a:moveTo>
                <a:lnTo>
                  <a:pt x="0" y="0"/>
                </a:lnTo>
                <a:lnTo>
                  <a:pt x="0" y="2683763"/>
                </a:lnTo>
                <a:lnTo>
                  <a:pt x="18288000" y="268376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2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686" rIns="0" bIns="0" rtlCol="0" vert="horz">
            <a:spAutoFit/>
          </a:bodyPr>
          <a:lstStyle/>
          <a:p>
            <a:pPr marL="4874260">
              <a:lnSpc>
                <a:spcPct val="100000"/>
              </a:lnSpc>
              <a:spcBef>
                <a:spcPts val="105"/>
              </a:spcBef>
            </a:pPr>
            <a:r>
              <a:rPr dirty="0" spc="95"/>
              <a:t>Planification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9672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7170" algn="l"/>
              </a:tabLst>
            </a:pPr>
            <a:r>
              <a:rPr dirty="0" sz="4800" spc="-25"/>
              <a:t>Pl</a:t>
            </a:r>
            <a:r>
              <a:rPr dirty="0" sz="4800"/>
              <a:t>	</a:t>
            </a:r>
            <a:r>
              <a:rPr dirty="0" sz="4800" spc="55" b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4800" spc="9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60" b="0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  <a:r>
              <a:rPr dirty="0" sz="4800" spc="1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100" b="0">
                <a:solidFill>
                  <a:srgbClr val="000000"/>
                </a:solidFill>
                <a:latin typeface="Tahoma"/>
                <a:cs typeface="Tahoma"/>
              </a:rPr>
              <a:t>Methods</a:t>
            </a:r>
            <a:r>
              <a:rPr dirty="0" sz="4800" spc="100"/>
              <a:t>annification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55394" y="1947418"/>
            <a:ext cx="2792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Gantt</a:t>
            </a:r>
            <a:r>
              <a:rPr dirty="0" sz="3600" spc="-15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5400" y="21717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0"/>
                </a:lnTo>
                <a:lnTo>
                  <a:pt x="0" y="228600"/>
                </a:lnTo>
                <a:lnTo>
                  <a:pt x="3048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943100"/>
            <a:ext cx="12592492" cy="7473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Green White Minimalist Modern Real Estate Presentation</dc:title>
  <dcterms:created xsi:type="dcterms:W3CDTF">2024-06-19T00:22:34Z</dcterms:created>
  <dcterms:modified xsi:type="dcterms:W3CDTF">2024-06-19T00:22:34Z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2024-06-19T00:00:00Z</vt:filetime>
  </property>
  <property fmtid="{D5CDD505-2E9C-101B-9397-08002B2CF9AE}" pid="5" name="Producer">
    <vt:lpwstr>Microsoft® PowerPoint® 2019</vt:lpwstr>
  </property>
</Properties>
</file>