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M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>
      <p:cViewPr varScale="1">
        <p:scale>
          <a:sx n="90" d="100"/>
          <a:sy n="90" d="100"/>
        </p:scale>
        <p:origin x="232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65E78-EA5E-CF22-0B8B-3C9C2DFF8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AF3834-7854-A589-29EE-EFCF3873EE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C10D0-62D5-B987-0E06-112F99B1A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4B95-6E40-5A44-925B-85D545A6EC7A}" type="datetimeFigureOut">
              <a:rPr lang="en-MA" smtClean="0"/>
              <a:t>29/5/2023</a:t>
            </a:fld>
            <a:endParaRPr lang="en-M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38711-9A58-FD13-A327-1CE0975CF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AABD9-0D81-C510-C720-FEEB27D1A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1632-A92F-1D4F-B49B-C8C1C77BA222}" type="slidenum">
              <a:rPr lang="en-MA" smtClean="0"/>
              <a:t>‹#›</a:t>
            </a:fld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3682805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BABCE-0B37-3551-02AE-4D822849D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09BC3F-53A0-5C51-54D2-D2256377A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69388-8DAD-C6B8-14F8-7657DE1BF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4B95-6E40-5A44-925B-85D545A6EC7A}" type="datetimeFigureOut">
              <a:rPr lang="en-MA" smtClean="0"/>
              <a:t>29/5/2023</a:t>
            </a:fld>
            <a:endParaRPr lang="en-M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184E6-018E-DE0B-478C-E86FE6576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07AAE-E1CC-B9D6-BBE8-E9C2C2E0C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1632-A92F-1D4F-B49B-C8C1C77BA222}" type="slidenum">
              <a:rPr lang="en-MA" smtClean="0"/>
              <a:t>‹#›</a:t>
            </a:fld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1436408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C94E29-186B-3F0E-FAE2-D81DB630CC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3B4108-D358-4D81-E4E5-80AD8D40C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B9C47-CBD6-80DC-391E-C038CB864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4B95-6E40-5A44-925B-85D545A6EC7A}" type="datetimeFigureOut">
              <a:rPr lang="en-MA" smtClean="0"/>
              <a:t>29/5/2023</a:t>
            </a:fld>
            <a:endParaRPr lang="en-M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346E0-AE37-FE6E-102F-ABD12A4E8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63458-6B25-556A-9B7D-45DE2D3CC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1632-A92F-1D4F-B49B-C8C1C77BA222}" type="slidenum">
              <a:rPr lang="en-MA" smtClean="0"/>
              <a:t>‹#›</a:t>
            </a:fld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2817453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E24C9-5FB7-193C-CA35-7785EE7A9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2DE3D-0E22-ADF8-A538-907E13F36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FA9AC-A292-3EB4-C851-8FA747BDC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4B95-6E40-5A44-925B-85D545A6EC7A}" type="datetimeFigureOut">
              <a:rPr lang="en-MA" smtClean="0"/>
              <a:t>29/5/2023</a:t>
            </a:fld>
            <a:endParaRPr lang="en-M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D6185-94DE-D1B9-7AC2-DF579632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72630-0476-57B6-AE53-8E0EDF4E3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1632-A92F-1D4F-B49B-C8C1C77BA222}" type="slidenum">
              <a:rPr lang="en-MA" smtClean="0"/>
              <a:t>‹#›</a:t>
            </a:fld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846058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5AFAE-42E4-112E-582C-92C2F5E14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84992E-35B7-F25F-331D-569A4BF73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516F5-DE4A-6069-2CE0-F46857CCE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4B95-6E40-5A44-925B-85D545A6EC7A}" type="datetimeFigureOut">
              <a:rPr lang="en-MA" smtClean="0"/>
              <a:t>29/5/2023</a:t>
            </a:fld>
            <a:endParaRPr lang="en-M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BB9EB-329B-ACE0-128C-E73DDDE45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319EF-9B5C-7AE9-DB1A-60A88B439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1632-A92F-1D4F-B49B-C8C1C77BA222}" type="slidenum">
              <a:rPr lang="en-MA" smtClean="0"/>
              <a:t>‹#›</a:t>
            </a:fld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782401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C46C8-F09B-00E6-84B9-CAC13A62C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31D6D-F350-C132-E770-984FDA0F1E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75D26B-DA26-3998-A0F8-EA10DFC496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2AED0-78B6-ABDC-9D62-67397CEDC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4B95-6E40-5A44-925B-85D545A6EC7A}" type="datetimeFigureOut">
              <a:rPr lang="en-MA" smtClean="0"/>
              <a:t>29/5/2023</a:t>
            </a:fld>
            <a:endParaRPr lang="en-M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74E4D-77BE-C239-4EDB-BA13212BC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E0AE7B-80B6-DB89-14EB-A77FEB5C7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1632-A92F-1D4F-B49B-C8C1C77BA222}" type="slidenum">
              <a:rPr lang="en-MA" smtClean="0"/>
              <a:t>‹#›</a:t>
            </a:fld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1723210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6003C-F65A-9446-E178-6722081BE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00E83-0887-9B0A-ABAC-7EFFBC37C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26C050-D620-5A2C-B08A-C4CA28907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4270B0-0D8E-1694-6311-8E86367657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9D2B23-8476-C83A-BE87-67E72C11C9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777D0B-051F-E5CD-2A07-C30C25A35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4B95-6E40-5A44-925B-85D545A6EC7A}" type="datetimeFigureOut">
              <a:rPr lang="en-MA" smtClean="0"/>
              <a:t>29/5/2023</a:t>
            </a:fld>
            <a:endParaRPr lang="en-M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4EE25D-20D2-E557-513A-1C79A429D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796E81-23E7-468F-70D4-81BB4AA3A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1632-A92F-1D4F-B49B-C8C1C77BA222}" type="slidenum">
              <a:rPr lang="en-MA" smtClean="0"/>
              <a:t>‹#›</a:t>
            </a:fld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1573554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31666-4F70-1715-4811-BD0293735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7AA5D8-9E25-2641-1E03-BE9FDDFFB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4B95-6E40-5A44-925B-85D545A6EC7A}" type="datetimeFigureOut">
              <a:rPr lang="en-MA" smtClean="0"/>
              <a:t>29/5/2023</a:t>
            </a:fld>
            <a:endParaRPr lang="en-M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07CC39-0B5E-F89A-CD88-BEF9793D3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BBB300-9B14-F726-A76F-62ACD1313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1632-A92F-1D4F-B49B-C8C1C77BA222}" type="slidenum">
              <a:rPr lang="en-MA" smtClean="0"/>
              <a:t>‹#›</a:t>
            </a:fld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1729433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2DE2DA-1763-759F-1497-0199D4455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4B95-6E40-5A44-925B-85D545A6EC7A}" type="datetimeFigureOut">
              <a:rPr lang="en-MA" smtClean="0"/>
              <a:t>29/5/2023</a:t>
            </a:fld>
            <a:endParaRPr lang="en-M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8AB954-E826-685C-6BCB-ABEC7F4B9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311615-DA58-7F72-F51C-C12DEB2E3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1632-A92F-1D4F-B49B-C8C1C77BA222}" type="slidenum">
              <a:rPr lang="en-MA" smtClean="0"/>
              <a:t>‹#›</a:t>
            </a:fld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3355146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7FA04-E3C1-896A-5AA4-FCFD47C8A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D05F9-2FE2-23EB-1EAF-0D94725A4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6ABA1D-2BA0-D633-ADDC-399E3E6A2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487C9-C060-E358-D05D-52BAD1A12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4B95-6E40-5A44-925B-85D545A6EC7A}" type="datetimeFigureOut">
              <a:rPr lang="en-MA" smtClean="0"/>
              <a:t>29/5/2023</a:t>
            </a:fld>
            <a:endParaRPr lang="en-M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797BB-DA12-912A-BFC6-B094889EC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85D8E-9D80-0835-5E39-C86850D0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1632-A92F-1D4F-B49B-C8C1C77BA222}" type="slidenum">
              <a:rPr lang="en-MA" smtClean="0"/>
              <a:t>‹#›</a:t>
            </a:fld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2117310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BF207-A164-0B35-06AF-BC1051158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93293C-24AC-DA9F-B5B9-B4E05F5185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B875E4-0EC1-1B69-6647-F2925993A5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4BA3E-4EFE-D494-2D90-9BC59549D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4B95-6E40-5A44-925B-85D545A6EC7A}" type="datetimeFigureOut">
              <a:rPr lang="en-MA" smtClean="0"/>
              <a:t>29/5/2023</a:t>
            </a:fld>
            <a:endParaRPr lang="en-M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31DA4-08E1-0CC2-580B-58C9590D4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7DD4D-39E4-A5EE-7AF8-FE40F585F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1632-A92F-1D4F-B49B-C8C1C77BA222}" type="slidenum">
              <a:rPr lang="en-MA" smtClean="0"/>
              <a:t>‹#›</a:t>
            </a:fld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1925086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6D47EA-C259-0FF0-AC3B-BD646D537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3356C-83B2-B44F-ADEB-81341F0F4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76B1D-78E2-D71C-FE72-36D123AC3B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24B95-6E40-5A44-925B-85D545A6EC7A}" type="datetimeFigureOut">
              <a:rPr lang="en-MA" smtClean="0"/>
              <a:t>29/5/2023</a:t>
            </a:fld>
            <a:endParaRPr lang="en-M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A39CB-7F0F-2EF3-E393-EDE337225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FF636-D6DE-772D-2ACF-1500E2DF06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81632-A92F-1D4F-B49B-C8C1C77BA222}" type="slidenum">
              <a:rPr lang="en-MA" smtClean="0"/>
              <a:t>‹#›</a:t>
            </a:fld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232023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localhost:8080/salles/7/projection?projection=p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5E499-B476-F4F4-4A23-DB736BF0A0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A" dirty="0"/>
              <a:t>Spring Boot</a:t>
            </a:r>
          </a:p>
        </p:txBody>
      </p:sp>
    </p:spTree>
    <p:extLst>
      <p:ext uri="{BB962C8B-B14F-4D97-AF65-F5344CB8AC3E}">
        <p14:creationId xmlns:p14="http://schemas.microsoft.com/office/powerpoint/2010/main" val="3263760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BDAAB98-CF5D-3ABC-CBB4-E7BCD213D8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188708"/>
              </p:ext>
            </p:extLst>
          </p:nvPr>
        </p:nvGraphicFramePr>
        <p:xfrm>
          <a:off x="617728" y="378290"/>
          <a:ext cx="2040128" cy="2108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40128">
                  <a:extLst>
                    <a:ext uri="{9D8B030D-6E8A-4147-A177-3AD203B41FA5}">
                      <a16:colId xmlns:a16="http://schemas.microsoft.com/office/drawing/2014/main" val="16464069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MA" dirty="0"/>
                        <a:t>Cinema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078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A" dirty="0"/>
                        <a:t>Id : Long</a:t>
                      </a:r>
                    </a:p>
                    <a:p>
                      <a:r>
                        <a:rPr lang="en-US" dirty="0"/>
                        <a:t>N</a:t>
                      </a:r>
                      <a:r>
                        <a:rPr lang="en-MA" dirty="0"/>
                        <a:t>ame : String</a:t>
                      </a:r>
                    </a:p>
                    <a:p>
                      <a:r>
                        <a:rPr lang="en-US" dirty="0"/>
                        <a:t>L</a:t>
                      </a:r>
                      <a:r>
                        <a:rPr lang="en-MA" dirty="0"/>
                        <a:t>ongitude:double</a:t>
                      </a:r>
                    </a:p>
                    <a:p>
                      <a:r>
                        <a:rPr lang="en-US" dirty="0"/>
                        <a:t>L</a:t>
                      </a:r>
                      <a:r>
                        <a:rPr lang="en-MA" dirty="0"/>
                        <a:t>atitude:double</a:t>
                      </a:r>
                    </a:p>
                    <a:p>
                      <a:r>
                        <a:rPr lang="en-US" dirty="0"/>
                        <a:t>A</a:t>
                      </a:r>
                      <a:r>
                        <a:rPr lang="en-MA" dirty="0"/>
                        <a:t>ltitude:double</a:t>
                      </a:r>
                    </a:p>
                    <a:p>
                      <a:r>
                        <a:rPr lang="en-MA" dirty="0"/>
                        <a:t>nombreSalles:int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494808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1AF27748-9049-AEA0-9940-C701EEA7D0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329627"/>
              </p:ext>
            </p:extLst>
          </p:nvPr>
        </p:nvGraphicFramePr>
        <p:xfrm>
          <a:off x="4706112" y="153501"/>
          <a:ext cx="2334768" cy="18389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34768">
                  <a:extLst>
                    <a:ext uri="{9D8B030D-6E8A-4147-A177-3AD203B41FA5}">
                      <a16:colId xmlns:a16="http://schemas.microsoft.com/office/drawing/2014/main" val="1646406908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r>
                        <a:rPr lang="en-MA" dirty="0"/>
                        <a:t>ville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078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MA" dirty="0"/>
                        <a:t>d:Long</a:t>
                      </a:r>
                    </a:p>
                    <a:p>
                      <a:r>
                        <a:rPr lang="en-US" dirty="0"/>
                        <a:t>N</a:t>
                      </a:r>
                      <a:r>
                        <a:rPr lang="en-MA" dirty="0"/>
                        <a:t>ame:String</a:t>
                      </a:r>
                    </a:p>
                    <a:p>
                      <a:r>
                        <a:rPr lang="en-US" dirty="0"/>
                        <a:t>L</a:t>
                      </a:r>
                      <a:r>
                        <a:rPr lang="en-MA" dirty="0"/>
                        <a:t>ongitude:double</a:t>
                      </a:r>
                    </a:p>
                    <a:p>
                      <a:r>
                        <a:rPr lang="en-US" dirty="0"/>
                        <a:t>L</a:t>
                      </a:r>
                      <a:r>
                        <a:rPr lang="en-MA" dirty="0"/>
                        <a:t>atitude:double</a:t>
                      </a:r>
                    </a:p>
                    <a:p>
                      <a:r>
                        <a:rPr lang="en-US" dirty="0"/>
                        <a:t>A</a:t>
                      </a:r>
                      <a:r>
                        <a:rPr lang="en-MA" dirty="0"/>
                        <a:t>ltitude:double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494808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EC91CB87-FA0D-0E0A-95CC-063E9568C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725171"/>
              </p:ext>
            </p:extLst>
          </p:nvPr>
        </p:nvGraphicFramePr>
        <p:xfrm>
          <a:off x="4847336" y="2211154"/>
          <a:ext cx="1962912" cy="1285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62912">
                  <a:extLst>
                    <a:ext uri="{9D8B030D-6E8A-4147-A177-3AD203B41FA5}">
                      <a16:colId xmlns:a16="http://schemas.microsoft.com/office/drawing/2014/main" val="16464069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MA" dirty="0"/>
                        <a:t>Salle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078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MA" dirty="0"/>
                        <a:t>d:Long</a:t>
                      </a:r>
                    </a:p>
                    <a:p>
                      <a:r>
                        <a:rPr lang="en-US" dirty="0"/>
                        <a:t>N</a:t>
                      </a:r>
                      <a:r>
                        <a:rPr lang="en-MA" dirty="0"/>
                        <a:t>ame:String</a:t>
                      </a:r>
                    </a:p>
                    <a:p>
                      <a:r>
                        <a:rPr lang="en-MA" dirty="0"/>
                        <a:t>nombrePlaces:int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494808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40551D40-1B8E-7B8A-581A-C688D54654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999139"/>
              </p:ext>
            </p:extLst>
          </p:nvPr>
        </p:nvGraphicFramePr>
        <p:xfrm>
          <a:off x="9755632" y="1454742"/>
          <a:ext cx="2334768" cy="1833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34768">
                  <a:extLst>
                    <a:ext uri="{9D8B030D-6E8A-4147-A177-3AD203B41FA5}">
                      <a16:colId xmlns:a16="http://schemas.microsoft.com/office/drawing/2014/main" val="16464069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MA" dirty="0"/>
                        <a:t>Place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078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MA" dirty="0"/>
                        <a:t>d:Long</a:t>
                      </a:r>
                    </a:p>
                    <a:p>
                      <a:r>
                        <a:rPr lang="en-US" dirty="0"/>
                        <a:t>N</a:t>
                      </a:r>
                      <a:r>
                        <a:rPr lang="en-MA" dirty="0"/>
                        <a:t>umero:int</a:t>
                      </a:r>
                    </a:p>
                    <a:p>
                      <a:r>
                        <a:rPr lang="en-US" dirty="0"/>
                        <a:t>L</a:t>
                      </a:r>
                      <a:r>
                        <a:rPr lang="en-MA" dirty="0"/>
                        <a:t>ongitude:double</a:t>
                      </a:r>
                    </a:p>
                    <a:p>
                      <a:r>
                        <a:rPr lang="en-US" dirty="0"/>
                        <a:t>L</a:t>
                      </a:r>
                      <a:r>
                        <a:rPr lang="en-MA" dirty="0"/>
                        <a:t>atitude:double</a:t>
                      </a:r>
                    </a:p>
                    <a:p>
                      <a:r>
                        <a:rPr lang="en-US" dirty="0"/>
                        <a:t>A</a:t>
                      </a:r>
                      <a:r>
                        <a:rPr lang="en-MA" dirty="0"/>
                        <a:t>ltitude:double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494808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7C3602D4-A7EC-4E10-7EBD-DD407BE834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772089"/>
              </p:ext>
            </p:extLst>
          </p:nvPr>
        </p:nvGraphicFramePr>
        <p:xfrm>
          <a:off x="7186168" y="3389206"/>
          <a:ext cx="2424176" cy="12801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24176">
                  <a:extLst>
                    <a:ext uri="{9D8B030D-6E8A-4147-A177-3AD203B41FA5}">
                      <a16:colId xmlns:a16="http://schemas.microsoft.com/office/drawing/2014/main" val="1646406908"/>
                    </a:ext>
                  </a:extLst>
                </a:gridCol>
              </a:tblGrid>
              <a:tr h="294470">
                <a:tc>
                  <a:txBody>
                    <a:bodyPr/>
                    <a:lstStyle/>
                    <a:p>
                      <a:r>
                        <a:rPr lang="en-MA" dirty="0"/>
                        <a:t>ProjectionFilm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078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MA" dirty="0"/>
                        <a:t>d:Long</a:t>
                      </a:r>
                    </a:p>
                    <a:p>
                      <a:r>
                        <a:rPr lang="en-MA" dirty="0"/>
                        <a:t>dateProjection:Date</a:t>
                      </a:r>
                    </a:p>
                    <a:p>
                      <a:r>
                        <a:rPr lang="en-US" dirty="0"/>
                        <a:t>P</a:t>
                      </a:r>
                      <a:r>
                        <a:rPr lang="en-MA" dirty="0"/>
                        <a:t>rix: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494808"/>
                  </a:ext>
                </a:extLst>
              </a:tr>
            </a:tbl>
          </a:graphicData>
        </a:graphic>
      </p:graphicFrame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856349A9-3F16-DB75-2004-D277819D8D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333887"/>
              </p:ext>
            </p:extLst>
          </p:nvPr>
        </p:nvGraphicFramePr>
        <p:xfrm>
          <a:off x="6059424" y="5332982"/>
          <a:ext cx="1962912" cy="1010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62912">
                  <a:extLst>
                    <a:ext uri="{9D8B030D-6E8A-4147-A177-3AD203B41FA5}">
                      <a16:colId xmlns:a16="http://schemas.microsoft.com/office/drawing/2014/main" val="16464069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MA" dirty="0"/>
                        <a:t>Seance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078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MA" dirty="0"/>
                        <a:t>d:Long</a:t>
                      </a:r>
                    </a:p>
                    <a:p>
                      <a:r>
                        <a:rPr lang="en-MA" dirty="0"/>
                        <a:t>heureDebut:Date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494808"/>
                  </a:ext>
                </a:extLst>
              </a:tr>
            </a:tbl>
          </a:graphicData>
        </a:graphic>
      </p:graphicFrame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320FAE23-B9C9-12A9-8A1B-45D7CCDF15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500438"/>
              </p:ext>
            </p:extLst>
          </p:nvPr>
        </p:nvGraphicFramePr>
        <p:xfrm>
          <a:off x="9912096" y="4604342"/>
          <a:ext cx="2021840" cy="196729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21840">
                  <a:extLst>
                    <a:ext uri="{9D8B030D-6E8A-4147-A177-3AD203B41FA5}">
                      <a16:colId xmlns:a16="http://schemas.microsoft.com/office/drawing/2014/main" val="1646406908"/>
                    </a:ext>
                  </a:extLst>
                </a:gridCol>
              </a:tblGrid>
              <a:tr h="337165">
                <a:tc>
                  <a:txBody>
                    <a:bodyPr/>
                    <a:lstStyle/>
                    <a:p>
                      <a:r>
                        <a:rPr lang="en-MA" dirty="0"/>
                        <a:t>Ticket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078682"/>
                  </a:ext>
                </a:extLst>
              </a:tr>
              <a:tr h="1601533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MA" dirty="0"/>
                        <a:t>d:Long</a:t>
                      </a:r>
                    </a:p>
                    <a:p>
                      <a:r>
                        <a:rPr lang="en-MA" dirty="0"/>
                        <a:t>nomClient:String</a:t>
                      </a:r>
                    </a:p>
                    <a:p>
                      <a:r>
                        <a:rPr lang="en-US" dirty="0"/>
                        <a:t>P</a:t>
                      </a:r>
                      <a:r>
                        <a:rPr lang="en-MA" dirty="0"/>
                        <a:t>rix:double</a:t>
                      </a:r>
                    </a:p>
                    <a:p>
                      <a:r>
                        <a:rPr lang="en-MA" dirty="0"/>
                        <a:t>codePayement:int</a:t>
                      </a:r>
                    </a:p>
                    <a:p>
                      <a:r>
                        <a:rPr lang="en-US" dirty="0"/>
                        <a:t>R</a:t>
                      </a:r>
                      <a:r>
                        <a:rPr lang="en-MA" dirty="0"/>
                        <a:t>eservee:boolean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494808"/>
                  </a:ext>
                </a:extLst>
              </a:tr>
            </a:tbl>
          </a:graphicData>
        </a:graphic>
      </p:graphicFrame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C890E193-43F8-FB79-875F-19BCFAA58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79767"/>
              </p:ext>
            </p:extLst>
          </p:nvPr>
        </p:nvGraphicFramePr>
        <p:xfrm>
          <a:off x="172498" y="5332982"/>
          <a:ext cx="1743456" cy="1005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43456">
                  <a:extLst>
                    <a:ext uri="{9D8B030D-6E8A-4147-A177-3AD203B41FA5}">
                      <a16:colId xmlns:a16="http://schemas.microsoft.com/office/drawing/2014/main" val="16464069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MA" dirty="0"/>
                        <a:t>Categorie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078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MA" dirty="0"/>
                        <a:t>d:Long</a:t>
                      </a:r>
                    </a:p>
                    <a:p>
                      <a:r>
                        <a:rPr lang="en-US" dirty="0"/>
                        <a:t>N</a:t>
                      </a:r>
                      <a:r>
                        <a:rPr lang="en-MA" dirty="0"/>
                        <a:t>ame:String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494808"/>
                  </a:ext>
                </a:extLst>
              </a:tr>
            </a:tbl>
          </a:graphicData>
        </a:graphic>
      </p:graphicFrame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06C7B246-22EF-9040-6740-15D428DB37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554961"/>
              </p:ext>
            </p:extLst>
          </p:nvPr>
        </p:nvGraphicFramePr>
        <p:xfrm>
          <a:off x="2970784" y="4298526"/>
          <a:ext cx="2334768" cy="238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34768">
                  <a:extLst>
                    <a:ext uri="{9D8B030D-6E8A-4147-A177-3AD203B41FA5}">
                      <a16:colId xmlns:a16="http://schemas.microsoft.com/office/drawing/2014/main" val="16464069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MA" dirty="0"/>
                        <a:t>Film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078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MA" dirty="0"/>
                        <a:t>d:Long</a:t>
                      </a:r>
                    </a:p>
                    <a:p>
                      <a:r>
                        <a:rPr lang="en-MA" dirty="0"/>
                        <a:t>titre:String</a:t>
                      </a:r>
                    </a:p>
                    <a:p>
                      <a:r>
                        <a:rPr lang="en-US" dirty="0"/>
                        <a:t>D</a:t>
                      </a:r>
                      <a:r>
                        <a:rPr lang="en-MA" dirty="0"/>
                        <a:t>urre:double</a:t>
                      </a:r>
                    </a:p>
                    <a:p>
                      <a:r>
                        <a:rPr lang="en-US" dirty="0"/>
                        <a:t>R</a:t>
                      </a:r>
                      <a:r>
                        <a:rPr lang="en-MA" dirty="0"/>
                        <a:t>ealisateur:String</a:t>
                      </a:r>
                    </a:p>
                    <a:p>
                      <a:r>
                        <a:rPr lang="en-US" dirty="0"/>
                        <a:t>D</a:t>
                      </a:r>
                      <a:r>
                        <a:rPr lang="en-MA" dirty="0"/>
                        <a:t>escription:String</a:t>
                      </a:r>
                    </a:p>
                    <a:p>
                      <a:r>
                        <a:rPr lang="en-US" dirty="0"/>
                        <a:t>P</a:t>
                      </a:r>
                      <a:r>
                        <a:rPr lang="en-MA" dirty="0"/>
                        <a:t>hoto:String</a:t>
                      </a:r>
                    </a:p>
                    <a:p>
                      <a:r>
                        <a:rPr lang="en-MA" dirty="0"/>
                        <a:t>dateSortie:String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494808"/>
                  </a:ext>
                </a:extLst>
              </a:tr>
            </a:tbl>
          </a:graphicData>
        </a:graphic>
      </p:graphicFrame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3A5458E-422D-B102-9512-9B85571C1AB3}"/>
              </a:ext>
            </a:extLst>
          </p:cNvPr>
          <p:cNvCxnSpPr>
            <a:endCxn id="9" idx="1"/>
          </p:cNvCxnSpPr>
          <p:nvPr/>
        </p:nvCxnSpPr>
        <p:spPr>
          <a:xfrm>
            <a:off x="2657856" y="1072981"/>
            <a:ext cx="20482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F1317AA8-CEB3-2061-67E3-3EF8C070530F}"/>
              </a:ext>
            </a:extLst>
          </p:cNvPr>
          <p:cNvCxnSpPr>
            <a:cxnSpLocks/>
          </p:cNvCxnSpPr>
          <p:nvPr/>
        </p:nvCxnSpPr>
        <p:spPr>
          <a:xfrm>
            <a:off x="2657856" y="1875114"/>
            <a:ext cx="2189480" cy="123956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1C92E00-35C8-2445-951D-EF1D902DC955}"/>
              </a:ext>
            </a:extLst>
          </p:cNvPr>
          <p:cNvCxnSpPr>
            <a:cxnSpLocks/>
          </p:cNvCxnSpPr>
          <p:nvPr/>
        </p:nvCxnSpPr>
        <p:spPr>
          <a:xfrm>
            <a:off x="6810248" y="2486490"/>
            <a:ext cx="2945384" cy="84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D1F741C-6343-ED8D-1567-D2038EC63897}"/>
              </a:ext>
            </a:extLst>
          </p:cNvPr>
          <p:cNvCxnSpPr>
            <a:cxnSpLocks/>
          </p:cNvCxnSpPr>
          <p:nvPr/>
        </p:nvCxnSpPr>
        <p:spPr>
          <a:xfrm>
            <a:off x="11339576" y="3288622"/>
            <a:ext cx="0" cy="13157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57241A89-5925-06A5-DD6F-488DE48040B2}"/>
              </a:ext>
            </a:extLst>
          </p:cNvPr>
          <p:cNvCxnSpPr>
            <a:endCxn id="15" idx="1"/>
          </p:cNvCxnSpPr>
          <p:nvPr/>
        </p:nvCxnSpPr>
        <p:spPr>
          <a:xfrm rot="16200000" flipH="1">
            <a:off x="9019969" y="4695861"/>
            <a:ext cx="918622" cy="86563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628138B-37EE-6F98-6501-54988C353845}"/>
              </a:ext>
            </a:extLst>
          </p:cNvPr>
          <p:cNvCxnSpPr/>
          <p:nvPr/>
        </p:nvCxnSpPr>
        <p:spPr>
          <a:xfrm>
            <a:off x="7415213" y="4669366"/>
            <a:ext cx="0" cy="6636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9D3E57D-9814-6C86-AA87-0C6FD703CAC8}"/>
              </a:ext>
            </a:extLst>
          </p:cNvPr>
          <p:cNvCxnSpPr/>
          <p:nvPr/>
        </p:nvCxnSpPr>
        <p:spPr>
          <a:xfrm>
            <a:off x="5059680" y="3496394"/>
            <a:ext cx="0" cy="8021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ECBE355-A977-F484-68BE-A5E7BF90E0CA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1915954" y="5835902"/>
            <a:ext cx="1054830" cy="25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BE13CE9-1EEB-E888-41CA-D2EE0A180FD3}"/>
              </a:ext>
            </a:extLst>
          </p:cNvPr>
          <p:cNvCxnSpPr>
            <a:cxnSpLocks/>
          </p:cNvCxnSpPr>
          <p:nvPr/>
        </p:nvCxnSpPr>
        <p:spPr>
          <a:xfrm flipH="1">
            <a:off x="7040880" y="3946482"/>
            <a:ext cx="1452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7A43C86-95D0-0FED-72A5-A061CA0DC272}"/>
              </a:ext>
            </a:extLst>
          </p:cNvPr>
          <p:cNvCxnSpPr>
            <a:cxnSpLocks/>
          </p:cNvCxnSpPr>
          <p:nvPr/>
        </p:nvCxnSpPr>
        <p:spPr>
          <a:xfrm>
            <a:off x="6605333" y="3946482"/>
            <a:ext cx="3830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D47AC1A-3750-9715-0C69-AD0696C6E133}"/>
              </a:ext>
            </a:extLst>
          </p:cNvPr>
          <p:cNvCxnSpPr>
            <a:cxnSpLocks/>
          </p:cNvCxnSpPr>
          <p:nvPr/>
        </p:nvCxnSpPr>
        <p:spPr>
          <a:xfrm>
            <a:off x="6096000" y="3946482"/>
            <a:ext cx="3830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7238D03-ECBD-D110-E6CA-E72476D2B865}"/>
              </a:ext>
            </a:extLst>
          </p:cNvPr>
          <p:cNvCxnSpPr>
            <a:cxnSpLocks/>
          </p:cNvCxnSpPr>
          <p:nvPr/>
        </p:nvCxnSpPr>
        <p:spPr>
          <a:xfrm>
            <a:off x="5636768" y="3959009"/>
            <a:ext cx="3830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468D913-7913-3A8F-1DA9-BC72DDAE2BB8}"/>
              </a:ext>
            </a:extLst>
          </p:cNvPr>
          <p:cNvCxnSpPr>
            <a:cxnSpLocks/>
          </p:cNvCxnSpPr>
          <p:nvPr/>
        </p:nvCxnSpPr>
        <p:spPr>
          <a:xfrm>
            <a:off x="5059680" y="3957508"/>
            <a:ext cx="3830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8CF3881-E384-D081-D5DB-1763F82C9AA6}"/>
              </a:ext>
            </a:extLst>
          </p:cNvPr>
          <p:cNvSpPr txBox="1"/>
          <p:nvPr/>
        </p:nvSpPr>
        <p:spPr>
          <a:xfrm>
            <a:off x="2742174" y="644976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A" dirty="0"/>
              <a:t>1 .. *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365372A-ABA7-D394-6A47-7E0763C9BB02}"/>
              </a:ext>
            </a:extLst>
          </p:cNvPr>
          <p:cNvSpPr txBox="1"/>
          <p:nvPr/>
        </p:nvSpPr>
        <p:spPr>
          <a:xfrm>
            <a:off x="4150846" y="682437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A" dirty="0"/>
              <a:t>1 ..1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C02E11F-FC00-C86D-0181-D70360358390}"/>
              </a:ext>
            </a:extLst>
          </p:cNvPr>
          <p:cNvSpPr txBox="1"/>
          <p:nvPr/>
        </p:nvSpPr>
        <p:spPr>
          <a:xfrm>
            <a:off x="2653792" y="1961829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A" dirty="0"/>
              <a:t>1..1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5FEBC22-D56A-AACF-2071-3E4B5F3DBDBC}"/>
              </a:ext>
            </a:extLst>
          </p:cNvPr>
          <p:cNvSpPr txBox="1"/>
          <p:nvPr/>
        </p:nvSpPr>
        <p:spPr>
          <a:xfrm>
            <a:off x="4301474" y="2745343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A" dirty="0"/>
              <a:t>1 ..*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64A8991-C315-4D3E-B1C3-E0887A0CF5DE}"/>
              </a:ext>
            </a:extLst>
          </p:cNvPr>
          <p:cNvSpPr txBox="1"/>
          <p:nvPr/>
        </p:nvSpPr>
        <p:spPr>
          <a:xfrm>
            <a:off x="6887464" y="2113749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A" dirty="0"/>
              <a:t>1..1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DC45022-ED31-8BB8-194B-62FA715BFFFC}"/>
              </a:ext>
            </a:extLst>
          </p:cNvPr>
          <p:cNvSpPr txBox="1"/>
          <p:nvPr/>
        </p:nvSpPr>
        <p:spPr>
          <a:xfrm>
            <a:off x="9195454" y="2121360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A" dirty="0"/>
              <a:t>1..*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BD6372-2FAC-318B-65AB-F6DC91CFDD1B}"/>
              </a:ext>
            </a:extLst>
          </p:cNvPr>
          <p:cNvSpPr txBox="1"/>
          <p:nvPr/>
        </p:nvSpPr>
        <p:spPr>
          <a:xfrm>
            <a:off x="5005833" y="3487788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A" dirty="0"/>
              <a:t>1 .. *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C5DCD3C-FFCD-17DB-BE64-391239415025}"/>
              </a:ext>
            </a:extLst>
          </p:cNvPr>
          <p:cNvSpPr txBox="1"/>
          <p:nvPr/>
        </p:nvSpPr>
        <p:spPr>
          <a:xfrm>
            <a:off x="4415268" y="3957508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A" dirty="0"/>
              <a:t>1 .. *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7FC7FE7-96C1-FE8A-FAED-9BB5C66C0A59}"/>
              </a:ext>
            </a:extLst>
          </p:cNvPr>
          <p:cNvSpPr txBox="1"/>
          <p:nvPr/>
        </p:nvSpPr>
        <p:spPr>
          <a:xfrm>
            <a:off x="2015793" y="540332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A" dirty="0"/>
              <a:t>1..1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D40D865-7C4D-6EA2-9740-0E906D6C5CEC}"/>
              </a:ext>
            </a:extLst>
          </p:cNvPr>
          <p:cNvSpPr txBox="1"/>
          <p:nvPr/>
        </p:nvSpPr>
        <p:spPr>
          <a:xfrm>
            <a:off x="2494090" y="5951811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A" dirty="0"/>
              <a:t>1..*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EF16730-3D67-2BDE-04A3-16E75722F901}"/>
              </a:ext>
            </a:extLst>
          </p:cNvPr>
          <p:cNvSpPr txBox="1"/>
          <p:nvPr/>
        </p:nvSpPr>
        <p:spPr>
          <a:xfrm>
            <a:off x="6908016" y="5023264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A" dirty="0"/>
              <a:t>1..1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BD79FBC-4C0A-3122-5FF3-E2BF697710EA}"/>
              </a:ext>
            </a:extLst>
          </p:cNvPr>
          <p:cNvSpPr txBox="1"/>
          <p:nvPr/>
        </p:nvSpPr>
        <p:spPr>
          <a:xfrm>
            <a:off x="10815638" y="355758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A" dirty="0"/>
              <a:t>1..1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F5490E-8BBE-5323-D217-6CF024478AE7}"/>
              </a:ext>
            </a:extLst>
          </p:cNvPr>
          <p:cNvSpPr txBox="1"/>
          <p:nvPr/>
        </p:nvSpPr>
        <p:spPr>
          <a:xfrm>
            <a:off x="11375070" y="4232737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A" dirty="0"/>
              <a:t>1..*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9934DA1-876F-B7E8-2886-40EF477CA72D}"/>
              </a:ext>
            </a:extLst>
          </p:cNvPr>
          <p:cNvSpPr txBox="1"/>
          <p:nvPr/>
        </p:nvSpPr>
        <p:spPr>
          <a:xfrm>
            <a:off x="9415463" y="5772150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A" dirty="0"/>
              <a:t>1..*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CD4C435-9308-3E41-FB38-3740C44E1E8F}"/>
              </a:ext>
            </a:extLst>
          </p:cNvPr>
          <p:cNvSpPr txBox="1"/>
          <p:nvPr/>
        </p:nvSpPr>
        <p:spPr>
          <a:xfrm>
            <a:off x="8655737" y="475988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A" dirty="0"/>
              <a:t>1..1</a:t>
            </a:r>
          </a:p>
        </p:txBody>
      </p:sp>
    </p:spTree>
    <p:extLst>
      <p:ext uri="{BB962C8B-B14F-4D97-AF65-F5344CB8AC3E}">
        <p14:creationId xmlns:p14="http://schemas.microsoft.com/office/powerpoint/2010/main" val="4073124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1F719-6C97-9897-99E6-166C95F87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488" y="353568"/>
            <a:ext cx="10515600" cy="590873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Raleway" pitchFamily="2" charset="77"/>
              </a:rPr>
              <a:t>       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77"/>
              </a:rPr>
              <a:t>           REST web services :  </a:t>
            </a:r>
            <a:r>
              <a:rPr lang="en-US" dirty="0">
                <a:solidFill>
                  <a:srgbClr val="9E880D"/>
                </a:solidFill>
                <a:effectLst/>
              </a:rPr>
              <a:t>@RepositoryRestResource</a:t>
            </a:r>
          </a:p>
          <a:p>
            <a:endParaRPr lang="en-US" b="0" i="0" dirty="0">
              <a:solidFill>
                <a:srgbClr val="9E880D"/>
              </a:solidFill>
              <a:latin typeface="Raleway" pitchFamily="2" charset="77"/>
            </a:endParaRPr>
          </a:p>
          <a:p>
            <a:endParaRPr lang="en-US" dirty="0">
              <a:solidFill>
                <a:srgbClr val="9E880D"/>
              </a:solidFill>
              <a:latin typeface="Raleway" pitchFamily="2" charset="77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77"/>
              </a:rPr>
              <a:t>                  connect to Spring Data repositories   </a:t>
            </a: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Raleway" pitchFamily="2" charset="77"/>
            </a:endParaRPr>
          </a:p>
          <a:p>
            <a:endParaRPr lang="en-US" dirty="0">
              <a:solidFill>
                <a:srgbClr val="000000"/>
              </a:solidFill>
              <a:latin typeface="Raleway" pitchFamily="2" charset="77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77"/>
              </a:rPr>
              <a:t>                           basic CRUD functionality </a:t>
            </a:r>
            <a:endParaRPr lang="en-US" b="0" i="0" dirty="0">
              <a:solidFill>
                <a:srgbClr val="9E880D"/>
              </a:solidFill>
              <a:latin typeface="Raleway" pitchFamily="2" charset="77"/>
            </a:endParaRPr>
          </a:p>
          <a:p>
            <a:endParaRPr lang="en-US" dirty="0">
              <a:solidFill>
                <a:srgbClr val="9E880D"/>
              </a:solidFill>
              <a:effectLst/>
              <a:latin typeface="Raleway" pitchFamily="2" charset="77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Raleway" pitchFamily="2" charset="77"/>
            </a:endParaRPr>
          </a:p>
          <a:p>
            <a:endParaRPr lang="en-US" dirty="0">
              <a:solidFill>
                <a:srgbClr val="000000"/>
              </a:solidFill>
              <a:latin typeface="Raleway" pitchFamily="2" charset="77"/>
            </a:endParaRPr>
          </a:p>
          <a:p>
            <a:endParaRPr lang="en-MA" dirty="0"/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F19142A6-6CD2-E8D8-6203-69BC9602AE3E}"/>
              </a:ext>
            </a:extLst>
          </p:cNvPr>
          <p:cNvSpPr/>
          <p:nvPr/>
        </p:nvSpPr>
        <p:spPr>
          <a:xfrm>
            <a:off x="5230368" y="1316736"/>
            <a:ext cx="170688" cy="97536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A"/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96FCAD6E-EC69-558A-5AE4-F2090ECA7749}"/>
              </a:ext>
            </a:extLst>
          </p:cNvPr>
          <p:cNvSpPr/>
          <p:nvPr/>
        </p:nvSpPr>
        <p:spPr>
          <a:xfrm>
            <a:off x="5242560" y="2941320"/>
            <a:ext cx="170688" cy="97536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1736672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876049E-0272-13AC-6A1F-384D16CA5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50" y="850384"/>
            <a:ext cx="7067550" cy="57285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4E9CC9F-03ED-D360-F9DB-5D8090FB0950}"/>
              </a:ext>
            </a:extLst>
          </p:cNvPr>
          <p:cNvSpPr txBox="1"/>
          <p:nvPr/>
        </p:nvSpPr>
        <p:spPr>
          <a:xfrm>
            <a:off x="528638" y="385763"/>
            <a:ext cx="404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http://localhost:8080/salles/7/projection</a:t>
            </a:r>
            <a:endParaRPr lang="en-MA" dirty="0"/>
          </a:p>
        </p:txBody>
      </p:sp>
    </p:spTree>
    <p:extLst>
      <p:ext uri="{BB962C8B-B14F-4D97-AF65-F5344CB8AC3E}">
        <p14:creationId xmlns:p14="http://schemas.microsoft.com/office/powerpoint/2010/main" val="1324428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EF75E-CA10-5574-AB80-3433A76D2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5763"/>
            <a:ext cx="10515600" cy="5791200"/>
          </a:xfrm>
        </p:spPr>
        <p:txBody>
          <a:bodyPr/>
          <a:lstStyle/>
          <a:p>
            <a:r>
              <a:rPr lang="en-US" dirty="0">
                <a:solidFill>
                  <a:srgbClr val="9E880D"/>
                </a:solidFill>
                <a:effectLst/>
              </a:rPr>
              <a:t>@Projection</a:t>
            </a:r>
            <a:r>
              <a:rPr lang="en-US" dirty="0"/>
              <a:t>(name=</a:t>
            </a:r>
            <a:r>
              <a:rPr lang="en-US" dirty="0">
                <a:solidFill>
                  <a:srgbClr val="067D17"/>
                </a:solidFill>
                <a:effectLst/>
              </a:rPr>
              <a:t>"p1"</a:t>
            </a:r>
            <a:r>
              <a:rPr lang="en-US" dirty="0"/>
              <a:t>,types={</a:t>
            </a:r>
            <a:r>
              <a:rPr lang="en-US" dirty="0">
                <a:solidFill>
                  <a:srgbClr val="000000"/>
                </a:solidFill>
                <a:effectLst/>
              </a:rPr>
              <a:t>org.cinema.entities.Projection</a:t>
            </a:r>
            <a:r>
              <a:rPr lang="en-US" dirty="0"/>
              <a:t>.</a:t>
            </a:r>
            <a:r>
              <a:rPr lang="en-US" dirty="0">
                <a:solidFill>
                  <a:srgbClr val="0033B3"/>
                </a:solidFill>
                <a:effectLst/>
              </a:rPr>
              <a:t>class</a:t>
            </a:r>
            <a:r>
              <a:rPr lang="en-US" dirty="0"/>
              <a:t>})</a:t>
            </a:r>
          </a:p>
          <a:p>
            <a:r>
              <a:rPr lang="en-US" dirty="0">
                <a:hlinkClick r:id="rId2"/>
              </a:rPr>
              <a:t>http://localhost:8080/salles/7/projection?projection=p1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DA22A5-FB75-1FE2-6954-17CF17D6F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6850" y="1557338"/>
            <a:ext cx="6514438" cy="528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679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7C7D2-44D0-B2CA-9E61-18EE34AF4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456" y="2646362"/>
            <a:ext cx="2605088" cy="1325563"/>
          </a:xfrm>
        </p:spPr>
        <p:txBody>
          <a:bodyPr>
            <a:normAutofit/>
          </a:bodyPr>
          <a:lstStyle/>
          <a:p>
            <a:r>
              <a:rPr lang="en-MA" sz="5400" dirty="0"/>
              <a:t>Angular</a:t>
            </a:r>
          </a:p>
        </p:txBody>
      </p:sp>
    </p:spTree>
    <p:extLst>
      <p:ext uri="{BB962C8B-B14F-4D97-AF65-F5344CB8AC3E}">
        <p14:creationId xmlns:p14="http://schemas.microsoft.com/office/powerpoint/2010/main" val="1606534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9268BD-CF01-5107-C1B4-C48A6EE6F67A}"/>
              </a:ext>
            </a:extLst>
          </p:cNvPr>
          <p:cNvSpPr txBox="1"/>
          <p:nvPr/>
        </p:nvSpPr>
        <p:spPr>
          <a:xfrm>
            <a:off x="4929188" y="900113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A" dirty="0"/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22706C-976B-D503-8200-DAAED4B37578}"/>
              </a:ext>
            </a:extLst>
          </p:cNvPr>
          <p:cNvSpPr txBox="1"/>
          <p:nvPr/>
        </p:nvSpPr>
        <p:spPr>
          <a:xfrm>
            <a:off x="4764880" y="1785938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A" dirty="0"/>
              <a:t>cinema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9D1C47A-E5EE-D199-AF00-96C649C91A50}"/>
              </a:ext>
            </a:extLst>
          </p:cNvPr>
          <p:cNvCxnSpPr/>
          <p:nvPr/>
        </p:nvCxnSpPr>
        <p:spPr>
          <a:xfrm flipH="1">
            <a:off x="3586163" y="2155270"/>
            <a:ext cx="1178717" cy="10165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DC30E6B-1F4C-46F5-685E-5B7F7B38F1D8}"/>
              </a:ext>
            </a:extLst>
          </p:cNvPr>
          <p:cNvCxnSpPr>
            <a:cxnSpLocks/>
          </p:cNvCxnSpPr>
          <p:nvPr/>
        </p:nvCxnSpPr>
        <p:spPr>
          <a:xfrm>
            <a:off x="5788010" y="2163485"/>
            <a:ext cx="955690" cy="7940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C764EBB-97BE-054F-EFC7-0F52E2E0F8CA}"/>
              </a:ext>
            </a:extLst>
          </p:cNvPr>
          <p:cNvSpPr txBox="1"/>
          <p:nvPr/>
        </p:nvSpPr>
        <p:spPr>
          <a:xfrm>
            <a:off x="3304675" y="3244334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A" dirty="0"/>
              <a:t>ville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C9203F-86FC-BD1F-E9F8-632D9B7F128E}"/>
              </a:ext>
            </a:extLst>
          </p:cNvPr>
          <p:cNvSpPr txBox="1"/>
          <p:nvPr/>
        </p:nvSpPr>
        <p:spPr>
          <a:xfrm>
            <a:off x="6265855" y="3171825"/>
            <a:ext cx="1233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MA" dirty="0"/>
              <a:t>inema-list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A2353C-1B93-D519-E68E-23A0F6AB106C}"/>
              </a:ext>
            </a:extLst>
          </p:cNvPr>
          <p:cNvSpPr txBox="1"/>
          <p:nvPr/>
        </p:nvSpPr>
        <p:spPr>
          <a:xfrm>
            <a:off x="2402686" y="2189024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A" dirty="0"/>
              <a:t>@output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926B4FE-8DD9-6B5D-75A2-D18D11D41CF0}"/>
              </a:ext>
            </a:extLst>
          </p:cNvPr>
          <p:cNvCxnSpPr/>
          <p:nvPr/>
        </p:nvCxnSpPr>
        <p:spPr>
          <a:xfrm flipV="1">
            <a:off x="3736988" y="2271713"/>
            <a:ext cx="438533" cy="3918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D02BCC8-31DE-5675-0FDB-828247164F8F}"/>
              </a:ext>
            </a:extLst>
          </p:cNvPr>
          <p:cNvSpPr txBox="1"/>
          <p:nvPr/>
        </p:nvSpPr>
        <p:spPr>
          <a:xfrm>
            <a:off x="3430578" y="2191167"/>
            <a:ext cx="56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A" dirty="0">
                <a:solidFill>
                  <a:schemeClr val="accent2"/>
                </a:solidFill>
              </a:rPr>
              <a:t>ville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1BC13A7-11F0-24A4-A71B-DFFB8598F3EF}"/>
              </a:ext>
            </a:extLst>
          </p:cNvPr>
          <p:cNvCxnSpPr>
            <a:cxnSpLocks/>
          </p:cNvCxnSpPr>
          <p:nvPr/>
        </p:nvCxnSpPr>
        <p:spPr>
          <a:xfrm>
            <a:off x="6202347" y="2235816"/>
            <a:ext cx="438533" cy="3225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567E594-7CFD-F50A-ED80-EFD9530301DE}"/>
              </a:ext>
            </a:extLst>
          </p:cNvPr>
          <p:cNvSpPr txBox="1"/>
          <p:nvPr/>
        </p:nvSpPr>
        <p:spPr>
          <a:xfrm>
            <a:off x="6410802" y="2027754"/>
            <a:ext cx="56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A" dirty="0">
                <a:solidFill>
                  <a:schemeClr val="accent2"/>
                </a:solidFill>
              </a:rPr>
              <a:t>ville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21F5988-D9B5-4122-32D7-E6303580E5C1}"/>
              </a:ext>
            </a:extLst>
          </p:cNvPr>
          <p:cNvCxnSpPr/>
          <p:nvPr/>
        </p:nvCxnSpPr>
        <p:spPr>
          <a:xfrm>
            <a:off x="6882690" y="3800475"/>
            <a:ext cx="0" cy="1014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281009E-2667-AF86-BEC2-AFBD22D540A9}"/>
              </a:ext>
            </a:extLst>
          </p:cNvPr>
          <p:cNvSpPr txBox="1"/>
          <p:nvPr/>
        </p:nvSpPr>
        <p:spPr>
          <a:xfrm>
            <a:off x="6276434" y="4131230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A" dirty="0"/>
              <a:t>salle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C515B6F-EEC3-6403-44FF-47984174410D}"/>
              </a:ext>
            </a:extLst>
          </p:cNvPr>
          <p:cNvSpPr txBox="1"/>
          <p:nvPr/>
        </p:nvSpPr>
        <p:spPr>
          <a:xfrm>
            <a:off x="1721378" y="5145643"/>
            <a:ext cx="105047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"card-body col-6"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*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ngFor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item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of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salles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_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embedded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.salles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app-salle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salle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]=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item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app-salle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endParaRPr lang="en-MA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1AE4E-A71B-365D-1881-DDC2AAB4695B}"/>
              </a:ext>
            </a:extLst>
          </p:cNvPr>
          <p:cNvSpPr txBox="1"/>
          <p:nvPr/>
        </p:nvSpPr>
        <p:spPr>
          <a:xfrm>
            <a:off x="8815387" y="946279"/>
            <a:ext cx="1997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CinemaService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endParaRPr lang="en-MA" dirty="0"/>
          </a:p>
        </p:txBody>
      </p:sp>
    </p:spTree>
    <p:extLst>
      <p:ext uri="{BB962C8B-B14F-4D97-AF65-F5344CB8AC3E}">
        <p14:creationId xmlns:p14="http://schemas.microsoft.com/office/powerpoint/2010/main" val="1700900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302</Words>
  <Application>Microsoft Macintosh PowerPoint</Application>
  <PresentationFormat>Widescreen</PresentationFormat>
  <Paragraphs>92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Menlo</vt:lpstr>
      <vt:lpstr>Raleway</vt:lpstr>
      <vt:lpstr>Office Theme</vt:lpstr>
      <vt:lpstr>Spring Boot</vt:lpstr>
      <vt:lpstr>PowerPoint Presentation</vt:lpstr>
      <vt:lpstr>PowerPoint Presentation</vt:lpstr>
      <vt:lpstr>PowerPoint Presentation</vt:lpstr>
      <vt:lpstr>PowerPoint Presentation</vt:lpstr>
      <vt:lpstr>Angular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Aymane Hinane</dc:creator>
  <cp:lastModifiedBy>Aymane Hinane</cp:lastModifiedBy>
  <cp:revision>1</cp:revision>
  <dcterms:created xsi:type="dcterms:W3CDTF">2023-05-29T10:52:33Z</dcterms:created>
  <dcterms:modified xsi:type="dcterms:W3CDTF">2023-05-29T11:41:52Z</dcterms:modified>
</cp:coreProperties>
</file>