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87" r:id="rId3"/>
    <p:sldId id="283" r:id="rId4"/>
    <p:sldId id="284" r:id="rId5"/>
    <p:sldId id="285" r:id="rId6"/>
    <p:sldId id="286" r:id="rId7"/>
    <p:sldId id="257" r:id="rId8"/>
    <p:sldId id="258" r:id="rId9"/>
    <p:sldId id="259" r:id="rId10"/>
    <p:sldId id="274" r:id="rId11"/>
    <p:sldId id="279" r:id="rId12"/>
    <p:sldId id="261" r:id="rId13"/>
    <p:sldId id="262" r:id="rId14"/>
    <p:sldId id="264" r:id="rId15"/>
    <p:sldId id="263" r:id="rId16"/>
    <p:sldId id="266" r:id="rId17"/>
    <p:sldId id="267" r:id="rId18"/>
    <p:sldId id="268" r:id="rId19"/>
    <p:sldId id="269" r:id="rId20"/>
    <p:sldId id="270" r:id="rId21"/>
    <p:sldId id="271" r:id="rId22"/>
    <p:sldId id="272" r:id="rId23"/>
    <p:sldId id="273" r:id="rId24"/>
    <p:sldId id="281" r:id="rId25"/>
    <p:sldId id="275" r:id="rId26"/>
    <p:sldId id="276" r:id="rId27"/>
    <p:sldId id="277" r:id="rId28"/>
    <p:sldId id="278" r:id="rId29"/>
    <p:sldId id="280" r:id="rId30"/>
    <p:sldId id="282" r:id="rId31"/>
  </p:sldIdLst>
  <p:sldSz cx="12192000" cy="6858000"/>
  <p:notesSz cx="6858000" cy="9144000"/>
  <p:defaultTextStyle>
    <a:defPPr>
      <a:defRPr lang="en-M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6296"/>
  </p:normalViewPr>
  <p:slideViewPr>
    <p:cSldViewPr snapToGrid="0">
      <p:cViewPr>
        <p:scale>
          <a:sx n="103" d="100"/>
          <a:sy n="103" d="100"/>
        </p:scale>
        <p:origin x="896"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81338-C8A3-C012-52FF-0E84BE3E93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A"/>
          </a:p>
        </p:txBody>
      </p:sp>
      <p:sp>
        <p:nvSpPr>
          <p:cNvPr id="3" name="Subtitle 2">
            <a:extLst>
              <a:ext uri="{FF2B5EF4-FFF2-40B4-BE49-F238E27FC236}">
                <a16:creationId xmlns:a16="http://schemas.microsoft.com/office/drawing/2014/main" id="{758B5D1A-F18D-2C56-9D12-2ADFA2FE85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A"/>
          </a:p>
        </p:txBody>
      </p:sp>
      <p:sp>
        <p:nvSpPr>
          <p:cNvPr id="4" name="Date Placeholder 3">
            <a:extLst>
              <a:ext uri="{FF2B5EF4-FFF2-40B4-BE49-F238E27FC236}">
                <a16:creationId xmlns:a16="http://schemas.microsoft.com/office/drawing/2014/main" id="{A536BCD7-97A2-70E0-147B-A64B9F2C2367}"/>
              </a:ext>
            </a:extLst>
          </p:cNvPr>
          <p:cNvSpPr>
            <a:spLocks noGrp="1"/>
          </p:cNvSpPr>
          <p:nvPr>
            <p:ph type="dt" sz="half" idx="10"/>
          </p:nvPr>
        </p:nvSpPr>
        <p:spPr/>
        <p:txBody>
          <a:bodyPr/>
          <a:lstStyle/>
          <a:p>
            <a:fld id="{9A238899-AEBF-784F-A1E7-B83230328490}" type="datetimeFigureOut">
              <a:rPr lang="en-MA" smtClean="0"/>
              <a:t>18/5/2023</a:t>
            </a:fld>
            <a:endParaRPr lang="en-MA"/>
          </a:p>
        </p:txBody>
      </p:sp>
      <p:sp>
        <p:nvSpPr>
          <p:cNvPr id="5" name="Footer Placeholder 4">
            <a:extLst>
              <a:ext uri="{FF2B5EF4-FFF2-40B4-BE49-F238E27FC236}">
                <a16:creationId xmlns:a16="http://schemas.microsoft.com/office/drawing/2014/main" id="{50B055E7-13EA-67A8-9896-AE77D77E51E7}"/>
              </a:ext>
            </a:extLst>
          </p:cNvPr>
          <p:cNvSpPr>
            <a:spLocks noGrp="1"/>
          </p:cNvSpPr>
          <p:nvPr>
            <p:ph type="ftr" sz="quarter" idx="11"/>
          </p:nvPr>
        </p:nvSpPr>
        <p:spPr/>
        <p:txBody>
          <a:bodyPr/>
          <a:lstStyle/>
          <a:p>
            <a:endParaRPr lang="en-MA"/>
          </a:p>
        </p:txBody>
      </p:sp>
      <p:sp>
        <p:nvSpPr>
          <p:cNvPr id="6" name="Slide Number Placeholder 5">
            <a:extLst>
              <a:ext uri="{FF2B5EF4-FFF2-40B4-BE49-F238E27FC236}">
                <a16:creationId xmlns:a16="http://schemas.microsoft.com/office/drawing/2014/main" id="{47215E7F-975F-C323-7BB1-F92EACA9F095}"/>
              </a:ext>
            </a:extLst>
          </p:cNvPr>
          <p:cNvSpPr>
            <a:spLocks noGrp="1"/>
          </p:cNvSpPr>
          <p:nvPr>
            <p:ph type="sldNum" sz="quarter" idx="12"/>
          </p:nvPr>
        </p:nvSpPr>
        <p:spPr/>
        <p:txBody>
          <a:bodyPr/>
          <a:lstStyle/>
          <a:p>
            <a:fld id="{8EA7EDC5-A7A1-C340-B845-C875C29B939C}" type="slidenum">
              <a:rPr lang="en-MA" smtClean="0"/>
              <a:t>‹#›</a:t>
            </a:fld>
            <a:endParaRPr lang="en-MA"/>
          </a:p>
        </p:txBody>
      </p:sp>
    </p:spTree>
    <p:extLst>
      <p:ext uri="{BB962C8B-B14F-4D97-AF65-F5344CB8AC3E}">
        <p14:creationId xmlns:p14="http://schemas.microsoft.com/office/powerpoint/2010/main" val="1878658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86E38-E060-0C47-DB06-8CB6477EF21D}"/>
              </a:ext>
            </a:extLst>
          </p:cNvPr>
          <p:cNvSpPr>
            <a:spLocks noGrp="1"/>
          </p:cNvSpPr>
          <p:nvPr>
            <p:ph type="title"/>
          </p:nvPr>
        </p:nvSpPr>
        <p:spPr/>
        <p:txBody>
          <a:bodyPr/>
          <a:lstStyle/>
          <a:p>
            <a:r>
              <a:rPr lang="en-US"/>
              <a:t>Click to edit Master title style</a:t>
            </a:r>
            <a:endParaRPr lang="en-MA"/>
          </a:p>
        </p:txBody>
      </p:sp>
      <p:sp>
        <p:nvSpPr>
          <p:cNvPr id="3" name="Vertical Text Placeholder 2">
            <a:extLst>
              <a:ext uri="{FF2B5EF4-FFF2-40B4-BE49-F238E27FC236}">
                <a16:creationId xmlns:a16="http://schemas.microsoft.com/office/drawing/2014/main" id="{EAE75360-961F-E455-90B8-20842155D4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A"/>
          </a:p>
        </p:txBody>
      </p:sp>
      <p:sp>
        <p:nvSpPr>
          <p:cNvPr id="4" name="Date Placeholder 3">
            <a:extLst>
              <a:ext uri="{FF2B5EF4-FFF2-40B4-BE49-F238E27FC236}">
                <a16:creationId xmlns:a16="http://schemas.microsoft.com/office/drawing/2014/main" id="{F1CEFC2D-B507-9489-C316-3831E45E367E}"/>
              </a:ext>
            </a:extLst>
          </p:cNvPr>
          <p:cNvSpPr>
            <a:spLocks noGrp="1"/>
          </p:cNvSpPr>
          <p:nvPr>
            <p:ph type="dt" sz="half" idx="10"/>
          </p:nvPr>
        </p:nvSpPr>
        <p:spPr/>
        <p:txBody>
          <a:bodyPr/>
          <a:lstStyle/>
          <a:p>
            <a:fld id="{9A238899-AEBF-784F-A1E7-B83230328490}" type="datetimeFigureOut">
              <a:rPr lang="en-MA" smtClean="0"/>
              <a:t>18/5/2023</a:t>
            </a:fld>
            <a:endParaRPr lang="en-MA"/>
          </a:p>
        </p:txBody>
      </p:sp>
      <p:sp>
        <p:nvSpPr>
          <p:cNvPr id="5" name="Footer Placeholder 4">
            <a:extLst>
              <a:ext uri="{FF2B5EF4-FFF2-40B4-BE49-F238E27FC236}">
                <a16:creationId xmlns:a16="http://schemas.microsoft.com/office/drawing/2014/main" id="{836CFA43-3034-53F2-8644-EFDB7A38362D}"/>
              </a:ext>
            </a:extLst>
          </p:cNvPr>
          <p:cNvSpPr>
            <a:spLocks noGrp="1"/>
          </p:cNvSpPr>
          <p:nvPr>
            <p:ph type="ftr" sz="quarter" idx="11"/>
          </p:nvPr>
        </p:nvSpPr>
        <p:spPr/>
        <p:txBody>
          <a:bodyPr/>
          <a:lstStyle/>
          <a:p>
            <a:endParaRPr lang="en-MA"/>
          </a:p>
        </p:txBody>
      </p:sp>
      <p:sp>
        <p:nvSpPr>
          <p:cNvPr id="6" name="Slide Number Placeholder 5">
            <a:extLst>
              <a:ext uri="{FF2B5EF4-FFF2-40B4-BE49-F238E27FC236}">
                <a16:creationId xmlns:a16="http://schemas.microsoft.com/office/drawing/2014/main" id="{AF77465C-14F2-597C-33FF-60EBD0D28794}"/>
              </a:ext>
            </a:extLst>
          </p:cNvPr>
          <p:cNvSpPr>
            <a:spLocks noGrp="1"/>
          </p:cNvSpPr>
          <p:nvPr>
            <p:ph type="sldNum" sz="quarter" idx="12"/>
          </p:nvPr>
        </p:nvSpPr>
        <p:spPr/>
        <p:txBody>
          <a:bodyPr/>
          <a:lstStyle/>
          <a:p>
            <a:fld id="{8EA7EDC5-A7A1-C340-B845-C875C29B939C}" type="slidenum">
              <a:rPr lang="en-MA" smtClean="0"/>
              <a:t>‹#›</a:t>
            </a:fld>
            <a:endParaRPr lang="en-MA"/>
          </a:p>
        </p:txBody>
      </p:sp>
    </p:spTree>
    <p:extLst>
      <p:ext uri="{BB962C8B-B14F-4D97-AF65-F5344CB8AC3E}">
        <p14:creationId xmlns:p14="http://schemas.microsoft.com/office/powerpoint/2010/main" val="77867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29A755-56FA-E4C2-712C-B220D389EF2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A"/>
          </a:p>
        </p:txBody>
      </p:sp>
      <p:sp>
        <p:nvSpPr>
          <p:cNvPr id="3" name="Vertical Text Placeholder 2">
            <a:extLst>
              <a:ext uri="{FF2B5EF4-FFF2-40B4-BE49-F238E27FC236}">
                <a16:creationId xmlns:a16="http://schemas.microsoft.com/office/drawing/2014/main" id="{1661C725-54A0-65C9-4AF3-F2CD2D6B64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A"/>
          </a:p>
        </p:txBody>
      </p:sp>
      <p:sp>
        <p:nvSpPr>
          <p:cNvPr id="4" name="Date Placeholder 3">
            <a:extLst>
              <a:ext uri="{FF2B5EF4-FFF2-40B4-BE49-F238E27FC236}">
                <a16:creationId xmlns:a16="http://schemas.microsoft.com/office/drawing/2014/main" id="{54347DD9-8F7C-67FA-62AC-12485E3CEB98}"/>
              </a:ext>
            </a:extLst>
          </p:cNvPr>
          <p:cNvSpPr>
            <a:spLocks noGrp="1"/>
          </p:cNvSpPr>
          <p:nvPr>
            <p:ph type="dt" sz="half" idx="10"/>
          </p:nvPr>
        </p:nvSpPr>
        <p:spPr/>
        <p:txBody>
          <a:bodyPr/>
          <a:lstStyle/>
          <a:p>
            <a:fld id="{9A238899-AEBF-784F-A1E7-B83230328490}" type="datetimeFigureOut">
              <a:rPr lang="en-MA" smtClean="0"/>
              <a:t>18/5/2023</a:t>
            </a:fld>
            <a:endParaRPr lang="en-MA"/>
          </a:p>
        </p:txBody>
      </p:sp>
      <p:sp>
        <p:nvSpPr>
          <p:cNvPr id="5" name="Footer Placeholder 4">
            <a:extLst>
              <a:ext uri="{FF2B5EF4-FFF2-40B4-BE49-F238E27FC236}">
                <a16:creationId xmlns:a16="http://schemas.microsoft.com/office/drawing/2014/main" id="{2141EB20-A7A5-F54B-59A5-92F7D16E7240}"/>
              </a:ext>
            </a:extLst>
          </p:cNvPr>
          <p:cNvSpPr>
            <a:spLocks noGrp="1"/>
          </p:cNvSpPr>
          <p:nvPr>
            <p:ph type="ftr" sz="quarter" idx="11"/>
          </p:nvPr>
        </p:nvSpPr>
        <p:spPr/>
        <p:txBody>
          <a:bodyPr/>
          <a:lstStyle/>
          <a:p>
            <a:endParaRPr lang="en-MA"/>
          </a:p>
        </p:txBody>
      </p:sp>
      <p:sp>
        <p:nvSpPr>
          <p:cNvPr id="6" name="Slide Number Placeholder 5">
            <a:extLst>
              <a:ext uri="{FF2B5EF4-FFF2-40B4-BE49-F238E27FC236}">
                <a16:creationId xmlns:a16="http://schemas.microsoft.com/office/drawing/2014/main" id="{60E08A48-B807-FA27-BDFB-A2B8C85FD249}"/>
              </a:ext>
            </a:extLst>
          </p:cNvPr>
          <p:cNvSpPr>
            <a:spLocks noGrp="1"/>
          </p:cNvSpPr>
          <p:nvPr>
            <p:ph type="sldNum" sz="quarter" idx="12"/>
          </p:nvPr>
        </p:nvSpPr>
        <p:spPr/>
        <p:txBody>
          <a:bodyPr/>
          <a:lstStyle/>
          <a:p>
            <a:fld id="{8EA7EDC5-A7A1-C340-B845-C875C29B939C}" type="slidenum">
              <a:rPr lang="en-MA" smtClean="0"/>
              <a:t>‹#›</a:t>
            </a:fld>
            <a:endParaRPr lang="en-MA"/>
          </a:p>
        </p:txBody>
      </p:sp>
    </p:spTree>
    <p:extLst>
      <p:ext uri="{BB962C8B-B14F-4D97-AF65-F5344CB8AC3E}">
        <p14:creationId xmlns:p14="http://schemas.microsoft.com/office/powerpoint/2010/main" val="4233012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57FC5-D759-8AD2-FAAA-8F6A3344CD02}"/>
              </a:ext>
            </a:extLst>
          </p:cNvPr>
          <p:cNvSpPr>
            <a:spLocks noGrp="1"/>
          </p:cNvSpPr>
          <p:nvPr>
            <p:ph type="title"/>
          </p:nvPr>
        </p:nvSpPr>
        <p:spPr/>
        <p:txBody>
          <a:bodyPr/>
          <a:lstStyle/>
          <a:p>
            <a:r>
              <a:rPr lang="en-US"/>
              <a:t>Click to edit Master title style</a:t>
            </a:r>
            <a:endParaRPr lang="en-MA"/>
          </a:p>
        </p:txBody>
      </p:sp>
      <p:sp>
        <p:nvSpPr>
          <p:cNvPr id="3" name="Content Placeholder 2">
            <a:extLst>
              <a:ext uri="{FF2B5EF4-FFF2-40B4-BE49-F238E27FC236}">
                <a16:creationId xmlns:a16="http://schemas.microsoft.com/office/drawing/2014/main" id="{F045F624-315C-CF0B-5BEF-9A35876A2F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A"/>
          </a:p>
        </p:txBody>
      </p:sp>
      <p:sp>
        <p:nvSpPr>
          <p:cNvPr id="4" name="Date Placeholder 3">
            <a:extLst>
              <a:ext uri="{FF2B5EF4-FFF2-40B4-BE49-F238E27FC236}">
                <a16:creationId xmlns:a16="http://schemas.microsoft.com/office/drawing/2014/main" id="{74715841-DC09-E3E5-121D-39A6D5408A13}"/>
              </a:ext>
            </a:extLst>
          </p:cNvPr>
          <p:cNvSpPr>
            <a:spLocks noGrp="1"/>
          </p:cNvSpPr>
          <p:nvPr>
            <p:ph type="dt" sz="half" idx="10"/>
          </p:nvPr>
        </p:nvSpPr>
        <p:spPr/>
        <p:txBody>
          <a:bodyPr/>
          <a:lstStyle/>
          <a:p>
            <a:fld id="{9A238899-AEBF-784F-A1E7-B83230328490}" type="datetimeFigureOut">
              <a:rPr lang="en-MA" smtClean="0"/>
              <a:t>18/5/2023</a:t>
            </a:fld>
            <a:endParaRPr lang="en-MA"/>
          </a:p>
        </p:txBody>
      </p:sp>
      <p:sp>
        <p:nvSpPr>
          <p:cNvPr id="5" name="Footer Placeholder 4">
            <a:extLst>
              <a:ext uri="{FF2B5EF4-FFF2-40B4-BE49-F238E27FC236}">
                <a16:creationId xmlns:a16="http://schemas.microsoft.com/office/drawing/2014/main" id="{FEB7E9BC-8043-61A5-DD83-47F4F9274EE4}"/>
              </a:ext>
            </a:extLst>
          </p:cNvPr>
          <p:cNvSpPr>
            <a:spLocks noGrp="1"/>
          </p:cNvSpPr>
          <p:nvPr>
            <p:ph type="ftr" sz="quarter" idx="11"/>
          </p:nvPr>
        </p:nvSpPr>
        <p:spPr/>
        <p:txBody>
          <a:bodyPr/>
          <a:lstStyle/>
          <a:p>
            <a:endParaRPr lang="en-MA"/>
          </a:p>
        </p:txBody>
      </p:sp>
      <p:sp>
        <p:nvSpPr>
          <p:cNvPr id="6" name="Slide Number Placeholder 5">
            <a:extLst>
              <a:ext uri="{FF2B5EF4-FFF2-40B4-BE49-F238E27FC236}">
                <a16:creationId xmlns:a16="http://schemas.microsoft.com/office/drawing/2014/main" id="{11A4166C-F2D7-6591-C148-31CDA42477DA}"/>
              </a:ext>
            </a:extLst>
          </p:cNvPr>
          <p:cNvSpPr>
            <a:spLocks noGrp="1"/>
          </p:cNvSpPr>
          <p:nvPr>
            <p:ph type="sldNum" sz="quarter" idx="12"/>
          </p:nvPr>
        </p:nvSpPr>
        <p:spPr/>
        <p:txBody>
          <a:bodyPr/>
          <a:lstStyle/>
          <a:p>
            <a:fld id="{8EA7EDC5-A7A1-C340-B845-C875C29B939C}" type="slidenum">
              <a:rPr lang="en-MA" smtClean="0"/>
              <a:t>‹#›</a:t>
            </a:fld>
            <a:endParaRPr lang="en-MA"/>
          </a:p>
        </p:txBody>
      </p:sp>
    </p:spTree>
    <p:extLst>
      <p:ext uri="{BB962C8B-B14F-4D97-AF65-F5344CB8AC3E}">
        <p14:creationId xmlns:p14="http://schemas.microsoft.com/office/powerpoint/2010/main" val="4168427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74F3A-29DD-B304-388B-CE86FC97F1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A"/>
          </a:p>
        </p:txBody>
      </p:sp>
      <p:sp>
        <p:nvSpPr>
          <p:cNvPr id="3" name="Text Placeholder 2">
            <a:extLst>
              <a:ext uri="{FF2B5EF4-FFF2-40B4-BE49-F238E27FC236}">
                <a16:creationId xmlns:a16="http://schemas.microsoft.com/office/drawing/2014/main" id="{737BD084-5AFF-8CC5-9400-D3EFA8F4C4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9EEC3F-B4EF-C916-2A91-5C77D0C14C3E}"/>
              </a:ext>
            </a:extLst>
          </p:cNvPr>
          <p:cNvSpPr>
            <a:spLocks noGrp="1"/>
          </p:cNvSpPr>
          <p:nvPr>
            <p:ph type="dt" sz="half" idx="10"/>
          </p:nvPr>
        </p:nvSpPr>
        <p:spPr/>
        <p:txBody>
          <a:bodyPr/>
          <a:lstStyle/>
          <a:p>
            <a:fld id="{9A238899-AEBF-784F-A1E7-B83230328490}" type="datetimeFigureOut">
              <a:rPr lang="en-MA" smtClean="0"/>
              <a:t>18/5/2023</a:t>
            </a:fld>
            <a:endParaRPr lang="en-MA"/>
          </a:p>
        </p:txBody>
      </p:sp>
      <p:sp>
        <p:nvSpPr>
          <p:cNvPr id="5" name="Footer Placeholder 4">
            <a:extLst>
              <a:ext uri="{FF2B5EF4-FFF2-40B4-BE49-F238E27FC236}">
                <a16:creationId xmlns:a16="http://schemas.microsoft.com/office/drawing/2014/main" id="{A013F70E-86C9-023A-FBBC-317E348CB1D4}"/>
              </a:ext>
            </a:extLst>
          </p:cNvPr>
          <p:cNvSpPr>
            <a:spLocks noGrp="1"/>
          </p:cNvSpPr>
          <p:nvPr>
            <p:ph type="ftr" sz="quarter" idx="11"/>
          </p:nvPr>
        </p:nvSpPr>
        <p:spPr/>
        <p:txBody>
          <a:bodyPr/>
          <a:lstStyle/>
          <a:p>
            <a:endParaRPr lang="en-MA"/>
          </a:p>
        </p:txBody>
      </p:sp>
      <p:sp>
        <p:nvSpPr>
          <p:cNvPr id="6" name="Slide Number Placeholder 5">
            <a:extLst>
              <a:ext uri="{FF2B5EF4-FFF2-40B4-BE49-F238E27FC236}">
                <a16:creationId xmlns:a16="http://schemas.microsoft.com/office/drawing/2014/main" id="{23948AFA-6823-2246-5920-170325B786CD}"/>
              </a:ext>
            </a:extLst>
          </p:cNvPr>
          <p:cNvSpPr>
            <a:spLocks noGrp="1"/>
          </p:cNvSpPr>
          <p:nvPr>
            <p:ph type="sldNum" sz="quarter" idx="12"/>
          </p:nvPr>
        </p:nvSpPr>
        <p:spPr/>
        <p:txBody>
          <a:bodyPr/>
          <a:lstStyle/>
          <a:p>
            <a:fld id="{8EA7EDC5-A7A1-C340-B845-C875C29B939C}" type="slidenum">
              <a:rPr lang="en-MA" smtClean="0"/>
              <a:t>‹#›</a:t>
            </a:fld>
            <a:endParaRPr lang="en-MA"/>
          </a:p>
        </p:txBody>
      </p:sp>
    </p:spTree>
    <p:extLst>
      <p:ext uri="{BB962C8B-B14F-4D97-AF65-F5344CB8AC3E}">
        <p14:creationId xmlns:p14="http://schemas.microsoft.com/office/powerpoint/2010/main" val="3005982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E3FCC-C8AB-3C28-DE47-3EC0886CAD74}"/>
              </a:ext>
            </a:extLst>
          </p:cNvPr>
          <p:cNvSpPr>
            <a:spLocks noGrp="1"/>
          </p:cNvSpPr>
          <p:nvPr>
            <p:ph type="title"/>
          </p:nvPr>
        </p:nvSpPr>
        <p:spPr/>
        <p:txBody>
          <a:bodyPr/>
          <a:lstStyle/>
          <a:p>
            <a:r>
              <a:rPr lang="en-US"/>
              <a:t>Click to edit Master title style</a:t>
            </a:r>
            <a:endParaRPr lang="en-MA"/>
          </a:p>
        </p:txBody>
      </p:sp>
      <p:sp>
        <p:nvSpPr>
          <p:cNvPr id="3" name="Content Placeholder 2">
            <a:extLst>
              <a:ext uri="{FF2B5EF4-FFF2-40B4-BE49-F238E27FC236}">
                <a16:creationId xmlns:a16="http://schemas.microsoft.com/office/drawing/2014/main" id="{E51A992D-03D2-7A5B-48F4-896535DAA7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A"/>
          </a:p>
        </p:txBody>
      </p:sp>
      <p:sp>
        <p:nvSpPr>
          <p:cNvPr id="4" name="Content Placeholder 3">
            <a:extLst>
              <a:ext uri="{FF2B5EF4-FFF2-40B4-BE49-F238E27FC236}">
                <a16:creationId xmlns:a16="http://schemas.microsoft.com/office/drawing/2014/main" id="{D52B5B6E-602C-7FA7-F144-164FEA6770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A"/>
          </a:p>
        </p:txBody>
      </p:sp>
      <p:sp>
        <p:nvSpPr>
          <p:cNvPr id="5" name="Date Placeholder 4">
            <a:extLst>
              <a:ext uri="{FF2B5EF4-FFF2-40B4-BE49-F238E27FC236}">
                <a16:creationId xmlns:a16="http://schemas.microsoft.com/office/drawing/2014/main" id="{899E0981-A19E-7590-2B72-B8E95D84E9CC}"/>
              </a:ext>
            </a:extLst>
          </p:cNvPr>
          <p:cNvSpPr>
            <a:spLocks noGrp="1"/>
          </p:cNvSpPr>
          <p:nvPr>
            <p:ph type="dt" sz="half" idx="10"/>
          </p:nvPr>
        </p:nvSpPr>
        <p:spPr/>
        <p:txBody>
          <a:bodyPr/>
          <a:lstStyle/>
          <a:p>
            <a:fld id="{9A238899-AEBF-784F-A1E7-B83230328490}" type="datetimeFigureOut">
              <a:rPr lang="en-MA" smtClean="0"/>
              <a:t>18/5/2023</a:t>
            </a:fld>
            <a:endParaRPr lang="en-MA"/>
          </a:p>
        </p:txBody>
      </p:sp>
      <p:sp>
        <p:nvSpPr>
          <p:cNvPr id="6" name="Footer Placeholder 5">
            <a:extLst>
              <a:ext uri="{FF2B5EF4-FFF2-40B4-BE49-F238E27FC236}">
                <a16:creationId xmlns:a16="http://schemas.microsoft.com/office/drawing/2014/main" id="{B8239BD7-C388-89AB-20D4-A07FBEF9EB85}"/>
              </a:ext>
            </a:extLst>
          </p:cNvPr>
          <p:cNvSpPr>
            <a:spLocks noGrp="1"/>
          </p:cNvSpPr>
          <p:nvPr>
            <p:ph type="ftr" sz="quarter" idx="11"/>
          </p:nvPr>
        </p:nvSpPr>
        <p:spPr/>
        <p:txBody>
          <a:bodyPr/>
          <a:lstStyle/>
          <a:p>
            <a:endParaRPr lang="en-MA"/>
          </a:p>
        </p:txBody>
      </p:sp>
      <p:sp>
        <p:nvSpPr>
          <p:cNvPr id="7" name="Slide Number Placeholder 6">
            <a:extLst>
              <a:ext uri="{FF2B5EF4-FFF2-40B4-BE49-F238E27FC236}">
                <a16:creationId xmlns:a16="http://schemas.microsoft.com/office/drawing/2014/main" id="{23083EB9-761B-1B22-4898-355440F18E25}"/>
              </a:ext>
            </a:extLst>
          </p:cNvPr>
          <p:cNvSpPr>
            <a:spLocks noGrp="1"/>
          </p:cNvSpPr>
          <p:nvPr>
            <p:ph type="sldNum" sz="quarter" idx="12"/>
          </p:nvPr>
        </p:nvSpPr>
        <p:spPr/>
        <p:txBody>
          <a:bodyPr/>
          <a:lstStyle/>
          <a:p>
            <a:fld id="{8EA7EDC5-A7A1-C340-B845-C875C29B939C}" type="slidenum">
              <a:rPr lang="en-MA" smtClean="0"/>
              <a:t>‹#›</a:t>
            </a:fld>
            <a:endParaRPr lang="en-MA"/>
          </a:p>
        </p:txBody>
      </p:sp>
    </p:spTree>
    <p:extLst>
      <p:ext uri="{BB962C8B-B14F-4D97-AF65-F5344CB8AC3E}">
        <p14:creationId xmlns:p14="http://schemas.microsoft.com/office/powerpoint/2010/main" val="2464054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C4F59-4F62-0E1F-5330-44F5BB6CD9F9}"/>
              </a:ext>
            </a:extLst>
          </p:cNvPr>
          <p:cNvSpPr>
            <a:spLocks noGrp="1"/>
          </p:cNvSpPr>
          <p:nvPr>
            <p:ph type="title"/>
          </p:nvPr>
        </p:nvSpPr>
        <p:spPr>
          <a:xfrm>
            <a:off x="839788" y="365125"/>
            <a:ext cx="10515600" cy="1325563"/>
          </a:xfrm>
        </p:spPr>
        <p:txBody>
          <a:bodyPr/>
          <a:lstStyle/>
          <a:p>
            <a:r>
              <a:rPr lang="en-US"/>
              <a:t>Click to edit Master title style</a:t>
            </a:r>
            <a:endParaRPr lang="en-MA"/>
          </a:p>
        </p:txBody>
      </p:sp>
      <p:sp>
        <p:nvSpPr>
          <p:cNvPr id="3" name="Text Placeholder 2">
            <a:extLst>
              <a:ext uri="{FF2B5EF4-FFF2-40B4-BE49-F238E27FC236}">
                <a16:creationId xmlns:a16="http://schemas.microsoft.com/office/drawing/2014/main" id="{A9B935B7-8AFB-97D3-8B19-1BBEEE4687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8BE973-A7A6-2CF1-EFE5-343C6BF491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A"/>
          </a:p>
        </p:txBody>
      </p:sp>
      <p:sp>
        <p:nvSpPr>
          <p:cNvPr id="5" name="Text Placeholder 4">
            <a:extLst>
              <a:ext uri="{FF2B5EF4-FFF2-40B4-BE49-F238E27FC236}">
                <a16:creationId xmlns:a16="http://schemas.microsoft.com/office/drawing/2014/main" id="{6CD5F0F0-3F08-D07C-96CD-C52A1872C1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8597C4A-99F1-C7F3-BBE9-01AC8579A6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A"/>
          </a:p>
        </p:txBody>
      </p:sp>
      <p:sp>
        <p:nvSpPr>
          <p:cNvPr id="7" name="Date Placeholder 6">
            <a:extLst>
              <a:ext uri="{FF2B5EF4-FFF2-40B4-BE49-F238E27FC236}">
                <a16:creationId xmlns:a16="http://schemas.microsoft.com/office/drawing/2014/main" id="{EF7836AA-62ED-CED4-BF44-037F4FA6DAA5}"/>
              </a:ext>
            </a:extLst>
          </p:cNvPr>
          <p:cNvSpPr>
            <a:spLocks noGrp="1"/>
          </p:cNvSpPr>
          <p:nvPr>
            <p:ph type="dt" sz="half" idx="10"/>
          </p:nvPr>
        </p:nvSpPr>
        <p:spPr/>
        <p:txBody>
          <a:bodyPr/>
          <a:lstStyle/>
          <a:p>
            <a:fld id="{9A238899-AEBF-784F-A1E7-B83230328490}" type="datetimeFigureOut">
              <a:rPr lang="en-MA" smtClean="0"/>
              <a:t>18/5/2023</a:t>
            </a:fld>
            <a:endParaRPr lang="en-MA"/>
          </a:p>
        </p:txBody>
      </p:sp>
      <p:sp>
        <p:nvSpPr>
          <p:cNvPr id="8" name="Footer Placeholder 7">
            <a:extLst>
              <a:ext uri="{FF2B5EF4-FFF2-40B4-BE49-F238E27FC236}">
                <a16:creationId xmlns:a16="http://schemas.microsoft.com/office/drawing/2014/main" id="{D574CE28-2A69-C79C-4701-653440DC0FF1}"/>
              </a:ext>
            </a:extLst>
          </p:cNvPr>
          <p:cNvSpPr>
            <a:spLocks noGrp="1"/>
          </p:cNvSpPr>
          <p:nvPr>
            <p:ph type="ftr" sz="quarter" idx="11"/>
          </p:nvPr>
        </p:nvSpPr>
        <p:spPr/>
        <p:txBody>
          <a:bodyPr/>
          <a:lstStyle/>
          <a:p>
            <a:endParaRPr lang="en-MA"/>
          </a:p>
        </p:txBody>
      </p:sp>
      <p:sp>
        <p:nvSpPr>
          <p:cNvPr id="9" name="Slide Number Placeholder 8">
            <a:extLst>
              <a:ext uri="{FF2B5EF4-FFF2-40B4-BE49-F238E27FC236}">
                <a16:creationId xmlns:a16="http://schemas.microsoft.com/office/drawing/2014/main" id="{BE6ACDE9-48AF-8BA2-C55C-DACF140881C3}"/>
              </a:ext>
            </a:extLst>
          </p:cNvPr>
          <p:cNvSpPr>
            <a:spLocks noGrp="1"/>
          </p:cNvSpPr>
          <p:nvPr>
            <p:ph type="sldNum" sz="quarter" idx="12"/>
          </p:nvPr>
        </p:nvSpPr>
        <p:spPr/>
        <p:txBody>
          <a:bodyPr/>
          <a:lstStyle/>
          <a:p>
            <a:fld id="{8EA7EDC5-A7A1-C340-B845-C875C29B939C}" type="slidenum">
              <a:rPr lang="en-MA" smtClean="0"/>
              <a:t>‹#›</a:t>
            </a:fld>
            <a:endParaRPr lang="en-MA"/>
          </a:p>
        </p:txBody>
      </p:sp>
    </p:spTree>
    <p:extLst>
      <p:ext uri="{BB962C8B-B14F-4D97-AF65-F5344CB8AC3E}">
        <p14:creationId xmlns:p14="http://schemas.microsoft.com/office/powerpoint/2010/main" val="1009930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CB849-3EE1-DFEE-83A8-C5F378E03C44}"/>
              </a:ext>
            </a:extLst>
          </p:cNvPr>
          <p:cNvSpPr>
            <a:spLocks noGrp="1"/>
          </p:cNvSpPr>
          <p:nvPr>
            <p:ph type="title"/>
          </p:nvPr>
        </p:nvSpPr>
        <p:spPr/>
        <p:txBody>
          <a:bodyPr/>
          <a:lstStyle/>
          <a:p>
            <a:r>
              <a:rPr lang="en-US"/>
              <a:t>Click to edit Master title style</a:t>
            </a:r>
            <a:endParaRPr lang="en-MA"/>
          </a:p>
        </p:txBody>
      </p:sp>
      <p:sp>
        <p:nvSpPr>
          <p:cNvPr id="3" name="Date Placeholder 2">
            <a:extLst>
              <a:ext uri="{FF2B5EF4-FFF2-40B4-BE49-F238E27FC236}">
                <a16:creationId xmlns:a16="http://schemas.microsoft.com/office/drawing/2014/main" id="{2DBED26E-45C0-FBC8-B499-43872C7261CA}"/>
              </a:ext>
            </a:extLst>
          </p:cNvPr>
          <p:cNvSpPr>
            <a:spLocks noGrp="1"/>
          </p:cNvSpPr>
          <p:nvPr>
            <p:ph type="dt" sz="half" idx="10"/>
          </p:nvPr>
        </p:nvSpPr>
        <p:spPr/>
        <p:txBody>
          <a:bodyPr/>
          <a:lstStyle/>
          <a:p>
            <a:fld id="{9A238899-AEBF-784F-A1E7-B83230328490}" type="datetimeFigureOut">
              <a:rPr lang="en-MA" smtClean="0"/>
              <a:t>18/5/2023</a:t>
            </a:fld>
            <a:endParaRPr lang="en-MA"/>
          </a:p>
        </p:txBody>
      </p:sp>
      <p:sp>
        <p:nvSpPr>
          <p:cNvPr id="4" name="Footer Placeholder 3">
            <a:extLst>
              <a:ext uri="{FF2B5EF4-FFF2-40B4-BE49-F238E27FC236}">
                <a16:creationId xmlns:a16="http://schemas.microsoft.com/office/drawing/2014/main" id="{F1AD4C77-050F-A0C8-E634-99AE96D6D3DB}"/>
              </a:ext>
            </a:extLst>
          </p:cNvPr>
          <p:cNvSpPr>
            <a:spLocks noGrp="1"/>
          </p:cNvSpPr>
          <p:nvPr>
            <p:ph type="ftr" sz="quarter" idx="11"/>
          </p:nvPr>
        </p:nvSpPr>
        <p:spPr/>
        <p:txBody>
          <a:bodyPr/>
          <a:lstStyle/>
          <a:p>
            <a:endParaRPr lang="en-MA"/>
          </a:p>
        </p:txBody>
      </p:sp>
      <p:sp>
        <p:nvSpPr>
          <p:cNvPr id="5" name="Slide Number Placeholder 4">
            <a:extLst>
              <a:ext uri="{FF2B5EF4-FFF2-40B4-BE49-F238E27FC236}">
                <a16:creationId xmlns:a16="http://schemas.microsoft.com/office/drawing/2014/main" id="{B021614F-CC30-0FEB-3EEC-6D41B518D018}"/>
              </a:ext>
            </a:extLst>
          </p:cNvPr>
          <p:cNvSpPr>
            <a:spLocks noGrp="1"/>
          </p:cNvSpPr>
          <p:nvPr>
            <p:ph type="sldNum" sz="quarter" idx="12"/>
          </p:nvPr>
        </p:nvSpPr>
        <p:spPr/>
        <p:txBody>
          <a:bodyPr/>
          <a:lstStyle/>
          <a:p>
            <a:fld id="{8EA7EDC5-A7A1-C340-B845-C875C29B939C}" type="slidenum">
              <a:rPr lang="en-MA" smtClean="0"/>
              <a:t>‹#›</a:t>
            </a:fld>
            <a:endParaRPr lang="en-MA"/>
          </a:p>
        </p:txBody>
      </p:sp>
    </p:spTree>
    <p:extLst>
      <p:ext uri="{BB962C8B-B14F-4D97-AF65-F5344CB8AC3E}">
        <p14:creationId xmlns:p14="http://schemas.microsoft.com/office/powerpoint/2010/main" val="2981551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9D708A-1FA7-BDAF-BA44-DA3116027722}"/>
              </a:ext>
            </a:extLst>
          </p:cNvPr>
          <p:cNvSpPr>
            <a:spLocks noGrp="1"/>
          </p:cNvSpPr>
          <p:nvPr>
            <p:ph type="dt" sz="half" idx="10"/>
          </p:nvPr>
        </p:nvSpPr>
        <p:spPr/>
        <p:txBody>
          <a:bodyPr/>
          <a:lstStyle/>
          <a:p>
            <a:fld id="{9A238899-AEBF-784F-A1E7-B83230328490}" type="datetimeFigureOut">
              <a:rPr lang="en-MA" smtClean="0"/>
              <a:t>18/5/2023</a:t>
            </a:fld>
            <a:endParaRPr lang="en-MA"/>
          </a:p>
        </p:txBody>
      </p:sp>
      <p:sp>
        <p:nvSpPr>
          <p:cNvPr id="3" name="Footer Placeholder 2">
            <a:extLst>
              <a:ext uri="{FF2B5EF4-FFF2-40B4-BE49-F238E27FC236}">
                <a16:creationId xmlns:a16="http://schemas.microsoft.com/office/drawing/2014/main" id="{FF066A87-207A-8D05-B956-4C23DFA866D5}"/>
              </a:ext>
            </a:extLst>
          </p:cNvPr>
          <p:cNvSpPr>
            <a:spLocks noGrp="1"/>
          </p:cNvSpPr>
          <p:nvPr>
            <p:ph type="ftr" sz="quarter" idx="11"/>
          </p:nvPr>
        </p:nvSpPr>
        <p:spPr/>
        <p:txBody>
          <a:bodyPr/>
          <a:lstStyle/>
          <a:p>
            <a:endParaRPr lang="en-MA"/>
          </a:p>
        </p:txBody>
      </p:sp>
      <p:sp>
        <p:nvSpPr>
          <p:cNvPr id="4" name="Slide Number Placeholder 3">
            <a:extLst>
              <a:ext uri="{FF2B5EF4-FFF2-40B4-BE49-F238E27FC236}">
                <a16:creationId xmlns:a16="http://schemas.microsoft.com/office/drawing/2014/main" id="{08E8AF2A-CA63-F38E-0BBD-76578F7E086B}"/>
              </a:ext>
            </a:extLst>
          </p:cNvPr>
          <p:cNvSpPr>
            <a:spLocks noGrp="1"/>
          </p:cNvSpPr>
          <p:nvPr>
            <p:ph type="sldNum" sz="quarter" idx="12"/>
          </p:nvPr>
        </p:nvSpPr>
        <p:spPr/>
        <p:txBody>
          <a:bodyPr/>
          <a:lstStyle/>
          <a:p>
            <a:fld id="{8EA7EDC5-A7A1-C340-B845-C875C29B939C}" type="slidenum">
              <a:rPr lang="en-MA" smtClean="0"/>
              <a:t>‹#›</a:t>
            </a:fld>
            <a:endParaRPr lang="en-MA"/>
          </a:p>
        </p:txBody>
      </p:sp>
    </p:spTree>
    <p:extLst>
      <p:ext uri="{BB962C8B-B14F-4D97-AF65-F5344CB8AC3E}">
        <p14:creationId xmlns:p14="http://schemas.microsoft.com/office/powerpoint/2010/main" val="4243863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6F89B-9A68-F845-4C34-D12868264D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A"/>
          </a:p>
        </p:txBody>
      </p:sp>
      <p:sp>
        <p:nvSpPr>
          <p:cNvPr id="3" name="Content Placeholder 2">
            <a:extLst>
              <a:ext uri="{FF2B5EF4-FFF2-40B4-BE49-F238E27FC236}">
                <a16:creationId xmlns:a16="http://schemas.microsoft.com/office/drawing/2014/main" id="{CBE321D2-9639-1023-1EB0-CE69CE5EE1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A"/>
          </a:p>
        </p:txBody>
      </p:sp>
      <p:sp>
        <p:nvSpPr>
          <p:cNvPr id="4" name="Text Placeholder 3">
            <a:extLst>
              <a:ext uri="{FF2B5EF4-FFF2-40B4-BE49-F238E27FC236}">
                <a16:creationId xmlns:a16="http://schemas.microsoft.com/office/drawing/2014/main" id="{E9A4AF3C-A68F-BFFA-EF19-2C16E1A4C5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739F45-025E-FABB-07D3-F02B32C6CC55}"/>
              </a:ext>
            </a:extLst>
          </p:cNvPr>
          <p:cNvSpPr>
            <a:spLocks noGrp="1"/>
          </p:cNvSpPr>
          <p:nvPr>
            <p:ph type="dt" sz="half" idx="10"/>
          </p:nvPr>
        </p:nvSpPr>
        <p:spPr/>
        <p:txBody>
          <a:bodyPr/>
          <a:lstStyle/>
          <a:p>
            <a:fld id="{9A238899-AEBF-784F-A1E7-B83230328490}" type="datetimeFigureOut">
              <a:rPr lang="en-MA" smtClean="0"/>
              <a:t>18/5/2023</a:t>
            </a:fld>
            <a:endParaRPr lang="en-MA"/>
          </a:p>
        </p:txBody>
      </p:sp>
      <p:sp>
        <p:nvSpPr>
          <p:cNvPr id="6" name="Footer Placeholder 5">
            <a:extLst>
              <a:ext uri="{FF2B5EF4-FFF2-40B4-BE49-F238E27FC236}">
                <a16:creationId xmlns:a16="http://schemas.microsoft.com/office/drawing/2014/main" id="{54C09A42-24E5-227C-9B7B-51E6E2DE33D0}"/>
              </a:ext>
            </a:extLst>
          </p:cNvPr>
          <p:cNvSpPr>
            <a:spLocks noGrp="1"/>
          </p:cNvSpPr>
          <p:nvPr>
            <p:ph type="ftr" sz="quarter" idx="11"/>
          </p:nvPr>
        </p:nvSpPr>
        <p:spPr/>
        <p:txBody>
          <a:bodyPr/>
          <a:lstStyle/>
          <a:p>
            <a:endParaRPr lang="en-MA"/>
          </a:p>
        </p:txBody>
      </p:sp>
      <p:sp>
        <p:nvSpPr>
          <p:cNvPr id="7" name="Slide Number Placeholder 6">
            <a:extLst>
              <a:ext uri="{FF2B5EF4-FFF2-40B4-BE49-F238E27FC236}">
                <a16:creationId xmlns:a16="http://schemas.microsoft.com/office/drawing/2014/main" id="{7E5F72BE-3D66-9B6E-0514-D016765E891D}"/>
              </a:ext>
            </a:extLst>
          </p:cNvPr>
          <p:cNvSpPr>
            <a:spLocks noGrp="1"/>
          </p:cNvSpPr>
          <p:nvPr>
            <p:ph type="sldNum" sz="quarter" idx="12"/>
          </p:nvPr>
        </p:nvSpPr>
        <p:spPr/>
        <p:txBody>
          <a:bodyPr/>
          <a:lstStyle/>
          <a:p>
            <a:fld id="{8EA7EDC5-A7A1-C340-B845-C875C29B939C}" type="slidenum">
              <a:rPr lang="en-MA" smtClean="0"/>
              <a:t>‹#›</a:t>
            </a:fld>
            <a:endParaRPr lang="en-MA"/>
          </a:p>
        </p:txBody>
      </p:sp>
    </p:spTree>
    <p:extLst>
      <p:ext uri="{BB962C8B-B14F-4D97-AF65-F5344CB8AC3E}">
        <p14:creationId xmlns:p14="http://schemas.microsoft.com/office/powerpoint/2010/main" val="120298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0CD77-7CE3-59BF-F8D9-207CACD588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A"/>
          </a:p>
        </p:txBody>
      </p:sp>
      <p:sp>
        <p:nvSpPr>
          <p:cNvPr id="3" name="Picture Placeholder 2">
            <a:extLst>
              <a:ext uri="{FF2B5EF4-FFF2-40B4-BE49-F238E27FC236}">
                <a16:creationId xmlns:a16="http://schemas.microsoft.com/office/drawing/2014/main" id="{E15B880F-DAA0-06E9-964B-EEBE48F9E3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A"/>
          </a:p>
        </p:txBody>
      </p:sp>
      <p:sp>
        <p:nvSpPr>
          <p:cNvPr id="4" name="Text Placeholder 3">
            <a:extLst>
              <a:ext uri="{FF2B5EF4-FFF2-40B4-BE49-F238E27FC236}">
                <a16:creationId xmlns:a16="http://schemas.microsoft.com/office/drawing/2014/main" id="{2F8CD8A0-943D-AB7C-CD0E-F39954DE25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5DADE4-27A0-0942-467B-453903B59B5A}"/>
              </a:ext>
            </a:extLst>
          </p:cNvPr>
          <p:cNvSpPr>
            <a:spLocks noGrp="1"/>
          </p:cNvSpPr>
          <p:nvPr>
            <p:ph type="dt" sz="half" idx="10"/>
          </p:nvPr>
        </p:nvSpPr>
        <p:spPr/>
        <p:txBody>
          <a:bodyPr/>
          <a:lstStyle/>
          <a:p>
            <a:fld id="{9A238899-AEBF-784F-A1E7-B83230328490}" type="datetimeFigureOut">
              <a:rPr lang="en-MA" smtClean="0"/>
              <a:t>18/5/2023</a:t>
            </a:fld>
            <a:endParaRPr lang="en-MA"/>
          </a:p>
        </p:txBody>
      </p:sp>
      <p:sp>
        <p:nvSpPr>
          <p:cNvPr id="6" name="Footer Placeholder 5">
            <a:extLst>
              <a:ext uri="{FF2B5EF4-FFF2-40B4-BE49-F238E27FC236}">
                <a16:creationId xmlns:a16="http://schemas.microsoft.com/office/drawing/2014/main" id="{89E51259-41DF-8B83-11DE-B5AD002AABA3}"/>
              </a:ext>
            </a:extLst>
          </p:cNvPr>
          <p:cNvSpPr>
            <a:spLocks noGrp="1"/>
          </p:cNvSpPr>
          <p:nvPr>
            <p:ph type="ftr" sz="quarter" idx="11"/>
          </p:nvPr>
        </p:nvSpPr>
        <p:spPr/>
        <p:txBody>
          <a:bodyPr/>
          <a:lstStyle/>
          <a:p>
            <a:endParaRPr lang="en-MA"/>
          </a:p>
        </p:txBody>
      </p:sp>
      <p:sp>
        <p:nvSpPr>
          <p:cNvPr id="7" name="Slide Number Placeholder 6">
            <a:extLst>
              <a:ext uri="{FF2B5EF4-FFF2-40B4-BE49-F238E27FC236}">
                <a16:creationId xmlns:a16="http://schemas.microsoft.com/office/drawing/2014/main" id="{5EAC7F0C-7C69-1441-3AFD-923F877A42B9}"/>
              </a:ext>
            </a:extLst>
          </p:cNvPr>
          <p:cNvSpPr>
            <a:spLocks noGrp="1"/>
          </p:cNvSpPr>
          <p:nvPr>
            <p:ph type="sldNum" sz="quarter" idx="12"/>
          </p:nvPr>
        </p:nvSpPr>
        <p:spPr/>
        <p:txBody>
          <a:bodyPr/>
          <a:lstStyle/>
          <a:p>
            <a:fld id="{8EA7EDC5-A7A1-C340-B845-C875C29B939C}" type="slidenum">
              <a:rPr lang="en-MA" smtClean="0"/>
              <a:t>‹#›</a:t>
            </a:fld>
            <a:endParaRPr lang="en-MA"/>
          </a:p>
        </p:txBody>
      </p:sp>
    </p:spTree>
    <p:extLst>
      <p:ext uri="{BB962C8B-B14F-4D97-AF65-F5344CB8AC3E}">
        <p14:creationId xmlns:p14="http://schemas.microsoft.com/office/powerpoint/2010/main" val="363661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DEA782-4CD6-CACA-2092-D789AAE3E3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A"/>
          </a:p>
        </p:txBody>
      </p:sp>
      <p:sp>
        <p:nvSpPr>
          <p:cNvPr id="3" name="Text Placeholder 2">
            <a:extLst>
              <a:ext uri="{FF2B5EF4-FFF2-40B4-BE49-F238E27FC236}">
                <a16:creationId xmlns:a16="http://schemas.microsoft.com/office/drawing/2014/main" id="{7753B061-10DC-B9AE-43AD-15FDE296E6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A"/>
          </a:p>
        </p:txBody>
      </p:sp>
      <p:sp>
        <p:nvSpPr>
          <p:cNvPr id="4" name="Date Placeholder 3">
            <a:extLst>
              <a:ext uri="{FF2B5EF4-FFF2-40B4-BE49-F238E27FC236}">
                <a16:creationId xmlns:a16="http://schemas.microsoft.com/office/drawing/2014/main" id="{EA3D6672-D663-F4D7-6B9F-633978F036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238899-AEBF-784F-A1E7-B83230328490}" type="datetimeFigureOut">
              <a:rPr lang="en-MA" smtClean="0"/>
              <a:t>18/5/2023</a:t>
            </a:fld>
            <a:endParaRPr lang="en-MA"/>
          </a:p>
        </p:txBody>
      </p:sp>
      <p:sp>
        <p:nvSpPr>
          <p:cNvPr id="5" name="Footer Placeholder 4">
            <a:extLst>
              <a:ext uri="{FF2B5EF4-FFF2-40B4-BE49-F238E27FC236}">
                <a16:creationId xmlns:a16="http://schemas.microsoft.com/office/drawing/2014/main" id="{C8A1C287-ECC6-0A81-8E25-9C5B73C2AA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A"/>
          </a:p>
        </p:txBody>
      </p:sp>
      <p:sp>
        <p:nvSpPr>
          <p:cNvPr id="6" name="Slide Number Placeholder 5">
            <a:extLst>
              <a:ext uri="{FF2B5EF4-FFF2-40B4-BE49-F238E27FC236}">
                <a16:creationId xmlns:a16="http://schemas.microsoft.com/office/drawing/2014/main" id="{E0A7A268-C22F-AA77-C6F6-60648FD3AD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A7EDC5-A7A1-C340-B845-C875C29B939C}" type="slidenum">
              <a:rPr lang="en-MA" smtClean="0"/>
              <a:t>‹#›</a:t>
            </a:fld>
            <a:endParaRPr lang="en-MA"/>
          </a:p>
        </p:txBody>
      </p:sp>
    </p:spTree>
    <p:extLst>
      <p:ext uri="{BB962C8B-B14F-4D97-AF65-F5344CB8AC3E}">
        <p14:creationId xmlns:p14="http://schemas.microsoft.com/office/powerpoint/2010/main" val="18554937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M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30" name="Rectangle 9229">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85414-9621-B4EE-EEDD-93049034B1FE}"/>
              </a:ext>
            </a:extLst>
          </p:cNvPr>
          <p:cNvSpPr>
            <a:spLocks noGrp="1"/>
          </p:cNvSpPr>
          <p:nvPr>
            <p:ph type="ctrTitle"/>
          </p:nvPr>
        </p:nvSpPr>
        <p:spPr>
          <a:xfrm>
            <a:off x="643468" y="643467"/>
            <a:ext cx="4620584" cy="4567137"/>
          </a:xfrm>
        </p:spPr>
        <p:txBody>
          <a:bodyPr>
            <a:normAutofit/>
          </a:bodyPr>
          <a:lstStyle/>
          <a:p>
            <a:pPr algn="l"/>
            <a:r>
              <a:rPr lang="en-MA" sz="4400" b="1">
                <a:latin typeface="Montserrat" pitchFamily="2" charset="77"/>
              </a:rPr>
              <a:t>MAROC MUSIC APP Streaming</a:t>
            </a:r>
          </a:p>
        </p:txBody>
      </p:sp>
      <p:pic>
        <p:nvPicPr>
          <p:cNvPr id="9218" name="Picture 2" descr="Best Music Streaming Service of 2023 - CNET">
            <a:extLst>
              <a:ext uri="{FF2B5EF4-FFF2-40B4-BE49-F238E27FC236}">
                <a16:creationId xmlns:a16="http://schemas.microsoft.com/office/drawing/2014/main" id="{54CA0208-A4E7-A98F-47F4-39074BD0601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684" r="43409"/>
          <a:stretch/>
        </p:blipFill>
        <p:spPr bwMode="auto">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7729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Games, News, Maps, Social and Music are the Most Downloaded Mobile App  Types: Nielsen : Global Nerdy">
            <a:extLst>
              <a:ext uri="{FF2B5EF4-FFF2-40B4-BE49-F238E27FC236}">
                <a16:creationId xmlns:a16="http://schemas.microsoft.com/office/drawing/2014/main" id="{7E12D5F2-2D55-4717-C8C4-F2AA19BFCA6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71829" y="368838"/>
            <a:ext cx="7587178" cy="6120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4963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8673E-F572-C0C5-42B7-0F43164E79CB}"/>
              </a:ext>
            </a:extLst>
          </p:cNvPr>
          <p:cNvSpPr>
            <a:spLocks noGrp="1"/>
          </p:cNvSpPr>
          <p:nvPr>
            <p:ph type="title"/>
          </p:nvPr>
        </p:nvSpPr>
        <p:spPr>
          <a:xfrm>
            <a:off x="838200" y="365125"/>
            <a:ext cx="11353800" cy="1325563"/>
          </a:xfrm>
        </p:spPr>
        <p:txBody>
          <a:bodyPr/>
          <a:lstStyle/>
          <a:p>
            <a:r>
              <a:rPr lang="en-MA" b="1" dirty="0">
                <a:latin typeface="Montserrat" pitchFamily="2" charset="77"/>
              </a:rPr>
              <a:t>PRINCIPAUX ACTEUR DU MARCHER</a:t>
            </a:r>
          </a:p>
        </p:txBody>
      </p:sp>
      <p:sp>
        <p:nvSpPr>
          <p:cNvPr id="3" name="Content Placeholder 2">
            <a:extLst>
              <a:ext uri="{FF2B5EF4-FFF2-40B4-BE49-F238E27FC236}">
                <a16:creationId xmlns:a16="http://schemas.microsoft.com/office/drawing/2014/main" id="{E185E99D-A6DE-FDF4-9AD0-E553FF438550}"/>
              </a:ext>
            </a:extLst>
          </p:cNvPr>
          <p:cNvSpPr>
            <a:spLocks noGrp="1"/>
          </p:cNvSpPr>
          <p:nvPr>
            <p:ph idx="1"/>
          </p:nvPr>
        </p:nvSpPr>
        <p:spPr/>
        <p:txBody>
          <a:bodyPr/>
          <a:lstStyle/>
          <a:p>
            <a:r>
              <a:rPr lang="en-US" b="1" i="0" u="none" strike="noStrike">
                <a:effectLst/>
                <a:latin typeface="Montserrat" pitchFamily="2" charset="77"/>
              </a:rPr>
              <a:t> Spotify </a:t>
            </a:r>
          </a:p>
          <a:p>
            <a:r>
              <a:rPr lang="en-US" b="1" i="0" u="none" strike="noStrike">
                <a:effectLst/>
                <a:latin typeface="Montserrat" pitchFamily="2" charset="77"/>
              </a:rPr>
              <a:t> Deezer </a:t>
            </a:r>
          </a:p>
          <a:p>
            <a:r>
              <a:rPr lang="en-US" b="1" i="0" u="none" strike="noStrike">
                <a:effectLst/>
                <a:latin typeface="Montserrat" pitchFamily="2" charset="77"/>
              </a:rPr>
              <a:t> Apple Music </a:t>
            </a:r>
          </a:p>
          <a:p>
            <a:r>
              <a:rPr lang="en-US" b="1" i="0" u="none" strike="noStrike">
                <a:effectLst/>
                <a:latin typeface="Montserrat" pitchFamily="2" charset="77"/>
              </a:rPr>
              <a:t> YouTube Music</a:t>
            </a:r>
          </a:p>
          <a:p>
            <a:r>
              <a:rPr lang="en-US" b="1">
                <a:latin typeface="Montserrat" pitchFamily="2" charset="77"/>
              </a:rPr>
              <a:t> Amazon Music</a:t>
            </a:r>
          </a:p>
          <a:p>
            <a:pPr marL="0" indent="0">
              <a:buNone/>
            </a:pPr>
            <a:endParaRPr lang="en-US" b="1" i="0" u="none" strike="noStrike">
              <a:effectLst/>
              <a:latin typeface="Montserrat" pitchFamily="2" charset="77"/>
            </a:endParaRPr>
          </a:p>
          <a:p>
            <a:endParaRPr lang="en-MA"/>
          </a:p>
        </p:txBody>
      </p:sp>
    </p:spTree>
    <p:extLst>
      <p:ext uri="{BB962C8B-B14F-4D97-AF65-F5344CB8AC3E}">
        <p14:creationId xmlns:p14="http://schemas.microsoft.com/office/powerpoint/2010/main" val="2426633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DC636-42BB-9CD6-654B-9BA0E0711DAB}"/>
              </a:ext>
            </a:extLst>
          </p:cNvPr>
          <p:cNvSpPr>
            <a:spLocks noGrp="1"/>
          </p:cNvSpPr>
          <p:nvPr>
            <p:ph type="title"/>
          </p:nvPr>
        </p:nvSpPr>
        <p:spPr>
          <a:xfrm>
            <a:off x="838200" y="648905"/>
            <a:ext cx="10515600" cy="875096"/>
          </a:xfrm>
        </p:spPr>
        <p:txBody>
          <a:bodyPr>
            <a:normAutofit fontScale="90000"/>
          </a:bodyPr>
          <a:lstStyle/>
          <a:p>
            <a:r>
              <a:rPr lang="en-US" b="1" i="0" u="none" strike="noStrike" cap="all" dirty="0">
                <a:effectLst/>
                <a:latin typeface="Montserrat" pitchFamily="2" charset="77"/>
              </a:rPr>
              <a:t>LE CATALOGUE DES PLATEFORMES DE STREAMING</a:t>
            </a:r>
            <a:br>
              <a:rPr lang="en-US" b="1" i="0" u="none" strike="noStrike" cap="all" dirty="0">
                <a:effectLst/>
                <a:latin typeface="Montserrat" pitchFamily="2" charset="77"/>
              </a:rPr>
            </a:br>
            <a:endParaRPr lang="en-MA" dirty="0"/>
          </a:p>
        </p:txBody>
      </p:sp>
      <p:pic>
        <p:nvPicPr>
          <p:cNvPr id="4" name="Content Placeholder 3">
            <a:extLst>
              <a:ext uri="{FF2B5EF4-FFF2-40B4-BE49-F238E27FC236}">
                <a16:creationId xmlns:a16="http://schemas.microsoft.com/office/drawing/2014/main" id="{0F96FA72-E312-0921-E910-229AC6309C48}"/>
              </a:ext>
            </a:extLst>
          </p:cNvPr>
          <p:cNvPicPr>
            <a:picLocks noGrp="1" noChangeAspect="1"/>
          </p:cNvPicPr>
          <p:nvPr>
            <p:ph idx="1"/>
          </p:nvPr>
        </p:nvPicPr>
        <p:blipFill>
          <a:blip r:embed="rId2"/>
          <a:stretch>
            <a:fillRect/>
          </a:stretch>
        </p:blipFill>
        <p:spPr>
          <a:xfrm>
            <a:off x="2457317" y="1741542"/>
            <a:ext cx="6983075" cy="4351338"/>
          </a:xfrm>
          <a:prstGeom prst="rect">
            <a:avLst/>
          </a:prstGeom>
        </p:spPr>
      </p:pic>
    </p:spTree>
    <p:extLst>
      <p:ext uri="{BB962C8B-B14F-4D97-AF65-F5344CB8AC3E}">
        <p14:creationId xmlns:p14="http://schemas.microsoft.com/office/powerpoint/2010/main" val="2410404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D3BD0-5A77-6CDA-8EF5-9243BD412D2E}"/>
              </a:ext>
            </a:extLst>
          </p:cNvPr>
          <p:cNvSpPr>
            <a:spLocks noGrp="1"/>
          </p:cNvSpPr>
          <p:nvPr>
            <p:ph type="title"/>
          </p:nvPr>
        </p:nvSpPr>
        <p:spPr>
          <a:xfrm>
            <a:off x="743607" y="0"/>
            <a:ext cx="10515600" cy="1325563"/>
          </a:xfrm>
        </p:spPr>
        <p:txBody>
          <a:bodyPr/>
          <a:lstStyle/>
          <a:p>
            <a:r>
              <a:rPr lang="en-MA" b="1">
                <a:latin typeface="Montserrat" pitchFamily="2" charset="77"/>
                <a:cs typeface="Lucida Sans Unicode" panose="020B0602030504020204" pitchFamily="34" charset="0"/>
              </a:rPr>
              <a:t>Disponnibiliter des Titres</a:t>
            </a:r>
          </a:p>
        </p:txBody>
      </p:sp>
      <p:pic>
        <p:nvPicPr>
          <p:cNvPr id="4" name="Content Placeholder 3">
            <a:extLst>
              <a:ext uri="{FF2B5EF4-FFF2-40B4-BE49-F238E27FC236}">
                <a16:creationId xmlns:a16="http://schemas.microsoft.com/office/drawing/2014/main" id="{24234F32-2B3F-A26D-6943-269D2133B30C}"/>
              </a:ext>
            </a:extLst>
          </p:cNvPr>
          <p:cNvPicPr>
            <a:picLocks noGrp="1" noChangeAspect="1"/>
          </p:cNvPicPr>
          <p:nvPr>
            <p:ph idx="1"/>
          </p:nvPr>
        </p:nvPicPr>
        <p:blipFill>
          <a:blip r:embed="rId2"/>
          <a:stretch>
            <a:fillRect/>
          </a:stretch>
        </p:blipFill>
        <p:spPr>
          <a:xfrm>
            <a:off x="1580360" y="1253331"/>
            <a:ext cx="6845130" cy="4351338"/>
          </a:xfrm>
          <a:prstGeom prst="rect">
            <a:avLst/>
          </a:prstGeom>
        </p:spPr>
      </p:pic>
      <p:sp>
        <p:nvSpPr>
          <p:cNvPr id="5" name="TextBox 4">
            <a:extLst>
              <a:ext uri="{FF2B5EF4-FFF2-40B4-BE49-F238E27FC236}">
                <a16:creationId xmlns:a16="http://schemas.microsoft.com/office/drawing/2014/main" id="{342101E0-C20B-CE90-488D-915D9B43DAB9}"/>
              </a:ext>
            </a:extLst>
          </p:cNvPr>
          <p:cNvSpPr txBox="1"/>
          <p:nvPr/>
        </p:nvSpPr>
        <p:spPr>
          <a:xfrm>
            <a:off x="9879724" y="1825625"/>
            <a:ext cx="1954924" cy="923330"/>
          </a:xfrm>
          <a:prstGeom prst="rect">
            <a:avLst/>
          </a:prstGeom>
          <a:noFill/>
        </p:spPr>
        <p:txBody>
          <a:bodyPr wrap="square" rtlCol="0">
            <a:spAutoFit/>
          </a:bodyPr>
          <a:lstStyle/>
          <a:p>
            <a:r>
              <a:rPr lang="en-MA"/>
              <a:t>Sept personne on proposer chaqu’un 10 titres </a:t>
            </a:r>
          </a:p>
        </p:txBody>
      </p:sp>
      <p:sp>
        <p:nvSpPr>
          <p:cNvPr id="7" name="TextBox 6">
            <a:extLst>
              <a:ext uri="{FF2B5EF4-FFF2-40B4-BE49-F238E27FC236}">
                <a16:creationId xmlns:a16="http://schemas.microsoft.com/office/drawing/2014/main" id="{6C3EC71A-68C0-1DEB-1A46-27412584C5A9}"/>
              </a:ext>
            </a:extLst>
          </p:cNvPr>
          <p:cNvSpPr txBox="1"/>
          <p:nvPr/>
        </p:nvSpPr>
        <p:spPr>
          <a:xfrm>
            <a:off x="357350" y="5857219"/>
            <a:ext cx="8671035" cy="646331"/>
          </a:xfrm>
          <a:prstGeom prst="rect">
            <a:avLst/>
          </a:prstGeom>
          <a:noFill/>
        </p:spPr>
        <p:txBody>
          <a:bodyPr wrap="square">
            <a:spAutoFit/>
          </a:bodyPr>
          <a:lstStyle/>
          <a:p>
            <a:pPr marL="0" marR="0">
              <a:spcBef>
                <a:spcPts val="0"/>
              </a:spcBef>
              <a:spcAft>
                <a:spcPts val="0"/>
              </a:spcAft>
            </a:pPr>
            <a:r>
              <a:rPr lang="en-GB" sz="1800" dirty="0">
                <a:effectLst/>
                <a:latin typeface="Calibri" panose="020F0502020204030204" pitchFamily="34" charset="0"/>
              </a:rPr>
              <a:t>-</a:t>
            </a:r>
            <a:r>
              <a:rPr lang="en-US" sz="1800" dirty="0">
                <a:effectLst/>
                <a:latin typeface="Calibri" panose="020F0502020204030204" pitchFamily="34" charset="0"/>
              </a:rPr>
              <a:t>80% des musiques </a:t>
            </a:r>
            <a:r>
              <a:rPr lang="en-US" sz="1800" dirty="0" err="1">
                <a:effectLst/>
                <a:latin typeface="Calibri" panose="020F0502020204030204" pitchFamily="34" charset="0"/>
              </a:rPr>
              <a:t>présentes</a:t>
            </a:r>
            <a:r>
              <a:rPr lang="en-US" sz="1800" dirty="0">
                <a:effectLst/>
                <a:latin typeface="Calibri" panose="020F0502020204030204" pitchFamily="34" charset="0"/>
              </a:rPr>
              <a:t> sur les plateformes ne </a:t>
            </a:r>
            <a:r>
              <a:rPr lang="en-US" sz="1800" dirty="0" err="1">
                <a:effectLst/>
                <a:latin typeface="Calibri" panose="020F0502020204030204" pitchFamily="34" charset="0"/>
              </a:rPr>
              <a:t>sont</a:t>
            </a:r>
            <a:r>
              <a:rPr lang="en-US" sz="1800" dirty="0">
                <a:effectLst/>
                <a:latin typeface="Calibri" panose="020F0502020204030204" pitchFamily="34" charset="0"/>
              </a:rPr>
              <a:t> pas </a:t>
            </a:r>
            <a:r>
              <a:rPr lang="en-US" sz="1800" dirty="0" err="1">
                <a:effectLst/>
                <a:latin typeface="Calibri" panose="020F0502020204030204" pitchFamily="34" charset="0"/>
              </a:rPr>
              <a:t>écoutées</a:t>
            </a:r>
            <a:r>
              <a:rPr lang="en-US" sz="1800" dirty="0">
                <a:effectLst/>
                <a:latin typeface="Calibri" panose="020F0502020204030204" pitchFamily="34" charset="0"/>
              </a:rPr>
              <a:t>.</a:t>
            </a:r>
          </a:p>
          <a:p>
            <a:pPr marL="0" marR="0">
              <a:spcBef>
                <a:spcPts val="0"/>
              </a:spcBef>
              <a:spcAft>
                <a:spcPts val="0"/>
              </a:spcAft>
            </a:pPr>
            <a:r>
              <a:rPr lang="en-US" sz="1800" dirty="0">
                <a:effectLst/>
                <a:latin typeface="Calibri" panose="020F0502020204030204" pitchFamily="34" charset="0"/>
              </a:rPr>
              <a:t>-3% des morceaux </a:t>
            </a:r>
            <a:r>
              <a:rPr lang="en-US" sz="1800" dirty="0" err="1">
                <a:effectLst/>
                <a:latin typeface="Calibri" panose="020F0502020204030204" pitchFamily="34" charset="0"/>
              </a:rPr>
              <a:t>concentrent</a:t>
            </a:r>
            <a:r>
              <a:rPr lang="en-US" sz="1800" dirty="0">
                <a:effectLst/>
                <a:latin typeface="Calibri" panose="020F0502020204030204" pitchFamily="34" charset="0"/>
              </a:rPr>
              <a:t> 80% des </a:t>
            </a:r>
            <a:r>
              <a:rPr lang="en-US" sz="1800" dirty="0" err="1">
                <a:effectLst/>
                <a:latin typeface="Calibri" panose="020F0502020204030204" pitchFamily="34" charset="0"/>
              </a:rPr>
              <a:t>écoutes</a:t>
            </a:r>
            <a:r>
              <a:rPr lang="en-US" sz="1800" dirty="0">
                <a:effectLst/>
                <a:latin typeface="Calibri" panose="020F0502020204030204" pitchFamily="34" charset="0"/>
              </a:rPr>
              <a:t>.</a:t>
            </a:r>
          </a:p>
        </p:txBody>
      </p:sp>
      <p:sp>
        <p:nvSpPr>
          <p:cNvPr id="9" name="TextBox 8">
            <a:extLst>
              <a:ext uri="{FF2B5EF4-FFF2-40B4-BE49-F238E27FC236}">
                <a16:creationId xmlns:a16="http://schemas.microsoft.com/office/drawing/2014/main" id="{C9EBC94C-0CF7-23FF-B2D7-CC6D2878717A}"/>
              </a:ext>
            </a:extLst>
          </p:cNvPr>
          <p:cNvSpPr txBox="1"/>
          <p:nvPr/>
        </p:nvSpPr>
        <p:spPr>
          <a:xfrm>
            <a:off x="8870731" y="3924380"/>
            <a:ext cx="6096000" cy="369332"/>
          </a:xfrm>
          <a:prstGeom prst="rect">
            <a:avLst/>
          </a:prstGeom>
          <a:noFill/>
        </p:spPr>
        <p:txBody>
          <a:bodyPr wrap="square">
            <a:spAutoFit/>
          </a:bodyPr>
          <a:lstStyle/>
          <a:p>
            <a:r>
              <a:rPr lang="en-US" b="0" i="0" u="none" strike="noStrike">
                <a:solidFill>
                  <a:srgbClr val="FF0000"/>
                </a:solidFill>
                <a:effectLst/>
                <a:latin typeface="Montserrat" pitchFamily="2" charset="77"/>
              </a:rPr>
              <a:t>90 % de pertinence</a:t>
            </a:r>
            <a:r>
              <a:rPr lang="en-US" b="0" i="0" u="none" strike="noStrike">
                <a:solidFill>
                  <a:srgbClr val="FFFFFF"/>
                </a:solidFill>
                <a:effectLst/>
                <a:latin typeface="Montserrat" pitchFamily="2" charset="77"/>
              </a:rPr>
              <a:t>.</a:t>
            </a:r>
            <a:endParaRPr lang="en-MA"/>
          </a:p>
        </p:txBody>
      </p:sp>
    </p:spTree>
    <p:extLst>
      <p:ext uri="{BB962C8B-B14F-4D97-AF65-F5344CB8AC3E}">
        <p14:creationId xmlns:p14="http://schemas.microsoft.com/office/powerpoint/2010/main" val="28224434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3ED6E-080C-D0DF-0F2E-6DA232EDF834}"/>
              </a:ext>
            </a:extLst>
          </p:cNvPr>
          <p:cNvSpPr>
            <a:spLocks noGrp="1"/>
          </p:cNvSpPr>
          <p:nvPr>
            <p:ph type="title"/>
          </p:nvPr>
        </p:nvSpPr>
        <p:spPr>
          <a:xfrm>
            <a:off x="743607" y="239001"/>
            <a:ext cx="10515600" cy="1325563"/>
          </a:xfrm>
        </p:spPr>
        <p:txBody>
          <a:bodyPr>
            <a:normAutofit fontScale="90000"/>
          </a:bodyPr>
          <a:lstStyle/>
          <a:p>
            <a:r>
              <a:rPr lang="en-US" b="1" i="0" u="none" strike="noStrike" cap="all">
                <a:effectLst/>
                <a:latin typeface="Montserrat" pitchFamily="2" charset="77"/>
              </a:rPr>
              <a:t>OFFRES D’ESSAI ET OFFRES GRATUITES</a:t>
            </a:r>
            <a:br>
              <a:rPr lang="en-US" b="1" i="0" u="none" strike="noStrike" cap="all">
                <a:effectLst/>
                <a:latin typeface="Montserrat" pitchFamily="2" charset="77"/>
              </a:rPr>
            </a:br>
            <a:endParaRPr lang="en-MA"/>
          </a:p>
        </p:txBody>
      </p:sp>
      <p:pic>
        <p:nvPicPr>
          <p:cNvPr id="4" name="Content Placeholder 3">
            <a:extLst>
              <a:ext uri="{FF2B5EF4-FFF2-40B4-BE49-F238E27FC236}">
                <a16:creationId xmlns:a16="http://schemas.microsoft.com/office/drawing/2014/main" id="{EE1BB824-0A88-2574-4F4B-3DA7B1DB6808}"/>
              </a:ext>
            </a:extLst>
          </p:cNvPr>
          <p:cNvPicPr>
            <a:picLocks noGrp="1" noChangeAspect="1"/>
          </p:cNvPicPr>
          <p:nvPr>
            <p:ph idx="1"/>
          </p:nvPr>
        </p:nvPicPr>
        <p:blipFill>
          <a:blip r:embed="rId2"/>
          <a:stretch>
            <a:fillRect/>
          </a:stretch>
        </p:blipFill>
        <p:spPr>
          <a:xfrm>
            <a:off x="3643617" y="1121430"/>
            <a:ext cx="5111499" cy="5608451"/>
          </a:xfrm>
          <a:prstGeom prst="rect">
            <a:avLst/>
          </a:prstGeom>
        </p:spPr>
      </p:pic>
      <p:sp>
        <p:nvSpPr>
          <p:cNvPr id="5" name="TextBox 4">
            <a:extLst>
              <a:ext uri="{FF2B5EF4-FFF2-40B4-BE49-F238E27FC236}">
                <a16:creationId xmlns:a16="http://schemas.microsoft.com/office/drawing/2014/main" id="{744C6222-EDF1-D244-695A-A6520482A5C6}"/>
              </a:ext>
            </a:extLst>
          </p:cNvPr>
          <p:cNvSpPr txBox="1"/>
          <p:nvPr/>
        </p:nvSpPr>
        <p:spPr>
          <a:xfrm>
            <a:off x="231227" y="2228671"/>
            <a:ext cx="3155731" cy="1200329"/>
          </a:xfrm>
          <a:prstGeom prst="rect">
            <a:avLst/>
          </a:prstGeom>
          <a:noFill/>
        </p:spPr>
        <p:txBody>
          <a:bodyPr wrap="square" rtlCol="0">
            <a:spAutoFit/>
          </a:bodyPr>
          <a:lstStyle/>
          <a:p>
            <a:r>
              <a:rPr lang="en-US" b="0" i="0" u="none" strike="noStrike" dirty="0">
                <a:effectLst/>
                <a:latin typeface="Montserrat" pitchFamily="2" charset="77"/>
              </a:rPr>
              <a:t>Les sept services </a:t>
            </a:r>
            <a:r>
              <a:rPr lang="en-US" b="0" i="0" u="none" strike="noStrike" dirty="0" err="1">
                <a:effectLst/>
                <a:latin typeface="Montserrat" pitchFamily="2" charset="77"/>
              </a:rPr>
              <a:t>sélectionnés</a:t>
            </a:r>
            <a:r>
              <a:rPr lang="en-US" b="0" i="0" u="none" strike="noStrike" dirty="0">
                <a:effectLst/>
                <a:latin typeface="Montserrat" pitchFamily="2" charset="77"/>
              </a:rPr>
              <a:t> </a:t>
            </a:r>
            <a:r>
              <a:rPr lang="en-US" b="0" i="0" u="none" strike="noStrike" dirty="0" err="1">
                <a:effectLst/>
                <a:latin typeface="Montserrat" pitchFamily="2" charset="77"/>
              </a:rPr>
              <a:t>proposent</a:t>
            </a:r>
            <a:r>
              <a:rPr lang="en-US" b="0" i="0" u="none" strike="noStrike" dirty="0">
                <a:effectLst/>
                <a:latin typeface="Montserrat" pitchFamily="2" charset="77"/>
              </a:rPr>
              <a:t> </a:t>
            </a:r>
            <a:r>
              <a:rPr lang="en-US" b="0" i="0" u="none" strike="noStrike" dirty="0" err="1">
                <a:effectLst/>
                <a:latin typeface="Montserrat" pitchFamily="2" charset="77"/>
              </a:rPr>
              <a:t>donc</a:t>
            </a:r>
            <a:r>
              <a:rPr lang="en-US" b="0" i="0" u="none" strike="noStrike" dirty="0">
                <a:effectLst/>
                <a:latin typeface="Montserrat" pitchFamily="2" charset="77"/>
              </a:rPr>
              <a:t> une </a:t>
            </a:r>
            <a:r>
              <a:rPr lang="en-US" b="0" i="0" u="none" strike="noStrike" dirty="0" err="1">
                <a:effectLst/>
                <a:latin typeface="Montserrat" pitchFamily="2" charset="77"/>
              </a:rPr>
              <a:t>offre</a:t>
            </a:r>
            <a:r>
              <a:rPr lang="en-US" b="0" i="0" u="none" strike="noStrike" dirty="0">
                <a:effectLst/>
                <a:latin typeface="Montserrat" pitchFamily="2" charset="77"/>
              </a:rPr>
              <a:t> d’essai, </a:t>
            </a:r>
            <a:r>
              <a:rPr lang="en-US" b="0" i="0" u="none" strike="noStrike" dirty="0" err="1">
                <a:effectLst/>
                <a:latin typeface="Montserrat" pitchFamily="2" charset="77"/>
              </a:rPr>
              <a:t>allant</a:t>
            </a:r>
            <a:r>
              <a:rPr lang="en-US" b="0" i="0" u="none" strike="noStrike" dirty="0">
                <a:effectLst/>
                <a:latin typeface="Montserrat" pitchFamily="2" charset="77"/>
              </a:rPr>
              <a:t> d’un à trois </a:t>
            </a:r>
            <a:r>
              <a:rPr lang="en-US" b="0" i="0" u="none" strike="noStrike" dirty="0" err="1">
                <a:effectLst/>
                <a:latin typeface="Montserrat" pitchFamily="2" charset="77"/>
              </a:rPr>
              <a:t>mois</a:t>
            </a:r>
            <a:r>
              <a:rPr lang="en-US" b="0" i="0" u="none" strike="noStrike" dirty="0">
                <a:effectLst/>
                <a:latin typeface="Montserrat" pitchFamily="2" charset="77"/>
              </a:rPr>
              <a:t>.</a:t>
            </a:r>
            <a:endParaRPr lang="en-MA" dirty="0"/>
          </a:p>
        </p:txBody>
      </p:sp>
      <p:sp>
        <p:nvSpPr>
          <p:cNvPr id="7" name="TextBox 6">
            <a:extLst>
              <a:ext uri="{FF2B5EF4-FFF2-40B4-BE49-F238E27FC236}">
                <a16:creationId xmlns:a16="http://schemas.microsoft.com/office/drawing/2014/main" id="{419B5B4E-8802-3EA0-1C8F-98A8C9E1B49A}"/>
              </a:ext>
            </a:extLst>
          </p:cNvPr>
          <p:cNvSpPr txBox="1"/>
          <p:nvPr/>
        </p:nvSpPr>
        <p:spPr>
          <a:xfrm flipH="1">
            <a:off x="9143999" y="2388503"/>
            <a:ext cx="2816774" cy="3139321"/>
          </a:xfrm>
          <a:prstGeom prst="rect">
            <a:avLst/>
          </a:prstGeom>
          <a:noFill/>
        </p:spPr>
        <p:txBody>
          <a:bodyPr wrap="square">
            <a:spAutoFit/>
          </a:bodyPr>
          <a:lstStyle/>
          <a:p>
            <a:r>
              <a:rPr lang="en-US" b="0" i="0" u="none" strike="noStrike" dirty="0" err="1">
                <a:effectLst/>
                <a:latin typeface="Montserrat" pitchFamily="2" charset="77"/>
              </a:rPr>
              <a:t>offres</a:t>
            </a:r>
            <a:r>
              <a:rPr lang="en-US" b="0" i="0" u="none" strike="noStrike" dirty="0">
                <a:effectLst/>
                <a:latin typeface="Montserrat" pitchFamily="2" charset="77"/>
              </a:rPr>
              <a:t> </a:t>
            </a:r>
            <a:r>
              <a:rPr lang="en-US" b="0" i="0" u="none" strike="noStrike" dirty="0" err="1">
                <a:effectLst/>
                <a:latin typeface="Montserrat" pitchFamily="2" charset="77"/>
              </a:rPr>
              <a:t>gratuites</a:t>
            </a:r>
            <a:r>
              <a:rPr lang="en-US" b="0" i="0" u="none" strike="noStrike" dirty="0">
                <a:effectLst/>
                <a:latin typeface="Montserrat" pitchFamily="2" charset="77"/>
              </a:rPr>
              <a:t>, </a:t>
            </a:r>
            <a:r>
              <a:rPr lang="en-US" b="0" i="0" u="none" strike="noStrike" dirty="0" err="1">
                <a:effectLst/>
                <a:latin typeface="Montserrat" pitchFamily="2" charset="77"/>
              </a:rPr>
              <a:t>illimitées</a:t>
            </a:r>
            <a:r>
              <a:rPr lang="en-US" b="0" i="0" u="none" strike="noStrike" dirty="0">
                <a:effectLst/>
                <a:latin typeface="Montserrat" pitchFamily="2" charset="77"/>
              </a:rPr>
              <a:t>. C’est le </a:t>
            </a:r>
            <a:r>
              <a:rPr lang="en-US" b="0" i="0" u="none" strike="noStrike" dirty="0" err="1">
                <a:effectLst/>
                <a:latin typeface="Montserrat" pitchFamily="2" charset="77"/>
              </a:rPr>
              <a:t>cas</a:t>
            </a:r>
            <a:r>
              <a:rPr lang="en-US" b="0" i="0" u="none" strike="noStrike" dirty="0">
                <a:effectLst/>
                <a:latin typeface="Montserrat" pitchFamily="2" charset="77"/>
              </a:rPr>
              <a:t> </a:t>
            </a:r>
            <a:r>
              <a:rPr lang="en-US" b="0" i="0" u="none" strike="noStrike" dirty="0" err="1">
                <a:effectLst/>
                <a:latin typeface="Montserrat" pitchFamily="2" charset="77"/>
              </a:rPr>
              <a:t>d’Amazon</a:t>
            </a:r>
            <a:r>
              <a:rPr lang="en-US" b="0" i="0" u="none" strike="noStrike" dirty="0">
                <a:effectLst/>
                <a:latin typeface="Montserrat" pitchFamily="2" charset="77"/>
              </a:rPr>
              <a:t>, Deezer, Spotify, Tidal et YouTube</a:t>
            </a:r>
          </a:p>
          <a:p>
            <a:endParaRPr lang="en-US" dirty="0">
              <a:latin typeface="Montserrat" pitchFamily="2" charset="77"/>
            </a:endParaRPr>
          </a:p>
          <a:p>
            <a:r>
              <a:rPr lang="en-US" b="0" i="0" u="none" strike="noStrike" dirty="0" err="1">
                <a:effectLst/>
                <a:latin typeface="Montserrat" pitchFamily="2" charset="77"/>
              </a:rPr>
              <a:t>l’ecoute</a:t>
            </a:r>
            <a:r>
              <a:rPr lang="en-US" b="0" i="0" u="none" strike="noStrike" dirty="0">
                <a:effectLst/>
                <a:latin typeface="Montserrat" pitchFamily="2" charset="77"/>
              </a:rPr>
              <a:t> </a:t>
            </a:r>
            <a:r>
              <a:rPr lang="en-US" b="0" i="0" u="none" strike="noStrike" dirty="0" err="1">
                <a:effectLst/>
                <a:latin typeface="Montserrat" pitchFamily="2" charset="77"/>
              </a:rPr>
              <a:t>comporte</a:t>
            </a:r>
            <a:r>
              <a:rPr lang="en-US" b="0" i="0" u="none" strike="noStrike" dirty="0">
                <a:effectLst/>
                <a:latin typeface="Montserrat" pitchFamily="2" charset="77"/>
              </a:rPr>
              <a:t> des </a:t>
            </a:r>
            <a:r>
              <a:rPr lang="en-US" b="0" i="0" u="none" strike="noStrike" dirty="0" err="1">
                <a:effectLst/>
                <a:latin typeface="Montserrat" pitchFamily="2" charset="77"/>
              </a:rPr>
              <a:t>publiciter</a:t>
            </a:r>
            <a:r>
              <a:rPr lang="en-US" b="0" i="0" u="none" strike="noStrike" dirty="0">
                <a:effectLst/>
                <a:latin typeface="Montserrat" pitchFamily="2" charset="77"/>
              </a:rPr>
              <a:t> </a:t>
            </a:r>
            <a:r>
              <a:rPr lang="en-US" b="0" i="0" u="none" strike="noStrike" dirty="0">
                <a:solidFill>
                  <a:srgbClr val="FFFFFF"/>
                </a:solidFill>
                <a:effectLst/>
                <a:latin typeface="Montserrat" pitchFamily="2" charset="77"/>
              </a:rPr>
              <a:t>M</a:t>
            </a:r>
          </a:p>
          <a:p>
            <a:endParaRPr lang="en-US" dirty="0">
              <a:latin typeface="Montserrat" pitchFamily="2" charset="77"/>
            </a:endParaRPr>
          </a:p>
          <a:p>
            <a:r>
              <a:rPr lang="en-US" b="0" i="0" u="none" strike="noStrike" dirty="0">
                <a:effectLst/>
                <a:latin typeface="Montserrat" pitchFamily="2" charset="77"/>
              </a:rPr>
              <a:t>Pas de Mode  </a:t>
            </a:r>
            <a:r>
              <a:rPr lang="en-US" b="0" i="0" u="none" strike="noStrike" dirty="0" err="1">
                <a:effectLst/>
                <a:latin typeface="Montserrat" pitchFamily="2" charset="77"/>
              </a:rPr>
              <a:t>telechargement</a:t>
            </a:r>
            <a:r>
              <a:rPr lang="en-US" b="0" i="0" u="none" strike="noStrike" dirty="0">
                <a:effectLst/>
                <a:latin typeface="Montserrat" pitchFamily="2" charset="77"/>
              </a:rPr>
              <a:t> </a:t>
            </a:r>
            <a:endParaRPr lang="en-MA" dirty="0"/>
          </a:p>
        </p:txBody>
      </p:sp>
    </p:spTree>
    <p:extLst>
      <p:ext uri="{BB962C8B-B14F-4D97-AF65-F5344CB8AC3E}">
        <p14:creationId xmlns:p14="http://schemas.microsoft.com/office/powerpoint/2010/main" val="16527209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A0BBA-4FE0-77A5-7D96-908A61287036}"/>
              </a:ext>
            </a:extLst>
          </p:cNvPr>
          <p:cNvSpPr>
            <a:spLocks noGrp="1"/>
          </p:cNvSpPr>
          <p:nvPr>
            <p:ph type="title"/>
          </p:nvPr>
        </p:nvSpPr>
        <p:spPr>
          <a:xfrm>
            <a:off x="838200" y="480740"/>
            <a:ext cx="10515600" cy="833054"/>
          </a:xfrm>
        </p:spPr>
        <p:txBody>
          <a:bodyPr>
            <a:normAutofit fontScale="90000"/>
          </a:bodyPr>
          <a:lstStyle/>
          <a:p>
            <a:r>
              <a:rPr lang="en-US" b="1" i="0" u="none" strike="noStrike" cap="all" dirty="0">
                <a:effectLst/>
                <a:latin typeface="Montserrat" pitchFamily="2" charset="77"/>
              </a:rPr>
              <a:t>QUEL EST LE PRIX DES PLATEFORMES DE STREAMING DE MUSIQUE ?</a:t>
            </a:r>
            <a:br>
              <a:rPr lang="en-US" b="1" i="0" u="none" strike="noStrike" cap="all" dirty="0">
                <a:effectLst/>
                <a:latin typeface="Montserrat" pitchFamily="2" charset="77"/>
              </a:rPr>
            </a:br>
            <a:endParaRPr lang="en-MA" dirty="0"/>
          </a:p>
        </p:txBody>
      </p:sp>
      <p:sp>
        <p:nvSpPr>
          <p:cNvPr id="3" name="Content Placeholder 2">
            <a:extLst>
              <a:ext uri="{FF2B5EF4-FFF2-40B4-BE49-F238E27FC236}">
                <a16:creationId xmlns:a16="http://schemas.microsoft.com/office/drawing/2014/main" id="{C92840C7-F9EF-A0A4-4AA3-F7060E0B943B}"/>
              </a:ext>
            </a:extLst>
          </p:cNvPr>
          <p:cNvSpPr>
            <a:spLocks noGrp="1"/>
          </p:cNvSpPr>
          <p:nvPr>
            <p:ph idx="1"/>
          </p:nvPr>
        </p:nvSpPr>
        <p:spPr>
          <a:xfrm>
            <a:off x="838200" y="1478784"/>
            <a:ext cx="10515600" cy="2578209"/>
          </a:xfrm>
        </p:spPr>
        <p:txBody>
          <a:bodyPr/>
          <a:lstStyle/>
          <a:p>
            <a:pPr algn="l"/>
            <a:r>
              <a:rPr lang="en-US" b="1" i="0" u="none" strike="noStrike" cap="all" dirty="0">
                <a:effectLst/>
                <a:latin typeface="Montserrat" pitchFamily="2" charset="77"/>
              </a:rPr>
              <a:t>OFFRES PREMIUM, HD, HI-FI, STUDIO PREMIER…</a:t>
            </a:r>
            <a:endParaRPr lang="en-US" b="1" cap="all" dirty="0">
              <a:latin typeface="Montserrat" pitchFamily="2" charset="77"/>
            </a:endParaRPr>
          </a:p>
          <a:p>
            <a:pPr algn="l"/>
            <a:r>
              <a:rPr lang="en-US" b="1" i="0" u="none" strike="noStrike" cap="all" dirty="0">
                <a:effectLst/>
                <a:latin typeface="Montserrat" pitchFamily="2" charset="77"/>
              </a:rPr>
              <a:t>La Moyenne des </a:t>
            </a:r>
            <a:r>
              <a:rPr lang="en-US" b="1" i="0" u="none" strike="noStrike" cap="all" dirty="0" err="1">
                <a:effectLst/>
                <a:latin typeface="Montserrat" pitchFamily="2" charset="77"/>
              </a:rPr>
              <a:t>Offres</a:t>
            </a:r>
            <a:r>
              <a:rPr lang="en-US" b="1" i="0" u="none" strike="noStrike" cap="all" dirty="0">
                <a:effectLst/>
                <a:latin typeface="Montserrat" pitchFamily="2" charset="77"/>
              </a:rPr>
              <a:t> c’est de 3 </a:t>
            </a:r>
            <a:r>
              <a:rPr lang="en-US" b="1" i="0" u="none" strike="noStrike" cap="all" dirty="0" err="1">
                <a:effectLst/>
                <a:latin typeface="Montserrat" pitchFamily="2" charset="77"/>
              </a:rPr>
              <a:t>Offres</a:t>
            </a:r>
            <a:r>
              <a:rPr lang="en-US" b="1" i="0" u="none" strike="noStrike" cap="all" dirty="0">
                <a:effectLst/>
                <a:latin typeface="Montserrat" pitchFamily="2" charset="77"/>
              </a:rPr>
              <a:t> </a:t>
            </a:r>
            <a:r>
              <a:rPr lang="en-US" b="1" i="0" u="none" strike="noStrike" cap="all" dirty="0" err="1">
                <a:effectLst/>
                <a:latin typeface="Montserrat" pitchFamily="2" charset="77"/>
              </a:rPr>
              <a:t>d’abonnement</a:t>
            </a:r>
            <a:r>
              <a:rPr lang="en-US" b="1" i="0" u="none" strike="noStrike" cap="all" dirty="0">
                <a:effectLst/>
                <a:latin typeface="Montserrat" pitchFamily="2" charset="77"/>
              </a:rPr>
              <a:t> par </a:t>
            </a:r>
            <a:r>
              <a:rPr lang="en-US" b="1" cap="all" dirty="0" err="1">
                <a:latin typeface="Montserrat" pitchFamily="2" charset="77"/>
              </a:rPr>
              <a:t>Plateform</a:t>
            </a:r>
            <a:endParaRPr lang="en-US" b="1" i="0" u="none" strike="noStrike" cap="all" dirty="0">
              <a:effectLst/>
              <a:latin typeface="Montserrat" pitchFamily="2" charset="77"/>
            </a:endParaRPr>
          </a:p>
          <a:p>
            <a:pPr algn="l"/>
            <a:r>
              <a:rPr lang="en-US" b="1" i="0" u="none" strike="noStrike" dirty="0">
                <a:effectLst/>
                <a:latin typeface="Montserrat" pitchFamily="2" charset="77"/>
              </a:rPr>
              <a:t>les abonnements </a:t>
            </a:r>
            <a:r>
              <a:rPr lang="en-US" b="1" i="0" u="none" strike="noStrike" dirty="0" err="1">
                <a:effectLst/>
                <a:latin typeface="Montserrat" pitchFamily="2" charset="77"/>
              </a:rPr>
              <a:t>personnels</a:t>
            </a:r>
            <a:r>
              <a:rPr lang="en-US" b="1" i="0" u="none" strike="noStrike" dirty="0">
                <a:effectLst/>
                <a:latin typeface="Montserrat" pitchFamily="2" charset="77"/>
              </a:rPr>
              <a:t> avec un abonnement </a:t>
            </a:r>
            <a:r>
              <a:rPr lang="en-US" b="1" i="0" u="none" strike="noStrike" dirty="0" err="1">
                <a:effectLst/>
                <a:latin typeface="Montserrat" pitchFamily="2" charset="77"/>
              </a:rPr>
              <a:t>mensuel</a:t>
            </a:r>
            <a:r>
              <a:rPr lang="en-US" b="0" i="0" u="none" strike="noStrike" dirty="0">
                <a:effectLst/>
                <a:latin typeface="Montserrat" pitchFamily="2" charset="77"/>
              </a:rPr>
              <a:t>, </a:t>
            </a:r>
            <a:r>
              <a:rPr lang="en-US" b="1" i="0" u="none" strike="noStrike" dirty="0">
                <a:effectLst/>
                <a:latin typeface="Montserrat" pitchFamily="2" charset="77"/>
              </a:rPr>
              <a:t>sans engagement d’un an</a:t>
            </a:r>
          </a:p>
          <a:p>
            <a:pPr algn="l"/>
            <a:endParaRPr lang="en-US" b="1" i="0" u="none" strike="noStrike" cap="all" dirty="0">
              <a:effectLst/>
              <a:latin typeface="Montserrat" pitchFamily="2" charset="77"/>
            </a:endParaRPr>
          </a:p>
        </p:txBody>
      </p:sp>
      <p:pic>
        <p:nvPicPr>
          <p:cNvPr id="4" name="Picture 3">
            <a:extLst>
              <a:ext uri="{FF2B5EF4-FFF2-40B4-BE49-F238E27FC236}">
                <a16:creationId xmlns:a16="http://schemas.microsoft.com/office/drawing/2014/main" id="{485FA789-778A-682C-F2BF-7D500A380D55}"/>
              </a:ext>
            </a:extLst>
          </p:cNvPr>
          <p:cNvPicPr>
            <a:picLocks noChangeAspect="1"/>
          </p:cNvPicPr>
          <p:nvPr/>
        </p:nvPicPr>
        <p:blipFill>
          <a:blip r:embed="rId2"/>
          <a:stretch>
            <a:fillRect/>
          </a:stretch>
        </p:blipFill>
        <p:spPr>
          <a:xfrm>
            <a:off x="4698124" y="3736390"/>
            <a:ext cx="6655676" cy="3025976"/>
          </a:xfrm>
          <a:prstGeom prst="rect">
            <a:avLst/>
          </a:prstGeom>
        </p:spPr>
      </p:pic>
      <p:sp>
        <p:nvSpPr>
          <p:cNvPr id="5" name="TextBox 4">
            <a:extLst>
              <a:ext uri="{FF2B5EF4-FFF2-40B4-BE49-F238E27FC236}">
                <a16:creationId xmlns:a16="http://schemas.microsoft.com/office/drawing/2014/main" id="{E750B940-7BBE-99B6-36A5-7B24B983386C}"/>
              </a:ext>
            </a:extLst>
          </p:cNvPr>
          <p:cNvSpPr txBox="1"/>
          <p:nvPr/>
        </p:nvSpPr>
        <p:spPr>
          <a:xfrm>
            <a:off x="1030014" y="4056993"/>
            <a:ext cx="1944414" cy="2031325"/>
          </a:xfrm>
          <a:prstGeom prst="rect">
            <a:avLst/>
          </a:prstGeom>
          <a:noFill/>
        </p:spPr>
        <p:txBody>
          <a:bodyPr wrap="square" rtlCol="0">
            <a:spAutoFit/>
          </a:bodyPr>
          <a:lstStyle/>
          <a:p>
            <a:r>
              <a:rPr lang="en-MA" b="1" dirty="0"/>
              <a:t>- OFFRE ETUDIANT A </a:t>
            </a:r>
            <a:r>
              <a:rPr lang="en-US" b="1" i="0" u="none" strike="noStrike" dirty="0">
                <a:effectLst/>
                <a:latin typeface="Montserrat" pitchFamily="2" charset="77"/>
              </a:rPr>
              <a:t>4,99 euros</a:t>
            </a:r>
          </a:p>
          <a:p>
            <a:endParaRPr lang="en-US" b="1" dirty="0">
              <a:latin typeface="Montserrat" pitchFamily="2" charset="77"/>
            </a:endParaRPr>
          </a:p>
          <a:p>
            <a:r>
              <a:rPr lang="en-US" b="1" dirty="0">
                <a:latin typeface="Montserrat" pitchFamily="2" charset="77"/>
              </a:rPr>
              <a:t>- OFFRE FAMILIALE</a:t>
            </a:r>
          </a:p>
          <a:p>
            <a:r>
              <a:rPr lang="en-US" b="0" i="0" u="none" strike="noStrike" dirty="0">
                <a:effectLst/>
                <a:latin typeface="Montserrat" pitchFamily="2" charset="77"/>
              </a:rPr>
              <a:t>12,00 à 15,99 euros</a:t>
            </a:r>
            <a:endParaRPr lang="en-MA" b="1" dirty="0"/>
          </a:p>
        </p:txBody>
      </p:sp>
    </p:spTree>
    <p:extLst>
      <p:ext uri="{BB962C8B-B14F-4D97-AF65-F5344CB8AC3E}">
        <p14:creationId xmlns:p14="http://schemas.microsoft.com/office/powerpoint/2010/main" val="1145411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CF9AC-804A-84B7-13F9-7459F5580478}"/>
              </a:ext>
            </a:extLst>
          </p:cNvPr>
          <p:cNvSpPr>
            <a:spLocks noGrp="1"/>
          </p:cNvSpPr>
          <p:nvPr>
            <p:ph type="title"/>
          </p:nvPr>
        </p:nvSpPr>
        <p:spPr>
          <a:xfrm>
            <a:off x="838200" y="0"/>
            <a:ext cx="10515600" cy="1325563"/>
          </a:xfrm>
        </p:spPr>
        <p:txBody>
          <a:bodyPr/>
          <a:lstStyle/>
          <a:p>
            <a:r>
              <a:rPr lang="en-MA" b="1">
                <a:latin typeface="Montserrat" pitchFamily="2" charset="77"/>
              </a:rPr>
              <a:t>FONCTIONNALITER PROPOSER</a:t>
            </a:r>
          </a:p>
        </p:txBody>
      </p:sp>
      <p:sp>
        <p:nvSpPr>
          <p:cNvPr id="3" name="Content Placeholder 2">
            <a:extLst>
              <a:ext uri="{FF2B5EF4-FFF2-40B4-BE49-F238E27FC236}">
                <a16:creationId xmlns:a16="http://schemas.microsoft.com/office/drawing/2014/main" id="{7B5445F6-880E-490A-1FD8-DE7F7AB820CC}"/>
              </a:ext>
            </a:extLst>
          </p:cNvPr>
          <p:cNvSpPr>
            <a:spLocks noGrp="1"/>
          </p:cNvSpPr>
          <p:nvPr>
            <p:ph idx="1"/>
          </p:nvPr>
        </p:nvSpPr>
        <p:spPr>
          <a:xfrm>
            <a:off x="838200" y="1060066"/>
            <a:ext cx="11183006" cy="5277671"/>
          </a:xfrm>
        </p:spPr>
        <p:txBody>
          <a:bodyPr>
            <a:normAutofit fontScale="92500" lnSpcReduction="10000"/>
          </a:bodyPr>
          <a:lstStyle/>
          <a:p>
            <a:r>
              <a:rPr lang="en-US" b="1" i="0" u="none" strike="noStrike" cap="all" dirty="0">
                <a:effectLst/>
                <a:latin typeface="Montserrat" pitchFamily="2" charset="77"/>
              </a:rPr>
              <a:t>LE PARTAGE D’ACTIVITÉ</a:t>
            </a:r>
          </a:p>
          <a:p>
            <a:pPr marL="0" indent="0">
              <a:buNone/>
            </a:pPr>
            <a:r>
              <a:rPr lang="en-MA" dirty="0"/>
              <a:t>    PARTAGER CES SESSION D’ECOUTE SUR LES RESEAUX SOCIOS</a:t>
            </a:r>
          </a:p>
          <a:p>
            <a:pPr marL="0" indent="0">
              <a:buNone/>
            </a:pPr>
            <a:r>
              <a:rPr lang="en-MA" dirty="0"/>
              <a:t>    SAVOIR CE QUE LES AUTRES ECOUTE</a:t>
            </a:r>
          </a:p>
          <a:p>
            <a:r>
              <a:rPr lang="en-MA" b="1" dirty="0">
                <a:latin typeface="Montserrat" pitchFamily="2" charset="77"/>
              </a:rPr>
              <a:t>SAVOIR LES TITRES ET ALBUMS LES PLUS ECOUTER </a:t>
            </a:r>
            <a:endParaRPr lang="en-MA" dirty="0"/>
          </a:p>
          <a:p>
            <a:r>
              <a:rPr lang="en-US" b="1" i="0" u="none" strike="noStrike" cap="all" dirty="0">
                <a:effectLst/>
                <a:latin typeface="Montserrat" pitchFamily="2" charset="77"/>
              </a:rPr>
              <a:t>LES PLAYLISTS COLLABORATIVES</a:t>
            </a:r>
          </a:p>
          <a:p>
            <a:pPr marL="0" indent="0">
              <a:buNone/>
            </a:pPr>
            <a:r>
              <a:rPr lang="en-US" b="0" i="0" u="none" strike="noStrike" dirty="0">
                <a:effectLst/>
                <a:latin typeface="Montserrat" pitchFamily="2" charset="77"/>
              </a:rPr>
              <a:t>   </a:t>
            </a:r>
            <a:r>
              <a:rPr lang="en-US" b="0" i="0" u="none" strike="noStrike" dirty="0" err="1">
                <a:effectLst/>
                <a:latin typeface="Montserrat" pitchFamily="2" charset="77"/>
              </a:rPr>
              <a:t>organiser</a:t>
            </a:r>
            <a:r>
              <a:rPr lang="en-US" b="0" i="0" u="none" strike="noStrike" dirty="0">
                <a:effectLst/>
                <a:latin typeface="Montserrat" pitchFamily="2" charset="77"/>
              </a:rPr>
              <a:t> une </a:t>
            </a:r>
            <a:r>
              <a:rPr lang="en-US" b="0" i="0" u="none" strike="noStrike" dirty="0" err="1">
                <a:effectLst/>
                <a:latin typeface="Montserrat" pitchFamily="2" charset="77"/>
              </a:rPr>
              <a:t>soiree</a:t>
            </a:r>
            <a:r>
              <a:rPr lang="en-US" b="0" i="0" u="none" strike="noStrike" dirty="0" err="1">
                <a:solidFill>
                  <a:srgbClr val="FFFFFF"/>
                </a:solidFill>
                <a:effectLst/>
                <a:latin typeface="Montserrat" pitchFamily="2" charset="77"/>
              </a:rPr>
              <a:t>iré</a:t>
            </a:r>
            <a:endParaRPr lang="en-US" b="0" i="0" u="none" strike="noStrike" dirty="0">
              <a:solidFill>
                <a:srgbClr val="FFFFFF"/>
              </a:solidFill>
              <a:effectLst/>
              <a:latin typeface="Montserrat" pitchFamily="2" charset="77"/>
            </a:endParaRPr>
          </a:p>
          <a:p>
            <a:pPr marL="0" indent="0">
              <a:buNone/>
            </a:pPr>
            <a:r>
              <a:rPr lang="en-US" dirty="0">
                <a:latin typeface="Montserrat" pitchFamily="2" charset="77"/>
              </a:rPr>
              <a:t>    </a:t>
            </a:r>
            <a:r>
              <a:rPr lang="en-US" dirty="0" err="1">
                <a:latin typeface="Montserrat" pitchFamily="2" charset="77"/>
              </a:rPr>
              <a:t>Partager</a:t>
            </a:r>
            <a:r>
              <a:rPr lang="en-US" dirty="0">
                <a:latin typeface="Montserrat" pitchFamily="2" charset="77"/>
              </a:rPr>
              <a:t> la playlist sur les </a:t>
            </a:r>
            <a:r>
              <a:rPr lang="en-US" dirty="0" err="1">
                <a:latin typeface="Montserrat" pitchFamily="2" charset="77"/>
              </a:rPr>
              <a:t>reseux</a:t>
            </a:r>
            <a:r>
              <a:rPr lang="en-US" dirty="0">
                <a:latin typeface="Montserrat" pitchFamily="2" charset="77"/>
              </a:rPr>
              <a:t> sociaux</a:t>
            </a:r>
          </a:p>
          <a:p>
            <a:r>
              <a:rPr lang="en-US" b="1" i="0" u="none" strike="noStrike" cap="all" dirty="0">
                <a:effectLst/>
                <a:latin typeface="Montserrat" pitchFamily="2" charset="77"/>
              </a:rPr>
              <a:t>LES RECOMMANDATIONS ET PLAYLISTS AUTOMATIQUES OU ÉDITORIALISÉES</a:t>
            </a:r>
          </a:p>
          <a:p>
            <a:r>
              <a:rPr lang="en-US" b="1" i="0" u="none" strike="noStrike" cap="all" dirty="0">
                <a:effectLst/>
                <a:latin typeface="Montserrat" pitchFamily="2" charset="77"/>
              </a:rPr>
              <a:t>LA QUALITÉ SONORE DES MORCEAUX en HD (</a:t>
            </a:r>
            <a:r>
              <a:rPr lang="en-US" sz="2200" b="1" i="0" u="none" strike="noStrike" cap="all" dirty="0">
                <a:effectLst/>
                <a:latin typeface="Montserrat" pitchFamily="2" charset="77"/>
              </a:rPr>
              <a:t>192khz -&gt;- 320khz)</a:t>
            </a:r>
          </a:p>
          <a:p>
            <a:r>
              <a:rPr lang="en-US" b="1" cap="all" dirty="0">
                <a:latin typeface="Montserrat" pitchFamily="2" charset="77"/>
              </a:rPr>
              <a:t>Audio spatial</a:t>
            </a:r>
          </a:p>
          <a:p>
            <a:r>
              <a:rPr lang="en-US" b="1" i="0" u="none" strike="noStrike" cap="all" dirty="0">
                <a:effectLst/>
                <a:latin typeface="Montserrat" pitchFamily="2" charset="77"/>
              </a:rPr>
              <a:t>TÉLÉCHARGEMENT HORS LIGNE</a:t>
            </a:r>
          </a:p>
          <a:p>
            <a:endParaRPr lang="en-US" b="1" i="0" u="none" strike="noStrike" cap="all" dirty="0">
              <a:effectLst/>
              <a:latin typeface="Montserrat" pitchFamily="2" charset="77"/>
            </a:endParaRPr>
          </a:p>
          <a:p>
            <a:endParaRPr lang="en-US" b="1" i="0" u="none" strike="noStrike" cap="all" dirty="0">
              <a:effectLst/>
              <a:latin typeface="Montserrat" pitchFamily="2" charset="77"/>
            </a:endParaRPr>
          </a:p>
          <a:p>
            <a:pPr marL="0" indent="0">
              <a:buNone/>
            </a:pPr>
            <a:endParaRPr lang="en-MA" dirty="0"/>
          </a:p>
        </p:txBody>
      </p:sp>
    </p:spTree>
    <p:extLst>
      <p:ext uri="{BB962C8B-B14F-4D97-AF65-F5344CB8AC3E}">
        <p14:creationId xmlns:p14="http://schemas.microsoft.com/office/powerpoint/2010/main" val="11450910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CC95F-3FF2-53E8-1E8D-F8770AA086C7}"/>
              </a:ext>
            </a:extLst>
          </p:cNvPr>
          <p:cNvSpPr>
            <a:spLocks noGrp="1"/>
          </p:cNvSpPr>
          <p:nvPr>
            <p:ph type="title"/>
          </p:nvPr>
        </p:nvSpPr>
        <p:spPr>
          <a:xfrm>
            <a:off x="838199" y="91856"/>
            <a:ext cx="10515600" cy="1325563"/>
          </a:xfrm>
        </p:spPr>
        <p:txBody>
          <a:bodyPr/>
          <a:lstStyle/>
          <a:p>
            <a:r>
              <a:rPr lang="en-MA" b="1">
                <a:latin typeface="Montserrat" pitchFamily="2" charset="77"/>
              </a:rPr>
              <a:t>Autres Services d’ecoute</a:t>
            </a:r>
          </a:p>
        </p:txBody>
      </p:sp>
      <p:pic>
        <p:nvPicPr>
          <p:cNvPr id="4" name="Content Placeholder 3">
            <a:extLst>
              <a:ext uri="{FF2B5EF4-FFF2-40B4-BE49-F238E27FC236}">
                <a16:creationId xmlns:a16="http://schemas.microsoft.com/office/drawing/2014/main" id="{88237A0A-CA48-8972-28F8-469C67CBD3D3}"/>
              </a:ext>
            </a:extLst>
          </p:cNvPr>
          <p:cNvPicPr>
            <a:picLocks noGrp="1" noChangeAspect="1"/>
          </p:cNvPicPr>
          <p:nvPr>
            <p:ph idx="1"/>
          </p:nvPr>
        </p:nvPicPr>
        <p:blipFill>
          <a:blip r:embed="rId2"/>
          <a:stretch>
            <a:fillRect/>
          </a:stretch>
        </p:blipFill>
        <p:spPr>
          <a:xfrm>
            <a:off x="3639366" y="1417418"/>
            <a:ext cx="5583337" cy="5120015"/>
          </a:xfrm>
          <a:prstGeom prst="rect">
            <a:avLst/>
          </a:prstGeom>
        </p:spPr>
      </p:pic>
    </p:spTree>
    <p:extLst>
      <p:ext uri="{BB962C8B-B14F-4D97-AF65-F5344CB8AC3E}">
        <p14:creationId xmlns:p14="http://schemas.microsoft.com/office/powerpoint/2010/main" val="21318209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89174-F8D7-1FDA-45AE-BC6622663C7B}"/>
              </a:ext>
            </a:extLst>
          </p:cNvPr>
          <p:cNvSpPr>
            <a:spLocks noGrp="1"/>
          </p:cNvSpPr>
          <p:nvPr>
            <p:ph type="title"/>
          </p:nvPr>
        </p:nvSpPr>
        <p:spPr>
          <a:xfrm>
            <a:off x="1098331" y="0"/>
            <a:ext cx="10515600" cy="1325563"/>
          </a:xfrm>
        </p:spPr>
        <p:txBody>
          <a:bodyPr/>
          <a:lstStyle/>
          <a:p>
            <a:r>
              <a:rPr lang="en-MA" b="1">
                <a:latin typeface="Montserrat" pitchFamily="2" charset="77"/>
              </a:rPr>
              <a:t>REMUNERATION DES ARTISTES</a:t>
            </a:r>
          </a:p>
        </p:txBody>
      </p:sp>
      <p:pic>
        <p:nvPicPr>
          <p:cNvPr id="3074" name="Picture 2" descr="Streaming musical : qui &#10;rémunère le mieux les artistes ? &#10;Nombre d'écoutes nécessaire à un artiste pour gagner un &#10;euro sur les plateformes suivantes (en février 2020) &#10;1 612 &#10;YouTube Music &#10;Source : Beat &#10;277 &#10;Amazon &#10;Music &#10;174 &#10;Deezer &#10;89 &#10;ida &#10;254 &#10;Spotify &#10;151 &#10;Apple &#10;Music &#10;39, &#10;Napst r &#10;statista ">
            <a:extLst>
              <a:ext uri="{FF2B5EF4-FFF2-40B4-BE49-F238E27FC236}">
                <a16:creationId xmlns:a16="http://schemas.microsoft.com/office/drawing/2014/main" id="{65E534E4-FD64-1BF5-11D4-05267AB3551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0" y="1081117"/>
            <a:ext cx="5517931" cy="551793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3273183-7961-40E4-5A37-B3C51A329685}"/>
              </a:ext>
            </a:extLst>
          </p:cNvPr>
          <p:cNvSpPr txBox="1"/>
          <p:nvPr/>
        </p:nvSpPr>
        <p:spPr>
          <a:xfrm>
            <a:off x="273268" y="2186602"/>
            <a:ext cx="6096000" cy="1754326"/>
          </a:xfrm>
          <a:prstGeom prst="rect">
            <a:avLst/>
          </a:prstGeom>
          <a:noFill/>
        </p:spPr>
        <p:txBody>
          <a:bodyPr wrap="square">
            <a:spAutoFit/>
          </a:bodyPr>
          <a:lstStyle/>
          <a:p>
            <a:pPr marL="0" marR="0">
              <a:spcBef>
                <a:spcPts val="0"/>
              </a:spcBef>
              <a:spcAft>
                <a:spcPts val="0"/>
              </a:spcAft>
            </a:pPr>
            <a:r>
              <a:rPr lang="en-US" sz="1800">
                <a:effectLst/>
                <a:latin typeface="Calibri" panose="020F0502020204030204" pitchFamily="34" charset="0"/>
              </a:rPr>
              <a:t>-Du </a:t>
            </a:r>
            <a:r>
              <a:rPr lang="en-US" sz="1800" err="1">
                <a:effectLst/>
                <a:latin typeface="Calibri" panose="020F0502020204030204" pitchFamily="34" charset="0"/>
              </a:rPr>
              <a:t>coté</a:t>
            </a:r>
            <a:r>
              <a:rPr lang="en-US" sz="1800">
                <a:effectLst/>
                <a:latin typeface="Calibri" panose="020F0502020204030204" pitchFamily="34" charset="0"/>
              </a:rPr>
              <a:t> des artistes, on </a:t>
            </a:r>
            <a:r>
              <a:rPr lang="en-US" sz="1800" err="1">
                <a:effectLst/>
                <a:latin typeface="Calibri" panose="020F0502020204030204" pitchFamily="34" charset="0"/>
              </a:rPr>
              <a:t>estime</a:t>
            </a:r>
            <a:r>
              <a:rPr lang="en-US" sz="1800">
                <a:effectLst/>
                <a:latin typeface="Calibri" panose="020F0502020204030204" pitchFamily="34" charset="0"/>
              </a:rPr>
              <a:t> que </a:t>
            </a:r>
            <a:r>
              <a:rPr lang="en-US" sz="1800" err="1">
                <a:effectLst/>
                <a:latin typeface="Calibri" panose="020F0502020204030204" pitchFamily="34" charset="0"/>
              </a:rPr>
              <a:t>ces</a:t>
            </a:r>
            <a:r>
              <a:rPr lang="en-US" sz="1800">
                <a:effectLst/>
                <a:latin typeface="Calibri" panose="020F0502020204030204" pitchFamily="34" charset="0"/>
              </a:rPr>
              <a:t> </a:t>
            </a:r>
            <a:r>
              <a:rPr lang="en-US" sz="1800" err="1">
                <a:effectLst/>
                <a:latin typeface="Calibri" panose="020F0502020204030204" pitchFamily="34" charset="0"/>
              </a:rPr>
              <a:t>derniers</a:t>
            </a:r>
            <a:r>
              <a:rPr lang="en-US" sz="1800">
                <a:effectLst/>
                <a:latin typeface="Calibri" panose="020F0502020204030204" pitchFamily="34" charset="0"/>
              </a:rPr>
              <a:t> </a:t>
            </a:r>
            <a:r>
              <a:rPr lang="en-US" sz="1800" err="1">
                <a:effectLst/>
                <a:latin typeface="Calibri" panose="020F0502020204030204" pitchFamily="34" charset="0"/>
              </a:rPr>
              <a:t>gagnent</a:t>
            </a:r>
            <a:r>
              <a:rPr lang="en-US" sz="1800">
                <a:effectLst/>
                <a:latin typeface="Calibri" panose="020F0502020204030204" pitchFamily="34" charset="0"/>
              </a:rPr>
              <a:t> environ 0,0034 dollar par </a:t>
            </a:r>
            <a:r>
              <a:rPr lang="en-US" sz="1800" err="1">
                <a:effectLst/>
                <a:latin typeface="Calibri" panose="020F0502020204030204" pitchFamily="34" charset="0"/>
              </a:rPr>
              <a:t>écoute</a:t>
            </a:r>
            <a:r>
              <a:rPr lang="en-US" sz="1800">
                <a:effectLst/>
                <a:latin typeface="Calibri" panose="020F0502020204030204" pitchFamily="34" charset="0"/>
              </a:rPr>
              <a:t>.</a:t>
            </a:r>
          </a:p>
          <a:p>
            <a:pPr marL="0" marR="0">
              <a:spcBef>
                <a:spcPts val="0"/>
              </a:spcBef>
              <a:spcAft>
                <a:spcPts val="0"/>
              </a:spcAft>
            </a:pPr>
            <a:r>
              <a:rPr lang="en-US" sz="1800">
                <a:effectLst/>
                <a:latin typeface="Calibri" panose="020F0502020204030204" pitchFamily="34" charset="0"/>
              </a:rPr>
              <a:t>-les </a:t>
            </a:r>
            <a:r>
              <a:rPr lang="en-US" sz="1800" err="1">
                <a:effectLst/>
                <a:latin typeface="Calibri" panose="020F0502020204030204" pitchFamily="34" charset="0"/>
              </a:rPr>
              <a:t>sommes</a:t>
            </a:r>
            <a:r>
              <a:rPr lang="en-US" sz="1800">
                <a:effectLst/>
                <a:latin typeface="Calibri" panose="020F0502020204030204" pitchFamily="34" charset="0"/>
              </a:rPr>
              <a:t> reçues </a:t>
            </a:r>
            <a:r>
              <a:rPr lang="en-US" sz="1800" err="1">
                <a:effectLst/>
                <a:latin typeface="Calibri" panose="020F0502020204030204" pitchFamily="34" charset="0"/>
              </a:rPr>
              <a:t>varient</a:t>
            </a:r>
            <a:r>
              <a:rPr lang="en-US" sz="1800">
                <a:effectLst/>
                <a:latin typeface="Calibri" panose="020F0502020204030204" pitchFamily="34" charset="0"/>
              </a:rPr>
              <a:t> </a:t>
            </a:r>
            <a:r>
              <a:rPr lang="en-US" sz="1800" err="1">
                <a:effectLst/>
                <a:latin typeface="Calibri" panose="020F0502020204030204" pitchFamily="34" charset="0"/>
              </a:rPr>
              <a:t>évidemment</a:t>
            </a:r>
            <a:r>
              <a:rPr lang="en-US" sz="1800">
                <a:effectLst/>
                <a:latin typeface="Calibri" panose="020F0502020204030204" pitchFamily="34" charset="0"/>
              </a:rPr>
              <a:t> sur le </a:t>
            </a:r>
            <a:r>
              <a:rPr lang="en-US" sz="1800" err="1">
                <a:effectLst/>
                <a:latin typeface="Calibri" panose="020F0502020204030204" pitchFamily="34" charset="0"/>
              </a:rPr>
              <a:t>nombre</a:t>
            </a:r>
            <a:r>
              <a:rPr lang="en-US" sz="1800">
                <a:effectLst/>
                <a:latin typeface="Calibri" panose="020F0502020204030204" pitchFamily="34" charset="0"/>
              </a:rPr>
              <a:t> </a:t>
            </a:r>
            <a:r>
              <a:rPr lang="en-US" sz="1800" err="1">
                <a:effectLst/>
                <a:latin typeface="Calibri" panose="020F0502020204030204" pitchFamily="34" charset="0"/>
              </a:rPr>
              <a:t>d’écoutes</a:t>
            </a:r>
            <a:r>
              <a:rPr lang="en-US" sz="1800">
                <a:effectLst/>
                <a:latin typeface="Calibri" panose="020F0502020204030204" pitchFamily="34" charset="0"/>
              </a:rPr>
              <a:t>.</a:t>
            </a:r>
          </a:p>
          <a:p>
            <a:pPr marL="0" marR="0">
              <a:spcBef>
                <a:spcPts val="0"/>
              </a:spcBef>
              <a:spcAft>
                <a:spcPts val="0"/>
              </a:spcAft>
            </a:pPr>
            <a:r>
              <a:rPr lang="en-US" sz="1800">
                <a:effectLst/>
                <a:latin typeface="Calibri" panose="020F0502020204030204" pitchFamily="34" charset="0"/>
              </a:rPr>
              <a:t>-1% des artistes se partage 90% des </a:t>
            </a:r>
            <a:r>
              <a:rPr lang="en-US" sz="1800" err="1">
                <a:effectLst/>
                <a:latin typeface="Calibri" panose="020F0502020204030204" pitchFamily="34" charset="0"/>
              </a:rPr>
              <a:t>écoutes</a:t>
            </a:r>
            <a:r>
              <a:rPr lang="en-US" sz="1800">
                <a:effectLst/>
                <a:latin typeface="Calibri" panose="020F0502020204030204" pitchFamily="34" charset="0"/>
              </a:rPr>
              <a:t> (et </a:t>
            </a:r>
            <a:r>
              <a:rPr lang="en-US" sz="1800" err="1">
                <a:effectLst/>
                <a:latin typeface="Calibri" panose="020F0502020204030204" pitchFamily="34" charset="0"/>
              </a:rPr>
              <a:t>donc</a:t>
            </a:r>
            <a:r>
              <a:rPr lang="en-US" sz="1800">
                <a:effectLst/>
                <a:latin typeface="Calibri" panose="020F0502020204030204" pitchFamily="34" charset="0"/>
              </a:rPr>
              <a:t> des </a:t>
            </a:r>
            <a:r>
              <a:rPr lang="en-US" sz="1800" err="1">
                <a:effectLst/>
                <a:latin typeface="Calibri" panose="020F0502020204030204" pitchFamily="34" charset="0"/>
              </a:rPr>
              <a:t>recettes</a:t>
            </a:r>
            <a:r>
              <a:rPr lang="en-US" sz="1800">
                <a:effectLst/>
                <a:latin typeface="Calibri" panose="020F0502020204030204" pitchFamily="34" charset="0"/>
              </a:rPr>
              <a:t>).</a:t>
            </a:r>
          </a:p>
        </p:txBody>
      </p:sp>
    </p:spTree>
    <p:extLst>
      <p:ext uri="{BB962C8B-B14F-4D97-AF65-F5344CB8AC3E}">
        <p14:creationId xmlns:p14="http://schemas.microsoft.com/office/powerpoint/2010/main" val="31749556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012AB95-1191-93C3-1A0A-C72D9B54730C}"/>
              </a:ext>
            </a:extLst>
          </p:cNvPr>
          <p:cNvPicPr>
            <a:picLocks noGrp="1" noChangeAspect="1"/>
          </p:cNvPicPr>
          <p:nvPr>
            <p:ph idx="1"/>
          </p:nvPr>
        </p:nvPicPr>
        <p:blipFill>
          <a:blip r:embed="rId2"/>
          <a:stretch>
            <a:fillRect/>
          </a:stretch>
        </p:blipFill>
        <p:spPr>
          <a:xfrm>
            <a:off x="597819" y="182649"/>
            <a:ext cx="5425508" cy="6480910"/>
          </a:xfrm>
          <a:prstGeom prst="rect">
            <a:avLst/>
          </a:prstGeom>
        </p:spPr>
      </p:pic>
      <p:pic>
        <p:nvPicPr>
          <p:cNvPr id="5" name="Picture 4">
            <a:extLst>
              <a:ext uri="{FF2B5EF4-FFF2-40B4-BE49-F238E27FC236}">
                <a16:creationId xmlns:a16="http://schemas.microsoft.com/office/drawing/2014/main" id="{ADE29B1B-011A-3799-22EE-21D495540599}"/>
              </a:ext>
            </a:extLst>
          </p:cNvPr>
          <p:cNvPicPr>
            <a:picLocks noChangeAspect="1"/>
          </p:cNvPicPr>
          <p:nvPr/>
        </p:nvPicPr>
        <p:blipFill>
          <a:blip r:embed="rId3"/>
          <a:stretch>
            <a:fillRect/>
          </a:stretch>
        </p:blipFill>
        <p:spPr>
          <a:xfrm>
            <a:off x="6336924" y="199696"/>
            <a:ext cx="5340069" cy="6378851"/>
          </a:xfrm>
          <a:prstGeom prst="rect">
            <a:avLst/>
          </a:prstGeom>
        </p:spPr>
      </p:pic>
    </p:spTree>
    <p:extLst>
      <p:ext uri="{BB962C8B-B14F-4D97-AF65-F5344CB8AC3E}">
        <p14:creationId xmlns:p14="http://schemas.microsoft.com/office/powerpoint/2010/main" val="3155711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052101-5B0D-C249-7011-988BA2911B6F}"/>
              </a:ext>
            </a:extLst>
          </p:cNvPr>
          <p:cNvSpPr>
            <a:spLocks noGrp="1"/>
          </p:cNvSpPr>
          <p:nvPr>
            <p:ph type="title"/>
          </p:nvPr>
        </p:nvSpPr>
        <p:spPr>
          <a:xfrm>
            <a:off x="6513788" y="365125"/>
            <a:ext cx="4840010" cy="1807305"/>
          </a:xfrm>
        </p:spPr>
        <p:txBody>
          <a:bodyPr>
            <a:normAutofit/>
          </a:bodyPr>
          <a:lstStyle/>
          <a:p>
            <a:r>
              <a:rPr lang="en-MA" dirty="0"/>
              <a:t>Plan</a:t>
            </a:r>
          </a:p>
        </p:txBody>
      </p:sp>
      <p:pic>
        <p:nvPicPr>
          <p:cNvPr id="5" name="Picture 4" descr="Personne pointant sur une carte">
            <a:extLst>
              <a:ext uri="{FF2B5EF4-FFF2-40B4-BE49-F238E27FC236}">
                <a16:creationId xmlns:a16="http://schemas.microsoft.com/office/drawing/2014/main" id="{D794C3C2-2EFE-DA5F-530F-378FC4E73F35}"/>
              </a:ext>
            </a:extLst>
          </p:cNvPr>
          <p:cNvPicPr>
            <a:picLocks noChangeAspect="1"/>
          </p:cNvPicPr>
          <p:nvPr/>
        </p:nvPicPr>
        <p:blipFill rotWithShape="1">
          <a:blip r:embed="rId2"/>
          <a:srcRect l="14427" r="26038" b="-1"/>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3D625BB7-B148-A7F3-A5C4-781ED350510B}"/>
              </a:ext>
            </a:extLst>
          </p:cNvPr>
          <p:cNvSpPr>
            <a:spLocks noGrp="1"/>
          </p:cNvSpPr>
          <p:nvPr>
            <p:ph idx="1"/>
          </p:nvPr>
        </p:nvSpPr>
        <p:spPr>
          <a:xfrm>
            <a:off x="6513788" y="2333297"/>
            <a:ext cx="5236778" cy="3843666"/>
          </a:xfrm>
        </p:spPr>
        <p:txBody>
          <a:bodyPr>
            <a:noAutofit/>
          </a:bodyPr>
          <a:lstStyle/>
          <a:p>
            <a:r>
              <a:rPr lang="en-US" sz="2400" b="1" i="0" kern="1200" dirty="0">
                <a:effectLst/>
                <a:latin typeface="+mj-lt"/>
                <a:ea typeface="+mj-ea"/>
                <a:cs typeface="+mj-cs"/>
              </a:rPr>
              <a:t>Comment Créer une application de streaming dans un Marché porteur ?</a:t>
            </a:r>
          </a:p>
          <a:p>
            <a:r>
              <a:rPr lang="en-US" sz="2400" b="1" i="0" kern="1200" dirty="0">
                <a:effectLst/>
                <a:latin typeface="+mj-lt"/>
                <a:ea typeface="+mj-ea"/>
                <a:cs typeface="+mj-cs"/>
              </a:rPr>
              <a:t>Etude documentaire</a:t>
            </a:r>
          </a:p>
          <a:p>
            <a:r>
              <a:rPr lang="en-US" sz="2400" b="1" dirty="0">
                <a:latin typeface="+mj-lt"/>
                <a:ea typeface="+mj-ea"/>
                <a:cs typeface="+mj-cs"/>
              </a:rPr>
              <a:t>Etude Qualitative</a:t>
            </a:r>
          </a:p>
          <a:p>
            <a:r>
              <a:rPr lang="en-US" sz="2400" b="1" dirty="0">
                <a:latin typeface="+mj-lt"/>
                <a:ea typeface="+mj-ea"/>
                <a:cs typeface="+mj-cs"/>
              </a:rPr>
              <a:t>Etude Quantitative</a:t>
            </a:r>
          </a:p>
          <a:p>
            <a:r>
              <a:rPr lang="en-US" sz="2400" b="1" i="0" kern="1200" dirty="0" err="1">
                <a:effectLst/>
                <a:latin typeface="+mj-lt"/>
                <a:ea typeface="+mj-ea"/>
                <a:cs typeface="+mj-cs"/>
              </a:rPr>
              <a:t>Analyse</a:t>
            </a:r>
            <a:r>
              <a:rPr lang="en-US" sz="2400" b="1" i="0" kern="1200" dirty="0">
                <a:effectLst/>
                <a:latin typeface="+mj-lt"/>
                <a:ea typeface="+mj-ea"/>
                <a:cs typeface="+mj-cs"/>
              </a:rPr>
              <a:t> SWOT</a:t>
            </a:r>
          </a:p>
          <a:p>
            <a:r>
              <a:rPr lang="en-US" sz="2400" b="1" dirty="0" err="1">
                <a:latin typeface="+mj-lt"/>
                <a:ea typeface="+mj-ea"/>
                <a:cs typeface="+mj-cs"/>
              </a:rPr>
              <a:t>Analyse</a:t>
            </a:r>
            <a:r>
              <a:rPr lang="en-US" sz="2400" b="1" dirty="0">
                <a:latin typeface="+mj-lt"/>
                <a:ea typeface="+mj-ea"/>
                <a:cs typeface="+mj-cs"/>
              </a:rPr>
              <a:t> PESTEL</a:t>
            </a:r>
          </a:p>
          <a:p>
            <a:r>
              <a:rPr lang="en-US" sz="2400" b="1" i="0" kern="1200" dirty="0">
                <a:effectLst/>
                <a:latin typeface="+mj-lt"/>
                <a:ea typeface="+mj-ea"/>
                <a:cs typeface="+mj-cs"/>
              </a:rPr>
              <a:t>5 forces de </a:t>
            </a:r>
            <a:r>
              <a:rPr lang="en-US" sz="2400" b="1" i="0" kern="1200" dirty="0" err="1">
                <a:effectLst/>
                <a:latin typeface="+mj-lt"/>
                <a:ea typeface="+mj-ea"/>
                <a:cs typeface="+mj-cs"/>
              </a:rPr>
              <a:t>Poter</a:t>
            </a:r>
            <a:br>
              <a:rPr lang="en-US" sz="2400" b="1" i="0" kern="1200" dirty="0">
                <a:effectLst/>
                <a:latin typeface="+mj-lt"/>
                <a:ea typeface="+mj-ea"/>
                <a:cs typeface="+mj-cs"/>
              </a:rPr>
            </a:br>
            <a:endParaRPr lang="en-MA" sz="2400" dirty="0"/>
          </a:p>
        </p:txBody>
      </p:sp>
    </p:spTree>
    <p:extLst>
      <p:ext uri="{BB962C8B-B14F-4D97-AF65-F5344CB8AC3E}">
        <p14:creationId xmlns:p14="http://schemas.microsoft.com/office/powerpoint/2010/main" val="19791434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hart: The World's Favorite Music Genres | Statista">
            <a:extLst>
              <a:ext uri="{FF2B5EF4-FFF2-40B4-BE49-F238E27FC236}">
                <a16:creationId xmlns:a16="http://schemas.microsoft.com/office/drawing/2014/main" id="{78749D00-245A-E6B6-B60B-A01AE568ABD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64524" y="682436"/>
            <a:ext cx="7709653" cy="5493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37211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Top Music Apps Worldwide for May 2019 by Downloads">
            <a:extLst>
              <a:ext uri="{FF2B5EF4-FFF2-40B4-BE49-F238E27FC236}">
                <a16:creationId xmlns:a16="http://schemas.microsoft.com/office/drawing/2014/main" id="{32A29A17-F582-76AC-8524-0DCF96CEB7A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95137" y="729401"/>
            <a:ext cx="9061151" cy="5399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29546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YouTube music app is the most used in India - High Resolution Audio">
            <a:extLst>
              <a:ext uri="{FF2B5EF4-FFF2-40B4-BE49-F238E27FC236}">
                <a16:creationId xmlns:a16="http://schemas.microsoft.com/office/drawing/2014/main" id="{B01C33C6-96FF-158D-DF06-8E5558549B9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7270" y="395385"/>
            <a:ext cx="7493875" cy="5838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3865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descr="Audiences &amp; Demographics - Chartable">
            <a:extLst>
              <a:ext uri="{FF2B5EF4-FFF2-40B4-BE49-F238E27FC236}">
                <a16:creationId xmlns:a16="http://schemas.microsoft.com/office/drawing/2014/main" id="{8780DE7D-66F0-FD32-A55A-9B07A793F30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344291"/>
            <a:ext cx="10515600" cy="3947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38669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7B4E4-ABF7-56BC-3FEF-70A698245497}"/>
              </a:ext>
            </a:extLst>
          </p:cNvPr>
          <p:cNvSpPr>
            <a:spLocks noGrp="1"/>
          </p:cNvSpPr>
          <p:nvPr>
            <p:ph type="title"/>
          </p:nvPr>
        </p:nvSpPr>
        <p:spPr>
          <a:xfrm>
            <a:off x="838199" y="-149768"/>
            <a:ext cx="10515600" cy="1156765"/>
          </a:xfrm>
        </p:spPr>
        <p:txBody>
          <a:bodyPr/>
          <a:lstStyle/>
          <a:p>
            <a:r>
              <a:rPr lang="en-MA"/>
              <a:t>GUIDE D’ENTRETIEN</a:t>
            </a:r>
          </a:p>
        </p:txBody>
      </p:sp>
      <p:pic>
        <p:nvPicPr>
          <p:cNvPr id="5" name="Picture 4" descr="Graphical user interface, application&#10;&#10;Description automatically generated">
            <a:extLst>
              <a:ext uri="{FF2B5EF4-FFF2-40B4-BE49-F238E27FC236}">
                <a16:creationId xmlns:a16="http://schemas.microsoft.com/office/drawing/2014/main" id="{5C6702A3-5C7F-8E25-CA3B-B477BB80EAA7}"/>
              </a:ext>
            </a:extLst>
          </p:cNvPr>
          <p:cNvPicPr>
            <a:picLocks noChangeAspect="1"/>
          </p:cNvPicPr>
          <p:nvPr/>
        </p:nvPicPr>
        <p:blipFill>
          <a:blip r:embed="rId2"/>
          <a:stretch>
            <a:fillRect/>
          </a:stretch>
        </p:blipFill>
        <p:spPr>
          <a:xfrm>
            <a:off x="-2" y="10048"/>
            <a:ext cx="5798849" cy="6858000"/>
          </a:xfrm>
          <a:prstGeom prst="rect">
            <a:avLst/>
          </a:prstGeom>
        </p:spPr>
      </p:pic>
      <p:pic>
        <p:nvPicPr>
          <p:cNvPr id="7" name="Picture 6" descr="Graphical user interface, application, Teams&#10;&#10;Description automatically generated">
            <a:extLst>
              <a:ext uri="{FF2B5EF4-FFF2-40B4-BE49-F238E27FC236}">
                <a16:creationId xmlns:a16="http://schemas.microsoft.com/office/drawing/2014/main" id="{0ED4E621-F297-3470-1B71-0DF33E5FD1B2}"/>
              </a:ext>
            </a:extLst>
          </p:cNvPr>
          <p:cNvPicPr>
            <a:picLocks noChangeAspect="1"/>
          </p:cNvPicPr>
          <p:nvPr/>
        </p:nvPicPr>
        <p:blipFill>
          <a:blip r:embed="rId3"/>
          <a:stretch>
            <a:fillRect/>
          </a:stretch>
        </p:blipFill>
        <p:spPr>
          <a:xfrm>
            <a:off x="5798847" y="1006997"/>
            <a:ext cx="6393153" cy="5006280"/>
          </a:xfrm>
          <a:prstGeom prst="rect">
            <a:avLst/>
          </a:prstGeom>
        </p:spPr>
      </p:pic>
      <p:sp>
        <p:nvSpPr>
          <p:cNvPr id="10" name="TextBox 9">
            <a:extLst>
              <a:ext uri="{FF2B5EF4-FFF2-40B4-BE49-F238E27FC236}">
                <a16:creationId xmlns:a16="http://schemas.microsoft.com/office/drawing/2014/main" id="{C4F154DC-7523-B119-15CC-150558A50E03}"/>
              </a:ext>
            </a:extLst>
          </p:cNvPr>
          <p:cNvSpPr txBox="1"/>
          <p:nvPr/>
        </p:nvSpPr>
        <p:spPr>
          <a:xfrm>
            <a:off x="6909568" y="123802"/>
            <a:ext cx="5938331" cy="769441"/>
          </a:xfrm>
          <a:prstGeom prst="rect">
            <a:avLst/>
          </a:prstGeom>
          <a:noFill/>
        </p:spPr>
        <p:txBody>
          <a:bodyPr wrap="square" rtlCol="0">
            <a:spAutoFit/>
          </a:bodyPr>
          <a:lstStyle/>
          <a:p>
            <a:r>
              <a:rPr lang="en-MA" sz="4400" b="1"/>
              <a:t>Guide d’entretien</a:t>
            </a:r>
          </a:p>
        </p:txBody>
      </p:sp>
    </p:spTree>
    <p:extLst>
      <p:ext uri="{BB962C8B-B14F-4D97-AF65-F5344CB8AC3E}">
        <p14:creationId xmlns:p14="http://schemas.microsoft.com/office/powerpoint/2010/main" val="23988811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44799F-54D4-1307-BD03-4FAB43B29D13}"/>
              </a:ext>
            </a:extLst>
          </p:cNvPr>
          <p:cNvSpPr>
            <a:spLocks noGrp="1"/>
          </p:cNvSpPr>
          <p:nvPr>
            <p:ph idx="1"/>
          </p:nvPr>
        </p:nvSpPr>
        <p:spPr>
          <a:xfrm>
            <a:off x="838200" y="0"/>
            <a:ext cx="10515600" cy="6857999"/>
          </a:xfrm>
        </p:spPr>
        <p:txBody>
          <a:bodyPr>
            <a:normAutofit fontScale="92500" lnSpcReduction="20000"/>
          </a:bodyPr>
          <a:lstStyle/>
          <a:p>
            <a:pPr marL="0" indent="0">
              <a:buNone/>
            </a:pPr>
            <a:endParaRPr lang="en-MA" dirty="0"/>
          </a:p>
          <a:p>
            <a:pPr marL="0" indent="0">
              <a:buNone/>
            </a:pPr>
            <a:r>
              <a:rPr lang="en-MA" sz="3500" b="1" dirty="0">
                <a:cs typeface="Magneto" panose="020F0502020204030204" pitchFamily="34" charset="0"/>
              </a:rPr>
              <a:t>ETUDE QUALITATIVE</a:t>
            </a:r>
            <a:endParaRPr lang="en-US" sz="3500" b="1" dirty="0">
              <a:cs typeface="Magneto" panose="020F0502020204030204" pitchFamily="34" charset="0"/>
            </a:endParaRPr>
          </a:p>
          <a:p>
            <a:pPr>
              <a:buFont typeface="Wingdings" pitchFamily="2" charset="2"/>
              <a:buChar char="ü"/>
            </a:pPr>
            <a:r>
              <a:rPr lang="en-US" dirty="0"/>
              <a:t>L</a:t>
            </a:r>
            <a:r>
              <a:rPr lang="en-MA" dirty="0"/>
              <a:t>es gens prefere le abonnement gratuit (renumeration publiciter).</a:t>
            </a:r>
          </a:p>
          <a:p>
            <a:pPr>
              <a:buFont typeface="Wingdings" pitchFamily="2" charset="2"/>
              <a:buChar char="ü"/>
            </a:pPr>
            <a:endParaRPr lang="en-MA" dirty="0"/>
          </a:p>
          <a:p>
            <a:pPr>
              <a:buFont typeface="Wingdings" pitchFamily="2" charset="2"/>
              <a:buChar char="ü"/>
            </a:pPr>
            <a:r>
              <a:rPr lang="en-US" dirty="0"/>
              <a:t>L</a:t>
            </a:r>
            <a:r>
              <a:rPr lang="en-MA" dirty="0"/>
              <a:t>es fonctionnaliter social reste l’element crusial qui attire les gens:</a:t>
            </a:r>
          </a:p>
          <a:p>
            <a:pPr marL="0" indent="0">
              <a:buNone/>
            </a:pPr>
            <a:r>
              <a:rPr lang="en-US" i="0" u="none" strike="noStrike" cap="all" dirty="0">
                <a:effectLst/>
              </a:rPr>
              <a:t>       - LES PLAYLISTS COLLABORATIVES (soiree) , </a:t>
            </a:r>
            <a:r>
              <a:rPr lang="en-US" i="0" u="none" strike="noStrike" cap="all" dirty="0" err="1">
                <a:effectLst/>
              </a:rPr>
              <a:t>personalisable</a:t>
            </a:r>
            <a:r>
              <a:rPr lang="en-US" i="0" u="none" strike="noStrike" cap="all" dirty="0">
                <a:effectLst/>
              </a:rPr>
              <a:t>.</a:t>
            </a:r>
          </a:p>
          <a:p>
            <a:pPr marL="0" indent="0">
              <a:buNone/>
            </a:pPr>
            <a:r>
              <a:rPr lang="en-US" cap="all" dirty="0"/>
              <a:t>       - Partage sur les reseaux social.</a:t>
            </a:r>
          </a:p>
          <a:p>
            <a:pPr marL="0" indent="0">
              <a:buNone/>
            </a:pPr>
            <a:endParaRPr lang="en-US" i="0" u="none" strike="noStrike" cap="all" dirty="0">
              <a:effectLst/>
            </a:endParaRPr>
          </a:p>
          <a:p>
            <a:pPr>
              <a:buFont typeface="Wingdings" pitchFamily="2" charset="2"/>
              <a:buChar char="ü"/>
            </a:pPr>
            <a:r>
              <a:rPr lang="en-US" i="0" u="none" strike="noStrike" cap="all" dirty="0">
                <a:effectLst/>
              </a:rPr>
              <a:t>- </a:t>
            </a:r>
            <a:r>
              <a:rPr lang="en-US" i="0" u="none" strike="noStrike" cap="all" dirty="0" err="1">
                <a:effectLst/>
              </a:rPr>
              <a:t>L’experience</a:t>
            </a:r>
            <a:r>
              <a:rPr lang="en-US" i="0" u="none" strike="noStrike" cap="all" dirty="0">
                <a:effectLst/>
              </a:rPr>
              <a:t> utilisateur.</a:t>
            </a:r>
          </a:p>
          <a:p>
            <a:pPr>
              <a:buFont typeface="Wingdings" pitchFamily="2" charset="2"/>
              <a:buChar char="ü"/>
            </a:pPr>
            <a:endParaRPr lang="en-US" i="0" u="none" strike="noStrike" cap="all" dirty="0">
              <a:effectLst/>
            </a:endParaRPr>
          </a:p>
          <a:p>
            <a:pPr marL="0" indent="0">
              <a:buNone/>
            </a:pPr>
            <a:r>
              <a:rPr lang="en-MA" sz="3500" b="1" dirty="0"/>
              <a:t>ETUDE QUANTITATIVE</a:t>
            </a:r>
            <a:endParaRPr lang="en-MA" sz="3500" dirty="0"/>
          </a:p>
          <a:p>
            <a:pPr>
              <a:buFont typeface="Wingdings" pitchFamily="2" charset="2"/>
              <a:buChar char="ü"/>
            </a:pPr>
            <a:r>
              <a:rPr lang="en-US" dirty="0"/>
              <a:t>L</a:t>
            </a:r>
            <a:r>
              <a:rPr lang="en-MA" dirty="0"/>
              <a:t>a grande majorite des abonnes au app de streamin de music son des jeune age de 15 ans a 27 ans, donc l’offre qui recontre le plus de succes c’est l’offre etudiant.</a:t>
            </a:r>
          </a:p>
          <a:p>
            <a:pPr>
              <a:buFont typeface="Wingdings" pitchFamily="2" charset="2"/>
              <a:buChar char="ü"/>
            </a:pPr>
            <a:endParaRPr lang="en-MA" dirty="0"/>
          </a:p>
          <a:p>
            <a:pPr>
              <a:buFont typeface="Wingdings" pitchFamily="2" charset="2"/>
              <a:buChar char="ü"/>
            </a:pPr>
            <a:r>
              <a:rPr lang="en-MA" dirty="0"/>
              <a:t>Les 98% des Titres disponible ne sont pas ecouter, donc la demande se consentre sur les 2% des titres sur lequ’elle est la tandance.</a:t>
            </a:r>
          </a:p>
          <a:p>
            <a:pPr>
              <a:buFont typeface="Wingdings" pitchFamily="2" charset="2"/>
              <a:buChar char="ü"/>
            </a:pPr>
            <a:endParaRPr lang="en-MA" dirty="0"/>
          </a:p>
        </p:txBody>
      </p:sp>
    </p:spTree>
    <p:extLst>
      <p:ext uri="{BB962C8B-B14F-4D97-AF65-F5344CB8AC3E}">
        <p14:creationId xmlns:p14="http://schemas.microsoft.com/office/powerpoint/2010/main" val="21079360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96496-2991-D560-7801-10363F1EDEAB}"/>
              </a:ext>
            </a:extLst>
          </p:cNvPr>
          <p:cNvSpPr>
            <a:spLocks noGrp="1"/>
          </p:cNvSpPr>
          <p:nvPr>
            <p:ph type="title"/>
          </p:nvPr>
        </p:nvSpPr>
        <p:spPr>
          <a:xfrm>
            <a:off x="838200" y="365125"/>
            <a:ext cx="10515600" cy="622847"/>
          </a:xfrm>
        </p:spPr>
        <p:txBody>
          <a:bodyPr>
            <a:normAutofit fontScale="90000"/>
          </a:bodyPr>
          <a:lstStyle/>
          <a:p>
            <a:r>
              <a:rPr lang="en-MA" b="1">
                <a:latin typeface="Montserrat" pitchFamily="2" charset="77"/>
              </a:rPr>
              <a:t>ANALYSE SWOT</a:t>
            </a:r>
          </a:p>
        </p:txBody>
      </p:sp>
      <p:graphicFrame>
        <p:nvGraphicFramePr>
          <p:cNvPr id="4" name="Table 4">
            <a:extLst>
              <a:ext uri="{FF2B5EF4-FFF2-40B4-BE49-F238E27FC236}">
                <a16:creationId xmlns:a16="http://schemas.microsoft.com/office/drawing/2014/main" id="{093AF1DA-F067-2831-68AB-EF1AB10E6C87}"/>
              </a:ext>
            </a:extLst>
          </p:cNvPr>
          <p:cNvGraphicFramePr>
            <a:graphicFrameLocks noGrp="1"/>
          </p:cNvGraphicFramePr>
          <p:nvPr>
            <p:ph idx="1"/>
            <p:extLst>
              <p:ext uri="{D42A27DB-BD31-4B8C-83A1-F6EECF244321}">
                <p14:modId xmlns:p14="http://schemas.microsoft.com/office/powerpoint/2010/main" val="2883938059"/>
              </p:ext>
            </p:extLst>
          </p:nvPr>
        </p:nvGraphicFramePr>
        <p:xfrm>
          <a:off x="838200" y="1103174"/>
          <a:ext cx="10922876" cy="2252779"/>
        </p:xfrm>
        <a:graphic>
          <a:graphicData uri="http://schemas.openxmlformats.org/drawingml/2006/table">
            <a:tbl>
              <a:tblPr firstRow="1" bandRow="1">
                <a:tableStyleId>{5C22544A-7EE6-4342-B048-85BDC9FD1C3A}</a:tableStyleId>
              </a:tblPr>
              <a:tblGrid>
                <a:gridCol w="5461438">
                  <a:extLst>
                    <a:ext uri="{9D8B030D-6E8A-4147-A177-3AD203B41FA5}">
                      <a16:colId xmlns:a16="http://schemas.microsoft.com/office/drawing/2014/main" val="1213037796"/>
                    </a:ext>
                  </a:extLst>
                </a:gridCol>
                <a:gridCol w="5461438">
                  <a:extLst>
                    <a:ext uri="{9D8B030D-6E8A-4147-A177-3AD203B41FA5}">
                      <a16:colId xmlns:a16="http://schemas.microsoft.com/office/drawing/2014/main" val="833989674"/>
                    </a:ext>
                  </a:extLst>
                </a:gridCol>
              </a:tblGrid>
              <a:tr h="515419">
                <a:tc>
                  <a:txBody>
                    <a:bodyPr/>
                    <a:lstStyle/>
                    <a:p>
                      <a:r>
                        <a:rPr lang="en-MA"/>
                        <a:t>Force</a:t>
                      </a:r>
                    </a:p>
                  </a:txBody>
                  <a:tcPr/>
                </a:tc>
                <a:tc>
                  <a:txBody>
                    <a:bodyPr/>
                    <a:lstStyle/>
                    <a:p>
                      <a:r>
                        <a:rPr lang="en-MA"/>
                        <a:t>Faiblesse</a:t>
                      </a:r>
                    </a:p>
                  </a:txBody>
                  <a:tcPr/>
                </a:tc>
                <a:extLst>
                  <a:ext uri="{0D108BD9-81ED-4DB2-BD59-A6C34878D82A}">
                    <a16:rowId xmlns:a16="http://schemas.microsoft.com/office/drawing/2014/main" val="421851358"/>
                  </a:ext>
                </a:extLst>
              </a:tr>
              <a:tr h="411483">
                <a:tc>
                  <a:txBody>
                    <a:bodyPr/>
                    <a:lstStyle/>
                    <a:p>
                      <a:r>
                        <a:rPr lang="en-MA"/>
                        <a:t>-      Faible cout d’inverstissement</a:t>
                      </a:r>
                    </a:p>
                    <a:p>
                      <a:r>
                        <a:rPr lang="en-MA"/>
                        <a:t>-      expertise on devellopement d’application mobile</a:t>
                      </a:r>
                    </a:p>
                    <a:p>
                      <a:pPr marL="285750" indent="-285750">
                        <a:buFontTx/>
                        <a:buChar char="-"/>
                      </a:pPr>
                      <a:r>
                        <a:rPr lang="en-MA"/>
                        <a:t>equipe competente dans l’amelioration de   l’experience utilisateur</a:t>
                      </a:r>
                    </a:p>
                    <a:p>
                      <a:pPr marL="285750" indent="-285750">
                        <a:buFontTx/>
                        <a:buChar char="-"/>
                      </a:pPr>
                      <a:r>
                        <a:rPr lang="en-US"/>
                        <a:t>C</a:t>
                      </a:r>
                      <a:r>
                        <a:rPr lang="en-MA"/>
                        <a:t>onnaisance du marcher musicale marocain</a:t>
                      </a:r>
                    </a:p>
                    <a:p>
                      <a:pPr marL="285750" indent="-285750">
                        <a:buFontTx/>
                        <a:buChar char="-"/>
                      </a:pPr>
                      <a:r>
                        <a:rPr lang="en-US"/>
                        <a:t>S</a:t>
                      </a:r>
                      <a:r>
                        <a:rPr lang="en-MA"/>
                        <a:t>ervice clientele a l’ecoute</a:t>
                      </a:r>
                    </a:p>
                  </a:txBody>
                  <a:tcPr/>
                </a:tc>
                <a:tc>
                  <a:txBody>
                    <a:bodyPr/>
                    <a:lstStyle/>
                    <a:p>
                      <a:r>
                        <a:rPr lang="en-MA"/>
                        <a:t>-    petite base de clientele </a:t>
                      </a:r>
                    </a:p>
                    <a:p>
                      <a:pPr marL="285750" indent="-285750">
                        <a:buFontTx/>
                        <a:buChar char="-"/>
                      </a:pPr>
                      <a:r>
                        <a:rPr lang="en-US"/>
                        <a:t>A</a:t>
                      </a:r>
                      <a:r>
                        <a:rPr lang="en-MA"/>
                        <a:t>pplication pas tres riche on fonctionnalite </a:t>
                      </a:r>
                    </a:p>
                    <a:p>
                      <a:pPr marL="285750" indent="-285750">
                        <a:buFontTx/>
                        <a:buChar char="-"/>
                      </a:pPr>
                      <a:r>
                        <a:rPr lang="en-US"/>
                        <a:t>P</a:t>
                      </a:r>
                      <a:r>
                        <a:rPr lang="en-MA"/>
                        <a:t>eut de presence sur les reseau sociaux</a:t>
                      </a:r>
                    </a:p>
                    <a:p>
                      <a:pPr marL="285750" indent="-285750">
                        <a:buFontTx/>
                        <a:buChar char="-"/>
                      </a:pPr>
                      <a:r>
                        <a:rPr lang="en-US"/>
                        <a:t>M</a:t>
                      </a:r>
                      <a:r>
                        <a:rPr lang="en-MA"/>
                        <a:t>anque de partenariat</a:t>
                      </a:r>
                    </a:p>
                  </a:txBody>
                  <a:tcPr/>
                </a:tc>
                <a:extLst>
                  <a:ext uri="{0D108BD9-81ED-4DB2-BD59-A6C34878D82A}">
                    <a16:rowId xmlns:a16="http://schemas.microsoft.com/office/drawing/2014/main" val="4031872643"/>
                  </a:ext>
                </a:extLst>
              </a:tr>
            </a:tbl>
          </a:graphicData>
        </a:graphic>
      </p:graphicFrame>
      <p:graphicFrame>
        <p:nvGraphicFramePr>
          <p:cNvPr id="7" name="Table 4">
            <a:extLst>
              <a:ext uri="{FF2B5EF4-FFF2-40B4-BE49-F238E27FC236}">
                <a16:creationId xmlns:a16="http://schemas.microsoft.com/office/drawing/2014/main" id="{D74D6812-B835-2B0F-C19E-2D4186ACD040}"/>
              </a:ext>
            </a:extLst>
          </p:cNvPr>
          <p:cNvGraphicFramePr>
            <a:graphicFrameLocks/>
          </p:cNvGraphicFramePr>
          <p:nvPr>
            <p:extLst>
              <p:ext uri="{D42A27DB-BD31-4B8C-83A1-F6EECF244321}">
                <p14:modId xmlns:p14="http://schemas.microsoft.com/office/powerpoint/2010/main" val="1837440064"/>
              </p:ext>
            </p:extLst>
          </p:nvPr>
        </p:nvGraphicFramePr>
        <p:xfrm>
          <a:off x="838200" y="3918143"/>
          <a:ext cx="10922876" cy="2095876"/>
        </p:xfrm>
        <a:graphic>
          <a:graphicData uri="http://schemas.openxmlformats.org/drawingml/2006/table">
            <a:tbl>
              <a:tblPr firstRow="1" bandRow="1">
                <a:tableStyleId>{5C22544A-7EE6-4342-B048-85BDC9FD1C3A}</a:tableStyleId>
              </a:tblPr>
              <a:tblGrid>
                <a:gridCol w="5457497">
                  <a:extLst>
                    <a:ext uri="{9D8B030D-6E8A-4147-A177-3AD203B41FA5}">
                      <a16:colId xmlns:a16="http://schemas.microsoft.com/office/drawing/2014/main" val="1213037796"/>
                    </a:ext>
                  </a:extLst>
                </a:gridCol>
                <a:gridCol w="5465379">
                  <a:extLst>
                    <a:ext uri="{9D8B030D-6E8A-4147-A177-3AD203B41FA5}">
                      <a16:colId xmlns:a16="http://schemas.microsoft.com/office/drawing/2014/main" val="833989674"/>
                    </a:ext>
                  </a:extLst>
                </a:gridCol>
              </a:tblGrid>
              <a:tr h="632836">
                <a:tc>
                  <a:txBody>
                    <a:bodyPr/>
                    <a:lstStyle/>
                    <a:p>
                      <a:r>
                        <a:rPr lang="en-MA"/>
                        <a:t>Opportunite</a:t>
                      </a:r>
                    </a:p>
                  </a:txBody>
                  <a:tcPr/>
                </a:tc>
                <a:tc>
                  <a:txBody>
                    <a:bodyPr/>
                    <a:lstStyle/>
                    <a:p>
                      <a:r>
                        <a:rPr lang="en-MA"/>
                        <a:t>Menace</a:t>
                      </a:r>
                    </a:p>
                  </a:txBody>
                  <a:tcPr/>
                </a:tc>
                <a:extLst>
                  <a:ext uri="{0D108BD9-81ED-4DB2-BD59-A6C34878D82A}">
                    <a16:rowId xmlns:a16="http://schemas.microsoft.com/office/drawing/2014/main" val="421851358"/>
                  </a:ext>
                </a:extLst>
              </a:tr>
              <a:tr h="1261966">
                <a:tc>
                  <a:txBody>
                    <a:bodyPr/>
                    <a:lstStyle/>
                    <a:p>
                      <a:r>
                        <a:rPr lang="en-MA"/>
                        <a:t>-peut de concurent direct sur le marcher marocain</a:t>
                      </a:r>
                    </a:p>
                    <a:p>
                      <a:r>
                        <a:rPr lang="en-MA"/>
                        <a:t>-partenariat avec les chanteur locaux</a:t>
                      </a:r>
                    </a:p>
                    <a:p>
                      <a:r>
                        <a:rPr lang="en-MA"/>
                        <a:t>-taux d’impot tres bas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-L</a:t>
                      </a:r>
                      <a:r>
                        <a:rPr lang="en-MA"/>
                        <a:t>e prix de notre service coute 50 dh</a:t>
                      </a:r>
                    </a:p>
                    <a:p>
                      <a:endParaRPr lang="en-MA"/>
                    </a:p>
                  </a:txBody>
                  <a:tcPr/>
                </a:tc>
                <a:tc>
                  <a:txBody>
                    <a:bodyPr/>
                    <a:lstStyle/>
                    <a:p>
                      <a:r>
                        <a:rPr lang="en-MA"/>
                        <a:t>-la concurence</a:t>
                      </a:r>
                    </a:p>
                    <a:p>
                      <a:r>
                        <a:rPr lang="en-MA"/>
                        <a:t>-le desabonnement on masse</a:t>
                      </a:r>
                    </a:p>
                    <a:p>
                      <a:r>
                        <a:rPr lang="en-MA"/>
                        <a:t>-les greves des artistes</a:t>
                      </a:r>
                    </a:p>
                    <a:p>
                      <a:r>
                        <a:rPr lang="en-MA"/>
                        <a:t>-les faille de securite</a:t>
                      </a:r>
                    </a:p>
                  </a:txBody>
                  <a:tcPr/>
                </a:tc>
                <a:extLst>
                  <a:ext uri="{0D108BD9-81ED-4DB2-BD59-A6C34878D82A}">
                    <a16:rowId xmlns:a16="http://schemas.microsoft.com/office/drawing/2014/main" val="4031872643"/>
                  </a:ext>
                </a:extLst>
              </a:tr>
            </a:tbl>
          </a:graphicData>
        </a:graphic>
      </p:graphicFrame>
    </p:spTree>
    <p:extLst>
      <p:ext uri="{BB962C8B-B14F-4D97-AF65-F5344CB8AC3E}">
        <p14:creationId xmlns:p14="http://schemas.microsoft.com/office/powerpoint/2010/main" val="36034124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C55AE-C17B-FFA0-B1D9-67C755887DB4}"/>
              </a:ext>
            </a:extLst>
          </p:cNvPr>
          <p:cNvSpPr>
            <a:spLocks noGrp="1"/>
          </p:cNvSpPr>
          <p:nvPr>
            <p:ph type="title"/>
          </p:nvPr>
        </p:nvSpPr>
        <p:spPr>
          <a:xfrm>
            <a:off x="838200" y="365125"/>
            <a:ext cx="10515600" cy="854075"/>
          </a:xfrm>
        </p:spPr>
        <p:txBody>
          <a:bodyPr/>
          <a:lstStyle/>
          <a:p>
            <a:r>
              <a:rPr lang="fr-FR" b="1">
                <a:latin typeface="Montserrat" pitchFamily="2" charset="77"/>
              </a:rPr>
              <a:t>L’Analyse PESTEL</a:t>
            </a:r>
            <a:endParaRPr lang="en-MA" b="1">
              <a:latin typeface="Montserrat" pitchFamily="2" charset="77"/>
            </a:endParaRPr>
          </a:p>
        </p:txBody>
      </p:sp>
      <p:sp>
        <p:nvSpPr>
          <p:cNvPr id="5" name="TextBox 4">
            <a:extLst>
              <a:ext uri="{FF2B5EF4-FFF2-40B4-BE49-F238E27FC236}">
                <a16:creationId xmlns:a16="http://schemas.microsoft.com/office/drawing/2014/main" id="{DA5FFEDA-5A55-C8A6-1A4A-B2A40FA543FE}"/>
              </a:ext>
            </a:extLst>
          </p:cNvPr>
          <p:cNvSpPr txBox="1"/>
          <p:nvPr/>
        </p:nvSpPr>
        <p:spPr>
          <a:xfrm>
            <a:off x="879591" y="3127491"/>
            <a:ext cx="3314037" cy="1292662"/>
          </a:xfrm>
          <a:prstGeom prst="rect">
            <a:avLst/>
          </a:prstGeom>
          <a:noFill/>
        </p:spPr>
        <p:txBody>
          <a:bodyPr wrap="square" rtlCol="0">
            <a:spAutoFit/>
          </a:bodyPr>
          <a:lstStyle/>
          <a:p>
            <a:r>
              <a:rPr lang="en-MA" sz="2400" b="1">
                <a:solidFill>
                  <a:srgbClr val="FF0000"/>
                </a:solidFill>
                <a:latin typeface="Montserrat" pitchFamily="2" charset="77"/>
              </a:rPr>
              <a:t>Politique</a:t>
            </a:r>
          </a:p>
          <a:p>
            <a:endParaRPr lang="en-MA"/>
          </a:p>
          <a:p>
            <a:r>
              <a:rPr lang="en-US" b="1"/>
              <a:t>-S</a:t>
            </a:r>
            <a:r>
              <a:rPr lang="en-MA" b="1"/>
              <a:t>tabilite politique du maroc</a:t>
            </a:r>
          </a:p>
          <a:p>
            <a:r>
              <a:rPr lang="en-MA" b="1"/>
              <a:t>-liberte d’expression</a:t>
            </a:r>
          </a:p>
        </p:txBody>
      </p:sp>
      <p:sp>
        <p:nvSpPr>
          <p:cNvPr id="6" name="TextBox 5">
            <a:extLst>
              <a:ext uri="{FF2B5EF4-FFF2-40B4-BE49-F238E27FC236}">
                <a16:creationId xmlns:a16="http://schemas.microsoft.com/office/drawing/2014/main" id="{2884618D-1A96-9922-2CC6-242E5E26E82F}"/>
              </a:ext>
            </a:extLst>
          </p:cNvPr>
          <p:cNvSpPr txBox="1"/>
          <p:nvPr/>
        </p:nvSpPr>
        <p:spPr>
          <a:xfrm>
            <a:off x="3212279" y="1480167"/>
            <a:ext cx="2648607" cy="830997"/>
          </a:xfrm>
          <a:prstGeom prst="rect">
            <a:avLst/>
          </a:prstGeom>
          <a:noFill/>
        </p:spPr>
        <p:txBody>
          <a:bodyPr wrap="square" rtlCol="0">
            <a:spAutoFit/>
          </a:bodyPr>
          <a:lstStyle/>
          <a:p>
            <a:r>
              <a:rPr lang="en-MA" sz="2400" b="1">
                <a:solidFill>
                  <a:srgbClr val="00B0F0"/>
                </a:solidFill>
                <a:latin typeface="Montserrat" pitchFamily="2" charset="77"/>
              </a:rPr>
              <a:t>Economique</a:t>
            </a:r>
          </a:p>
          <a:p>
            <a:endParaRPr lang="en-MA" sz="2400"/>
          </a:p>
        </p:txBody>
      </p:sp>
      <p:sp>
        <p:nvSpPr>
          <p:cNvPr id="7" name="TextBox 6">
            <a:extLst>
              <a:ext uri="{FF2B5EF4-FFF2-40B4-BE49-F238E27FC236}">
                <a16:creationId xmlns:a16="http://schemas.microsoft.com/office/drawing/2014/main" id="{A192BCA2-D56D-91EE-896F-FE0C005EB5E6}"/>
              </a:ext>
            </a:extLst>
          </p:cNvPr>
          <p:cNvSpPr txBox="1"/>
          <p:nvPr/>
        </p:nvSpPr>
        <p:spPr>
          <a:xfrm>
            <a:off x="6769969" y="1451088"/>
            <a:ext cx="3752142" cy="1846659"/>
          </a:xfrm>
          <a:prstGeom prst="rect">
            <a:avLst/>
          </a:prstGeom>
          <a:noFill/>
        </p:spPr>
        <p:txBody>
          <a:bodyPr wrap="square" rtlCol="0">
            <a:spAutoFit/>
          </a:bodyPr>
          <a:lstStyle/>
          <a:p>
            <a:r>
              <a:rPr lang="en-MA" sz="2400" b="1">
                <a:solidFill>
                  <a:schemeClr val="accent2"/>
                </a:solidFill>
                <a:latin typeface="Montserrat" pitchFamily="2" charset="77"/>
              </a:rPr>
              <a:t>Sociale</a:t>
            </a:r>
          </a:p>
          <a:p>
            <a:endParaRPr lang="en-MA" sz="2400"/>
          </a:p>
          <a:p>
            <a:r>
              <a:rPr lang="en-MA" sz="1400" b="1">
                <a:latin typeface="Montserrat" pitchFamily="2" charset="77"/>
              </a:rPr>
              <a:t>-paye musulman</a:t>
            </a:r>
          </a:p>
          <a:p>
            <a:r>
              <a:rPr lang="en-MA" sz="1400" b="1">
                <a:latin typeface="Montserrat" pitchFamily="2" charset="77"/>
              </a:rPr>
              <a:t>-culture ouverte</a:t>
            </a:r>
          </a:p>
          <a:p>
            <a:r>
              <a:rPr lang="en-MA" sz="1400" b="1">
                <a:latin typeface="Montserrat" pitchFamily="2" charset="77"/>
              </a:rPr>
              <a:t>-niveau d’education moyen</a:t>
            </a:r>
          </a:p>
          <a:p>
            <a:endParaRPr lang="en-MA" sz="2400"/>
          </a:p>
        </p:txBody>
      </p:sp>
      <p:sp>
        <p:nvSpPr>
          <p:cNvPr id="8" name="TextBox 7">
            <a:extLst>
              <a:ext uri="{FF2B5EF4-FFF2-40B4-BE49-F238E27FC236}">
                <a16:creationId xmlns:a16="http://schemas.microsoft.com/office/drawing/2014/main" id="{D6DC7E8C-690E-6609-8A60-5635F5734D98}"/>
              </a:ext>
            </a:extLst>
          </p:cNvPr>
          <p:cNvSpPr txBox="1"/>
          <p:nvPr/>
        </p:nvSpPr>
        <p:spPr>
          <a:xfrm>
            <a:off x="8466128" y="3137245"/>
            <a:ext cx="3536731" cy="1631216"/>
          </a:xfrm>
          <a:prstGeom prst="rect">
            <a:avLst/>
          </a:prstGeom>
          <a:noFill/>
        </p:spPr>
        <p:txBody>
          <a:bodyPr wrap="square" rtlCol="0">
            <a:spAutoFit/>
          </a:bodyPr>
          <a:lstStyle/>
          <a:p>
            <a:r>
              <a:rPr lang="en-MA" sz="2400" b="1">
                <a:solidFill>
                  <a:schemeClr val="tx2">
                    <a:lumMod val="60000"/>
                    <a:lumOff val="40000"/>
                  </a:schemeClr>
                </a:solidFill>
                <a:latin typeface="Montserrat" pitchFamily="2" charset="77"/>
              </a:rPr>
              <a:t>Technologique</a:t>
            </a:r>
          </a:p>
          <a:p>
            <a:endParaRPr lang="en-MA" sz="2400" b="1">
              <a:solidFill>
                <a:schemeClr val="tx2">
                  <a:lumMod val="60000"/>
                  <a:lumOff val="40000"/>
                </a:schemeClr>
              </a:solidFill>
              <a:latin typeface="Montserrat" pitchFamily="2" charset="77"/>
            </a:endParaRPr>
          </a:p>
          <a:p>
            <a:r>
              <a:rPr lang="en-MA" sz="1400" b="1">
                <a:latin typeface="Montserrat" pitchFamily="2" charset="77"/>
              </a:rPr>
              <a:t>-service de cloud public inwi</a:t>
            </a:r>
          </a:p>
          <a:p>
            <a:r>
              <a:rPr lang="en-MA" sz="1400" b="1">
                <a:latin typeface="Montserrat" pitchFamily="2" charset="77"/>
              </a:rPr>
              <a:t>-couverture internet (stable,large)</a:t>
            </a:r>
          </a:p>
          <a:p>
            <a:endParaRPr lang="en-MA" sz="2400"/>
          </a:p>
        </p:txBody>
      </p:sp>
      <p:sp>
        <p:nvSpPr>
          <p:cNvPr id="9" name="TextBox 8">
            <a:extLst>
              <a:ext uri="{FF2B5EF4-FFF2-40B4-BE49-F238E27FC236}">
                <a16:creationId xmlns:a16="http://schemas.microsoft.com/office/drawing/2014/main" id="{4BC88AF1-2968-15BF-5705-777CEE329048}"/>
              </a:ext>
            </a:extLst>
          </p:cNvPr>
          <p:cNvSpPr txBox="1"/>
          <p:nvPr/>
        </p:nvSpPr>
        <p:spPr>
          <a:xfrm>
            <a:off x="6692460" y="4768461"/>
            <a:ext cx="3103181" cy="1415772"/>
          </a:xfrm>
          <a:prstGeom prst="rect">
            <a:avLst/>
          </a:prstGeom>
          <a:noFill/>
        </p:spPr>
        <p:txBody>
          <a:bodyPr wrap="square" rtlCol="0">
            <a:spAutoFit/>
          </a:bodyPr>
          <a:lstStyle/>
          <a:p>
            <a:r>
              <a:rPr lang="en-MA" sz="2400" b="1">
                <a:solidFill>
                  <a:srgbClr val="00B050"/>
                </a:solidFill>
                <a:latin typeface="Montserrat" pitchFamily="2" charset="77"/>
              </a:rPr>
              <a:t>Ecologique</a:t>
            </a:r>
          </a:p>
          <a:p>
            <a:endParaRPr lang="en-MA" sz="2400"/>
          </a:p>
          <a:p>
            <a:r>
              <a:rPr lang="en-US" sz="1400" b="1">
                <a:latin typeface="Montserrat" pitchFamily="2" charset="77"/>
              </a:rPr>
              <a:t>-C</a:t>
            </a:r>
            <a:r>
              <a:rPr lang="en-MA" sz="1400" b="1">
                <a:latin typeface="Montserrat" pitchFamily="2" charset="77"/>
              </a:rPr>
              <a:t>limat tres polluee</a:t>
            </a:r>
          </a:p>
          <a:p>
            <a:endParaRPr lang="en-MA" sz="2400"/>
          </a:p>
        </p:txBody>
      </p:sp>
      <p:sp>
        <p:nvSpPr>
          <p:cNvPr id="10" name="TextBox 9">
            <a:extLst>
              <a:ext uri="{FF2B5EF4-FFF2-40B4-BE49-F238E27FC236}">
                <a16:creationId xmlns:a16="http://schemas.microsoft.com/office/drawing/2014/main" id="{43988886-247E-7B22-EB9A-665EC1B6A68F}"/>
              </a:ext>
            </a:extLst>
          </p:cNvPr>
          <p:cNvSpPr txBox="1"/>
          <p:nvPr/>
        </p:nvSpPr>
        <p:spPr>
          <a:xfrm>
            <a:off x="3212279" y="4768461"/>
            <a:ext cx="3220108" cy="1846659"/>
          </a:xfrm>
          <a:prstGeom prst="rect">
            <a:avLst/>
          </a:prstGeom>
          <a:noFill/>
        </p:spPr>
        <p:txBody>
          <a:bodyPr wrap="square" rtlCol="0">
            <a:spAutoFit/>
          </a:bodyPr>
          <a:lstStyle/>
          <a:p>
            <a:r>
              <a:rPr lang="en-MA" sz="2400" b="1">
                <a:solidFill>
                  <a:srgbClr val="7030A0"/>
                </a:solidFill>
                <a:latin typeface="Montserrat" pitchFamily="2" charset="77"/>
              </a:rPr>
              <a:t>     Legislatif</a:t>
            </a:r>
          </a:p>
          <a:p>
            <a:endParaRPr lang="en-MA" sz="2400" b="1">
              <a:solidFill>
                <a:srgbClr val="7030A0"/>
              </a:solidFill>
              <a:latin typeface="Montserrat" pitchFamily="2" charset="77"/>
            </a:endParaRPr>
          </a:p>
          <a:p>
            <a:r>
              <a:rPr lang="en-MA" sz="1400" b="1">
                <a:latin typeface="Montserrat" pitchFamily="2" charset="77"/>
              </a:rPr>
              <a:t>-Protection des consommateur</a:t>
            </a:r>
            <a:endParaRPr lang="en-MA" sz="2400" b="1">
              <a:solidFill>
                <a:srgbClr val="7030A0"/>
              </a:solidFill>
              <a:latin typeface="Montserrat" pitchFamily="2" charset="77"/>
            </a:endParaRPr>
          </a:p>
          <a:p>
            <a:r>
              <a:rPr lang="en-MA" sz="1400" b="1">
                <a:latin typeface="Montserrat" pitchFamily="2" charset="77"/>
              </a:rPr>
              <a:t>-Lois antitrust</a:t>
            </a:r>
          </a:p>
          <a:p>
            <a:r>
              <a:rPr lang="en-MA" sz="1400" b="1">
                <a:latin typeface="Montserrat" pitchFamily="2" charset="77"/>
              </a:rPr>
              <a:t>-Protection des donnees</a:t>
            </a:r>
          </a:p>
          <a:p>
            <a:endParaRPr lang="en-MA" sz="2400"/>
          </a:p>
        </p:txBody>
      </p:sp>
      <p:sp>
        <p:nvSpPr>
          <p:cNvPr id="17" name="TextBox 16">
            <a:extLst>
              <a:ext uri="{FF2B5EF4-FFF2-40B4-BE49-F238E27FC236}">
                <a16:creationId xmlns:a16="http://schemas.microsoft.com/office/drawing/2014/main" id="{B3719856-42AA-93E0-5FB3-247E2E1FC4DD}"/>
              </a:ext>
            </a:extLst>
          </p:cNvPr>
          <p:cNvSpPr txBox="1"/>
          <p:nvPr/>
        </p:nvSpPr>
        <p:spPr>
          <a:xfrm>
            <a:off x="2940271" y="2105474"/>
            <a:ext cx="3390845" cy="1477328"/>
          </a:xfrm>
          <a:prstGeom prst="rect">
            <a:avLst/>
          </a:prstGeom>
          <a:noFill/>
        </p:spPr>
        <p:txBody>
          <a:bodyPr wrap="square" rtlCol="0">
            <a:spAutoFit/>
          </a:bodyPr>
          <a:lstStyle/>
          <a:p>
            <a:r>
              <a:rPr lang="en-MA"/>
              <a:t>-</a:t>
            </a:r>
            <a:r>
              <a:rPr lang="en-MA" b="1"/>
              <a:t>Marche on croissance</a:t>
            </a:r>
          </a:p>
          <a:p>
            <a:r>
              <a:rPr lang="en-MA" b="1"/>
              <a:t>-credit banqaire avec taux faible</a:t>
            </a:r>
          </a:p>
          <a:p>
            <a:r>
              <a:rPr lang="en-MA" b="1"/>
              <a:t>-marcher porteur</a:t>
            </a:r>
          </a:p>
          <a:p>
            <a:r>
              <a:rPr lang="en-MA" b="1"/>
              <a:t>-aucun concurence direct</a:t>
            </a:r>
          </a:p>
          <a:p>
            <a:endParaRPr lang="en-MA"/>
          </a:p>
        </p:txBody>
      </p:sp>
    </p:spTree>
    <p:extLst>
      <p:ext uri="{BB962C8B-B14F-4D97-AF65-F5344CB8AC3E}">
        <p14:creationId xmlns:p14="http://schemas.microsoft.com/office/powerpoint/2010/main" val="42670487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AE86D-AE79-6F5A-FB5B-8B324CFB468D}"/>
              </a:ext>
            </a:extLst>
          </p:cNvPr>
          <p:cNvSpPr>
            <a:spLocks noGrp="1"/>
          </p:cNvSpPr>
          <p:nvPr>
            <p:ph type="title"/>
          </p:nvPr>
        </p:nvSpPr>
        <p:spPr>
          <a:xfrm>
            <a:off x="722587" y="42041"/>
            <a:ext cx="10515600" cy="927647"/>
          </a:xfrm>
        </p:spPr>
        <p:txBody>
          <a:bodyPr/>
          <a:lstStyle/>
          <a:p>
            <a:r>
              <a:rPr lang="en-US" b="1" i="0" u="none" strike="noStrike">
                <a:solidFill>
                  <a:srgbClr val="333333"/>
                </a:solidFill>
                <a:effectLst/>
                <a:latin typeface="Montserrat" pitchFamily="2" charset="77"/>
              </a:rPr>
              <a:t>5 forces de </a:t>
            </a:r>
            <a:r>
              <a:rPr lang="en-US" b="1" i="0" u="none" strike="noStrike" err="1">
                <a:solidFill>
                  <a:srgbClr val="333333"/>
                </a:solidFill>
                <a:effectLst/>
                <a:latin typeface="Montserrat" pitchFamily="2" charset="77"/>
              </a:rPr>
              <a:t>Poter</a:t>
            </a:r>
            <a:endParaRPr lang="en-MA" b="1">
              <a:latin typeface="Montserrat" pitchFamily="2" charset="77"/>
            </a:endParaRPr>
          </a:p>
        </p:txBody>
      </p:sp>
      <p:sp>
        <p:nvSpPr>
          <p:cNvPr id="4" name="Oval 3">
            <a:extLst>
              <a:ext uri="{FF2B5EF4-FFF2-40B4-BE49-F238E27FC236}">
                <a16:creationId xmlns:a16="http://schemas.microsoft.com/office/drawing/2014/main" id="{31F862B0-24BC-FFEB-072B-EB551A77D233}"/>
              </a:ext>
            </a:extLst>
          </p:cNvPr>
          <p:cNvSpPr/>
          <p:nvPr/>
        </p:nvSpPr>
        <p:spPr>
          <a:xfrm>
            <a:off x="4729660" y="2461830"/>
            <a:ext cx="2501461" cy="2385849"/>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0" u="none" strike="noStrike" err="1">
                <a:solidFill>
                  <a:schemeClr val="bg1"/>
                </a:solidFill>
                <a:effectLst/>
                <a:latin typeface="Montserrat" pitchFamily="2" charset="77"/>
              </a:rPr>
              <a:t>rivalité</a:t>
            </a:r>
            <a:r>
              <a:rPr lang="en-US" sz="2400" b="1" i="0" u="none" strike="noStrike">
                <a:solidFill>
                  <a:schemeClr val="bg1"/>
                </a:solidFill>
                <a:effectLst/>
                <a:latin typeface="Montserrat" pitchFamily="2" charset="77"/>
              </a:rPr>
              <a:t> </a:t>
            </a:r>
            <a:r>
              <a:rPr lang="en-US" sz="2400" b="1" i="0" u="none" strike="noStrike" err="1">
                <a:solidFill>
                  <a:schemeClr val="bg1"/>
                </a:solidFill>
                <a:effectLst/>
                <a:latin typeface="Montserrat" pitchFamily="2" charset="77"/>
              </a:rPr>
              <a:t>concurrentielle</a:t>
            </a:r>
            <a:r>
              <a:rPr lang="en-US" sz="2400" b="1" i="0" u="none" strike="noStrike">
                <a:solidFill>
                  <a:schemeClr val="bg1"/>
                </a:solidFill>
                <a:effectLst/>
                <a:latin typeface="Montserrat" pitchFamily="2" charset="77"/>
              </a:rPr>
              <a:t> </a:t>
            </a:r>
            <a:endParaRPr lang="en-MA" sz="2400" b="1">
              <a:solidFill>
                <a:schemeClr val="bg1"/>
              </a:solidFill>
              <a:latin typeface="Montserrat" pitchFamily="2" charset="77"/>
            </a:endParaRPr>
          </a:p>
        </p:txBody>
      </p:sp>
      <p:sp>
        <p:nvSpPr>
          <p:cNvPr id="5" name="Down Arrow 4">
            <a:extLst>
              <a:ext uri="{FF2B5EF4-FFF2-40B4-BE49-F238E27FC236}">
                <a16:creationId xmlns:a16="http://schemas.microsoft.com/office/drawing/2014/main" id="{BB0EAA29-2A02-C104-B204-FD43019B6F8B}"/>
              </a:ext>
            </a:extLst>
          </p:cNvPr>
          <p:cNvSpPr/>
          <p:nvPr/>
        </p:nvSpPr>
        <p:spPr>
          <a:xfrm>
            <a:off x="5854259" y="1074576"/>
            <a:ext cx="252249" cy="12402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A"/>
          </a:p>
        </p:txBody>
      </p:sp>
      <p:sp>
        <p:nvSpPr>
          <p:cNvPr id="6" name="Down Arrow 5">
            <a:extLst>
              <a:ext uri="{FF2B5EF4-FFF2-40B4-BE49-F238E27FC236}">
                <a16:creationId xmlns:a16="http://schemas.microsoft.com/office/drawing/2014/main" id="{10773889-C7E5-96AF-BB75-CD9FB497BF04}"/>
              </a:ext>
            </a:extLst>
          </p:cNvPr>
          <p:cNvSpPr/>
          <p:nvPr/>
        </p:nvSpPr>
        <p:spPr>
          <a:xfrm rot="16200000">
            <a:off x="3752206" y="2963740"/>
            <a:ext cx="252249" cy="12402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A"/>
          </a:p>
        </p:txBody>
      </p:sp>
      <p:sp>
        <p:nvSpPr>
          <p:cNvPr id="7" name="Down Arrow 6">
            <a:extLst>
              <a:ext uri="{FF2B5EF4-FFF2-40B4-BE49-F238E27FC236}">
                <a16:creationId xmlns:a16="http://schemas.microsoft.com/office/drawing/2014/main" id="{A3D5952B-8752-3D78-1D0A-D1A2EE348E29}"/>
              </a:ext>
            </a:extLst>
          </p:cNvPr>
          <p:cNvSpPr/>
          <p:nvPr/>
        </p:nvSpPr>
        <p:spPr>
          <a:xfrm rot="5400000">
            <a:off x="7956327" y="2963740"/>
            <a:ext cx="252249" cy="12402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A"/>
          </a:p>
        </p:txBody>
      </p:sp>
      <p:sp>
        <p:nvSpPr>
          <p:cNvPr id="8" name="Down Arrow 7">
            <a:extLst>
              <a:ext uri="{FF2B5EF4-FFF2-40B4-BE49-F238E27FC236}">
                <a16:creationId xmlns:a16="http://schemas.microsoft.com/office/drawing/2014/main" id="{B8322299-06C6-1875-D072-5DF6E0E6DC69}"/>
              </a:ext>
            </a:extLst>
          </p:cNvPr>
          <p:cNvSpPr/>
          <p:nvPr/>
        </p:nvSpPr>
        <p:spPr>
          <a:xfrm rot="10800000">
            <a:off x="5854259" y="4994713"/>
            <a:ext cx="252249" cy="12402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A"/>
          </a:p>
        </p:txBody>
      </p:sp>
      <p:sp>
        <p:nvSpPr>
          <p:cNvPr id="9" name="TextBox 8">
            <a:extLst>
              <a:ext uri="{FF2B5EF4-FFF2-40B4-BE49-F238E27FC236}">
                <a16:creationId xmlns:a16="http://schemas.microsoft.com/office/drawing/2014/main" id="{51F562EF-B97B-EB77-34BA-ED78A327E1C8}"/>
              </a:ext>
            </a:extLst>
          </p:cNvPr>
          <p:cNvSpPr txBox="1"/>
          <p:nvPr/>
        </p:nvSpPr>
        <p:spPr>
          <a:xfrm>
            <a:off x="1104900" y="897128"/>
            <a:ext cx="4749358" cy="1477328"/>
          </a:xfrm>
          <a:prstGeom prst="rect">
            <a:avLst/>
          </a:prstGeom>
          <a:noFill/>
        </p:spPr>
        <p:txBody>
          <a:bodyPr wrap="square" rtlCol="0">
            <a:spAutoFit/>
          </a:bodyPr>
          <a:lstStyle/>
          <a:p>
            <a:r>
              <a:rPr lang="en-MA"/>
              <a:t>MENACE DE NOUVEAU ENTRANT</a:t>
            </a:r>
          </a:p>
          <a:p>
            <a:endParaRPr lang="en-MA"/>
          </a:p>
          <a:p>
            <a:r>
              <a:rPr lang="en-MA"/>
              <a:t>-L’EMERGENCE DE SPOTIFY OU AUTRES SERVICE DANS LE MARCHER</a:t>
            </a:r>
          </a:p>
          <a:p>
            <a:r>
              <a:rPr lang="en-MA"/>
              <a:t>-L’experience internatinal des nouveau entrants</a:t>
            </a:r>
          </a:p>
        </p:txBody>
      </p:sp>
      <p:sp>
        <p:nvSpPr>
          <p:cNvPr id="10" name="TextBox 9">
            <a:extLst>
              <a:ext uri="{FF2B5EF4-FFF2-40B4-BE49-F238E27FC236}">
                <a16:creationId xmlns:a16="http://schemas.microsoft.com/office/drawing/2014/main" id="{85EAFE86-0D7E-C7CC-BDEA-171E1F1C3586}"/>
              </a:ext>
            </a:extLst>
          </p:cNvPr>
          <p:cNvSpPr txBox="1"/>
          <p:nvPr/>
        </p:nvSpPr>
        <p:spPr>
          <a:xfrm>
            <a:off x="8702562" y="2317316"/>
            <a:ext cx="3552497" cy="2308324"/>
          </a:xfrm>
          <a:prstGeom prst="rect">
            <a:avLst/>
          </a:prstGeom>
          <a:noFill/>
        </p:spPr>
        <p:txBody>
          <a:bodyPr wrap="square" rtlCol="0">
            <a:spAutoFit/>
          </a:bodyPr>
          <a:lstStyle/>
          <a:p>
            <a:r>
              <a:rPr lang="en-MA"/>
              <a:t>POUVOIR DE NEGOSIATION DES FOURNISSEUR ()</a:t>
            </a:r>
          </a:p>
          <a:p>
            <a:endParaRPr lang="en-MA"/>
          </a:p>
          <a:p>
            <a:r>
              <a:rPr lang="en-MA"/>
              <a:t>-les Principaux editeur de music donne la priorite au grande entreprise comme  spotify et deezer</a:t>
            </a:r>
          </a:p>
          <a:p>
            <a:r>
              <a:rPr lang="en-MA"/>
              <a:t>-les artistes refuse la renumeration par ecoute</a:t>
            </a:r>
          </a:p>
        </p:txBody>
      </p:sp>
      <p:sp>
        <p:nvSpPr>
          <p:cNvPr id="11" name="TextBox 10">
            <a:extLst>
              <a:ext uri="{FF2B5EF4-FFF2-40B4-BE49-F238E27FC236}">
                <a16:creationId xmlns:a16="http://schemas.microsoft.com/office/drawing/2014/main" id="{9173CE2F-7CA6-A8D3-A3DD-CD6D0D31614F}"/>
              </a:ext>
            </a:extLst>
          </p:cNvPr>
          <p:cNvSpPr txBox="1"/>
          <p:nvPr/>
        </p:nvSpPr>
        <p:spPr>
          <a:xfrm>
            <a:off x="6327217" y="4935053"/>
            <a:ext cx="3310769" cy="1754326"/>
          </a:xfrm>
          <a:prstGeom prst="rect">
            <a:avLst/>
          </a:prstGeom>
          <a:noFill/>
        </p:spPr>
        <p:txBody>
          <a:bodyPr wrap="square" rtlCol="0">
            <a:spAutoFit/>
          </a:bodyPr>
          <a:lstStyle/>
          <a:p>
            <a:r>
              <a:rPr lang="en-MA"/>
              <a:t>Menace des Produits de substitution ()</a:t>
            </a:r>
          </a:p>
          <a:p>
            <a:r>
              <a:rPr lang="en-MA"/>
              <a:t>-beaucoup de plateform qui propose un meilleur service et le meme catalogue pour le meme prix</a:t>
            </a:r>
          </a:p>
        </p:txBody>
      </p:sp>
      <p:sp>
        <p:nvSpPr>
          <p:cNvPr id="12" name="TextBox 11">
            <a:extLst>
              <a:ext uri="{FF2B5EF4-FFF2-40B4-BE49-F238E27FC236}">
                <a16:creationId xmlns:a16="http://schemas.microsoft.com/office/drawing/2014/main" id="{5A67E64F-41AC-80FB-EB16-B98A5862C5BD}"/>
              </a:ext>
            </a:extLst>
          </p:cNvPr>
          <p:cNvSpPr txBox="1"/>
          <p:nvPr/>
        </p:nvSpPr>
        <p:spPr>
          <a:xfrm>
            <a:off x="472966" y="3457725"/>
            <a:ext cx="2785254" cy="1477328"/>
          </a:xfrm>
          <a:prstGeom prst="rect">
            <a:avLst/>
          </a:prstGeom>
          <a:noFill/>
        </p:spPr>
        <p:txBody>
          <a:bodyPr wrap="square" rtlCol="0">
            <a:spAutoFit/>
          </a:bodyPr>
          <a:lstStyle/>
          <a:p>
            <a:r>
              <a:rPr lang="en-MA"/>
              <a:t>Pouvoir de negociation des clients ()</a:t>
            </a:r>
          </a:p>
          <a:p>
            <a:r>
              <a:rPr lang="en-MA"/>
              <a:t>-peut de client</a:t>
            </a:r>
          </a:p>
          <a:p>
            <a:r>
              <a:rPr lang="en-MA"/>
              <a:t>-prix des concurents tres concurentielle</a:t>
            </a:r>
          </a:p>
        </p:txBody>
      </p:sp>
    </p:spTree>
    <p:extLst>
      <p:ext uri="{BB962C8B-B14F-4D97-AF65-F5344CB8AC3E}">
        <p14:creationId xmlns:p14="http://schemas.microsoft.com/office/powerpoint/2010/main" val="28763447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Jean-François Leguay • Consultant. - ppt télécharger">
            <a:extLst>
              <a:ext uri="{FF2B5EF4-FFF2-40B4-BE49-F238E27FC236}">
                <a16:creationId xmlns:a16="http://schemas.microsoft.com/office/drawing/2014/main" id="{C7FD0D04-B82D-FCD5-A245-B89F71F2636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81807" y="89781"/>
            <a:ext cx="9028386" cy="676821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6EB74E58-1A7F-8E04-C786-4AE60FA15EA9}"/>
              </a:ext>
            </a:extLst>
          </p:cNvPr>
          <p:cNvSpPr/>
          <p:nvPr/>
        </p:nvSpPr>
        <p:spPr>
          <a:xfrm>
            <a:off x="4708487" y="2207173"/>
            <a:ext cx="3479071" cy="262759"/>
          </a:xfrm>
          <a:prstGeom prst="rect">
            <a:avLst/>
          </a:prstGeom>
          <a:solidFill>
            <a:schemeClr val="accent1">
              <a:alpha val="49151"/>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A"/>
          </a:p>
        </p:txBody>
      </p:sp>
      <p:sp>
        <p:nvSpPr>
          <p:cNvPr id="8" name="Rectangle 7">
            <a:extLst>
              <a:ext uri="{FF2B5EF4-FFF2-40B4-BE49-F238E27FC236}">
                <a16:creationId xmlns:a16="http://schemas.microsoft.com/office/drawing/2014/main" id="{C9E8025E-F34E-EB79-5147-9B250B34710B}"/>
              </a:ext>
            </a:extLst>
          </p:cNvPr>
          <p:cNvSpPr/>
          <p:nvPr/>
        </p:nvSpPr>
        <p:spPr>
          <a:xfrm rot="5400000">
            <a:off x="7241626" y="2890345"/>
            <a:ext cx="1629103" cy="262759"/>
          </a:xfrm>
          <a:prstGeom prst="rect">
            <a:avLst/>
          </a:prstGeom>
          <a:solidFill>
            <a:schemeClr val="accent1">
              <a:alpha val="39288"/>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A"/>
          </a:p>
        </p:txBody>
      </p:sp>
      <p:sp>
        <p:nvSpPr>
          <p:cNvPr id="9" name="Rectangle 8">
            <a:extLst>
              <a:ext uri="{FF2B5EF4-FFF2-40B4-BE49-F238E27FC236}">
                <a16:creationId xmlns:a16="http://schemas.microsoft.com/office/drawing/2014/main" id="{57F15F2F-6FC9-3B17-C6D4-ED3E99E51D41}"/>
              </a:ext>
            </a:extLst>
          </p:cNvPr>
          <p:cNvSpPr/>
          <p:nvPr/>
        </p:nvSpPr>
        <p:spPr>
          <a:xfrm>
            <a:off x="4984531" y="3541766"/>
            <a:ext cx="3203027" cy="262759"/>
          </a:xfrm>
          <a:prstGeom prst="rect">
            <a:avLst/>
          </a:prstGeom>
          <a:solidFill>
            <a:schemeClr val="accent1">
              <a:alpha val="49924"/>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A"/>
          </a:p>
        </p:txBody>
      </p:sp>
      <p:sp>
        <p:nvSpPr>
          <p:cNvPr id="10" name="Rectangle 9">
            <a:extLst>
              <a:ext uri="{FF2B5EF4-FFF2-40B4-BE49-F238E27FC236}">
                <a16:creationId xmlns:a16="http://schemas.microsoft.com/office/drawing/2014/main" id="{91F0ABFD-F84D-1613-96AA-50729B3653BB}"/>
              </a:ext>
            </a:extLst>
          </p:cNvPr>
          <p:cNvSpPr/>
          <p:nvPr/>
        </p:nvSpPr>
        <p:spPr>
          <a:xfrm>
            <a:off x="7919543" y="3620482"/>
            <a:ext cx="268014" cy="1744717"/>
          </a:xfrm>
          <a:prstGeom prst="rect">
            <a:avLst/>
          </a:prstGeom>
          <a:solidFill>
            <a:schemeClr val="accent1">
              <a:alpha val="45432"/>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A"/>
          </a:p>
        </p:txBody>
      </p:sp>
      <p:sp>
        <p:nvSpPr>
          <p:cNvPr id="11" name="Rectangle 10">
            <a:extLst>
              <a:ext uri="{FF2B5EF4-FFF2-40B4-BE49-F238E27FC236}">
                <a16:creationId xmlns:a16="http://schemas.microsoft.com/office/drawing/2014/main" id="{96EF65A5-51E6-BC65-21EB-F2A0FCEE9727}"/>
              </a:ext>
            </a:extLst>
          </p:cNvPr>
          <p:cNvSpPr/>
          <p:nvPr/>
        </p:nvSpPr>
        <p:spPr>
          <a:xfrm rot="2382932">
            <a:off x="4321484" y="3769411"/>
            <a:ext cx="4174394" cy="296307"/>
          </a:xfrm>
          <a:prstGeom prst="rect">
            <a:avLst/>
          </a:prstGeom>
          <a:solidFill>
            <a:schemeClr val="accent1">
              <a:alpha val="49721"/>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A"/>
          </a:p>
        </p:txBody>
      </p:sp>
      <p:sp>
        <p:nvSpPr>
          <p:cNvPr id="12" name="Rectangle 11">
            <a:extLst>
              <a:ext uri="{FF2B5EF4-FFF2-40B4-BE49-F238E27FC236}">
                <a16:creationId xmlns:a16="http://schemas.microsoft.com/office/drawing/2014/main" id="{C8ABB77F-588A-7DDE-B693-BBB27A15ACB5}"/>
              </a:ext>
            </a:extLst>
          </p:cNvPr>
          <p:cNvSpPr/>
          <p:nvPr/>
        </p:nvSpPr>
        <p:spPr>
          <a:xfrm rot="16200000">
            <a:off x="4038599" y="2890346"/>
            <a:ext cx="1629105" cy="262759"/>
          </a:xfrm>
          <a:prstGeom prst="rect">
            <a:avLst/>
          </a:prstGeom>
          <a:solidFill>
            <a:schemeClr val="accent1">
              <a:alpha val="50143"/>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A"/>
          </a:p>
        </p:txBody>
      </p:sp>
      <p:sp>
        <p:nvSpPr>
          <p:cNvPr id="13" name="Rectangle 12">
            <a:extLst>
              <a:ext uri="{FF2B5EF4-FFF2-40B4-BE49-F238E27FC236}">
                <a16:creationId xmlns:a16="http://schemas.microsoft.com/office/drawing/2014/main" id="{AAC79A14-F5CF-CD63-6043-38E418F98D1E}"/>
              </a:ext>
            </a:extLst>
          </p:cNvPr>
          <p:cNvSpPr/>
          <p:nvPr/>
        </p:nvSpPr>
        <p:spPr>
          <a:xfrm rot="2918428">
            <a:off x="4550130" y="4141339"/>
            <a:ext cx="1567539" cy="251080"/>
          </a:xfrm>
          <a:prstGeom prst="rect">
            <a:avLst/>
          </a:prstGeom>
          <a:solidFill>
            <a:schemeClr val="accent1">
              <a:alpha val="5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A"/>
          </a:p>
        </p:txBody>
      </p:sp>
      <p:sp>
        <p:nvSpPr>
          <p:cNvPr id="14" name="Rectangle 13">
            <a:extLst>
              <a:ext uri="{FF2B5EF4-FFF2-40B4-BE49-F238E27FC236}">
                <a16:creationId xmlns:a16="http://schemas.microsoft.com/office/drawing/2014/main" id="{37A9EB56-0F5D-BEF6-0955-91A94AB103F9}"/>
              </a:ext>
            </a:extLst>
          </p:cNvPr>
          <p:cNvSpPr/>
          <p:nvPr/>
        </p:nvSpPr>
        <p:spPr>
          <a:xfrm rot="690107">
            <a:off x="5709113" y="4876954"/>
            <a:ext cx="2447346" cy="262759"/>
          </a:xfrm>
          <a:prstGeom prst="rect">
            <a:avLst/>
          </a:prstGeom>
          <a:solidFill>
            <a:schemeClr val="accent1">
              <a:alpha val="46437"/>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A"/>
          </a:p>
        </p:txBody>
      </p:sp>
    </p:spTree>
    <p:extLst>
      <p:ext uri="{BB962C8B-B14F-4D97-AF65-F5344CB8AC3E}">
        <p14:creationId xmlns:p14="http://schemas.microsoft.com/office/powerpoint/2010/main" val="4165176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8715748-092B-28CD-8C31-71FA41E64FC0}"/>
              </a:ext>
            </a:extLst>
          </p:cNvPr>
          <p:cNvSpPr>
            <a:spLocks noGrp="1"/>
          </p:cNvSpPr>
          <p:nvPr>
            <p:ph type="title"/>
          </p:nvPr>
        </p:nvSpPr>
        <p:spPr>
          <a:xfrm>
            <a:off x="1114425" y="2046986"/>
            <a:ext cx="9948672" cy="2764028"/>
          </a:xfrm>
        </p:spPr>
        <p:txBody>
          <a:bodyPr vert="horz" lIns="91440" tIns="45720" rIns="91440" bIns="45720" rtlCol="0" anchor="ctr">
            <a:normAutofit/>
          </a:bodyPr>
          <a:lstStyle/>
          <a:p>
            <a:pPr algn="ctr"/>
            <a:r>
              <a:rPr lang="en-US" sz="5000" b="1" i="0" kern="1200" dirty="0">
                <a:solidFill>
                  <a:schemeClr val="tx1"/>
                </a:solidFill>
                <a:effectLst/>
                <a:latin typeface="+mj-lt"/>
                <a:ea typeface="+mj-ea"/>
                <a:cs typeface="+mj-cs"/>
              </a:rPr>
              <a:t>Comment Créer une application de streaming dans un Marché porteur ?</a:t>
            </a:r>
            <a:br>
              <a:rPr lang="en-US" sz="5000" b="1" i="0" kern="1200" dirty="0">
                <a:solidFill>
                  <a:schemeClr val="tx1"/>
                </a:solidFill>
                <a:effectLst/>
                <a:latin typeface="+mj-lt"/>
                <a:ea typeface="+mj-ea"/>
                <a:cs typeface="+mj-cs"/>
              </a:rPr>
            </a:br>
            <a:endParaRPr lang="en-US" sz="5000" b="1" kern="1200" dirty="0">
              <a:solidFill>
                <a:schemeClr val="tx1"/>
              </a:solidFill>
              <a:latin typeface="+mj-lt"/>
              <a:ea typeface="+mj-ea"/>
              <a:cs typeface="+mj-cs"/>
            </a:endParaRP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50169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7AC89-F5E7-E2DD-BD2C-605D626472C5}"/>
              </a:ext>
            </a:extLst>
          </p:cNvPr>
          <p:cNvSpPr>
            <a:spLocks noGrp="1"/>
          </p:cNvSpPr>
          <p:nvPr>
            <p:ph type="title"/>
          </p:nvPr>
        </p:nvSpPr>
        <p:spPr/>
        <p:txBody>
          <a:bodyPr/>
          <a:lstStyle/>
          <a:p>
            <a:endParaRPr lang="en-MA"/>
          </a:p>
        </p:txBody>
      </p:sp>
      <p:sp>
        <p:nvSpPr>
          <p:cNvPr id="3" name="Content Placeholder 2">
            <a:extLst>
              <a:ext uri="{FF2B5EF4-FFF2-40B4-BE49-F238E27FC236}">
                <a16:creationId xmlns:a16="http://schemas.microsoft.com/office/drawing/2014/main" id="{DBFDFDE4-B517-CDF0-07C3-9FA4A3E36AFB}"/>
              </a:ext>
            </a:extLst>
          </p:cNvPr>
          <p:cNvSpPr>
            <a:spLocks noGrp="1"/>
          </p:cNvSpPr>
          <p:nvPr>
            <p:ph idx="1"/>
          </p:nvPr>
        </p:nvSpPr>
        <p:spPr/>
        <p:txBody>
          <a:bodyPr/>
          <a:lstStyle/>
          <a:p>
            <a:endParaRPr lang="en-MA"/>
          </a:p>
        </p:txBody>
      </p:sp>
    </p:spTree>
    <p:extLst>
      <p:ext uri="{BB962C8B-B14F-4D97-AF65-F5344CB8AC3E}">
        <p14:creationId xmlns:p14="http://schemas.microsoft.com/office/powerpoint/2010/main" val="3040801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EDF8A8-FD58-15B5-8702-C1DCB824C374}"/>
              </a:ext>
            </a:extLst>
          </p:cNvPr>
          <p:cNvSpPr>
            <a:spLocks noGrp="1"/>
          </p:cNvSpPr>
          <p:nvPr>
            <p:ph idx="1"/>
          </p:nvPr>
        </p:nvSpPr>
        <p:spPr>
          <a:xfrm>
            <a:off x="838200" y="207031"/>
            <a:ext cx="10515600" cy="5909989"/>
          </a:xfrm>
        </p:spPr>
        <p:txBody>
          <a:bodyPr>
            <a:normAutofit fontScale="92500" lnSpcReduction="20000"/>
          </a:bodyPr>
          <a:lstStyle/>
          <a:p>
            <a:endParaRPr lang="en-US" b="0" i="0" dirty="0">
              <a:effectLst/>
              <a:latin typeface="Söhne"/>
            </a:endParaRPr>
          </a:p>
          <a:p>
            <a:pPr marL="0" indent="0" algn="l">
              <a:buNone/>
            </a:pPr>
            <a:r>
              <a:rPr lang="en-US" b="0" i="0" dirty="0">
                <a:solidFill>
                  <a:schemeClr val="accent2"/>
                </a:solidFill>
                <a:effectLst/>
                <a:latin typeface="Söhne"/>
              </a:rPr>
              <a:t>Étude de marché : </a:t>
            </a:r>
            <a:r>
              <a:rPr lang="en-US" b="0" i="0" dirty="0">
                <a:effectLst/>
                <a:latin typeface="Söhne"/>
              </a:rPr>
              <a:t>Avant de vous lancer, il est essentiel de comprendre le marché du streaming et de déterminer votre public cible. Analysez les tendances actuelles, les concurrents existants et identifiez les opportunités qui vous distingueront.</a:t>
            </a:r>
          </a:p>
          <a:p>
            <a:pPr algn="l">
              <a:buFont typeface="+mj-lt"/>
              <a:buAutoNum type="arabicPeriod"/>
            </a:pPr>
            <a:endParaRPr lang="en-US" b="0" i="0" dirty="0">
              <a:effectLst/>
              <a:latin typeface="Söhne"/>
            </a:endParaRPr>
          </a:p>
          <a:p>
            <a:pPr marL="0" indent="0" algn="l">
              <a:buNone/>
            </a:pPr>
            <a:r>
              <a:rPr lang="en-US" b="0" i="0" dirty="0">
                <a:solidFill>
                  <a:schemeClr val="accent2"/>
                </a:solidFill>
                <a:effectLst/>
                <a:latin typeface="Söhne"/>
              </a:rPr>
              <a:t>Définir le concept : </a:t>
            </a:r>
            <a:r>
              <a:rPr lang="en-US" b="0" i="0" dirty="0">
                <a:effectLst/>
                <a:latin typeface="Söhne"/>
              </a:rPr>
              <a:t>Identifiez le type de contenu que vous souhaitez proposer sur votre application de streaming. Cela peut être des films, des séries TV, de la musique, des podcasts ou même des diffusions en direct. Déterminez les caractéristiques uniques de votre application qui attireront les utilisateurs.</a:t>
            </a:r>
          </a:p>
          <a:p>
            <a:pPr algn="l">
              <a:buFont typeface="+mj-lt"/>
              <a:buAutoNum type="arabicPeriod"/>
            </a:pPr>
            <a:endParaRPr lang="en-US" b="0" i="0" dirty="0">
              <a:effectLst/>
              <a:latin typeface="Söhne"/>
            </a:endParaRPr>
          </a:p>
          <a:p>
            <a:pPr marL="0" indent="0" algn="l">
              <a:buNone/>
            </a:pPr>
            <a:r>
              <a:rPr lang="en-US" b="0" i="0" dirty="0">
                <a:solidFill>
                  <a:schemeClr val="accent2"/>
                </a:solidFill>
                <a:effectLst/>
                <a:latin typeface="Söhne"/>
              </a:rPr>
              <a:t>Créez un plan de développement : </a:t>
            </a:r>
            <a:r>
              <a:rPr lang="en-US" b="0" i="0" dirty="0">
                <a:effectLst/>
                <a:latin typeface="Söhne"/>
              </a:rPr>
              <a:t>Établissez un plan détaillé pour le développement de votre application. Cela comprend la création d'une équipe de développement compétente, la définition des fonctionnalités, l'élaboration d'une architecture technique solide et la mise en place d'un calendrier de développement réaliste.</a:t>
            </a:r>
          </a:p>
          <a:p>
            <a:pPr marL="0" indent="0">
              <a:buNone/>
            </a:pPr>
            <a:endParaRPr lang="en-US" dirty="0">
              <a:latin typeface="Söhne"/>
            </a:endParaRPr>
          </a:p>
          <a:p>
            <a:pPr marL="0" indent="0">
              <a:buNone/>
            </a:pPr>
            <a:endParaRPr lang="en-MA" dirty="0"/>
          </a:p>
        </p:txBody>
      </p:sp>
    </p:spTree>
    <p:extLst>
      <p:ext uri="{BB962C8B-B14F-4D97-AF65-F5344CB8AC3E}">
        <p14:creationId xmlns:p14="http://schemas.microsoft.com/office/powerpoint/2010/main" val="2456307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FF350E-B60F-6A3E-F695-AE3B42ABA018}"/>
              </a:ext>
            </a:extLst>
          </p:cNvPr>
          <p:cNvSpPr>
            <a:spLocks noGrp="1"/>
          </p:cNvSpPr>
          <p:nvPr>
            <p:ph idx="1"/>
          </p:nvPr>
        </p:nvSpPr>
        <p:spPr>
          <a:xfrm>
            <a:off x="838200" y="325821"/>
            <a:ext cx="10515600" cy="5851142"/>
          </a:xfrm>
        </p:spPr>
        <p:txBody>
          <a:bodyPr>
            <a:normAutofit lnSpcReduction="10000"/>
          </a:bodyPr>
          <a:lstStyle/>
          <a:p>
            <a:pPr marL="0" indent="0" algn="l">
              <a:buNone/>
            </a:pPr>
            <a:r>
              <a:rPr lang="en-US" b="0" i="0" dirty="0">
                <a:solidFill>
                  <a:schemeClr val="accent2"/>
                </a:solidFill>
                <a:effectLst/>
                <a:latin typeface="Söhne"/>
              </a:rPr>
              <a:t>Développement de l'application : </a:t>
            </a:r>
            <a:r>
              <a:rPr lang="en-US" b="0" i="0" dirty="0">
                <a:effectLst/>
                <a:latin typeface="Söhne"/>
              </a:rPr>
              <a:t>Engagez une équipe de développeurs expérimentés pour créer l'application. Vous aurez besoin de développeurs d'applications mobiles, de développeurs back-end, de concepteurs d'interfaces utilisateur, etc. Assurez-vous de prendre en compte les plateformes sur lesquelles vous souhaitez lancer votre application (iOS, Android, Web, Smart TVs, etc.).</a:t>
            </a:r>
          </a:p>
          <a:p>
            <a:pPr marL="0" indent="0" algn="l">
              <a:buNone/>
            </a:pPr>
            <a:r>
              <a:rPr lang="en-US" b="0" i="0" dirty="0">
                <a:solidFill>
                  <a:schemeClr val="accent2"/>
                </a:solidFill>
                <a:effectLst/>
                <a:latin typeface="Söhne"/>
              </a:rPr>
              <a:t>Licence de contenu : </a:t>
            </a:r>
            <a:r>
              <a:rPr lang="en-US" b="0" i="0" dirty="0">
                <a:effectLst/>
                <a:latin typeface="Söhne"/>
              </a:rPr>
              <a:t>Obtenez les licences nécessaires pour diffuser le contenu que vous souhaitez proposer sur votre application. Cela peut impliquer la négociation de contrats avec des détenteurs de droits d'auteur, des maisons de production, des artistes, etc.</a:t>
            </a:r>
          </a:p>
          <a:p>
            <a:pPr marL="0" indent="0" algn="l">
              <a:buNone/>
            </a:pPr>
            <a:r>
              <a:rPr lang="en-US" b="0" i="0" dirty="0">
                <a:solidFill>
                  <a:schemeClr val="accent2"/>
                </a:solidFill>
                <a:effectLst/>
                <a:latin typeface="Söhne"/>
              </a:rPr>
              <a:t>Fonctionnalités de l'application : </a:t>
            </a:r>
            <a:r>
              <a:rPr lang="en-US" b="0" i="0" dirty="0">
                <a:effectLst/>
                <a:latin typeface="Söhne"/>
              </a:rPr>
              <a:t>Concevez votre application en gardant à l'esprit une expérience utilisateur intuitive et attrayante. Les fonctionnalités courantes peuvent inclure la recherche et la recommandation de contenu, la création de playlists, la possibilité de suivre des utilisateurs, les commentaires et évaluations, les fonctionnalités sociales, etc.</a:t>
            </a:r>
          </a:p>
          <a:p>
            <a:endParaRPr lang="en-MA" dirty="0"/>
          </a:p>
        </p:txBody>
      </p:sp>
    </p:spTree>
    <p:extLst>
      <p:ext uri="{BB962C8B-B14F-4D97-AF65-F5344CB8AC3E}">
        <p14:creationId xmlns:p14="http://schemas.microsoft.com/office/powerpoint/2010/main" val="2329563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CB5EF9-FA7F-D98E-9F3D-B9BAA2E4FCEB}"/>
              </a:ext>
            </a:extLst>
          </p:cNvPr>
          <p:cNvSpPr>
            <a:spLocks noGrp="1"/>
          </p:cNvSpPr>
          <p:nvPr>
            <p:ph idx="1"/>
          </p:nvPr>
        </p:nvSpPr>
        <p:spPr>
          <a:xfrm>
            <a:off x="838200" y="346841"/>
            <a:ext cx="10515600" cy="6011918"/>
          </a:xfrm>
        </p:spPr>
        <p:txBody>
          <a:bodyPr>
            <a:normAutofit fontScale="92500"/>
          </a:bodyPr>
          <a:lstStyle/>
          <a:p>
            <a:pPr marL="0" indent="0" algn="l">
              <a:buNone/>
            </a:pPr>
            <a:r>
              <a:rPr lang="en-US" b="0" i="0" dirty="0">
                <a:solidFill>
                  <a:schemeClr val="accent2"/>
                </a:solidFill>
                <a:effectLst/>
                <a:latin typeface="Söhne"/>
              </a:rPr>
              <a:t>Infrastructure de streaming : </a:t>
            </a:r>
            <a:r>
              <a:rPr lang="en-US" b="0" i="0" dirty="0">
                <a:effectLst/>
                <a:latin typeface="Söhne"/>
              </a:rPr>
              <a:t>Mettez en place une infrastructure de streaming robuste pour gérer la diffusion de contenu à grande échelle. Vous pouvez envisager d'utiliser des services cloud pour héberger et diffuser votre contenu de manière efficace.</a:t>
            </a:r>
          </a:p>
          <a:p>
            <a:pPr marL="0" indent="0" algn="l">
              <a:buNone/>
            </a:pPr>
            <a:r>
              <a:rPr lang="en-US" b="0" i="0" dirty="0">
                <a:solidFill>
                  <a:schemeClr val="accent2"/>
                </a:solidFill>
                <a:effectLst/>
                <a:latin typeface="Söhne"/>
              </a:rPr>
              <a:t>Monétisation : </a:t>
            </a:r>
            <a:r>
              <a:rPr lang="en-US" b="0" i="0" dirty="0">
                <a:effectLst/>
                <a:latin typeface="Söhne"/>
              </a:rPr>
              <a:t>Réfléchissez à des modèles de monétisation pour générer des revenus. Cela peut inclure des abonnements payants, des publicités, des partenariats de contenu sponsorisé, des achats intégrés, etc.</a:t>
            </a:r>
          </a:p>
          <a:p>
            <a:pPr marL="0" indent="0" algn="l">
              <a:buNone/>
            </a:pPr>
            <a:r>
              <a:rPr lang="en-US" b="0" i="0" dirty="0">
                <a:solidFill>
                  <a:schemeClr val="accent2"/>
                </a:solidFill>
                <a:effectLst/>
                <a:latin typeface="Söhne"/>
              </a:rPr>
              <a:t>Test et itération : </a:t>
            </a:r>
            <a:r>
              <a:rPr lang="en-US" b="0" i="0" dirty="0">
                <a:effectLst/>
                <a:latin typeface="Söhne"/>
              </a:rPr>
              <a:t>Effectuez des tests approfondis de votre application pour vous assurer qu'elle est fonctionnelle, stable et conviviale. Prenez en compte les commentaires des utilisateurs et apportez les améliorations nécessaires.</a:t>
            </a:r>
          </a:p>
          <a:p>
            <a:pPr marL="0" indent="0" algn="l">
              <a:buNone/>
            </a:pPr>
            <a:r>
              <a:rPr lang="en-US" b="0" i="0" dirty="0">
                <a:solidFill>
                  <a:schemeClr val="accent2"/>
                </a:solidFill>
                <a:effectLst/>
                <a:latin typeface="Söhne"/>
              </a:rPr>
              <a:t>Lancement et marketing : </a:t>
            </a:r>
            <a:r>
              <a:rPr lang="en-US" b="0" i="0" dirty="0">
                <a:effectLst/>
                <a:latin typeface="Söhne"/>
              </a:rPr>
              <a:t>Lorsque votre application est prête, planifiez un lancement efficace. Utilisez des techniques de marketing numérique telles que les médias sociaux, la publicité en ligne, les relations publiques, etc., pour promouvoir votre application et attirer les utilisateurs.</a:t>
            </a:r>
          </a:p>
          <a:p>
            <a:endParaRPr lang="en-MA" dirty="0"/>
          </a:p>
        </p:txBody>
      </p:sp>
    </p:spTree>
    <p:extLst>
      <p:ext uri="{BB962C8B-B14F-4D97-AF65-F5344CB8AC3E}">
        <p14:creationId xmlns:p14="http://schemas.microsoft.com/office/powerpoint/2010/main" val="1400197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D4D42-4E39-A7CF-B941-19D0CCF4EACB}"/>
              </a:ext>
            </a:extLst>
          </p:cNvPr>
          <p:cNvSpPr>
            <a:spLocks noGrp="1"/>
          </p:cNvSpPr>
          <p:nvPr>
            <p:ph type="title"/>
          </p:nvPr>
        </p:nvSpPr>
        <p:spPr>
          <a:xfrm>
            <a:off x="838200" y="1857594"/>
            <a:ext cx="10515600" cy="1325563"/>
          </a:xfrm>
        </p:spPr>
        <p:txBody>
          <a:bodyPr>
            <a:normAutofit/>
          </a:bodyPr>
          <a:lstStyle/>
          <a:p>
            <a:r>
              <a:rPr lang="en-MA" sz="5400" b="1">
                <a:latin typeface="Montserrat" pitchFamily="2" charset="77"/>
              </a:rPr>
              <a:t>Etude d’ocumentaire</a:t>
            </a:r>
          </a:p>
        </p:txBody>
      </p:sp>
    </p:spTree>
    <p:extLst>
      <p:ext uri="{BB962C8B-B14F-4D97-AF65-F5344CB8AC3E}">
        <p14:creationId xmlns:p14="http://schemas.microsoft.com/office/powerpoint/2010/main" val="1191665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A51FA-ED8B-6F6C-BD0E-B7AF0531B500}"/>
              </a:ext>
            </a:extLst>
          </p:cNvPr>
          <p:cNvSpPr>
            <a:spLocks noGrp="1"/>
          </p:cNvSpPr>
          <p:nvPr>
            <p:ph type="title"/>
          </p:nvPr>
        </p:nvSpPr>
        <p:spPr>
          <a:xfrm>
            <a:off x="0" y="237805"/>
            <a:ext cx="12836324" cy="813756"/>
          </a:xfrm>
        </p:spPr>
        <p:txBody>
          <a:bodyPr>
            <a:normAutofit fontScale="90000"/>
          </a:bodyPr>
          <a:lstStyle/>
          <a:p>
            <a:r>
              <a:rPr lang="en-US" b="1" i="0" u="none" strike="noStrike" dirty="0">
                <a:solidFill>
                  <a:srgbClr val="000000"/>
                </a:solidFill>
                <a:effectLst/>
                <a:latin typeface="Montserrat" pitchFamily="2" charset="77"/>
              </a:rPr>
              <a:t>Est-ce un secteur en croissance ou en crise ?</a:t>
            </a:r>
            <a:br>
              <a:rPr lang="en-US" b="0" i="0" u="none" strike="noStrike" dirty="0">
                <a:solidFill>
                  <a:srgbClr val="000000"/>
                </a:solidFill>
                <a:effectLst/>
                <a:latin typeface="Poppins" pitchFamily="2" charset="77"/>
              </a:rPr>
            </a:br>
            <a:endParaRPr lang="en-MA" dirty="0"/>
          </a:p>
        </p:txBody>
      </p:sp>
      <p:sp>
        <p:nvSpPr>
          <p:cNvPr id="3" name="Content Placeholder 2">
            <a:extLst>
              <a:ext uri="{FF2B5EF4-FFF2-40B4-BE49-F238E27FC236}">
                <a16:creationId xmlns:a16="http://schemas.microsoft.com/office/drawing/2014/main" id="{069F17E7-BD97-2E31-B701-A93AE24275B5}"/>
              </a:ext>
            </a:extLst>
          </p:cNvPr>
          <p:cNvSpPr>
            <a:spLocks noGrp="1"/>
          </p:cNvSpPr>
          <p:nvPr>
            <p:ph idx="1"/>
          </p:nvPr>
        </p:nvSpPr>
        <p:spPr>
          <a:xfrm>
            <a:off x="838200" y="1051561"/>
            <a:ext cx="10515600" cy="5568634"/>
          </a:xfrm>
        </p:spPr>
        <p:txBody>
          <a:bodyPr>
            <a:normAutofit/>
          </a:bodyPr>
          <a:lstStyle/>
          <a:p>
            <a:r>
              <a:rPr lang="en-US" sz="2400" i="0" u="none" strike="noStrike" dirty="0">
                <a:solidFill>
                  <a:srgbClr val="000000"/>
                </a:solidFill>
                <a:effectLst/>
                <a:latin typeface="Roboto" panose="02000000000000000000" pitchFamily="2" charset="0"/>
              </a:rPr>
              <a:t> Le streaming, c'est la diffusion en continue d'un contenu sur Internet. Cette technologie </a:t>
            </a:r>
            <a:r>
              <a:rPr lang="en-US" sz="2400" i="0" u="none" strike="noStrike" dirty="0" err="1">
                <a:solidFill>
                  <a:srgbClr val="000000"/>
                </a:solidFill>
                <a:effectLst/>
                <a:latin typeface="Roboto" panose="02000000000000000000" pitchFamily="2" charset="0"/>
              </a:rPr>
              <a:t>permet</a:t>
            </a:r>
            <a:r>
              <a:rPr lang="en-US" sz="2400" i="0" u="none" strike="noStrike" dirty="0">
                <a:solidFill>
                  <a:srgbClr val="000000"/>
                </a:solidFill>
                <a:effectLst/>
                <a:latin typeface="Roboto" panose="02000000000000000000" pitchFamily="2" charset="0"/>
              </a:rPr>
              <a:t> </a:t>
            </a:r>
            <a:r>
              <a:rPr lang="en-US" sz="2400" i="0" u="none" strike="noStrike" dirty="0" err="1">
                <a:solidFill>
                  <a:srgbClr val="000000"/>
                </a:solidFill>
                <a:effectLst/>
                <a:latin typeface="Roboto" panose="02000000000000000000" pitchFamily="2" charset="0"/>
              </a:rPr>
              <a:t>notamment</a:t>
            </a:r>
            <a:r>
              <a:rPr lang="en-US" sz="2400" i="0" u="none" strike="noStrike" dirty="0">
                <a:solidFill>
                  <a:srgbClr val="000000"/>
                </a:solidFill>
                <a:effectLst/>
                <a:latin typeface="Roboto" panose="02000000000000000000" pitchFamily="2" charset="0"/>
              </a:rPr>
              <a:t> de </a:t>
            </a:r>
            <a:r>
              <a:rPr lang="en-US" sz="2400" i="0" u="none" strike="noStrike" dirty="0" err="1">
                <a:solidFill>
                  <a:srgbClr val="000000"/>
                </a:solidFill>
                <a:effectLst/>
                <a:latin typeface="Roboto" panose="02000000000000000000" pitchFamily="2" charset="0"/>
              </a:rPr>
              <a:t>regarder</a:t>
            </a:r>
            <a:r>
              <a:rPr lang="en-US" sz="2400" i="0" u="none" strike="noStrike" dirty="0">
                <a:solidFill>
                  <a:srgbClr val="000000"/>
                </a:solidFill>
                <a:effectLst/>
                <a:latin typeface="Roboto" panose="02000000000000000000" pitchFamily="2" charset="0"/>
              </a:rPr>
              <a:t> une </a:t>
            </a:r>
            <a:r>
              <a:rPr lang="en-US" sz="2400" i="0" u="none" strike="noStrike" dirty="0" err="1">
                <a:solidFill>
                  <a:srgbClr val="000000"/>
                </a:solidFill>
                <a:effectLst/>
                <a:latin typeface="Roboto" panose="02000000000000000000" pitchFamily="2" charset="0"/>
              </a:rPr>
              <a:t>vidéo</a:t>
            </a:r>
            <a:r>
              <a:rPr lang="en-US" sz="2400" i="0" u="none" strike="noStrike" dirty="0">
                <a:solidFill>
                  <a:srgbClr val="000000"/>
                </a:solidFill>
                <a:effectLst/>
                <a:latin typeface="Roboto" panose="02000000000000000000" pitchFamily="2" charset="0"/>
              </a:rPr>
              <a:t> ou </a:t>
            </a:r>
            <a:r>
              <a:rPr lang="en-US" sz="2400" i="0" u="none" strike="noStrike" dirty="0" err="1">
                <a:solidFill>
                  <a:srgbClr val="000000"/>
                </a:solidFill>
                <a:effectLst/>
                <a:latin typeface="Roboto" panose="02000000000000000000" pitchFamily="2" charset="0"/>
              </a:rPr>
              <a:t>d'écouter</a:t>
            </a:r>
            <a:r>
              <a:rPr lang="en-US" sz="2400" i="0" u="none" strike="noStrike" dirty="0">
                <a:solidFill>
                  <a:srgbClr val="000000"/>
                </a:solidFill>
                <a:effectLst/>
                <a:latin typeface="Roboto" panose="02000000000000000000" pitchFamily="2" charset="0"/>
              </a:rPr>
              <a:t> de la musique en ligne.</a:t>
            </a:r>
          </a:p>
          <a:p>
            <a:endParaRPr lang="en-US" sz="2400" i="0" u="none" strike="noStrike" dirty="0">
              <a:solidFill>
                <a:srgbClr val="000000"/>
              </a:solidFill>
              <a:effectLst/>
              <a:latin typeface="Roboto" panose="02000000000000000000" pitchFamily="2" charset="0"/>
            </a:endParaRPr>
          </a:p>
          <a:p>
            <a:r>
              <a:rPr lang="en-US" sz="2400" dirty="0">
                <a:effectLst/>
                <a:latin typeface="Calibri" panose="020F0502020204030204" pitchFamily="34" charset="0"/>
              </a:rPr>
              <a:t>le streaming </a:t>
            </a:r>
            <a:r>
              <a:rPr lang="en-US" sz="2400" dirty="0" err="1">
                <a:effectLst/>
                <a:latin typeface="Calibri" panose="020F0502020204030204" pitchFamily="34" charset="0"/>
              </a:rPr>
              <a:t>n’a</a:t>
            </a:r>
            <a:r>
              <a:rPr lang="en-US" sz="2400" dirty="0">
                <a:effectLst/>
                <a:latin typeface="Calibri" panose="020F0502020204030204" pitchFamily="34" charset="0"/>
              </a:rPr>
              <a:t> fait </a:t>
            </a:r>
            <a:r>
              <a:rPr lang="en-US" sz="2400" dirty="0" err="1">
                <a:effectLst/>
                <a:latin typeface="Calibri" panose="020F0502020204030204" pitchFamily="34" charset="0"/>
              </a:rPr>
              <a:t>qu’accroître</a:t>
            </a:r>
            <a:r>
              <a:rPr lang="en-US" sz="2400" dirty="0">
                <a:effectLst/>
                <a:latin typeface="Calibri" panose="020F0502020204030204" pitchFamily="34" charset="0"/>
              </a:rPr>
              <a:t> son </a:t>
            </a:r>
            <a:r>
              <a:rPr lang="en-US" sz="2400" dirty="0" err="1">
                <a:effectLst/>
                <a:latin typeface="Calibri" panose="020F0502020204030204" pitchFamily="34" charset="0"/>
              </a:rPr>
              <a:t>avance</a:t>
            </a:r>
            <a:r>
              <a:rPr lang="en-US" sz="2400" dirty="0">
                <a:effectLst/>
                <a:latin typeface="Calibri" panose="020F0502020204030204" pitchFamily="34" charset="0"/>
              </a:rPr>
              <a:t> sur les ventes en physique en 2020</a:t>
            </a:r>
          </a:p>
          <a:p>
            <a:r>
              <a:rPr lang="en-US" sz="2400" dirty="0">
                <a:effectLst/>
                <a:latin typeface="Calibri" panose="020F0502020204030204" pitchFamily="34" charset="0"/>
              </a:rPr>
              <a:t>En 2019, le </a:t>
            </a:r>
            <a:r>
              <a:rPr lang="en-US" sz="2400" dirty="0" err="1">
                <a:effectLst/>
                <a:latin typeface="Calibri" panose="020F0502020204030204" pitchFamily="34" charset="0"/>
              </a:rPr>
              <a:t>marché</a:t>
            </a:r>
            <a:r>
              <a:rPr lang="en-US" sz="2400" dirty="0">
                <a:effectLst/>
                <a:latin typeface="Calibri" panose="020F0502020204030204" pitchFamily="34" charset="0"/>
              </a:rPr>
              <a:t> de la musique en France </a:t>
            </a:r>
            <a:r>
              <a:rPr lang="en-US" sz="2400" dirty="0" err="1">
                <a:effectLst/>
                <a:latin typeface="Calibri" panose="020F0502020204030204" pitchFamily="34" charset="0"/>
              </a:rPr>
              <a:t>était</a:t>
            </a:r>
            <a:r>
              <a:rPr lang="en-US" sz="2400" dirty="0">
                <a:effectLst/>
                <a:latin typeface="Calibri" panose="020F0502020204030204" pitchFamily="34" charset="0"/>
              </a:rPr>
              <a:t> 740 millions </a:t>
            </a:r>
            <a:r>
              <a:rPr lang="en-US" sz="2400" dirty="0" err="1">
                <a:effectLst/>
                <a:latin typeface="Calibri" panose="020F0502020204030204" pitchFamily="34" charset="0"/>
              </a:rPr>
              <a:t>d’euros</a:t>
            </a:r>
            <a:r>
              <a:rPr lang="en-US" sz="2400" dirty="0">
                <a:effectLst/>
                <a:latin typeface="Calibri" panose="020F0502020204030204" pitchFamily="34" charset="0"/>
              </a:rPr>
              <a:t> </a:t>
            </a:r>
            <a:r>
              <a:rPr lang="en-US" sz="2400" dirty="0" err="1">
                <a:effectLst/>
                <a:latin typeface="Calibri" panose="020F0502020204030204" pitchFamily="34" charset="0"/>
              </a:rPr>
              <a:t>dont</a:t>
            </a:r>
            <a:r>
              <a:rPr lang="en-US" sz="2400" dirty="0">
                <a:effectLst/>
                <a:latin typeface="Calibri" panose="020F0502020204030204" pitchFamily="34" charset="0"/>
              </a:rPr>
              <a:t> plus de la </a:t>
            </a:r>
            <a:r>
              <a:rPr lang="en-US" sz="2400" dirty="0" err="1">
                <a:effectLst/>
                <a:latin typeface="Calibri" panose="020F0502020204030204" pitchFamily="34" charset="0"/>
              </a:rPr>
              <a:t>moitié</a:t>
            </a:r>
            <a:r>
              <a:rPr lang="en-US" sz="2400" dirty="0">
                <a:effectLst/>
                <a:latin typeface="Calibri" panose="020F0502020204030204" pitchFamily="34" charset="0"/>
              </a:rPr>
              <a:t> </a:t>
            </a:r>
            <a:r>
              <a:rPr lang="en-US" sz="2400" dirty="0" err="1">
                <a:effectLst/>
                <a:latin typeface="Calibri" panose="020F0502020204030204" pitchFamily="34" charset="0"/>
              </a:rPr>
              <a:t>était</a:t>
            </a:r>
            <a:r>
              <a:rPr lang="en-US" sz="2400" dirty="0">
                <a:effectLst/>
                <a:latin typeface="Calibri" panose="020F0502020204030204" pitchFamily="34" charset="0"/>
              </a:rPr>
              <a:t> </a:t>
            </a:r>
            <a:r>
              <a:rPr lang="en-US" sz="2400" dirty="0" err="1">
                <a:effectLst/>
                <a:latin typeface="Calibri" panose="020F0502020204030204" pitchFamily="34" charset="0"/>
              </a:rPr>
              <a:t>généré</a:t>
            </a:r>
            <a:r>
              <a:rPr lang="en-US" sz="2400" dirty="0">
                <a:effectLst/>
                <a:latin typeface="Calibri" panose="020F0502020204030204" pitchFamily="34" charset="0"/>
              </a:rPr>
              <a:t> par le </a:t>
            </a:r>
            <a:r>
              <a:rPr lang="en-US" sz="2400" dirty="0" err="1">
                <a:effectLst/>
                <a:latin typeface="Calibri" panose="020F0502020204030204" pitchFamily="34" charset="0"/>
              </a:rPr>
              <a:t>marché</a:t>
            </a:r>
            <a:r>
              <a:rPr lang="en-US" sz="2400" dirty="0">
                <a:effectLst/>
                <a:latin typeface="Calibri" panose="020F0502020204030204" pitchFamily="34" charset="0"/>
              </a:rPr>
              <a:t> numérique.</a:t>
            </a:r>
          </a:p>
          <a:p>
            <a:r>
              <a:rPr lang="en-US" sz="2400" dirty="0">
                <a:effectLst/>
                <a:latin typeface="Calibri" panose="020F0502020204030204" pitchFamily="34" charset="0"/>
              </a:rPr>
              <a:t>En 2020, le </a:t>
            </a:r>
            <a:r>
              <a:rPr lang="en-US" sz="2400" dirty="0" err="1">
                <a:effectLst/>
                <a:latin typeface="Calibri" panose="020F0502020204030204" pitchFamily="34" charset="0"/>
              </a:rPr>
              <a:t>marché</a:t>
            </a:r>
            <a:r>
              <a:rPr lang="en-US" sz="2400" dirty="0">
                <a:effectLst/>
                <a:latin typeface="Calibri" panose="020F0502020204030204" pitchFamily="34" charset="0"/>
              </a:rPr>
              <a:t> </a:t>
            </a:r>
            <a:r>
              <a:rPr lang="en-US" sz="2400" dirty="0" err="1">
                <a:effectLst/>
                <a:latin typeface="Calibri" panose="020F0502020204030204" pitchFamily="34" charset="0"/>
              </a:rPr>
              <a:t>mondial</a:t>
            </a:r>
            <a:r>
              <a:rPr lang="en-US" sz="2400" dirty="0">
                <a:effectLst/>
                <a:latin typeface="Calibri" panose="020F0502020204030204" pitchFamily="34" charset="0"/>
              </a:rPr>
              <a:t> de la musique </a:t>
            </a:r>
            <a:r>
              <a:rPr lang="en-US" sz="2400" dirty="0" err="1">
                <a:effectLst/>
                <a:latin typeface="Calibri" panose="020F0502020204030204" pitchFamily="34" charset="0"/>
              </a:rPr>
              <a:t>enregistrée</a:t>
            </a:r>
            <a:r>
              <a:rPr lang="en-US" sz="2400" dirty="0">
                <a:effectLst/>
                <a:latin typeface="Calibri" panose="020F0502020204030204" pitchFamily="34" charset="0"/>
              </a:rPr>
              <a:t> </a:t>
            </a:r>
            <a:r>
              <a:rPr lang="en-US" sz="2400" dirty="0" err="1">
                <a:effectLst/>
                <a:latin typeface="Calibri" panose="020F0502020204030204" pitchFamily="34" charset="0"/>
              </a:rPr>
              <a:t>connaît</a:t>
            </a:r>
            <a:r>
              <a:rPr lang="en-US" sz="2400" dirty="0">
                <a:effectLst/>
                <a:latin typeface="Calibri" panose="020F0502020204030204" pitchFamily="34" charset="0"/>
              </a:rPr>
              <a:t> une croissance de 7.4 % avec un chiffre </a:t>
            </a:r>
            <a:r>
              <a:rPr lang="en-US" sz="2400" dirty="0" err="1">
                <a:effectLst/>
                <a:latin typeface="Calibri" panose="020F0502020204030204" pitchFamily="34" charset="0"/>
              </a:rPr>
              <a:t>d’affaires</a:t>
            </a:r>
            <a:r>
              <a:rPr lang="en-US" sz="2400" dirty="0">
                <a:effectLst/>
                <a:latin typeface="Calibri" panose="020F0502020204030204" pitchFamily="34" charset="0"/>
              </a:rPr>
              <a:t> qui </a:t>
            </a:r>
            <a:r>
              <a:rPr lang="en-US" sz="2400" dirty="0" err="1">
                <a:effectLst/>
                <a:latin typeface="Calibri" panose="020F0502020204030204" pitchFamily="34" charset="0"/>
              </a:rPr>
              <a:t>s’élève</a:t>
            </a:r>
            <a:r>
              <a:rPr lang="en-US" sz="2400" dirty="0">
                <a:effectLst/>
                <a:latin typeface="Calibri" panose="020F0502020204030204" pitchFamily="34" charset="0"/>
              </a:rPr>
              <a:t> à 21.6 milliards de dollars, grâce </a:t>
            </a:r>
            <a:r>
              <a:rPr lang="en-US" sz="2400" dirty="0" err="1">
                <a:effectLst/>
                <a:latin typeface="Calibri" panose="020F0502020204030204" pitchFamily="34" charset="0"/>
              </a:rPr>
              <a:t>principalement</a:t>
            </a:r>
            <a:r>
              <a:rPr lang="en-US" sz="2400" dirty="0">
                <a:effectLst/>
                <a:latin typeface="Calibri" panose="020F0502020204030204" pitchFamily="34" charset="0"/>
              </a:rPr>
              <a:t> au streaming qui </a:t>
            </a:r>
            <a:r>
              <a:rPr lang="en-US" sz="2400" dirty="0" err="1">
                <a:effectLst/>
                <a:latin typeface="Calibri" panose="020F0502020204030204" pitchFamily="34" charset="0"/>
              </a:rPr>
              <a:t>représente</a:t>
            </a:r>
            <a:r>
              <a:rPr lang="en-US" sz="2400" dirty="0">
                <a:effectLst/>
                <a:latin typeface="Calibri" panose="020F0502020204030204" pitchFamily="34" charset="0"/>
              </a:rPr>
              <a:t> 62.1 % des revenus de </a:t>
            </a:r>
            <a:r>
              <a:rPr lang="en-US" sz="2400" dirty="0" err="1">
                <a:effectLst/>
                <a:latin typeface="Calibri" panose="020F0502020204030204" pitchFamily="34" charset="0"/>
              </a:rPr>
              <a:t>l’industrie</a:t>
            </a:r>
            <a:r>
              <a:rPr lang="en-US" sz="2400" dirty="0">
                <a:effectLst/>
                <a:latin typeface="Calibri" panose="020F0502020204030204" pitchFamily="34" charset="0"/>
              </a:rPr>
              <a:t>.</a:t>
            </a:r>
            <a:r>
              <a:rPr lang="en-GB" sz="2400" dirty="0">
                <a:effectLst/>
                <a:latin typeface="Calibri" panose="020F0502020204030204" pitchFamily="34" charset="0"/>
              </a:rPr>
              <a:t>  </a:t>
            </a:r>
            <a:r>
              <a:rPr lang="en-US" sz="2400" dirty="0">
                <a:effectLst/>
                <a:latin typeface="Calibri" panose="020F0502020204030204" pitchFamily="34" charset="0"/>
              </a:rPr>
              <a:t>Avec un chiffre </a:t>
            </a:r>
            <a:r>
              <a:rPr lang="en-US" sz="2400" dirty="0" err="1">
                <a:effectLst/>
                <a:latin typeface="Calibri" panose="020F0502020204030204" pitchFamily="34" charset="0"/>
              </a:rPr>
              <a:t>d’affaires</a:t>
            </a:r>
            <a:r>
              <a:rPr lang="en-US" sz="2400" dirty="0">
                <a:effectLst/>
                <a:latin typeface="Calibri" panose="020F0502020204030204" pitchFamily="34" charset="0"/>
              </a:rPr>
              <a:t> de 13.4 milliards de dollars</a:t>
            </a:r>
          </a:p>
          <a:p>
            <a:r>
              <a:rPr lang="en-US" sz="2400" dirty="0">
                <a:effectLst/>
                <a:latin typeface="Calibri" panose="020F0502020204030204" pitchFamily="34" charset="0"/>
              </a:rPr>
              <a:t>aux </a:t>
            </a:r>
            <a:r>
              <a:rPr lang="en-US" sz="2400" dirty="0" err="1">
                <a:effectLst/>
                <a:latin typeface="Calibri" panose="020F0502020204030204" pitchFamily="34" charset="0"/>
              </a:rPr>
              <a:t>Etats</a:t>
            </a:r>
            <a:r>
              <a:rPr lang="en-US" sz="2400" dirty="0">
                <a:effectLst/>
                <a:latin typeface="Calibri" panose="020F0502020204030204" pitchFamily="34" charset="0"/>
              </a:rPr>
              <a:t>-Unis le streaming </a:t>
            </a:r>
            <a:r>
              <a:rPr lang="en-US" sz="2400" dirty="0" err="1">
                <a:effectLst/>
                <a:latin typeface="Calibri" panose="020F0502020204030204" pitchFamily="34" charset="0"/>
              </a:rPr>
              <a:t>représente</a:t>
            </a:r>
            <a:r>
              <a:rPr lang="en-US" sz="2400" dirty="0">
                <a:effectLst/>
                <a:latin typeface="Calibri" panose="020F0502020204030204" pitchFamily="34" charset="0"/>
              </a:rPr>
              <a:t> 83 % des revenus du secteur musicale, et </a:t>
            </a:r>
            <a:r>
              <a:rPr lang="en-US" sz="2400" dirty="0" err="1">
                <a:effectLst/>
                <a:latin typeface="Calibri" panose="020F0502020204030204" pitchFamily="34" charset="0"/>
              </a:rPr>
              <a:t>seulement</a:t>
            </a:r>
            <a:r>
              <a:rPr lang="en-US" sz="2400" dirty="0">
                <a:effectLst/>
                <a:latin typeface="Calibri" panose="020F0502020204030204" pitchFamily="34" charset="0"/>
              </a:rPr>
              <a:t> 9 % pour les CD et </a:t>
            </a:r>
            <a:r>
              <a:rPr lang="en-US" sz="2400" dirty="0" err="1">
                <a:effectLst/>
                <a:latin typeface="Calibri" panose="020F0502020204030204" pitchFamily="34" charset="0"/>
              </a:rPr>
              <a:t>disques</a:t>
            </a:r>
            <a:endParaRPr lang="en-US" sz="2400" dirty="0">
              <a:effectLst/>
              <a:latin typeface="Calibri" panose="020F0502020204030204" pitchFamily="34" charset="0"/>
            </a:endParaRPr>
          </a:p>
          <a:p>
            <a:endParaRPr lang="en-US" sz="1800" dirty="0">
              <a:effectLst/>
              <a:latin typeface="Calibri" panose="020F0502020204030204" pitchFamily="34" charset="0"/>
            </a:endParaRPr>
          </a:p>
          <a:p>
            <a:endParaRPr lang="en-MA" dirty="0"/>
          </a:p>
        </p:txBody>
      </p:sp>
    </p:spTree>
    <p:extLst>
      <p:ext uri="{BB962C8B-B14F-4D97-AF65-F5344CB8AC3E}">
        <p14:creationId xmlns:p14="http://schemas.microsoft.com/office/powerpoint/2010/main" val="1766871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hiffres d'affaires de la musique enregistrée en France, SNEP">
            <a:extLst>
              <a:ext uri="{FF2B5EF4-FFF2-40B4-BE49-F238E27FC236}">
                <a16:creationId xmlns:a16="http://schemas.microsoft.com/office/drawing/2014/main" id="{B787C6A0-9945-1A1F-8D1E-027CA2EBDD9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25847" y="764080"/>
            <a:ext cx="8140306" cy="4992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92309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3504</TotalTime>
  <Words>1336</Words>
  <Application>Microsoft Macintosh PowerPoint</Application>
  <PresentationFormat>Widescreen</PresentationFormat>
  <Paragraphs>156</Paragraphs>
  <Slides>30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Calibri</vt:lpstr>
      <vt:lpstr>Calibri Light</vt:lpstr>
      <vt:lpstr>Montserrat</vt:lpstr>
      <vt:lpstr>Poppins</vt:lpstr>
      <vt:lpstr>Roboto</vt:lpstr>
      <vt:lpstr>Söhne</vt:lpstr>
      <vt:lpstr>Wingdings</vt:lpstr>
      <vt:lpstr>Office Theme</vt:lpstr>
      <vt:lpstr>MAROC MUSIC APP Streaming</vt:lpstr>
      <vt:lpstr>Plan</vt:lpstr>
      <vt:lpstr>Comment Créer une application de streaming dans un Marché porteur ? </vt:lpstr>
      <vt:lpstr>PowerPoint Presentation</vt:lpstr>
      <vt:lpstr>PowerPoint Presentation</vt:lpstr>
      <vt:lpstr>PowerPoint Presentation</vt:lpstr>
      <vt:lpstr>Etude d’ocumentaire</vt:lpstr>
      <vt:lpstr>Est-ce un secteur en croissance ou en crise ? </vt:lpstr>
      <vt:lpstr>PowerPoint Presentation</vt:lpstr>
      <vt:lpstr>PowerPoint Presentation</vt:lpstr>
      <vt:lpstr>PRINCIPAUX ACTEUR DU MARCHER</vt:lpstr>
      <vt:lpstr>LE CATALOGUE DES PLATEFORMES DE STREAMING </vt:lpstr>
      <vt:lpstr>Disponnibiliter des Titres</vt:lpstr>
      <vt:lpstr>OFFRES D’ESSAI ET OFFRES GRATUITES </vt:lpstr>
      <vt:lpstr>QUEL EST LE PRIX DES PLATEFORMES DE STREAMING DE MUSIQUE ? </vt:lpstr>
      <vt:lpstr>FONCTIONNALITER PROPOSER</vt:lpstr>
      <vt:lpstr>Autres Services d’ecoute</vt:lpstr>
      <vt:lpstr>REMUNERATION DES ARTISTES</vt:lpstr>
      <vt:lpstr>PowerPoint Presentation</vt:lpstr>
      <vt:lpstr>PowerPoint Presentation</vt:lpstr>
      <vt:lpstr>PowerPoint Presentation</vt:lpstr>
      <vt:lpstr>PowerPoint Presentation</vt:lpstr>
      <vt:lpstr>PowerPoint Presentation</vt:lpstr>
      <vt:lpstr>GUIDE D’ENTRETIEN</vt:lpstr>
      <vt:lpstr>PowerPoint Presentation</vt:lpstr>
      <vt:lpstr>ANALYSE SWOT</vt:lpstr>
      <vt:lpstr>L’Analyse PESTEL</vt:lpstr>
      <vt:lpstr>5 forces de Poter</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APP STREAMING</dc:title>
  <dc:creator>Aymane Hinane</dc:creator>
  <cp:lastModifiedBy>Aymane Hinane</cp:lastModifiedBy>
  <cp:revision>12</cp:revision>
  <cp:lastPrinted>2023-05-17T14:28:34Z</cp:lastPrinted>
  <dcterms:created xsi:type="dcterms:W3CDTF">2022-12-12T12:21:43Z</dcterms:created>
  <dcterms:modified xsi:type="dcterms:W3CDTF">2023-05-18T11:50:51Z</dcterms:modified>
</cp:coreProperties>
</file>