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3" r:id="rId3"/>
    <p:sldId id="258" r:id="rId4"/>
    <p:sldId id="256" r:id="rId5"/>
    <p:sldId id="259" r:id="rId6"/>
    <p:sldId id="260" r:id="rId7"/>
    <p:sldId id="261" r:id="rId8"/>
    <p:sldId id="262" r:id="rId9"/>
    <p:sldId id="263" r:id="rId10"/>
    <p:sldId id="265" r:id="rId11"/>
    <p:sldId id="266" r:id="rId12"/>
    <p:sldId id="267" r:id="rId13"/>
    <p:sldId id="271" r:id="rId14"/>
    <p:sldId id="269" r:id="rId15"/>
    <p:sldId id="270" r:id="rId16"/>
    <p:sldId id="264"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44" autoAdjust="0"/>
    <p:restoredTop sz="94660"/>
  </p:normalViewPr>
  <p:slideViewPr>
    <p:cSldViewPr snapToGrid="0">
      <p:cViewPr varScale="1">
        <p:scale>
          <a:sx n="100" d="100"/>
          <a:sy n="100" d="100"/>
        </p:scale>
        <p:origin x="16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1" cy="3505200"/>
          </a:xfrm>
        </p:spPr>
        <p:txBody>
          <a:bodyPr>
            <a:normAutofit/>
          </a:bodyPr>
          <a:lstStyle/>
          <a:p>
            <a:r>
              <a:rPr lang="fr-FR" dirty="0"/>
              <a:t>Comment rédiger les notes d’information/les notes de service</a:t>
            </a:r>
            <a:br>
              <a:rPr lang="fr-FR" dirty="0"/>
            </a:br>
            <a:r>
              <a:rPr lang="fr-FR" dirty="0"/>
              <a:t>la différence entre notes et lettre</a:t>
            </a:r>
          </a:p>
        </p:txBody>
      </p:sp>
      <p:sp>
        <p:nvSpPr>
          <p:cNvPr id="3" name="Espace réservé du contenu 2"/>
          <p:cNvSpPr>
            <a:spLocks noGrp="1"/>
          </p:cNvSpPr>
          <p:nvPr>
            <p:ph idx="1"/>
          </p:nvPr>
        </p:nvSpPr>
        <p:spPr>
          <a:xfrm>
            <a:off x="6992471" y="4222376"/>
            <a:ext cx="4275086" cy="1568824"/>
          </a:xfrm>
        </p:spPr>
        <p:txBody>
          <a:bodyPr>
            <a:normAutofit fontScale="85000" lnSpcReduction="20000"/>
          </a:bodyPr>
          <a:lstStyle/>
          <a:p>
            <a:pPr marL="0" indent="0">
              <a:buNone/>
            </a:pPr>
            <a:r>
              <a:rPr lang="fr-FR" dirty="0"/>
              <a:t> Présenter par :</a:t>
            </a:r>
          </a:p>
          <a:p>
            <a:pPr marL="0" indent="0">
              <a:buNone/>
            </a:pPr>
            <a:r>
              <a:rPr lang="fr-FR" dirty="0" err="1"/>
              <a:t>Benkamoun</a:t>
            </a:r>
            <a:r>
              <a:rPr lang="fr-FR" dirty="0"/>
              <a:t> Salah-Eddine </a:t>
            </a:r>
          </a:p>
          <a:p>
            <a:pPr marL="0" indent="0">
              <a:buNone/>
            </a:pPr>
            <a:r>
              <a:rPr lang="fr-FR" dirty="0" err="1"/>
              <a:t>Hinane</a:t>
            </a:r>
            <a:r>
              <a:rPr lang="fr-FR" dirty="0"/>
              <a:t> </a:t>
            </a:r>
            <a:r>
              <a:rPr lang="fr-FR" dirty="0" err="1"/>
              <a:t>Aymane</a:t>
            </a:r>
            <a:endParaRPr lang="fr-FR" dirty="0"/>
          </a:p>
          <a:p>
            <a:pPr marL="0" indent="0">
              <a:buNone/>
            </a:pPr>
            <a:r>
              <a:rPr lang="fr-FR" dirty="0" err="1"/>
              <a:t>Ouardini</a:t>
            </a:r>
            <a:r>
              <a:rPr lang="fr-FR" dirty="0"/>
              <a:t> Anas </a:t>
            </a:r>
          </a:p>
        </p:txBody>
      </p:sp>
    </p:spTree>
    <p:extLst>
      <p:ext uri="{BB962C8B-B14F-4D97-AF65-F5344CB8AC3E}">
        <p14:creationId xmlns:p14="http://schemas.microsoft.com/office/powerpoint/2010/main" val="288299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81822" y="1660245"/>
            <a:ext cx="9001462" cy="2387600"/>
          </a:xfrm>
        </p:spPr>
        <p:txBody>
          <a:bodyPr/>
          <a:lstStyle/>
          <a:p>
            <a:r>
              <a:rPr lang="fr-FR" dirty="0"/>
              <a:t>Note De service </a:t>
            </a:r>
            <a:br>
              <a:rPr lang="fr-FR" dirty="0"/>
            </a:br>
            <a:endParaRPr lang="fr-FR" dirty="0"/>
          </a:p>
        </p:txBody>
      </p:sp>
    </p:spTree>
    <p:extLst>
      <p:ext uri="{BB962C8B-B14F-4D97-AF65-F5344CB8AC3E}">
        <p14:creationId xmlns:p14="http://schemas.microsoft.com/office/powerpoint/2010/main" val="371930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a:t>Définition</a:t>
            </a:r>
          </a:p>
        </p:txBody>
      </p:sp>
      <p:sp>
        <p:nvSpPr>
          <p:cNvPr id="3" name="Espace réservé du contenu 2"/>
          <p:cNvSpPr>
            <a:spLocks noGrp="1"/>
          </p:cNvSpPr>
          <p:nvPr>
            <p:ph idx="1"/>
          </p:nvPr>
        </p:nvSpPr>
        <p:spPr>
          <a:xfrm>
            <a:off x="924444" y="1577317"/>
            <a:ext cx="10353762" cy="2176998"/>
          </a:xfrm>
        </p:spPr>
        <p:txBody>
          <a:bodyPr>
            <a:normAutofit/>
          </a:bodyPr>
          <a:lstStyle/>
          <a:p>
            <a:pPr marL="0" indent="0" algn="ctr">
              <a:buNone/>
            </a:pPr>
            <a:r>
              <a:rPr lang="fr-FR" sz="2800" dirty="0"/>
              <a:t>La note de service ou note d’instruction donne ou rappelle des consignes, décrit un processus ou une procédure. L’émetteur est un supérieur hiérarchique, le récepteur est tout ou une partie du personnel.</a:t>
            </a:r>
          </a:p>
        </p:txBody>
      </p:sp>
      <p:pic>
        <p:nvPicPr>
          <p:cNvPr id="5" name="Picture 4">
            <a:extLst>
              <a:ext uri="{FF2B5EF4-FFF2-40B4-BE49-F238E27FC236}">
                <a16:creationId xmlns:a16="http://schemas.microsoft.com/office/drawing/2014/main" id="{5D91C5FD-F213-4AE0-97D2-2D28277D2EB0}"/>
              </a:ext>
            </a:extLst>
          </p:cNvPr>
          <p:cNvPicPr>
            <a:picLocks noChangeAspect="1"/>
          </p:cNvPicPr>
          <p:nvPr/>
        </p:nvPicPr>
        <p:blipFill>
          <a:blip r:embed="rId2"/>
          <a:stretch>
            <a:fillRect/>
          </a:stretch>
        </p:blipFill>
        <p:spPr>
          <a:xfrm>
            <a:off x="3090300" y="3868053"/>
            <a:ext cx="6000750" cy="2889738"/>
          </a:xfrm>
          <a:prstGeom prst="rect">
            <a:avLst/>
          </a:prstGeom>
        </p:spPr>
      </p:pic>
    </p:spTree>
    <p:extLst>
      <p:ext uri="{BB962C8B-B14F-4D97-AF65-F5344CB8AC3E}">
        <p14:creationId xmlns:p14="http://schemas.microsoft.com/office/powerpoint/2010/main" val="276999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Différence entre Note d’information et de service</a:t>
            </a:r>
          </a:p>
        </p:txBody>
      </p:sp>
      <p:sp>
        <p:nvSpPr>
          <p:cNvPr id="3" name="Espace réservé du contenu 2"/>
          <p:cNvSpPr>
            <a:spLocks noGrp="1"/>
          </p:cNvSpPr>
          <p:nvPr>
            <p:ph idx="1"/>
          </p:nvPr>
        </p:nvSpPr>
        <p:spPr/>
        <p:txBody>
          <a:bodyPr/>
          <a:lstStyle/>
          <a:p>
            <a:pPr marL="0" indent="0" algn="ctr">
              <a:buNone/>
            </a:pPr>
            <a:r>
              <a:rPr lang="fr-FR" sz="2800" dirty="0"/>
              <a:t>La note de service a un caractère obligatoire. Elle exprime un ordre , par contre la note d'information n'a pas de caractère obligatoire.</a:t>
            </a:r>
          </a:p>
          <a:p>
            <a:pPr marL="0" indent="0" algn="ctr">
              <a:buNone/>
            </a:pPr>
            <a:endParaRPr lang="fr-FR" dirty="0"/>
          </a:p>
        </p:txBody>
      </p:sp>
    </p:spTree>
    <p:extLst>
      <p:ext uri="{BB962C8B-B14F-4D97-AF65-F5344CB8AC3E}">
        <p14:creationId xmlns:p14="http://schemas.microsoft.com/office/powerpoint/2010/main" val="185678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Une note de service  comporte toujours</a:t>
            </a:r>
          </a:p>
        </p:txBody>
      </p:sp>
      <p:sp>
        <p:nvSpPr>
          <p:cNvPr id="3" name="Espace réservé du contenu 2"/>
          <p:cNvSpPr>
            <a:spLocks noGrp="1"/>
          </p:cNvSpPr>
          <p:nvPr>
            <p:ph idx="1"/>
          </p:nvPr>
        </p:nvSpPr>
        <p:spPr/>
        <p:txBody>
          <a:bodyPr>
            <a:normAutofit lnSpcReduction="10000"/>
          </a:bodyPr>
          <a:lstStyle/>
          <a:p>
            <a:r>
              <a:rPr lang="fr-FR" b="1" dirty="0">
                <a:solidFill>
                  <a:schemeClr val="tx2">
                    <a:lumMod val="75000"/>
                  </a:schemeClr>
                </a:solidFill>
              </a:rPr>
              <a:t>l’expéditeur</a:t>
            </a:r>
            <a:r>
              <a:rPr lang="fr-FR" dirty="0"/>
              <a:t> : généralement un supérieur hiérarchique ; </a:t>
            </a:r>
          </a:p>
          <a:p>
            <a:r>
              <a:rPr lang="fr-FR" b="1" dirty="0">
                <a:solidFill>
                  <a:schemeClr val="tx2">
                    <a:lumMod val="75000"/>
                  </a:schemeClr>
                </a:solidFill>
              </a:rPr>
              <a:t>le destinataire  </a:t>
            </a:r>
            <a:r>
              <a:rPr lang="fr-FR" dirty="0"/>
              <a:t>: généralement un département de l’entreprise ou bien tous les salariés de l’entreprise ; </a:t>
            </a:r>
          </a:p>
          <a:p>
            <a:r>
              <a:rPr lang="fr-FR" b="1" dirty="0">
                <a:solidFill>
                  <a:schemeClr val="tx2">
                    <a:lumMod val="75000"/>
                  </a:schemeClr>
                </a:solidFill>
              </a:rPr>
              <a:t>la mention  </a:t>
            </a:r>
            <a:r>
              <a:rPr lang="fr-FR" dirty="0"/>
              <a:t>« Note de service » 	</a:t>
            </a:r>
          </a:p>
          <a:p>
            <a:r>
              <a:rPr lang="fr-FR" b="1" dirty="0">
                <a:solidFill>
                  <a:schemeClr val="tx2">
                    <a:lumMod val="75000"/>
                  </a:schemeClr>
                </a:solidFill>
              </a:rPr>
              <a:t>la date et le lieu </a:t>
            </a:r>
            <a:r>
              <a:rPr lang="fr-FR" dirty="0"/>
              <a:t>;	</a:t>
            </a:r>
          </a:p>
          <a:p>
            <a:r>
              <a:rPr lang="fr-FR" b="1" dirty="0">
                <a:solidFill>
                  <a:schemeClr val="tx2">
                    <a:lumMod val="75000"/>
                  </a:schemeClr>
                </a:solidFill>
              </a:rPr>
              <a:t>le numéro  </a:t>
            </a:r>
            <a:r>
              <a:rPr lang="fr-FR" dirty="0"/>
              <a:t>de la note de service ; </a:t>
            </a:r>
          </a:p>
          <a:p>
            <a:r>
              <a:rPr lang="fr-FR" b="1" dirty="0">
                <a:solidFill>
                  <a:schemeClr val="tx2">
                    <a:lumMod val="75000"/>
                  </a:schemeClr>
                </a:solidFill>
              </a:rPr>
              <a:t>le contenu de la note </a:t>
            </a:r>
            <a:r>
              <a:rPr lang="fr-FR" dirty="0"/>
              <a:t>: le message à faire passer ; </a:t>
            </a:r>
          </a:p>
          <a:p>
            <a:r>
              <a:rPr lang="fr-FR" b="1" dirty="0">
                <a:solidFill>
                  <a:schemeClr val="tx2">
                    <a:lumMod val="75000"/>
                  </a:schemeClr>
                </a:solidFill>
              </a:rPr>
              <a:t>la signature  </a:t>
            </a:r>
            <a:r>
              <a:rPr lang="fr-FR" dirty="0"/>
              <a:t>de l’expéditeur.</a:t>
            </a:r>
          </a:p>
        </p:txBody>
      </p:sp>
    </p:spTree>
    <p:extLst>
      <p:ext uri="{BB962C8B-B14F-4D97-AF65-F5344CB8AC3E}">
        <p14:creationId xmlns:p14="http://schemas.microsoft.com/office/powerpoint/2010/main" val="132095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3" y="-102577"/>
            <a:ext cx="10353761" cy="1326321"/>
          </a:xfrm>
        </p:spPr>
        <p:txBody>
          <a:bodyPr/>
          <a:lstStyle/>
          <a:p>
            <a:r>
              <a:rPr lang="fr-FR" dirty="0"/>
              <a:t>Exemple d’une note de service</a:t>
            </a:r>
          </a:p>
        </p:txBody>
      </p:sp>
      <p:pic>
        <p:nvPicPr>
          <p:cNvPr id="6" name="Content Placeholder 5">
            <a:extLst>
              <a:ext uri="{FF2B5EF4-FFF2-40B4-BE49-F238E27FC236}">
                <a16:creationId xmlns:a16="http://schemas.microsoft.com/office/drawing/2014/main" id="{067B3058-2878-4248-AF0B-02EBEA7E3C79}"/>
              </a:ext>
            </a:extLst>
          </p:cNvPr>
          <p:cNvPicPr>
            <a:picLocks noGrp="1" noChangeAspect="1"/>
          </p:cNvPicPr>
          <p:nvPr>
            <p:ph idx="1"/>
          </p:nvPr>
        </p:nvPicPr>
        <p:blipFill rotWithShape="1">
          <a:blip r:embed="rId2"/>
          <a:srcRect l="172" t="9234" r="-172" b="23518"/>
          <a:stretch/>
        </p:blipFill>
        <p:spPr>
          <a:xfrm>
            <a:off x="1145628" y="1151792"/>
            <a:ext cx="9890093" cy="5512777"/>
          </a:xfrm>
        </p:spPr>
      </p:pic>
    </p:spTree>
    <p:extLst>
      <p:ext uri="{BB962C8B-B14F-4D97-AF65-F5344CB8AC3E}">
        <p14:creationId xmlns:p14="http://schemas.microsoft.com/office/powerpoint/2010/main" val="25277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diffusion de la note</a:t>
            </a:r>
          </a:p>
        </p:txBody>
      </p:sp>
      <p:sp>
        <p:nvSpPr>
          <p:cNvPr id="3" name="Espace réservé du contenu 2"/>
          <p:cNvSpPr>
            <a:spLocks noGrp="1"/>
          </p:cNvSpPr>
          <p:nvPr>
            <p:ph idx="1"/>
          </p:nvPr>
        </p:nvSpPr>
        <p:spPr/>
        <p:txBody>
          <a:bodyPr>
            <a:normAutofit/>
          </a:bodyPr>
          <a:lstStyle/>
          <a:p>
            <a:pPr marL="0" indent="0" algn="ctr">
              <a:buNone/>
            </a:pPr>
            <a:r>
              <a:rPr lang="fr-FR" sz="2400" dirty="0"/>
              <a:t>La diffusion se fait sur support papier, par courrier électronique ou encore par affichage sur des panneaux prévus à cet effet.</a:t>
            </a:r>
          </a:p>
        </p:txBody>
      </p:sp>
    </p:spTree>
    <p:extLst>
      <p:ext uri="{BB962C8B-B14F-4D97-AF65-F5344CB8AC3E}">
        <p14:creationId xmlns:p14="http://schemas.microsoft.com/office/powerpoint/2010/main" val="94627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3491" y="120204"/>
            <a:ext cx="10353761" cy="742682"/>
          </a:xfrm>
        </p:spPr>
        <p:txBody>
          <a:bodyPr/>
          <a:lstStyle/>
          <a:p>
            <a:r>
              <a:rPr lang="fr-FR" dirty="0">
                <a:solidFill>
                  <a:schemeClr val="bg2">
                    <a:lumMod val="60000"/>
                    <a:lumOff val="40000"/>
                  </a:schemeClr>
                </a:solidFill>
              </a:rPr>
              <a:t>Mention Obligatoire pour les notes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491" y="862885"/>
            <a:ext cx="10818858" cy="5705339"/>
          </a:xfrm>
        </p:spPr>
      </p:pic>
    </p:spTree>
    <p:extLst>
      <p:ext uri="{BB962C8B-B14F-4D97-AF65-F5344CB8AC3E}">
        <p14:creationId xmlns:p14="http://schemas.microsoft.com/office/powerpoint/2010/main" val="289399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5878" y="2371164"/>
            <a:ext cx="10353761" cy="1326321"/>
          </a:xfrm>
        </p:spPr>
        <p:txBody>
          <a:bodyPr/>
          <a:lstStyle/>
          <a:p>
            <a:r>
              <a:rPr lang="fr-FR" dirty="0"/>
              <a:t>Partie ii : Différence entre Lettre et notes</a:t>
            </a:r>
          </a:p>
        </p:txBody>
      </p:sp>
    </p:spTree>
    <p:extLst>
      <p:ext uri="{BB962C8B-B14F-4D97-AF65-F5344CB8AC3E}">
        <p14:creationId xmlns:p14="http://schemas.microsoft.com/office/powerpoint/2010/main" val="165048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C896-FE37-B939-0901-78D6CD0FD50A}"/>
              </a:ext>
            </a:extLst>
          </p:cNvPr>
          <p:cNvSpPr>
            <a:spLocks noGrp="1"/>
          </p:cNvSpPr>
          <p:nvPr>
            <p:ph type="title"/>
          </p:nvPr>
        </p:nvSpPr>
        <p:spPr>
          <a:xfrm>
            <a:off x="3432544" y="2411781"/>
            <a:ext cx="10515600" cy="1325563"/>
          </a:xfrm>
        </p:spPr>
        <p:txBody>
          <a:bodyPr>
            <a:noAutofit/>
          </a:bodyPr>
          <a:lstStyle/>
          <a:p>
            <a:r>
              <a:rPr lang="en-MA" sz="9600" b="1" dirty="0">
                <a:solidFill>
                  <a:schemeClr val="accent6"/>
                </a:solidFill>
              </a:rPr>
              <a:t>La Lettre</a:t>
            </a:r>
          </a:p>
        </p:txBody>
      </p:sp>
    </p:spTree>
    <p:extLst>
      <p:ext uri="{BB962C8B-B14F-4D97-AF65-F5344CB8AC3E}">
        <p14:creationId xmlns:p14="http://schemas.microsoft.com/office/powerpoint/2010/main" val="36475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0EB7-95AF-DAF3-1868-BAA7311C4B10}"/>
              </a:ext>
            </a:extLst>
          </p:cNvPr>
          <p:cNvSpPr>
            <a:spLocks noGrp="1"/>
          </p:cNvSpPr>
          <p:nvPr>
            <p:ph type="title"/>
          </p:nvPr>
        </p:nvSpPr>
        <p:spPr/>
        <p:txBody>
          <a:bodyPr/>
          <a:lstStyle/>
          <a:p>
            <a:r>
              <a:rPr lang="en-MA" b="1" dirty="0">
                <a:solidFill>
                  <a:schemeClr val="accent6"/>
                </a:solidFill>
              </a:rPr>
              <a:t>Plan de presention</a:t>
            </a:r>
          </a:p>
        </p:txBody>
      </p:sp>
      <p:sp>
        <p:nvSpPr>
          <p:cNvPr id="3" name="Content Placeholder 2">
            <a:extLst>
              <a:ext uri="{FF2B5EF4-FFF2-40B4-BE49-F238E27FC236}">
                <a16:creationId xmlns:a16="http://schemas.microsoft.com/office/drawing/2014/main" id="{1B11CAE8-0AAC-BF73-736E-16EC87B9DF15}"/>
              </a:ext>
            </a:extLst>
          </p:cNvPr>
          <p:cNvSpPr>
            <a:spLocks noGrp="1"/>
          </p:cNvSpPr>
          <p:nvPr>
            <p:ph idx="1"/>
          </p:nvPr>
        </p:nvSpPr>
        <p:spPr>
          <a:xfrm>
            <a:off x="838200" y="1783094"/>
            <a:ext cx="10515600" cy="4351338"/>
          </a:xfrm>
        </p:spPr>
        <p:txBody>
          <a:bodyPr>
            <a:normAutofit fontScale="92500" lnSpcReduction="20000"/>
          </a:bodyPr>
          <a:lstStyle/>
          <a:p>
            <a:pPr marL="0" marR="0">
              <a:spcBef>
                <a:spcPts val="0"/>
              </a:spcBef>
              <a:spcAft>
                <a:spcPts val="0"/>
              </a:spcAft>
            </a:pPr>
            <a:r>
              <a:rPr lang="en-GB" sz="3200" b="1" dirty="0">
                <a:effectLst/>
                <a:latin typeface="Calibri" panose="020F0502020204030204" pitchFamily="34" charset="0"/>
              </a:rPr>
              <a:t>La </a:t>
            </a:r>
            <a:r>
              <a:rPr lang="en-GB" sz="3200" b="1" dirty="0" err="1">
                <a:effectLst/>
                <a:latin typeface="Calibri" panose="020F0502020204030204" pitchFamily="34" charset="0"/>
              </a:rPr>
              <a:t>lettre</a:t>
            </a:r>
            <a:r>
              <a:rPr lang="en-GB" sz="3200" b="1" dirty="0">
                <a:effectLst/>
                <a:latin typeface="Calibri" panose="020F0502020204030204" pitchFamily="34" charset="0"/>
              </a:rPr>
              <a:t> </a:t>
            </a:r>
          </a:p>
          <a:p>
            <a:pPr marL="0" marR="0">
              <a:spcBef>
                <a:spcPts val="0"/>
              </a:spcBef>
              <a:spcAft>
                <a:spcPts val="0"/>
              </a:spcAft>
            </a:pPr>
            <a:endParaRPr lang="en-GB" sz="3200" b="1" dirty="0">
              <a:effectLst/>
              <a:latin typeface="Calibri" panose="020F0502020204030204" pitchFamily="34" charset="0"/>
            </a:endParaRPr>
          </a:p>
          <a:p>
            <a:pPr marL="0" marR="0">
              <a:spcBef>
                <a:spcPts val="0"/>
              </a:spcBef>
              <a:spcAft>
                <a:spcPts val="0"/>
              </a:spcAft>
            </a:pPr>
            <a:r>
              <a:rPr lang="en-GB" sz="3200" b="1" dirty="0">
                <a:effectLst/>
                <a:latin typeface="Calibri" panose="020F0502020204030204" pitchFamily="34" charset="0"/>
              </a:rPr>
              <a:t>Les </a:t>
            </a:r>
            <a:r>
              <a:rPr lang="en-GB" sz="3200" b="1" dirty="0" err="1">
                <a:effectLst/>
                <a:latin typeface="Calibri" panose="020F0502020204030204" pitchFamily="34" charset="0"/>
              </a:rPr>
              <a:t>differentes</a:t>
            </a:r>
            <a:r>
              <a:rPr lang="en-GB" sz="3200" b="1" dirty="0">
                <a:effectLst/>
                <a:latin typeface="Calibri" panose="020F0502020204030204" pitchFamily="34" charset="0"/>
              </a:rPr>
              <a:t> </a:t>
            </a:r>
            <a:r>
              <a:rPr lang="en-GB" sz="3200" b="1" dirty="0" err="1">
                <a:effectLst/>
                <a:latin typeface="Calibri" panose="020F0502020204030204" pitchFamily="34" charset="0"/>
              </a:rPr>
              <a:t>sortes</a:t>
            </a:r>
            <a:r>
              <a:rPr lang="en-GB" sz="3200" b="1" dirty="0">
                <a:effectLst/>
                <a:latin typeface="Calibri" panose="020F0502020204030204" pitchFamily="34" charset="0"/>
              </a:rPr>
              <a:t> de </a:t>
            </a:r>
            <a:r>
              <a:rPr lang="en-GB" sz="3200" b="1" dirty="0" err="1">
                <a:effectLst/>
                <a:latin typeface="Calibri" panose="020F0502020204030204" pitchFamily="34" charset="0"/>
              </a:rPr>
              <a:t>lettres</a:t>
            </a:r>
            <a:endParaRPr lang="en-GB" sz="3200" b="1" dirty="0">
              <a:effectLst/>
              <a:latin typeface="Calibri" panose="020F0502020204030204" pitchFamily="34" charset="0"/>
            </a:endParaRPr>
          </a:p>
          <a:p>
            <a:pPr marL="0" marR="0">
              <a:spcBef>
                <a:spcPts val="0"/>
              </a:spcBef>
              <a:spcAft>
                <a:spcPts val="0"/>
              </a:spcAft>
            </a:pPr>
            <a:endParaRPr lang="en-GB" sz="3200" b="1" dirty="0">
              <a:effectLst/>
              <a:latin typeface="Calibri" panose="020F0502020204030204" pitchFamily="34" charset="0"/>
            </a:endParaRPr>
          </a:p>
          <a:p>
            <a:pPr marL="0" marR="0">
              <a:spcBef>
                <a:spcPts val="0"/>
              </a:spcBef>
              <a:spcAft>
                <a:spcPts val="0"/>
              </a:spcAft>
            </a:pPr>
            <a:r>
              <a:rPr lang="en-GB" sz="3200" b="1" dirty="0">
                <a:effectLst/>
                <a:latin typeface="Calibri" panose="020F0502020204030204" pitchFamily="34" charset="0"/>
              </a:rPr>
              <a:t>La </a:t>
            </a:r>
            <a:r>
              <a:rPr lang="en-GB" sz="3200" b="1" dirty="0" err="1">
                <a:effectLst/>
                <a:latin typeface="Calibri" panose="020F0502020204030204" pitchFamily="34" charset="0"/>
              </a:rPr>
              <a:t>lettre</a:t>
            </a:r>
            <a:r>
              <a:rPr lang="en-GB" sz="3200" b="1" dirty="0">
                <a:effectLst/>
                <a:latin typeface="Calibri" panose="020F0502020204030204" pitchFamily="34" charset="0"/>
              </a:rPr>
              <a:t> </a:t>
            </a:r>
            <a:r>
              <a:rPr lang="en-GB" sz="3200" b="1" dirty="0" err="1">
                <a:effectLst/>
                <a:latin typeface="Calibri" panose="020F0502020204030204" pitchFamily="34" charset="0"/>
              </a:rPr>
              <a:t>profesionnelle</a:t>
            </a:r>
            <a:r>
              <a:rPr lang="en-GB" sz="3200" b="1" dirty="0">
                <a:effectLst/>
                <a:latin typeface="Calibri" panose="020F0502020204030204" pitchFamily="34" charset="0"/>
              </a:rPr>
              <a:t> (definition)</a:t>
            </a:r>
          </a:p>
          <a:p>
            <a:pPr marL="0" marR="0">
              <a:spcBef>
                <a:spcPts val="0"/>
              </a:spcBef>
              <a:spcAft>
                <a:spcPts val="0"/>
              </a:spcAft>
            </a:pPr>
            <a:endParaRPr lang="en-GB" sz="3200" b="1" dirty="0">
              <a:effectLst/>
              <a:latin typeface="Calibri" panose="020F0502020204030204" pitchFamily="34" charset="0"/>
            </a:endParaRPr>
          </a:p>
          <a:p>
            <a:pPr marL="0" marR="0">
              <a:spcBef>
                <a:spcPts val="0"/>
              </a:spcBef>
              <a:spcAft>
                <a:spcPts val="0"/>
              </a:spcAft>
            </a:pPr>
            <a:r>
              <a:rPr lang="en-GB" sz="3200" b="1" dirty="0">
                <a:effectLst/>
                <a:latin typeface="Calibri" panose="020F0502020204030204" pitchFamily="34" charset="0"/>
              </a:rPr>
              <a:t>Shema de la </a:t>
            </a:r>
            <a:r>
              <a:rPr lang="en-GB" sz="3200" b="1" dirty="0" err="1">
                <a:effectLst/>
                <a:latin typeface="Calibri" panose="020F0502020204030204" pitchFamily="34" charset="0"/>
              </a:rPr>
              <a:t>lettre</a:t>
            </a:r>
            <a:r>
              <a:rPr lang="en-GB" sz="3200" b="1" dirty="0">
                <a:effectLst/>
                <a:latin typeface="Calibri" panose="020F0502020204030204" pitchFamily="34" charset="0"/>
              </a:rPr>
              <a:t> </a:t>
            </a:r>
            <a:r>
              <a:rPr lang="en-GB" sz="3200" b="1" dirty="0" err="1">
                <a:effectLst/>
                <a:latin typeface="Calibri" panose="020F0502020204030204" pitchFamily="34" charset="0"/>
              </a:rPr>
              <a:t>profesionnelle</a:t>
            </a:r>
            <a:endParaRPr lang="en-GB" sz="3200" b="1" dirty="0">
              <a:effectLst/>
              <a:latin typeface="Calibri" panose="020F0502020204030204" pitchFamily="34" charset="0"/>
            </a:endParaRPr>
          </a:p>
          <a:p>
            <a:pPr marL="0" marR="0">
              <a:spcBef>
                <a:spcPts val="0"/>
              </a:spcBef>
              <a:spcAft>
                <a:spcPts val="0"/>
              </a:spcAft>
            </a:pPr>
            <a:endParaRPr lang="en-GB" sz="3200" b="1" dirty="0">
              <a:effectLst/>
              <a:latin typeface="Calibri" panose="020F0502020204030204" pitchFamily="34" charset="0"/>
            </a:endParaRPr>
          </a:p>
          <a:p>
            <a:pPr marL="0" marR="0">
              <a:spcBef>
                <a:spcPts val="0"/>
              </a:spcBef>
              <a:spcAft>
                <a:spcPts val="0"/>
              </a:spcAft>
            </a:pPr>
            <a:r>
              <a:rPr lang="en-GB" sz="3200" b="1" dirty="0">
                <a:effectLst/>
                <a:latin typeface="Calibri" panose="020F0502020204030204" pitchFamily="34" charset="0"/>
              </a:rPr>
              <a:t>Comment </a:t>
            </a:r>
            <a:r>
              <a:rPr lang="en-GB" sz="3200" b="1" dirty="0" err="1">
                <a:effectLst/>
                <a:latin typeface="Calibri" panose="020F0502020204030204" pitchFamily="34" charset="0"/>
              </a:rPr>
              <a:t>rediger</a:t>
            </a:r>
            <a:r>
              <a:rPr lang="en-GB" sz="3200" b="1" dirty="0">
                <a:effectLst/>
                <a:latin typeface="Calibri" panose="020F0502020204030204" pitchFamily="34" charset="0"/>
              </a:rPr>
              <a:t> </a:t>
            </a:r>
            <a:r>
              <a:rPr lang="en-GB" sz="3200" b="1" dirty="0" err="1">
                <a:effectLst/>
                <a:latin typeface="Calibri" panose="020F0502020204030204" pitchFamily="34" charset="0"/>
              </a:rPr>
              <a:t>une</a:t>
            </a:r>
            <a:r>
              <a:rPr lang="en-GB" sz="3200" b="1" dirty="0">
                <a:effectLst/>
                <a:latin typeface="Calibri" panose="020F0502020204030204" pitchFamily="34" charset="0"/>
              </a:rPr>
              <a:t>  </a:t>
            </a:r>
            <a:r>
              <a:rPr lang="en-GB" sz="3200" b="1" dirty="0" err="1">
                <a:effectLst/>
                <a:latin typeface="Calibri" panose="020F0502020204030204" pitchFamily="34" charset="0"/>
              </a:rPr>
              <a:t>lettre</a:t>
            </a:r>
            <a:r>
              <a:rPr lang="en-GB" sz="3200" b="1" dirty="0">
                <a:effectLst/>
                <a:latin typeface="Calibri" panose="020F0502020204030204" pitchFamily="34" charset="0"/>
              </a:rPr>
              <a:t> </a:t>
            </a:r>
            <a:r>
              <a:rPr lang="en-GB" sz="3200" b="1" dirty="0" err="1">
                <a:effectLst/>
                <a:latin typeface="Calibri" panose="020F0502020204030204" pitchFamily="34" charset="0"/>
              </a:rPr>
              <a:t>profesionnelle</a:t>
            </a:r>
            <a:endParaRPr lang="en-GB" sz="3200" b="1" dirty="0">
              <a:effectLst/>
              <a:latin typeface="Calibri" panose="020F0502020204030204" pitchFamily="34" charset="0"/>
            </a:endParaRPr>
          </a:p>
          <a:p>
            <a:endParaRPr lang="en-MA" dirty="0"/>
          </a:p>
        </p:txBody>
      </p:sp>
    </p:spTree>
    <p:extLst>
      <p:ext uri="{BB962C8B-B14F-4D97-AF65-F5344CB8AC3E}">
        <p14:creationId xmlns:p14="http://schemas.microsoft.com/office/powerpoint/2010/main" val="396172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6219" y="2169458"/>
            <a:ext cx="10353761" cy="1326321"/>
          </a:xfrm>
        </p:spPr>
        <p:txBody>
          <a:bodyPr/>
          <a:lstStyle/>
          <a:p>
            <a:r>
              <a:rPr lang="fr-FR" dirty="0"/>
              <a:t>Patrie I :Notes</a:t>
            </a:r>
          </a:p>
        </p:txBody>
      </p:sp>
    </p:spTree>
    <p:extLst>
      <p:ext uri="{BB962C8B-B14F-4D97-AF65-F5344CB8AC3E}">
        <p14:creationId xmlns:p14="http://schemas.microsoft.com/office/powerpoint/2010/main" val="21737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434788"/>
            <a:ext cx="1868042" cy="775447"/>
          </a:xfrm>
        </p:spPr>
        <p:txBody>
          <a:bodyPr/>
          <a:lstStyle/>
          <a:p>
            <a:r>
              <a:rPr lang="fr-FR" dirty="0"/>
              <a:t>Plan</a:t>
            </a:r>
          </a:p>
        </p:txBody>
      </p:sp>
      <p:sp>
        <p:nvSpPr>
          <p:cNvPr id="3" name="Espace réservé du contenu 2"/>
          <p:cNvSpPr>
            <a:spLocks noGrp="1"/>
          </p:cNvSpPr>
          <p:nvPr>
            <p:ph idx="1"/>
          </p:nvPr>
        </p:nvSpPr>
        <p:spPr>
          <a:xfrm>
            <a:off x="913795" y="1492624"/>
            <a:ext cx="10353762" cy="4298576"/>
          </a:xfrm>
        </p:spPr>
        <p:txBody>
          <a:bodyPr>
            <a:normAutofit fontScale="85000" lnSpcReduction="20000"/>
          </a:bodyPr>
          <a:lstStyle/>
          <a:p>
            <a:r>
              <a:rPr lang="fr-FR" b="1" dirty="0">
                <a:solidFill>
                  <a:schemeClr val="bg2">
                    <a:lumMod val="60000"/>
                    <a:lumOff val="40000"/>
                  </a:schemeClr>
                </a:solidFill>
              </a:rPr>
              <a:t>Note Information</a:t>
            </a:r>
          </a:p>
          <a:p>
            <a:r>
              <a:rPr lang="fr-FR" dirty="0"/>
              <a:t>     -Définition:</a:t>
            </a:r>
          </a:p>
          <a:p>
            <a:r>
              <a:rPr lang="fr-FR" dirty="0"/>
              <a:t>     -Sens de circulation:</a:t>
            </a:r>
          </a:p>
          <a:p>
            <a:r>
              <a:rPr lang="fr-FR" dirty="0"/>
              <a:t>     -Plan corps de la note </a:t>
            </a:r>
          </a:p>
          <a:p>
            <a:r>
              <a:rPr lang="fr-FR" dirty="0"/>
              <a:t>     -Rédaction du corps de la note</a:t>
            </a:r>
          </a:p>
          <a:p>
            <a:r>
              <a:rPr lang="fr-FR" dirty="0"/>
              <a:t>     -Exemple Note information</a:t>
            </a:r>
          </a:p>
          <a:p>
            <a:r>
              <a:rPr lang="fr-FR" b="1" dirty="0">
                <a:solidFill>
                  <a:schemeClr val="bg2">
                    <a:lumMod val="60000"/>
                    <a:lumOff val="40000"/>
                  </a:schemeClr>
                </a:solidFill>
              </a:rPr>
              <a:t>Note de service </a:t>
            </a:r>
          </a:p>
          <a:p>
            <a:r>
              <a:rPr lang="fr-FR" dirty="0"/>
              <a:t>      -Définition:</a:t>
            </a:r>
          </a:p>
          <a:p>
            <a:r>
              <a:rPr lang="fr-FR" dirty="0"/>
              <a:t>       -Différence entre Note d’information et de service</a:t>
            </a:r>
          </a:p>
          <a:p>
            <a:r>
              <a:rPr lang="fr-FR" dirty="0"/>
              <a:t>       -Exemple d’une note de service</a:t>
            </a:r>
          </a:p>
          <a:p>
            <a:r>
              <a:rPr lang="fr-FR" b="1" dirty="0">
                <a:solidFill>
                  <a:schemeClr val="bg2">
                    <a:lumMod val="60000"/>
                    <a:lumOff val="40000"/>
                  </a:schemeClr>
                </a:solidFill>
              </a:rPr>
              <a:t>Mention Obligatoire pour les notes</a:t>
            </a:r>
          </a:p>
        </p:txBody>
      </p:sp>
    </p:spTree>
    <p:extLst>
      <p:ext uri="{BB962C8B-B14F-4D97-AF65-F5344CB8AC3E}">
        <p14:creationId xmlns:p14="http://schemas.microsoft.com/office/powerpoint/2010/main" val="79107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Note d’information</a:t>
            </a:r>
          </a:p>
        </p:txBody>
      </p:sp>
    </p:spTree>
    <p:extLst>
      <p:ext uri="{BB962C8B-B14F-4D97-AF65-F5344CB8AC3E}">
        <p14:creationId xmlns:p14="http://schemas.microsoft.com/office/powerpoint/2010/main" val="102176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a:t>
            </a:r>
          </a:p>
        </p:txBody>
      </p:sp>
      <p:sp>
        <p:nvSpPr>
          <p:cNvPr id="3" name="Espace réservé du contenu 2"/>
          <p:cNvSpPr>
            <a:spLocks noGrp="1"/>
          </p:cNvSpPr>
          <p:nvPr>
            <p:ph idx="1"/>
          </p:nvPr>
        </p:nvSpPr>
        <p:spPr/>
        <p:txBody>
          <a:bodyPr/>
          <a:lstStyle/>
          <a:p>
            <a:r>
              <a:rPr lang="fr-FR" dirty="0"/>
              <a:t>C’est un document écrit interne qui transmet une information concernant l’activité de l’entreprise. </a:t>
            </a:r>
          </a:p>
          <a:p>
            <a:r>
              <a:rPr lang="fr-FR" dirty="0"/>
              <a:t>La note d’information n’a pas de caractère obligatoire. Elle explique, mais ne cherche pas à convaincre</a:t>
            </a:r>
          </a:p>
        </p:txBody>
      </p:sp>
    </p:spTree>
    <p:extLst>
      <p:ext uri="{BB962C8B-B14F-4D97-AF65-F5344CB8AC3E}">
        <p14:creationId xmlns:p14="http://schemas.microsoft.com/office/powerpoint/2010/main" val="226039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Sens de circulation:</a:t>
            </a:r>
            <a:br>
              <a:rPr lang="fr-FR" dirty="0"/>
            </a:br>
            <a:endParaRPr lang="fr-FR" dirty="0"/>
          </a:p>
        </p:txBody>
      </p:sp>
      <p:sp>
        <p:nvSpPr>
          <p:cNvPr id="3" name="Espace réservé du contenu 2"/>
          <p:cNvSpPr>
            <a:spLocks noGrp="1"/>
          </p:cNvSpPr>
          <p:nvPr>
            <p:ph idx="1"/>
          </p:nvPr>
        </p:nvSpPr>
        <p:spPr/>
        <p:txBody>
          <a:bodyPr/>
          <a:lstStyle/>
          <a:p>
            <a:r>
              <a:rPr lang="fr-FR" dirty="0"/>
              <a:t>Descendant, latéral (de niveau égal), ascendant (subordonné à supérieur)</a:t>
            </a:r>
          </a:p>
        </p:txBody>
      </p:sp>
    </p:spTree>
    <p:extLst>
      <p:ext uri="{BB962C8B-B14F-4D97-AF65-F5344CB8AC3E}">
        <p14:creationId xmlns:p14="http://schemas.microsoft.com/office/powerpoint/2010/main" val="26773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corps de la note</a:t>
            </a:r>
          </a:p>
        </p:txBody>
      </p:sp>
      <p:sp>
        <p:nvSpPr>
          <p:cNvPr id="3" name="Espace réservé du contenu 2"/>
          <p:cNvSpPr>
            <a:spLocks noGrp="1"/>
          </p:cNvSpPr>
          <p:nvPr>
            <p:ph idx="1"/>
          </p:nvPr>
        </p:nvSpPr>
        <p:spPr/>
        <p:txBody>
          <a:bodyPr/>
          <a:lstStyle/>
          <a:p>
            <a:r>
              <a:rPr lang="fr-FR" b="1" dirty="0">
                <a:solidFill>
                  <a:schemeClr val="tx2">
                    <a:lumMod val="75000"/>
                  </a:schemeClr>
                </a:solidFill>
              </a:rPr>
              <a:t>Introduction : </a:t>
            </a:r>
            <a:r>
              <a:rPr lang="fr-FR" dirty="0"/>
              <a:t>elle rappelle le sujet, l’intérêt de la note et annonce les points évoqués dans le développement.</a:t>
            </a:r>
          </a:p>
          <a:p>
            <a:r>
              <a:rPr lang="fr-FR" b="1" dirty="0">
                <a:solidFill>
                  <a:schemeClr val="tx2">
                    <a:lumMod val="75000"/>
                  </a:schemeClr>
                </a:solidFill>
              </a:rPr>
              <a:t>Développement : </a:t>
            </a:r>
            <a:r>
              <a:rPr lang="fr-FR" dirty="0"/>
              <a:t>si l’émetteur répond à une demande précise, il peut apporter les éléments de réponse en sous-parties.</a:t>
            </a:r>
          </a:p>
          <a:p>
            <a:r>
              <a:rPr lang="fr-FR" b="1" dirty="0">
                <a:solidFill>
                  <a:schemeClr val="tx2">
                    <a:lumMod val="75000"/>
                  </a:schemeClr>
                </a:solidFill>
              </a:rPr>
              <a:t>Conclusion : </a:t>
            </a:r>
            <a:r>
              <a:rPr lang="fr-FR" dirty="0"/>
              <a:t>elle préconise une ou plusieurs solutions, fixe des conditions de mise en œuvre…</a:t>
            </a:r>
          </a:p>
          <a:p>
            <a:r>
              <a:rPr lang="fr-FR" dirty="0"/>
              <a:t>PAS DE TITRE DE CIVILITÉ NI DE FORMULE DE POLITESSE</a:t>
            </a:r>
          </a:p>
        </p:txBody>
      </p:sp>
    </p:spTree>
    <p:extLst>
      <p:ext uri="{BB962C8B-B14F-4D97-AF65-F5344CB8AC3E}">
        <p14:creationId xmlns:p14="http://schemas.microsoft.com/office/powerpoint/2010/main" val="264327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Rédaction du corps de la note</a:t>
            </a:r>
            <a:br>
              <a:rPr lang="fr-FR" dirty="0"/>
            </a:br>
            <a:endParaRPr lang="fr-FR" dirty="0"/>
          </a:p>
        </p:txBody>
      </p:sp>
      <p:sp>
        <p:nvSpPr>
          <p:cNvPr id="3" name="Espace réservé du contenu 2"/>
          <p:cNvSpPr>
            <a:spLocks noGrp="1"/>
          </p:cNvSpPr>
          <p:nvPr>
            <p:ph idx="1"/>
          </p:nvPr>
        </p:nvSpPr>
        <p:spPr>
          <a:xfrm>
            <a:off x="913795" y="2096064"/>
            <a:ext cx="10353762" cy="672894"/>
          </a:xfrm>
        </p:spPr>
        <p:txBody>
          <a:bodyPr/>
          <a:lstStyle/>
          <a:p>
            <a:r>
              <a:rPr lang="fr-FR" dirty="0"/>
              <a:t>Le style doit être clair, concis et impersonnel. PAS DE «JE» NI DE «NOUS»</a:t>
            </a:r>
          </a:p>
        </p:txBody>
      </p:sp>
    </p:spTree>
    <p:extLst>
      <p:ext uri="{BB962C8B-B14F-4D97-AF65-F5344CB8AC3E}">
        <p14:creationId xmlns:p14="http://schemas.microsoft.com/office/powerpoint/2010/main" val="333771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1113" y="274750"/>
            <a:ext cx="10353761" cy="459346"/>
          </a:xfrm>
        </p:spPr>
        <p:txBody>
          <a:bodyPr>
            <a:normAutofit fontScale="90000"/>
          </a:bodyPr>
          <a:lstStyle/>
          <a:p>
            <a:r>
              <a:rPr lang="fr-FR" dirty="0"/>
              <a:t>Exemple Note d’information</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276" y="734096"/>
            <a:ext cx="11011437" cy="6014434"/>
          </a:xfrm>
        </p:spPr>
      </p:pic>
    </p:spTree>
    <p:extLst>
      <p:ext uri="{BB962C8B-B14F-4D97-AF65-F5344CB8AC3E}">
        <p14:creationId xmlns:p14="http://schemas.microsoft.com/office/powerpoint/2010/main" val="2611002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Template>
  <TotalTime>40</TotalTime>
  <Words>464</Words>
  <Application>Microsoft Macintosh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Rockwell</vt:lpstr>
      <vt:lpstr>Damask</vt:lpstr>
      <vt:lpstr>Comment rédiger les notes d’information/les notes de service la différence entre notes et lettre</vt:lpstr>
      <vt:lpstr>Patrie I :Notes</vt:lpstr>
      <vt:lpstr>Plan</vt:lpstr>
      <vt:lpstr>Note d’information</vt:lpstr>
      <vt:lpstr>Définition</vt:lpstr>
      <vt:lpstr>Sens de circulation: </vt:lpstr>
      <vt:lpstr>Plan corps de la note</vt:lpstr>
      <vt:lpstr>Rédaction du corps de la note </vt:lpstr>
      <vt:lpstr>Exemple Note d’information</vt:lpstr>
      <vt:lpstr>Note De service  </vt:lpstr>
      <vt:lpstr>Définition</vt:lpstr>
      <vt:lpstr>Différence entre Note d’information et de service</vt:lpstr>
      <vt:lpstr>Une note de service  comporte toujours</vt:lpstr>
      <vt:lpstr>Exemple d’une note de service</vt:lpstr>
      <vt:lpstr>La diffusion de la note</vt:lpstr>
      <vt:lpstr>Mention Obligatoire pour les notes</vt:lpstr>
      <vt:lpstr>Partie ii : Différence entre Lettre et notes</vt:lpstr>
      <vt:lpstr>La Lettre</vt:lpstr>
      <vt:lpstr>Plan de presention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NB</dc:creator>
  <cp:lastModifiedBy>Aymane Hinane</cp:lastModifiedBy>
  <cp:revision>9</cp:revision>
  <dcterms:created xsi:type="dcterms:W3CDTF">2022-11-21T19:10:25Z</dcterms:created>
  <dcterms:modified xsi:type="dcterms:W3CDTF">2022-11-22T07:16:18Z</dcterms:modified>
</cp:coreProperties>
</file>