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260" r:id="rId3"/>
    <p:sldId id="261" r:id="rId4"/>
    <p:sldId id="262" r:id="rId5"/>
    <p:sldId id="276" r:id="rId6"/>
    <p:sldId id="263" r:id="rId7"/>
    <p:sldId id="264" r:id="rId8"/>
    <p:sldId id="265" r:id="rId9"/>
    <p:sldId id="266" r:id="rId10"/>
    <p:sldId id="273" r:id="rId11"/>
    <p:sldId id="298" r:id="rId12"/>
    <p:sldId id="299" r:id="rId13"/>
    <p:sldId id="300" r:id="rId14"/>
    <p:sldId id="301" r:id="rId15"/>
    <p:sldId id="302" r:id="rId16"/>
    <p:sldId id="281" r:id="rId17"/>
    <p:sldId id="269" r:id="rId18"/>
    <p:sldId id="290" r:id="rId19"/>
    <p:sldId id="284" r:id="rId20"/>
    <p:sldId id="288" r:id="rId21"/>
    <p:sldId id="274" r:id="rId22"/>
    <p:sldId id="289" r:id="rId23"/>
    <p:sldId id="257" r:id="rId24"/>
    <p:sldId id="258" r:id="rId25"/>
    <p:sldId id="259" r:id="rId26"/>
    <p:sldId id="287" r:id="rId27"/>
    <p:sldId id="286" r:id="rId28"/>
    <p:sldId id="303" r:id="rId29"/>
    <p:sldId id="304" r:id="rId30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/>
    <p:restoredTop sz="94650"/>
  </p:normalViewPr>
  <p:slideViewPr>
    <p:cSldViewPr snapToGrid="0" snapToObjects="1">
      <p:cViewPr>
        <p:scale>
          <a:sx n="124" d="100"/>
          <a:sy n="124" d="100"/>
        </p:scale>
        <p:origin x="1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4BA3-27B3-7D28-3049-36BEFE6E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42F7-2966-DE27-3E17-6EE3B9F1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4C76-E4A2-725B-1093-6DD61389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80D4-7DB7-13A4-040E-D52E3FBE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4F30-D7F1-A759-CC9A-5EE4A704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835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50B8-7075-B4F0-6BB2-F273AD5F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581EF-C789-2114-2007-759A1537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5505-2A35-64F0-B789-567401B6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B20E-FC63-E7CE-0D15-DAAD46E0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91E7-41BB-9A3C-21D2-48134A27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51659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03040-E9C5-F948-29A8-B8F0E4CF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1B56A-9D54-7BF6-F4EB-519085DE4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B259-AE1D-298F-AF42-878C7CE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D9DF-3F2F-6636-7F0A-324643D6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E023-9758-D09F-A5F7-41EB4A26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2208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79F9-5494-B6A2-9C74-18CEE08A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EF2E-80D6-678C-2CF3-C6D205D0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1DDF-E758-CB25-6CCC-6C40501E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53FC-F79C-4334-5E5F-1099F10C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8BAE-AAA5-87E6-B754-9E3B2330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3856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70B5-A619-0BC9-9220-47E55074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1FF23-6B42-E3CD-9FA2-6D9B4541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290A-BEAA-922D-C91E-EB6AA86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EF61-6771-D186-C04C-7880B2D7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30FD-005E-3EF5-3D4E-67BE021F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2542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1882-D921-D337-3BA1-B70A824F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6211-85EB-2083-2D89-EF8AD2D92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DBD11-02E3-938E-4C2F-50C63447E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83E2-1CDB-39F4-D234-D5369BB2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AA722-D65D-3932-B4F8-81F34A15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5BDB-0653-F8EA-AB6D-6A4C7A78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57098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1E51-A838-A8EA-58C9-615F76BE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C64C-C1AD-5BF6-37C7-B4699804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E859-9089-B6B9-70D4-3E521A8B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9752D-A591-3DB3-133B-0B2402F3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7A4A-2C84-F710-8B87-9A7BA97DB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9FE5B-28B7-ECF7-0142-E1D18F5E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DE485-E371-AD2E-D847-8FE6F41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5093E-6CAC-4338-0A10-1F381F15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26112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4E36-3C48-F803-0C67-A5B2A1A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18630-3233-7875-A483-751E8B43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3D90C-D8EE-73FA-A6E4-BC044BFF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432CC-0C1D-A35B-1460-C64B4ABC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048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8E756-A2B1-91C4-EAA3-5CC0A208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73A14-B571-29B1-3307-9631D0B8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35236-1745-BC95-A314-5FD32904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538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93D2-9A8F-FBB0-E64E-B653DBDB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5442-7E85-4D49-D79F-17E1941A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A038-903F-FE36-8CE5-8B5A5B3BD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051EB-4807-6575-DE7A-74C785FA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AEF5-A7AD-3DDB-055F-D357CB43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F30D-C3F1-F4E9-CEF4-925E3981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97343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1205-C048-F237-4823-7DF270F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9C19A-F86F-0FC6-3A1E-02A4E27E0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02826-E4DD-96A6-8EC2-1F9FEE3FC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CD4C5-EF7A-8D35-4D2B-8CC56479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76114-8DAC-C59E-7EE6-91D19BBE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C349E-5E55-3B58-8E87-23C714BB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0873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1EEF-3737-A871-F1FA-590B9895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770E-1F6A-EFF3-A691-BBA8CE26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7516-515E-57D0-BF58-D709B11C2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16DC-2510-2F49-8E34-BC8F36EB44DF}" type="datetimeFigureOut">
              <a:rPr lang="en-MA" smtClean="0"/>
              <a:t>21/11/2022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88ED-EEE5-1ADA-0B2E-9DF12E746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B185-ACE9-AF1A-B09A-3539BEDE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DE8-04CC-574D-AB31-3F32FF623D0B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3902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9BD9-38F9-F9EF-2742-799C8254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058A-10D0-912B-7E83-E553953B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37394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1FA5-A2E1-550D-ACF3-7EC6439B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965" y="2379884"/>
            <a:ext cx="7423297" cy="1325563"/>
          </a:xfrm>
        </p:spPr>
        <p:txBody>
          <a:bodyPr>
            <a:noAutofit/>
          </a:bodyPr>
          <a:lstStyle/>
          <a:p>
            <a:r>
              <a:rPr lang="en-MA" sz="6000" dirty="0">
                <a:solidFill>
                  <a:schemeClr val="accent6"/>
                </a:solidFill>
              </a:rPr>
              <a:t>Redaction d’une lettre</a:t>
            </a:r>
          </a:p>
        </p:txBody>
      </p:sp>
    </p:spTree>
    <p:extLst>
      <p:ext uri="{BB962C8B-B14F-4D97-AF65-F5344CB8AC3E}">
        <p14:creationId xmlns:p14="http://schemas.microsoft.com/office/powerpoint/2010/main" val="128300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2936-1303-C9F1-8286-AACCC98B149F}"/>
              </a:ext>
            </a:extLst>
          </p:cNvPr>
          <p:cNvSpPr txBox="1"/>
          <p:nvPr/>
        </p:nvSpPr>
        <p:spPr>
          <a:xfrm>
            <a:off x="1935112" y="627289"/>
            <a:ext cx="350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400" b="1" dirty="0"/>
              <a:t>La clart</a:t>
            </a:r>
            <a:r>
              <a:rPr lang="en-US" sz="4400" b="1" dirty="0">
                <a:effectLst/>
              </a:rPr>
              <a:t>é</a:t>
            </a:r>
          </a:p>
        </p:txBody>
      </p:sp>
    </p:spTree>
    <p:extLst>
      <p:ext uri="{BB962C8B-B14F-4D97-AF65-F5344CB8AC3E}">
        <p14:creationId xmlns:p14="http://schemas.microsoft.com/office/powerpoint/2010/main" val="345623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2936-1303-C9F1-8286-AACCC98B149F}"/>
              </a:ext>
            </a:extLst>
          </p:cNvPr>
          <p:cNvSpPr txBox="1"/>
          <p:nvPr/>
        </p:nvSpPr>
        <p:spPr>
          <a:xfrm>
            <a:off x="1935112" y="627289"/>
            <a:ext cx="350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400" b="1" dirty="0"/>
              <a:t>La clart</a:t>
            </a:r>
            <a:r>
              <a:rPr lang="en-US" sz="4400" b="1" dirty="0">
                <a:effectLst/>
              </a:rPr>
              <a:t>é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1812-E763-AE8A-0F30-0BB3D1914997}"/>
              </a:ext>
            </a:extLst>
          </p:cNvPr>
          <p:cNvSpPr txBox="1"/>
          <p:nvPr/>
        </p:nvSpPr>
        <p:spPr>
          <a:xfrm>
            <a:off x="1924485" y="1719860"/>
            <a:ext cx="3934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000" b="1" dirty="0"/>
              <a:t> </a:t>
            </a:r>
            <a:r>
              <a:rPr lang="en-MA" sz="4400" b="1" dirty="0"/>
              <a:t>La Concision</a:t>
            </a:r>
          </a:p>
        </p:txBody>
      </p:sp>
    </p:spTree>
    <p:extLst>
      <p:ext uri="{BB962C8B-B14F-4D97-AF65-F5344CB8AC3E}">
        <p14:creationId xmlns:p14="http://schemas.microsoft.com/office/powerpoint/2010/main" val="17307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2936-1303-C9F1-8286-AACCC98B149F}"/>
              </a:ext>
            </a:extLst>
          </p:cNvPr>
          <p:cNvSpPr txBox="1"/>
          <p:nvPr/>
        </p:nvSpPr>
        <p:spPr>
          <a:xfrm>
            <a:off x="1935112" y="627289"/>
            <a:ext cx="350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400" b="1" dirty="0"/>
              <a:t>La clart</a:t>
            </a:r>
            <a:r>
              <a:rPr lang="en-US" sz="4400" b="1" dirty="0">
                <a:effectLst/>
              </a:rPr>
              <a:t>é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1812-E763-AE8A-0F30-0BB3D1914997}"/>
              </a:ext>
            </a:extLst>
          </p:cNvPr>
          <p:cNvSpPr txBox="1"/>
          <p:nvPr/>
        </p:nvSpPr>
        <p:spPr>
          <a:xfrm>
            <a:off x="1924485" y="1719860"/>
            <a:ext cx="3934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000" b="1" dirty="0"/>
              <a:t> </a:t>
            </a:r>
            <a:r>
              <a:rPr lang="en-MA" sz="4400" b="1" dirty="0"/>
              <a:t>La Concision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33E5D-B3ED-1605-F333-AB7BB41EBBEB}"/>
              </a:ext>
            </a:extLst>
          </p:cNvPr>
          <p:cNvSpPr txBox="1"/>
          <p:nvPr/>
        </p:nvSpPr>
        <p:spPr>
          <a:xfrm>
            <a:off x="1935112" y="2884903"/>
            <a:ext cx="3625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400" b="1" dirty="0"/>
              <a:t> </a:t>
            </a:r>
            <a:r>
              <a:rPr lang="en-MA" sz="4400" b="1" dirty="0"/>
              <a:t>L’exactitude</a:t>
            </a:r>
          </a:p>
        </p:txBody>
      </p:sp>
    </p:spTree>
    <p:extLst>
      <p:ext uri="{BB962C8B-B14F-4D97-AF65-F5344CB8AC3E}">
        <p14:creationId xmlns:p14="http://schemas.microsoft.com/office/powerpoint/2010/main" val="2506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2936-1303-C9F1-8286-AACCC98B149F}"/>
              </a:ext>
            </a:extLst>
          </p:cNvPr>
          <p:cNvSpPr txBox="1"/>
          <p:nvPr/>
        </p:nvSpPr>
        <p:spPr>
          <a:xfrm>
            <a:off x="1935112" y="627289"/>
            <a:ext cx="350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400" b="1" dirty="0"/>
              <a:t>La clart</a:t>
            </a:r>
            <a:r>
              <a:rPr lang="en-US" sz="4400" b="1" dirty="0">
                <a:effectLst/>
              </a:rPr>
              <a:t>é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1812-E763-AE8A-0F30-0BB3D1914997}"/>
              </a:ext>
            </a:extLst>
          </p:cNvPr>
          <p:cNvSpPr txBox="1"/>
          <p:nvPr/>
        </p:nvSpPr>
        <p:spPr>
          <a:xfrm>
            <a:off x="1924485" y="1719860"/>
            <a:ext cx="3934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000" b="1" dirty="0"/>
              <a:t> </a:t>
            </a:r>
            <a:r>
              <a:rPr lang="en-MA" sz="4400" b="1" dirty="0"/>
              <a:t>La Concision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33E5D-B3ED-1605-F333-AB7BB41EBBEB}"/>
              </a:ext>
            </a:extLst>
          </p:cNvPr>
          <p:cNvSpPr txBox="1"/>
          <p:nvPr/>
        </p:nvSpPr>
        <p:spPr>
          <a:xfrm>
            <a:off x="1935112" y="2884903"/>
            <a:ext cx="3625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400" b="1" dirty="0"/>
              <a:t> </a:t>
            </a:r>
            <a:r>
              <a:rPr lang="en-MA" sz="4400" b="1" dirty="0"/>
              <a:t>L’exactitude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757A9-03EA-6BB7-3AE7-4427E7152705}"/>
              </a:ext>
            </a:extLst>
          </p:cNvPr>
          <p:cNvSpPr txBox="1"/>
          <p:nvPr/>
        </p:nvSpPr>
        <p:spPr>
          <a:xfrm>
            <a:off x="1935112" y="4015004"/>
            <a:ext cx="3625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400" b="1" dirty="0"/>
              <a:t> </a:t>
            </a:r>
            <a:r>
              <a:rPr lang="en-MA" sz="4400" b="1" dirty="0"/>
              <a:t>La prudence</a:t>
            </a:r>
          </a:p>
        </p:txBody>
      </p:sp>
    </p:spTree>
    <p:extLst>
      <p:ext uri="{BB962C8B-B14F-4D97-AF65-F5344CB8AC3E}">
        <p14:creationId xmlns:p14="http://schemas.microsoft.com/office/powerpoint/2010/main" val="143791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2936-1303-C9F1-8286-AACCC98B149F}"/>
              </a:ext>
            </a:extLst>
          </p:cNvPr>
          <p:cNvSpPr txBox="1"/>
          <p:nvPr/>
        </p:nvSpPr>
        <p:spPr>
          <a:xfrm>
            <a:off x="1935112" y="627289"/>
            <a:ext cx="350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400" b="1" dirty="0"/>
              <a:t>La clart</a:t>
            </a:r>
            <a:r>
              <a:rPr lang="en-US" sz="4400" b="1" dirty="0">
                <a:effectLst/>
              </a:rPr>
              <a:t>é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1812-E763-AE8A-0F30-0BB3D1914997}"/>
              </a:ext>
            </a:extLst>
          </p:cNvPr>
          <p:cNvSpPr txBox="1"/>
          <p:nvPr/>
        </p:nvSpPr>
        <p:spPr>
          <a:xfrm>
            <a:off x="1924485" y="1719860"/>
            <a:ext cx="3934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000" b="1" dirty="0"/>
              <a:t> </a:t>
            </a:r>
            <a:r>
              <a:rPr lang="en-MA" sz="4000" b="1" dirty="0"/>
              <a:t> </a:t>
            </a:r>
            <a:r>
              <a:rPr lang="en-MA" sz="4400" b="1" dirty="0"/>
              <a:t>La Concision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33E5D-B3ED-1605-F333-AB7BB41EBBEB}"/>
              </a:ext>
            </a:extLst>
          </p:cNvPr>
          <p:cNvSpPr txBox="1"/>
          <p:nvPr/>
        </p:nvSpPr>
        <p:spPr>
          <a:xfrm>
            <a:off x="1935112" y="2884903"/>
            <a:ext cx="3625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400" b="1" dirty="0"/>
              <a:t> </a:t>
            </a:r>
            <a:r>
              <a:rPr lang="en-MA" sz="4400" b="1" dirty="0"/>
              <a:t>L’exactitude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757A9-03EA-6BB7-3AE7-4427E7152705}"/>
              </a:ext>
            </a:extLst>
          </p:cNvPr>
          <p:cNvSpPr txBox="1"/>
          <p:nvPr/>
        </p:nvSpPr>
        <p:spPr>
          <a:xfrm>
            <a:off x="1935112" y="4015004"/>
            <a:ext cx="3625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4400" b="1" dirty="0"/>
              <a:t> </a:t>
            </a:r>
            <a:r>
              <a:rPr lang="en-MA" sz="4400" b="1" dirty="0"/>
              <a:t>La prudence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BBCAA-A670-5318-CFA5-A376BC9F4995}"/>
              </a:ext>
            </a:extLst>
          </p:cNvPr>
          <p:cNvSpPr txBox="1"/>
          <p:nvPr/>
        </p:nvSpPr>
        <p:spPr>
          <a:xfrm>
            <a:off x="1935112" y="5137603"/>
            <a:ext cx="4114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MA" sz="4400" b="1" dirty="0"/>
              <a:t> La curtoisie</a:t>
            </a:r>
            <a:endParaRPr lang="en-US" sz="4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276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7BB-87E9-766A-5F3B-CF3994E2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 fontScale="90000"/>
          </a:bodyPr>
          <a:lstStyle/>
          <a:p>
            <a:r>
              <a:rPr lang="en-MA" b="1" dirty="0">
                <a:solidFill>
                  <a:schemeClr val="accent6"/>
                </a:solidFill>
              </a:rPr>
              <a:t>Rediger une lettre</a:t>
            </a:r>
            <a:br>
              <a:rPr lang="en-MA" dirty="0"/>
            </a:b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8680-79DF-CE47-16B1-305B8CD64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/>
          <a:lstStyle/>
          <a:p>
            <a:r>
              <a:rPr lang="en-MA" dirty="0"/>
              <a:t>Choisir un registre de language courant</a:t>
            </a:r>
          </a:p>
          <a:p>
            <a:r>
              <a:rPr lang="en-US" dirty="0"/>
              <a:t>R</a:t>
            </a:r>
            <a:r>
              <a:rPr lang="en-MA" dirty="0"/>
              <a:t>ediger la lettre dans un style clair et simple (vocabulaire simple mais precis, pharses courtes)</a:t>
            </a:r>
          </a:p>
          <a:p>
            <a:r>
              <a:rPr lang="en-US" dirty="0"/>
              <a:t>A</a:t>
            </a:r>
            <a:r>
              <a:rPr lang="en-MA" dirty="0"/>
              <a:t>dopter un ton mesure et courtois</a:t>
            </a:r>
          </a:p>
          <a:p>
            <a:r>
              <a:rPr lang="en-US" dirty="0"/>
              <a:t>E</a:t>
            </a:r>
            <a:r>
              <a:rPr lang="en-MA" dirty="0"/>
              <a:t>crire dans une syntaxe correcte </a:t>
            </a:r>
          </a:p>
          <a:p>
            <a:r>
              <a:rPr lang="en-US" dirty="0"/>
              <a:t>E</a:t>
            </a:r>
            <a:r>
              <a:rPr lang="en-MA" dirty="0"/>
              <a:t>mployer une orthographe parfaite</a:t>
            </a:r>
          </a:p>
          <a:p>
            <a:r>
              <a:rPr lang="en-US" dirty="0"/>
              <a:t>U</a:t>
            </a:r>
            <a:r>
              <a:rPr lang="en-MA" dirty="0"/>
              <a:t>tiliser la ponctuation rigoureusement</a:t>
            </a:r>
          </a:p>
          <a:p>
            <a:r>
              <a:rPr lang="en-MA" dirty="0"/>
              <a:t>Respecter les regles de grammaire</a:t>
            </a:r>
          </a:p>
          <a:p>
            <a:r>
              <a:rPr lang="en-US" dirty="0"/>
              <a:t>U</a:t>
            </a:r>
            <a:r>
              <a:rPr lang="en-MA" dirty="0"/>
              <a:t>tiliser un vocabulaire professionnel</a:t>
            </a:r>
          </a:p>
          <a:p>
            <a:endParaRPr lang="en-GB" sz="1800" dirty="0">
              <a:effectLst/>
              <a:latin typeface="Calibri" panose="020F0502020204030204" pitchFamily="34" charset="0"/>
            </a:endParaRPr>
          </a:p>
          <a:p>
            <a:endParaRPr lang="en-MA" dirty="0"/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4388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700D-33A3-5D5E-B3AB-27A78D29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343" y="2300251"/>
            <a:ext cx="7977963" cy="1325563"/>
          </a:xfrm>
        </p:spPr>
        <p:txBody>
          <a:bodyPr/>
          <a:lstStyle/>
          <a:p>
            <a:r>
              <a:rPr lang="en-GB" sz="440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Shema de la </a:t>
            </a:r>
            <a:r>
              <a:rPr lang="en-GB" sz="44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lettre</a:t>
            </a:r>
            <a:r>
              <a:rPr lang="en-GB" sz="4400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44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profesionnelle</a:t>
            </a:r>
            <a:br>
              <a:rPr lang="en-GB" sz="4400" b="1" dirty="0">
                <a:effectLst/>
                <a:latin typeface="Calibri" panose="020F0502020204030204" pitchFamily="34" charset="0"/>
              </a:rPr>
            </a:b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85233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907F081-0B01-228E-DBD5-E899CAE4AAFC}"/>
              </a:ext>
            </a:extLst>
          </p:cNvPr>
          <p:cNvSpPr txBox="1"/>
          <p:nvPr/>
        </p:nvSpPr>
        <p:spPr>
          <a:xfrm>
            <a:off x="0" y="2089699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6"/>
                </a:solidFill>
              </a:rPr>
              <a:t>Formule d’appelle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437B65-EB35-85BB-0518-2927A759FDD6}"/>
              </a:ext>
            </a:extLst>
          </p:cNvPr>
          <p:cNvSpPr txBox="1"/>
          <p:nvPr/>
        </p:nvSpPr>
        <p:spPr>
          <a:xfrm>
            <a:off x="-61174" y="5470512"/>
            <a:ext cx="23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6"/>
                </a:solidFill>
              </a:rPr>
              <a:t>Formule de Politesse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0E97-D3A3-0898-F921-3D43013594DD}"/>
              </a:ext>
            </a:extLst>
          </p:cNvPr>
          <p:cNvSpPr txBox="1"/>
          <p:nvPr/>
        </p:nvSpPr>
        <p:spPr>
          <a:xfrm>
            <a:off x="0" y="138383"/>
            <a:ext cx="237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coordonne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de la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societe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expeditrice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7E3A33-8A31-128A-D305-59707FFE977D}"/>
              </a:ext>
            </a:extLst>
          </p:cNvPr>
          <p:cNvSpPr txBox="1"/>
          <p:nvPr/>
        </p:nvSpPr>
        <p:spPr>
          <a:xfrm>
            <a:off x="9169798" y="1365466"/>
            <a:ext cx="283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d'identifier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rapidement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le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contenue</a:t>
            </a:r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MA" dirty="0">
                <a:solidFill>
                  <a:schemeClr val="accent6"/>
                </a:solidFill>
              </a:rPr>
              <a:t>e la lettre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4766C-BFC6-2A8B-F627-721EF56FAB62}"/>
              </a:ext>
            </a:extLst>
          </p:cNvPr>
          <p:cNvSpPr/>
          <p:nvPr/>
        </p:nvSpPr>
        <p:spPr>
          <a:xfrm>
            <a:off x="3306726" y="729457"/>
            <a:ext cx="946297" cy="1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3203BF2-5D71-61A9-D35E-E565F03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04" y="0"/>
            <a:ext cx="6715094" cy="6858000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7B585767-6520-D426-6C32-FE42ECBB850E}"/>
              </a:ext>
            </a:extLst>
          </p:cNvPr>
          <p:cNvSpPr/>
          <p:nvPr/>
        </p:nvSpPr>
        <p:spPr>
          <a:xfrm>
            <a:off x="2159506" y="368973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E0D6C9C-B80B-6539-D1EB-2A5D5315C0A4}"/>
              </a:ext>
            </a:extLst>
          </p:cNvPr>
          <p:cNvSpPr/>
          <p:nvPr/>
        </p:nvSpPr>
        <p:spPr>
          <a:xfrm>
            <a:off x="2037455" y="2181791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1AA3439-B6F3-165C-9F60-4B80C13847AC}"/>
              </a:ext>
            </a:extLst>
          </p:cNvPr>
          <p:cNvSpPr/>
          <p:nvPr/>
        </p:nvSpPr>
        <p:spPr>
          <a:xfrm>
            <a:off x="2037455" y="5562604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5DD3437-AD1B-C484-45E4-1F4705EE6DCE}"/>
              </a:ext>
            </a:extLst>
          </p:cNvPr>
          <p:cNvSpPr/>
          <p:nvPr/>
        </p:nvSpPr>
        <p:spPr>
          <a:xfrm rot="10800000">
            <a:off x="8002843" y="1596056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3517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E95E-8282-C00E-BC4F-0AAB46D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MA" b="1" dirty="0">
                <a:solidFill>
                  <a:schemeClr val="accent6"/>
                </a:solidFill>
              </a:rPr>
              <a:t>Connecteur Logique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C2C181-231C-A532-65C1-1F1582C99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526210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148108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05044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77491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956616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442304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9218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La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La consequence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Le 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L’opposition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L’addition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MA" dirty="0"/>
                        <a:t>a concession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7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MA" dirty="0"/>
                        <a:t>ar</a:t>
                      </a:r>
                    </a:p>
                    <a:p>
                      <a:r>
                        <a:rPr lang="en-US" dirty="0"/>
                        <a:t>E</a:t>
                      </a:r>
                      <a:r>
                        <a:rPr lang="en-MA" dirty="0"/>
                        <a:t>n effet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uisque</a:t>
                      </a:r>
                    </a:p>
                    <a:p>
                      <a:r>
                        <a:rPr lang="en-US" dirty="0"/>
                        <a:t>E</a:t>
                      </a:r>
                      <a:r>
                        <a:rPr lang="en-MA" dirty="0"/>
                        <a:t>n raison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MA" dirty="0"/>
                        <a:t>onc 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ar consequent</a:t>
                      </a:r>
                    </a:p>
                    <a:p>
                      <a:r>
                        <a:rPr lang="en-US" dirty="0"/>
                        <a:t>C</a:t>
                      </a:r>
                      <a:r>
                        <a:rPr lang="en-MA" dirty="0"/>
                        <a:t>’est pourquoi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MA" dirty="0"/>
                        <a:t>insi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MA" dirty="0"/>
                        <a:t>lors</a:t>
                      </a:r>
                    </a:p>
                    <a:p>
                      <a:r>
                        <a:rPr lang="en-US" dirty="0"/>
                        <a:t>E</a:t>
                      </a:r>
                      <a:r>
                        <a:rPr lang="en-MA" dirty="0"/>
                        <a:t>n effet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MA" dirty="0"/>
                        <a:t>fin que/ de</a:t>
                      </a:r>
                    </a:p>
                    <a:p>
                      <a:r>
                        <a:rPr lang="en-US" dirty="0"/>
                        <a:t>E</a:t>
                      </a:r>
                      <a:r>
                        <a:rPr lang="en-MA" dirty="0"/>
                        <a:t>n vue de</a:t>
                      </a:r>
                    </a:p>
                    <a:p>
                      <a:r>
                        <a:rPr lang="en-MA" dirty="0"/>
                        <a:t>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MA" dirty="0"/>
                        <a:t>epandant </a:t>
                      </a:r>
                    </a:p>
                    <a:p>
                      <a:r>
                        <a:rPr lang="en-US" dirty="0"/>
                        <a:t>O</a:t>
                      </a:r>
                      <a:r>
                        <a:rPr lang="en-MA" dirty="0"/>
                        <a:t>r</a:t>
                      </a:r>
                    </a:p>
                    <a:p>
                      <a:r>
                        <a:rPr lang="en-MA" dirty="0"/>
                        <a:t>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MA" dirty="0"/>
                        <a:t>galement</a:t>
                      </a:r>
                    </a:p>
                    <a:p>
                      <a:r>
                        <a:rPr lang="en-US" dirty="0"/>
                        <a:t>D</a:t>
                      </a:r>
                      <a:r>
                        <a:rPr lang="en-MA" dirty="0"/>
                        <a:t>e plus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uis</a:t>
                      </a:r>
                    </a:p>
                    <a:p>
                      <a:r>
                        <a:rPr lang="en-US" dirty="0"/>
                        <a:t>P</a:t>
                      </a:r>
                      <a:r>
                        <a:rPr lang="en-MA" dirty="0"/>
                        <a:t>ar ailleurs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MA" dirty="0"/>
                        <a:t>algre</a:t>
                      </a:r>
                    </a:p>
                    <a:p>
                      <a:r>
                        <a:rPr lang="en-US" dirty="0"/>
                        <a:t>B</a:t>
                      </a:r>
                      <a:r>
                        <a:rPr lang="en-MA" dirty="0"/>
                        <a:t>ien que</a:t>
                      </a:r>
                    </a:p>
                    <a:p>
                      <a:r>
                        <a:rPr lang="en-US" dirty="0"/>
                        <a:t>C</a:t>
                      </a:r>
                      <a:r>
                        <a:rPr lang="en-MA" dirty="0"/>
                        <a:t>epandant</a:t>
                      </a:r>
                    </a:p>
                    <a:p>
                      <a:r>
                        <a:rPr lang="en-US" dirty="0"/>
                        <a:t>T</a:t>
                      </a:r>
                      <a:r>
                        <a:rPr lang="en-MA" dirty="0"/>
                        <a:t>outefois</a:t>
                      </a:r>
                    </a:p>
                    <a:p>
                      <a:r>
                        <a:rPr lang="en-MA" dirty="0"/>
                        <a:t>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0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C896-FE37-B939-0901-78D6CD0F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44" y="2411781"/>
            <a:ext cx="10515600" cy="1325563"/>
          </a:xfrm>
        </p:spPr>
        <p:txBody>
          <a:bodyPr>
            <a:noAutofit/>
          </a:bodyPr>
          <a:lstStyle/>
          <a:p>
            <a:r>
              <a:rPr lang="en-MA" sz="9600" b="1" dirty="0">
                <a:solidFill>
                  <a:schemeClr val="accent6"/>
                </a:solidFill>
              </a:rPr>
              <a:t>La Lettre</a:t>
            </a:r>
          </a:p>
        </p:txBody>
      </p:sp>
    </p:spTree>
    <p:extLst>
      <p:ext uri="{BB962C8B-B14F-4D97-AF65-F5344CB8AC3E}">
        <p14:creationId xmlns:p14="http://schemas.microsoft.com/office/powerpoint/2010/main" val="36475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907F081-0B01-228E-DBD5-E899CAE4AAFC}"/>
              </a:ext>
            </a:extLst>
          </p:cNvPr>
          <p:cNvSpPr txBox="1"/>
          <p:nvPr/>
        </p:nvSpPr>
        <p:spPr>
          <a:xfrm>
            <a:off x="0" y="2089699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6"/>
                </a:solidFill>
              </a:rPr>
              <a:t>Formule d’appelle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437B65-EB35-85BB-0518-2927A759FDD6}"/>
              </a:ext>
            </a:extLst>
          </p:cNvPr>
          <p:cNvSpPr txBox="1"/>
          <p:nvPr/>
        </p:nvSpPr>
        <p:spPr>
          <a:xfrm>
            <a:off x="-61174" y="5470512"/>
            <a:ext cx="23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6"/>
                </a:solidFill>
              </a:rPr>
              <a:t>Formule de Politesse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0E97-D3A3-0898-F921-3D43013594DD}"/>
              </a:ext>
            </a:extLst>
          </p:cNvPr>
          <p:cNvSpPr txBox="1"/>
          <p:nvPr/>
        </p:nvSpPr>
        <p:spPr>
          <a:xfrm>
            <a:off x="0" y="138383"/>
            <a:ext cx="237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coordonne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de la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societe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expeditrice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7E3A33-8A31-128A-D305-59707FFE977D}"/>
              </a:ext>
            </a:extLst>
          </p:cNvPr>
          <p:cNvSpPr txBox="1"/>
          <p:nvPr/>
        </p:nvSpPr>
        <p:spPr>
          <a:xfrm>
            <a:off x="9169798" y="1365466"/>
            <a:ext cx="283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d'identifier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rapidement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le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contenue</a:t>
            </a:r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MA" dirty="0">
                <a:solidFill>
                  <a:schemeClr val="accent6"/>
                </a:solidFill>
              </a:rPr>
              <a:t>e la lettre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4766C-BFC6-2A8B-F627-721EF56FAB62}"/>
              </a:ext>
            </a:extLst>
          </p:cNvPr>
          <p:cNvSpPr/>
          <p:nvPr/>
        </p:nvSpPr>
        <p:spPr>
          <a:xfrm>
            <a:off x="3306726" y="729457"/>
            <a:ext cx="946297" cy="1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3203BF2-5D71-61A9-D35E-E565F03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04" y="0"/>
            <a:ext cx="6715094" cy="6858000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7B585767-6520-D426-6C32-FE42ECBB850E}"/>
              </a:ext>
            </a:extLst>
          </p:cNvPr>
          <p:cNvSpPr/>
          <p:nvPr/>
        </p:nvSpPr>
        <p:spPr>
          <a:xfrm>
            <a:off x="2159506" y="368973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E0D6C9C-B80B-6539-D1EB-2A5D5315C0A4}"/>
              </a:ext>
            </a:extLst>
          </p:cNvPr>
          <p:cNvSpPr/>
          <p:nvPr/>
        </p:nvSpPr>
        <p:spPr>
          <a:xfrm>
            <a:off x="2037455" y="2181791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1AA3439-B6F3-165C-9F60-4B80C13847AC}"/>
              </a:ext>
            </a:extLst>
          </p:cNvPr>
          <p:cNvSpPr/>
          <p:nvPr/>
        </p:nvSpPr>
        <p:spPr>
          <a:xfrm>
            <a:off x="2037455" y="5562604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5DD3437-AD1B-C484-45E4-1F4705EE6DCE}"/>
              </a:ext>
            </a:extLst>
          </p:cNvPr>
          <p:cNvSpPr/>
          <p:nvPr/>
        </p:nvSpPr>
        <p:spPr>
          <a:xfrm rot="10800000">
            <a:off x="8002843" y="1596056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38045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C74D3-F19C-AE0E-57BA-EABF1BEA5552}"/>
              </a:ext>
            </a:extLst>
          </p:cNvPr>
          <p:cNvSpPr txBox="1"/>
          <p:nvPr/>
        </p:nvSpPr>
        <p:spPr>
          <a:xfrm>
            <a:off x="3858453" y="0"/>
            <a:ext cx="39789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L</a:t>
            </a:r>
            <a:r>
              <a:rPr lang="en-MA" sz="2800" b="1" dirty="0">
                <a:solidFill>
                  <a:schemeClr val="accent6"/>
                </a:solidFill>
              </a:rPr>
              <a:t>es Formules de Politesse</a:t>
            </a:r>
          </a:p>
          <a:p>
            <a:endParaRPr lang="en-M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3E4150-756C-F873-81B6-6AC86E70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93763"/>
              </p:ext>
            </p:extLst>
          </p:nvPr>
        </p:nvGraphicFramePr>
        <p:xfrm>
          <a:off x="893136" y="615972"/>
          <a:ext cx="9909544" cy="57692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954772">
                  <a:extLst>
                    <a:ext uri="{9D8B030D-6E8A-4147-A177-3AD203B41FA5}">
                      <a16:colId xmlns:a16="http://schemas.microsoft.com/office/drawing/2014/main" val="1555385959"/>
                    </a:ext>
                  </a:extLst>
                </a:gridCol>
                <a:gridCol w="4954772">
                  <a:extLst>
                    <a:ext uri="{9D8B030D-6E8A-4147-A177-3AD203B41FA5}">
                      <a16:colId xmlns:a16="http://schemas.microsoft.com/office/drawing/2014/main" val="1246982971"/>
                    </a:ext>
                  </a:extLst>
                </a:gridCol>
              </a:tblGrid>
              <a:tr h="553609"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Situation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Formule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9221"/>
                  </a:ext>
                </a:extLst>
              </a:tr>
              <a:tr h="971380">
                <a:tc>
                  <a:txBody>
                    <a:bodyPr/>
                    <a:lstStyle/>
                    <a:p>
                      <a:r>
                        <a:rPr lang="en-MA" dirty="0"/>
                        <a:t>D’un fournisseur a un client</a:t>
                      </a:r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r>
                        <a:rPr lang="en-MA" dirty="0"/>
                        <a:t>Vers un superieur hierarchique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Veillez agr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é</a:t>
                      </a:r>
                      <a:r>
                        <a:rPr lang="en-MA" dirty="0"/>
                        <a:t>er, Monsieur, l’expression de nos sentiments devou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é</a:t>
                      </a:r>
                      <a:r>
                        <a:rPr lang="en-MA" dirty="0"/>
                        <a:t>s</a:t>
                      </a:r>
                    </a:p>
                    <a:p>
                      <a:endParaRPr lang="en-MA" dirty="0"/>
                    </a:p>
                    <a:p>
                      <a:r>
                        <a:rPr lang="en-MA" dirty="0"/>
                        <a:t>Veillez agr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, M…,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salutations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dévouées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02961"/>
                  </a:ext>
                </a:extLst>
              </a:tr>
              <a:tr h="699667">
                <a:tc>
                  <a:txBody>
                    <a:bodyPr/>
                    <a:lstStyle/>
                    <a:p>
                      <a:r>
                        <a:rPr lang="en-MA" dirty="0"/>
                        <a:t>Formule standart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Nous vous prions d’agr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éer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, Messieurs,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nos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salutations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distinguées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26354"/>
                  </a:ext>
                </a:extLst>
              </a:tr>
              <a:tr h="932093">
                <a:tc>
                  <a:txBody>
                    <a:bodyPr/>
                    <a:lstStyle/>
                    <a:p>
                      <a:r>
                        <a:rPr lang="en-MA" dirty="0"/>
                        <a:t>Vers un superieur hi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érarchique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MA" dirty="0"/>
                        <a:t>e vous prie d’agr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éer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, Monsieur,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respectueuses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salutations</a:t>
                      </a:r>
                    </a:p>
                    <a:p>
                      <a:r>
                        <a:rPr lang="en-US" sz="1800" b="0" dirty="0">
                          <a:effectLst/>
                          <a:latin typeface="TradeGothic"/>
                        </a:rPr>
                        <a:t>Je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vous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prie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d’agréer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, Monsieur,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l’expression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de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mon</a:t>
                      </a:r>
                      <a:r>
                        <a:rPr lang="en-MA" sz="1800" b="0" dirty="0">
                          <a:effectLst/>
                          <a:latin typeface="TradeGothic"/>
                        </a:rPr>
                        <a:t> profond respect</a:t>
                      </a:r>
                    </a:p>
                    <a:p>
                      <a:r>
                        <a:rPr lang="en-US" sz="1800" b="0" dirty="0">
                          <a:effectLst/>
                          <a:latin typeface="TradeGothic"/>
                        </a:rPr>
                        <a:t>de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sentiments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dévoués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71780"/>
                  </a:ext>
                </a:extLst>
              </a:tr>
              <a:tr h="932093">
                <a:tc>
                  <a:txBody>
                    <a:bodyPr/>
                    <a:lstStyle/>
                    <a:p>
                      <a:r>
                        <a:rPr lang="en-MA" dirty="0"/>
                        <a:t>Vers un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égale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Veuillez agr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éer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, M…,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salutations les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meilleures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.</a:t>
                      </a:r>
                    </a:p>
                    <a:p>
                      <a:r>
                        <a:rPr lang="en-US" sz="1800" b="0" dirty="0" err="1">
                          <a:effectLst/>
                          <a:latin typeface="TradeGothic"/>
                        </a:rPr>
                        <a:t>Veillez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agréer,M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…,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l’expression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de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sentiments</a:t>
                      </a:r>
                    </a:p>
                    <a:p>
                      <a:r>
                        <a:rPr lang="en-US" sz="1800" b="0" dirty="0">
                          <a:effectLst/>
                          <a:latin typeface="TradeGothic"/>
                        </a:rPr>
                        <a:t>Les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meilleurs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59052"/>
                  </a:ext>
                </a:extLst>
              </a:tr>
              <a:tr h="932093">
                <a:tc>
                  <a:txBody>
                    <a:bodyPr/>
                    <a:lstStyle/>
                    <a:p>
                      <a:r>
                        <a:rPr lang="en-MA" dirty="0"/>
                        <a:t>Vers une personne avec laquelle vous entretenez des relations amicales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A" dirty="0"/>
                        <a:t>Je vous prie de croire, M. a mes sentiments tr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és</a:t>
                      </a:r>
                      <a:r>
                        <a:rPr lang="en-US" sz="1800" b="0" dirty="0">
                          <a:effectLst/>
                          <a:latin typeface="TradeGothic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TradeGothic"/>
                        </a:rPr>
                        <a:t>cordiaux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1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38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907F081-0B01-228E-DBD5-E899CAE4AAFC}"/>
              </a:ext>
            </a:extLst>
          </p:cNvPr>
          <p:cNvSpPr txBox="1"/>
          <p:nvPr/>
        </p:nvSpPr>
        <p:spPr>
          <a:xfrm>
            <a:off x="0" y="2089699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6"/>
                </a:solidFill>
              </a:rPr>
              <a:t>Formule d’appelle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437B65-EB35-85BB-0518-2927A759FDD6}"/>
              </a:ext>
            </a:extLst>
          </p:cNvPr>
          <p:cNvSpPr txBox="1"/>
          <p:nvPr/>
        </p:nvSpPr>
        <p:spPr>
          <a:xfrm>
            <a:off x="-61174" y="5470512"/>
            <a:ext cx="23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dirty="0">
                <a:solidFill>
                  <a:schemeClr val="accent6"/>
                </a:solidFill>
              </a:rPr>
              <a:t>Formule de Politesse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10E97-D3A3-0898-F921-3D43013594DD}"/>
              </a:ext>
            </a:extLst>
          </p:cNvPr>
          <p:cNvSpPr txBox="1"/>
          <p:nvPr/>
        </p:nvSpPr>
        <p:spPr>
          <a:xfrm>
            <a:off x="0" y="138383"/>
            <a:ext cx="237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5353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coordonne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de la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societe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expeditrice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7E3A33-8A31-128A-D305-59707FFE977D}"/>
              </a:ext>
            </a:extLst>
          </p:cNvPr>
          <p:cNvSpPr txBox="1"/>
          <p:nvPr/>
        </p:nvSpPr>
        <p:spPr>
          <a:xfrm>
            <a:off x="9169798" y="1365466"/>
            <a:ext cx="283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d'identifier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rapidement</a:t>
            </a:r>
            <a:r>
              <a:rPr lang="en-US" sz="1800" dirty="0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 le </a:t>
            </a:r>
            <a:r>
              <a:rPr lang="en-US" sz="1800" dirty="0" err="1">
                <a:solidFill>
                  <a:schemeClr val="accent6"/>
                </a:solidFill>
                <a:effectLst/>
                <a:latin typeface="Georgia" panose="02040502050405020303" pitchFamily="18" charset="0"/>
              </a:rPr>
              <a:t>contenue</a:t>
            </a:r>
            <a:r>
              <a:rPr lang="en-US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MA" dirty="0">
                <a:solidFill>
                  <a:schemeClr val="accent6"/>
                </a:solidFill>
              </a:rPr>
              <a:t>e la lettre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4766C-BFC6-2A8B-F627-721EF56FAB62}"/>
              </a:ext>
            </a:extLst>
          </p:cNvPr>
          <p:cNvSpPr/>
          <p:nvPr/>
        </p:nvSpPr>
        <p:spPr>
          <a:xfrm>
            <a:off x="3306726" y="729457"/>
            <a:ext cx="946297" cy="11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30" name="Picture 29" descr="Text, letter&#10;&#10;Description automatically generated">
            <a:extLst>
              <a:ext uri="{FF2B5EF4-FFF2-40B4-BE49-F238E27FC236}">
                <a16:creationId xmlns:a16="http://schemas.microsoft.com/office/drawing/2014/main" id="{23203BF2-5D71-61A9-D35E-E565F03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04" y="0"/>
            <a:ext cx="6715094" cy="6858000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7B585767-6520-D426-6C32-FE42ECBB850E}"/>
              </a:ext>
            </a:extLst>
          </p:cNvPr>
          <p:cNvSpPr/>
          <p:nvPr/>
        </p:nvSpPr>
        <p:spPr>
          <a:xfrm>
            <a:off x="2159506" y="368973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E0D6C9C-B80B-6539-D1EB-2A5D5315C0A4}"/>
              </a:ext>
            </a:extLst>
          </p:cNvPr>
          <p:cNvSpPr/>
          <p:nvPr/>
        </p:nvSpPr>
        <p:spPr>
          <a:xfrm>
            <a:off x="2037455" y="2181791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1AA3439-B6F3-165C-9F60-4B80C13847AC}"/>
              </a:ext>
            </a:extLst>
          </p:cNvPr>
          <p:cNvSpPr/>
          <p:nvPr/>
        </p:nvSpPr>
        <p:spPr>
          <a:xfrm>
            <a:off x="2037455" y="5562604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5DD3437-AD1B-C484-45E4-1F4705EE6DCE}"/>
              </a:ext>
            </a:extLst>
          </p:cNvPr>
          <p:cNvSpPr/>
          <p:nvPr/>
        </p:nvSpPr>
        <p:spPr>
          <a:xfrm rot="10800000">
            <a:off x="8002843" y="1596056"/>
            <a:ext cx="834498" cy="1851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3335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F8B6-3945-C999-5369-B7349095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A" dirty="0">
                <a:solidFill>
                  <a:schemeClr val="accent6"/>
                </a:solidFill>
              </a:rPr>
              <a:t>Difference entre Notes de Services et </a:t>
            </a:r>
            <a:br>
              <a:rPr lang="en-MA" dirty="0">
                <a:solidFill>
                  <a:schemeClr val="accent6"/>
                </a:solidFill>
              </a:rPr>
            </a:br>
            <a:r>
              <a:rPr lang="en-MA" dirty="0">
                <a:solidFill>
                  <a:schemeClr val="accent6"/>
                </a:solidFill>
              </a:rPr>
              <a:t>Note d‘information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EBDE-7C11-1766-99C5-59878794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M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9C67EA-DCBC-F860-F80C-ECE2BC593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0179"/>
              </p:ext>
            </p:extLst>
          </p:nvPr>
        </p:nvGraphicFramePr>
        <p:xfrm>
          <a:off x="1306623" y="2455566"/>
          <a:ext cx="9025861" cy="35193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461767">
                  <a:extLst>
                    <a:ext uri="{9D8B030D-6E8A-4147-A177-3AD203B41FA5}">
                      <a16:colId xmlns:a16="http://schemas.microsoft.com/office/drawing/2014/main" val="1624440908"/>
                    </a:ext>
                  </a:extLst>
                </a:gridCol>
                <a:gridCol w="4564094">
                  <a:extLst>
                    <a:ext uri="{9D8B030D-6E8A-4147-A177-3AD203B41FA5}">
                      <a16:colId xmlns:a16="http://schemas.microsoft.com/office/drawing/2014/main" val="723483904"/>
                    </a:ext>
                  </a:extLst>
                </a:gridCol>
              </a:tblGrid>
              <a:tr h="680484"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Notes de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Notes d’informations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84375"/>
                  </a:ext>
                </a:extLst>
              </a:tr>
              <a:tr h="283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document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écrit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destiné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plusieurs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subordonnés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qui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devront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exécuter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qui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demandé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La note de service a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donc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caractère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obligatoire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exprime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 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ordre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document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écrit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 qui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transmet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concernant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l’activité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l’entreprise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La note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d’information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n’a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de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caractère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obligatoire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Elle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explique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cherche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convaincre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8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9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BF96-D75B-9DBD-5EE0-E1E1393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92"/>
            <a:ext cx="10515600" cy="51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A" b="1" dirty="0">
                <a:solidFill>
                  <a:schemeClr val="accent6"/>
                </a:solidFill>
              </a:rPr>
              <a:t>Sence de circulation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8357C7-41CA-1D64-4E56-A5C60F38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39256"/>
              </p:ext>
            </p:extLst>
          </p:nvPr>
        </p:nvGraphicFramePr>
        <p:xfrm>
          <a:off x="1779200" y="1179661"/>
          <a:ext cx="9025861" cy="512544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461767">
                  <a:extLst>
                    <a:ext uri="{9D8B030D-6E8A-4147-A177-3AD203B41FA5}">
                      <a16:colId xmlns:a16="http://schemas.microsoft.com/office/drawing/2014/main" val="1624440908"/>
                    </a:ext>
                  </a:extLst>
                </a:gridCol>
                <a:gridCol w="4564094">
                  <a:extLst>
                    <a:ext uri="{9D8B030D-6E8A-4147-A177-3AD203B41FA5}">
                      <a16:colId xmlns:a16="http://schemas.microsoft.com/office/drawing/2014/main" val="723483904"/>
                    </a:ext>
                  </a:extLst>
                </a:gridCol>
              </a:tblGrid>
              <a:tr h="991023"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Notes de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Notes d’informations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84375"/>
                  </a:ext>
                </a:extLst>
              </a:tr>
              <a:tr h="4134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89397"/>
                  </a:ext>
                </a:extLst>
              </a:tr>
            </a:tbl>
          </a:graphicData>
        </a:graphic>
      </p:graphicFrame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385DDC1A-7B0E-05AF-7665-DBCDAB87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9241" y="2168839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BD31A7CB-16C6-2061-E24F-2FDE63B8C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871" y="4525329"/>
            <a:ext cx="526036" cy="526036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C953188B-EDB2-40B6-B5B9-53768B181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0738" y="4821189"/>
            <a:ext cx="526036" cy="526036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D8CC9225-3120-281C-8F78-CD80FF235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608" y="4558171"/>
            <a:ext cx="526036" cy="526036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C631A7B5-8157-1BF8-EA0B-79C643D91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9323" y="4846003"/>
            <a:ext cx="526036" cy="526036"/>
          </a:xfrm>
          <a:prstGeom prst="rect">
            <a:avLst/>
          </a:prstGeom>
        </p:spPr>
      </p:pic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BB13FBB0-6F95-00BC-AB55-4EED259C5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1731" y="4846003"/>
            <a:ext cx="526036" cy="526036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884451B6-4E26-9FE1-8040-4029F853C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60" y="4846003"/>
            <a:ext cx="526036" cy="526036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EE4C4273-66D5-69A4-9E5E-B0CFEB6E3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122" y="5520749"/>
            <a:ext cx="526036" cy="526036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E8805658-08BA-0CC1-9B7C-3B729F043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5567" y="5520749"/>
            <a:ext cx="526036" cy="526036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0AF74BBF-3A88-81EB-84DF-1958B4E6A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679" y="5205817"/>
            <a:ext cx="526036" cy="526036"/>
          </a:xfrm>
          <a:prstGeom prst="rect">
            <a:avLst/>
          </a:prstGeom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88F7266B-55E1-C38B-FB27-F056213994C3}"/>
              </a:ext>
            </a:extLst>
          </p:cNvPr>
          <p:cNvSpPr/>
          <p:nvPr/>
        </p:nvSpPr>
        <p:spPr>
          <a:xfrm>
            <a:off x="8209362" y="3076472"/>
            <a:ext cx="287079" cy="1451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2BE5C5A9-0E9B-03A0-7668-C8A6C2E80C7B}"/>
              </a:ext>
            </a:extLst>
          </p:cNvPr>
          <p:cNvSpPr/>
          <p:nvPr/>
        </p:nvSpPr>
        <p:spPr>
          <a:xfrm>
            <a:off x="7945695" y="4875409"/>
            <a:ext cx="1368247" cy="321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56CA69B8-FCD8-2E19-4C47-5EADCFE655D0}"/>
              </a:ext>
            </a:extLst>
          </p:cNvPr>
          <p:cNvSpPr/>
          <p:nvPr/>
        </p:nvSpPr>
        <p:spPr>
          <a:xfrm>
            <a:off x="8555686" y="3137747"/>
            <a:ext cx="287079" cy="1375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  <p:pic>
        <p:nvPicPr>
          <p:cNvPr id="46" name="Graphic 45" descr="Office worker male with solid fill">
            <a:extLst>
              <a:ext uri="{FF2B5EF4-FFF2-40B4-BE49-F238E27FC236}">
                <a16:creationId xmlns:a16="http://schemas.microsoft.com/office/drawing/2014/main" id="{C42E2615-E47D-0F38-C45E-0FC97565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4509" y="2223347"/>
            <a:ext cx="914400" cy="914400"/>
          </a:xfrm>
          <a:prstGeom prst="rect">
            <a:avLst/>
          </a:prstGeom>
        </p:spPr>
      </p:pic>
      <p:pic>
        <p:nvPicPr>
          <p:cNvPr id="53" name="Graphic 52" descr="User with solid fill">
            <a:extLst>
              <a:ext uri="{FF2B5EF4-FFF2-40B4-BE49-F238E27FC236}">
                <a16:creationId xmlns:a16="http://schemas.microsoft.com/office/drawing/2014/main" id="{24883DFB-B3F3-88FD-8DCA-B17F92923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4418" y="5158598"/>
            <a:ext cx="526036" cy="526036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7364080C-D9C9-CE2E-8999-F74FEF41F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8861" y="5488445"/>
            <a:ext cx="526036" cy="526036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:a16="http://schemas.microsoft.com/office/drawing/2014/main" id="{85E8244B-50E9-2DD9-3F97-8AF697E87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39" y="5468835"/>
            <a:ext cx="526036" cy="526036"/>
          </a:xfrm>
          <a:prstGeom prst="rect">
            <a:avLst/>
          </a:prstGeom>
        </p:spPr>
      </p:pic>
      <p:sp>
        <p:nvSpPr>
          <p:cNvPr id="56" name="Down Arrow 55">
            <a:extLst>
              <a:ext uri="{FF2B5EF4-FFF2-40B4-BE49-F238E27FC236}">
                <a16:creationId xmlns:a16="http://schemas.microsoft.com/office/drawing/2014/main" id="{9CD10147-C520-F66C-A8E9-DB89E576B028}"/>
              </a:ext>
            </a:extLst>
          </p:cNvPr>
          <p:cNvSpPr/>
          <p:nvPr/>
        </p:nvSpPr>
        <p:spPr>
          <a:xfrm>
            <a:off x="3695273" y="3204267"/>
            <a:ext cx="287079" cy="1954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07195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5334-5672-24FA-071B-6FC33AF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</a:t>
            </a:r>
            <a:r>
              <a:rPr lang="en-MA" b="1" dirty="0">
                <a:solidFill>
                  <a:schemeClr val="accent6"/>
                </a:solidFill>
              </a:rPr>
              <a:t>as d’utilisation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928D66-3051-3EA5-6425-91A56FFF21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4404" y="1063365"/>
          <a:ext cx="10643192" cy="561388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21596">
                  <a:extLst>
                    <a:ext uri="{9D8B030D-6E8A-4147-A177-3AD203B41FA5}">
                      <a16:colId xmlns:a16="http://schemas.microsoft.com/office/drawing/2014/main" val="2242182679"/>
                    </a:ext>
                  </a:extLst>
                </a:gridCol>
                <a:gridCol w="5321596">
                  <a:extLst>
                    <a:ext uri="{9D8B030D-6E8A-4147-A177-3AD203B41FA5}">
                      <a16:colId xmlns:a16="http://schemas.microsoft.com/office/drawing/2014/main" val="2076096120"/>
                    </a:ext>
                  </a:extLst>
                </a:gridCol>
              </a:tblGrid>
              <a:tr h="706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A" dirty="0"/>
                        <a:t>Notes de Services</a:t>
                      </a:r>
                    </a:p>
                    <a:p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A" dirty="0"/>
                        <a:t>Notes d’informations</a:t>
                      </a:r>
                    </a:p>
                    <a:p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851802"/>
                  </a:ext>
                </a:extLst>
              </a:tr>
              <a:tr h="4907779"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communiquer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officielles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aux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salariés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relatives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vie dans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l’entreprise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-rappeler les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règles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sécurité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les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locaux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l’entreprise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 font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-faire part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l’arrivée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départ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d’un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rtl="0" font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-informer de la fermeture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l’ouverture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d’un service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l’entreprise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(restaurant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d’entreprise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de la mise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disposition des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salariés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d’un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nouvel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travail </a:t>
                      </a:r>
                    </a:p>
                    <a:p>
                      <a:pPr rtl="0" font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améliorer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gestion du personnel</a:t>
                      </a:r>
                    </a:p>
                    <a:p>
                      <a:pPr rtl="0" fontAlgn="ctr"/>
                      <a:endParaRPr lang="en-MA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MA" b="1" dirty="0">
                          <a:solidFill>
                            <a:schemeClr val="accent2"/>
                          </a:solidFill>
                        </a:rPr>
                        <a:t>Lorsque on veut exprimer une obligation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Changement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reglementation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-Un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evenement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particulier </a:t>
                      </a:r>
                    </a:p>
                    <a:p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recrutement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d'un nouveau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collaborateur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-informer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d’une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date de reunion</a:t>
                      </a:r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endParaRPr lang="en-MA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MA" b="1" dirty="0">
                          <a:solidFill>
                            <a:schemeClr val="accent2"/>
                          </a:solidFill>
                        </a:rPr>
                        <a:t>orsque on veut exprimer une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0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5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F8B6-3945-C999-5369-B7349095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242275"/>
            <a:ext cx="10515600" cy="450849"/>
          </a:xfrm>
        </p:spPr>
        <p:txBody>
          <a:bodyPr>
            <a:normAutofit fontScale="90000"/>
          </a:bodyPr>
          <a:lstStyle/>
          <a:p>
            <a:pPr algn="ctr"/>
            <a:r>
              <a:rPr lang="en-MA" b="1" dirty="0">
                <a:solidFill>
                  <a:schemeClr val="accent6"/>
                </a:solidFill>
              </a:rPr>
              <a:t>Difference entre Notes et Lettres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7AAF83D-52E4-F1B5-1751-1A5CC3FF4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247212"/>
              </p:ext>
            </p:extLst>
          </p:nvPr>
        </p:nvGraphicFramePr>
        <p:xfrm>
          <a:off x="689344" y="975020"/>
          <a:ext cx="10515597" cy="5415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876587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855825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333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A" dirty="0"/>
                        <a:t>Lettre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A" dirty="0"/>
                        <a:t>Sens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Note se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réfère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message court,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écrit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 un ton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informel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la circulation de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l'information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bureaux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Les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lettres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sont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un type de communication verbale, qui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contient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un message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compressé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,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transmis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à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la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partie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externe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à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l'entreprise</a:t>
                      </a:r>
                      <a:r>
                        <a:rPr lang="en-US" b="0" i="0" u="none" strike="noStrike" dirty="0">
                          <a:solidFill>
                            <a:srgbClr val="333333"/>
                          </a:solidFill>
                          <a:effectLst/>
                          <a:latin typeface="roboto" panose="02000000000000000000" pitchFamily="2" charset="0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nature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Informel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concis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Formel et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informatif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6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Échangé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Départements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unités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supérieurs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hiérarchiques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 sein de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l'organisation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Deux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maisons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d’affaires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l’entreprise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 client.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2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Longueur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Relativement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3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signature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n'est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requise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 un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mémo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lettre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dûment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signée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l'expéditeur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communication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plusieurs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par un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3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Contenu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L'utilisation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jargon technique et du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pronom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personnel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autorisée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mots simples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utilisés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écrits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troisième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8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14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8380-68D6-AE71-EE27-8F02A81A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25" y="2916940"/>
            <a:ext cx="10515600" cy="1325563"/>
          </a:xfrm>
        </p:spPr>
        <p:txBody>
          <a:bodyPr>
            <a:noAutofit/>
          </a:bodyPr>
          <a:lstStyle/>
          <a:p>
            <a:r>
              <a:rPr lang="en-MA" sz="19900" b="1" dirty="0">
                <a:latin typeface="Cochocib Script Latin Pro" panose="02000503000000020003" pitchFamily="2" charset="77"/>
              </a:rPr>
              <a:t>Merci</a:t>
            </a:r>
            <a:r>
              <a:rPr lang="en-MA" sz="19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23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2F860-DC7D-0AE5-F7B5-95C096DA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NOM ET PRÉNOM]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ADRESSE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[N° DE TELEPHONE / E-MAIL]                                                                                                                                [NOM DE L'ENTREPRISE]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         [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ADRESSE DE L'ENTREPRISE]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effectLst/>
                <a:latin typeface="+mj-lt"/>
              </a:rPr>
              <a:t>À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[LIEU], </a:t>
            </a:r>
            <a:r>
              <a:rPr lang="en-US" sz="1700" b="1" dirty="0">
                <a:effectLst/>
                <a:latin typeface="+mj-lt"/>
              </a:rPr>
              <a:t>le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[DATE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  <a:endParaRPr lang="en-US" sz="1700" b="1" dirty="0"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effectLst/>
                <a:latin typeface="+mj-lt"/>
              </a:rPr>
              <a:t>Objet</a:t>
            </a:r>
            <a:r>
              <a:rPr lang="en-US" sz="1700" b="1" dirty="0">
                <a:effectLst/>
                <a:latin typeface="+mj-lt"/>
              </a:rPr>
              <a:t> : Candidature au stage de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[nom du stage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auquel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tu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postules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  <a:endParaRPr lang="en-US" sz="1700" b="1" dirty="0"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effectLst/>
                <a:latin typeface="+mj-lt"/>
              </a:rPr>
              <a:t>Madame, Monsieur,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effectLst/>
                <a:latin typeface="+mj-lt"/>
              </a:rPr>
              <a:t>Réalisant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actuellement</a:t>
            </a:r>
            <a:r>
              <a:rPr lang="en-US" sz="1700" b="1" dirty="0">
                <a:effectLst/>
                <a:latin typeface="+mj-lt"/>
              </a:rPr>
              <a:t> des études </a:t>
            </a:r>
            <a:r>
              <a:rPr lang="en-US" sz="1700" b="1" dirty="0" err="1">
                <a:effectLst/>
                <a:latin typeface="+mj-lt"/>
              </a:rPr>
              <a:t>en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[nom de ta formation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ou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cursus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académique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à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[nom de ton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université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ou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école], </a:t>
            </a:r>
            <a:r>
              <a:rPr lang="en-US" sz="1700" b="1" dirty="0">
                <a:effectLst/>
                <a:latin typeface="+mj-lt"/>
              </a:rPr>
              <a:t>je suis </a:t>
            </a:r>
            <a:r>
              <a:rPr lang="en-US" sz="1700" b="1" dirty="0" err="1">
                <a:effectLst/>
                <a:latin typeface="+mj-lt"/>
              </a:rPr>
              <a:t>activement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à</a:t>
            </a:r>
            <a:r>
              <a:rPr lang="en-US" sz="1700" b="1" dirty="0">
                <a:effectLst/>
                <a:latin typeface="+mj-lt"/>
              </a:rPr>
              <a:t> la recherche d'un stage. </a:t>
            </a:r>
            <a:r>
              <a:rPr lang="en-US" sz="1700" b="1" dirty="0" err="1">
                <a:effectLst/>
                <a:latin typeface="+mj-lt"/>
              </a:rPr>
              <a:t>Celui</a:t>
            </a:r>
            <a:r>
              <a:rPr lang="en-US" sz="1700" b="1" dirty="0">
                <a:effectLst/>
                <a:latin typeface="+mj-lt"/>
              </a:rPr>
              <a:t>-ci me </a:t>
            </a:r>
            <a:r>
              <a:rPr lang="en-US" sz="1700" b="1" dirty="0" err="1">
                <a:effectLst/>
                <a:latin typeface="+mj-lt"/>
              </a:rPr>
              <a:t>permettrait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d'accroitre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mon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expérience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professionnelle</a:t>
            </a:r>
            <a:r>
              <a:rPr lang="en-US" sz="1700" b="1" dirty="0">
                <a:effectLst/>
                <a:latin typeface="+mj-lt"/>
              </a:rPr>
              <a:t> dans le </a:t>
            </a:r>
            <a:r>
              <a:rPr lang="en-US" sz="1700" b="1" dirty="0" err="1">
                <a:effectLst/>
                <a:latin typeface="+mj-lt"/>
              </a:rPr>
              <a:t>secteur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secteur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qui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t'intéresse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], </a:t>
            </a:r>
            <a:r>
              <a:rPr lang="en-US" sz="1700" b="1" dirty="0" err="1">
                <a:effectLst/>
                <a:latin typeface="+mj-lt"/>
              </a:rPr>
              <a:t>mais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également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développer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mes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compétences</a:t>
            </a:r>
            <a:r>
              <a:rPr lang="en-US" sz="1700" b="1" dirty="0">
                <a:effectLst/>
                <a:latin typeface="+mj-lt"/>
              </a:rPr>
              <a:t> et </a:t>
            </a:r>
            <a:r>
              <a:rPr lang="en-US" sz="1700" b="1" dirty="0" err="1">
                <a:effectLst/>
                <a:latin typeface="+mj-lt"/>
              </a:rPr>
              <a:t>connaissances</a:t>
            </a:r>
            <a:r>
              <a:rPr lang="en-US" sz="1700" b="1" dirty="0">
                <a:effectLst/>
                <a:latin typeface="+mj-lt"/>
              </a:rPr>
              <a:t> dans </a:t>
            </a:r>
            <a:r>
              <a:rPr lang="en-US" sz="1700" b="1" dirty="0" err="1">
                <a:effectLst/>
                <a:latin typeface="+mj-lt"/>
              </a:rPr>
              <a:t>l'environnement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domaine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qui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t'intéresse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].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effectLst/>
                <a:latin typeface="+mj-lt"/>
              </a:rPr>
              <a:t>Fort de ma </a:t>
            </a:r>
            <a:r>
              <a:rPr lang="en-US" sz="1700" b="1" dirty="0" err="1">
                <a:effectLst/>
                <a:latin typeface="+mj-lt"/>
              </a:rPr>
              <a:t>dernière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expérience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professionnelle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réalisée</a:t>
            </a:r>
            <a:r>
              <a:rPr lang="en-US" sz="1700" b="1" dirty="0">
                <a:effectLst/>
                <a:latin typeface="+mj-lt"/>
              </a:rPr>
              <a:t> dans le </a:t>
            </a:r>
            <a:r>
              <a:rPr lang="en-US" sz="1700" b="1" dirty="0" err="1">
                <a:effectLst/>
                <a:latin typeface="+mj-lt"/>
              </a:rPr>
              <a:t>domaine</a:t>
            </a:r>
            <a:r>
              <a:rPr lang="en-US" sz="1700" b="1" dirty="0">
                <a:effectLst/>
                <a:latin typeface="+mj-lt"/>
              </a:rPr>
              <a:t> de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domaine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lié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au stage recherché], </a:t>
            </a:r>
            <a:r>
              <a:rPr lang="en-US" sz="1700" b="1" dirty="0" err="1">
                <a:effectLst/>
                <a:latin typeface="+mj-lt"/>
              </a:rPr>
              <a:t>j'estime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pouvoir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remplir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pleinement</a:t>
            </a:r>
            <a:r>
              <a:rPr lang="en-US" sz="1700" b="1" dirty="0">
                <a:effectLst/>
                <a:latin typeface="+mj-lt"/>
              </a:rPr>
              <a:t> les missions </a:t>
            </a:r>
            <a:r>
              <a:rPr lang="en-US" sz="1700" b="1" dirty="0" err="1">
                <a:effectLst/>
                <a:latin typeface="+mj-lt"/>
              </a:rPr>
              <a:t>décrites</a:t>
            </a:r>
            <a:r>
              <a:rPr lang="en-US" sz="1700" b="1" dirty="0">
                <a:effectLst/>
                <a:latin typeface="+mj-lt"/>
              </a:rPr>
              <a:t> dans </a:t>
            </a:r>
            <a:r>
              <a:rPr lang="en-US" sz="1700" b="1" dirty="0" err="1">
                <a:effectLst/>
                <a:latin typeface="+mj-lt"/>
              </a:rPr>
              <a:t>l'annonce</a:t>
            </a:r>
            <a:r>
              <a:rPr lang="en-US" sz="1700" b="1" dirty="0">
                <a:effectLst/>
                <a:latin typeface="+mj-lt"/>
              </a:rPr>
              <a:t> et qui me </a:t>
            </a:r>
            <a:r>
              <a:rPr lang="en-US" sz="1700" b="1" dirty="0" err="1">
                <a:effectLst/>
                <a:latin typeface="+mj-lt"/>
              </a:rPr>
              <a:t>seront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donc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confiés</a:t>
            </a:r>
            <a:r>
              <a:rPr lang="en-US" sz="1700" b="1" dirty="0">
                <a:effectLst/>
                <a:latin typeface="+mj-lt"/>
              </a:rPr>
              <a:t> au </a:t>
            </a:r>
            <a:r>
              <a:rPr lang="en-US" sz="1700" b="1" dirty="0" err="1">
                <a:effectLst/>
                <a:latin typeface="+mj-lt"/>
              </a:rPr>
              <a:t>cours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ce</a:t>
            </a:r>
            <a:r>
              <a:rPr lang="en-US" sz="1700" b="1" dirty="0">
                <a:effectLst/>
                <a:latin typeface="+mj-lt"/>
              </a:rPr>
              <a:t> stage.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effectLst/>
                <a:latin typeface="+mj-lt"/>
              </a:rPr>
              <a:t>Passionné</a:t>
            </a:r>
            <a:r>
              <a:rPr lang="en-US" sz="1700" b="1" dirty="0">
                <a:effectLst/>
                <a:latin typeface="+mj-lt"/>
              </a:rPr>
              <a:t>(e)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de 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secteur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attirant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ton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intérêt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, </a:t>
            </a:r>
            <a:r>
              <a:rPr lang="en-US" sz="1700" b="1" dirty="0" err="1">
                <a:effectLst/>
                <a:latin typeface="+mj-lt"/>
              </a:rPr>
              <a:t>c'est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notamment</a:t>
            </a:r>
            <a:r>
              <a:rPr lang="en-US" sz="1700" b="1" dirty="0">
                <a:effectLst/>
                <a:latin typeface="+mj-lt"/>
              </a:rPr>
              <a:t> grâce </a:t>
            </a:r>
            <a:r>
              <a:rPr lang="en-US" sz="1700" b="1" dirty="0" err="1">
                <a:effectLst/>
                <a:latin typeface="+mj-lt"/>
              </a:rPr>
              <a:t>à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cet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expérience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professionnelle</a:t>
            </a:r>
            <a:r>
              <a:rPr lang="en-US" sz="1700" b="1" dirty="0">
                <a:effectLst/>
                <a:latin typeface="+mj-lt"/>
              </a:rPr>
              <a:t> que </a:t>
            </a:r>
            <a:r>
              <a:rPr lang="en-US" sz="1700" b="1" dirty="0" err="1">
                <a:effectLst/>
                <a:latin typeface="+mj-lt"/>
              </a:rPr>
              <a:t>j'ai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pu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aiguiser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mon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approche</a:t>
            </a:r>
            <a:r>
              <a:rPr lang="en-US" sz="1700" b="1" dirty="0">
                <a:effectLst/>
                <a:latin typeface="+mj-lt"/>
              </a:rPr>
              <a:t> du [</a:t>
            </a:r>
            <a:r>
              <a:rPr lang="en-US" sz="1700" b="1" dirty="0" err="1">
                <a:effectLst/>
                <a:latin typeface="+mj-lt"/>
              </a:rPr>
              <a:t>domaine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lié</a:t>
            </a:r>
            <a:r>
              <a:rPr lang="en-US" sz="1700" b="1" dirty="0">
                <a:effectLst/>
                <a:latin typeface="+mj-lt"/>
              </a:rPr>
              <a:t> au stage recherché]. </a:t>
            </a:r>
            <a:r>
              <a:rPr lang="en-US" sz="1700" b="1" dirty="0" err="1">
                <a:effectLst/>
                <a:latin typeface="+mj-lt"/>
              </a:rPr>
              <a:t>Réalisée</a:t>
            </a:r>
            <a:r>
              <a:rPr lang="en-US" sz="1700" b="1" dirty="0">
                <a:effectLst/>
                <a:latin typeface="+mj-lt"/>
              </a:rPr>
              <a:t> au sein </a:t>
            </a:r>
            <a:r>
              <a:rPr lang="en-US" sz="1700" b="1" dirty="0" err="1">
                <a:effectLst/>
                <a:latin typeface="+mj-lt"/>
              </a:rPr>
              <a:t>d'une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entreprise</a:t>
            </a:r>
            <a:r>
              <a:rPr lang="en-US" sz="1700" b="1" dirty="0">
                <a:effectLst/>
                <a:latin typeface="+mj-lt"/>
              </a:rPr>
              <a:t> [</a:t>
            </a:r>
            <a:r>
              <a:rPr lang="en-US" sz="1700" b="1" dirty="0" err="1">
                <a:effectLst/>
                <a:latin typeface="+mj-lt"/>
              </a:rPr>
              <a:t>secteur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l'entreprise</a:t>
            </a:r>
            <a:r>
              <a:rPr lang="en-US" sz="1700" b="1" dirty="0">
                <a:effectLst/>
                <a:latin typeface="+mj-lt"/>
              </a:rPr>
              <a:t>], </a:t>
            </a:r>
            <a:r>
              <a:rPr lang="en-US" sz="1700" b="1" dirty="0" err="1">
                <a:effectLst/>
                <a:latin typeface="+mj-lt"/>
              </a:rPr>
              <a:t>cette</a:t>
            </a:r>
            <a:r>
              <a:rPr lang="en-US" sz="1700" b="1" dirty="0">
                <a:effectLst/>
                <a:latin typeface="+mj-lt"/>
              </a:rPr>
              <a:t> première </a:t>
            </a:r>
            <a:r>
              <a:rPr lang="en-US" sz="1700" b="1" dirty="0" err="1">
                <a:effectLst/>
                <a:latin typeface="+mj-lt"/>
              </a:rPr>
              <a:t>expérience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s'est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traduite</a:t>
            </a:r>
            <a:r>
              <a:rPr lang="en-US" sz="1700" b="1" dirty="0">
                <a:effectLst/>
                <a:latin typeface="+mj-lt"/>
              </a:rPr>
              <a:t> par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[missions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réalisées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au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cours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de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dernier stage].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effectLst/>
                <a:latin typeface="+mj-lt"/>
              </a:rPr>
              <a:t>Mes</a:t>
            </a:r>
            <a:r>
              <a:rPr lang="en-US" sz="1700" b="1" dirty="0">
                <a:effectLst/>
                <a:latin typeface="+mj-lt"/>
              </a:rPr>
              <a:t> études </a:t>
            </a:r>
            <a:r>
              <a:rPr lang="en-US" sz="1700" b="1" dirty="0" err="1">
                <a:effectLst/>
                <a:latin typeface="+mj-lt"/>
              </a:rPr>
              <a:t>m'ont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permis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développer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une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certaine</a:t>
            </a:r>
            <a:r>
              <a:rPr lang="en-US" sz="1700" b="1" dirty="0">
                <a:effectLst/>
                <a:latin typeface="+mj-lt"/>
              </a:rPr>
              <a:t> culture du </a:t>
            </a:r>
            <a:r>
              <a:rPr lang="en-US" sz="1700" b="1" dirty="0" err="1">
                <a:effectLst/>
                <a:latin typeface="+mj-lt"/>
              </a:rPr>
              <a:t>résultat</a:t>
            </a:r>
            <a:r>
              <a:rPr lang="en-US" sz="1700" b="1" dirty="0">
                <a:effectLst/>
                <a:latin typeface="+mj-lt"/>
              </a:rPr>
              <a:t>, </a:t>
            </a:r>
            <a:r>
              <a:rPr lang="en-US" sz="1700" b="1" dirty="0" err="1">
                <a:effectLst/>
                <a:latin typeface="+mj-lt"/>
              </a:rPr>
              <a:t>ainsi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qu'un</a:t>
            </a:r>
            <a:r>
              <a:rPr lang="en-US" sz="1700" b="1" dirty="0">
                <a:effectLst/>
                <a:latin typeface="+mj-lt"/>
              </a:rPr>
              <a:t>  </a:t>
            </a:r>
            <a:r>
              <a:rPr lang="en-US" sz="1700" b="1" dirty="0" err="1">
                <a:effectLst/>
                <a:latin typeface="+mj-lt"/>
              </a:rPr>
              <a:t>goût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avéré</a:t>
            </a:r>
            <a:r>
              <a:rPr lang="en-US" sz="1700" b="1" dirty="0">
                <a:effectLst/>
                <a:latin typeface="+mj-lt"/>
              </a:rPr>
              <a:t> pour les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compétence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1] </a:t>
            </a:r>
            <a:r>
              <a:rPr lang="en-US" sz="1700" b="1" dirty="0">
                <a:effectLst/>
                <a:latin typeface="+mj-lt"/>
              </a:rPr>
              <a:t>et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compétence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2]. </a:t>
            </a:r>
            <a:r>
              <a:rPr lang="en-US" sz="1700" b="1" dirty="0" err="1">
                <a:effectLst/>
                <a:latin typeface="+mj-lt"/>
              </a:rPr>
              <a:t>Ces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compétences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m'ont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été</a:t>
            </a:r>
            <a:r>
              <a:rPr lang="en-US" sz="1700" b="1" dirty="0">
                <a:effectLst/>
                <a:latin typeface="+mj-lt"/>
              </a:rPr>
              <a:t> indispensables dans la </a:t>
            </a:r>
            <a:r>
              <a:rPr lang="en-US" sz="1700" b="1" dirty="0" err="1">
                <a:effectLst/>
                <a:latin typeface="+mj-lt"/>
              </a:rPr>
              <a:t>réalisation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mes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précédentes</a:t>
            </a:r>
            <a:r>
              <a:rPr lang="en-US" sz="1700" b="1" dirty="0">
                <a:effectLst/>
                <a:latin typeface="+mj-lt"/>
              </a:rPr>
              <a:t> missions.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err="1">
                <a:effectLst/>
                <a:latin typeface="+mj-lt"/>
              </a:rPr>
              <a:t>Dynamique</a:t>
            </a:r>
            <a:r>
              <a:rPr lang="en-US" sz="1700" b="1" dirty="0">
                <a:effectLst/>
                <a:latin typeface="+mj-lt"/>
              </a:rPr>
              <a:t>, </a:t>
            </a:r>
            <a:r>
              <a:rPr lang="en-US" sz="1700" b="1" dirty="0" err="1">
                <a:effectLst/>
                <a:latin typeface="+mj-lt"/>
              </a:rPr>
              <a:t>curieux</a:t>
            </a:r>
            <a:r>
              <a:rPr lang="en-US" sz="1700" b="1" dirty="0">
                <a:effectLst/>
                <a:latin typeface="+mj-lt"/>
              </a:rPr>
              <a:t> et </a:t>
            </a:r>
            <a:r>
              <a:rPr lang="en-US" sz="1700" b="1" dirty="0" err="1">
                <a:effectLst/>
                <a:latin typeface="+mj-lt"/>
              </a:rPr>
              <a:t>autonome</a:t>
            </a:r>
            <a:r>
              <a:rPr lang="en-US" sz="1700" b="1" dirty="0">
                <a:effectLst/>
                <a:latin typeface="+mj-lt"/>
              </a:rPr>
              <a:t>, </a:t>
            </a:r>
            <a:r>
              <a:rPr lang="en-US" sz="1700" b="1" dirty="0" err="1">
                <a:effectLst/>
                <a:latin typeface="+mj-lt"/>
              </a:rPr>
              <a:t>pouvoir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réaliser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ce</a:t>
            </a:r>
            <a:r>
              <a:rPr lang="en-US" sz="1700" b="1" dirty="0">
                <a:effectLst/>
                <a:latin typeface="+mj-lt"/>
              </a:rPr>
              <a:t> stage </a:t>
            </a:r>
            <a:r>
              <a:rPr lang="en-US" sz="1700" b="1" dirty="0" err="1">
                <a:effectLst/>
                <a:latin typeface="+mj-lt"/>
              </a:rPr>
              <a:t>à</a:t>
            </a:r>
            <a:r>
              <a:rPr lang="en-US" sz="1700" b="1" dirty="0">
                <a:effectLst/>
                <a:latin typeface="+mj-lt"/>
              </a:rPr>
              <a:t> forte </a:t>
            </a:r>
            <a:r>
              <a:rPr lang="en-US" sz="1700" b="1" dirty="0" err="1">
                <a:effectLst/>
                <a:latin typeface="+mj-lt"/>
              </a:rPr>
              <a:t>responsabilité</a:t>
            </a:r>
            <a:r>
              <a:rPr lang="en-US" sz="1700" b="1" dirty="0">
                <a:effectLst/>
                <a:latin typeface="+mj-lt"/>
              </a:rPr>
              <a:t> et au sein </a:t>
            </a:r>
            <a:r>
              <a:rPr lang="en-US" sz="1700" b="1" dirty="0" err="1">
                <a:effectLst/>
                <a:latin typeface="+mj-lt"/>
              </a:rPr>
              <a:t>d'une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grande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entreprise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internationale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telle</a:t>
            </a:r>
            <a:r>
              <a:rPr lang="en-US" sz="1700" b="1" dirty="0">
                <a:effectLst/>
                <a:latin typeface="+mj-lt"/>
              </a:rPr>
              <a:t> que [nom de </a:t>
            </a:r>
            <a:r>
              <a:rPr lang="en-US" sz="1700" b="1" dirty="0" err="1">
                <a:effectLst/>
                <a:latin typeface="+mj-lt"/>
              </a:rPr>
              <a:t>l'entreprise</a:t>
            </a:r>
            <a:r>
              <a:rPr lang="en-US" sz="1700" b="1" dirty="0">
                <a:effectLst/>
                <a:latin typeface="+mj-lt"/>
              </a:rPr>
              <a:t>] me </a:t>
            </a:r>
            <a:r>
              <a:rPr lang="en-US" sz="1700" b="1" dirty="0" err="1">
                <a:effectLst/>
                <a:latin typeface="+mj-lt"/>
              </a:rPr>
              <a:t>permettrait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compter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une</a:t>
            </a:r>
            <a:r>
              <a:rPr lang="en-US" sz="1700" b="1" dirty="0">
                <a:effectLst/>
                <a:latin typeface="+mj-lt"/>
              </a:rPr>
              <a:t> nouvelle </a:t>
            </a:r>
            <a:r>
              <a:rPr lang="en-US" sz="1700" b="1" dirty="0" err="1">
                <a:effectLst/>
                <a:latin typeface="+mj-lt"/>
              </a:rPr>
              <a:t>expérience</a:t>
            </a:r>
            <a:r>
              <a:rPr lang="en-US" sz="1700" b="1" dirty="0">
                <a:effectLst/>
                <a:latin typeface="+mj-lt"/>
              </a:rPr>
              <a:t> significative dans le milieu du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domaine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lié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au stage recherché].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effectLst/>
                <a:latin typeface="+mj-lt"/>
              </a:rPr>
              <a:t>Dans </a:t>
            </a:r>
            <a:r>
              <a:rPr lang="en-US" sz="1700" b="1" dirty="0" err="1">
                <a:effectLst/>
                <a:latin typeface="+mj-lt"/>
              </a:rPr>
              <a:t>l'attente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vous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rencontrer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prochainement</a:t>
            </a:r>
            <a:r>
              <a:rPr lang="en-US" sz="1700" b="1" dirty="0">
                <a:effectLst/>
                <a:latin typeface="+mj-lt"/>
              </a:rPr>
              <a:t>, pour </a:t>
            </a:r>
            <a:r>
              <a:rPr lang="en-US" sz="1700" b="1" dirty="0" err="1">
                <a:effectLst/>
                <a:latin typeface="+mj-lt"/>
              </a:rPr>
              <a:t>pouvoir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vous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exprimer</a:t>
            </a:r>
            <a:r>
              <a:rPr lang="en-US" sz="1700" b="1" dirty="0">
                <a:effectLst/>
                <a:latin typeface="+mj-lt"/>
              </a:rPr>
              <a:t> ma </a:t>
            </a:r>
            <a:r>
              <a:rPr lang="en-US" sz="1700" b="1" dirty="0" err="1">
                <a:effectLst/>
                <a:latin typeface="+mj-lt"/>
              </a:rPr>
              <a:t>pleine</a:t>
            </a:r>
            <a:r>
              <a:rPr lang="en-US" sz="1700" b="1" dirty="0">
                <a:effectLst/>
                <a:latin typeface="+mj-lt"/>
              </a:rPr>
              <a:t> motivation, je </a:t>
            </a:r>
            <a:r>
              <a:rPr lang="en-US" sz="1700" b="1" dirty="0" err="1">
                <a:effectLst/>
                <a:latin typeface="+mj-lt"/>
              </a:rPr>
              <a:t>vous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prie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croire</a:t>
            </a:r>
            <a:r>
              <a:rPr lang="en-US" sz="1700" b="1" dirty="0">
                <a:effectLst/>
                <a:latin typeface="+mj-lt"/>
              </a:rPr>
              <a:t>, Madame, Monsieur, </a:t>
            </a:r>
            <a:r>
              <a:rPr lang="en-US" sz="1700" b="1" dirty="0" err="1">
                <a:effectLst/>
                <a:latin typeface="+mj-lt"/>
              </a:rPr>
              <a:t>à</a:t>
            </a:r>
            <a:r>
              <a:rPr lang="en-US" sz="1700" b="1" dirty="0">
                <a:effectLst/>
                <a:latin typeface="+mj-lt"/>
              </a:rPr>
              <a:t> </a:t>
            </a:r>
            <a:r>
              <a:rPr lang="en-US" sz="1700" b="1" dirty="0" err="1">
                <a:effectLst/>
                <a:latin typeface="+mj-lt"/>
              </a:rPr>
              <a:t>l'expression</a:t>
            </a:r>
            <a:r>
              <a:rPr lang="en-US" sz="1700" b="1" dirty="0">
                <a:effectLst/>
                <a:latin typeface="+mj-lt"/>
              </a:rPr>
              <a:t> de </a:t>
            </a:r>
            <a:r>
              <a:rPr lang="en-US" sz="1700" b="1" dirty="0" err="1">
                <a:effectLst/>
                <a:latin typeface="+mj-lt"/>
              </a:rPr>
              <a:t>mes</a:t>
            </a:r>
            <a:r>
              <a:rPr lang="en-US" sz="1700" b="1" dirty="0">
                <a:effectLst/>
                <a:latin typeface="+mj-lt"/>
              </a:rPr>
              <a:t> salutations </a:t>
            </a:r>
            <a:r>
              <a:rPr lang="en-US" sz="1700" b="1" dirty="0" err="1">
                <a:effectLst/>
                <a:latin typeface="+mj-lt"/>
              </a:rPr>
              <a:t>distinguées</a:t>
            </a:r>
            <a:r>
              <a:rPr lang="en-US" sz="1700" b="1" dirty="0">
                <a:effectLst/>
                <a:latin typeface="+mj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+mj-lt"/>
              </a:rPr>
              <a:t>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17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Prénom</a:t>
            </a:r>
            <a:r>
              <a:rPr lang="en-US" sz="17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, Nom et Signature]</a:t>
            </a:r>
          </a:p>
          <a:p>
            <a:pPr marL="0" indent="0">
              <a:buNone/>
            </a:pPr>
            <a:endParaRPr lang="en-MA" sz="1200" dirty="0"/>
          </a:p>
        </p:txBody>
      </p:sp>
    </p:spTree>
    <p:extLst>
      <p:ext uri="{BB962C8B-B14F-4D97-AF65-F5344CB8AC3E}">
        <p14:creationId xmlns:p14="http://schemas.microsoft.com/office/powerpoint/2010/main" val="209130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B2EC-C38F-D6EA-71E2-28DD8A31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99" y="-10274"/>
            <a:ext cx="11250202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NOM ET PRÉNOM]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ADRESSE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[N° DE TELEPHONE / E-MAIL]                                                                                                                                                           [NOM DE L'ENTREPRISE]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                                         [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ADRESSE DE L'ENTREPRISE]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effectLst/>
                <a:latin typeface="+mj-lt"/>
              </a:rPr>
              <a:t>À</a:t>
            </a:r>
            <a:r>
              <a:rPr lang="en-US" sz="2800" b="1" dirty="0">
                <a:effectLst/>
                <a:latin typeface="+mj-lt"/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[LIEU], </a:t>
            </a:r>
            <a:r>
              <a:rPr lang="en-US" sz="2800" b="1" dirty="0">
                <a:effectLst/>
                <a:latin typeface="+mj-lt"/>
              </a:rPr>
              <a:t>le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[DATE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effectLst/>
                <a:latin typeface="+mj-lt"/>
              </a:rPr>
              <a:t>Objet</a:t>
            </a:r>
            <a:r>
              <a:rPr lang="en-US" sz="2800" b="1" dirty="0">
                <a:effectLst/>
                <a:latin typeface="+mj-lt"/>
              </a:rPr>
              <a:t> : Candidature au poste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[nom du poste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]</a:t>
            </a:r>
            <a:endParaRPr lang="en-US" dirty="0"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000" b="1" dirty="0" err="1">
                <a:effectLst/>
                <a:latin typeface="+mj-lt"/>
              </a:rPr>
              <a:t>Titulaire</a:t>
            </a:r>
            <a:r>
              <a:rPr lang="en-US" sz="3000" b="1" dirty="0">
                <a:effectLst/>
                <a:latin typeface="+mj-lt"/>
              </a:rPr>
              <a:t> du </a:t>
            </a:r>
            <a:r>
              <a:rPr lang="en-US" sz="3000" b="1" dirty="0" err="1">
                <a:effectLst/>
                <a:latin typeface="+mj-lt"/>
              </a:rPr>
              <a:t>diplome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d'ingénieur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informatique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[de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préciser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l'établissement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et la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villel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]. </a:t>
            </a:r>
            <a:r>
              <a:rPr lang="en-US" sz="3000" b="1" dirty="0">
                <a:effectLst/>
                <a:latin typeface="+mj-lt"/>
              </a:rPr>
              <a:t>je me </a:t>
            </a:r>
            <a:r>
              <a:rPr lang="en-US" sz="3000" b="1" dirty="0" err="1">
                <a:effectLst/>
                <a:latin typeface="+mj-lt"/>
              </a:rPr>
              <a:t>permets</a:t>
            </a:r>
            <a:r>
              <a:rPr lang="en-US" sz="3000" b="1" dirty="0">
                <a:effectLst/>
                <a:latin typeface="+mj-lt"/>
              </a:rPr>
              <a:t> de </a:t>
            </a:r>
            <a:r>
              <a:rPr lang="en-US" sz="3000" b="1" dirty="0" err="1">
                <a:effectLst/>
                <a:latin typeface="+mj-lt"/>
              </a:rPr>
              <a:t>vous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adresser</a:t>
            </a:r>
            <a:r>
              <a:rPr lang="en-US" sz="3000" b="1" dirty="0">
                <a:effectLst/>
                <a:latin typeface="+mj-lt"/>
              </a:rPr>
              <a:t> ma candidature pour </a:t>
            </a:r>
            <a:r>
              <a:rPr lang="en-US" sz="3000" b="1" dirty="0" err="1">
                <a:effectLst/>
                <a:latin typeface="+mj-lt"/>
              </a:rPr>
              <a:t>obtenir</a:t>
            </a:r>
            <a:r>
              <a:rPr lang="en-US" sz="3000" b="1" dirty="0">
                <a:effectLst/>
                <a:latin typeface="+mj-lt"/>
              </a:rPr>
              <a:t> un </a:t>
            </a:r>
            <a:r>
              <a:rPr lang="en-US" sz="3000" b="1" dirty="0" err="1">
                <a:effectLst/>
                <a:latin typeface="+mj-lt"/>
              </a:rPr>
              <a:t>emploie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d’ingenieur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intormatique</a:t>
            </a:r>
            <a:r>
              <a:rPr lang="en-US" sz="3000" b="1" dirty="0">
                <a:effectLst/>
                <a:latin typeface="+mj-lt"/>
              </a:rPr>
              <a:t> au sein de </a:t>
            </a:r>
            <a:r>
              <a:rPr lang="en-US" sz="3000" b="1" dirty="0" err="1">
                <a:effectLst/>
                <a:latin typeface="+mj-lt"/>
              </a:rPr>
              <a:t>votre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effectLst/>
                <a:latin typeface="+mj-lt"/>
              </a:rPr>
              <a:t>structure. Suite </a:t>
            </a:r>
            <a:r>
              <a:rPr lang="en-US" sz="3000" b="1" dirty="0" err="1">
                <a:effectLst/>
                <a:latin typeface="+mj-lt"/>
              </a:rPr>
              <a:t>à</a:t>
            </a:r>
            <a:r>
              <a:rPr lang="en-US" sz="3000" b="1" dirty="0">
                <a:effectLst/>
                <a:latin typeface="+mj-lt"/>
              </a:rPr>
              <a:t> la lecture de </a:t>
            </a:r>
            <a:r>
              <a:rPr lang="en-US" sz="3000" b="1" dirty="0" err="1">
                <a:effectLst/>
                <a:latin typeface="+mj-lt"/>
              </a:rPr>
              <a:t>l’annonce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parue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précisez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le jour] </a:t>
            </a:r>
            <a:r>
              <a:rPr lang="en-US" sz="3000" b="1" dirty="0">
                <a:effectLst/>
                <a:latin typeface="+mj-lt"/>
              </a:rPr>
              <a:t>dans 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[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précisez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le support],</a:t>
            </a:r>
            <a:r>
              <a:rPr lang="en-US" sz="3000" b="1" dirty="0">
                <a:effectLst/>
                <a:latin typeface="+mj-lt"/>
              </a:rPr>
              <a:t>je </a:t>
            </a:r>
            <a:r>
              <a:rPr lang="en-US" sz="3000" b="1" dirty="0" err="1">
                <a:effectLst/>
                <a:latin typeface="+mj-lt"/>
              </a:rPr>
              <a:t>pense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correspondre</a:t>
            </a:r>
            <a:r>
              <a:rPr lang="en-US" sz="3000" b="1" dirty="0">
                <a:effectLst/>
                <a:latin typeface="+mj-lt"/>
              </a:rPr>
              <a:t> au profile que </a:t>
            </a:r>
            <a:r>
              <a:rPr lang="en-US" sz="3000" b="1" dirty="0" err="1">
                <a:effectLst/>
                <a:latin typeface="+mj-lt"/>
              </a:rPr>
              <a:t>vous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recherchez</a:t>
            </a:r>
            <a:r>
              <a:rPr lang="en-US" sz="3000" b="1" dirty="0">
                <a:effectLst/>
                <a:latin typeface="+mj-lt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000" b="1" dirty="0">
                <a:effectLst/>
                <a:latin typeface="+mj-lt"/>
              </a:rPr>
              <a:t>De par ma formation et </a:t>
            </a:r>
            <a:r>
              <a:rPr lang="en-US" sz="3000" b="1" dirty="0" err="1">
                <a:effectLst/>
                <a:latin typeface="+mj-lt"/>
              </a:rPr>
              <a:t>mes</a:t>
            </a:r>
            <a:r>
              <a:rPr lang="en-US" sz="3000" b="1" dirty="0">
                <a:effectLst/>
                <a:latin typeface="+mj-lt"/>
              </a:rPr>
              <a:t> premières </a:t>
            </a:r>
            <a:r>
              <a:rPr lang="en-US" sz="3000" b="1" dirty="0" err="1">
                <a:effectLst/>
                <a:latin typeface="+mj-lt"/>
              </a:rPr>
              <a:t>expériences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professionnelles</a:t>
            </a:r>
            <a:r>
              <a:rPr lang="en-US" sz="3000" b="1" dirty="0">
                <a:effectLst/>
                <a:latin typeface="+mj-lt"/>
              </a:rPr>
              <a:t>, je suis habitue </a:t>
            </a:r>
            <a:r>
              <a:rPr lang="en-US" sz="3000" b="1" dirty="0" err="1">
                <a:effectLst/>
                <a:latin typeface="+mj-lt"/>
              </a:rPr>
              <a:t>à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réaliser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l'ensemble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effectLst/>
                <a:latin typeface="+mj-lt"/>
              </a:rPr>
              <a:t>des </a:t>
            </a:r>
            <a:r>
              <a:rPr lang="en-US" sz="3000" b="1" dirty="0" err="1">
                <a:effectLst/>
                <a:latin typeface="+mj-lt"/>
              </a:rPr>
              <a:t>opérations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liées</a:t>
            </a:r>
            <a:r>
              <a:rPr lang="en-US" sz="3000" b="1" dirty="0">
                <a:effectLst/>
                <a:latin typeface="+mj-lt"/>
              </a:rPr>
              <a:t> au </a:t>
            </a:r>
            <a:r>
              <a:rPr lang="en-US" sz="3000" b="1" dirty="0" err="1">
                <a:effectLst/>
                <a:latin typeface="+mj-lt"/>
              </a:rPr>
              <a:t>développement</a:t>
            </a:r>
            <a:r>
              <a:rPr lang="en-US" sz="3000" b="1" dirty="0">
                <a:effectLst/>
                <a:latin typeface="+mj-lt"/>
              </a:rPr>
              <a:t> des applications </a:t>
            </a:r>
            <a:r>
              <a:rPr lang="en-US" sz="3000" b="1" dirty="0" err="1">
                <a:effectLst/>
                <a:latin typeface="+mj-lt"/>
              </a:rPr>
              <a:t>informatiques</a:t>
            </a:r>
            <a:r>
              <a:rPr lang="en-US" sz="3000" b="1" dirty="0">
                <a:effectLst/>
                <a:latin typeface="+mj-lt"/>
              </a:rPr>
              <a:t>. Et dans le cadre de </a:t>
            </a:r>
            <a:r>
              <a:rPr lang="en-US" sz="3000" b="1" dirty="0" err="1">
                <a:effectLst/>
                <a:latin typeface="+mj-lt"/>
              </a:rPr>
              <a:t>mes</a:t>
            </a:r>
            <a:r>
              <a:rPr lang="en-US" sz="3000" b="1" dirty="0">
                <a:effectLst/>
                <a:latin typeface="+mj-lt"/>
              </a:rPr>
              <a:t> stages. </a:t>
            </a:r>
            <a:r>
              <a:rPr lang="en-US" sz="3000" b="1" dirty="0" err="1">
                <a:effectLst/>
                <a:latin typeface="+mj-lt"/>
              </a:rPr>
              <a:t>J’ai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eté</a:t>
            </a:r>
            <a:r>
              <a:rPr lang="en-US" sz="3000" b="1" dirty="0">
                <a:effectLst/>
                <a:latin typeface="+mj-lt"/>
              </a:rPr>
              <a:t> charge de </a:t>
            </a:r>
            <a:r>
              <a:rPr lang="en-US" sz="3000" b="1" dirty="0" err="1">
                <a:effectLst/>
                <a:latin typeface="+mj-lt"/>
              </a:rPr>
              <a:t>leur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analyse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fonctionnelle</a:t>
            </a:r>
            <a:r>
              <a:rPr lang="en-US" sz="3000" b="1" dirty="0">
                <a:effectLst/>
                <a:latin typeface="+mj-lt"/>
              </a:rPr>
              <a:t>. </a:t>
            </a:r>
            <a:r>
              <a:rPr lang="en-US" sz="3000" b="1" dirty="0" err="1">
                <a:effectLst/>
                <a:latin typeface="+mj-lt"/>
              </a:rPr>
              <a:t>J’ai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également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participe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à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leur</a:t>
            </a:r>
            <a:r>
              <a:rPr lang="en-US" sz="3000" b="1" dirty="0">
                <a:effectLst/>
                <a:latin typeface="+mj-lt"/>
              </a:rPr>
              <a:t> conception technique. Dans un second temps, </a:t>
            </a:r>
            <a:r>
              <a:rPr lang="en-US" sz="3000" b="1" dirty="0" err="1">
                <a:effectLst/>
                <a:latin typeface="+mj-lt"/>
              </a:rPr>
              <a:t>mon</a:t>
            </a:r>
            <a:r>
              <a:rPr lang="en-US" sz="3000" b="1" dirty="0">
                <a:effectLst/>
                <a:latin typeface="+mj-lt"/>
              </a:rPr>
              <a:t> role </a:t>
            </a:r>
            <a:r>
              <a:rPr lang="en-US" sz="3000" b="1" dirty="0" err="1">
                <a:effectLst/>
                <a:latin typeface="+mj-lt"/>
              </a:rPr>
              <a:t>etait</a:t>
            </a:r>
            <a:r>
              <a:rPr lang="en-US" sz="3000" b="1" dirty="0">
                <a:effectLst/>
                <a:latin typeface="+mj-lt"/>
              </a:rPr>
              <a:t> de </a:t>
            </a:r>
            <a:r>
              <a:rPr lang="en-US" sz="3000" b="1" dirty="0" err="1">
                <a:effectLst/>
                <a:latin typeface="+mj-lt"/>
              </a:rPr>
              <a:t>mettre</a:t>
            </a:r>
            <a:r>
              <a:rPr lang="en-US" sz="3000" b="1" dirty="0">
                <a:effectLst/>
                <a:latin typeface="+mj-lt"/>
              </a:rPr>
              <a:t> au point et de </a:t>
            </a:r>
            <a:r>
              <a:rPr lang="en-US" sz="3000" b="1" dirty="0" err="1">
                <a:effectLst/>
                <a:latin typeface="+mj-lt"/>
              </a:rPr>
              <a:t>rédiger</a:t>
            </a:r>
            <a:r>
              <a:rPr lang="en-US" sz="3000" b="1" dirty="0">
                <a:effectLst/>
                <a:latin typeface="+mj-lt"/>
              </a:rPr>
              <a:t> la documentation des </a:t>
            </a:r>
            <a:r>
              <a:rPr lang="en-US" sz="3000" b="1" dirty="0" err="1">
                <a:effectLst/>
                <a:latin typeface="+mj-lt"/>
              </a:rPr>
              <a:t>programmes</a:t>
            </a:r>
            <a:r>
              <a:rPr lang="en-US" sz="3000" b="1" dirty="0">
                <a:effectLst/>
                <a:latin typeface="+mj-lt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000" b="1" dirty="0">
                <a:effectLst/>
                <a:latin typeface="+mj-lt"/>
              </a:rPr>
              <a:t>Bien </a:t>
            </a:r>
            <a:r>
              <a:rPr lang="en-US" sz="3000" b="1" dirty="0" err="1">
                <a:effectLst/>
                <a:latin typeface="+mj-lt"/>
              </a:rPr>
              <a:t>entendu</a:t>
            </a:r>
            <a:r>
              <a:rPr lang="en-US" sz="3000" b="1" dirty="0">
                <a:effectLst/>
                <a:latin typeface="+mj-lt"/>
              </a:rPr>
              <a:t>, je suis </a:t>
            </a:r>
            <a:r>
              <a:rPr lang="en-US" sz="3000" b="1" dirty="0" err="1">
                <a:effectLst/>
                <a:latin typeface="+mj-lt"/>
              </a:rPr>
              <a:t>également</a:t>
            </a:r>
            <a:r>
              <a:rPr lang="en-US" sz="3000" b="1" dirty="0">
                <a:effectLst/>
                <a:latin typeface="+mj-lt"/>
              </a:rPr>
              <a:t> capable </a:t>
            </a:r>
            <a:r>
              <a:rPr lang="en-US" sz="3000" b="1" dirty="0" err="1">
                <a:effectLst/>
                <a:latin typeface="+mj-lt"/>
              </a:rPr>
              <a:t>d'assurer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toutes</a:t>
            </a:r>
            <a:r>
              <a:rPr lang="en-US" sz="3000" b="1" dirty="0">
                <a:effectLst/>
                <a:latin typeface="+mj-lt"/>
              </a:rPr>
              <a:t> les </a:t>
            </a:r>
            <a:r>
              <a:rPr lang="en-US" sz="3000" b="1" dirty="0" err="1">
                <a:effectLst/>
                <a:latin typeface="+mj-lt"/>
              </a:rPr>
              <a:t>opérations</a:t>
            </a:r>
            <a:r>
              <a:rPr lang="en-US" sz="3000" b="1" dirty="0">
                <a:effectLst/>
                <a:latin typeface="+mj-lt"/>
              </a:rPr>
              <a:t> de maintenance des </a:t>
            </a:r>
            <a:r>
              <a:rPr lang="en-US" sz="3000" b="1" dirty="0" err="1">
                <a:effectLst/>
                <a:latin typeface="+mj-lt"/>
              </a:rPr>
              <a:t>systèmes</a:t>
            </a:r>
            <a:r>
              <a:rPr lang="en-US" sz="3000" b="1" dirty="0">
                <a:effectLst/>
                <a:latin typeface="+mj-lt"/>
              </a:rPr>
              <a:t>. Ma bonne </a:t>
            </a:r>
            <a:r>
              <a:rPr lang="en-US" sz="3000" b="1" dirty="0" err="1">
                <a:effectLst/>
                <a:latin typeface="+mj-lt"/>
              </a:rPr>
              <a:t>connaissance</a:t>
            </a:r>
            <a:r>
              <a:rPr lang="en-US" sz="3000" b="1" dirty="0">
                <a:effectLst/>
                <a:latin typeface="+mj-lt"/>
              </a:rPr>
              <a:t> des </a:t>
            </a:r>
            <a:r>
              <a:rPr lang="en-US" sz="3000" b="1" dirty="0" err="1">
                <a:effectLst/>
                <a:latin typeface="+mj-lt"/>
              </a:rPr>
              <a:t>langages</a:t>
            </a:r>
            <a:r>
              <a:rPr lang="en-US" sz="3000" b="1" dirty="0">
                <a:effectLst/>
                <a:latin typeface="+mj-lt"/>
              </a:rPr>
              <a:t> de </a:t>
            </a:r>
            <a:r>
              <a:rPr lang="en-US" sz="3000" b="1" dirty="0" err="1">
                <a:effectLst/>
                <a:latin typeface="+mj-lt"/>
              </a:rPr>
              <a:t>programmation</a:t>
            </a:r>
            <a:r>
              <a:rPr lang="en-US" sz="3000" b="1" dirty="0">
                <a:effectLst/>
                <a:latin typeface="+mj-lt"/>
              </a:rPr>
              <a:t> et des </a:t>
            </a:r>
            <a:r>
              <a:rPr lang="en-US" sz="3000" b="1" dirty="0" err="1">
                <a:effectLst/>
                <a:latin typeface="+mj-lt"/>
              </a:rPr>
              <a:t>systèmes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d'exploitation</a:t>
            </a:r>
            <a:r>
              <a:rPr lang="en-US" sz="3000" b="1" dirty="0">
                <a:effectLst/>
                <a:latin typeface="+mj-lt"/>
              </a:rPr>
              <a:t> me </a:t>
            </a:r>
            <a:r>
              <a:rPr lang="en-US" sz="3000" b="1" dirty="0" err="1">
                <a:effectLst/>
                <a:latin typeface="+mj-lt"/>
              </a:rPr>
              <a:t>permettent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alors</a:t>
            </a:r>
            <a:r>
              <a:rPr lang="en-US" sz="3000" b="1" dirty="0">
                <a:effectLst/>
                <a:latin typeface="+mj-lt"/>
              </a:rPr>
              <a:t> de me </a:t>
            </a:r>
            <a:r>
              <a:rPr lang="en-US" sz="3000" b="1" dirty="0" err="1">
                <a:effectLst/>
                <a:latin typeface="+mj-lt"/>
              </a:rPr>
              <a:t>montrer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etticace</a:t>
            </a:r>
            <a:r>
              <a:rPr lang="en-US" sz="3000" b="1" dirty="0">
                <a:effectLst/>
                <a:latin typeface="+mj-lt"/>
              </a:rPr>
              <a:t> et </a:t>
            </a:r>
            <a:r>
              <a:rPr lang="en-US" sz="3000" b="1" dirty="0" err="1">
                <a:effectLst/>
                <a:latin typeface="+mj-lt"/>
              </a:rPr>
              <a:t>reactif</a:t>
            </a:r>
            <a:r>
              <a:rPr lang="en-US" sz="3000" b="1" dirty="0">
                <a:latin typeface="+mj-lt"/>
              </a:rPr>
              <a:t>,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quel</a:t>
            </a:r>
            <a:r>
              <a:rPr lang="en-US" sz="3000" b="1" dirty="0">
                <a:effectLst/>
                <a:latin typeface="+mj-lt"/>
              </a:rPr>
              <a:t> que son le </a:t>
            </a:r>
            <a:r>
              <a:rPr lang="en-US" sz="3000" b="1" dirty="0" err="1">
                <a:effectLst/>
                <a:latin typeface="+mj-lt"/>
              </a:rPr>
              <a:t>probleme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diagnostique</a:t>
            </a:r>
            <a:r>
              <a:rPr lang="en-US" sz="3000" b="1" dirty="0">
                <a:effectLst/>
                <a:latin typeface="+mj-lt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000" b="1" dirty="0" err="1">
                <a:effectLst/>
                <a:latin typeface="+mj-lt"/>
              </a:rPr>
              <a:t>Rigoureux</a:t>
            </a:r>
            <a:r>
              <a:rPr lang="en-US" sz="3000" b="1" dirty="0">
                <a:effectLst/>
                <a:latin typeface="+mj-lt"/>
              </a:rPr>
              <a:t>. je </a:t>
            </a:r>
            <a:r>
              <a:rPr lang="en-US" sz="3000" b="1" dirty="0" err="1">
                <a:effectLst/>
                <a:latin typeface="+mj-lt"/>
              </a:rPr>
              <a:t>sais</a:t>
            </a:r>
            <a:r>
              <a:rPr lang="en-US" sz="3000" b="1" dirty="0">
                <a:effectLst/>
                <a:latin typeface="+mj-lt"/>
              </a:rPr>
              <a:t> faire </a:t>
            </a:r>
            <a:r>
              <a:rPr lang="en-US" sz="3000" b="1" dirty="0" err="1">
                <a:effectLst/>
                <a:latin typeface="+mj-lt"/>
              </a:rPr>
              <a:t>preuve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d'une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latin typeface="+mj-lt"/>
              </a:rPr>
              <a:t>g</a:t>
            </a:r>
            <a:r>
              <a:rPr lang="en-US" sz="3000" b="1" dirty="0" err="1">
                <a:effectLst/>
                <a:latin typeface="+mj-lt"/>
              </a:rPr>
              <a:t>rande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précision</a:t>
            </a:r>
            <a:r>
              <a:rPr lang="en-US" sz="3000" b="1" dirty="0">
                <a:effectLst/>
                <a:latin typeface="+mj-lt"/>
              </a:rPr>
              <a:t> dans le cadre de </a:t>
            </a:r>
            <a:r>
              <a:rPr lang="en-US" sz="3000" b="1" dirty="0" err="1">
                <a:effectLst/>
                <a:latin typeface="+mj-lt"/>
              </a:rPr>
              <a:t>mon</a:t>
            </a:r>
            <a:r>
              <a:rPr lang="en-US" sz="3000" b="1" dirty="0">
                <a:effectLst/>
                <a:latin typeface="+mj-lt"/>
              </a:rPr>
              <a:t> travail et </a:t>
            </a:r>
            <a:r>
              <a:rPr lang="en-US" sz="3000" b="1" dirty="0" err="1">
                <a:effectLst/>
                <a:latin typeface="+mj-lt"/>
              </a:rPr>
              <a:t>ie</a:t>
            </a:r>
            <a:r>
              <a:rPr lang="en-US" sz="3000" b="1" dirty="0">
                <a:effectLst/>
                <a:latin typeface="+mj-lt"/>
              </a:rPr>
              <a:t> conserve des </a:t>
            </a:r>
            <a:r>
              <a:rPr lang="en-US" sz="3000" b="1" dirty="0" err="1">
                <a:effectLst/>
                <a:latin typeface="+mj-lt"/>
              </a:rPr>
              <a:t>qualités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d'adaptation</a:t>
            </a:r>
            <a:r>
              <a:rPr lang="en-US" sz="3000" b="1" dirty="0">
                <a:effectLst/>
                <a:latin typeface="+mj-lt"/>
              </a:rPr>
              <a:t>, </a:t>
            </a:r>
            <a:r>
              <a:rPr lang="en-US" sz="3000" b="1" dirty="0" err="1">
                <a:effectLst/>
                <a:latin typeface="+mj-lt"/>
              </a:rPr>
              <a:t>autant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d'atouts</a:t>
            </a:r>
            <a:r>
              <a:rPr lang="en-US" sz="3000" b="1" dirty="0">
                <a:effectLst/>
                <a:latin typeface="+mj-lt"/>
              </a:rPr>
              <a:t> qui </a:t>
            </a:r>
            <a:r>
              <a:rPr lang="en-US" sz="3000" b="1" dirty="0" err="1">
                <a:effectLst/>
                <a:latin typeface="+mj-lt"/>
              </a:rPr>
              <a:t>pourront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m'étre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utiles</a:t>
            </a:r>
            <a:r>
              <a:rPr lang="en-US" sz="3000" b="1" dirty="0">
                <a:effectLst/>
                <a:latin typeface="+mj-lt"/>
              </a:rPr>
              <a:t> au </a:t>
            </a:r>
            <a:r>
              <a:rPr lang="en-US" sz="3000" b="1" dirty="0" err="1">
                <a:effectLst/>
                <a:latin typeface="+mj-lt"/>
              </a:rPr>
              <a:t>cours</a:t>
            </a:r>
            <a:r>
              <a:rPr lang="en-US" sz="3000" b="1" dirty="0">
                <a:effectLst/>
                <a:latin typeface="+mj-lt"/>
              </a:rPr>
              <a:t> de ma </a:t>
            </a:r>
            <a:r>
              <a:rPr lang="en-US" sz="3000" b="1" dirty="0" err="1">
                <a:effectLst/>
                <a:latin typeface="+mj-lt"/>
              </a:rPr>
              <a:t>carrière</a:t>
            </a:r>
            <a:r>
              <a:rPr lang="en-US" sz="3000" b="1" dirty="0">
                <a:effectLst/>
                <a:latin typeface="+mj-lt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000" b="1" dirty="0" err="1">
                <a:latin typeface="+mj-lt"/>
              </a:rPr>
              <a:t>E</a:t>
            </a:r>
            <a:r>
              <a:rPr lang="en-US" sz="3000" b="1" dirty="0" err="1">
                <a:effectLst/>
                <a:latin typeface="+mj-lt"/>
              </a:rPr>
              <a:t>n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esperant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avoir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latin typeface="+mj-lt"/>
              </a:rPr>
              <a:t>f</a:t>
            </a:r>
            <a:r>
              <a:rPr lang="en-US" sz="3000" b="1" dirty="0" err="1">
                <a:effectLst/>
                <a:latin typeface="+mj-lt"/>
              </a:rPr>
              <a:t>avorablement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retenu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votre</a:t>
            </a:r>
            <a:r>
              <a:rPr lang="en-US" sz="3000" b="1" dirty="0">
                <a:effectLst/>
                <a:latin typeface="+mj-lt"/>
              </a:rPr>
              <a:t> attention. je me </a:t>
            </a:r>
            <a:r>
              <a:rPr lang="en-US" sz="3000" b="1" dirty="0" err="1">
                <a:effectLst/>
                <a:latin typeface="+mj-lt"/>
              </a:rPr>
              <a:t>tiens</a:t>
            </a:r>
            <a:r>
              <a:rPr lang="en-US" sz="3000" b="1" dirty="0">
                <a:effectLst/>
                <a:latin typeface="+mj-lt"/>
              </a:rPr>
              <a:t> a </a:t>
            </a:r>
            <a:r>
              <a:rPr lang="en-US" sz="3000" b="1" dirty="0" err="1">
                <a:effectLst/>
                <a:latin typeface="+mj-lt"/>
              </a:rPr>
              <a:t>votre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dispostion</a:t>
            </a:r>
            <a:r>
              <a:rPr lang="en-US" sz="3000" b="1" dirty="0">
                <a:effectLst/>
                <a:latin typeface="+mj-lt"/>
              </a:rPr>
              <a:t> pour </a:t>
            </a:r>
            <a:r>
              <a:rPr lang="en-US" sz="3000" b="1" dirty="0" err="1">
                <a:effectLst/>
                <a:latin typeface="+mj-lt"/>
              </a:rPr>
              <a:t>vous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faire</a:t>
            </a:r>
            <a:r>
              <a:rPr lang="en-US" sz="3000" b="1" dirty="0" err="1">
                <a:latin typeface="+mj-lt"/>
              </a:rPr>
              <a:t>p</a:t>
            </a:r>
            <a:r>
              <a:rPr lang="en-US" sz="3000" b="1" dirty="0" err="1">
                <a:effectLst/>
                <a:latin typeface="+mj-lt"/>
              </a:rPr>
              <a:t>arvenir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d'eventuelles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informations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complementaires</a:t>
            </a:r>
            <a:r>
              <a:rPr lang="en-US" sz="3000" b="1" dirty="0">
                <a:effectLst/>
                <a:latin typeface="+mj-lt"/>
              </a:rPr>
              <a:t> </a:t>
            </a:r>
            <a:r>
              <a:rPr lang="en-US" sz="3000" b="1" dirty="0" err="1">
                <a:effectLst/>
                <a:latin typeface="+mj-lt"/>
              </a:rPr>
              <a:t>ou</a:t>
            </a:r>
            <a:r>
              <a:rPr lang="en-US" sz="3000" b="1" dirty="0">
                <a:effectLst/>
                <a:latin typeface="+mj-lt"/>
              </a:rPr>
              <a:t> pour </a:t>
            </a:r>
            <a:r>
              <a:rPr lang="en-US" sz="3000" b="1" dirty="0" err="1">
                <a:effectLst/>
                <a:latin typeface="+mj-lt"/>
              </a:rPr>
              <a:t>convenir</a:t>
            </a:r>
            <a:r>
              <a:rPr lang="en-US" sz="3000" b="1" dirty="0">
                <a:effectLst/>
                <a:latin typeface="+mj-lt"/>
              </a:rPr>
              <a:t> dun </a:t>
            </a:r>
            <a:r>
              <a:rPr lang="en-US" sz="3000" b="1" dirty="0" err="1">
                <a:effectLst/>
                <a:latin typeface="+mj-lt"/>
              </a:rPr>
              <a:t>entretien</a:t>
            </a:r>
            <a:endParaRPr lang="en-US" sz="3000" b="1" dirty="0">
              <a:effectLst/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MA" sz="3000" b="1" dirty="0">
                <a:latin typeface="+mj-lt"/>
              </a:rPr>
              <a:t>Veuillez recevoir, Madame,Monsieur,L’expression de mes salutations distinguees.</a:t>
            </a:r>
            <a:endParaRPr lang="en-MA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[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Prénom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, Nom et Signature]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16988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0EB7-95AF-DAF3-1868-BAA7311C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b="1" dirty="0">
                <a:solidFill>
                  <a:schemeClr val="accent6"/>
                </a:solidFill>
              </a:rPr>
              <a:t>Plan de presention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E8-0AAC-BF73-736E-16EC87B9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35133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</a:rPr>
              <a:t>La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lettre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32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</a:rPr>
              <a:t>Les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differentes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sortes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de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lettres</a:t>
            </a:r>
            <a:endParaRPr lang="en-GB" sz="32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32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</a:rPr>
              <a:t>La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lettre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profesionnelle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(definition)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32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</a:rPr>
              <a:t>Shema de la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lettre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profesionnelle</a:t>
            </a:r>
            <a:endParaRPr lang="en-GB" sz="32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32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</a:rPr>
              <a:t>Comment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rediger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une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lettre</a:t>
            </a:r>
            <a:r>
              <a:rPr lang="en-GB" sz="3200" b="1" dirty="0">
                <a:effectLst/>
                <a:latin typeface="Calibri" panose="020F0502020204030204" pitchFamily="34" charset="0"/>
              </a:rPr>
              <a:t> </a:t>
            </a:r>
            <a:r>
              <a:rPr lang="en-GB" sz="3200" b="1" dirty="0" err="1">
                <a:effectLst/>
                <a:latin typeface="Calibri" panose="020F0502020204030204" pitchFamily="34" charset="0"/>
              </a:rPr>
              <a:t>profesionnelle</a:t>
            </a:r>
            <a:endParaRPr lang="en-GB" sz="3200" b="1" dirty="0">
              <a:effectLst/>
              <a:latin typeface="Calibri" panose="020F0502020204030204" pitchFamily="34" charset="0"/>
            </a:endParaRPr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96172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0893-37B2-8124-F5D9-A0DC260C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1634"/>
            <a:ext cx="12036056" cy="5465134"/>
          </a:xfrm>
        </p:spPr>
        <p:txBody>
          <a:bodyPr>
            <a:normAutofit/>
          </a:bodyPr>
          <a:lstStyle/>
          <a:p>
            <a:pPr algn="l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La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lettre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est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un message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écrit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adressé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à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une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personne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identifiable</a:t>
            </a:r>
          </a:p>
          <a:p>
            <a:pPr marL="0" indent="0" algn="l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    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sont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but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est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de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transmetre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information </a:t>
            </a:r>
          </a:p>
          <a:p>
            <a:pPr marL="0" indent="0" algn="l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200" dirty="0">
              <a:solidFill>
                <a:srgbClr val="212529"/>
              </a:solidFill>
              <a:latin typeface="-apple-system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MA" dirty="0"/>
              <a:t>La lettre est adapt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a son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destinataire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, et on ne la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presente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pas de la meme manière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selon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la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personne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a qui on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l’on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ecrit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MA" sz="1200" dirty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C’est</a:t>
            </a:r>
            <a:r>
              <a:rPr lang="en-GB" dirty="0"/>
              <a:t> un document </a:t>
            </a:r>
            <a:r>
              <a:rPr lang="en-MA" dirty="0"/>
              <a:t>qui ob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</a:t>
            </a:r>
            <a:r>
              <a:rPr lang="en-MA" dirty="0"/>
              <a:t>it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à</a:t>
            </a:r>
            <a:r>
              <a:rPr lang="en-MA" dirty="0"/>
              <a:t> des codes pr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</a:t>
            </a:r>
            <a:r>
              <a:rPr lang="en-MA" dirty="0"/>
              <a:t>cis qu’il faut respecter: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D</a:t>
            </a:r>
            <a:r>
              <a:rPr lang="en-MA" dirty="0">
                <a:solidFill>
                  <a:schemeClr val="accent5">
                    <a:lumMod val="75000"/>
                  </a:schemeClr>
                </a:solidFill>
              </a:rPr>
              <a:t>ans sa forme: </a:t>
            </a:r>
            <a:endParaRPr lang="en-MA" sz="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MA" dirty="0"/>
              <a:t>          la pr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</a:t>
            </a:r>
            <a:r>
              <a:rPr lang="en-MA" dirty="0"/>
              <a:t>sentation et la mise en page sont codifi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</a:t>
            </a:r>
            <a:r>
              <a:rPr lang="en-MA" dirty="0"/>
              <a:t>es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D</a:t>
            </a:r>
            <a:r>
              <a:rPr lang="en-MA" dirty="0">
                <a:solidFill>
                  <a:schemeClr val="accent5">
                    <a:lumMod val="75000"/>
                  </a:schemeClr>
                </a:solidFill>
              </a:rPr>
              <a:t>ans son contenu:</a:t>
            </a:r>
          </a:p>
          <a:p>
            <a:pPr marL="0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r>
              <a:rPr lang="en-MA" dirty="0"/>
              <a:t>        il faut obeserver les </a:t>
            </a:r>
            <a:r>
              <a:rPr 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é</a:t>
            </a:r>
            <a:r>
              <a:rPr lang="en-MA" dirty="0"/>
              <a:t>tapes et les formules obligatoire qui structurentla lettre         </a:t>
            </a:r>
          </a:p>
          <a:p>
            <a:endParaRPr lang="en-US" b="0" i="0" u="none" strike="noStrike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M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FD5B9-C7C5-8014-2324-F059475F348E}"/>
              </a:ext>
            </a:extLst>
          </p:cNvPr>
          <p:cNvSpPr txBox="1"/>
          <p:nvPr/>
        </p:nvSpPr>
        <p:spPr>
          <a:xfrm>
            <a:off x="233916" y="191387"/>
            <a:ext cx="416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3600" b="1" dirty="0">
                <a:solidFill>
                  <a:schemeClr val="accent6"/>
                </a:solidFill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90949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AA6-3031-24E3-A063-8D9C0F19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585" y="2417209"/>
            <a:ext cx="5041605" cy="1325563"/>
          </a:xfrm>
        </p:spPr>
        <p:txBody>
          <a:bodyPr>
            <a:normAutofit/>
          </a:bodyPr>
          <a:lstStyle/>
          <a:p>
            <a:r>
              <a:rPr lang="en-MA" sz="6600" b="1" dirty="0">
                <a:solidFill>
                  <a:schemeClr val="accent6"/>
                </a:solidFill>
              </a:rPr>
              <a:t>Type de Lettre</a:t>
            </a:r>
          </a:p>
        </p:txBody>
      </p:sp>
    </p:spTree>
    <p:extLst>
      <p:ext uri="{BB962C8B-B14F-4D97-AF65-F5344CB8AC3E}">
        <p14:creationId xmlns:p14="http://schemas.microsoft.com/office/powerpoint/2010/main" val="18622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E97-2AD1-F2EB-A24B-B955901E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L</a:t>
            </a:r>
            <a:r>
              <a:rPr lang="en-MA" b="1" dirty="0">
                <a:solidFill>
                  <a:schemeClr val="accent6"/>
                </a:solidFill>
              </a:rPr>
              <a:t>a Lettre Personelle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F9A0-BB63-D8C4-88AB-D2382797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297"/>
            <a:ext cx="10515600" cy="4351338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US" dirty="0">
                <a:solidFill>
                  <a:srgbClr val="333333"/>
                </a:solidFill>
                <a:effectLst/>
              </a:rPr>
              <a:t>  La </a:t>
            </a:r>
            <a:r>
              <a:rPr lang="en-US" dirty="0" err="1">
                <a:solidFill>
                  <a:srgbClr val="333333"/>
                </a:solidFill>
                <a:effectLst/>
              </a:rPr>
              <a:t>lettre</a:t>
            </a:r>
            <a:r>
              <a:rPr lang="en-US" dirty="0">
                <a:solidFill>
                  <a:srgbClr val="333333"/>
                </a:solidFill>
                <a:effectLst/>
              </a:rPr>
              <a:t> </a:t>
            </a:r>
            <a:r>
              <a:rPr lang="en-US" dirty="0" err="1">
                <a:solidFill>
                  <a:srgbClr val="333333"/>
                </a:solidFill>
                <a:effectLst/>
              </a:rPr>
              <a:t>personnelle</a:t>
            </a:r>
            <a:r>
              <a:rPr lang="en-GB" dirty="0">
                <a:effectLst/>
              </a:rPr>
              <a:t> </a:t>
            </a:r>
            <a:r>
              <a:rPr lang="en-GB" dirty="0" err="1">
                <a:effectLst/>
              </a:rPr>
              <a:t>est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lettre</a:t>
            </a:r>
            <a:r>
              <a:rPr lang="en-GB" dirty="0">
                <a:effectLst/>
              </a:rPr>
              <a:t> qui </a:t>
            </a:r>
            <a:r>
              <a:rPr lang="en-GB" dirty="0" err="1">
                <a:effectLst/>
              </a:rPr>
              <a:t>s’adresse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à</a:t>
            </a:r>
            <a:r>
              <a:rPr lang="en-GB" dirty="0">
                <a:effectLst/>
              </a:rPr>
              <a:t> des </a:t>
            </a:r>
            <a:r>
              <a:rPr lang="en-GB" dirty="0" err="1">
                <a:effectLst/>
              </a:rPr>
              <a:t>proches</a:t>
            </a:r>
            <a:r>
              <a:rPr lang="en-GB" dirty="0">
                <a:effectLst/>
              </a:rPr>
              <a:t> : la                                   </a:t>
            </a:r>
            <a:r>
              <a:rPr lang="en-GB" dirty="0" err="1">
                <a:effectLst/>
              </a:rPr>
              <a:t>famille</a:t>
            </a:r>
            <a:r>
              <a:rPr lang="en-GB" dirty="0">
                <a:effectLst/>
              </a:rPr>
              <a:t>, les </a:t>
            </a:r>
            <a:r>
              <a:rPr lang="en-GB" dirty="0" err="1">
                <a:effectLst/>
              </a:rPr>
              <a:t>amis</a:t>
            </a:r>
            <a:r>
              <a:rPr lang="en-GB" dirty="0">
                <a:effectLst/>
              </a:rPr>
              <a:t>, les </a:t>
            </a:r>
            <a:r>
              <a:rPr lang="en-GB" dirty="0" err="1">
                <a:effectLst/>
              </a:rPr>
              <a:t>collègues</a:t>
            </a:r>
            <a:r>
              <a:rPr lang="en-GB" dirty="0">
                <a:effectLst/>
              </a:rPr>
              <a:t>, etc. </a:t>
            </a:r>
          </a:p>
          <a:p>
            <a:pPr>
              <a:buClr>
                <a:schemeClr val="accent6"/>
              </a:buClr>
              <a:buFont typeface="Wingdings" pitchFamily="2" charset="2"/>
              <a:buChar char="v"/>
            </a:pPr>
            <a:endParaRPr lang="en-GB" dirty="0">
              <a:effectLst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GB" dirty="0">
                <a:effectLst/>
              </a:rPr>
              <a:t>  la </a:t>
            </a:r>
            <a:r>
              <a:rPr lang="en-GB" dirty="0" err="1">
                <a:effectLst/>
              </a:rPr>
              <a:t>lettre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personnelle</a:t>
            </a:r>
            <a:r>
              <a:rPr lang="en-GB" dirty="0">
                <a:effectLst/>
              </a:rPr>
              <a:t> se </a:t>
            </a:r>
            <a:r>
              <a:rPr lang="en-GB" dirty="0" err="1">
                <a:effectLst/>
              </a:rPr>
              <a:t>distingue</a:t>
            </a:r>
            <a:r>
              <a:rPr lang="en-GB" dirty="0">
                <a:effectLst/>
              </a:rPr>
              <a:t> par </a:t>
            </a:r>
            <a:r>
              <a:rPr lang="en-GB" dirty="0" err="1">
                <a:effectLst/>
              </a:rPr>
              <a:t>une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grande</a:t>
            </a:r>
            <a:r>
              <a:rPr lang="en-GB" dirty="0">
                <a:effectLst/>
              </a:rPr>
              <a:t> liberté </a:t>
            </a:r>
            <a:r>
              <a:rPr lang="en-GB" dirty="0" err="1">
                <a:effectLst/>
              </a:rPr>
              <a:t>d’expression</a:t>
            </a:r>
            <a:r>
              <a:rPr lang="en-GB" dirty="0">
                <a:effectLst/>
              </a:rPr>
              <a:t>. Le </a:t>
            </a:r>
            <a:r>
              <a:rPr lang="en-GB" dirty="0" err="1">
                <a:effectLst/>
              </a:rPr>
              <a:t>registre</a:t>
            </a:r>
            <a:r>
              <a:rPr lang="en-GB" dirty="0">
                <a:effectLst/>
              </a:rPr>
              <a:t> de langue </a:t>
            </a:r>
            <a:r>
              <a:rPr lang="en-GB" dirty="0" err="1">
                <a:effectLst/>
              </a:rPr>
              <a:t>utilisé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est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généralement</a:t>
            </a:r>
            <a:r>
              <a:rPr lang="en-GB" dirty="0">
                <a:effectLst/>
              </a:rPr>
              <a:t> courant </a:t>
            </a:r>
            <a:r>
              <a:rPr lang="en-GB" dirty="0" err="1">
                <a:effectLst/>
              </a:rPr>
              <a:t>quand</a:t>
            </a:r>
            <a:r>
              <a:rPr lang="en-GB" dirty="0">
                <a:effectLst/>
              </a:rPr>
              <a:t> je </a:t>
            </a:r>
            <a:r>
              <a:rPr lang="en-GB" dirty="0" err="1">
                <a:effectLst/>
              </a:rPr>
              <a:t>m'adresse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à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mes</a:t>
            </a:r>
            <a:r>
              <a:rPr lang="en-GB" dirty="0">
                <a:effectLst/>
              </a:rPr>
              <a:t> parents, </a:t>
            </a:r>
            <a:r>
              <a:rPr lang="en-GB" dirty="0" err="1">
                <a:effectLst/>
              </a:rPr>
              <a:t>à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oncle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à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professeur</a:t>
            </a:r>
            <a:r>
              <a:rPr lang="en-GB" dirty="0">
                <a:effectLst/>
              </a:rPr>
              <a:t>.</a:t>
            </a:r>
            <a:endParaRPr lang="en-US" dirty="0">
              <a:effectLst/>
            </a:endParaRPr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185776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C1AC-40F6-61C1-EDDB-15429CF1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708" y="2486209"/>
            <a:ext cx="7934547" cy="1325563"/>
          </a:xfrm>
        </p:spPr>
        <p:txBody>
          <a:bodyPr>
            <a:noAutofit/>
          </a:bodyPr>
          <a:lstStyle/>
          <a:p>
            <a:r>
              <a:rPr lang="en-MA" sz="6000" b="1" dirty="0">
                <a:solidFill>
                  <a:schemeClr val="accent6"/>
                </a:solidFill>
              </a:rPr>
              <a:t>La Lettre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24291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898-88BF-D696-5ED3-BE1FD1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A" sz="4400" b="1" dirty="0">
                <a:solidFill>
                  <a:schemeClr val="accent6"/>
                </a:solidFill>
              </a:rPr>
              <a:t>La Lettre Professionnelle</a:t>
            </a: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9EB9-685A-9676-BD29-F14D9403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3" y="1773016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US" sz="2600" b="0" dirty="0" err="1">
                <a:effectLst/>
                <a:latin typeface="TradeGothic"/>
              </a:rPr>
              <a:t>L’expression</a:t>
            </a:r>
            <a:r>
              <a:rPr lang="en-US" sz="2600" b="0" dirty="0">
                <a:effectLst/>
                <a:latin typeface="TradeGothic"/>
              </a:rPr>
              <a:t> «</a:t>
            </a:r>
            <a:r>
              <a:rPr lang="en-US" sz="2600" b="0" dirty="0" err="1">
                <a:effectLst/>
                <a:latin typeface="TradeGothic"/>
              </a:rPr>
              <a:t>lettre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professionnelle</a:t>
            </a:r>
            <a:r>
              <a:rPr lang="en-US" sz="2600" b="0" dirty="0">
                <a:effectLst/>
                <a:latin typeface="TradeGothic"/>
              </a:rPr>
              <a:t>» </a:t>
            </a:r>
            <a:r>
              <a:rPr lang="en-US" sz="2600" b="0" dirty="0" err="1">
                <a:effectLst/>
                <a:latin typeface="TradeGothic"/>
              </a:rPr>
              <a:t>désigne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les communications que des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entreprises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, des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organismes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ou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 des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individus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adressent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 à des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destinataires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 dans un cadre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formel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 et conventionnel</a:t>
            </a:r>
            <a:r>
              <a:rPr lang="en-US" sz="2600" b="0" dirty="0">
                <a:solidFill>
                  <a:schemeClr val="accent5">
                    <a:lumMod val="75000"/>
                  </a:schemeClr>
                </a:solidFill>
                <a:effectLst/>
                <a:latin typeface="TradeGothic"/>
              </a:rPr>
              <a:t>. </a:t>
            </a:r>
            <a:r>
              <a:rPr lang="en-US" sz="2600" b="0" dirty="0">
                <a:effectLst/>
                <a:latin typeface="TradeGothic"/>
              </a:rPr>
              <a:t>Le </a:t>
            </a:r>
            <a:r>
              <a:rPr lang="en-US" sz="2600" b="0" dirty="0" err="1">
                <a:effectLst/>
                <a:latin typeface="TradeGothic"/>
              </a:rPr>
              <a:t>rédacteur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ou</a:t>
            </a:r>
            <a:r>
              <a:rPr lang="en-US" sz="2600" b="0" dirty="0">
                <a:effectLst/>
                <a:latin typeface="TradeGothic"/>
              </a:rPr>
              <a:t> la </a:t>
            </a:r>
            <a:r>
              <a:rPr lang="en-US" sz="2600" b="0" dirty="0" err="1">
                <a:effectLst/>
                <a:latin typeface="TradeGothic"/>
              </a:rPr>
              <a:t>rédactrice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accomplit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une</a:t>
            </a:r>
            <a:r>
              <a:rPr lang="en-US" sz="2600" b="0" dirty="0">
                <a:effectLst/>
                <a:latin typeface="TradeGothic"/>
              </a:rPr>
              <a:t> action (ex. : </a:t>
            </a:r>
            <a:r>
              <a:rPr lang="en-US" sz="2600" b="0" dirty="0" err="1">
                <a:effectLst/>
                <a:latin typeface="TradeGothic"/>
              </a:rPr>
              <a:t>offrir</a:t>
            </a:r>
            <a:r>
              <a:rPr lang="en-US" sz="2600" b="0" dirty="0">
                <a:effectLst/>
                <a:latin typeface="TradeGothic"/>
              </a:rPr>
              <a:t>, demander, porter </a:t>
            </a:r>
            <a:r>
              <a:rPr lang="en-US" sz="2600" b="0" dirty="0" err="1">
                <a:effectLst/>
                <a:latin typeface="TradeGothic"/>
              </a:rPr>
              <a:t>plainte</a:t>
            </a:r>
            <a:r>
              <a:rPr lang="en-US" sz="2600" b="0" dirty="0">
                <a:effectLst/>
                <a:latin typeface="TradeGothic"/>
              </a:rPr>
              <a:t>, </a:t>
            </a:r>
            <a:r>
              <a:rPr lang="en-US" sz="2600" b="0" dirty="0" err="1">
                <a:effectLst/>
                <a:latin typeface="TradeGothic"/>
              </a:rPr>
              <a:t>convoquer</a:t>
            </a:r>
            <a:r>
              <a:rPr lang="en-US" sz="2600" b="0" dirty="0">
                <a:effectLst/>
                <a:latin typeface="TradeGothic"/>
              </a:rPr>
              <a:t>) dans un but </a:t>
            </a:r>
            <a:r>
              <a:rPr lang="en-US" sz="2600" b="0" dirty="0" err="1">
                <a:effectLst/>
                <a:latin typeface="TradeGothic"/>
              </a:rPr>
              <a:t>notamment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promotionnel</a:t>
            </a:r>
            <a:r>
              <a:rPr lang="en-US" sz="2600" b="0" dirty="0">
                <a:effectLst/>
                <a:latin typeface="TradeGothic"/>
              </a:rPr>
              <a:t>, commercial </a:t>
            </a:r>
            <a:r>
              <a:rPr lang="en-US" sz="2600" b="0" dirty="0" err="1">
                <a:effectLst/>
                <a:latin typeface="TradeGothic"/>
              </a:rPr>
              <a:t>ou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juridique</a:t>
            </a:r>
            <a:r>
              <a:rPr lang="en-US" sz="2600" b="0" dirty="0">
                <a:effectLst/>
                <a:latin typeface="TradeGothic"/>
              </a:rPr>
              <a:t>.</a:t>
            </a:r>
          </a:p>
          <a:p>
            <a:pPr>
              <a:buClr>
                <a:schemeClr val="accent6"/>
              </a:buClr>
              <a:buFont typeface="Wingdings" pitchFamily="2" charset="2"/>
              <a:buChar char="v"/>
            </a:pPr>
            <a:endParaRPr lang="en-US" sz="2600" b="0" dirty="0">
              <a:effectLst/>
              <a:latin typeface="TradeGothic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US" sz="2600" b="0" dirty="0" err="1">
                <a:effectLst/>
                <a:latin typeface="TradeGothic"/>
              </a:rPr>
              <a:t>Traditionnellement</a:t>
            </a:r>
            <a:r>
              <a:rPr lang="en-US" sz="2600" b="0" dirty="0">
                <a:effectLst/>
                <a:latin typeface="TradeGothic"/>
              </a:rPr>
              <a:t>, la </a:t>
            </a:r>
            <a:r>
              <a:rPr lang="en-US" sz="2600" b="0" dirty="0" err="1">
                <a:effectLst/>
                <a:latin typeface="TradeGothic"/>
              </a:rPr>
              <a:t>lettre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professionnelle</a:t>
            </a:r>
            <a:r>
              <a:rPr lang="en-US" sz="2600" b="0" dirty="0">
                <a:effectLst/>
                <a:latin typeface="TradeGothic"/>
              </a:rPr>
              <a:t> se </a:t>
            </a:r>
            <a:r>
              <a:rPr lang="en-US" sz="2600" b="0" dirty="0" err="1">
                <a:effectLst/>
                <a:latin typeface="TradeGothic"/>
              </a:rPr>
              <a:t>transmet</a:t>
            </a:r>
            <a:r>
              <a:rPr lang="en-US" sz="2600" b="0" dirty="0">
                <a:effectLst/>
                <a:latin typeface="TradeGothic"/>
              </a:rPr>
              <a:t> sur papier, </a:t>
            </a:r>
            <a:r>
              <a:rPr lang="en-US" sz="2600" b="0" dirty="0" err="1">
                <a:effectLst/>
                <a:latin typeface="TradeGothic"/>
              </a:rPr>
              <a:t>mais</a:t>
            </a:r>
            <a:r>
              <a:rPr lang="en-US" sz="2600" b="0" dirty="0">
                <a:effectLst/>
                <a:latin typeface="TradeGothic"/>
              </a:rPr>
              <a:t> on la </a:t>
            </a:r>
            <a:r>
              <a:rPr lang="en-US" sz="2600" b="0" dirty="0" err="1">
                <a:effectLst/>
                <a:latin typeface="TradeGothic"/>
              </a:rPr>
              <a:t>trouve</a:t>
            </a:r>
            <a:r>
              <a:rPr lang="en-US" sz="2600" b="0" dirty="0">
                <a:effectLst/>
                <a:latin typeface="TradeGothic"/>
              </a:rPr>
              <a:t> de plus </a:t>
            </a:r>
            <a:r>
              <a:rPr lang="en-US" sz="2600" b="0" dirty="0" err="1">
                <a:effectLst/>
                <a:latin typeface="TradeGothic"/>
              </a:rPr>
              <a:t>en</a:t>
            </a:r>
            <a:r>
              <a:rPr lang="en-US" sz="2600" b="0" dirty="0">
                <a:effectLst/>
                <a:latin typeface="TradeGothic"/>
              </a:rPr>
              <a:t> plus sous </a:t>
            </a:r>
            <a:r>
              <a:rPr lang="en-US" sz="2600" b="0" dirty="0" err="1">
                <a:effectLst/>
                <a:latin typeface="TradeGothic"/>
              </a:rPr>
              <a:t>forme</a:t>
            </a:r>
            <a:r>
              <a:rPr lang="en-US" sz="2600" b="0" dirty="0">
                <a:effectLst/>
                <a:latin typeface="TradeGothic"/>
              </a:rPr>
              <a:t> de </a:t>
            </a:r>
            <a:r>
              <a:rPr lang="en-US" sz="2600" b="0" dirty="0" err="1">
                <a:effectLst/>
                <a:latin typeface="TradeGothic"/>
              </a:rPr>
              <a:t>courriel</a:t>
            </a:r>
            <a:r>
              <a:rPr lang="en-US" sz="2600" b="0" dirty="0">
                <a:effectLst/>
                <a:latin typeface="TradeGothic"/>
              </a:rPr>
              <a:t>. </a:t>
            </a:r>
            <a:r>
              <a:rPr lang="en-US" sz="2600" b="0" dirty="0" err="1">
                <a:effectLst/>
                <a:latin typeface="TradeGothic"/>
              </a:rPr>
              <a:t>Quel</a:t>
            </a:r>
            <a:r>
              <a:rPr lang="en-US" sz="2600" b="0" dirty="0">
                <a:effectLst/>
                <a:latin typeface="TradeGothic"/>
              </a:rPr>
              <a:t> que </a:t>
            </a:r>
            <a:r>
              <a:rPr lang="en-US" sz="2600" b="0" dirty="0" err="1">
                <a:effectLst/>
                <a:latin typeface="TradeGothic"/>
              </a:rPr>
              <a:t>soit</a:t>
            </a:r>
            <a:r>
              <a:rPr lang="en-US" sz="2600" b="0" dirty="0">
                <a:effectLst/>
                <a:latin typeface="TradeGothic"/>
              </a:rPr>
              <a:t> son format, </a:t>
            </a:r>
            <a:r>
              <a:rPr lang="en-US" sz="2600" b="0" dirty="0" err="1">
                <a:effectLst/>
                <a:latin typeface="TradeGothic"/>
              </a:rPr>
              <a:t>elle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est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soumise</a:t>
            </a:r>
            <a:r>
              <a:rPr lang="en-US" sz="2600" b="0" dirty="0">
                <a:effectLst/>
                <a:latin typeface="TradeGothic"/>
              </a:rPr>
              <a:t> à des </a:t>
            </a:r>
            <a:r>
              <a:rPr lang="en-US" sz="2600" b="0" dirty="0" err="1">
                <a:effectLst/>
                <a:latin typeface="TradeGothic"/>
              </a:rPr>
              <a:t>normes</a:t>
            </a:r>
            <a:r>
              <a:rPr lang="en-US" sz="2600" b="0" dirty="0">
                <a:effectLst/>
                <a:latin typeface="TradeGothic"/>
              </a:rPr>
              <a:t> de </a:t>
            </a:r>
            <a:r>
              <a:rPr lang="en-US" sz="2600" b="0" dirty="0" err="1">
                <a:effectLst/>
                <a:latin typeface="TradeGothic"/>
              </a:rPr>
              <a:t>présentation</a:t>
            </a:r>
            <a:r>
              <a:rPr lang="en-US" sz="2600" b="0" dirty="0">
                <a:effectLst/>
                <a:latin typeface="TradeGothic"/>
              </a:rPr>
              <a:t> </a:t>
            </a:r>
            <a:r>
              <a:rPr lang="en-US" sz="2600" b="0" dirty="0" err="1">
                <a:effectLst/>
                <a:latin typeface="TradeGothic"/>
              </a:rPr>
              <a:t>strictes</a:t>
            </a:r>
            <a:r>
              <a:rPr lang="en-US" sz="2600" b="0" dirty="0">
                <a:effectLst/>
                <a:latin typeface="TradeGothic"/>
              </a:rPr>
              <a:t>. </a:t>
            </a:r>
            <a:endParaRPr lang="en-US" sz="2600" dirty="0"/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43382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7889-F584-A149-411A-B52FFC9D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35" y="216269"/>
            <a:ext cx="10515600" cy="1325563"/>
          </a:xfrm>
        </p:spPr>
        <p:txBody>
          <a:bodyPr/>
          <a:lstStyle/>
          <a:p>
            <a:r>
              <a:rPr lang="en-US" sz="3600" b="1" dirty="0" err="1">
                <a:solidFill>
                  <a:schemeClr val="accent6"/>
                </a:solidFill>
                <a:effectLst/>
                <a:latin typeface="TradeGothic"/>
              </a:rPr>
              <a:t>contexte</a:t>
            </a:r>
            <a:r>
              <a:rPr lang="en-US" sz="3600" b="1" dirty="0">
                <a:solidFill>
                  <a:schemeClr val="accent6"/>
                </a:solidFill>
                <a:effectLst/>
                <a:latin typeface="TradeGothic"/>
              </a:rPr>
              <a:t> de </a:t>
            </a:r>
            <a:r>
              <a:rPr lang="en-US" sz="3600" b="1" dirty="0" err="1">
                <a:solidFill>
                  <a:schemeClr val="accent6"/>
                </a:solidFill>
                <a:effectLst/>
                <a:latin typeface="TradeGothic"/>
              </a:rPr>
              <a:t>rédaction</a:t>
            </a:r>
            <a:r>
              <a:rPr lang="en-US" sz="3600" b="1" dirty="0">
                <a:solidFill>
                  <a:schemeClr val="accent6"/>
                </a:solidFill>
                <a:effectLst/>
                <a:latin typeface="TradeGothic"/>
              </a:rPr>
              <a:t> </a:t>
            </a:r>
            <a:br>
              <a:rPr lang="en-US" dirty="0">
                <a:effectLst/>
              </a:rPr>
            </a:b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BB82-AA8B-3ADB-72CB-C3297222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05" y="1253330"/>
            <a:ext cx="11950995" cy="5264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TradeGothic"/>
              </a:rPr>
              <a:t>Les </a:t>
            </a:r>
            <a:r>
              <a:rPr lang="en-US" sz="3600" b="0" dirty="0" err="1">
                <a:effectLst/>
                <a:latin typeface="TradeGothic"/>
              </a:rPr>
              <a:t>contextes</a:t>
            </a:r>
            <a:r>
              <a:rPr lang="en-US" sz="3600" b="0" dirty="0">
                <a:effectLst/>
                <a:latin typeface="TradeGothic"/>
              </a:rPr>
              <a:t> de communication </a:t>
            </a:r>
            <a:r>
              <a:rPr lang="en-US" sz="3600" b="0" dirty="0" err="1">
                <a:effectLst/>
                <a:latin typeface="TradeGothic"/>
              </a:rPr>
              <a:t>ou</a:t>
            </a:r>
            <a:r>
              <a:rPr lang="en-US" sz="3600" b="0" dirty="0">
                <a:effectLst/>
                <a:latin typeface="TradeGothic"/>
              </a:rPr>
              <a:t>̀ </a:t>
            </a:r>
            <a:r>
              <a:rPr lang="en-US" sz="3600" b="0" dirty="0" err="1">
                <a:effectLst/>
                <a:latin typeface="TradeGothic"/>
              </a:rPr>
              <a:t>l’on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recourt</a:t>
            </a:r>
            <a:r>
              <a:rPr lang="en-US" sz="3600" b="0" dirty="0">
                <a:effectLst/>
                <a:latin typeface="TradeGothic"/>
              </a:rPr>
              <a:t> à la </a:t>
            </a:r>
            <a:r>
              <a:rPr lang="en-US" sz="3600" b="0" dirty="0" err="1">
                <a:effectLst/>
                <a:latin typeface="TradeGothic"/>
              </a:rPr>
              <a:t>lettre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professionnelle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sont</a:t>
            </a:r>
            <a:r>
              <a:rPr lang="en-US" sz="3600" b="0" dirty="0">
                <a:effectLst/>
                <a:latin typeface="TradeGothic"/>
              </a:rPr>
              <a:t> multiples. Il </a:t>
            </a:r>
            <a:r>
              <a:rPr lang="en-US" sz="3600" b="0" dirty="0" err="1">
                <a:effectLst/>
                <a:latin typeface="TradeGothic"/>
              </a:rPr>
              <a:t>peut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s’agir</a:t>
            </a:r>
            <a:r>
              <a:rPr lang="en-US" sz="3600" b="0" dirty="0">
                <a:effectLst/>
                <a:latin typeface="TradeGothic"/>
              </a:rPr>
              <a:t>, par </a:t>
            </a:r>
            <a:r>
              <a:rPr lang="en-US" sz="3600" b="0" dirty="0" err="1">
                <a:effectLst/>
                <a:latin typeface="TradeGothic"/>
              </a:rPr>
              <a:t>exemple</a:t>
            </a:r>
            <a:r>
              <a:rPr lang="en-US" sz="3600" b="0" dirty="0">
                <a:effectLst/>
                <a:latin typeface="TradeGothic"/>
              </a:rPr>
              <a:t> : </a:t>
            </a:r>
          </a:p>
          <a:p>
            <a:pPr>
              <a:buFont typeface="Wingdings" pitchFamily="2" charset="2"/>
              <a:buChar char="§"/>
            </a:pPr>
            <a:endParaRPr lang="en-US" sz="3600" dirty="0">
              <a:effectLst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b="0" dirty="0" err="1">
                <a:effectLst/>
                <a:latin typeface="TradeGothic"/>
              </a:rPr>
              <a:t>d’une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demande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d’emploi</a:t>
            </a:r>
            <a:r>
              <a:rPr lang="en-US" sz="3600" b="0" dirty="0">
                <a:effectLst/>
                <a:latin typeface="TradeGothic"/>
              </a:rPr>
              <a:t> (</a:t>
            </a:r>
            <a:r>
              <a:rPr lang="en-US" sz="3600" b="0" dirty="0" err="1">
                <a:effectLst/>
                <a:latin typeface="TradeGothic"/>
              </a:rPr>
              <a:t>ou</a:t>
            </a:r>
            <a:r>
              <a:rPr lang="en-US" sz="3600" b="0" dirty="0">
                <a:effectLst/>
                <a:latin typeface="TradeGothic"/>
              </a:rPr>
              <a:t> «</a:t>
            </a:r>
            <a:r>
              <a:rPr lang="en-US" sz="3600" b="0" dirty="0" err="1">
                <a:effectLst/>
                <a:latin typeface="TradeGothic"/>
              </a:rPr>
              <a:t>lettre</a:t>
            </a:r>
            <a:r>
              <a:rPr lang="en-US" sz="3600" b="0" dirty="0">
                <a:effectLst/>
                <a:latin typeface="TradeGothic"/>
              </a:rPr>
              <a:t> de motivation»)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endParaRPr lang="en-US" sz="1000" dirty="0">
              <a:effectLst/>
              <a:latin typeface="ZapfDingbatsITC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b="0" dirty="0" err="1">
                <a:effectLst/>
                <a:latin typeface="TradeGothic"/>
              </a:rPr>
              <a:t>d’une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recommandation</a:t>
            </a:r>
            <a:r>
              <a:rPr lang="en-US" sz="3600" b="0" dirty="0">
                <a:effectLst/>
                <a:latin typeface="TradeGothic"/>
              </a:rPr>
              <a:t> d’un </a:t>
            </a:r>
            <a:r>
              <a:rPr lang="en-US" sz="3600" b="0" dirty="0" err="1">
                <a:effectLst/>
                <a:latin typeface="TradeGothic"/>
              </a:rPr>
              <a:t>supérieur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hiérarchique</a:t>
            </a:r>
            <a:r>
              <a:rPr lang="en-US" sz="3600" b="0" dirty="0">
                <a:effectLst/>
                <a:latin typeface="TradeGothic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sz="1000" b="0" dirty="0">
              <a:effectLst/>
              <a:latin typeface="TradeGothic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b="0" dirty="0" err="1">
                <a:effectLst/>
                <a:latin typeface="TradeGothic"/>
              </a:rPr>
              <a:t>d’une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offre</a:t>
            </a:r>
            <a:r>
              <a:rPr lang="en-US" sz="3600" b="0" dirty="0">
                <a:effectLst/>
                <a:latin typeface="TradeGothic"/>
              </a:rPr>
              <a:t> de service </a:t>
            </a:r>
            <a:r>
              <a:rPr lang="en-US" sz="3600" b="0" dirty="0" err="1">
                <a:effectLst/>
                <a:latin typeface="TradeGothic"/>
              </a:rPr>
              <a:t>qu’une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entreprise</a:t>
            </a:r>
            <a:r>
              <a:rPr lang="en-US" sz="3600" b="0" dirty="0">
                <a:effectLst/>
                <a:latin typeface="TradeGothic"/>
              </a:rPr>
              <a:t> destine à des clients </a:t>
            </a:r>
            <a:r>
              <a:rPr lang="en-US" sz="3600" b="0" dirty="0" err="1">
                <a:effectLst/>
                <a:latin typeface="TradeGothic"/>
              </a:rPr>
              <a:t>potentiels</a:t>
            </a:r>
            <a:endParaRPr lang="en-US" sz="3600" b="0" dirty="0">
              <a:effectLst/>
              <a:latin typeface="TradeGothic"/>
            </a:endParaRPr>
          </a:p>
          <a:p>
            <a:pPr lvl="1">
              <a:buFont typeface="Wingdings" pitchFamily="2" charset="2"/>
              <a:buChar char="§"/>
            </a:pPr>
            <a:endParaRPr lang="en-US" sz="1000" dirty="0">
              <a:effectLst/>
              <a:latin typeface="ZapfDingbatsITC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b="0" dirty="0">
                <a:effectLst/>
                <a:latin typeface="TradeGothic"/>
              </a:rPr>
              <a:t>de </a:t>
            </a:r>
            <a:r>
              <a:rPr lang="en-US" sz="3600" b="0" dirty="0" err="1">
                <a:effectLst/>
                <a:latin typeface="TradeGothic"/>
              </a:rPr>
              <a:t>l’accuse</a:t>
            </a:r>
            <a:r>
              <a:rPr lang="en-US" sz="3600" b="0" dirty="0">
                <a:effectLst/>
                <a:latin typeface="TradeGothic"/>
              </a:rPr>
              <a:t>́ de </a:t>
            </a:r>
            <a:r>
              <a:rPr lang="en-US" sz="3600" b="0" dirty="0" err="1">
                <a:effectLst/>
                <a:latin typeface="TradeGothic"/>
              </a:rPr>
              <a:t>réception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d’une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commande</a:t>
            </a:r>
            <a:r>
              <a:rPr lang="en-US" sz="3600" b="0" dirty="0">
                <a:effectLst/>
                <a:latin typeface="TradeGothic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sz="900" dirty="0">
              <a:effectLst/>
              <a:latin typeface="ZapfDingbatsITC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b="0" dirty="0" err="1">
                <a:effectLst/>
                <a:latin typeface="TradeGothic"/>
              </a:rPr>
              <a:t>d’une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plainte</a:t>
            </a:r>
            <a:r>
              <a:rPr lang="en-US" sz="3600" b="0" dirty="0">
                <a:effectLst/>
                <a:latin typeface="TradeGothic"/>
              </a:rPr>
              <a:t> au </a:t>
            </a:r>
            <a:r>
              <a:rPr lang="en-US" sz="3600" b="0" dirty="0" err="1">
                <a:effectLst/>
                <a:latin typeface="TradeGothic"/>
              </a:rPr>
              <a:t>sujet</a:t>
            </a:r>
            <a:r>
              <a:rPr lang="en-US" sz="3600" b="0" dirty="0">
                <a:effectLst/>
                <a:latin typeface="TradeGothic"/>
              </a:rPr>
              <a:t> d’un </a:t>
            </a:r>
            <a:r>
              <a:rPr lang="en-US" sz="3600" b="0" dirty="0" err="1">
                <a:effectLst/>
                <a:latin typeface="TradeGothic"/>
              </a:rPr>
              <a:t>produit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ou</a:t>
            </a:r>
            <a:r>
              <a:rPr lang="en-US" sz="3600" b="0" dirty="0">
                <a:effectLst/>
                <a:latin typeface="TradeGothic"/>
              </a:rPr>
              <a:t> d’un service</a:t>
            </a:r>
          </a:p>
          <a:p>
            <a:pPr lvl="1">
              <a:buFont typeface="Wingdings" pitchFamily="2" charset="2"/>
              <a:buChar char="§"/>
            </a:pPr>
            <a:endParaRPr lang="en-US" sz="1000" dirty="0">
              <a:effectLst/>
              <a:latin typeface="ZapfDingbatsITC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b="0" dirty="0" err="1">
                <a:effectLst/>
                <a:latin typeface="TradeGothic"/>
              </a:rPr>
              <a:t>d’une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demande</a:t>
            </a:r>
            <a:r>
              <a:rPr lang="en-US" sz="3600" b="0" dirty="0">
                <a:effectLst/>
                <a:latin typeface="TradeGothic"/>
              </a:rPr>
              <a:t> </a:t>
            </a:r>
            <a:r>
              <a:rPr lang="en-US" sz="3600" b="0" dirty="0" err="1">
                <a:effectLst/>
                <a:latin typeface="TradeGothic"/>
              </a:rPr>
              <a:t>d’information</a:t>
            </a:r>
            <a:r>
              <a:rPr lang="en-US" sz="3600" b="0" dirty="0">
                <a:effectLst/>
                <a:latin typeface="TradeGothic"/>
              </a:rPr>
              <a:t> au </a:t>
            </a:r>
            <a:r>
              <a:rPr lang="en-US" sz="3600" b="0" dirty="0" err="1">
                <a:effectLst/>
                <a:latin typeface="TradeGothic"/>
              </a:rPr>
              <a:t>sujet</a:t>
            </a:r>
            <a:r>
              <a:rPr lang="en-US" sz="3600" b="0" dirty="0">
                <a:effectLst/>
                <a:latin typeface="TradeGothic"/>
              </a:rPr>
              <a:t> d’un </a:t>
            </a:r>
            <a:r>
              <a:rPr lang="en-US" sz="3600" b="0" dirty="0" err="1">
                <a:effectLst/>
                <a:latin typeface="TradeGothic"/>
              </a:rPr>
              <a:t>produit</a:t>
            </a:r>
            <a:r>
              <a:rPr lang="en-US" sz="3600" b="0" dirty="0">
                <a:effectLst/>
                <a:latin typeface="TradeGothic"/>
              </a:rPr>
              <a:t> 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1663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{79B544DE-BCAC-9E47-BCF4-ACA5F518008F}tf10001079</Template>
  <TotalTime>2004</TotalTime>
  <Words>1737</Words>
  <Application>Microsoft Macintosh PowerPoint</Application>
  <PresentationFormat>Widescreen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-apple-system</vt:lpstr>
      <vt:lpstr>-webkit-standard</vt:lpstr>
      <vt:lpstr>Arial</vt:lpstr>
      <vt:lpstr>Calibri</vt:lpstr>
      <vt:lpstr>Calibri Light</vt:lpstr>
      <vt:lpstr>Cochocib Script Latin Pro</vt:lpstr>
      <vt:lpstr>Georgia</vt:lpstr>
      <vt:lpstr>roboto</vt:lpstr>
      <vt:lpstr>TradeGothic</vt:lpstr>
      <vt:lpstr>Wingdings</vt:lpstr>
      <vt:lpstr>ZapfDingbatsITC</vt:lpstr>
      <vt:lpstr>Office Theme</vt:lpstr>
      <vt:lpstr>PowerPoint Presentation</vt:lpstr>
      <vt:lpstr>La Lettre</vt:lpstr>
      <vt:lpstr>Plan de presention</vt:lpstr>
      <vt:lpstr>PowerPoint Presentation</vt:lpstr>
      <vt:lpstr>Type de Lettre</vt:lpstr>
      <vt:lpstr>La Lettre Personelle </vt:lpstr>
      <vt:lpstr>La Lettre Professionnelle</vt:lpstr>
      <vt:lpstr>La Lettre Professionnelle</vt:lpstr>
      <vt:lpstr>contexte de rédaction  </vt:lpstr>
      <vt:lpstr>Redaction d’une lettre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Rediger une lettre </vt:lpstr>
      <vt:lpstr>Shema de la lettre profesionnelle </vt:lpstr>
      <vt:lpstr>PowerPoint Presentation</vt:lpstr>
      <vt:lpstr>Connecteur Logique</vt:lpstr>
      <vt:lpstr>PowerPoint Presentation</vt:lpstr>
      <vt:lpstr>PowerPoint Presentation</vt:lpstr>
      <vt:lpstr>PowerPoint Presentation</vt:lpstr>
      <vt:lpstr>Difference entre Notes de Services et  Note d‘information</vt:lpstr>
      <vt:lpstr>PowerPoint Presentation</vt:lpstr>
      <vt:lpstr>Cas d’utilisation</vt:lpstr>
      <vt:lpstr>Difference entre Notes et Lettres</vt:lpstr>
      <vt:lpstr>Merci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Aymane Hinane</dc:creator>
  <cp:lastModifiedBy>Aymane Hinane</cp:lastModifiedBy>
  <cp:revision>6</cp:revision>
  <dcterms:created xsi:type="dcterms:W3CDTF">2022-11-19T18:27:34Z</dcterms:created>
  <dcterms:modified xsi:type="dcterms:W3CDTF">2022-11-21T23:50:55Z</dcterms:modified>
</cp:coreProperties>
</file>