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1" r:id="rId2"/>
    <p:sldId id="366" r:id="rId3"/>
    <p:sldId id="385" r:id="rId4"/>
    <p:sldId id="394" r:id="rId5"/>
    <p:sldId id="376" r:id="rId6"/>
    <p:sldId id="380" r:id="rId7"/>
    <p:sldId id="389" r:id="rId8"/>
    <p:sldId id="393" r:id="rId9"/>
    <p:sldId id="388" r:id="rId10"/>
  </p:sldIdLst>
  <p:sldSz cx="9144000" cy="5148263"/>
  <p:notesSz cx="6881813" cy="9296400"/>
  <p:custDataLst>
    <p:tags r:id="rId13"/>
  </p:custDataLst>
  <p:defaultTextStyle>
    <a:defPPr>
      <a:defRPr lang="en-US"/>
    </a:defPPr>
    <a:lvl1pPr marL="0" algn="l" defTabSz="6859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orient="horz" pos="110" userDrawn="1">
          <p15:clr>
            <a:srgbClr val="A4A3A4"/>
          </p15:clr>
        </p15:guide>
        <p15:guide id="3" orient="horz" pos="3004">
          <p15:clr>
            <a:srgbClr val="A4A3A4"/>
          </p15:clr>
        </p15:guide>
        <p15:guide id="4" orient="horz" pos="469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158">
          <p15:clr>
            <a:srgbClr val="A4A3A4"/>
          </p15:clr>
        </p15:guide>
        <p15:guide id="7" pos="56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ssimiliano Varrucciu" initials="" lastIdx="4" clrIdx="0"/>
  <p:cmAuthor id="1" name="Massi V" initials="MV" lastIdx="10" clrIdx="1">
    <p:extLst>
      <p:ext uri="{19B8F6BF-5375-455C-9EA6-DF929625EA0E}">
        <p15:presenceInfo xmlns:p15="http://schemas.microsoft.com/office/powerpoint/2012/main" userId="ad55b8241115871d" providerId="Windows Live"/>
      </p:ext>
    </p:extLst>
  </p:cmAuthor>
  <p:cmAuthor id="2" name="Andrea Hand" initials="AH" lastIdx="1" clrIdx="2">
    <p:extLst>
      <p:ext uri="{19B8F6BF-5375-455C-9EA6-DF929625EA0E}">
        <p15:presenceInfo xmlns:p15="http://schemas.microsoft.com/office/powerpoint/2012/main" userId="fa23aae1ff9966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CC99"/>
    <a:srgbClr val="538C17"/>
    <a:srgbClr val="4E4E4E"/>
    <a:srgbClr val="FFDE00"/>
    <a:srgbClr val="FBB308"/>
    <a:srgbClr val="EBE9EA"/>
    <a:srgbClr val="3ACDA6"/>
    <a:srgbClr val="3CCCA6"/>
    <a:srgbClr val="38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1" autoAdjust="0"/>
    <p:restoredTop sz="93301" autoAdjust="0"/>
  </p:normalViewPr>
  <p:slideViewPr>
    <p:cSldViewPr snapToGrid="0">
      <p:cViewPr>
        <p:scale>
          <a:sx n="115" d="100"/>
          <a:sy n="115" d="100"/>
        </p:scale>
        <p:origin x="898" y="67"/>
      </p:cViewPr>
      <p:guideLst>
        <p:guide orient="horz" pos="1622"/>
        <p:guide orient="horz" pos="110"/>
        <p:guide orient="horz" pos="3004"/>
        <p:guide orient="horz" pos="469"/>
        <p:guide pos="2880"/>
        <p:guide pos="158"/>
        <p:guide pos="56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31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2F5F2-CE76-1B49-955F-A76F50D7C85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2A37A-C1BA-4246-BB20-4C7EE3C18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3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EDFD5C8-3E84-6A42-803C-62F9AEFAFB7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696913"/>
            <a:ext cx="619283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09EABA6-D442-EF4B-B45E-F8E8A0D9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3429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3429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3429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3429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3429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3429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3429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3429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1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6B651-E723-48DC-8C76-88C75AB31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8936" y="218955"/>
            <a:ext cx="901089" cy="3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C2871F6-FB04-4275-A9C6-47B4A6E9DD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959068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C2871F6-FB04-4275-A9C6-47B4A6E9D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2446020" y="4900697"/>
            <a:ext cx="4251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spc="225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EVseed® – PRIVATE AND CONFIDENTIAL</a:t>
            </a:r>
            <a:endParaRPr lang="en-US" sz="800" b="1" spc="225" dirty="0">
              <a:solidFill>
                <a:srgbClr val="4D4D4D"/>
              </a:solidFill>
              <a:latin typeface="Century Gothic" panose="020B0502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20557" y="4876722"/>
            <a:ext cx="1827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966" fontAlgn="base">
              <a:spcBef>
                <a:spcPct val="0"/>
              </a:spcBef>
              <a:spcAft>
                <a:spcPct val="0"/>
              </a:spcAft>
            </a:pPr>
            <a:fld id="{A07239CA-4820-A545-B2BD-B398333356F0}" type="slidenum">
              <a:rPr lang="en-US" sz="1200" smtClean="0">
                <a:solidFill>
                  <a:srgbClr val="4D4D4D"/>
                </a:solidFill>
                <a:latin typeface="+mn-lt"/>
                <a:cs typeface="Helvetica"/>
              </a:rPr>
              <a:pPr defTabSz="68596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dirty="0">
              <a:solidFill>
                <a:srgbClr val="4D4D4D"/>
              </a:solidFill>
              <a:latin typeface="+mn-lt"/>
              <a:cs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CA0E8-5FF6-46B6-AC6A-D3B9D81825B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88936" y="218955"/>
            <a:ext cx="901089" cy="3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96" indent="-171496" algn="l" defTabSz="6859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8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lsV8SIm5C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iff"/><Relationship Id="rId4" Type="http://schemas.openxmlformats.org/officeDocument/2006/relationships/image" Target="../media/image18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iff"/><Relationship Id="rId13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2" Type="http://schemas.openxmlformats.org/officeDocument/2006/relationships/tags" Target="../tags/tag4.xml"/><Relationship Id="rId16" Type="http://schemas.openxmlformats.org/officeDocument/2006/relationships/image" Target="../media/image30.sv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.emf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1" name="Object 3080" hidden="1">
            <a:extLst>
              <a:ext uri="{FF2B5EF4-FFF2-40B4-BE49-F238E27FC236}">
                <a16:creationId xmlns:a16="http://schemas.microsoft.com/office/drawing/2014/main" id="{D71FF8BC-656E-4DE2-8BDE-04A357C5B4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5762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081" name="Object 3080" hidden="1">
                        <a:extLst>
                          <a:ext uri="{FF2B5EF4-FFF2-40B4-BE49-F238E27FC236}">
                            <a16:creationId xmlns:a16="http://schemas.microsoft.com/office/drawing/2014/main" id="{D71FF8BC-656E-4DE2-8BDE-04A357C5B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62A1F88-78C2-4A1A-9456-6B6B3282A362}"/>
              </a:ext>
            </a:extLst>
          </p:cNvPr>
          <p:cNvSpPr/>
          <p:nvPr/>
        </p:nvSpPr>
        <p:spPr>
          <a:xfrm>
            <a:off x="7906407" y="174625"/>
            <a:ext cx="1143000" cy="432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AB7C83-4831-45BE-82CB-2DA558064534}"/>
              </a:ext>
            </a:extLst>
          </p:cNvPr>
          <p:cNvSpPr/>
          <p:nvPr/>
        </p:nvSpPr>
        <p:spPr>
          <a:xfrm>
            <a:off x="8584323" y="4768850"/>
            <a:ext cx="465083" cy="307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F9568-488B-47D8-BA6E-386D09BADE93}"/>
              </a:ext>
            </a:extLst>
          </p:cNvPr>
          <p:cNvSpPr txBox="1"/>
          <p:nvPr/>
        </p:nvSpPr>
        <p:spPr>
          <a:xfrm>
            <a:off x="830551" y="2616841"/>
            <a:ext cx="7482898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4D4D4D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rPr>
              <a:t>Helping cities, utilities and communities</a:t>
            </a:r>
          </a:p>
          <a:p>
            <a:pPr algn="ctr" defTabSz="914400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4D4D4D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rPr>
              <a:t>to accelerate e-mobility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8209C-FD4B-4DF0-9934-149D30874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457" y="940232"/>
            <a:ext cx="3177785" cy="163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125" y="1627407"/>
            <a:ext cx="8416926" cy="194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5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2800" dirty="0">
                <a:solidFill>
                  <a:srgbClr val="4D4D4D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rPr>
              <a:t>A world where 100% of vehicles run on electricity and are fully integrated into the electric grid.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B3100-748A-4741-835F-21A7454E9342}"/>
              </a:ext>
            </a:extLst>
          </p:cNvPr>
          <p:cNvSpPr txBox="1"/>
          <p:nvPr/>
        </p:nvSpPr>
        <p:spPr>
          <a:xfrm>
            <a:off x="250823" y="174625"/>
            <a:ext cx="78339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EVseed’s Vision</a:t>
            </a:r>
          </a:p>
        </p:txBody>
      </p:sp>
    </p:spTree>
    <p:extLst>
      <p:ext uri="{BB962C8B-B14F-4D97-AF65-F5344CB8AC3E}">
        <p14:creationId xmlns:p14="http://schemas.microsoft.com/office/powerpoint/2010/main" val="269204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B3100-748A-4741-835F-21A7454E9342}"/>
              </a:ext>
            </a:extLst>
          </p:cNvPr>
          <p:cNvSpPr txBox="1"/>
          <p:nvPr/>
        </p:nvSpPr>
        <p:spPr>
          <a:xfrm>
            <a:off x="250823" y="174625"/>
            <a:ext cx="78339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800" dirty="0">
                <a:solidFill>
                  <a:srgbClr val="3CCCA6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The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E714C-001B-4587-AB90-94D88563D429}"/>
              </a:ext>
            </a:extLst>
          </p:cNvPr>
          <p:cNvSpPr/>
          <p:nvPr/>
        </p:nvSpPr>
        <p:spPr>
          <a:xfrm>
            <a:off x="1495313" y="1313682"/>
            <a:ext cx="7283561" cy="1074793"/>
          </a:xfrm>
          <a:prstGeom prst="rect">
            <a:avLst/>
          </a:prstGeom>
          <a:solidFill>
            <a:srgbClr val="3ACDA6">
              <a:alpha val="78000"/>
            </a:srgbClr>
          </a:solidFill>
          <a:ln w="12700">
            <a:noFill/>
          </a:ln>
        </p:spPr>
        <p:txBody>
          <a:bodyPr wrap="square" anchor="ctr">
            <a:noAutofit/>
          </a:bodyPr>
          <a:lstStyle/>
          <a:p>
            <a:pPr lvl="0" defTabSz="9144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</a:t>
            </a:r>
            <a: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Electric Vehicle (EV) charging infrastructure </a:t>
            </a:r>
            <a:r>
              <a:rPr lang="en-US" sz="1600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growing too slowly to accelerate EVs and the decarbonization of the transportation sector.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706EB-3645-48D6-BC6F-B59A800D4869}"/>
              </a:ext>
            </a:extLst>
          </p:cNvPr>
          <p:cNvSpPr/>
          <p:nvPr/>
        </p:nvSpPr>
        <p:spPr>
          <a:xfrm>
            <a:off x="1495313" y="2746758"/>
            <a:ext cx="7283557" cy="1074793"/>
          </a:xfrm>
          <a:prstGeom prst="rect">
            <a:avLst/>
          </a:prstGeom>
          <a:solidFill>
            <a:srgbClr val="3CCCA6">
              <a:alpha val="70000"/>
            </a:srgbClr>
          </a:solidFill>
          <a:ln w="12700">
            <a:noFill/>
          </a:ln>
        </p:spPr>
        <p:txBody>
          <a:bodyPr wrap="square" anchor="ctr">
            <a:noAutofit/>
          </a:bodyPr>
          <a:lstStyle/>
          <a:p>
            <a:pPr lvl="0" defTabSz="9144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High level of Renewable Energy </a:t>
            </a:r>
            <a:r>
              <a:rPr lang="en-US" sz="1600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is leading to power grid congestions.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70D7F5-BF73-564C-984E-030D88618176}"/>
              </a:ext>
            </a:extLst>
          </p:cNvPr>
          <p:cNvSpPr/>
          <p:nvPr/>
        </p:nvSpPr>
        <p:spPr>
          <a:xfrm>
            <a:off x="421901" y="1380431"/>
            <a:ext cx="941294" cy="941294"/>
          </a:xfrm>
          <a:prstGeom prst="ellipse">
            <a:avLst/>
          </a:prstGeom>
          <a:noFill/>
          <a:ln w="111125">
            <a:solidFill>
              <a:srgbClr val="3ACDA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311E4B-4885-4640-ABC1-0A2D7F13DC2E}"/>
              </a:ext>
            </a:extLst>
          </p:cNvPr>
          <p:cNvSpPr/>
          <p:nvPr/>
        </p:nvSpPr>
        <p:spPr>
          <a:xfrm>
            <a:off x="421901" y="2786965"/>
            <a:ext cx="941294" cy="941294"/>
          </a:xfrm>
          <a:prstGeom prst="ellipse">
            <a:avLst/>
          </a:prstGeom>
          <a:noFill/>
          <a:ln w="111125">
            <a:solidFill>
              <a:srgbClr val="3ACDA6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4EFAC-124C-3441-A876-6DCC8CEFCE24}"/>
              </a:ext>
            </a:extLst>
          </p:cNvPr>
          <p:cNvSpPr txBox="1"/>
          <p:nvPr/>
        </p:nvSpPr>
        <p:spPr>
          <a:xfrm>
            <a:off x="696908" y="1611012"/>
            <a:ext cx="3912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69563-FEA7-8444-8368-64A016F37C0D}"/>
              </a:ext>
            </a:extLst>
          </p:cNvPr>
          <p:cNvSpPr txBox="1"/>
          <p:nvPr/>
        </p:nvSpPr>
        <p:spPr>
          <a:xfrm>
            <a:off x="696908" y="3047400"/>
            <a:ext cx="3912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8CD9D-5138-614A-9D04-4E69C0550F37}"/>
              </a:ext>
            </a:extLst>
          </p:cNvPr>
          <p:cNvSpPr txBox="1"/>
          <p:nvPr/>
        </p:nvSpPr>
        <p:spPr>
          <a:xfrm>
            <a:off x="4044950" y="49974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08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FF87E01-36DF-7745-91A3-3FF6BECC8256}"/>
              </a:ext>
            </a:extLst>
          </p:cNvPr>
          <p:cNvGrpSpPr/>
          <p:nvPr/>
        </p:nvGrpSpPr>
        <p:grpSpPr>
          <a:xfrm>
            <a:off x="2956848" y="1678820"/>
            <a:ext cx="3006543" cy="2222809"/>
            <a:chOff x="2956848" y="1678820"/>
            <a:chExt cx="3006543" cy="22228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ACC1A8-6CFF-CB48-8EC6-A7AAA750454C}"/>
                </a:ext>
              </a:extLst>
            </p:cNvPr>
            <p:cNvGrpSpPr/>
            <p:nvPr/>
          </p:nvGrpSpPr>
          <p:grpSpPr>
            <a:xfrm>
              <a:off x="3250622" y="1678820"/>
              <a:ext cx="2712769" cy="2222809"/>
              <a:chOff x="3250622" y="1221620"/>
              <a:chExt cx="2712769" cy="222280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DA9D43-CD3F-2344-B395-33F37D44C85B}"/>
                  </a:ext>
                </a:extLst>
              </p:cNvPr>
              <p:cNvSpPr/>
              <p:nvPr/>
            </p:nvSpPr>
            <p:spPr>
              <a:xfrm>
                <a:off x="3266991" y="2490322"/>
                <a:ext cx="26964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Consumers can "</a:t>
                </a:r>
                <a:r>
                  <a:rPr lang="en-US" b="1" dirty="0">
                    <a:solidFill>
                      <a:srgbClr val="4D4D4D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vote</a:t>
                </a:r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with their dollars” on those sites</a:t>
                </a:r>
              </a:p>
              <a:p>
                <a:pPr algn="ctr"/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and gain electricity tokens for their investment </a:t>
                </a:r>
                <a:endParaRPr lang="de-DE" dirty="0">
                  <a:solidFill>
                    <a:srgbClr val="4D4D4D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60698C5-68E3-9542-ABDE-FBC69D746D0D}"/>
                  </a:ext>
                </a:extLst>
              </p:cNvPr>
              <p:cNvGrpSpPr/>
              <p:nvPr/>
            </p:nvGrpSpPr>
            <p:grpSpPr>
              <a:xfrm>
                <a:off x="3250622" y="1221620"/>
                <a:ext cx="2697386" cy="1196677"/>
                <a:chOff x="3260147" y="1223199"/>
                <a:chExt cx="2697386" cy="1196677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298AF9A4-4798-9643-A30C-02E9B9E45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60147" y="1278054"/>
                  <a:ext cx="2697386" cy="1141822"/>
                </a:xfrm>
                <a:prstGeom prst="rect">
                  <a:avLst/>
                </a:prstGeom>
              </p:spPr>
            </p:pic>
            <p:pic>
              <p:nvPicPr>
                <p:cNvPr id="20" name="Graphic 19" descr="Marker">
                  <a:extLst>
                    <a:ext uri="{FF2B5EF4-FFF2-40B4-BE49-F238E27FC236}">
                      <a16:creationId xmlns:a16="http://schemas.microsoft.com/office/drawing/2014/main" id="{95E7AF60-9C21-9340-B282-F29683709E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2948" y="1457826"/>
                  <a:ext cx="556929" cy="556929"/>
                </a:xfrm>
                <a:prstGeom prst="rect">
                  <a:avLst/>
                </a:prstGeom>
              </p:spPr>
            </p:pic>
            <p:pic>
              <p:nvPicPr>
                <p:cNvPr id="22" name="Graphic 21" descr="Marker">
                  <a:extLst>
                    <a:ext uri="{FF2B5EF4-FFF2-40B4-BE49-F238E27FC236}">
                      <a16:creationId xmlns:a16="http://schemas.microsoft.com/office/drawing/2014/main" id="{C6666CF3-08F2-6F40-937B-F7FE8452E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351" y="1223199"/>
                  <a:ext cx="556929" cy="556929"/>
                </a:xfrm>
                <a:prstGeom prst="rect">
                  <a:avLst/>
                </a:prstGeom>
              </p:spPr>
            </p:pic>
            <p:pic>
              <p:nvPicPr>
                <p:cNvPr id="23" name="Graphic 22" descr="Marker">
                  <a:extLst>
                    <a:ext uri="{FF2B5EF4-FFF2-40B4-BE49-F238E27FC236}">
                      <a16:creationId xmlns:a16="http://schemas.microsoft.com/office/drawing/2014/main" id="{3ABAB336-C75A-EA47-B318-4D161FB0F3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7870" y="1612546"/>
                  <a:ext cx="556929" cy="556929"/>
                </a:xfrm>
                <a:prstGeom prst="rect">
                  <a:avLst/>
                </a:prstGeom>
              </p:spPr>
            </p:pic>
          </p:grpSp>
        </p:grpSp>
        <p:sp>
          <p:nvSpPr>
            <p:cNvPr id="31" name="Gleichschenkliges Dreieck 18">
              <a:extLst>
                <a:ext uri="{FF2B5EF4-FFF2-40B4-BE49-F238E27FC236}">
                  <a16:creationId xmlns:a16="http://schemas.microsoft.com/office/drawing/2014/main" id="{54C1BD30-0D75-DA41-8BE5-BAF9B66F0965}"/>
                </a:ext>
              </a:extLst>
            </p:cNvPr>
            <p:cNvSpPr/>
            <p:nvPr/>
          </p:nvSpPr>
          <p:spPr>
            <a:xfrm rot="5400000">
              <a:off x="2935561" y="2034419"/>
              <a:ext cx="308657" cy="2660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B111CC-82BA-3D49-A3A4-9D06EEF2B845}"/>
              </a:ext>
            </a:extLst>
          </p:cNvPr>
          <p:cNvSpPr txBox="1"/>
          <p:nvPr/>
        </p:nvSpPr>
        <p:spPr>
          <a:xfrm>
            <a:off x="250823" y="174625"/>
            <a:ext cx="78339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 err="1">
                <a:solidFill>
                  <a:srgbClr val="3CCCA6"/>
                </a:solidFill>
                <a:latin typeface="Century Gothic" panose="020B0502020202020204" pitchFamily="34" charset="0"/>
              </a:rPr>
              <a:t>EVseed’s</a:t>
            </a:r>
            <a:r>
              <a:rPr lang="en-US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 crowdsourcing and -funding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822CED-9193-B04F-81DE-5622C564EB8A}"/>
              </a:ext>
            </a:extLst>
          </p:cNvPr>
          <p:cNvGrpSpPr/>
          <p:nvPr/>
        </p:nvGrpSpPr>
        <p:grpSpPr>
          <a:xfrm>
            <a:off x="231773" y="1678820"/>
            <a:ext cx="2697385" cy="2007366"/>
            <a:chOff x="231773" y="1221620"/>
            <a:chExt cx="2697385" cy="20073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7579AF-4AA6-2940-A786-B086C79C6AA1}"/>
                </a:ext>
              </a:extLst>
            </p:cNvPr>
            <p:cNvSpPr/>
            <p:nvPr/>
          </p:nvSpPr>
          <p:spPr>
            <a:xfrm>
              <a:off x="231773" y="2490322"/>
              <a:ext cx="269738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4D4D4D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Utilities, Municipalities and Developers (UMD) </a:t>
              </a:r>
              <a:r>
                <a:rPr lang="en-US" b="1" dirty="0">
                  <a:solidFill>
                    <a:srgbClr val="4D4D4D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suggest</a:t>
              </a:r>
              <a:r>
                <a:rPr lang="en-US" dirty="0">
                  <a:solidFill>
                    <a:srgbClr val="4D4D4D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new EV public charging sites</a:t>
              </a:r>
              <a:endParaRPr lang="de-DE" dirty="0">
                <a:solidFill>
                  <a:srgbClr val="4D4D4D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427426-6E77-C04B-AF1C-6425FD3A2894}"/>
                </a:ext>
              </a:extLst>
            </p:cNvPr>
            <p:cNvGrpSpPr/>
            <p:nvPr/>
          </p:nvGrpSpPr>
          <p:grpSpPr>
            <a:xfrm>
              <a:off x="231773" y="1221620"/>
              <a:ext cx="2697385" cy="1198255"/>
              <a:chOff x="250823" y="1221620"/>
              <a:chExt cx="2697385" cy="119825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7369B70-9A8D-9448-A58F-34460D13A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823" y="1278054"/>
                <a:ext cx="2697385" cy="1141821"/>
              </a:xfrm>
              <a:prstGeom prst="rect">
                <a:avLst/>
              </a:prstGeom>
            </p:spPr>
          </p:pic>
          <p:pic>
            <p:nvPicPr>
              <p:cNvPr id="13" name="Graphic 12" descr="Marker">
                <a:extLst>
                  <a:ext uri="{FF2B5EF4-FFF2-40B4-BE49-F238E27FC236}">
                    <a16:creationId xmlns:a16="http://schemas.microsoft.com/office/drawing/2014/main" id="{2DC2E417-9C75-AC45-9C6C-A41311E22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45077" y="1453072"/>
                <a:ext cx="556929" cy="556929"/>
              </a:xfrm>
              <a:prstGeom prst="rect">
                <a:avLst/>
              </a:prstGeom>
            </p:spPr>
          </p:pic>
          <p:pic>
            <p:nvPicPr>
              <p:cNvPr id="17" name="Graphic 16" descr="Marker">
                <a:extLst>
                  <a:ext uri="{FF2B5EF4-FFF2-40B4-BE49-F238E27FC236}">
                    <a16:creationId xmlns:a16="http://schemas.microsoft.com/office/drawing/2014/main" id="{DA99510C-ECBC-424E-B803-2D4F98E22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12483" y="1776659"/>
                <a:ext cx="556929" cy="556929"/>
              </a:xfrm>
              <a:prstGeom prst="rect">
                <a:avLst/>
              </a:prstGeom>
            </p:spPr>
          </p:pic>
          <p:pic>
            <p:nvPicPr>
              <p:cNvPr id="18" name="Graphic 17" descr="Marker">
                <a:extLst>
                  <a:ext uri="{FF2B5EF4-FFF2-40B4-BE49-F238E27FC236}">
                    <a16:creationId xmlns:a16="http://schemas.microsoft.com/office/drawing/2014/main" id="{0514556F-1636-4549-AD55-21D4599F3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59103" y="1221620"/>
                <a:ext cx="556929" cy="556929"/>
              </a:xfrm>
              <a:prstGeom prst="rect">
                <a:avLst/>
              </a:prstGeom>
            </p:spPr>
          </p:pic>
          <p:pic>
            <p:nvPicPr>
              <p:cNvPr id="19" name="Graphic 18" descr="Marker">
                <a:extLst>
                  <a:ext uri="{FF2B5EF4-FFF2-40B4-BE49-F238E27FC236}">
                    <a16:creationId xmlns:a16="http://schemas.microsoft.com/office/drawing/2014/main" id="{717969D9-573D-9F46-B359-C05969FC5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3073" y="1614142"/>
                <a:ext cx="556929" cy="556929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15B44A-988F-A44D-903E-7941FDA14B8A}"/>
              </a:ext>
            </a:extLst>
          </p:cNvPr>
          <p:cNvGrpSpPr/>
          <p:nvPr/>
        </p:nvGrpSpPr>
        <p:grpSpPr>
          <a:xfrm>
            <a:off x="4599315" y="2241889"/>
            <a:ext cx="571161" cy="556930"/>
            <a:chOff x="3867882" y="2955554"/>
            <a:chExt cx="1431984" cy="139705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6C9FEF-1AB6-5349-875C-BEAD3238F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" b="94500" l="8659" r="94756">
                          <a14:foregroundMark x1="7805" y1="37625" x2="15244" y2="72125"/>
                          <a14:foregroundMark x1="15244" y1="72125" x2="41098" y2="94500"/>
                          <a14:foregroundMark x1="41098" y1="94500" x2="75000" y2="86500"/>
                          <a14:foregroundMark x1="75000" y1="86500" x2="87561" y2="63625"/>
                          <a14:foregroundMark x1="35000" y1="90875" x2="9146" y2="69000"/>
                          <a14:foregroundMark x1="9146" y1="69000" x2="35610" y2="90000"/>
                          <a14:foregroundMark x1="35610" y1="90000" x2="9146" y2="67625"/>
                          <a14:foregroundMark x1="9146" y1="67625" x2="8659" y2="32375"/>
                          <a14:foregroundMark x1="8659" y1="32375" x2="35610" y2="10125"/>
                          <a14:foregroundMark x1="35610" y1="10125" x2="68780" y2="14250"/>
                          <a14:foregroundMark x1="68780" y1="14250" x2="88171" y2="42750"/>
                          <a14:foregroundMark x1="88171" y1="42750" x2="80732" y2="80000"/>
                          <a14:foregroundMark x1="80732" y1="80000" x2="58049" y2="86625"/>
                          <a14:foregroundMark x1="48537" y1="43625" x2="33902" y2="74875"/>
                          <a14:foregroundMark x1="33902" y1="74875" x2="61585" y2="47250"/>
                          <a14:foregroundMark x1="61585" y1="47250" x2="67439" y2="61875"/>
                          <a14:foregroundMark x1="31951" y1="53375" x2="52439" y2="25000"/>
                          <a14:foregroundMark x1="52439" y1="25000" x2="35488" y2="59250"/>
                          <a14:foregroundMark x1="35488" y1="59250" x2="40854" y2="51500"/>
                          <a14:foregroundMark x1="48537" y1="38750" x2="54512" y2="40000"/>
                          <a14:foregroundMark x1="47927" y1="97625" x2="80610" y2="84375"/>
                          <a14:foregroundMark x1="80610" y1="84375" x2="90854" y2="51875"/>
                          <a14:foregroundMark x1="90854" y1="51875" x2="74146" y2="21000"/>
                          <a14:foregroundMark x1="74146" y1="21000" x2="41850" y2="4506"/>
                          <a14:foregroundMark x1="36884" y1="5810" x2="17805" y2="32375"/>
                          <a14:foregroundMark x1="17805" y1="32375" x2="37153" y2="5756"/>
                          <a14:foregroundMark x1="45165" y1="3362" x2="72439" y2="17500"/>
                          <a14:foregroundMark x1="72439" y1="17500" x2="89878" y2="47875"/>
                          <a14:foregroundMark x1="89878" y1="47875" x2="70854" y2="83250"/>
                          <a14:foregroundMark x1="70854" y1="83250" x2="88780" y2="51875"/>
                          <a14:foregroundMark x1="88780" y1="51875" x2="85244" y2="37625"/>
                          <a14:foregroundMark x1="53902" y1="8500" x2="84512" y2="25500"/>
                          <a14:foregroundMark x1="84512" y1="25500" x2="94756" y2="58875"/>
                          <a14:foregroundMark x1="94756" y1="58875" x2="82927" y2="25125"/>
                          <a14:foregroundMark x1="82927" y1="25125" x2="53049" y2="7875"/>
                          <a14:foregroundMark x1="53049" y1="7875" x2="59146" y2="7875"/>
                          <a14:backgroundMark x1="30244" y1="5500" x2="42683" y2="3000"/>
                          <a14:backgroundMark x1="34390" y1="625" x2="49756" y2="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67882" y="2955554"/>
              <a:ext cx="1431984" cy="1397058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DA3E25-41EF-F04A-9D43-E5C2FBDB8A9B}"/>
                </a:ext>
              </a:extLst>
            </p:cNvPr>
            <p:cNvSpPr/>
            <p:nvPr/>
          </p:nvSpPr>
          <p:spPr>
            <a:xfrm>
              <a:off x="3943111" y="3006618"/>
              <a:ext cx="1291466" cy="1291466"/>
            </a:xfrm>
            <a:prstGeom prst="ellipse">
              <a:avLst/>
            </a:prstGeom>
            <a:noFill/>
            <a:ln w="57150">
              <a:solidFill>
                <a:srgbClr val="FBB3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A93535-B00F-3D48-B2F8-4CB235030D99}"/>
              </a:ext>
            </a:extLst>
          </p:cNvPr>
          <p:cNvGrpSpPr/>
          <p:nvPr/>
        </p:nvGrpSpPr>
        <p:grpSpPr>
          <a:xfrm>
            <a:off x="5975698" y="1678820"/>
            <a:ext cx="3022912" cy="2007366"/>
            <a:chOff x="5975698" y="1678820"/>
            <a:chExt cx="3022912" cy="200736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244255-EED5-624C-9FA3-383DA4291E0E}"/>
                </a:ext>
              </a:extLst>
            </p:cNvPr>
            <p:cNvGrpSpPr/>
            <p:nvPr/>
          </p:nvGrpSpPr>
          <p:grpSpPr>
            <a:xfrm>
              <a:off x="6269473" y="1678820"/>
              <a:ext cx="2729137" cy="2007366"/>
              <a:chOff x="6269473" y="1221620"/>
              <a:chExt cx="2729137" cy="20073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CD9639-8FCD-6845-A231-8611FB424BBA}"/>
                  </a:ext>
                </a:extLst>
              </p:cNvPr>
              <p:cNvSpPr/>
              <p:nvPr/>
            </p:nvSpPr>
            <p:spPr>
              <a:xfrm>
                <a:off x="6301224" y="2490322"/>
                <a:ext cx="269738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UMD </a:t>
                </a:r>
                <a:r>
                  <a:rPr lang="en-US" b="1" dirty="0">
                    <a:solidFill>
                      <a:srgbClr val="4D4D4D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build</a:t>
                </a:r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 public charging points at sites with completed funding</a:t>
                </a:r>
                <a:endParaRPr lang="de-DE" dirty="0">
                  <a:solidFill>
                    <a:srgbClr val="4D4D4D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9777FA8-F6A4-C34D-86E6-214FC02008A5}"/>
                  </a:ext>
                </a:extLst>
              </p:cNvPr>
              <p:cNvGrpSpPr/>
              <p:nvPr/>
            </p:nvGrpSpPr>
            <p:grpSpPr>
              <a:xfrm>
                <a:off x="6269473" y="1221620"/>
                <a:ext cx="2697386" cy="1198256"/>
                <a:chOff x="6269473" y="1221620"/>
                <a:chExt cx="2697386" cy="1198256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BDE699E6-4813-BF42-9CEB-780DF53FF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69473" y="1278054"/>
                  <a:ext cx="2697386" cy="1141822"/>
                </a:xfrm>
                <a:prstGeom prst="rect">
                  <a:avLst/>
                </a:prstGeom>
              </p:spPr>
            </p:pic>
            <p:pic>
              <p:nvPicPr>
                <p:cNvPr id="24" name="Graphic 23" descr="Marker">
                  <a:extLst>
                    <a:ext uri="{FF2B5EF4-FFF2-40B4-BE49-F238E27FC236}">
                      <a16:creationId xmlns:a16="http://schemas.microsoft.com/office/drawing/2014/main" id="{F35B46FB-260F-E44A-98E0-0068956F5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2126" y="1453072"/>
                  <a:ext cx="556929" cy="556929"/>
                </a:xfrm>
                <a:prstGeom prst="rect">
                  <a:avLst/>
                </a:prstGeom>
              </p:spPr>
            </p:pic>
            <p:pic>
              <p:nvPicPr>
                <p:cNvPr id="25" name="Graphic 24" descr="Marker">
                  <a:extLst>
                    <a:ext uri="{FF2B5EF4-FFF2-40B4-BE49-F238E27FC236}">
                      <a16:creationId xmlns:a16="http://schemas.microsoft.com/office/drawing/2014/main" id="{95FB4475-B097-7D46-8057-E14177AEC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29" y="1221620"/>
                  <a:ext cx="556929" cy="556929"/>
                </a:xfrm>
                <a:prstGeom prst="rect">
                  <a:avLst/>
                </a:prstGeom>
              </p:spPr>
            </p:pic>
            <p:pic>
              <p:nvPicPr>
                <p:cNvPr id="26" name="Graphic 25" descr="Marker">
                  <a:extLst>
                    <a:ext uri="{FF2B5EF4-FFF2-40B4-BE49-F238E27FC236}">
                      <a16:creationId xmlns:a16="http://schemas.microsoft.com/office/drawing/2014/main" id="{A32C2456-4C62-824D-AF47-39A5C0A50E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0223" y="1614142"/>
                  <a:ext cx="556929" cy="5569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79905692-C95C-334E-A098-DDAD83E866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8549" b="89861" l="9809" r="91746">
                              <a14:foregroundMark x1="57536" y1="20278" x2="57536" y2="20278"/>
                              <a14:foregroundMark x1="58254" y1="11531" x2="58254" y2="11531"/>
                              <a14:foregroundMark x1="58852" y1="19085" x2="58852" y2="19085"/>
                              <a14:foregroundMark x1="57536" y1="16203" x2="57536" y2="16203"/>
                              <a14:foregroundMark x1="56818" y1="13917" x2="56818" y2="13917"/>
                              <a14:foregroundMark x1="44856" y1="11034" x2="44856" y2="11034"/>
                              <a14:foregroundMark x1="30861" y1="8648" x2="30861" y2="8648"/>
                              <a14:foregroundMark x1="25359" y1="84891" x2="25359" y2="84891"/>
                              <a14:foregroundMark x1="27392" y1="76740" x2="27392" y2="76740"/>
                              <a14:foregroundMark x1="26675" y1="73757" x2="32297" y2="74354"/>
                              <a14:foregroundMark x1="14833" y1="69781" x2="26675" y2="81909"/>
                              <a14:foregroundMark x1="34450" y1="88370" x2="57536" y2="69781"/>
                              <a14:foregroundMark x1="13397" y1="70278" x2="57536" y2="88370"/>
                              <a14:foregroundMark x1="15550" y1="80219" x2="15550" y2="80219"/>
                              <a14:foregroundMark x1="22488" y1="78429" x2="14833" y2="86581"/>
                              <a14:foregroundMark x1="25359" y1="84891" x2="13397" y2="89463"/>
                              <a14:foregroundMark x1="18301" y1="12127" x2="62440" y2="23757"/>
                              <a14:foregroundMark x1="12679" y1="9245" x2="63756" y2="30815"/>
                              <a14:foregroundMark x1="15191" y1="10338" x2="60646" y2="9642"/>
                              <a14:foregroundMark x1="87679" y1="16799" x2="91029" y2="17893"/>
                              <a14:foregroundMark x1="86483" y1="16501" x2="91746" y2="1620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7167" y="1422445"/>
                  <a:ext cx="758008" cy="912149"/>
                </a:xfrm>
                <a:prstGeom prst="rect">
                  <a:avLst/>
                </a:prstGeom>
              </p:spPr>
            </p:pic>
          </p:grpSp>
        </p:grpSp>
        <p:sp>
          <p:nvSpPr>
            <p:cNvPr id="32" name="Gleichschenkliges Dreieck 18">
              <a:extLst>
                <a:ext uri="{FF2B5EF4-FFF2-40B4-BE49-F238E27FC236}">
                  <a16:creationId xmlns:a16="http://schemas.microsoft.com/office/drawing/2014/main" id="{A34D5088-9203-104A-A534-012C681BA792}"/>
                </a:ext>
              </a:extLst>
            </p:cNvPr>
            <p:cNvSpPr/>
            <p:nvPr/>
          </p:nvSpPr>
          <p:spPr>
            <a:xfrm rot="5400000">
              <a:off x="5954411" y="2034419"/>
              <a:ext cx="308657" cy="2660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9583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3EF1B6FD-764A-4B36-9D2F-30CBB3B2FC3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2417" y="196919"/>
            <a:ext cx="6115879" cy="45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111CC-82BA-3D49-A3A4-9D06EEF2B845}"/>
              </a:ext>
            </a:extLst>
          </p:cNvPr>
          <p:cNvSpPr txBox="1"/>
          <p:nvPr/>
        </p:nvSpPr>
        <p:spPr>
          <a:xfrm>
            <a:off x="250823" y="174625"/>
            <a:ext cx="78339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 err="1">
                <a:solidFill>
                  <a:srgbClr val="3CCCA6"/>
                </a:solidFill>
                <a:latin typeface="Century Gothic" panose="020B0502020202020204" pitchFamily="34" charset="0"/>
              </a:rPr>
              <a:t>EVseed’s</a:t>
            </a:r>
            <a:r>
              <a:rPr lang="en-US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 community system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27EEB5-918D-1140-9FCB-0828AE886F91}"/>
              </a:ext>
            </a:extLst>
          </p:cNvPr>
          <p:cNvSpPr/>
          <p:nvPr/>
        </p:nvSpPr>
        <p:spPr>
          <a:xfrm>
            <a:off x="171448" y="3724022"/>
            <a:ext cx="269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can be </a:t>
            </a:r>
            <a:r>
              <a:rPr lang="en-US" b="1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sold to other users</a:t>
            </a:r>
            <a:endParaRPr lang="de-DE" b="1" dirty="0">
              <a:solidFill>
                <a:srgbClr val="4D4D4D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CAA273-6F72-7945-9DCA-ABEEF4369A14}"/>
              </a:ext>
            </a:extLst>
          </p:cNvPr>
          <p:cNvGrpSpPr/>
          <p:nvPr/>
        </p:nvGrpSpPr>
        <p:grpSpPr>
          <a:xfrm>
            <a:off x="3519121" y="1274188"/>
            <a:ext cx="2105757" cy="2330315"/>
            <a:chOff x="3758749" y="1503122"/>
            <a:chExt cx="1668382" cy="1846298"/>
          </a:xfrm>
        </p:grpSpPr>
        <p:sp>
          <p:nvSpPr>
            <p:cNvPr id="29" name="Ellipse 4">
              <a:extLst>
                <a:ext uri="{FF2B5EF4-FFF2-40B4-BE49-F238E27FC236}">
                  <a16:creationId xmlns:a16="http://schemas.microsoft.com/office/drawing/2014/main" id="{FE77D7C1-BC7B-0443-A4A1-AF17A4AFBF28}"/>
                </a:ext>
              </a:extLst>
            </p:cNvPr>
            <p:cNvSpPr/>
            <p:nvPr/>
          </p:nvSpPr>
          <p:spPr>
            <a:xfrm>
              <a:off x="3758749" y="1722351"/>
              <a:ext cx="1668382" cy="1627069"/>
            </a:xfrm>
            <a:prstGeom prst="ellipse">
              <a:avLst/>
            </a:prstGeom>
            <a:noFill/>
            <a:ln w="76200">
              <a:solidFill>
                <a:srgbClr val="3ACD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6">
              <a:extLst>
                <a:ext uri="{FF2B5EF4-FFF2-40B4-BE49-F238E27FC236}">
                  <a16:creationId xmlns:a16="http://schemas.microsoft.com/office/drawing/2014/main" id="{76EF7C42-443E-B444-95F7-E6E97D4F382A}"/>
                </a:ext>
              </a:extLst>
            </p:cNvPr>
            <p:cNvSpPr/>
            <p:nvPr/>
          </p:nvSpPr>
          <p:spPr>
            <a:xfrm>
              <a:off x="4354568" y="1503122"/>
              <a:ext cx="494634" cy="494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Gleichschenkliges Dreieck 9">
              <a:extLst>
                <a:ext uri="{FF2B5EF4-FFF2-40B4-BE49-F238E27FC236}">
                  <a16:creationId xmlns:a16="http://schemas.microsoft.com/office/drawing/2014/main" id="{199EB9F9-3381-B44A-B663-B43D4E06D7AA}"/>
                </a:ext>
              </a:extLst>
            </p:cNvPr>
            <p:cNvSpPr/>
            <p:nvPr/>
          </p:nvSpPr>
          <p:spPr>
            <a:xfrm rot="17215117">
              <a:off x="4615314" y="1612550"/>
              <a:ext cx="282652" cy="243666"/>
            </a:xfrm>
            <a:prstGeom prst="triangle">
              <a:avLst/>
            </a:prstGeom>
            <a:solidFill>
              <a:srgbClr val="3AC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CBFBEAE-B313-6043-A644-A25FF8A0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531" y="1361716"/>
            <a:ext cx="1791051" cy="2155261"/>
          </a:xfrm>
          <a:prstGeom prst="rect">
            <a:avLst/>
          </a:prstGeom>
        </p:spPr>
      </p:pic>
      <p:pic>
        <p:nvPicPr>
          <p:cNvPr id="11" name="Graphic 10" descr="Team">
            <a:extLst>
              <a:ext uri="{FF2B5EF4-FFF2-40B4-BE49-F238E27FC236}">
                <a16:creationId xmlns:a16="http://schemas.microsoft.com/office/drawing/2014/main" id="{7462DB66-E285-5842-96D1-E84ADB205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217" y="1513140"/>
            <a:ext cx="1974665" cy="197466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BC9B9DE-DC55-474F-A35B-CDD21D302621}"/>
              </a:ext>
            </a:extLst>
          </p:cNvPr>
          <p:cNvGrpSpPr/>
          <p:nvPr/>
        </p:nvGrpSpPr>
        <p:grpSpPr>
          <a:xfrm>
            <a:off x="3856007" y="1873520"/>
            <a:ext cx="1431984" cy="1397058"/>
            <a:chOff x="3867882" y="2955554"/>
            <a:chExt cx="1431984" cy="139705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0E21E57-73A7-3149-9B75-A092678D1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" b="94500" l="8659" r="94756">
                          <a14:foregroundMark x1="7805" y1="37625" x2="15244" y2="72125"/>
                          <a14:foregroundMark x1="15244" y1="72125" x2="41098" y2="94500"/>
                          <a14:foregroundMark x1="41098" y1="94500" x2="75000" y2="86500"/>
                          <a14:foregroundMark x1="75000" y1="86500" x2="87561" y2="63625"/>
                          <a14:foregroundMark x1="35000" y1="90875" x2="9146" y2="69000"/>
                          <a14:foregroundMark x1="9146" y1="69000" x2="35610" y2="90000"/>
                          <a14:foregroundMark x1="35610" y1="90000" x2="9146" y2="67625"/>
                          <a14:foregroundMark x1="9146" y1="67625" x2="8659" y2="32375"/>
                          <a14:foregroundMark x1="8659" y1="32375" x2="35610" y2="10125"/>
                          <a14:foregroundMark x1="35610" y1="10125" x2="68780" y2="14250"/>
                          <a14:foregroundMark x1="68780" y1="14250" x2="88171" y2="42750"/>
                          <a14:foregroundMark x1="88171" y1="42750" x2="80732" y2="80000"/>
                          <a14:foregroundMark x1="80732" y1="80000" x2="58049" y2="86625"/>
                          <a14:foregroundMark x1="48537" y1="43625" x2="33902" y2="74875"/>
                          <a14:foregroundMark x1="33902" y1="74875" x2="61585" y2="47250"/>
                          <a14:foregroundMark x1="61585" y1="47250" x2="67439" y2="61875"/>
                          <a14:foregroundMark x1="31951" y1="53375" x2="52439" y2="25000"/>
                          <a14:foregroundMark x1="52439" y1="25000" x2="35488" y2="59250"/>
                          <a14:foregroundMark x1="35488" y1="59250" x2="40854" y2="51500"/>
                          <a14:foregroundMark x1="48537" y1="38750" x2="54512" y2="40000"/>
                          <a14:foregroundMark x1="47927" y1="97625" x2="80610" y2="84375"/>
                          <a14:foregroundMark x1="80610" y1="84375" x2="90854" y2="51875"/>
                          <a14:foregroundMark x1="90854" y1="51875" x2="74146" y2="21000"/>
                          <a14:foregroundMark x1="74146" y1="21000" x2="41850" y2="4506"/>
                          <a14:foregroundMark x1="36884" y1="5810" x2="17805" y2="32375"/>
                          <a14:foregroundMark x1="17805" y1="32375" x2="37153" y2="5756"/>
                          <a14:foregroundMark x1="45165" y1="3362" x2="72439" y2="17500"/>
                          <a14:foregroundMark x1="72439" y1="17500" x2="89878" y2="47875"/>
                          <a14:foregroundMark x1="89878" y1="47875" x2="70854" y2="83250"/>
                          <a14:foregroundMark x1="70854" y1="83250" x2="88780" y2="51875"/>
                          <a14:foregroundMark x1="88780" y1="51875" x2="85244" y2="37625"/>
                          <a14:foregroundMark x1="53902" y1="8500" x2="84512" y2="25500"/>
                          <a14:foregroundMark x1="84512" y1="25500" x2="94756" y2="58875"/>
                          <a14:foregroundMark x1="94756" y1="58875" x2="82927" y2="25125"/>
                          <a14:foregroundMark x1="82927" y1="25125" x2="53049" y2="7875"/>
                          <a14:foregroundMark x1="53049" y1="7875" x2="59146" y2="7875"/>
                          <a14:backgroundMark x1="30244" y1="5500" x2="42683" y2="3000"/>
                          <a14:backgroundMark x1="34390" y1="625" x2="49756" y2="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67882" y="2955554"/>
              <a:ext cx="1431984" cy="1397058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BA32E0-CAF9-6B45-B515-9713096B75DB}"/>
                </a:ext>
              </a:extLst>
            </p:cNvPr>
            <p:cNvSpPr/>
            <p:nvPr/>
          </p:nvSpPr>
          <p:spPr>
            <a:xfrm>
              <a:off x="3943111" y="3006618"/>
              <a:ext cx="1291466" cy="1291466"/>
            </a:xfrm>
            <a:prstGeom prst="ellipse">
              <a:avLst/>
            </a:prstGeom>
            <a:noFill/>
            <a:ln w="57150">
              <a:solidFill>
                <a:srgbClr val="FBB3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7BF69AD-EE2D-4349-AAAD-91D521440408}"/>
              </a:ext>
            </a:extLst>
          </p:cNvPr>
          <p:cNvSpPr/>
          <p:nvPr/>
        </p:nvSpPr>
        <p:spPr>
          <a:xfrm>
            <a:off x="6245060" y="3724022"/>
            <a:ext cx="269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can be </a:t>
            </a:r>
            <a:r>
              <a:rPr lang="en-US" b="1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used to charge EVs</a:t>
            </a:r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buy e-mobility services</a:t>
            </a:r>
            <a:endParaRPr lang="de-DE" dirty="0">
              <a:solidFill>
                <a:srgbClr val="4D4D4D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3220A0-EF0D-0849-9D29-813074308264}"/>
              </a:ext>
            </a:extLst>
          </p:cNvPr>
          <p:cNvSpPr/>
          <p:nvPr/>
        </p:nvSpPr>
        <p:spPr>
          <a:xfrm>
            <a:off x="3220453" y="1004652"/>
            <a:ext cx="2696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4D4D4D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electricity tokens</a:t>
            </a:r>
            <a:endParaRPr lang="de-DE" b="1" dirty="0"/>
          </a:p>
        </p:txBody>
      </p:sp>
      <p:sp>
        <p:nvSpPr>
          <p:cNvPr id="42" name="Gleichschenkliges Dreieck 18">
            <a:extLst>
              <a:ext uri="{FF2B5EF4-FFF2-40B4-BE49-F238E27FC236}">
                <a16:creationId xmlns:a16="http://schemas.microsoft.com/office/drawing/2014/main" id="{AAC8FA46-A72E-8842-8BC4-04B6B5A54E5E}"/>
              </a:ext>
            </a:extLst>
          </p:cNvPr>
          <p:cNvSpPr/>
          <p:nvPr/>
        </p:nvSpPr>
        <p:spPr>
          <a:xfrm rot="5400000">
            <a:off x="5963747" y="2444654"/>
            <a:ext cx="308657" cy="2660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26">
            <a:extLst>
              <a:ext uri="{FF2B5EF4-FFF2-40B4-BE49-F238E27FC236}">
                <a16:creationId xmlns:a16="http://schemas.microsoft.com/office/drawing/2014/main" id="{6C9E2B3E-0A69-7F49-8FB7-57E6BC9712C4}"/>
              </a:ext>
            </a:extLst>
          </p:cNvPr>
          <p:cNvSpPr/>
          <p:nvPr/>
        </p:nvSpPr>
        <p:spPr>
          <a:xfrm rot="16200000">
            <a:off x="2823483" y="2437274"/>
            <a:ext cx="308657" cy="2660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9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111CC-82BA-3D49-A3A4-9D06EEF2B845}"/>
              </a:ext>
            </a:extLst>
          </p:cNvPr>
          <p:cNvSpPr txBox="1"/>
          <p:nvPr/>
        </p:nvSpPr>
        <p:spPr>
          <a:xfrm>
            <a:off x="250823" y="174625"/>
            <a:ext cx="78339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" sz="2800" dirty="0" err="1">
                <a:solidFill>
                  <a:srgbClr val="3CCCA6"/>
                </a:solidFill>
                <a:latin typeface="Century Gothic" panose="020B0502020202020204" pitchFamily="34" charset="0"/>
              </a:rPr>
              <a:t>EVseed’s</a:t>
            </a:r>
            <a:r>
              <a:rPr lang="en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 next step: electric grid challenges</a:t>
            </a:r>
            <a:endParaRPr lang="en-US" sz="2800" dirty="0">
              <a:solidFill>
                <a:srgbClr val="3CCCA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5D736E7A-9BB6-2F4D-A87C-8966D810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0365" y="1373986"/>
            <a:ext cx="1808629" cy="18086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CC315E-DDFE-0E40-AD1B-3502A08407EF}"/>
              </a:ext>
            </a:extLst>
          </p:cNvPr>
          <p:cNvSpPr/>
          <p:nvPr/>
        </p:nvSpPr>
        <p:spPr>
          <a:xfrm>
            <a:off x="38098" y="3223198"/>
            <a:ext cx="26973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</a:rPr>
              <a:t>With more and more </a:t>
            </a:r>
            <a:r>
              <a:rPr lang="en-US" b="1" dirty="0">
                <a:solidFill>
                  <a:srgbClr val="4D4D4D"/>
                </a:solidFill>
                <a:latin typeface="Century Gothic" panose="020B0502020202020204" pitchFamily="34" charset="0"/>
              </a:rPr>
              <a:t>intermittent renewable generation </a:t>
            </a:r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</a:rPr>
              <a:t>resources</a:t>
            </a:r>
            <a:endParaRPr lang="de-DE" dirty="0">
              <a:solidFill>
                <a:srgbClr val="4D4D4D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4BAA82-0165-6F44-931A-BBB502FFD315}"/>
              </a:ext>
            </a:extLst>
          </p:cNvPr>
          <p:cNvSpPr/>
          <p:nvPr/>
        </p:nvSpPr>
        <p:spPr>
          <a:xfrm>
            <a:off x="3160342" y="3226946"/>
            <a:ext cx="28233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</a:rPr>
              <a:t>utilities still need to guarantee the </a:t>
            </a:r>
            <a:r>
              <a:rPr lang="en-US" b="1" dirty="0">
                <a:solidFill>
                  <a:srgbClr val="4D4D4D"/>
                </a:solidFill>
                <a:latin typeface="Century Gothic" panose="020B0502020202020204" pitchFamily="34" charset="0"/>
              </a:rPr>
              <a:t>balance</a:t>
            </a:r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</a:rPr>
              <a:t> between </a:t>
            </a:r>
            <a:r>
              <a:rPr lang="en-US" b="1" dirty="0">
                <a:solidFill>
                  <a:srgbClr val="4D4D4D"/>
                </a:solidFill>
                <a:latin typeface="Century Gothic" panose="020B0502020202020204" pitchFamily="34" charset="0"/>
              </a:rPr>
              <a:t>generation and load</a:t>
            </a:r>
            <a:endParaRPr lang="de-DE" b="1" dirty="0">
              <a:solidFill>
                <a:srgbClr val="4D4D4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646C2-C699-6E48-81A6-A6B2A5963DFF}"/>
              </a:ext>
            </a:extLst>
          </p:cNvPr>
          <p:cNvSpPr/>
          <p:nvPr/>
        </p:nvSpPr>
        <p:spPr>
          <a:xfrm>
            <a:off x="6201623" y="3223198"/>
            <a:ext cx="28233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</a:rPr>
              <a:t>and are expected to invest </a:t>
            </a:r>
            <a:r>
              <a:rPr lang="en-US" b="1" dirty="0">
                <a:solidFill>
                  <a:srgbClr val="4D4D4D"/>
                </a:solidFill>
                <a:latin typeface="Century Gothic" panose="020B0502020202020204" pitchFamily="34" charset="0"/>
              </a:rPr>
              <a:t>$500B</a:t>
            </a:r>
            <a:r>
              <a:rPr lang="en-US" b="1" baseline="30000" dirty="0">
                <a:solidFill>
                  <a:srgbClr val="4D4D4D"/>
                </a:solidFill>
                <a:latin typeface="Century Gothic" panose="020B0502020202020204" pitchFamily="34" charset="0"/>
              </a:rPr>
              <a:t>2</a:t>
            </a:r>
            <a:r>
              <a:rPr lang="en-US" b="1" dirty="0">
                <a:solidFill>
                  <a:srgbClr val="4D4D4D"/>
                </a:solidFill>
                <a:latin typeface="Century Gothic" panose="020B0502020202020204" pitchFamily="34" charset="0"/>
              </a:rPr>
              <a:t> in Transmission &amp; Distribution </a:t>
            </a:r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</a:rPr>
              <a:t>assets by 2030.</a:t>
            </a:r>
            <a:endParaRPr lang="de-DE" dirty="0">
              <a:solidFill>
                <a:srgbClr val="4D4D4D"/>
              </a:solidFill>
            </a:endParaRPr>
          </a:p>
        </p:txBody>
      </p:sp>
      <p:sp>
        <p:nvSpPr>
          <p:cNvPr id="25" name="Gleichschenkliges Dreieck 18">
            <a:extLst>
              <a:ext uri="{FF2B5EF4-FFF2-40B4-BE49-F238E27FC236}">
                <a16:creationId xmlns:a16="http://schemas.microsoft.com/office/drawing/2014/main" id="{2CB2CD44-0A3C-C645-A023-C3602B1CA83F}"/>
              </a:ext>
            </a:extLst>
          </p:cNvPr>
          <p:cNvSpPr/>
          <p:nvPr/>
        </p:nvSpPr>
        <p:spPr>
          <a:xfrm rot="5400000">
            <a:off x="2830279" y="2263023"/>
            <a:ext cx="308657" cy="2660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18">
            <a:extLst>
              <a:ext uri="{FF2B5EF4-FFF2-40B4-BE49-F238E27FC236}">
                <a16:creationId xmlns:a16="http://schemas.microsoft.com/office/drawing/2014/main" id="{01DD60BF-2F1A-BA48-97B1-F6441839E987}"/>
              </a:ext>
            </a:extLst>
          </p:cNvPr>
          <p:cNvSpPr/>
          <p:nvPr/>
        </p:nvSpPr>
        <p:spPr>
          <a:xfrm rot="5400000">
            <a:off x="6012217" y="2263023"/>
            <a:ext cx="308657" cy="26608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CE333-5964-4BC5-9582-3D7438475543}"/>
              </a:ext>
            </a:extLst>
          </p:cNvPr>
          <p:cNvSpPr/>
          <p:nvPr/>
        </p:nvSpPr>
        <p:spPr>
          <a:xfrm>
            <a:off x="266699" y="4526716"/>
            <a:ext cx="85407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>
                <a:solidFill>
                  <a:srgbClr val="4D4D4D"/>
                </a:solidFill>
                <a:latin typeface="Century Gothic" panose="020B0502020202020204" pitchFamily="34" charset="0"/>
              </a:rPr>
              <a:t>1 </a:t>
            </a:r>
            <a:r>
              <a:rPr lang="en-US" sz="1000" dirty="0">
                <a:solidFill>
                  <a:srgbClr val="4D4D4D"/>
                </a:solidFill>
                <a:latin typeface="Century Gothic" panose="020B0502020202020204" pitchFamily="34" charset="0"/>
              </a:rPr>
              <a:t>Solar 10 sec - CEIC-08-04 </a:t>
            </a:r>
            <a:r>
              <a:rPr lang="en-US" sz="1000" baseline="30000" dirty="0">
                <a:solidFill>
                  <a:srgbClr val="4D4D4D"/>
                </a:solidFill>
                <a:latin typeface="Century Gothic" panose="020B0502020202020204" pitchFamily="34" charset="0"/>
              </a:rPr>
              <a:t>2</a:t>
            </a:r>
            <a:r>
              <a:rPr lang="en-US" sz="1000" dirty="0">
                <a:solidFill>
                  <a:srgbClr val="4D4D4D"/>
                </a:solidFill>
                <a:latin typeface="Century Gothic" panose="020B0502020202020204" pitchFamily="34" charset="0"/>
              </a:rPr>
              <a:t> Total investment up to 2030 in the US and EU (source: https://www.iea.org/wei2018/)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86E5D-6FD0-DA43-B28C-24DAC33A81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3486" t="7692" r="6744" b="13066"/>
          <a:stretch/>
        </p:blipFill>
        <p:spPr>
          <a:xfrm>
            <a:off x="402702" y="1641475"/>
            <a:ext cx="2045367" cy="1245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E335FD-3443-034B-8B47-E574148D0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340" y="1925064"/>
            <a:ext cx="1930923" cy="11942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4BEAF5-1CB1-1B4E-A81A-98FD5676437B}"/>
              </a:ext>
            </a:extLst>
          </p:cNvPr>
          <p:cNvSpPr/>
          <p:nvPr/>
        </p:nvSpPr>
        <p:spPr>
          <a:xfrm>
            <a:off x="2265580" y="2632994"/>
            <a:ext cx="250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rgbClr val="4D4D4D"/>
                </a:solidFill>
                <a:latin typeface="Century Gothic" panose="020B0502020202020204" pitchFamily="34" charset="0"/>
              </a:rPr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59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7CF0B641-A0FB-47D7-BBBD-553AFF81A3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7CF0B641-A0FB-47D7-BBBD-553AFF81A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7B3100-748A-4741-835F-21A7454E9342}"/>
              </a:ext>
            </a:extLst>
          </p:cNvPr>
          <p:cNvSpPr txBox="1"/>
          <p:nvPr/>
        </p:nvSpPr>
        <p:spPr>
          <a:xfrm>
            <a:off x="250823" y="174625"/>
            <a:ext cx="78339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" sz="2800" dirty="0" err="1">
                <a:solidFill>
                  <a:srgbClr val="3CCCA6"/>
                </a:solidFill>
                <a:latin typeface="Century Gothic" panose="020B0502020202020204" pitchFamily="34" charset="0"/>
              </a:rPr>
              <a:t>EVseed’s</a:t>
            </a:r>
            <a:r>
              <a:rPr lang="en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 next step: </a:t>
            </a:r>
            <a:r>
              <a:rPr lang="en-US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The Opportunity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DBF1B-A142-7644-8B85-4705F04A6611}"/>
              </a:ext>
            </a:extLst>
          </p:cNvPr>
          <p:cNvSpPr/>
          <p:nvPr/>
        </p:nvSpPr>
        <p:spPr>
          <a:xfrm>
            <a:off x="371202" y="2408661"/>
            <a:ext cx="8403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</a:rPr>
              <a:t>can provide </a:t>
            </a:r>
            <a:r>
              <a:rPr lang="en-US" b="1" dirty="0">
                <a:solidFill>
                  <a:srgbClr val="4D4D4D"/>
                </a:solidFill>
                <a:latin typeface="Century Gothic" panose="020B0502020202020204" pitchFamily="34" charset="0"/>
              </a:rPr>
              <a:t>grid services</a:t>
            </a:r>
            <a:endParaRPr lang="de-DE" b="1" dirty="0">
              <a:solidFill>
                <a:srgbClr val="4D4D4D"/>
              </a:solidFill>
            </a:endParaRPr>
          </a:p>
        </p:txBody>
      </p:sp>
      <p:pic>
        <p:nvPicPr>
          <p:cNvPr id="12" name="Graphic 11" descr="Full battery">
            <a:extLst>
              <a:ext uri="{FF2B5EF4-FFF2-40B4-BE49-F238E27FC236}">
                <a16:creationId xmlns:a16="http://schemas.microsoft.com/office/drawing/2014/main" id="{C5FCD834-6459-3340-976A-754980327C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1611" b="21611"/>
          <a:stretch/>
        </p:blipFill>
        <p:spPr>
          <a:xfrm>
            <a:off x="3795048" y="1386858"/>
            <a:ext cx="1553904" cy="882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22DE90-5688-0E4A-9862-1CB8B5CBCC13}"/>
              </a:ext>
            </a:extLst>
          </p:cNvPr>
          <p:cNvSpPr/>
          <p:nvPr/>
        </p:nvSpPr>
        <p:spPr>
          <a:xfrm>
            <a:off x="3941828" y="1000312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</a:rPr>
              <a:t>EV batteries </a:t>
            </a:r>
            <a:endParaRPr lang="de-DE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2A0385-AFFD-D045-8E50-629B0B8BDBC8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891321" y="2851905"/>
            <a:ext cx="1370009" cy="13167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1F9D2-E5D3-CF49-BBA8-CECF52696E4A}"/>
              </a:ext>
            </a:extLst>
          </p:cNvPr>
          <p:cNvGrpSpPr/>
          <p:nvPr/>
        </p:nvGrpSpPr>
        <p:grpSpPr>
          <a:xfrm>
            <a:off x="250825" y="1369042"/>
            <a:ext cx="2790579" cy="2405675"/>
            <a:chOff x="250825" y="1369042"/>
            <a:chExt cx="2790579" cy="2405675"/>
          </a:xfrm>
        </p:grpSpPr>
        <p:sp>
          <p:nvSpPr>
            <p:cNvPr id="32" name="Gleichschenkliges Dreieck 18">
              <a:extLst>
                <a:ext uri="{FF2B5EF4-FFF2-40B4-BE49-F238E27FC236}">
                  <a16:creationId xmlns:a16="http://schemas.microsoft.com/office/drawing/2014/main" id="{A0E190AC-2331-F442-82E8-A6339629B05A}"/>
                </a:ext>
              </a:extLst>
            </p:cNvPr>
            <p:cNvSpPr/>
            <p:nvPr/>
          </p:nvSpPr>
          <p:spPr>
            <a:xfrm>
              <a:off x="250825" y="1369042"/>
              <a:ext cx="2790579" cy="240567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B435D0D-1F20-D940-96B0-250DF84B7FC8}"/>
                </a:ext>
              </a:extLst>
            </p:cNvPr>
            <p:cNvGrpSpPr/>
            <p:nvPr/>
          </p:nvGrpSpPr>
          <p:grpSpPr>
            <a:xfrm>
              <a:off x="365890" y="1611651"/>
              <a:ext cx="2566800" cy="1933054"/>
              <a:chOff x="276990" y="1198901"/>
              <a:chExt cx="2566800" cy="19330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FD5DF5-A00F-D346-BF4B-483094F2B62A}"/>
                  </a:ext>
                </a:extLst>
              </p:cNvPr>
              <p:cNvSpPr/>
              <p:nvPr/>
            </p:nvSpPr>
            <p:spPr>
              <a:xfrm>
                <a:off x="276990" y="1198901"/>
                <a:ext cx="256680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4D4D4D"/>
                    </a:solidFill>
                    <a:latin typeface="Century Gothic" panose="020B0502020202020204" pitchFamily="34" charset="0"/>
                  </a:rPr>
                  <a:t>Smart Charging</a:t>
                </a:r>
              </a:p>
              <a:p>
                <a:pPr algn="ctr"/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</a:rPr>
                  <a:t>Shift charging at the right time, i.e. demand response</a:t>
                </a:r>
                <a:endParaRPr lang="de-DE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E14A080-D06F-8C4F-B97D-087A90BEE9B8}"/>
                  </a:ext>
                </a:extLst>
              </p:cNvPr>
              <p:cNvGrpSpPr/>
              <p:nvPr/>
            </p:nvGrpSpPr>
            <p:grpSpPr>
              <a:xfrm>
                <a:off x="718111" y="2175937"/>
                <a:ext cx="1684559" cy="956018"/>
                <a:chOff x="369395" y="3041650"/>
                <a:chExt cx="1684559" cy="956018"/>
              </a:xfrm>
            </p:grpSpPr>
            <p:pic>
              <p:nvPicPr>
                <p:cNvPr id="6" name="Graphic 5" descr="Empty battery">
                  <a:extLst>
                    <a:ext uri="{FF2B5EF4-FFF2-40B4-BE49-F238E27FC236}">
                      <a16:creationId xmlns:a16="http://schemas.microsoft.com/office/drawing/2014/main" id="{937558EB-D2CE-8C46-9D06-B4AE28DFA6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9395" y="3453539"/>
                  <a:ext cx="544129" cy="544129"/>
                </a:xfrm>
                <a:prstGeom prst="rect">
                  <a:avLst/>
                </a:prstGeom>
              </p:spPr>
            </p:pic>
            <p:pic>
              <p:nvPicPr>
                <p:cNvPr id="9" name="Graphic 8" descr="Full battery">
                  <a:extLst>
                    <a:ext uri="{FF2B5EF4-FFF2-40B4-BE49-F238E27FC236}">
                      <a16:creationId xmlns:a16="http://schemas.microsoft.com/office/drawing/2014/main" id="{D1C3A170-C510-F548-9942-9A435B87BD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9825" y="3453538"/>
                  <a:ext cx="544129" cy="544129"/>
                </a:xfrm>
                <a:prstGeom prst="rect">
                  <a:avLst/>
                </a:prstGeom>
              </p:spPr>
            </p:pic>
            <p:sp>
              <p:nvSpPr>
                <p:cNvPr id="26" name="Gleichschenkliges Dreieck 18">
                  <a:extLst>
                    <a:ext uri="{FF2B5EF4-FFF2-40B4-BE49-F238E27FC236}">
                      <a16:creationId xmlns:a16="http://schemas.microsoft.com/office/drawing/2014/main" id="{0BA3CE31-226F-BB46-8F9E-9D9532AEA866}"/>
                    </a:ext>
                  </a:extLst>
                </p:cNvPr>
                <p:cNvSpPr/>
                <p:nvPr/>
              </p:nvSpPr>
              <p:spPr>
                <a:xfrm rot="5400000">
                  <a:off x="1061040" y="3585840"/>
                  <a:ext cx="308657" cy="26608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30" name="Graphic 29" descr="Clock">
                  <a:extLst>
                    <a:ext uri="{FF2B5EF4-FFF2-40B4-BE49-F238E27FC236}">
                      <a16:creationId xmlns:a16="http://schemas.microsoft.com/office/drawing/2014/main" id="{A2308ED5-5BE0-2E46-9C2A-C59AB67CDF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524" y="3041650"/>
                  <a:ext cx="553003" cy="55300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1F052A5-1F74-A74C-8EBD-9553AD0A5EC5}"/>
              </a:ext>
            </a:extLst>
          </p:cNvPr>
          <p:cNvSpPr/>
          <p:nvPr/>
        </p:nvSpPr>
        <p:spPr>
          <a:xfrm>
            <a:off x="3256576" y="4014756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Century Gothic" panose="020B0502020202020204" pitchFamily="34" charset="0"/>
              </a:rPr>
              <a:t>directly to system operators</a:t>
            </a:r>
            <a:r>
              <a:rPr lang="en-US" baseline="30000" dirty="0">
                <a:solidFill>
                  <a:srgbClr val="4D4D4D"/>
                </a:solidFill>
                <a:latin typeface="Century Gothic" panose="020B0502020202020204" pitchFamily="34" charset="0"/>
              </a:rPr>
              <a:t>1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DE8A4-B244-9344-ABB6-5D1765592A43}"/>
              </a:ext>
            </a:extLst>
          </p:cNvPr>
          <p:cNvSpPr/>
          <p:nvPr/>
        </p:nvSpPr>
        <p:spPr>
          <a:xfrm>
            <a:off x="264239" y="4521642"/>
            <a:ext cx="71160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aseline="30000" dirty="0">
                <a:solidFill>
                  <a:srgbClr val="4D4D4D"/>
                </a:solidFill>
                <a:latin typeface="Century Gothic" panose="020B0502020202020204" pitchFamily="34" charset="0"/>
              </a:rPr>
              <a:t>1</a:t>
            </a:r>
            <a:r>
              <a:rPr lang="en-US" sz="1000" dirty="0">
                <a:solidFill>
                  <a:srgbClr val="4D4D4D"/>
                </a:solidFill>
                <a:latin typeface="Century Gothic" panose="020B0502020202020204" pitchFamily="34" charset="0"/>
              </a:rPr>
              <a:t> Transmission System Operators (TSO), Distribution System Operators (DSO), Independent System Operators (ISO)</a:t>
            </a:r>
            <a:endParaRPr lang="de-DE" sz="1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F27A2-F306-5747-9309-363EA9176C6F}"/>
              </a:ext>
            </a:extLst>
          </p:cNvPr>
          <p:cNvGrpSpPr/>
          <p:nvPr/>
        </p:nvGrpSpPr>
        <p:grpSpPr>
          <a:xfrm>
            <a:off x="6090073" y="1198901"/>
            <a:ext cx="2788027" cy="2874602"/>
            <a:chOff x="6090073" y="1198901"/>
            <a:chExt cx="2788027" cy="2874602"/>
          </a:xfrm>
        </p:grpSpPr>
        <p:sp>
          <p:nvSpPr>
            <p:cNvPr id="33" name="Gleichschenkliges Dreieck 18">
              <a:extLst>
                <a:ext uri="{FF2B5EF4-FFF2-40B4-BE49-F238E27FC236}">
                  <a16:creationId xmlns:a16="http://schemas.microsoft.com/office/drawing/2014/main" id="{53B7D95D-C870-D044-8455-31F0ADF64EA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0073" y="1453946"/>
              <a:ext cx="2788027" cy="24048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2A963F-5CD3-0643-AE40-597D77E190C1}"/>
                </a:ext>
              </a:extLst>
            </p:cNvPr>
            <p:cNvGrpSpPr/>
            <p:nvPr/>
          </p:nvGrpSpPr>
          <p:grpSpPr>
            <a:xfrm>
              <a:off x="6267975" y="1198901"/>
              <a:ext cx="2568332" cy="2874602"/>
              <a:chOff x="6201300" y="1198901"/>
              <a:chExt cx="2568332" cy="28746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8B64FBC-FFFB-DC47-B76A-3F9205DECF06}"/>
                  </a:ext>
                </a:extLst>
              </p:cNvPr>
              <p:cNvGrpSpPr/>
              <p:nvPr/>
            </p:nvGrpSpPr>
            <p:grpSpPr>
              <a:xfrm>
                <a:off x="6643187" y="1924470"/>
                <a:ext cx="1684558" cy="954653"/>
                <a:chOff x="1105085" y="1349947"/>
                <a:chExt cx="1684558" cy="954653"/>
              </a:xfrm>
            </p:grpSpPr>
            <p:pic>
              <p:nvPicPr>
                <p:cNvPr id="37" name="Graphic 36" descr="Full battery">
                  <a:extLst>
                    <a:ext uri="{FF2B5EF4-FFF2-40B4-BE49-F238E27FC236}">
                      <a16:creationId xmlns:a16="http://schemas.microsoft.com/office/drawing/2014/main" id="{F1C6D8C9-DEBB-584E-A3EC-E9BE16EA89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5085" y="1760471"/>
                  <a:ext cx="544129" cy="544129"/>
                </a:xfrm>
                <a:prstGeom prst="rect">
                  <a:avLst/>
                </a:prstGeom>
              </p:spPr>
            </p:pic>
            <p:pic>
              <p:nvPicPr>
                <p:cNvPr id="39" name="Graphic 38" descr="Empty battery">
                  <a:extLst>
                    <a:ext uri="{FF2B5EF4-FFF2-40B4-BE49-F238E27FC236}">
                      <a16:creationId xmlns:a16="http://schemas.microsoft.com/office/drawing/2014/main" id="{CDA25046-B2F3-2F46-A856-13D1B2141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5514" y="1760471"/>
                  <a:ext cx="544129" cy="544129"/>
                </a:xfrm>
                <a:prstGeom prst="rect">
                  <a:avLst/>
                </a:prstGeom>
              </p:spPr>
            </p:pic>
            <p:sp>
              <p:nvSpPr>
                <p:cNvPr id="38" name="Gleichschenkliges Dreieck 18">
                  <a:extLst>
                    <a:ext uri="{FF2B5EF4-FFF2-40B4-BE49-F238E27FC236}">
                      <a16:creationId xmlns:a16="http://schemas.microsoft.com/office/drawing/2014/main" id="{11E3C731-A7DA-7944-8EE5-F4672383C672}"/>
                    </a:ext>
                  </a:extLst>
                </p:cNvPr>
                <p:cNvSpPr/>
                <p:nvPr/>
              </p:nvSpPr>
              <p:spPr>
                <a:xfrm rot="5400000">
                  <a:off x="1796730" y="1892774"/>
                  <a:ext cx="308657" cy="26608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35" name="Graphic 34" descr="Stopwatch">
                  <a:extLst>
                    <a:ext uri="{FF2B5EF4-FFF2-40B4-BE49-F238E27FC236}">
                      <a16:creationId xmlns:a16="http://schemas.microsoft.com/office/drawing/2014/main" id="{0B386C0F-B35B-964F-AC8D-7A25ECBC2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8843" y="1349947"/>
                  <a:ext cx="574329" cy="574329"/>
                </a:xfrm>
                <a:prstGeom prst="rect">
                  <a:avLst/>
                </a:prstGeom>
              </p:spPr>
            </p:pic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E527F9-74F9-2140-9609-21FE72589724}"/>
                  </a:ext>
                </a:extLst>
              </p:cNvPr>
              <p:cNvSpPr/>
              <p:nvPr/>
            </p:nvSpPr>
            <p:spPr>
              <a:xfrm>
                <a:off x="6201300" y="1198901"/>
                <a:ext cx="2568332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4D4D4D"/>
                    </a:solidFill>
                    <a:latin typeface="Century Gothic" panose="020B0502020202020204" pitchFamily="34" charset="0"/>
                  </a:rPr>
                  <a:t>Vehicle to Grid (V2G)</a:t>
                </a:r>
              </a:p>
              <a:p>
                <a:pPr algn="ctr"/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</a:rPr>
                  <a:t>Deliver additional/ancillary </a:t>
                </a:r>
                <a:b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</a:rPr>
                </a:br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</a:rPr>
                  <a:t>services to the grid,</a:t>
                </a:r>
                <a:r>
                  <a:rPr lang="de-DE" dirty="0">
                    <a:solidFill>
                      <a:srgbClr val="4D4D4D"/>
                    </a:solidFill>
                    <a:latin typeface="Century Gothic" panose="020B0502020202020204" pitchFamily="34" charset="0"/>
                  </a:rPr>
                  <a:t> e.g.: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3014A31-3922-B346-AE72-F7B8FE9205FF}"/>
                  </a:ext>
                </a:extLst>
              </p:cNvPr>
              <p:cNvGrpSpPr/>
              <p:nvPr/>
            </p:nvGrpSpPr>
            <p:grpSpPr>
              <a:xfrm>
                <a:off x="7180666" y="3035562"/>
                <a:ext cx="609600" cy="771527"/>
                <a:chOff x="2317750" y="2990848"/>
                <a:chExt cx="609600" cy="771527"/>
              </a:xfrm>
            </p:grpSpPr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AD134EC7-1F69-CC4A-BA18-44B4D76C195A}"/>
                    </a:ext>
                  </a:extLst>
                </p:cNvPr>
                <p:cNvSpPr/>
                <p:nvPr/>
              </p:nvSpPr>
              <p:spPr>
                <a:xfrm>
                  <a:off x="2320925" y="2990848"/>
                  <a:ext cx="606425" cy="771527"/>
                </a:xfrm>
                <a:custGeom>
                  <a:avLst/>
                  <a:gdLst>
                    <a:gd name="connsiteX0" fmla="*/ 0 w 606425"/>
                    <a:gd name="connsiteY0" fmla="*/ 765177 h 771527"/>
                    <a:gd name="connsiteX1" fmla="*/ 57150 w 606425"/>
                    <a:gd name="connsiteY1" fmla="*/ 2 h 771527"/>
                    <a:gd name="connsiteX2" fmla="*/ 146050 w 606425"/>
                    <a:gd name="connsiteY2" fmla="*/ 771527 h 771527"/>
                    <a:gd name="connsiteX3" fmla="*/ 254000 w 606425"/>
                    <a:gd name="connsiteY3" fmla="*/ 3177 h 771527"/>
                    <a:gd name="connsiteX4" fmla="*/ 336550 w 606425"/>
                    <a:gd name="connsiteY4" fmla="*/ 768352 h 771527"/>
                    <a:gd name="connsiteX5" fmla="*/ 441325 w 606425"/>
                    <a:gd name="connsiteY5" fmla="*/ 6352 h 771527"/>
                    <a:gd name="connsiteX6" fmla="*/ 514350 w 606425"/>
                    <a:gd name="connsiteY6" fmla="*/ 768352 h 771527"/>
                    <a:gd name="connsiteX7" fmla="*/ 606425 w 606425"/>
                    <a:gd name="connsiteY7" fmla="*/ 231777 h 771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425" h="771527">
                      <a:moveTo>
                        <a:pt x="0" y="765177"/>
                      </a:moveTo>
                      <a:cubicBezTo>
                        <a:pt x="16404" y="382060"/>
                        <a:pt x="32808" y="-1056"/>
                        <a:pt x="57150" y="2"/>
                      </a:cubicBezTo>
                      <a:cubicBezTo>
                        <a:pt x="81492" y="1060"/>
                        <a:pt x="113242" y="770998"/>
                        <a:pt x="146050" y="771527"/>
                      </a:cubicBezTo>
                      <a:cubicBezTo>
                        <a:pt x="178858" y="772056"/>
                        <a:pt x="222250" y="3706"/>
                        <a:pt x="254000" y="3177"/>
                      </a:cubicBezTo>
                      <a:cubicBezTo>
                        <a:pt x="285750" y="2648"/>
                        <a:pt x="305329" y="767823"/>
                        <a:pt x="336550" y="768352"/>
                      </a:cubicBezTo>
                      <a:cubicBezTo>
                        <a:pt x="367771" y="768881"/>
                        <a:pt x="411692" y="6352"/>
                        <a:pt x="441325" y="6352"/>
                      </a:cubicBezTo>
                      <a:cubicBezTo>
                        <a:pt x="470958" y="6352"/>
                        <a:pt x="486833" y="730781"/>
                        <a:pt x="514350" y="768352"/>
                      </a:cubicBezTo>
                      <a:cubicBezTo>
                        <a:pt x="541867" y="805923"/>
                        <a:pt x="590550" y="325969"/>
                        <a:pt x="606425" y="231777"/>
                      </a:cubicBezTo>
                    </a:path>
                  </a:pathLst>
                </a:custGeom>
                <a:noFill/>
                <a:ln w="22225">
                  <a:solidFill>
                    <a:srgbClr val="00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4903643C-8FFB-174F-890A-11CC765C2396}"/>
                    </a:ext>
                  </a:extLst>
                </p:cNvPr>
                <p:cNvSpPr/>
                <p:nvPr/>
              </p:nvSpPr>
              <p:spPr>
                <a:xfrm>
                  <a:off x="2317750" y="2996483"/>
                  <a:ext cx="584200" cy="759542"/>
                </a:xfrm>
                <a:custGeom>
                  <a:avLst/>
                  <a:gdLst>
                    <a:gd name="connsiteX0" fmla="*/ 0 w 584200"/>
                    <a:gd name="connsiteY0" fmla="*/ 756367 h 759542"/>
                    <a:gd name="connsiteX1" fmla="*/ 120650 w 584200"/>
                    <a:gd name="connsiteY1" fmla="*/ 717 h 759542"/>
                    <a:gd name="connsiteX2" fmla="*/ 276225 w 584200"/>
                    <a:gd name="connsiteY2" fmla="*/ 759542 h 759542"/>
                    <a:gd name="connsiteX3" fmla="*/ 438150 w 584200"/>
                    <a:gd name="connsiteY3" fmla="*/ 3892 h 759542"/>
                    <a:gd name="connsiteX4" fmla="*/ 584200 w 584200"/>
                    <a:gd name="connsiteY4" fmla="*/ 445217 h 759542"/>
                    <a:gd name="connsiteX5" fmla="*/ 584200 w 584200"/>
                    <a:gd name="connsiteY5" fmla="*/ 445217 h 759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4200" h="759542">
                      <a:moveTo>
                        <a:pt x="0" y="756367"/>
                      </a:moveTo>
                      <a:cubicBezTo>
                        <a:pt x="37306" y="378277"/>
                        <a:pt x="74613" y="188"/>
                        <a:pt x="120650" y="717"/>
                      </a:cubicBezTo>
                      <a:cubicBezTo>
                        <a:pt x="166687" y="1246"/>
                        <a:pt x="223308" y="759013"/>
                        <a:pt x="276225" y="759542"/>
                      </a:cubicBezTo>
                      <a:cubicBezTo>
                        <a:pt x="329142" y="760071"/>
                        <a:pt x="386821" y="56280"/>
                        <a:pt x="438150" y="3892"/>
                      </a:cubicBezTo>
                      <a:cubicBezTo>
                        <a:pt x="489479" y="-48496"/>
                        <a:pt x="584200" y="445217"/>
                        <a:pt x="584200" y="445217"/>
                      </a:cubicBezTo>
                      <a:lnTo>
                        <a:pt x="584200" y="445217"/>
                      </a:lnTo>
                    </a:path>
                  </a:pathLst>
                </a:custGeom>
                <a:noFill/>
                <a:ln w="15875" cap="rnd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175BBA-945D-3746-96FC-0436DE5F20F0}"/>
                  </a:ext>
                </a:extLst>
              </p:cNvPr>
              <p:cNvSpPr/>
              <p:nvPr/>
            </p:nvSpPr>
            <p:spPr>
              <a:xfrm>
                <a:off x="6650142" y="2739168"/>
                <a:ext cx="16706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</a:rPr>
                  <a:t>spinning reserve,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26A5FD7-2E1F-CA4C-9C24-588ED1E7FE8C}"/>
                  </a:ext>
                </a:extLst>
              </p:cNvPr>
              <p:cNvSpPr/>
              <p:nvPr/>
            </p:nvSpPr>
            <p:spPr>
              <a:xfrm>
                <a:off x="6339960" y="3765726"/>
                <a:ext cx="22910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D4D4D"/>
                    </a:solidFill>
                    <a:latin typeface="Century Gothic" panose="020B0502020202020204" pitchFamily="34" charset="0"/>
                  </a:rPr>
                  <a:t>frequency regulation, …</a:t>
                </a:r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B3100-748A-4741-835F-21A7454E9342}"/>
              </a:ext>
            </a:extLst>
          </p:cNvPr>
          <p:cNvSpPr txBox="1"/>
          <p:nvPr/>
        </p:nvSpPr>
        <p:spPr>
          <a:xfrm>
            <a:off x="250823" y="174625"/>
            <a:ext cx="78339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" sz="2800" dirty="0" err="1">
                <a:solidFill>
                  <a:srgbClr val="3CCCA6"/>
                </a:solidFill>
                <a:latin typeface="Century Gothic" panose="020B0502020202020204" pitchFamily="34" charset="0"/>
              </a:rPr>
              <a:t>EVseed’s</a:t>
            </a:r>
            <a:r>
              <a:rPr lang="en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 next step: </a:t>
            </a:r>
            <a:r>
              <a:rPr lang="en-US" sz="2800" dirty="0">
                <a:solidFill>
                  <a:srgbClr val="3CCCA6"/>
                </a:solidFill>
                <a:latin typeface="Century Gothic" panose="020B0502020202020204" pitchFamily="34" charset="0"/>
              </a:rPr>
              <a:t>Ecosystem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848D6-DD31-F34B-8941-5ED5EAD69AE7}"/>
              </a:ext>
            </a:extLst>
          </p:cNvPr>
          <p:cNvSpPr/>
          <p:nvPr/>
        </p:nvSpPr>
        <p:spPr>
          <a:xfrm>
            <a:off x="262531" y="4244975"/>
            <a:ext cx="8632231" cy="585866"/>
          </a:xfrm>
          <a:prstGeom prst="rect">
            <a:avLst/>
          </a:prstGeom>
        </p:spPr>
        <p:txBody>
          <a:bodyPr wrap="square" tIns="46800" rIns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rgbClr val="4D4D4D"/>
                </a:solidFill>
                <a:latin typeface="Century Gothic" panose="020B0502020202020204" pitchFamily="34" charset="0"/>
              </a:rPr>
              <a:t>Elaborate an </a:t>
            </a:r>
            <a: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</a:rPr>
              <a:t>effective business model among the stakeholders</a:t>
            </a:r>
            <a:r>
              <a:rPr lang="en-US" sz="1600" dirty="0">
                <a:solidFill>
                  <a:srgbClr val="4D4D4D"/>
                </a:solidFill>
                <a:latin typeface="Century Gothic" panose="020B0502020202020204" pitchFamily="34" charset="0"/>
              </a:rPr>
              <a:t>, </a:t>
            </a:r>
            <a:br>
              <a:rPr lang="en-US" sz="1600" dirty="0">
                <a:solidFill>
                  <a:srgbClr val="4D4D4D"/>
                </a:solidFill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rgbClr val="4D4D4D"/>
                </a:solidFill>
                <a:latin typeface="Century Gothic" panose="020B0502020202020204" pitchFamily="34" charset="0"/>
              </a:rPr>
              <a:t>based on </a:t>
            </a:r>
            <a:r>
              <a:rPr lang="en-US" sz="1600" dirty="0" err="1">
                <a:solidFill>
                  <a:srgbClr val="4D4D4D"/>
                </a:solidFill>
                <a:latin typeface="Century Gothic" panose="020B0502020202020204" pitchFamily="34" charset="0"/>
              </a:rPr>
              <a:t>EVseed’s</a:t>
            </a:r>
            <a:r>
              <a:rPr lang="en-US" sz="1600" dirty="0">
                <a:solidFill>
                  <a:srgbClr val="4D4D4D"/>
                </a:solidFill>
                <a:latin typeface="Century Gothic" panose="020B0502020202020204" pitchFamily="34" charset="0"/>
              </a:rPr>
              <a:t> technological architecture and the associated economic benefits.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0E685A-164B-2B46-8F86-B642B837C8A9}"/>
              </a:ext>
            </a:extLst>
          </p:cNvPr>
          <p:cNvGrpSpPr/>
          <p:nvPr/>
        </p:nvGrpSpPr>
        <p:grpSpPr>
          <a:xfrm>
            <a:off x="3519121" y="1277654"/>
            <a:ext cx="2105757" cy="2330315"/>
            <a:chOff x="3758749" y="1503122"/>
            <a:chExt cx="1668382" cy="1846298"/>
          </a:xfrm>
        </p:grpSpPr>
        <p:sp>
          <p:nvSpPr>
            <p:cNvPr id="11" name="Ellipse 4">
              <a:extLst>
                <a:ext uri="{FF2B5EF4-FFF2-40B4-BE49-F238E27FC236}">
                  <a16:creationId xmlns:a16="http://schemas.microsoft.com/office/drawing/2014/main" id="{0F301B8B-F0CC-A145-99B2-066D7AFAFDF8}"/>
                </a:ext>
              </a:extLst>
            </p:cNvPr>
            <p:cNvSpPr/>
            <p:nvPr/>
          </p:nvSpPr>
          <p:spPr>
            <a:xfrm>
              <a:off x="3758749" y="1722351"/>
              <a:ext cx="1668382" cy="1627069"/>
            </a:xfrm>
            <a:prstGeom prst="ellipse">
              <a:avLst/>
            </a:prstGeom>
            <a:noFill/>
            <a:ln w="76200">
              <a:solidFill>
                <a:srgbClr val="3ACD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6">
              <a:extLst>
                <a:ext uri="{FF2B5EF4-FFF2-40B4-BE49-F238E27FC236}">
                  <a16:creationId xmlns:a16="http://schemas.microsoft.com/office/drawing/2014/main" id="{BA5BC150-4C85-E44F-A167-094C3FC10F0A}"/>
                </a:ext>
              </a:extLst>
            </p:cNvPr>
            <p:cNvSpPr/>
            <p:nvPr/>
          </p:nvSpPr>
          <p:spPr>
            <a:xfrm>
              <a:off x="4354568" y="1503122"/>
              <a:ext cx="494634" cy="494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Gleichschenkliges Dreieck 9">
              <a:extLst>
                <a:ext uri="{FF2B5EF4-FFF2-40B4-BE49-F238E27FC236}">
                  <a16:creationId xmlns:a16="http://schemas.microsoft.com/office/drawing/2014/main" id="{771C6241-4BF2-5143-A612-3598027977AA}"/>
                </a:ext>
              </a:extLst>
            </p:cNvPr>
            <p:cNvSpPr/>
            <p:nvPr/>
          </p:nvSpPr>
          <p:spPr>
            <a:xfrm rot="17215117">
              <a:off x="4615314" y="1612550"/>
              <a:ext cx="282652" cy="243666"/>
            </a:xfrm>
            <a:prstGeom prst="triangle">
              <a:avLst/>
            </a:prstGeom>
            <a:solidFill>
              <a:srgbClr val="3AC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30DE3C-FD1A-0F40-A267-9BE480D8D93D}"/>
              </a:ext>
            </a:extLst>
          </p:cNvPr>
          <p:cNvGrpSpPr/>
          <p:nvPr/>
        </p:nvGrpSpPr>
        <p:grpSpPr>
          <a:xfrm>
            <a:off x="3856008" y="1876986"/>
            <a:ext cx="1431984" cy="1397058"/>
            <a:chOff x="3867882" y="2955554"/>
            <a:chExt cx="1431984" cy="13970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7ABB079-116E-774F-A4F5-F7AE06D6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" b="94500" l="8659" r="94756">
                          <a14:foregroundMark x1="7805" y1="37625" x2="15244" y2="72125"/>
                          <a14:foregroundMark x1="15244" y1="72125" x2="41098" y2="94500"/>
                          <a14:foregroundMark x1="41098" y1="94500" x2="75000" y2="86500"/>
                          <a14:foregroundMark x1="75000" y1="86500" x2="87561" y2="63625"/>
                          <a14:foregroundMark x1="35000" y1="90875" x2="9146" y2="69000"/>
                          <a14:foregroundMark x1="9146" y1="69000" x2="35610" y2="90000"/>
                          <a14:foregroundMark x1="35610" y1="90000" x2="9146" y2="67625"/>
                          <a14:foregroundMark x1="9146" y1="67625" x2="8659" y2="32375"/>
                          <a14:foregroundMark x1="8659" y1="32375" x2="35610" y2="10125"/>
                          <a14:foregroundMark x1="35610" y1="10125" x2="68780" y2="14250"/>
                          <a14:foregroundMark x1="68780" y1="14250" x2="88171" y2="42750"/>
                          <a14:foregroundMark x1="88171" y1="42750" x2="80732" y2="80000"/>
                          <a14:foregroundMark x1="80732" y1="80000" x2="58049" y2="86625"/>
                          <a14:foregroundMark x1="48537" y1="43625" x2="33902" y2="74875"/>
                          <a14:foregroundMark x1="33902" y1="74875" x2="61585" y2="47250"/>
                          <a14:foregroundMark x1="61585" y1="47250" x2="67439" y2="61875"/>
                          <a14:foregroundMark x1="31951" y1="53375" x2="52439" y2="25000"/>
                          <a14:foregroundMark x1="52439" y1="25000" x2="35488" y2="59250"/>
                          <a14:foregroundMark x1="35488" y1="59250" x2="40854" y2="51500"/>
                          <a14:foregroundMark x1="48537" y1="38750" x2="54512" y2="40000"/>
                          <a14:foregroundMark x1="47927" y1="97625" x2="80610" y2="84375"/>
                          <a14:foregroundMark x1="80610" y1="84375" x2="90854" y2="51875"/>
                          <a14:foregroundMark x1="90854" y1="51875" x2="74146" y2="21000"/>
                          <a14:foregroundMark x1="74146" y1="21000" x2="41850" y2="4506"/>
                          <a14:foregroundMark x1="36884" y1="5810" x2="17805" y2="32375"/>
                          <a14:foregroundMark x1="17805" y1="32375" x2="37153" y2="5756"/>
                          <a14:foregroundMark x1="45165" y1="3362" x2="72439" y2="17500"/>
                          <a14:foregroundMark x1="72439" y1="17500" x2="89878" y2="47875"/>
                          <a14:foregroundMark x1="89878" y1="47875" x2="70854" y2="83250"/>
                          <a14:foregroundMark x1="70854" y1="83250" x2="88780" y2="51875"/>
                          <a14:foregroundMark x1="88780" y1="51875" x2="85244" y2="37625"/>
                          <a14:foregroundMark x1="53902" y1="8500" x2="84512" y2="25500"/>
                          <a14:foregroundMark x1="84512" y1="25500" x2="94756" y2="58875"/>
                          <a14:foregroundMark x1="94756" y1="58875" x2="82927" y2="25125"/>
                          <a14:foregroundMark x1="82927" y1="25125" x2="53049" y2="7875"/>
                          <a14:foregroundMark x1="53049" y1="7875" x2="59146" y2="7875"/>
                          <a14:backgroundMark x1="30244" y1="5500" x2="42683" y2="3000"/>
                          <a14:backgroundMark x1="34390" y1="625" x2="49756" y2="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67882" y="2955554"/>
              <a:ext cx="1431984" cy="1397058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626E9DE-596D-A943-A973-4914F4624B2E}"/>
                </a:ext>
              </a:extLst>
            </p:cNvPr>
            <p:cNvSpPr/>
            <p:nvPr/>
          </p:nvSpPr>
          <p:spPr>
            <a:xfrm>
              <a:off x="3943111" y="3006618"/>
              <a:ext cx="1291466" cy="1291466"/>
            </a:xfrm>
            <a:prstGeom prst="ellipse">
              <a:avLst/>
            </a:prstGeom>
            <a:noFill/>
            <a:ln w="57150">
              <a:solidFill>
                <a:srgbClr val="FBB3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B0D8CB9-2259-B04D-82CB-7E4D7688EE4C}"/>
              </a:ext>
            </a:extLst>
          </p:cNvPr>
          <p:cNvSpPr/>
          <p:nvPr/>
        </p:nvSpPr>
        <p:spPr>
          <a:xfrm>
            <a:off x="5655977" y="3226419"/>
            <a:ext cx="1923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</a:rPr>
              <a:t>EV Manufacturers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B5881C-4331-DD48-AC32-0E663FD305FF}"/>
              </a:ext>
            </a:extLst>
          </p:cNvPr>
          <p:cNvSpPr/>
          <p:nvPr/>
        </p:nvSpPr>
        <p:spPr>
          <a:xfrm>
            <a:off x="2466526" y="3226418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</a:rPr>
              <a:t>Utilities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556D3-8502-BE4F-817F-441F26A4D3EA}"/>
              </a:ext>
            </a:extLst>
          </p:cNvPr>
          <p:cNvSpPr/>
          <p:nvPr/>
        </p:nvSpPr>
        <p:spPr>
          <a:xfrm>
            <a:off x="1907249" y="1833367"/>
            <a:ext cx="1553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</a:rPr>
              <a:t>Charge Point </a:t>
            </a:r>
            <a:b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</a:rPr>
            </a:br>
            <a: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</a:rPr>
              <a:t>Operators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53F49A-F57C-F146-BE61-FCD6ACE22F86}"/>
              </a:ext>
            </a:extLst>
          </p:cNvPr>
          <p:cNvSpPr/>
          <p:nvPr/>
        </p:nvSpPr>
        <p:spPr>
          <a:xfrm>
            <a:off x="5612211" y="1787200"/>
            <a:ext cx="2002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</a:rPr>
              <a:t>EV fleet managers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452265-EF23-B54D-B3BC-CCAE15B7214B}"/>
              </a:ext>
            </a:extLst>
          </p:cNvPr>
          <p:cNvSpPr/>
          <p:nvPr/>
        </p:nvSpPr>
        <p:spPr>
          <a:xfrm>
            <a:off x="4228765" y="999944"/>
            <a:ext cx="692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4D4D4D"/>
                </a:solidFill>
                <a:latin typeface="Century Gothic" panose="020B0502020202020204" pitchFamily="34" charset="0"/>
              </a:rPr>
              <a:t>Users</a:t>
            </a:r>
            <a:endParaRPr lang="de-DE" sz="1600" b="1" dirty="0">
              <a:solidFill>
                <a:srgbClr val="4D4D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3D369-9B0D-1C4E-ACA3-4E33766615D8}"/>
              </a:ext>
            </a:extLst>
          </p:cNvPr>
          <p:cNvSpPr txBox="1"/>
          <p:nvPr/>
        </p:nvSpPr>
        <p:spPr>
          <a:xfrm>
            <a:off x="250823" y="3992828"/>
            <a:ext cx="8630645" cy="313932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defRPr sz="3000" b="1">
                <a:solidFill>
                  <a:srgbClr val="46729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rgbClr val="3CCCA6"/>
                </a:solidFill>
                <a:latin typeface="Century Gothic" panose="020B0502020202020204" pitchFamily="34" charset="0"/>
              </a:rPr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743802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</Words>
  <Application>Microsoft Office PowerPoint</Application>
  <PresentationFormat>Custom</PresentationFormat>
  <Paragraphs>43</Paragraphs>
  <Slides>9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Helvetica</vt:lpstr>
      <vt:lpstr>3_Office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Liu</dc:creator>
  <cp:lastModifiedBy>Devaraj, Vishnuvardhini</cp:lastModifiedBy>
  <cp:revision>1018</cp:revision>
  <cp:lastPrinted>2017-09-27T00:29:02Z</cp:lastPrinted>
  <dcterms:created xsi:type="dcterms:W3CDTF">2017-09-16T08:39:47Z</dcterms:created>
  <dcterms:modified xsi:type="dcterms:W3CDTF">2019-04-05T15:00:56Z</dcterms:modified>
</cp:coreProperties>
</file>