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ubblebody Neue" charset="1" panose="00000500000000000000"/>
      <p:regular r:id="rId14"/>
    </p:embeddedFont>
    <p:embeddedFont>
      <p:font typeface="Nunito" charset="1" panose="00000500000000000000"/>
      <p:regular r:id="rId15"/>
    </p:embeddedFont>
    <p:embeddedFont>
      <p:font typeface="Nunito Bold" charset="1" panose="00000800000000000000"/>
      <p:regular r:id="rId16"/>
    </p:embeddedFont>
    <p:embeddedFont>
      <p:font typeface="Garet ExtraBold" charset="1" panose="00000000000000000000"/>
      <p:regular r:id="rId17"/>
    </p:embeddedFont>
    <p:embeddedFont>
      <p:font typeface="Garet Bold" charset="1" panose="000000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55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1094" y="1646273"/>
            <a:ext cx="10297411" cy="8256651"/>
          </a:xfrm>
          <a:custGeom>
            <a:avLst/>
            <a:gdLst/>
            <a:ahLst/>
            <a:cxnLst/>
            <a:rect r="r" b="b" t="t" l="l"/>
            <a:pathLst>
              <a:path h="8256651" w="10297411">
                <a:moveTo>
                  <a:pt x="0" y="0"/>
                </a:moveTo>
                <a:lnTo>
                  <a:pt x="10297411" y="0"/>
                </a:lnTo>
                <a:lnTo>
                  <a:pt x="10297411" y="8256651"/>
                </a:lnTo>
                <a:lnTo>
                  <a:pt x="0" y="8256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4474" y="9357593"/>
            <a:ext cx="2484570" cy="1549468"/>
          </a:xfrm>
          <a:custGeom>
            <a:avLst/>
            <a:gdLst/>
            <a:ahLst/>
            <a:cxnLst/>
            <a:rect r="r" b="b" t="t" l="l"/>
            <a:pathLst>
              <a:path h="1549468" w="2484570">
                <a:moveTo>
                  <a:pt x="0" y="0"/>
                </a:moveTo>
                <a:lnTo>
                  <a:pt x="2484571" y="0"/>
                </a:lnTo>
                <a:lnTo>
                  <a:pt x="2484571" y="1549469"/>
                </a:lnTo>
                <a:lnTo>
                  <a:pt x="0" y="1549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7985" y="621386"/>
            <a:ext cx="3988282" cy="814628"/>
          </a:xfrm>
          <a:custGeom>
            <a:avLst/>
            <a:gdLst/>
            <a:ahLst/>
            <a:cxnLst/>
            <a:rect r="r" b="b" t="t" l="l"/>
            <a:pathLst>
              <a:path h="814628" w="3988282">
                <a:moveTo>
                  <a:pt x="0" y="0"/>
                </a:moveTo>
                <a:lnTo>
                  <a:pt x="3988283" y="0"/>
                </a:lnTo>
                <a:lnTo>
                  <a:pt x="3988283" y="814628"/>
                </a:lnTo>
                <a:lnTo>
                  <a:pt x="0" y="814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2770" y="3977527"/>
            <a:ext cx="9703091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2"/>
              </a:lnSpc>
            </a:pPr>
            <a:r>
              <a:rPr lang="en-US" sz="8493">
                <a:solidFill>
                  <a:srgbClr val="F4F4F4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CQ 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52102" y="5215777"/>
            <a:ext cx="7244427" cy="119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Revolutionizing task management processes within enterprises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81756" y="7302289"/>
            <a:ext cx="9636963" cy="1888353"/>
            <a:chOff x="0" y="0"/>
            <a:chExt cx="12849284" cy="25178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849284" cy="2517804"/>
              <a:chOff x="0" y="0"/>
              <a:chExt cx="9042263" cy="177182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043533" cy="1771822"/>
              </a:xfrm>
              <a:custGeom>
                <a:avLst/>
                <a:gdLst/>
                <a:ahLst/>
                <a:cxnLst/>
                <a:rect r="r" b="b" t="t" l="l"/>
                <a:pathLst>
                  <a:path h="1771822" w="9043533">
                    <a:moveTo>
                      <a:pt x="8489813" y="1771822"/>
                    </a:moveTo>
                    <a:lnTo>
                      <a:pt x="553720" y="1771822"/>
                    </a:lnTo>
                    <a:cubicBezTo>
                      <a:pt x="247650" y="1771822"/>
                      <a:pt x="0" y="1375240"/>
                      <a:pt x="0" y="886989"/>
                    </a:cubicBezTo>
                    <a:cubicBezTo>
                      <a:pt x="0" y="396704"/>
                      <a:pt x="247650" y="0"/>
                      <a:pt x="553720" y="0"/>
                    </a:cubicBezTo>
                    <a:lnTo>
                      <a:pt x="8489813" y="0"/>
                    </a:lnTo>
                    <a:cubicBezTo>
                      <a:pt x="8795882" y="0"/>
                      <a:pt x="9043532" y="396704"/>
                      <a:pt x="9043532" y="886989"/>
                    </a:cubicBezTo>
                    <a:cubicBezTo>
                      <a:pt x="9042263" y="1375240"/>
                      <a:pt x="8794613" y="1771822"/>
                      <a:pt x="8489813" y="1771822"/>
                    </a:cubicBezTo>
                    <a:close/>
                  </a:path>
                </a:pathLst>
              </a:custGeom>
              <a:solidFill>
                <a:srgbClr val="FC9E19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703517" y="363977"/>
              <a:ext cx="11127164" cy="1694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75"/>
                </a:lnSpc>
              </a:pPr>
              <a:r>
                <a:rPr lang="en-US" sz="3516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Overwhelming volume of customer messages.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63596" y="3311437"/>
            <a:ext cx="4402574" cy="4426720"/>
          </a:xfrm>
          <a:custGeom>
            <a:avLst/>
            <a:gdLst/>
            <a:ahLst/>
            <a:cxnLst/>
            <a:rect r="r" b="b" t="t" l="l"/>
            <a:pathLst>
              <a:path h="4426720" w="4402574">
                <a:moveTo>
                  <a:pt x="0" y="0"/>
                </a:moveTo>
                <a:lnTo>
                  <a:pt x="4402574" y="0"/>
                </a:lnTo>
                <a:lnTo>
                  <a:pt x="4402574" y="4426720"/>
                </a:lnTo>
                <a:lnTo>
                  <a:pt x="0" y="442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63896" y="820393"/>
            <a:ext cx="1053345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79"/>
              </a:lnSpc>
            </a:pPr>
            <a:r>
              <a:rPr lang="en-US" sz="8899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Motives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381756" y="4847080"/>
            <a:ext cx="9636963" cy="1888353"/>
            <a:chOff x="0" y="0"/>
            <a:chExt cx="9042263" cy="17718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43533" cy="1771822"/>
            </a:xfrm>
            <a:custGeom>
              <a:avLst/>
              <a:gdLst/>
              <a:ahLst/>
              <a:cxnLst/>
              <a:rect r="r" b="b" t="t" l="l"/>
              <a:pathLst>
                <a:path h="1771822" w="9043533">
                  <a:moveTo>
                    <a:pt x="8489813" y="1771822"/>
                  </a:moveTo>
                  <a:lnTo>
                    <a:pt x="553720" y="1771822"/>
                  </a:lnTo>
                  <a:cubicBezTo>
                    <a:pt x="247650" y="1771822"/>
                    <a:pt x="0" y="1375240"/>
                    <a:pt x="0" y="886989"/>
                  </a:cubicBezTo>
                  <a:cubicBezTo>
                    <a:pt x="0" y="396704"/>
                    <a:pt x="247650" y="0"/>
                    <a:pt x="553720" y="0"/>
                  </a:cubicBezTo>
                  <a:lnTo>
                    <a:pt x="8489813" y="0"/>
                  </a:lnTo>
                  <a:cubicBezTo>
                    <a:pt x="8795882" y="0"/>
                    <a:pt x="9043532" y="396704"/>
                    <a:pt x="9043532" y="886989"/>
                  </a:cubicBezTo>
                  <a:cubicBezTo>
                    <a:pt x="9042263" y="1375240"/>
                    <a:pt x="8794613" y="1771822"/>
                    <a:pt x="8489813" y="1771822"/>
                  </a:cubicBezTo>
                  <a:close/>
                </a:path>
              </a:pathLst>
            </a:custGeom>
            <a:solidFill>
              <a:srgbClr val="FC9E1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09394" y="5096250"/>
            <a:ext cx="8763750" cy="129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5"/>
              </a:lnSpc>
            </a:pPr>
            <a:r>
              <a:rPr lang="en-US" sz="351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Slow resolution due to manual categorization and routing.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97661" y="2106268"/>
            <a:ext cx="8159799" cy="72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5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381756" y="2387227"/>
            <a:ext cx="9636963" cy="1888353"/>
            <a:chOff x="0" y="0"/>
            <a:chExt cx="9042263" cy="17718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43533" cy="1771822"/>
            </a:xfrm>
            <a:custGeom>
              <a:avLst/>
              <a:gdLst/>
              <a:ahLst/>
              <a:cxnLst/>
              <a:rect r="r" b="b" t="t" l="l"/>
              <a:pathLst>
                <a:path h="1771822" w="9043533">
                  <a:moveTo>
                    <a:pt x="8489813" y="1771822"/>
                  </a:moveTo>
                  <a:lnTo>
                    <a:pt x="553720" y="1771822"/>
                  </a:lnTo>
                  <a:cubicBezTo>
                    <a:pt x="247650" y="1771822"/>
                    <a:pt x="0" y="1375240"/>
                    <a:pt x="0" y="886989"/>
                  </a:cubicBezTo>
                  <a:cubicBezTo>
                    <a:pt x="0" y="396704"/>
                    <a:pt x="247650" y="0"/>
                    <a:pt x="553720" y="0"/>
                  </a:cubicBezTo>
                  <a:lnTo>
                    <a:pt x="8489813" y="0"/>
                  </a:lnTo>
                  <a:cubicBezTo>
                    <a:pt x="8795882" y="0"/>
                    <a:pt x="9043532" y="396704"/>
                    <a:pt x="9043532" y="886989"/>
                  </a:cubicBezTo>
                  <a:cubicBezTo>
                    <a:pt x="9042263" y="1375240"/>
                    <a:pt x="8794613" y="1771822"/>
                    <a:pt x="8489813" y="1771822"/>
                  </a:cubicBezTo>
                  <a:close/>
                </a:path>
              </a:pathLst>
            </a:custGeom>
            <a:solidFill>
              <a:srgbClr val="FC9E1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09394" y="2291977"/>
            <a:ext cx="8345373" cy="129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5"/>
              </a:lnSpc>
            </a:pPr>
          </a:p>
          <a:p>
            <a:pPr algn="l">
              <a:lnSpc>
                <a:spcPts val="5275"/>
              </a:lnSpc>
            </a:pPr>
            <a:r>
              <a:rPr lang="en-US" sz="351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Scattered feedback</a:t>
            </a:r>
            <a:r>
              <a:rPr lang="en-US" sz="351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across platforms.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55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8762" y="2611460"/>
            <a:ext cx="9634463" cy="6612181"/>
            <a:chOff x="0" y="0"/>
            <a:chExt cx="3259065" cy="22367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9065" cy="2236713"/>
            </a:xfrm>
            <a:custGeom>
              <a:avLst/>
              <a:gdLst/>
              <a:ahLst/>
              <a:cxnLst/>
              <a:rect r="r" b="b" t="t" l="l"/>
              <a:pathLst>
                <a:path h="2236713" w="3259065">
                  <a:moveTo>
                    <a:pt x="3134605" y="2236713"/>
                  </a:moveTo>
                  <a:lnTo>
                    <a:pt x="124460" y="2236713"/>
                  </a:lnTo>
                  <a:cubicBezTo>
                    <a:pt x="55880" y="2236713"/>
                    <a:pt x="0" y="2180833"/>
                    <a:pt x="0" y="21122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34605" y="0"/>
                  </a:lnTo>
                  <a:cubicBezTo>
                    <a:pt x="3203185" y="0"/>
                    <a:pt x="3259065" y="55880"/>
                    <a:pt x="3259065" y="124460"/>
                  </a:cubicBezTo>
                  <a:lnTo>
                    <a:pt x="3259065" y="2112253"/>
                  </a:lnTo>
                  <a:cubicBezTo>
                    <a:pt x="3259065" y="2180833"/>
                    <a:pt x="3203185" y="2236713"/>
                    <a:pt x="3134605" y="2236713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1761" y="2576800"/>
            <a:ext cx="6407539" cy="6681500"/>
            <a:chOff x="0" y="0"/>
            <a:chExt cx="2167489" cy="22601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7489" cy="2260162"/>
            </a:xfrm>
            <a:custGeom>
              <a:avLst/>
              <a:gdLst/>
              <a:ahLst/>
              <a:cxnLst/>
              <a:rect r="r" b="b" t="t" l="l"/>
              <a:pathLst>
                <a:path h="2260162" w="2167489">
                  <a:moveTo>
                    <a:pt x="2043029" y="2260162"/>
                  </a:moveTo>
                  <a:lnTo>
                    <a:pt x="124460" y="2260162"/>
                  </a:lnTo>
                  <a:cubicBezTo>
                    <a:pt x="55880" y="2260162"/>
                    <a:pt x="0" y="2204282"/>
                    <a:pt x="0" y="21357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43029" y="0"/>
                  </a:lnTo>
                  <a:cubicBezTo>
                    <a:pt x="2111609" y="0"/>
                    <a:pt x="2167489" y="55880"/>
                    <a:pt x="2167489" y="124460"/>
                  </a:cubicBezTo>
                  <a:lnTo>
                    <a:pt x="2167489" y="2135702"/>
                  </a:lnTo>
                  <a:cubicBezTo>
                    <a:pt x="2167489" y="2204282"/>
                    <a:pt x="2111609" y="2260162"/>
                    <a:pt x="2043029" y="2260162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25637" y="3860150"/>
            <a:ext cx="2859786" cy="4114800"/>
          </a:xfrm>
          <a:custGeom>
            <a:avLst/>
            <a:gdLst/>
            <a:ahLst/>
            <a:cxnLst/>
            <a:rect r="r" b="b" t="t" l="l"/>
            <a:pathLst>
              <a:path h="4114800" w="2859786">
                <a:moveTo>
                  <a:pt x="0" y="0"/>
                </a:moveTo>
                <a:lnTo>
                  <a:pt x="2859786" y="0"/>
                </a:lnTo>
                <a:lnTo>
                  <a:pt x="2859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8319" y="694491"/>
            <a:ext cx="6910589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7547" y="3547546"/>
            <a:ext cx="7968726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900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Create an intelligent system that centralizes and streamlines customer feedback, powered by AI for efficiency and accuracy.</a:t>
            </a:r>
          </a:p>
          <a:p>
            <a:pPr algn="l">
              <a:lnSpc>
                <a:spcPts val="5520"/>
              </a:lnSpc>
            </a:pPr>
          </a:p>
          <a:p>
            <a:pPr algn="l">
              <a:lnSpc>
                <a:spcPts val="5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3278" y="1963896"/>
            <a:ext cx="15861444" cy="11260455"/>
            <a:chOff x="0" y="0"/>
            <a:chExt cx="21148592" cy="150139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8274140" y="8378825"/>
              <a:ext cx="10610396" cy="1555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3999" b="true">
                  <a:solidFill>
                    <a:srgbClr val="F4F4F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1) Data Collection</a:t>
              </a:r>
            </a:p>
            <a:p>
              <a:pPr algn="l">
                <a:lnSpc>
                  <a:spcPts val="36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738655" y="12239625"/>
              <a:ext cx="10610396" cy="277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3999" b="true">
                  <a:solidFill>
                    <a:srgbClr val="F4F4F4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3) Assignment</a:t>
              </a:r>
            </a:p>
            <a:p>
              <a:pPr algn="l">
                <a:lnSpc>
                  <a:spcPts val="3600"/>
                </a:lnSpc>
              </a:pPr>
            </a:p>
            <a:p>
              <a:pPr algn="l">
                <a:lnSpc>
                  <a:spcPts val="3600"/>
                </a:lnSpc>
              </a:pPr>
            </a:p>
            <a:p>
              <a:pPr algn="l">
                <a:lnSpc>
                  <a:spcPts val="3600"/>
                </a:lnSpc>
              </a:pP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0"/>
              <a:ext cx="10733848" cy="2933698"/>
              <a:chOff x="0" y="0"/>
              <a:chExt cx="2361586" cy="64545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61586" cy="645452"/>
              </a:xfrm>
              <a:custGeom>
                <a:avLst/>
                <a:gdLst/>
                <a:ahLst/>
                <a:cxnLst/>
                <a:rect r="r" b="b" t="t" l="l"/>
                <a:pathLst>
                  <a:path h="645452" w="2361586">
                    <a:moveTo>
                      <a:pt x="96168" y="0"/>
                    </a:moveTo>
                    <a:lnTo>
                      <a:pt x="2265417" y="0"/>
                    </a:lnTo>
                    <a:cubicBezTo>
                      <a:pt x="2290923" y="0"/>
                      <a:pt x="2315384" y="10132"/>
                      <a:pt x="2333419" y="28167"/>
                    </a:cubicBezTo>
                    <a:cubicBezTo>
                      <a:pt x="2351454" y="46202"/>
                      <a:pt x="2361586" y="70663"/>
                      <a:pt x="2361586" y="96168"/>
                    </a:cubicBezTo>
                    <a:lnTo>
                      <a:pt x="2361586" y="549283"/>
                    </a:lnTo>
                    <a:cubicBezTo>
                      <a:pt x="2361586" y="574789"/>
                      <a:pt x="2351454" y="599249"/>
                      <a:pt x="2333419" y="617285"/>
                    </a:cubicBezTo>
                    <a:cubicBezTo>
                      <a:pt x="2315384" y="635320"/>
                      <a:pt x="2290923" y="645452"/>
                      <a:pt x="2265417" y="645452"/>
                    </a:cubicBezTo>
                    <a:lnTo>
                      <a:pt x="96168" y="645452"/>
                    </a:lnTo>
                    <a:cubicBezTo>
                      <a:pt x="70663" y="645452"/>
                      <a:pt x="46202" y="635320"/>
                      <a:pt x="28167" y="617285"/>
                    </a:cubicBezTo>
                    <a:cubicBezTo>
                      <a:pt x="10132" y="599249"/>
                      <a:pt x="0" y="574789"/>
                      <a:pt x="0" y="549283"/>
                    </a:cubicBezTo>
                    <a:lnTo>
                      <a:pt x="0" y="96168"/>
                    </a:lnTo>
                    <a:cubicBezTo>
                      <a:pt x="0" y="70663"/>
                      <a:pt x="10132" y="46202"/>
                      <a:pt x="28167" y="28167"/>
                    </a:cubicBezTo>
                    <a:cubicBezTo>
                      <a:pt x="46202" y="10132"/>
                      <a:pt x="70663" y="0"/>
                      <a:pt x="96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3812" cap="rnd">
                <a:solidFill>
                  <a:srgbClr val="FEB61B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"/>
                <a:ext cx="2361586" cy="654977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 marL="0" indent="0" lvl="0">
                  <a:lnSpc>
                    <a:spcPts val="8400"/>
                  </a:lnSpc>
                  <a:spcBef>
                    <a:spcPct val="0"/>
                  </a:spcBef>
                </a:pPr>
                <a:r>
                  <a:rPr lang="en-US" sz="7000">
                    <a:solidFill>
                      <a:srgbClr val="000000"/>
                    </a:solidFill>
                    <a:latin typeface="Garet ExtraBold"/>
                    <a:ea typeface="Garet ExtraBold"/>
                    <a:cs typeface="Garet ExtraBold"/>
                    <a:sym typeface="Garet ExtraBold"/>
                  </a:rPr>
                  <a:t>Data collection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2091720" y="1800580"/>
              <a:ext cx="7893633" cy="2933698"/>
              <a:chOff x="0" y="0"/>
              <a:chExt cx="1736701" cy="64545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736701" cy="645452"/>
              </a:xfrm>
              <a:custGeom>
                <a:avLst/>
                <a:gdLst/>
                <a:ahLst/>
                <a:cxnLst/>
                <a:rect r="r" b="b" t="t" l="l"/>
                <a:pathLst>
                  <a:path h="645452" w="1736701">
                    <a:moveTo>
                      <a:pt x="130771" y="0"/>
                    </a:moveTo>
                    <a:lnTo>
                      <a:pt x="1605931" y="0"/>
                    </a:lnTo>
                    <a:cubicBezTo>
                      <a:pt x="1640613" y="0"/>
                      <a:pt x="1673875" y="13778"/>
                      <a:pt x="1698399" y="38302"/>
                    </a:cubicBezTo>
                    <a:cubicBezTo>
                      <a:pt x="1722924" y="62826"/>
                      <a:pt x="1736701" y="96088"/>
                      <a:pt x="1736701" y="130771"/>
                    </a:cubicBezTo>
                    <a:lnTo>
                      <a:pt x="1736701" y="514681"/>
                    </a:lnTo>
                    <a:cubicBezTo>
                      <a:pt x="1736701" y="586904"/>
                      <a:pt x="1678153" y="645452"/>
                      <a:pt x="1605931" y="645452"/>
                    </a:cubicBezTo>
                    <a:lnTo>
                      <a:pt x="130771" y="645452"/>
                    </a:lnTo>
                    <a:cubicBezTo>
                      <a:pt x="96088" y="645452"/>
                      <a:pt x="62826" y="631674"/>
                      <a:pt x="38302" y="607150"/>
                    </a:cubicBezTo>
                    <a:cubicBezTo>
                      <a:pt x="13778" y="582625"/>
                      <a:pt x="0" y="549363"/>
                      <a:pt x="0" y="514681"/>
                    </a:cubicBezTo>
                    <a:lnTo>
                      <a:pt x="0" y="130771"/>
                    </a:lnTo>
                    <a:cubicBezTo>
                      <a:pt x="0" y="96088"/>
                      <a:pt x="13778" y="62826"/>
                      <a:pt x="38302" y="38302"/>
                    </a:cubicBezTo>
                    <a:cubicBezTo>
                      <a:pt x="62826" y="13778"/>
                      <a:pt x="96088" y="0"/>
                      <a:pt x="130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3812" cap="rnd">
                <a:solidFill>
                  <a:srgbClr val="F990D3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1736701" cy="64545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 marL="0" indent="0" lvl="0">
                  <a:lnSpc>
                    <a:spcPts val="9600"/>
                  </a:lnSpc>
                  <a:spcBef>
                    <a:spcPct val="0"/>
                  </a:spcBef>
                </a:pPr>
                <a:r>
                  <a:rPr lang="en-US" sz="8000">
                    <a:solidFill>
                      <a:srgbClr val="000000"/>
                    </a:solidFill>
                    <a:latin typeface="Garet ExtraBold"/>
                    <a:ea typeface="Garet ExtraBold"/>
                    <a:cs typeface="Garet ExtraBold"/>
                    <a:sym typeface="Garet ExtraBold"/>
                  </a:rPr>
                  <a:t>Analyzing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261433" y="4460617"/>
              <a:ext cx="10080693" cy="2933698"/>
              <a:chOff x="0" y="0"/>
              <a:chExt cx="2217883" cy="64545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217883" cy="645452"/>
              </a:xfrm>
              <a:custGeom>
                <a:avLst/>
                <a:gdLst/>
                <a:ahLst/>
                <a:cxnLst/>
                <a:rect r="r" b="b" t="t" l="l"/>
                <a:pathLst>
                  <a:path h="645452" w="2217883">
                    <a:moveTo>
                      <a:pt x="102399" y="0"/>
                    </a:moveTo>
                    <a:lnTo>
                      <a:pt x="2115484" y="0"/>
                    </a:lnTo>
                    <a:cubicBezTo>
                      <a:pt x="2172038" y="0"/>
                      <a:pt x="2217883" y="45846"/>
                      <a:pt x="2217883" y="102399"/>
                    </a:cubicBezTo>
                    <a:lnTo>
                      <a:pt x="2217883" y="543052"/>
                    </a:lnTo>
                    <a:cubicBezTo>
                      <a:pt x="2217883" y="599606"/>
                      <a:pt x="2172038" y="645452"/>
                      <a:pt x="2115484" y="645452"/>
                    </a:cubicBezTo>
                    <a:lnTo>
                      <a:pt x="102399" y="645452"/>
                    </a:lnTo>
                    <a:cubicBezTo>
                      <a:pt x="45846" y="645452"/>
                      <a:pt x="0" y="599606"/>
                      <a:pt x="0" y="543052"/>
                    </a:cubicBezTo>
                    <a:lnTo>
                      <a:pt x="0" y="102399"/>
                    </a:lnTo>
                    <a:cubicBezTo>
                      <a:pt x="0" y="45846"/>
                      <a:pt x="45846" y="0"/>
                      <a:pt x="102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3812" cap="rnd">
                <a:solidFill>
                  <a:srgbClr val="8CC04E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2217883" cy="64545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 marL="0" indent="0" lvl="0">
                  <a:lnSpc>
                    <a:spcPts val="9360"/>
                  </a:lnSpc>
                  <a:spcBef>
                    <a:spcPct val="0"/>
                  </a:spcBef>
                </a:pPr>
                <a:r>
                  <a:rPr lang="en-US" sz="7800">
                    <a:solidFill>
                      <a:srgbClr val="000000"/>
                    </a:solidFill>
                    <a:latin typeface="Garet ExtraBold"/>
                    <a:ea typeface="Garet ExtraBold"/>
                    <a:cs typeface="Garet ExtraBold"/>
                    <a:sym typeface="Garet ExtraBold"/>
                  </a:rPr>
                  <a:t>Assignment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3520991" y="6206839"/>
              <a:ext cx="7627601" cy="2488658"/>
              <a:chOff x="0" y="0"/>
              <a:chExt cx="1506687" cy="49158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506687" cy="491587"/>
              </a:xfrm>
              <a:custGeom>
                <a:avLst/>
                <a:gdLst/>
                <a:ahLst/>
                <a:cxnLst/>
                <a:rect r="r" b="b" t="t" l="l"/>
                <a:pathLst>
                  <a:path h="491587" w="1506687">
                    <a:moveTo>
                      <a:pt x="108265" y="0"/>
                    </a:moveTo>
                    <a:lnTo>
                      <a:pt x="1398421" y="0"/>
                    </a:lnTo>
                    <a:cubicBezTo>
                      <a:pt x="1458215" y="0"/>
                      <a:pt x="1506687" y="48472"/>
                      <a:pt x="1506687" y="108265"/>
                    </a:cubicBezTo>
                    <a:lnTo>
                      <a:pt x="1506687" y="383322"/>
                    </a:lnTo>
                    <a:cubicBezTo>
                      <a:pt x="1506687" y="443115"/>
                      <a:pt x="1458215" y="491587"/>
                      <a:pt x="1398421" y="491587"/>
                    </a:cubicBezTo>
                    <a:lnTo>
                      <a:pt x="108265" y="491587"/>
                    </a:lnTo>
                    <a:cubicBezTo>
                      <a:pt x="48472" y="491587"/>
                      <a:pt x="0" y="443115"/>
                      <a:pt x="0" y="383322"/>
                    </a:cubicBezTo>
                    <a:lnTo>
                      <a:pt x="0" y="108265"/>
                    </a:lnTo>
                    <a:cubicBezTo>
                      <a:pt x="0" y="48472"/>
                      <a:pt x="48472" y="0"/>
                      <a:pt x="108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3812" cap="rnd">
                <a:solidFill>
                  <a:srgbClr val="2072FA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506687" cy="55826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 marL="0" indent="0" lvl="0">
                  <a:lnSpc>
                    <a:spcPts val="5039"/>
                  </a:lnSpc>
                  <a:spcBef>
                    <a:spcPct val="0"/>
                  </a:spcBef>
                </a:pPr>
                <a:r>
                  <a:rPr lang="en-US" b="true" sz="3599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Dashboard displaying</a:t>
                </a:r>
              </a:p>
            </p:txBody>
          </p:sp>
        </p:grpSp>
        <p:sp>
          <p:nvSpPr>
            <p:cNvPr name="AutoShape 17" id="17"/>
            <p:cNvSpPr/>
            <p:nvPr/>
          </p:nvSpPr>
          <p:spPr>
            <a:xfrm>
              <a:off x="11245840" y="6610260"/>
              <a:ext cx="2317878" cy="32010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10539271" y="2339559"/>
              <a:ext cx="1636701" cy="27615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10808988" y="4267481"/>
              <a:ext cx="1568975" cy="42863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0239" y="2747575"/>
            <a:ext cx="4737789" cy="6510725"/>
            <a:chOff x="0" y="0"/>
            <a:chExt cx="1383578" cy="1901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3578" cy="1901329"/>
            </a:xfrm>
            <a:custGeom>
              <a:avLst/>
              <a:gdLst/>
              <a:ahLst/>
              <a:cxnLst/>
              <a:rect r="r" b="b" t="t" l="l"/>
              <a:pathLst>
                <a:path h="1901329" w="1383578">
                  <a:moveTo>
                    <a:pt x="1259118" y="1901328"/>
                  </a:moveTo>
                  <a:lnTo>
                    <a:pt x="124460" y="1901328"/>
                  </a:lnTo>
                  <a:cubicBezTo>
                    <a:pt x="55880" y="1901328"/>
                    <a:pt x="0" y="1845448"/>
                    <a:pt x="0" y="177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59118" y="0"/>
                  </a:lnTo>
                  <a:cubicBezTo>
                    <a:pt x="1327698" y="0"/>
                    <a:pt x="1383578" y="55880"/>
                    <a:pt x="1383578" y="124460"/>
                  </a:cubicBezTo>
                  <a:lnTo>
                    <a:pt x="1383578" y="1776868"/>
                  </a:lnTo>
                  <a:cubicBezTo>
                    <a:pt x="1383578" y="1845448"/>
                    <a:pt x="1327698" y="1901329"/>
                    <a:pt x="1259118" y="1901329"/>
                  </a:cubicBezTo>
                  <a:close/>
                </a:path>
              </a:pathLst>
            </a:custGeom>
            <a:solidFill>
              <a:srgbClr val="0E1D4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61403" y="2747575"/>
            <a:ext cx="4737789" cy="6510725"/>
            <a:chOff x="0" y="0"/>
            <a:chExt cx="1383578" cy="19013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3578" cy="1901329"/>
            </a:xfrm>
            <a:custGeom>
              <a:avLst/>
              <a:gdLst/>
              <a:ahLst/>
              <a:cxnLst/>
              <a:rect r="r" b="b" t="t" l="l"/>
              <a:pathLst>
                <a:path h="1901329" w="1383578">
                  <a:moveTo>
                    <a:pt x="1259118" y="1901328"/>
                  </a:moveTo>
                  <a:lnTo>
                    <a:pt x="124460" y="1901328"/>
                  </a:lnTo>
                  <a:cubicBezTo>
                    <a:pt x="55880" y="1901328"/>
                    <a:pt x="0" y="1845448"/>
                    <a:pt x="0" y="177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59118" y="0"/>
                  </a:lnTo>
                  <a:cubicBezTo>
                    <a:pt x="1327698" y="0"/>
                    <a:pt x="1383578" y="55880"/>
                    <a:pt x="1383578" y="124460"/>
                  </a:cubicBezTo>
                  <a:lnTo>
                    <a:pt x="1383578" y="1776868"/>
                  </a:lnTo>
                  <a:cubicBezTo>
                    <a:pt x="1383578" y="1845448"/>
                    <a:pt x="1327698" y="1901329"/>
                    <a:pt x="1259118" y="1901329"/>
                  </a:cubicBezTo>
                  <a:close/>
                </a:path>
              </a:pathLst>
            </a:custGeom>
            <a:solidFill>
              <a:srgbClr val="28559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32567" y="2747575"/>
            <a:ext cx="4737789" cy="6510725"/>
            <a:chOff x="0" y="0"/>
            <a:chExt cx="1383578" cy="1901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3578" cy="1901329"/>
            </a:xfrm>
            <a:custGeom>
              <a:avLst/>
              <a:gdLst/>
              <a:ahLst/>
              <a:cxnLst/>
              <a:rect r="r" b="b" t="t" l="l"/>
              <a:pathLst>
                <a:path h="1901329" w="1383578">
                  <a:moveTo>
                    <a:pt x="1259118" y="1901328"/>
                  </a:moveTo>
                  <a:lnTo>
                    <a:pt x="124460" y="1901328"/>
                  </a:lnTo>
                  <a:cubicBezTo>
                    <a:pt x="55880" y="1901328"/>
                    <a:pt x="0" y="1845448"/>
                    <a:pt x="0" y="177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59118" y="0"/>
                  </a:lnTo>
                  <a:cubicBezTo>
                    <a:pt x="1327698" y="0"/>
                    <a:pt x="1383578" y="55880"/>
                    <a:pt x="1383578" y="124460"/>
                  </a:cubicBezTo>
                  <a:lnTo>
                    <a:pt x="1383578" y="1776868"/>
                  </a:lnTo>
                  <a:cubicBezTo>
                    <a:pt x="1383578" y="1845448"/>
                    <a:pt x="1327698" y="1901329"/>
                    <a:pt x="1259118" y="1901329"/>
                  </a:cubicBezTo>
                  <a:close/>
                </a:path>
              </a:pathLst>
            </a:custGeom>
            <a:solidFill>
              <a:srgbClr val="4677B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625595" y="283814"/>
            <a:ext cx="2267135" cy="1834319"/>
          </a:xfrm>
          <a:custGeom>
            <a:avLst/>
            <a:gdLst/>
            <a:ahLst/>
            <a:cxnLst/>
            <a:rect r="r" b="b" t="t" l="l"/>
            <a:pathLst>
              <a:path h="1834319" w="2267135">
                <a:moveTo>
                  <a:pt x="0" y="0"/>
                </a:moveTo>
                <a:lnTo>
                  <a:pt x="2267135" y="0"/>
                </a:lnTo>
                <a:lnTo>
                  <a:pt x="2267135" y="1834318"/>
                </a:lnTo>
                <a:lnTo>
                  <a:pt x="0" y="183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65003" y="709800"/>
            <a:ext cx="8453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Technical Documentation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50533" y="3126482"/>
            <a:ext cx="14172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72889" y="4819967"/>
            <a:ext cx="27724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Azure OpenAI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70081" y="5679405"/>
            <a:ext cx="19781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Email API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89094" y="3126482"/>
            <a:ext cx="30051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84168" y="4822790"/>
            <a:ext cx="1119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FLask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0369" y="5679405"/>
            <a:ext cx="13012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SQLite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46920" y="3126482"/>
            <a:ext cx="30338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13221" y="4819967"/>
            <a:ext cx="13764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Next.js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36244" y="5679405"/>
            <a:ext cx="25304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Tailwind CSS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62858" y="6536020"/>
            <a:ext cx="14772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Shadcn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64059" y="6536020"/>
            <a:ext cx="9598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JWTs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C9E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52063" y="2599913"/>
            <a:ext cx="7898244" cy="6510725"/>
            <a:chOff x="0" y="0"/>
            <a:chExt cx="2306526" cy="1901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06526" cy="1901329"/>
            </a:xfrm>
            <a:custGeom>
              <a:avLst/>
              <a:gdLst/>
              <a:ahLst/>
              <a:cxnLst/>
              <a:rect r="r" b="b" t="t" l="l"/>
              <a:pathLst>
                <a:path h="1901329" w="2306526">
                  <a:moveTo>
                    <a:pt x="2182066" y="1901328"/>
                  </a:moveTo>
                  <a:lnTo>
                    <a:pt x="124460" y="1901328"/>
                  </a:lnTo>
                  <a:cubicBezTo>
                    <a:pt x="55880" y="1901328"/>
                    <a:pt x="0" y="1845448"/>
                    <a:pt x="0" y="177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82066" y="0"/>
                  </a:lnTo>
                  <a:cubicBezTo>
                    <a:pt x="2250646" y="0"/>
                    <a:pt x="2306526" y="55880"/>
                    <a:pt x="2306526" y="124460"/>
                  </a:cubicBezTo>
                  <a:lnTo>
                    <a:pt x="2306526" y="1776868"/>
                  </a:lnTo>
                  <a:cubicBezTo>
                    <a:pt x="2306526" y="1845448"/>
                    <a:pt x="2250646" y="1901329"/>
                    <a:pt x="2182066" y="1901329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06855" y="4438650"/>
            <a:ext cx="7623363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8399">
                <a:solidFill>
                  <a:srgbClr val="0E1D4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DEMO </a:t>
            </a:r>
          </a:p>
        </p:txBody>
      </p:sp>
      <p:sp>
        <p:nvSpPr>
          <p:cNvPr name="AutoShape 5" id="5"/>
          <p:cNvSpPr/>
          <p:nvPr/>
        </p:nvSpPr>
        <p:spPr>
          <a:xfrm>
            <a:off x="2135691" y="5743575"/>
            <a:ext cx="5409382" cy="19050"/>
          </a:xfrm>
          <a:prstGeom prst="line">
            <a:avLst/>
          </a:prstGeom>
          <a:ln cap="flat" w="38100">
            <a:solidFill>
              <a:srgbClr val="28559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883866" y="6147508"/>
            <a:ext cx="514312" cy="51431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558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553085" y="6147508"/>
            <a:ext cx="514312" cy="5143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77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219797" y="6147508"/>
            <a:ext cx="514312" cy="51431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A8D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3690" y="2659578"/>
            <a:ext cx="11939276" cy="2595615"/>
            <a:chOff x="0" y="0"/>
            <a:chExt cx="2390708" cy="519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0708" cy="519743"/>
            </a:xfrm>
            <a:custGeom>
              <a:avLst/>
              <a:gdLst/>
              <a:ahLst/>
              <a:cxnLst/>
              <a:rect r="r" b="b" t="t" l="l"/>
              <a:pathLst>
                <a:path h="519743" w="2390708">
                  <a:moveTo>
                    <a:pt x="2187508" y="0"/>
                  </a:moveTo>
                  <a:cubicBezTo>
                    <a:pt x="2299732" y="0"/>
                    <a:pt x="2390708" y="116348"/>
                    <a:pt x="2390708" y="259872"/>
                  </a:cubicBezTo>
                  <a:cubicBezTo>
                    <a:pt x="2390708" y="403395"/>
                    <a:pt x="2299732" y="519743"/>
                    <a:pt x="2187508" y="519743"/>
                  </a:cubicBezTo>
                  <a:lnTo>
                    <a:pt x="203200" y="519743"/>
                  </a:lnTo>
                  <a:cubicBezTo>
                    <a:pt x="90976" y="519743"/>
                    <a:pt x="0" y="403395"/>
                    <a:pt x="0" y="259872"/>
                  </a:cubicBezTo>
                  <a:cubicBezTo>
                    <a:pt x="0" y="1163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90708" cy="58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43690" y="6124052"/>
            <a:ext cx="11939276" cy="2620226"/>
            <a:chOff x="0" y="0"/>
            <a:chExt cx="2390708" cy="5246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90708" cy="524671"/>
            </a:xfrm>
            <a:custGeom>
              <a:avLst/>
              <a:gdLst/>
              <a:ahLst/>
              <a:cxnLst/>
              <a:rect r="r" b="b" t="t" l="l"/>
              <a:pathLst>
                <a:path h="524671" w="2390708">
                  <a:moveTo>
                    <a:pt x="2187508" y="0"/>
                  </a:moveTo>
                  <a:cubicBezTo>
                    <a:pt x="2299732" y="0"/>
                    <a:pt x="2390708" y="117452"/>
                    <a:pt x="2390708" y="262336"/>
                  </a:cubicBezTo>
                  <a:cubicBezTo>
                    <a:pt x="2390708" y="407219"/>
                    <a:pt x="2299732" y="524671"/>
                    <a:pt x="2187508" y="524671"/>
                  </a:cubicBezTo>
                  <a:lnTo>
                    <a:pt x="203200" y="524671"/>
                  </a:lnTo>
                  <a:cubicBezTo>
                    <a:pt x="90976" y="524671"/>
                    <a:pt x="0" y="407219"/>
                    <a:pt x="0" y="262336"/>
                  </a:cubicBezTo>
                  <a:cubicBezTo>
                    <a:pt x="0" y="1174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1D4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390708" cy="591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874060" y="0"/>
            <a:ext cx="3116379" cy="10287000"/>
            <a:chOff x="0" y="0"/>
            <a:chExt cx="820775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0775" cy="2709333"/>
            </a:xfrm>
            <a:custGeom>
              <a:avLst/>
              <a:gdLst/>
              <a:ahLst/>
              <a:cxnLst/>
              <a:rect r="r" b="b" t="t" l="l"/>
              <a:pathLst>
                <a:path h="2709333" w="820775">
                  <a:moveTo>
                    <a:pt x="0" y="0"/>
                  </a:moveTo>
                  <a:lnTo>
                    <a:pt x="820775" y="0"/>
                  </a:lnTo>
                  <a:lnTo>
                    <a:pt x="82077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2077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23690" y="764473"/>
            <a:ext cx="883468" cy="8834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F61A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665424" y="0"/>
            <a:ext cx="1245152" cy="1528945"/>
            <a:chOff x="0" y="0"/>
            <a:chExt cx="661933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1933" cy="812800"/>
            </a:xfrm>
            <a:custGeom>
              <a:avLst/>
              <a:gdLst/>
              <a:ahLst/>
              <a:cxnLst/>
              <a:rect r="r" b="b" t="t" l="l"/>
              <a:pathLst>
                <a:path h="812800" w="661933">
                  <a:moveTo>
                    <a:pt x="330967" y="0"/>
                  </a:moveTo>
                  <a:cubicBezTo>
                    <a:pt x="148179" y="0"/>
                    <a:pt x="0" y="181951"/>
                    <a:pt x="0" y="406400"/>
                  </a:cubicBezTo>
                  <a:cubicBezTo>
                    <a:pt x="0" y="630849"/>
                    <a:pt x="148179" y="812800"/>
                    <a:pt x="330967" y="812800"/>
                  </a:cubicBezTo>
                  <a:cubicBezTo>
                    <a:pt x="513754" y="812800"/>
                    <a:pt x="661933" y="630849"/>
                    <a:pt x="661933" y="406400"/>
                  </a:cubicBezTo>
                  <a:cubicBezTo>
                    <a:pt x="661933" y="181951"/>
                    <a:pt x="513754" y="0"/>
                    <a:pt x="330967" y="0"/>
                  </a:cubicBezTo>
                  <a:close/>
                </a:path>
              </a:pathLst>
            </a:custGeom>
            <a:solidFill>
              <a:srgbClr val="F9B34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62056" y="9525"/>
              <a:ext cx="537821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76558" y="539457"/>
            <a:ext cx="1623060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E1D4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Why this matters  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09038" y="2909490"/>
            <a:ext cx="4456152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Businesses: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32415" y="6396715"/>
            <a:ext cx="4111585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Customer: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46874" y="3628131"/>
            <a:ext cx="1159315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tralized customer communication.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Actionable insights for process improvement.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4646874" y="7109322"/>
            <a:ext cx="1159315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Faster resolutions.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Improved satisfaction and trust.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9339" y="690850"/>
            <a:ext cx="16924920" cy="8844864"/>
            <a:chOff x="0" y="0"/>
            <a:chExt cx="4354682" cy="227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4682" cy="2275731"/>
            </a:xfrm>
            <a:custGeom>
              <a:avLst/>
              <a:gdLst/>
              <a:ahLst/>
              <a:cxnLst/>
              <a:rect r="r" b="b" t="t" l="l"/>
              <a:pathLst>
                <a:path h="2275731" w="4354682">
                  <a:moveTo>
                    <a:pt x="4230222" y="2275731"/>
                  </a:moveTo>
                  <a:lnTo>
                    <a:pt x="124460" y="2275731"/>
                  </a:lnTo>
                  <a:cubicBezTo>
                    <a:pt x="55880" y="2275731"/>
                    <a:pt x="0" y="2219851"/>
                    <a:pt x="0" y="21512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30222" y="0"/>
                  </a:lnTo>
                  <a:cubicBezTo>
                    <a:pt x="4298802" y="0"/>
                    <a:pt x="4354682" y="55880"/>
                    <a:pt x="4354682" y="124460"/>
                  </a:cubicBezTo>
                  <a:lnTo>
                    <a:pt x="4354682" y="2151271"/>
                  </a:lnTo>
                  <a:cubicBezTo>
                    <a:pt x="4354682" y="2219851"/>
                    <a:pt x="4298802" y="2275731"/>
                    <a:pt x="4230222" y="2275731"/>
                  </a:cubicBezTo>
                  <a:close/>
                </a:path>
              </a:pathLst>
            </a:custGeom>
            <a:solidFill>
              <a:srgbClr val="4677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550390" y="4217353"/>
            <a:ext cx="918722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 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DAGZT41vDW4</dc:identifier>
  <dcterms:modified xsi:type="dcterms:W3CDTF">2011-08-01T06:04:30Z</dcterms:modified>
  <cp:revision>1</cp:revision>
  <dc:title>Dashboard </dc:title>
</cp:coreProperties>
</file>