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3"/>
  </p:notesMasterIdLst>
  <p:sldIdLst>
    <p:sldId id="256" r:id="rId2"/>
    <p:sldId id="257" r:id="rId3"/>
    <p:sldId id="258" r:id="rId4"/>
    <p:sldId id="259" r:id="rId5"/>
    <p:sldId id="260" r:id="rId6"/>
    <p:sldId id="262" r:id="rId7"/>
    <p:sldId id="263" r:id="rId8"/>
    <p:sldId id="261"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p:scale>
          <a:sx n="82" d="100"/>
          <a:sy n="82" d="100"/>
        </p:scale>
        <p:origin x="49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EF9391-1935-496D-AFAD-1ACED8F540AB}" type="datetimeFigureOut">
              <a:rPr lang="fr-FR" smtClean="0"/>
              <a:t>07/04/2024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C1B6A-AFF4-427C-BBD0-20623ADD8235}" type="slidenum">
              <a:rPr lang="fr-FR" smtClean="0"/>
              <a:t>‹N°›</a:t>
            </a:fld>
            <a:endParaRPr lang="fr-FR"/>
          </a:p>
        </p:txBody>
      </p:sp>
    </p:spTree>
    <p:extLst>
      <p:ext uri="{BB962C8B-B14F-4D97-AF65-F5344CB8AC3E}">
        <p14:creationId xmlns:p14="http://schemas.microsoft.com/office/powerpoint/2010/main" val="2537270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dirty="0"/>
          </a:p>
          <a:p>
            <a:endParaRPr lang="fr-FR" dirty="0"/>
          </a:p>
        </p:txBody>
      </p:sp>
      <p:sp>
        <p:nvSpPr>
          <p:cNvPr id="4" name="Espace réservé du numéro de diapositive 3"/>
          <p:cNvSpPr>
            <a:spLocks noGrp="1"/>
          </p:cNvSpPr>
          <p:nvPr>
            <p:ph type="sldNum" sz="quarter" idx="5"/>
          </p:nvPr>
        </p:nvSpPr>
        <p:spPr/>
        <p:txBody>
          <a:bodyPr/>
          <a:lstStyle/>
          <a:p>
            <a:fld id="{B3EC1B6A-AFF4-427C-BBD0-20623ADD8235}" type="slidenum">
              <a:rPr lang="fr-FR" smtClean="0"/>
              <a:t>1</a:t>
            </a:fld>
            <a:endParaRPr lang="fr-FR"/>
          </a:p>
        </p:txBody>
      </p:sp>
    </p:spTree>
    <p:extLst>
      <p:ext uri="{BB962C8B-B14F-4D97-AF65-F5344CB8AC3E}">
        <p14:creationId xmlns:p14="http://schemas.microsoft.com/office/powerpoint/2010/main" val="2429005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9FA9157-1400-43AA-BD18-AA865BB923C3}" type="datetimeFigureOut">
              <a:rPr lang="fr-FR" smtClean="0"/>
              <a:t>07/04/2024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65225E-109E-4D70-A940-C78492C0F9DB}" type="slidenum">
              <a:rPr lang="fr-FR" smtClean="0"/>
              <a:t>‹N°›</a:t>
            </a:fld>
            <a:endParaRPr lang="fr-FR"/>
          </a:p>
        </p:txBody>
      </p:sp>
    </p:spTree>
    <p:extLst>
      <p:ext uri="{BB962C8B-B14F-4D97-AF65-F5344CB8AC3E}">
        <p14:creationId xmlns:p14="http://schemas.microsoft.com/office/powerpoint/2010/main" val="83191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9FA9157-1400-43AA-BD18-AA865BB923C3}" type="datetimeFigureOut">
              <a:rPr lang="fr-FR" smtClean="0"/>
              <a:t>07/04/2024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65225E-109E-4D70-A940-C78492C0F9DB}" type="slidenum">
              <a:rPr lang="fr-FR" smtClean="0"/>
              <a:t>‹N°›</a:t>
            </a:fld>
            <a:endParaRPr lang="fr-FR"/>
          </a:p>
        </p:txBody>
      </p:sp>
    </p:spTree>
    <p:extLst>
      <p:ext uri="{BB962C8B-B14F-4D97-AF65-F5344CB8AC3E}">
        <p14:creationId xmlns:p14="http://schemas.microsoft.com/office/powerpoint/2010/main" val="178726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9FA9157-1400-43AA-BD18-AA865BB923C3}" type="datetimeFigureOut">
              <a:rPr lang="fr-FR" smtClean="0"/>
              <a:t>07/04/2024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65225E-109E-4D70-A940-C78492C0F9DB}"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1454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9FA9157-1400-43AA-BD18-AA865BB923C3}" type="datetimeFigureOut">
              <a:rPr lang="fr-FR" smtClean="0"/>
              <a:t>07/04/2024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65225E-109E-4D70-A940-C78492C0F9DB}" type="slidenum">
              <a:rPr lang="fr-FR" smtClean="0"/>
              <a:t>‹N°›</a:t>
            </a:fld>
            <a:endParaRPr lang="fr-FR"/>
          </a:p>
        </p:txBody>
      </p:sp>
    </p:spTree>
    <p:extLst>
      <p:ext uri="{BB962C8B-B14F-4D97-AF65-F5344CB8AC3E}">
        <p14:creationId xmlns:p14="http://schemas.microsoft.com/office/powerpoint/2010/main" val="2585948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9FA9157-1400-43AA-BD18-AA865BB923C3}" type="datetimeFigureOut">
              <a:rPr lang="fr-FR" smtClean="0"/>
              <a:t>07/04/2024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65225E-109E-4D70-A940-C78492C0F9DB}"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365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9FA9157-1400-43AA-BD18-AA865BB923C3}" type="datetimeFigureOut">
              <a:rPr lang="fr-FR" smtClean="0"/>
              <a:t>07/04/2024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65225E-109E-4D70-A940-C78492C0F9DB}" type="slidenum">
              <a:rPr lang="fr-FR" smtClean="0"/>
              <a:t>‹N°›</a:t>
            </a:fld>
            <a:endParaRPr lang="fr-FR"/>
          </a:p>
        </p:txBody>
      </p:sp>
    </p:spTree>
    <p:extLst>
      <p:ext uri="{BB962C8B-B14F-4D97-AF65-F5344CB8AC3E}">
        <p14:creationId xmlns:p14="http://schemas.microsoft.com/office/powerpoint/2010/main" val="3600487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9FA9157-1400-43AA-BD18-AA865BB923C3}" type="datetimeFigureOut">
              <a:rPr lang="fr-FR" smtClean="0"/>
              <a:t>07/04/2024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65225E-109E-4D70-A940-C78492C0F9DB}" type="slidenum">
              <a:rPr lang="fr-FR" smtClean="0"/>
              <a:t>‹N°›</a:t>
            </a:fld>
            <a:endParaRPr lang="fr-FR"/>
          </a:p>
        </p:txBody>
      </p:sp>
    </p:spTree>
    <p:extLst>
      <p:ext uri="{BB962C8B-B14F-4D97-AF65-F5344CB8AC3E}">
        <p14:creationId xmlns:p14="http://schemas.microsoft.com/office/powerpoint/2010/main" val="2367878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9FA9157-1400-43AA-BD18-AA865BB923C3}" type="datetimeFigureOut">
              <a:rPr lang="fr-FR" smtClean="0"/>
              <a:t>07/04/2024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65225E-109E-4D70-A940-C78492C0F9DB}" type="slidenum">
              <a:rPr lang="fr-FR" smtClean="0"/>
              <a:t>‹N°›</a:t>
            </a:fld>
            <a:endParaRPr lang="fr-FR"/>
          </a:p>
        </p:txBody>
      </p:sp>
    </p:spTree>
    <p:extLst>
      <p:ext uri="{BB962C8B-B14F-4D97-AF65-F5344CB8AC3E}">
        <p14:creationId xmlns:p14="http://schemas.microsoft.com/office/powerpoint/2010/main" val="82382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9FA9157-1400-43AA-BD18-AA865BB923C3}" type="datetimeFigureOut">
              <a:rPr lang="fr-FR" smtClean="0"/>
              <a:t>07/04/2024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65225E-109E-4D70-A940-C78492C0F9DB}" type="slidenum">
              <a:rPr lang="fr-FR" smtClean="0"/>
              <a:t>‹N°›</a:t>
            </a:fld>
            <a:endParaRPr lang="fr-FR"/>
          </a:p>
        </p:txBody>
      </p:sp>
    </p:spTree>
    <p:extLst>
      <p:ext uri="{BB962C8B-B14F-4D97-AF65-F5344CB8AC3E}">
        <p14:creationId xmlns:p14="http://schemas.microsoft.com/office/powerpoint/2010/main" val="3889616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9FA9157-1400-43AA-BD18-AA865BB923C3}" type="datetimeFigureOut">
              <a:rPr lang="fr-FR" smtClean="0"/>
              <a:t>07/04/2024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565225E-109E-4D70-A940-C78492C0F9DB}" type="slidenum">
              <a:rPr lang="fr-FR" smtClean="0"/>
              <a:t>‹N°›</a:t>
            </a:fld>
            <a:endParaRPr lang="fr-FR"/>
          </a:p>
        </p:txBody>
      </p:sp>
    </p:spTree>
    <p:extLst>
      <p:ext uri="{BB962C8B-B14F-4D97-AF65-F5344CB8AC3E}">
        <p14:creationId xmlns:p14="http://schemas.microsoft.com/office/powerpoint/2010/main" val="205217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9FA9157-1400-43AA-BD18-AA865BB923C3}" type="datetimeFigureOut">
              <a:rPr lang="fr-FR" smtClean="0"/>
              <a:t>07/04/2024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65225E-109E-4D70-A940-C78492C0F9DB}" type="slidenum">
              <a:rPr lang="fr-FR" smtClean="0"/>
              <a:t>‹N°›</a:t>
            </a:fld>
            <a:endParaRPr lang="fr-FR"/>
          </a:p>
        </p:txBody>
      </p:sp>
    </p:spTree>
    <p:extLst>
      <p:ext uri="{BB962C8B-B14F-4D97-AF65-F5344CB8AC3E}">
        <p14:creationId xmlns:p14="http://schemas.microsoft.com/office/powerpoint/2010/main" val="3545896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9FA9157-1400-43AA-BD18-AA865BB923C3}" type="datetimeFigureOut">
              <a:rPr lang="fr-FR" smtClean="0"/>
              <a:t>07/04/2024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565225E-109E-4D70-A940-C78492C0F9DB}" type="slidenum">
              <a:rPr lang="fr-FR" smtClean="0"/>
              <a:t>‹N°›</a:t>
            </a:fld>
            <a:endParaRPr lang="fr-FR"/>
          </a:p>
        </p:txBody>
      </p:sp>
    </p:spTree>
    <p:extLst>
      <p:ext uri="{BB962C8B-B14F-4D97-AF65-F5344CB8AC3E}">
        <p14:creationId xmlns:p14="http://schemas.microsoft.com/office/powerpoint/2010/main" val="2868447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9FA9157-1400-43AA-BD18-AA865BB923C3}" type="datetimeFigureOut">
              <a:rPr lang="fr-FR" smtClean="0"/>
              <a:t>07/04/2024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565225E-109E-4D70-A940-C78492C0F9DB}" type="slidenum">
              <a:rPr lang="fr-FR" smtClean="0"/>
              <a:t>‹N°›</a:t>
            </a:fld>
            <a:endParaRPr lang="fr-FR"/>
          </a:p>
        </p:txBody>
      </p:sp>
    </p:spTree>
    <p:extLst>
      <p:ext uri="{BB962C8B-B14F-4D97-AF65-F5344CB8AC3E}">
        <p14:creationId xmlns:p14="http://schemas.microsoft.com/office/powerpoint/2010/main" val="184964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A9157-1400-43AA-BD18-AA865BB923C3}" type="datetimeFigureOut">
              <a:rPr lang="fr-FR" smtClean="0"/>
              <a:t>07/04/2024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565225E-109E-4D70-A940-C78492C0F9DB}" type="slidenum">
              <a:rPr lang="fr-FR" smtClean="0"/>
              <a:t>‹N°›</a:t>
            </a:fld>
            <a:endParaRPr lang="fr-FR"/>
          </a:p>
        </p:txBody>
      </p:sp>
    </p:spTree>
    <p:extLst>
      <p:ext uri="{BB962C8B-B14F-4D97-AF65-F5344CB8AC3E}">
        <p14:creationId xmlns:p14="http://schemas.microsoft.com/office/powerpoint/2010/main" val="3253966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9FA9157-1400-43AA-BD18-AA865BB923C3}" type="datetimeFigureOut">
              <a:rPr lang="fr-FR" smtClean="0"/>
              <a:t>07/04/2024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65225E-109E-4D70-A940-C78492C0F9DB}" type="slidenum">
              <a:rPr lang="fr-FR" smtClean="0"/>
              <a:t>‹N°›</a:t>
            </a:fld>
            <a:endParaRPr lang="fr-FR"/>
          </a:p>
        </p:txBody>
      </p:sp>
    </p:spTree>
    <p:extLst>
      <p:ext uri="{BB962C8B-B14F-4D97-AF65-F5344CB8AC3E}">
        <p14:creationId xmlns:p14="http://schemas.microsoft.com/office/powerpoint/2010/main" val="1605581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9FA9157-1400-43AA-BD18-AA865BB923C3}" type="datetimeFigureOut">
              <a:rPr lang="fr-FR" smtClean="0"/>
              <a:t>07/04/2024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565225E-109E-4D70-A940-C78492C0F9DB}" type="slidenum">
              <a:rPr lang="fr-FR" smtClean="0"/>
              <a:t>‹N°›</a:t>
            </a:fld>
            <a:endParaRPr lang="fr-FR"/>
          </a:p>
        </p:txBody>
      </p:sp>
    </p:spTree>
    <p:extLst>
      <p:ext uri="{BB962C8B-B14F-4D97-AF65-F5344CB8AC3E}">
        <p14:creationId xmlns:p14="http://schemas.microsoft.com/office/powerpoint/2010/main" val="318154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FA9157-1400-43AA-BD18-AA865BB923C3}" type="datetimeFigureOut">
              <a:rPr lang="fr-FR" smtClean="0"/>
              <a:t>07/04/2024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65225E-109E-4D70-A940-C78492C0F9DB}" type="slidenum">
              <a:rPr lang="fr-FR" smtClean="0"/>
              <a:t>‹N°›</a:t>
            </a:fld>
            <a:endParaRPr lang="fr-FR"/>
          </a:p>
        </p:txBody>
      </p:sp>
    </p:spTree>
    <p:extLst>
      <p:ext uri="{BB962C8B-B14F-4D97-AF65-F5344CB8AC3E}">
        <p14:creationId xmlns:p14="http://schemas.microsoft.com/office/powerpoint/2010/main" val="3302630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C6602A-A405-A156-9A35-A107DE801465}"/>
              </a:ext>
            </a:extLst>
          </p:cNvPr>
          <p:cNvSpPr>
            <a:spLocks noGrp="1"/>
          </p:cNvSpPr>
          <p:nvPr>
            <p:ph type="ctrTitle"/>
          </p:nvPr>
        </p:nvSpPr>
        <p:spPr>
          <a:xfrm>
            <a:off x="2134644" y="1144446"/>
            <a:ext cx="6752572" cy="2381631"/>
          </a:xfrm>
        </p:spPr>
        <p:txBody>
          <a:bodyPr/>
          <a:lstStyle/>
          <a:p>
            <a:r>
              <a:rPr lang="fr-FR" dirty="0">
                <a:solidFill>
                  <a:srgbClr val="92D050"/>
                </a:solidFill>
              </a:rPr>
              <a:t>PROJET ANDROID</a:t>
            </a:r>
          </a:p>
        </p:txBody>
      </p:sp>
      <p:sp>
        <p:nvSpPr>
          <p:cNvPr id="3" name="Sous-titre 2">
            <a:extLst>
              <a:ext uri="{FF2B5EF4-FFF2-40B4-BE49-F238E27FC236}">
                <a16:creationId xmlns:a16="http://schemas.microsoft.com/office/drawing/2014/main" id="{D3207183-0DDB-D6A6-00ED-D034FD5FD53E}"/>
              </a:ext>
            </a:extLst>
          </p:cNvPr>
          <p:cNvSpPr>
            <a:spLocks noGrp="1"/>
          </p:cNvSpPr>
          <p:nvPr>
            <p:ph type="subTitle" idx="1"/>
          </p:nvPr>
        </p:nvSpPr>
        <p:spPr>
          <a:xfrm>
            <a:off x="1" y="4334004"/>
            <a:ext cx="4925746" cy="1439397"/>
          </a:xfrm>
        </p:spPr>
        <p:txBody>
          <a:bodyPr>
            <a:normAutofit fontScale="47500" lnSpcReduction="20000"/>
          </a:bodyPr>
          <a:lstStyle/>
          <a:p>
            <a:endParaRPr lang="fr-FR" sz="4000" dirty="0">
              <a:solidFill>
                <a:srgbClr val="92D050"/>
              </a:solidFill>
            </a:endParaRPr>
          </a:p>
          <a:p>
            <a:endParaRPr lang="fr-FR" sz="4000" dirty="0">
              <a:solidFill>
                <a:srgbClr val="92D050"/>
              </a:solidFill>
            </a:endParaRPr>
          </a:p>
          <a:p>
            <a:r>
              <a:rPr lang="fr-FR" sz="4000" dirty="0">
                <a:solidFill>
                  <a:srgbClr val="92D050"/>
                </a:solidFill>
              </a:rPr>
              <a:t>Nom et Prénom: </a:t>
            </a:r>
            <a:r>
              <a:rPr lang="fr-FR" sz="4000" dirty="0">
                <a:solidFill>
                  <a:schemeClr val="tx1">
                    <a:lumMod val="65000"/>
                    <a:lumOff val="35000"/>
                  </a:schemeClr>
                </a:solidFill>
              </a:rPr>
              <a:t>Mameri Mohammed Aymen</a:t>
            </a:r>
          </a:p>
          <a:p>
            <a:r>
              <a:rPr lang="fr-FR" sz="4000" dirty="0">
                <a:solidFill>
                  <a:schemeClr val="tx1">
                    <a:lumMod val="65000"/>
                    <a:lumOff val="35000"/>
                  </a:schemeClr>
                </a:solidFill>
              </a:rPr>
              <a:t>BTS SIO (SLAM)</a:t>
            </a:r>
            <a:endParaRPr lang="fr-FR" sz="4000" dirty="0">
              <a:solidFill>
                <a:srgbClr val="92D050"/>
              </a:solidFill>
            </a:endParaRPr>
          </a:p>
          <a:p>
            <a:endParaRPr lang="fr-FR" sz="4000" dirty="0">
              <a:solidFill>
                <a:srgbClr val="92D050"/>
              </a:solidFill>
            </a:endParaRPr>
          </a:p>
        </p:txBody>
      </p:sp>
      <p:pic>
        <p:nvPicPr>
          <p:cNvPr id="5" name="Image 4">
            <a:extLst>
              <a:ext uri="{FF2B5EF4-FFF2-40B4-BE49-F238E27FC236}">
                <a16:creationId xmlns:a16="http://schemas.microsoft.com/office/drawing/2014/main" id="{CF5DECB9-80DF-0C35-2813-02C6B5731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327" y="2286000"/>
            <a:ext cx="2048005" cy="2048005"/>
          </a:xfrm>
          <a:prstGeom prst="rect">
            <a:avLst/>
          </a:prstGeom>
        </p:spPr>
      </p:pic>
      <p:grpSp>
        <p:nvGrpSpPr>
          <p:cNvPr id="6" name="Group 806">
            <a:extLst>
              <a:ext uri="{FF2B5EF4-FFF2-40B4-BE49-F238E27FC236}">
                <a16:creationId xmlns:a16="http://schemas.microsoft.com/office/drawing/2014/main" id="{1C083335-8219-5CD4-BA92-0D7F0E2C7CC0}"/>
              </a:ext>
            </a:extLst>
          </p:cNvPr>
          <p:cNvGrpSpPr/>
          <p:nvPr/>
        </p:nvGrpSpPr>
        <p:grpSpPr>
          <a:xfrm>
            <a:off x="363651" y="276083"/>
            <a:ext cx="959486" cy="1283811"/>
            <a:chOff x="0" y="0"/>
            <a:chExt cx="557530" cy="730764"/>
          </a:xfrm>
        </p:grpSpPr>
        <p:pic>
          <p:nvPicPr>
            <p:cNvPr id="7" name="Picture 7">
              <a:extLst>
                <a:ext uri="{FF2B5EF4-FFF2-40B4-BE49-F238E27FC236}">
                  <a16:creationId xmlns:a16="http://schemas.microsoft.com/office/drawing/2014/main" id="{6CAAC92F-BD42-61F1-2E18-3DE5E9AD4EAB}"/>
                </a:ext>
              </a:extLst>
            </p:cNvPr>
            <p:cNvPicPr/>
            <p:nvPr/>
          </p:nvPicPr>
          <p:blipFill>
            <a:blip r:embed="rId4"/>
            <a:stretch>
              <a:fillRect/>
            </a:stretch>
          </p:blipFill>
          <p:spPr>
            <a:xfrm>
              <a:off x="0" y="0"/>
              <a:ext cx="557530" cy="730764"/>
            </a:xfrm>
            <a:prstGeom prst="rect">
              <a:avLst/>
            </a:prstGeom>
          </p:spPr>
        </p:pic>
        <p:sp>
          <p:nvSpPr>
            <p:cNvPr id="8" name="Rectangle 7">
              <a:extLst>
                <a:ext uri="{FF2B5EF4-FFF2-40B4-BE49-F238E27FC236}">
                  <a16:creationId xmlns:a16="http://schemas.microsoft.com/office/drawing/2014/main" id="{4AEDA950-C0C7-41C3-5DF8-D92FB0BD606A}"/>
                </a:ext>
              </a:extLst>
            </p:cNvPr>
            <p:cNvSpPr/>
            <p:nvPr/>
          </p:nvSpPr>
          <p:spPr>
            <a:xfrm>
              <a:off x="126" y="28767"/>
              <a:ext cx="83458" cy="188904"/>
            </a:xfrm>
            <a:prstGeom prst="rect">
              <a:avLst/>
            </a:prstGeom>
            <a:ln>
              <a:noFill/>
            </a:ln>
          </p:spPr>
          <p:txBody>
            <a:bodyPr vert="horz" lIns="0" tIns="0" rIns="0" bIns="0" rtlCol="0">
              <a:noAutofit/>
            </a:bodyPr>
            <a:lstStyle/>
            <a:p>
              <a:pPr marL="6350" indent="-6350" algn="l">
                <a:lnSpc>
                  <a:spcPct val="107000"/>
                </a:lnSpc>
                <a:spcAft>
                  <a:spcPts val="800"/>
                </a:spcAft>
              </a:pPr>
              <a:r>
                <a:rPr lang="fr-FR" sz="1100">
                  <a:solidFill>
                    <a:srgbClr val="000000"/>
                  </a:solidFill>
                  <a:effectLst/>
                  <a:latin typeface="Calibri" panose="020F0502020204030204" pitchFamily="34" charset="0"/>
                  <a:ea typeface="Calibri" panose="020F0502020204030204" pitchFamily="34" charset="0"/>
                </a:rPr>
                <a:t>  </a:t>
              </a:r>
              <a:endParaRPr lang="fr-FR" sz="1200">
                <a:solidFill>
                  <a:srgbClr val="000000"/>
                </a:solidFill>
                <a:effectLst/>
                <a:latin typeface="Times New Roman" panose="02020603050405020304" pitchFamily="18" charset="0"/>
                <a:ea typeface="Times New Roman" panose="02020603050405020304" pitchFamily="18" charset="0"/>
              </a:endParaRPr>
            </a:p>
          </p:txBody>
        </p:sp>
      </p:grpSp>
      <p:pic>
        <p:nvPicPr>
          <p:cNvPr id="10" name="Image 9">
            <a:extLst>
              <a:ext uri="{FF2B5EF4-FFF2-40B4-BE49-F238E27FC236}">
                <a16:creationId xmlns:a16="http://schemas.microsoft.com/office/drawing/2014/main" id="{BBEB1671-9050-B797-C15E-2DBE9984AC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788" y="2212290"/>
            <a:ext cx="2711886" cy="1807924"/>
          </a:xfrm>
          <a:prstGeom prst="rect">
            <a:avLst/>
          </a:prstGeom>
        </p:spPr>
      </p:pic>
      <p:sp>
        <p:nvSpPr>
          <p:cNvPr id="12" name="ZoneTexte 11">
            <a:extLst>
              <a:ext uri="{FF2B5EF4-FFF2-40B4-BE49-F238E27FC236}">
                <a16:creationId xmlns:a16="http://schemas.microsoft.com/office/drawing/2014/main" id="{CBD80A65-633C-35BF-25C7-FAF922468B97}"/>
              </a:ext>
            </a:extLst>
          </p:cNvPr>
          <p:cNvSpPr txBox="1"/>
          <p:nvPr/>
        </p:nvSpPr>
        <p:spPr>
          <a:xfrm>
            <a:off x="4846531" y="3526077"/>
            <a:ext cx="3716792" cy="584775"/>
          </a:xfrm>
          <a:prstGeom prst="rect">
            <a:avLst/>
          </a:prstGeom>
          <a:noFill/>
        </p:spPr>
        <p:txBody>
          <a:bodyPr wrap="square">
            <a:spAutoFit/>
          </a:bodyPr>
          <a:lstStyle/>
          <a:p>
            <a:r>
              <a:rPr lang="fr-FR" sz="3200" dirty="0">
                <a:solidFill>
                  <a:srgbClr val="92D050"/>
                </a:solidFill>
              </a:rPr>
              <a:t>MY ANDROID</a:t>
            </a:r>
          </a:p>
        </p:txBody>
      </p:sp>
    </p:spTree>
    <p:extLst>
      <p:ext uri="{BB962C8B-B14F-4D97-AF65-F5344CB8AC3E}">
        <p14:creationId xmlns:p14="http://schemas.microsoft.com/office/powerpoint/2010/main" val="4005762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EC4E17D-A465-61B3-50FD-A7EB6205ECEC}"/>
              </a:ext>
            </a:extLst>
          </p:cNvPr>
          <p:cNvSpPr txBox="1"/>
          <p:nvPr/>
        </p:nvSpPr>
        <p:spPr>
          <a:xfrm>
            <a:off x="647422" y="2049056"/>
            <a:ext cx="4325045" cy="1477328"/>
          </a:xfrm>
          <a:prstGeom prst="rect">
            <a:avLst/>
          </a:prstGeom>
          <a:noFill/>
        </p:spPr>
        <p:txBody>
          <a:bodyPr wrap="square">
            <a:spAutoFit/>
          </a:bodyPr>
          <a:lstStyle/>
          <a:p>
            <a:r>
              <a:rPr lang="fr-FR" b="0" i="0" dirty="0">
                <a:solidFill>
                  <a:srgbClr val="0D0D0D"/>
                </a:solidFill>
                <a:effectLst/>
                <a:highlight>
                  <a:srgbClr val="FFFFFF"/>
                </a:highlight>
                <a:latin typeface="Söhne"/>
              </a:rPr>
              <a:t>L'interface de connexion offre aux utilisateurs un accès au menu après avoir saisi les identifiants corrects. Pour concevoir cette interface conviviale, j'ai structuré les données en utilisant le langage XML.</a:t>
            </a:r>
            <a:endParaRPr lang="fr-FR" dirty="0"/>
          </a:p>
        </p:txBody>
      </p:sp>
      <p:pic>
        <p:nvPicPr>
          <p:cNvPr id="4" name="Image 3" descr="Une image contenant texte, capture d’écran, Police, conception&#10;&#10;Description générée automatiquement">
            <a:extLst>
              <a:ext uri="{FF2B5EF4-FFF2-40B4-BE49-F238E27FC236}">
                <a16:creationId xmlns:a16="http://schemas.microsoft.com/office/drawing/2014/main" id="{7C20E418-17E2-60E8-9308-AAB1BCDB7C85}"/>
              </a:ext>
            </a:extLst>
          </p:cNvPr>
          <p:cNvPicPr>
            <a:picLocks noChangeAspect="1"/>
          </p:cNvPicPr>
          <p:nvPr/>
        </p:nvPicPr>
        <p:blipFill>
          <a:blip r:embed="rId2"/>
          <a:stretch>
            <a:fillRect/>
          </a:stretch>
        </p:blipFill>
        <p:spPr>
          <a:xfrm>
            <a:off x="5848703" y="1707247"/>
            <a:ext cx="2012016" cy="3348355"/>
          </a:xfrm>
          <a:prstGeom prst="rect">
            <a:avLst/>
          </a:prstGeom>
          <a:ln>
            <a:noFill/>
          </a:ln>
          <a:effectLst>
            <a:softEdge rad="112500"/>
          </a:effectLst>
        </p:spPr>
      </p:pic>
      <p:sp>
        <p:nvSpPr>
          <p:cNvPr id="6" name="ZoneTexte 5">
            <a:extLst>
              <a:ext uri="{FF2B5EF4-FFF2-40B4-BE49-F238E27FC236}">
                <a16:creationId xmlns:a16="http://schemas.microsoft.com/office/drawing/2014/main" id="{7760C945-5954-E03C-C5D9-482563B43336}"/>
              </a:ext>
            </a:extLst>
          </p:cNvPr>
          <p:cNvSpPr txBox="1"/>
          <p:nvPr/>
        </p:nvSpPr>
        <p:spPr>
          <a:xfrm>
            <a:off x="1087935" y="1238656"/>
            <a:ext cx="6068745" cy="369332"/>
          </a:xfrm>
          <a:prstGeom prst="rect">
            <a:avLst/>
          </a:prstGeom>
          <a:noFill/>
        </p:spPr>
        <p:txBody>
          <a:bodyPr wrap="square">
            <a:spAutoFit/>
          </a:bodyPr>
          <a:lstStyle/>
          <a:p>
            <a:r>
              <a:rPr lang="fr-FR" sz="1800"/>
              <a:t>Les données de l’application</a:t>
            </a:r>
            <a:endParaRPr lang="fr-FR" dirty="0"/>
          </a:p>
        </p:txBody>
      </p:sp>
    </p:spTree>
    <p:extLst>
      <p:ext uri="{BB962C8B-B14F-4D97-AF65-F5344CB8AC3E}">
        <p14:creationId xmlns:p14="http://schemas.microsoft.com/office/powerpoint/2010/main" val="3702801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6F9DE78-AE2B-6386-B7AE-2D1A12F1E2B4}"/>
              </a:ext>
            </a:extLst>
          </p:cNvPr>
          <p:cNvSpPr txBox="1"/>
          <p:nvPr/>
        </p:nvSpPr>
        <p:spPr>
          <a:xfrm>
            <a:off x="840982" y="1861008"/>
            <a:ext cx="4064742" cy="4566489"/>
          </a:xfrm>
          <a:prstGeom prst="rect">
            <a:avLst/>
          </a:prstGeom>
          <a:noFill/>
        </p:spPr>
        <p:txBody>
          <a:bodyPr wrap="square">
            <a:spAutoFit/>
          </a:bodyPr>
          <a:lstStyle/>
          <a:p>
            <a:br>
              <a:rPr lang="fr-FR" dirty="0"/>
            </a:br>
            <a:r>
              <a:rPr lang="fr-FR" b="0" i="0" dirty="0">
                <a:solidFill>
                  <a:srgbClr val="0D0D0D"/>
                </a:solidFill>
                <a:effectLst/>
                <a:highlight>
                  <a:srgbClr val="FFFFFF"/>
                </a:highlight>
                <a:latin typeface="Söhne"/>
              </a:rPr>
              <a:t>En résumé, l'application </a:t>
            </a:r>
            <a:r>
              <a:rPr lang="fr-FR" dirty="0" err="1">
                <a:solidFill>
                  <a:srgbClr val="0D0D0D"/>
                </a:solidFill>
                <a:highlight>
                  <a:srgbClr val="FFFFFF"/>
                </a:highlight>
                <a:latin typeface="Söhne"/>
              </a:rPr>
              <a:t>My</a:t>
            </a:r>
            <a:r>
              <a:rPr lang="fr-FR" dirty="0">
                <a:solidFill>
                  <a:srgbClr val="0D0D0D"/>
                </a:solidFill>
                <a:highlight>
                  <a:srgbClr val="FFFFFF"/>
                </a:highlight>
                <a:latin typeface="Söhne"/>
              </a:rPr>
              <a:t> Android </a:t>
            </a:r>
            <a:r>
              <a:rPr lang="fr-FR" dirty="0" err="1">
                <a:solidFill>
                  <a:srgbClr val="0D0D0D"/>
                </a:solidFill>
                <a:highlight>
                  <a:srgbClr val="FFFFFF"/>
                </a:highlight>
                <a:latin typeface="Söhne"/>
              </a:rPr>
              <a:t>Apk</a:t>
            </a:r>
            <a:r>
              <a:rPr lang="fr-FR" b="0" i="0" dirty="0">
                <a:solidFill>
                  <a:srgbClr val="0D0D0D"/>
                </a:solidFill>
                <a:effectLst/>
                <a:highlight>
                  <a:srgbClr val="FFFFFF"/>
                </a:highlight>
                <a:latin typeface="Söhne"/>
              </a:rPr>
              <a:t> simplifie la consultation des clients et des partenaires. Ses fonctionnalités clés, comme l'identification des utilisateurs et la gestion des clients et des partenaires, sont intuitives. Nous sommes convaincus que cette application améliorera l'efficacité de la gestion en entreprise pour les générations à venir. Ce projet offre une opportunité passionnante de combiner expertise technique, design et apprentissage, tout en améliorant la gestion. Nous espérons sincèrement que cette application apportera des avantages tangibles aux entreprises.</a:t>
            </a:r>
            <a:endParaRPr lang="fr-FR" dirty="0"/>
          </a:p>
        </p:txBody>
      </p:sp>
      <p:sp>
        <p:nvSpPr>
          <p:cNvPr id="5" name="ZoneTexte 4">
            <a:extLst>
              <a:ext uri="{FF2B5EF4-FFF2-40B4-BE49-F238E27FC236}">
                <a16:creationId xmlns:a16="http://schemas.microsoft.com/office/drawing/2014/main" id="{2C688A70-F5CA-A64F-E2FD-3C0960ECC685}"/>
              </a:ext>
            </a:extLst>
          </p:cNvPr>
          <p:cNvSpPr txBox="1"/>
          <p:nvPr/>
        </p:nvSpPr>
        <p:spPr>
          <a:xfrm>
            <a:off x="1234774" y="567327"/>
            <a:ext cx="7094943" cy="369332"/>
          </a:xfrm>
          <a:prstGeom prst="rect">
            <a:avLst/>
          </a:prstGeom>
          <a:noFill/>
        </p:spPr>
        <p:txBody>
          <a:bodyPr wrap="square">
            <a:spAutoFit/>
          </a:bodyPr>
          <a:lstStyle/>
          <a:p>
            <a:r>
              <a:rPr lang="fr-FR" dirty="0"/>
              <a:t>Conclusion</a:t>
            </a:r>
          </a:p>
        </p:txBody>
      </p:sp>
    </p:spTree>
    <p:extLst>
      <p:ext uri="{BB962C8B-B14F-4D97-AF65-F5344CB8AC3E}">
        <p14:creationId xmlns:p14="http://schemas.microsoft.com/office/powerpoint/2010/main" val="862842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6AB6223-0C25-5C07-B871-6D5AC1F91A1B}"/>
              </a:ext>
            </a:extLst>
          </p:cNvPr>
          <p:cNvSpPr txBox="1"/>
          <p:nvPr/>
        </p:nvSpPr>
        <p:spPr>
          <a:xfrm>
            <a:off x="1261470" y="1895544"/>
            <a:ext cx="8257967" cy="2585323"/>
          </a:xfrm>
          <a:prstGeom prst="rect">
            <a:avLst/>
          </a:prstGeom>
          <a:noFill/>
        </p:spPr>
        <p:txBody>
          <a:bodyPr wrap="square">
            <a:spAutoFit/>
          </a:bodyPr>
          <a:lstStyle/>
          <a:p>
            <a:pPr marL="285750" indent="-285750">
              <a:buFont typeface="Arial" panose="020B0604020202020204" pitchFamily="34" charset="0"/>
              <a:buChar char="•"/>
            </a:pPr>
            <a:r>
              <a:rPr lang="fr-FR" sz="1800" dirty="0"/>
              <a:t>Introduction</a:t>
            </a:r>
          </a:p>
          <a:p>
            <a:pPr marL="285750" indent="-285750">
              <a:buFont typeface="Arial" panose="020B0604020202020204" pitchFamily="34" charset="0"/>
              <a:buChar char="•"/>
            </a:pPr>
            <a:r>
              <a:rPr lang="fr-FR" sz="1800" dirty="0"/>
              <a:t>Objectifs	</a:t>
            </a:r>
          </a:p>
          <a:p>
            <a:pPr marL="285750" indent="-285750">
              <a:buFont typeface="Arial" panose="020B0604020202020204" pitchFamily="34" charset="0"/>
              <a:buChar char="•"/>
            </a:pPr>
            <a:r>
              <a:rPr lang="fr-FR" sz="1800" dirty="0"/>
              <a:t>Description générale du projet	</a:t>
            </a:r>
          </a:p>
          <a:p>
            <a:pPr marL="285750" indent="-285750">
              <a:buFont typeface="Arial" panose="020B0604020202020204" pitchFamily="34" charset="0"/>
              <a:buChar char="•"/>
            </a:pPr>
            <a:r>
              <a:rPr lang="fr-FR" sz="1800" dirty="0"/>
              <a:t>Spécifications fonctionnelles</a:t>
            </a:r>
          </a:p>
          <a:p>
            <a:pPr marL="285750" indent="-285750">
              <a:buFont typeface="Arial" panose="020B0604020202020204" pitchFamily="34" charset="0"/>
              <a:buChar char="•"/>
            </a:pPr>
            <a:r>
              <a:rPr lang="fr-FR" sz="1800" dirty="0"/>
              <a:t>Architecture logiciel system</a:t>
            </a:r>
          </a:p>
          <a:p>
            <a:pPr marL="285750" indent="-285750">
              <a:buFont typeface="Arial" panose="020B0604020202020204" pitchFamily="34" charset="0"/>
              <a:buChar char="•"/>
            </a:pPr>
            <a:r>
              <a:rPr lang="fr-FR" sz="1800" dirty="0"/>
              <a:t>Diagramme de class</a:t>
            </a:r>
          </a:p>
          <a:p>
            <a:pPr marL="285750" indent="-285750">
              <a:buFont typeface="Arial" panose="020B0604020202020204" pitchFamily="34" charset="0"/>
              <a:buChar char="•"/>
            </a:pPr>
            <a:r>
              <a:rPr lang="fr-FR" sz="1800" dirty="0"/>
              <a:t>Environnement de travail</a:t>
            </a:r>
          </a:p>
          <a:p>
            <a:pPr marL="285750" indent="-285750">
              <a:buFont typeface="Arial" panose="020B0604020202020204" pitchFamily="34" charset="0"/>
              <a:buChar char="•"/>
            </a:pPr>
            <a:r>
              <a:rPr lang="fr-FR" sz="1800" dirty="0"/>
              <a:t>Les données de l’application	</a:t>
            </a:r>
          </a:p>
          <a:p>
            <a:pPr marL="285750" indent="-285750">
              <a:buFont typeface="Arial" panose="020B0604020202020204" pitchFamily="34" charset="0"/>
              <a:buChar char="•"/>
            </a:pPr>
            <a:r>
              <a:rPr lang="fr-FR" sz="1800" dirty="0"/>
              <a:t>Conclusion	</a:t>
            </a:r>
          </a:p>
        </p:txBody>
      </p:sp>
      <p:sp>
        <p:nvSpPr>
          <p:cNvPr id="5" name="ZoneTexte 4">
            <a:extLst>
              <a:ext uri="{FF2B5EF4-FFF2-40B4-BE49-F238E27FC236}">
                <a16:creationId xmlns:a16="http://schemas.microsoft.com/office/drawing/2014/main" id="{078713BD-8ACF-B5B8-103C-123BAF6B7FF3}"/>
              </a:ext>
            </a:extLst>
          </p:cNvPr>
          <p:cNvSpPr txBox="1"/>
          <p:nvPr/>
        </p:nvSpPr>
        <p:spPr>
          <a:xfrm>
            <a:off x="1368262" y="1223644"/>
            <a:ext cx="6097112" cy="369332"/>
          </a:xfrm>
          <a:prstGeom prst="rect">
            <a:avLst/>
          </a:prstGeom>
          <a:noFill/>
        </p:spPr>
        <p:txBody>
          <a:bodyPr wrap="square">
            <a:spAutoFit/>
          </a:bodyPr>
          <a:lstStyle/>
          <a:p>
            <a:pPr algn="ctr"/>
            <a:r>
              <a:rPr lang="fr-FR" dirty="0"/>
              <a:t>Sommaire</a:t>
            </a:r>
          </a:p>
        </p:txBody>
      </p:sp>
    </p:spTree>
    <p:extLst>
      <p:ext uri="{BB962C8B-B14F-4D97-AF65-F5344CB8AC3E}">
        <p14:creationId xmlns:p14="http://schemas.microsoft.com/office/powerpoint/2010/main" val="344402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7F68966-A3F7-61E1-69D9-F234B3F8F9C1}"/>
              </a:ext>
            </a:extLst>
          </p:cNvPr>
          <p:cNvSpPr txBox="1"/>
          <p:nvPr/>
        </p:nvSpPr>
        <p:spPr>
          <a:xfrm>
            <a:off x="1094610" y="2138008"/>
            <a:ext cx="3510762" cy="4524315"/>
          </a:xfrm>
          <a:prstGeom prst="rect">
            <a:avLst/>
          </a:prstGeom>
          <a:noFill/>
        </p:spPr>
        <p:txBody>
          <a:bodyPr wrap="square">
            <a:spAutoFit/>
          </a:bodyPr>
          <a:lstStyle/>
          <a:p>
            <a:r>
              <a:rPr lang="fr-FR" b="0" i="0" dirty="0">
                <a:solidFill>
                  <a:srgbClr val="0D0D0D"/>
                </a:solidFill>
                <a:effectLst/>
                <a:highlight>
                  <a:srgbClr val="FFFFFF"/>
                </a:highlight>
                <a:latin typeface="Söhne"/>
              </a:rPr>
              <a:t>Je me suis orienté vers la création d'une application mobile au sein du vaste éventail d'applications existantes. Celle-ci établit une connexion avec une base de données à distance et sert d'outil pour la visualisation des clients et des produits qui y sont enregistrés. </a:t>
            </a:r>
            <a:r>
              <a:rPr lang="fr-FR" b="0" i="0" dirty="0" err="1">
                <a:solidFill>
                  <a:srgbClr val="0D0D0D"/>
                </a:solidFill>
                <a:effectLst/>
                <a:highlight>
                  <a:srgbClr val="FFFFFF"/>
                </a:highlight>
                <a:latin typeface="Söhne"/>
              </a:rPr>
              <a:t>Xget</a:t>
            </a:r>
            <a:r>
              <a:rPr lang="fr-FR" b="0" i="0" dirty="0">
                <a:solidFill>
                  <a:srgbClr val="0D0D0D"/>
                </a:solidFill>
                <a:effectLst/>
                <a:highlight>
                  <a:srgbClr val="FFFFFF"/>
                </a:highlight>
                <a:latin typeface="Söhne"/>
              </a:rPr>
              <a:t>, disponible sur les smartphones Android, offre une version numérique pratique pour les utilisateurs. L'objectif du projet est de développer une application mobile permettant aux utilisateurs de consulter une bibliothèque en ligne.</a:t>
            </a:r>
            <a:endParaRPr lang="fr-FR" dirty="0"/>
          </a:p>
        </p:txBody>
      </p:sp>
      <p:sp>
        <p:nvSpPr>
          <p:cNvPr id="5" name="ZoneTexte 4">
            <a:extLst>
              <a:ext uri="{FF2B5EF4-FFF2-40B4-BE49-F238E27FC236}">
                <a16:creationId xmlns:a16="http://schemas.microsoft.com/office/drawing/2014/main" id="{927FB64B-C3F1-D001-95DC-039E4ECC034F}"/>
              </a:ext>
            </a:extLst>
          </p:cNvPr>
          <p:cNvSpPr txBox="1"/>
          <p:nvPr/>
        </p:nvSpPr>
        <p:spPr>
          <a:xfrm>
            <a:off x="4164859" y="834307"/>
            <a:ext cx="5873518" cy="369332"/>
          </a:xfrm>
          <a:prstGeom prst="rect">
            <a:avLst/>
          </a:prstGeom>
          <a:noFill/>
        </p:spPr>
        <p:txBody>
          <a:bodyPr wrap="square">
            <a:spAutoFit/>
          </a:bodyPr>
          <a:lstStyle/>
          <a:p>
            <a:r>
              <a:rPr lang="fr-FR" dirty="0"/>
              <a:t>Introduction</a:t>
            </a:r>
          </a:p>
        </p:txBody>
      </p:sp>
      <p:pic>
        <p:nvPicPr>
          <p:cNvPr id="6" name="Image 5" descr="Une image contenant texte, capture d’écran, Police, conception&#10;&#10;Description générée automatiquement">
            <a:extLst>
              <a:ext uri="{FF2B5EF4-FFF2-40B4-BE49-F238E27FC236}">
                <a16:creationId xmlns:a16="http://schemas.microsoft.com/office/drawing/2014/main" id="{F4AE8664-2FBE-0442-CA84-43F3ED03ABB6}"/>
              </a:ext>
            </a:extLst>
          </p:cNvPr>
          <p:cNvPicPr>
            <a:picLocks noChangeAspect="1"/>
          </p:cNvPicPr>
          <p:nvPr/>
        </p:nvPicPr>
        <p:blipFill>
          <a:blip r:embed="rId2"/>
          <a:stretch>
            <a:fillRect/>
          </a:stretch>
        </p:blipFill>
        <p:spPr>
          <a:xfrm>
            <a:off x="5724315" y="1786730"/>
            <a:ext cx="2403083" cy="4734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6244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6A404EE-D0E7-06EE-22B0-91FC3090C8EC}"/>
              </a:ext>
            </a:extLst>
          </p:cNvPr>
          <p:cNvSpPr txBox="1"/>
          <p:nvPr/>
        </p:nvSpPr>
        <p:spPr>
          <a:xfrm>
            <a:off x="1054565" y="1999506"/>
            <a:ext cx="5226096" cy="3693319"/>
          </a:xfrm>
          <a:prstGeom prst="rect">
            <a:avLst/>
          </a:prstGeom>
          <a:noFill/>
        </p:spPr>
        <p:txBody>
          <a:bodyPr wrap="square">
            <a:spAutoFit/>
          </a:bodyPr>
          <a:lstStyle/>
          <a:p>
            <a:r>
              <a:rPr lang="fr-FR" dirty="0"/>
              <a:t>Pour mon projet de fin d'études en BTS, j'ai choisi de développer une application Android nommée </a:t>
            </a:r>
            <a:r>
              <a:rPr lang="fr-FR" dirty="0" err="1"/>
              <a:t>My</a:t>
            </a:r>
            <a:r>
              <a:rPr lang="fr-FR" dirty="0"/>
              <a:t> Android </a:t>
            </a:r>
            <a:r>
              <a:rPr lang="fr-FR" dirty="0" err="1"/>
              <a:t>apk</a:t>
            </a:r>
            <a:r>
              <a:rPr lang="fr-FR" dirty="0"/>
              <a:t> . Cette application est dédiée à la gestion des clients et des partenaires, en synchronisation avec la base de données de L’ORP Odoo. Avec une interface conviviale, elle offre aux utilisateurs la possibilité de s'authentifier facilement, de rechercher des clients et des partenaires, et d'accéder à des informations détaillées sur ces derniers. L'objectif principal </a:t>
            </a:r>
            <a:r>
              <a:rPr lang="fr-FR" dirty="0" err="1"/>
              <a:t>My</a:t>
            </a:r>
            <a:r>
              <a:rPr lang="fr-FR" dirty="0"/>
              <a:t> Android </a:t>
            </a:r>
            <a:r>
              <a:rPr lang="fr-FR" dirty="0" err="1"/>
              <a:t>apk</a:t>
            </a:r>
            <a:r>
              <a:rPr lang="fr-FR" dirty="0"/>
              <a:t> est de fournir une expérience utilisateur fluide et intuitive.</a:t>
            </a:r>
          </a:p>
        </p:txBody>
      </p:sp>
      <p:sp>
        <p:nvSpPr>
          <p:cNvPr id="5" name="ZoneTexte 4">
            <a:extLst>
              <a:ext uri="{FF2B5EF4-FFF2-40B4-BE49-F238E27FC236}">
                <a16:creationId xmlns:a16="http://schemas.microsoft.com/office/drawing/2014/main" id="{BA9F34DD-7381-D772-7714-3699ABC2E8F4}"/>
              </a:ext>
            </a:extLst>
          </p:cNvPr>
          <p:cNvSpPr txBox="1"/>
          <p:nvPr/>
        </p:nvSpPr>
        <p:spPr>
          <a:xfrm>
            <a:off x="1828800" y="1061237"/>
            <a:ext cx="2429501" cy="369332"/>
          </a:xfrm>
          <a:prstGeom prst="rect">
            <a:avLst/>
          </a:prstGeom>
          <a:noFill/>
        </p:spPr>
        <p:txBody>
          <a:bodyPr wrap="square">
            <a:spAutoFit/>
          </a:bodyPr>
          <a:lstStyle/>
          <a:p>
            <a:r>
              <a:rPr lang="fr-FR" dirty="0"/>
              <a:t>objectifs</a:t>
            </a:r>
          </a:p>
        </p:txBody>
      </p:sp>
    </p:spTree>
    <p:extLst>
      <p:ext uri="{BB962C8B-B14F-4D97-AF65-F5344CB8AC3E}">
        <p14:creationId xmlns:p14="http://schemas.microsoft.com/office/powerpoint/2010/main" val="1950385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59F5D47-F1A8-279C-119E-67902530DB91}"/>
              </a:ext>
            </a:extLst>
          </p:cNvPr>
          <p:cNvSpPr txBox="1"/>
          <p:nvPr/>
        </p:nvSpPr>
        <p:spPr>
          <a:xfrm>
            <a:off x="727515" y="981145"/>
            <a:ext cx="8418153" cy="369332"/>
          </a:xfrm>
          <a:prstGeom prst="rect">
            <a:avLst/>
          </a:prstGeom>
          <a:noFill/>
        </p:spPr>
        <p:txBody>
          <a:bodyPr wrap="square">
            <a:spAutoFit/>
          </a:bodyPr>
          <a:lstStyle/>
          <a:p>
            <a:r>
              <a:rPr lang="fr-FR" dirty="0"/>
              <a:t>Description générale du projet</a:t>
            </a:r>
          </a:p>
        </p:txBody>
      </p:sp>
      <p:sp>
        <p:nvSpPr>
          <p:cNvPr id="5" name="ZoneTexte 4">
            <a:extLst>
              <a:ext uri="{FF2B5EF4-FFF2-40B4-BE49-F238E27FC236}">
                <a16:creationId xmlns:a16="http://schemas.microsoft.com/office/drawing/2014/main" id="{5D8A9308-1FC3-60D1-3A07-EE3ED4FF74AE}"/>
              </a:ext>
            </a:extLst>
          </p:cNvPr>
          <p:cNvSpPr txBox="1"/>
          <p:nvPr/>
        </p:nvSpPr>
        <p:spPr>
          <a:xfrm>
            <a:off x="812614" y="1582340"/>
            <a:ext cx="5427999" cy="4247317"/>
          </a:xfrm>
          <a:prstGeom prst="rect">
            <a:avLst/>
          </a:prstGeom>
          <a:noFill/>
        </p:spPr>
        <p:txBody>
          <a:bodyPr wrap="square">
            <a:spAutoFit/>
          </a:bodyPr>
          <a:lstStyle/>
          <a:p>
            <a:pPr marL="0" indent="0">
              <a:buNone/>
            </a:pPr>
            <a:br>
              <a:rPr lang="fr-FR" dirty="0"/>
            </a:br>
            <a:r>
              <a:rPr lang="fr-FR" dirty="0" err="1"/>
              <a:t>My</a:t>
            </a:r>
            <a:r>
              <a:rPr lang="fr-FR" dirty="0"/>
              <a:t> Android </a:t>
            </a:r>
            <a:r>
              <a:rPr lang="fr-FR" dirty="0" err="1"/>
              <a:t>Apk</a:t>
            </a:r>
            <a:r>
              <a:rPr lang="fr-FR" dirty="0"/>
              <a:t> </a:t>
            </a:r>
            <a:r>
              <a:rPr lang="fr-FR" b="0" i="0" dirty="0">
                <a:solidFill>
                  <a:srgbClr val="0D0D0D"/>
                </a:solidFill>
                <a:effectLst/>
                <a:highlight>
                  <a:srgbClr val="FFFFFF"/>
                </a:highlight>
                <a:latin typeface="Söhne"/>
              </a:rPr>
              <a:t>Cette application simplifie l'ajout et la consultation de partenaires dans la base de données de l'ERP Odoo à partir d'un téléphone Android. Elle offre une interface intuitive et propose plusieurs fonctionnalités pratiques pour une utilisation fluide.</a:t>
            </a:r>
            <a:r>
              <a:rPr lang="fr-FR" sz="1800" dirty="0"/>
              <a:t> Module d'identification : Permettant la création de compte pour de nouveaux utilisateurs ainsi que la connexion.</a:t>
            </a:r>
          </a:p>
          <a:p>
            <a:pPr marL="0" indent="0">
              <a:buNone/>
            </a:pPr>
            <a:r>
              <a:rPr lang="fr-FR" sz="1800" dirty="0"/>
              <a:t>- Module de consultation : Offrant la possibilité à tous les utilisateurs de visualiser les données.</a:t>
            </a:r>
          </a:p>
          <a:p>
            <a:pPr marL="0" indent="0">
              <a:buNone/>
            </a:pPr>
            <a:r>
              <a:rPr lang="fr-FR" sz="1800" dirty="0"/>
              <a:t>- Module d'information : Permettant aux utilisateurs d'accéder directement aux informations sur l'ERP Odoo.</a:t>
            </a:r>
          </a:p>
          <a:p>
            <a:endParaRPr lang="fr-FR" dirty="0"/>
          </a:p>
        </p:txBody>
      </p:sp>
    </p:spTree>
    <p:extLst>
      <p:ext uri="{BB962C8B-B14F-4D97-AF65-F5344CB8AC3E}">
        <p14:creationId xmlns:p14="http://schemas.microsoft.com/office/powerpoint/2010/main" val="341276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CADADB0-743D-D78C-3382-2686BAE43F45}"/>
              </a:ext>
            </a:extLst>
          </p:cNvPr>
          <p:cNvSpPr txBox="1"/>
          <p:nvPr/>
        </p:nvSpPr>
        <p:spPr>
          <a:xfrm>
            <a:off x="941098" y="1445508"/>
            <a:ext cx="6367428" cy="3970318"/>
          </a:xfrm>
          <a:prstGeom prst="rect">
            <a:avLst/>
          </a:prstGeom>
          <a:noFill/>
        </p:spPr>
        <p:txBody>
          <a:bodyPr wrap="square">
            <a:spAutoFit/>
          </a:bodyPr>
          <a:lstStyle/>
          <a:p>
            <a:pPr marL="342900" indent="-342900">
              <a:buFont typeface="Arial" panose="020B0604020202020204" pitchFamily="34" charset="0"/>
              <a:buChar char="•"/>
            </a:pPr>
            <a:r>
              <a:rPr lang="fr-FR" sz="1800" dirty="0"/>
              <a:t>Vue d'Ensemble des Clients et Partenaires :</a:t>
            </a:r>
          </a:p>
          <a:p>
            <a:pPr marL="342900" indent="-342900">
              <a:buFont typeface="Arial" panose="020B0604020202020204" pitchFamily="34" charset="0"/>
              <a:buChar char="•"/>
            </a:pPr>
            <a:r>
              <a:rPr lang="fr-FR" sz="1800" dirty="0"/>
              <a:t>Accès rapide à la liste des clients et des partenaires depuis l'application.</a:t>
            </a:r>
          </a:p>
          <a:p>
            <a:pPr marL="342900" indent="-342900">
              <a:buFont typeface="Arial" panose="020B0604020202020204" pitchFamily="34" charset="0"/>
              <a:buChar char="•"/>
            </a:pPr>
            <a:r>
              <a:rPr lang="fr-FR" sz="1800" dirty="0"/>
              <a:t>Recherche Intuitive :</a:t>
            </a:r>
          </a:p>
          <a:p>
            <a:pPr marL="342900" indent="-342900">
              <a:buFont typeface="Arial" panose="020B0604020202020204" pitchFamily="34" charset="0"/>
              <a:buChar char="•"/>
            </a:pPr>
            <a:r>
              <a:rPr lang="fr-FR" sz="1800" dirty="0"/>
              <a:t>Possibilité de rechercher rapidement des clients ou des partenaires par leur nom ou leur code.</a:t>
            </a:r>
          </a:p>
          <a:p>
            <a:pPr marL="342900" indent="-342900">
              <a:buFont typeface="Arial" panose="020B0604020202020204" pitchFamily="34" charset="0"/>
              <a:buChar char="•"/>
            </a:pPr>
            <a:r>
              <a:rPr lang="fr-FR" sz="1800" dirty="0"/>
              <a:t>Interface Conviviale :</a:t>
            </a:r>
          </a:p>
          <a:p>
            <a:pPr marL="342900" indent="-342900">
              <a:buFont typeface="Arial" panose="020B0604020202020204" pitchFamily="34" charset="0"/>
              <a:buChar char="•"/>
            </a:pPr>
            <a:r>
              <a:rPr lang="fr-FR" sz="1800" dirty="0"/>
              <a:t>Interface utilisateur intuitive et conviviale pour une navigation sans effort.</a:t>
            </a:r>
          </a:p>
          <a:p>
            <a:pPr marL="342900" indent="-342900">
              <a:buFont typeface="Arial" panose="020B0604020202020204" pitchFamily="34" charset="0"/>
              <a:buChar char="•"/>
            </a:pPr>
            <a:r>
              <a:rPr lang="fr-FR" sz="1800" dirty="0"/>
              <a:t>Gestion de visualisation :</a:t>
            </a:r>
          </a:p>
          <a:p>
            <a:pPr marL="342900" indent="-342900">
              <a:buFont typeface="Arial" panose="020B0604020202020204" pitchFamily="34" charset="0"/>
              <a:buChar char="•"/>
            </a:pPr>
            <a:r>
              <a:rPr lang="fr-FR" sz="1800" dirty="0"/>
              <a:t>Les utilisateurs peuvent voir les partenaires et clients présent dans la base de données.</a:t>
            </a:r>
          </a:p>
          <a:p>
            <a:pPr marL="342900" indent="-342900">
              <a:buFont typeface="Arial" panose="020B0604020202020204" pitchFamily="34" charset="0"/>
              <a:buChar char="•"/>
            </a:pPr>
            <a:r>
              <a:rPr lang="fr-FR" sz="1800" dirty="0"/>
              <a:t>Informations:</a:t>
            </a:r>
          </a:p>
          <a:p>
            <a:pPr marL="342900" indent="-342900">
              <a:buFont typeface="Arial" panose="020B0604020202020204" pitchFamily="34" charset="0"/>
              <a:buChar char="•"/>
            </a:pPr>
            <a:r>
              <a:rPr lang="fr-FR" sz="1800" dirty="0"/>
              <a:t>Les utilisateurs ont des informations sur l’ORP Odoo.</a:t>
            </a:r>
          </a:p>
        </p:txBody>
      </p:sp>
      <p:sp>
        <p:nvSpPr>
          <p:cNvPr id="5" name="ZoneTexte 4">
            <a:extLst>
              <a:ext uri="{FF2B5EF4-FFF2-40B4-BE49-F238E27FC236}">
                <a16:creationId xmlns:a16="http://schemas.microsoft.com/office/drawing/2014/main" id="{6358F4B3-BD23-17E5-83E0-A8498700244D}"/>
              </a:ext>
            </a:extLst>
          </p:cNvPr>
          <p:cNvSpPr txBox="1"/>
          <p:nvPr/>
        </p:nvSpPr>
        <p:spPr>
          <a:xfrm>
            <a:off x="2060737" y="807608"/>
            <a:ext cx="3986317" cy="369332"/>
          </a:xfrm>
          <a:prstGeom prst="rect">
            <a:avLst/>
          </a:prstGeom>
          <a:noFill/>
        </p:spPr>
        <p:txBody>
          <a:bodyPr wrap="square">
            <a:spAutoFit/>
          </a:bodyPr>
          <a:lstStyle/>
          <a:p>
            <a:r>
              <a:rPr lang="fr-FR" dirty="0"/>
              <a:t>Spécifications fonctionnelles</a:t>
            </a:r>
          </a:p>
        </p:txBody>
      </p:sp>
    </p:spTree>
    <p:extLst>
      <p:ext uri="{BB962C8B-B14F-4D97-AF65-F5344CB8AC3E}">
        <p14:creationId xmlns:p14="http://schemas.microsoft.com/office/powerpoint/2010/main" val="207212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4668A94-22C2-BB4A-D532-6F09D8C12050}"/>
              </a:ext>
            </a:extLst>
          </p:cNvPr>
          <p:cNvSpPr txBox="1"/>
          <p:nvPr/>
        </p:nvSpPr>
        <p:spPr>
          <a:xfrm>
            <a:off x="947772" y="1999508"/>
            <a:ext cx="4865676" cy="3693319"/>
          </a:xfrm>
          <a:prstGeom prst="rect">
            <a:avLst/>
          </a:prstGeom>
          <a:noFill/>
        </p:spPr>
        <p:txBody>
          <a:bodyPr wrap="square">
            <a:spAutoFit/>
          </a:bodyPr>
          <a:lstStyle/>
          <a:p>
            <a:pPr marL="0" indent="0">
              <a:buNone/>
            </a:pPr>
            <a:r>
              <a:rPr lang="fr-FR" sz="1800" dirty="0"/>
              <a:t>Voici l’architecture system de </a:t>
            </a:r>
            <a:r>
              <a:rPr lang="fr-FR" sz="1800" dirty="0" err="1"/>
              <a:t>My</a:t>
            </a:r>
            <a:r>
              <a:rPr lang="fr-FR" sz="1800" dirty="0"/>
              <a:t> Android APK:</a:t>
            </a:r>
          </a:p>
          <a:p>
            <a:pPr marL="0" indent="0">
              <a:buNone/>
            </a:pPr>
            <a:r>
              <a:rPr lang="fr-FR" sz="1800" dirty="0"/>
              <a:t>Elle est composée de plusieurs couches. </a:t>
            </a:r>
          </a:p>
          <a:p>
            <a:pPr marL="0" indent="0">
              <a:buNone/>
            </a:pPr>
            <a:r>
              <a:rPr lang="fr-FR" sz="1800" dirty="0"/>
              <a:t>-Une couche </a:t>
            </a:r>
            <a:r>
              <a:rPr lang="fr-FR" sz="1800" dirty="0" err="1"/>
              <a:t>manifests</a:t>
            </a:r>
            <a:r>
              <a:rPr lang="fr-FR" sz="1800" dirty="0"/>
              <a:t> pour les autorisations de l’application.</a:t>
            </a:r>
          </a:p>
          <a:p>
            <a:pPr marL="0" indent="0">
              <a:buNone/>
            </a:pPr>
            <a:r>
              <a:rPr lang="fr-FR" sz="1800" dirty="0"/>
              <a:t>-Une couche java pour la partie traitement.</a:t>
            </a:r>
          </a:p>
          <a:p>
            <a:pPr marL="0" indent="0">
              <a:buNone/>
            </a:pPr>
            <a:r>
              <a:rPr lang="fr-FR" sz="1800" dirty="0"/>
              <a:t>-Une couche </a:t>
            </a:r>
            <a:r>
              <a:rPr lang="fr-FR" sz="1800" dirty="0" err="1"/>
              <a:t>res</a:t>
            </a:r>
            <a:r>
              <a:rPr lang="fr-FR" sz="1800" dirty="0"/>
              <a:t> (Ressource) pour la partie interface utilisateur de l'application.</a:t>
            </a:r>
          </a:p>
          <a:p>
            <a:pPr marL="0" indent="0">
              <a:buNone/>
            </a:pPr>
            <a:r>
              <a:rPr lang="fr-FR" sz="1800" dirty="0"/>
              <a:t>Elle comprend des composants tels que </a:t>
            </a:r>
            <a:r>
              <a:rPr lang="fr-FR" sz="1800" dirty="0" err="1"/>
              <a:t>drawable</a:t>
            </a:r>
            <a:r>
              <a:rPr lang="fr-FR" sz="1800" dirty="0"/>
              <a:t>, font, </a:t>
            </a:r>
            <a:r>
              <a:rPr lang="fr-FR" sz="1800" dirty="0" err="1"/>
              <a:t>layout</a:t>
            </a:r>
            <a:r>
              <a:rPr lang="fr-FR" sz="1800" dirty="0"/>
              <a:t>, </a:t>
            </a:r>
            <a:r>
              <a:rPr lang="fr-FR" sz="1800" dirty="0" err="1"/>
              <a:t>mipmap</a:t>
            </a:r>
            <a:r>
              <a:rPr lang="fr-FR" sz="1800" dirty="0"/>
              <a:t>, values et xml.</a:t>
            </a:r>
          </a:p>
          <a:p>
            <a:pPr marL="0" indent="0">
              <a:buNone/>
            </a:pPr>
            <a:r>
              <a:rPr lang="fr-FR" sz="1800" dirty="0"/>
              <a:t>-Une couche </a:t>
            </a:r>
            <a:r>
              <a:rPr lang="fr-FR" sz="1800" dirty="0" err="1"/>
              <a:t>Gradle</a:t>
            </a:r>
            <a:r>
              <a:rPr lang="fr-FR" sz="1800" dirty="0"/>
              <a:t> Scripts pour les implémentations.</a:t>
            </a:r>
          </a:p>
        </p:txBody>
      </p:sp>
      <p:sp>
        <p:nvSpPr>
          <p:cNvPr id="5" name="ZoneTexte 4">
            <a:extLst>
              <a:ext uri="{FF2B5EF4-FFF2-40B4-BE49-F238E27FC236}">
                <a16:creationId xmlns:a16="http://schemas.microsoft.com/office/drawing/2014/main" id="{C7AE5419-F308-F4B5-C873-465B3C37602C}"/>
              </a:ext>
            </a:extLst>
          </p:cNvPr>
          <p:cNvSpPr txBox="1"/>
          <p:nvPr/>
        </p:nvSpPr>
        <p:spPr>
          <a:xfrm>
            <a:off x="1228099" y="1278639"/>
            <a:ext cx="7577172" cy="369332"/>
          </a:xfrm>
          <a:prstGeom prst="rect">
            <a:avLst/>
          </a:prstGeom>
          <a:noFill/>
        </p:spPr>
        <p:txBody>
          <a:bodyPr wrap="square">
            <a:spAutoFit/>
          </a:bodyPr>
          <a:lstStyle/>
          <a:p>
            <a:r>
              <a:rPr lang="fr-FR" dirty="0"/>
              <a:t>Architecture logicielle du système</a:t>
            </a:r>
          </a:p>
        </p:txBody>
      </p:sp>
      <p:pic>
        <p:nvPicPr>
          <p:cNvPr id="6" name="Espace réservé du contenu 4">
            <a:extLst>
              <a:ext uri="{FF2B5EF4-FFF2-40B4-BE49-F238E27FC236}">
                <a16:creationId xmlns:a16="http://schemas.microsoft.com/office/drawing/2014/main" id="{3FAA0071-FC7C-E89D-E7C8-E30C62B5BC5A}"/>
              </a:ext>
            </a:extLst>
          </p:cNvPr>
          <p:cNvPicPr>
            <a:picLocks noChangeAspect="1"/>
          </p:cNvPicPr>
          <p:nvPr/>
        </p:nvPicPr>
        <p:blipFill>
          <a:blip r:embed="rId2"/>
          <a:srcRect/>
          <a:stretch/>
        </p:blipFill>
        <p:spPr>
          <a:xfrm>
            <a:off x="6378554" y="1357803"/>
            <a:ext cx="2923250" cy="4142394"/>
          </a:xfrm>
          <a:prstGeom prst="rect">
            <a:avLst/>
          </a:prstGeom>
        </p:spPr>
      </p:pic>
    </p:spTree>
    <p:extLst>
      <p:ext uri="{BB962C8B-B14F-4D97-AF65-F5344CB8AC3E}">
        <p14:creationId xmlns:p14="http://schemas.microsoft.com/office/powerpoint/2010/main" val="2177633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A8E107C-BD8D-0840-5B14-E764636A0457}"/>
              </a:ext>
            </a:extLst>
          </p:cNvPr>
          <p:cNvSpPr txBox="1"/>
          <p:nvPr/>
        </p:nvSpPr>
        <p:spPr>
          <a:xfrm>
            <a:off x="1228099" y="2121331"/>
            <a:ext cx="8257966" cy="1477328"/>
          </a:xfrm>
          <a:prstGeom prst="rect">
            <a:avLst/>
          </a:prstGeom>
          <a:noFill/>
        </p:spPr>
        <p:txBody>
          <a:bodyPr wrap="square">
            <a:spAutoFit/>
          </a:bodyPr>
          <a:lstStyle/>
          <a:p>
            <a:pPr marL="0" indent="0">
              <a:buNone/>
            </a:pPr>
            <a:r>
              <a:rPr lang="fr-FR" sz="1800" dirty="0"/>
              <a:t>Un diagramme de cas d'utilisation est une représentation graphique des interactions entre les acteurs et le système logiciel. Il met en évidence les différentes actions que les acteurs peuvent effectuer dans le système et montre comment ces actions sont liées aux fonctionnalités de l'application. Voici le diagramme de cas d'utilisation de l'application </a:t>
            </a:r>
            <a:r>
              <a:rPr lang="fr-FR" dirty="0" err="1"/>
              <a:t>OdooAndroid</a:t>
            </a:r>
            <a:r>
              <a:rPr lang="fr-FR" sz="1800" dirty="0"/>
              <a:t> :</a:t>
            </a:r>
          </a:p>
        </p:txBody>
      </p:sp>
      <p:pic>
        <p:nvPicPr>
          <p:cNvPr id="4" name="Image 3">
            <a:extLst>
              <a:ext uri="{FF2B5EF4-FFF2-40B4-BE49-F238E27FC236}">
                <a16:creationId xmlns:a16="http://schemas.microsoft.com/office/drawing/2014/main" id="{9211307C-3B47-C887-C6ED-4EBB0485A1DE}"/>
              </a:ext>
            </a:extLst>
          </p:cNvPr>
          <p:cNvPicPr>
            <a:picLocks noChangeAspect="1"/>
          </p:cNvPicPr>
          <p:nvPr/>
        </p:nvPicPr>
        <p:blipFill>
          <a:blip r:embed="rId2"/>
          <a:stretch>
            <a:fillRect/>
          </a:stretch>
        </p:blipFill>
        <p:spPr>
          <a:xfrm>
            <a:off x="3046332" y="3779446"/>
            <a:ext cx="3735741" cy="3176435"/>
          </a:xfrm>
          <a:prstGeom prst="rect">
            <a:avLst/>
          </a:prstGeom>
        </p:spPr>
      </p:pic>
      <p:sp>
        <p:nvSpPr>
          <p:cNvPr id="6" name="ZoneTexte 5">
            <a:extLst>
              <a:ext uri="{FF2B5EF4-FFF2-40B4-BE49-F238E27FC236}">
                <a16:creationId xmlns:a16="http://schemas.microsoft.com/office/drawing/2014/main" id="{D0E0329F-4DB3-A0EF-8570-1D2390822A46}"/>
              </a:ext>
            </a:extLst>
          </p:cNvPr>
          <p:cNvSpPr txBox="1"/>
          <p:nvPr/>
        </p:nvSpPr>
        <p:spPr>
          <a:xfrm>
            <a:off x="2594693" y="1353796"/>
            <a:ext cx="6097112" cy="369332"/>
          </a:xfrm>
          <a:prstGeom prst="rect">
            <a:avLst/>
          </a:prstGeom>
          <a:noFill/>
        </p:spPr>
        <p:txBody>
          <a:bodyPr wrap="square">
            <a:spAutoFit/>
          </a:bodyPr>
          <a:lstStyle/>
          <a:p>
            <a:r>
              <a:rPr lang="fr-FR" dirty="0"/>
              <a:t>Diagramme de cas d’utilisation </a:t>
            </a:r>
          </a:p>
        </p:txBody>
      </p:sp>
    </p:spTree>
    <p:extLst>
      <p:ext uri="{BB962C8B-B14F-4D97-AF65-F5344CB8AC3E}">
        <p14:creationId xmlns:p14="http://schemas.microsoft.com/office/powerpoint/2010/main" val="346553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39C3DD8-52D6-2B9C-BF43-709AC6015C8F}"/>
              </a:ext>
            </a:extLst>
          </p:cNvPr>
          <p:cNvSpPr txBox="1"/>
          <p:nvPr/>
        </p:nvSpPr>
        <p:spPr>
          <a:xfrm>
            <a:off x="620724" y="2546831"/>
            <a:ext cx="7201734" cy="1477328"/>
          </a:xfrm>
          <a:prstGeom prst="rect">
            <a:avLst/>
          </a:prstGeom>
          <a:noFill/>
        </p:spPr>
        <p:txBody>
          <a:bodyPr wrap="square">
            <a:spAutoFit/>
          </a:bodyPr>
          <a:lstStyle/>
          <a:p>
            <a:r>
              <a:rPr lang="fr-FR" b="0" i="0" dirty="0">
                <a:solidFill>
                  <a:srgbClr val="0D0D0D"/>
                </a:solidFill>
                <a:effectLst/>
                <a:highlight>
                  <a:srgbClr val="FFFFFF"/>
                </a:highlight>
                <a:latin typeface="Söhne"/>
              </a:rPr>
              <a:t>Pour développer l'API, j'ai opté pour Android Studio, un environnement de développement intégré (IDE) préconisé par Google pour les applications Android. Cet outil offre une panoplie complète de fonctionnalités et d'outils dédiés, facilitant ainsi le processus de développement et accélérant la création d'applications Android.</a:t>
            </a:r>
            <a:endParaRPr lang="fr-FR" dirty="0"/>
          </a:p>
        </p:txBody>
      </p:sp>
      <p:pic>
        <p:nvPicPr>
          <p:cNvPr id="4" name="Image 3">
            <a:extLst>
              <a:ext uri="{FF2B5EF4-FFF2-40B4-BE49-F238E27FC236}">
                <a16:creationId xmlns:a16="http://schemas.microsoft.com/office/drawing/2014/main" id="{97DEBB7E-DEC7-DAAB-4CEE-E9EC0531D653}"/>
              </a:ext>
            </a:extLst>
          </p:cNvPr>
          <p:cNvPicPr>
            <a:picLocks noChangeAspect="1"/>
          </p:cNvPicPr>
          <p:nvPr/>
        </p:nvPicPr>
        <p:blipFill>
          <a:blip r:embed="rId2"/>
          <a:stretch>
            <a:fillRect/>
          </a:stretch>
        </p:blipFill>
        <p:spPr>
          <a:xfrm>
            <a:off x="6653286" y="416791"/>
            <a:ext cx="1769776" cy="1765006"/>
          </a:xfrm>
          <a:prstGeom prst="rect">
            <a:avLst/>
          </a:prstGeom>
        </p:spPr>
      </p:pic>
      <p:sp>
        <p:nvSpPr>
          <p:cNvPr id="6" name="ZoneTexte 5">
            <a:extLst>
              <a:ext uri="{FF2B5EF4-FFF2-40B4-BE49-F238E27FC236}">
                <a16:creationId xmlns:a16="http://schemas.microsoft.com/office/drawing/2014/main" id="{1D73AF10-0774-B2BF-D620-2DA826D875BA}"/>
              </a:ext>
            </a:extLst>
          </p:cNvPr>
          <p:cNvSpPr txBox="1"/>
          <p:nvPr/>
        </p:nvSpPr>
        <p:spPr>
          <a:xfrm>
            <a:off x="620724" y="1141331"/>
            <a:ext cx="8464874" cy="646331"/>
          </a:xfrm>
          <a:prstGeom prst="rect">
            <a:avLst/>
          </a:prstGeom>
          <a:noFill/>
        </p:spPr>
        <p:txBody>
          <a:bodyPr wrap="square">
            <a:spAutoFit/>
          </a:bodyPr>
          <a:lstStyle/>
          <a:p>
            <a:r>
              <a:rPr lang="fr-FR" sz="1800" dirty="0"/>
              <a:t>Environnement de travail</a:t>
            </a:r>
          </a:p>
          <a:p>
            <a:r>
              <a:rPr lang="fr-FR" dirty="0"/>
              <a:t>Android studio</a:t>
            </a:r>
          </a:p>
        </p:txBody>
      </p:sp>
    </p:spTree>
    <p:extLst>
      <p:ext uri="{BB962C8B-B14F-4D97-AF65-F5344CB8AC3E}">
        <p14:creationId xmlns:p14="http://schemas.microsoft.com/office/powerpoint/2010/main" val="4268196097"/>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TotalTime>
  <Words>725</Words>
  <Application>Microsoft Office PowerPoint</Application>
  <PresentationFormat>Grand écran</PresentationFormat>
  <Paragraphs>54</Paragraphs>
  <Slides>11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Calibri</vt:lpstr>
      <vt:lpstr>Söhne</vt:lpstr>
      <vt:lpstr>Times New Roman</vt:lpstr>
      <vt:lpstr>Trebuchet MS</vt:lpstr>
      <vt:lpstr>Wingdings 3</vt:lpstr>
      <vt:lpstr>Facette</vt:lpstr>
      <vt:lpstr>PROJET ANDROID</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ANDROID</dc:title>
  <dc:creator>Mameri Mohammed aymen</dc:creator>
  <cp:lastModifiedBy>Mameri Mohammed aymen</cp:lastModifiedBy>
  <cp:revision>1</cp:revision>
  <dcterms:created xsi:type="dcterms:W3CDTF">2024-04-07T07:38:42Z</dcterms:created>
  <dcterms:modified xsi:type="dcterms:W3CDTF">2024-04-07T08:37:30Z</dcterms:modified>
</cp:coreProperties>
</file>